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
  </p:notesMasterIdLst>
  <p:handoutMasterIdLst>
    <p:handoutMasterId r:id="rId332"/>
  </p:handoutMasterIdLst>
  <p:sldIdLst>
    <p:sldId id="672" r:id="rId3"/>
    <p:sldId id="257" r:id="rId5"/>
    <p:sldId id="258" r:id="rId6"/>
    <p:sldId id="315" r:id="rId7"/>
    <p:sldId id="262" r:id="rId8"/>
    <p:sldId id="324" r:id="rId9"/>
    <p:sldId id="274" r:id="rId10"/>
    <p:sldId id="512" r:id="rId11"/>
    <p:sldId id="264" r:id="rId12"/>
    <p:sldId id="513" r:id="rId13"/>
    <p:sldId id="514" r:id="rId14"/>
    <p:sldId id="515" r:id="rId15"/>
    <p:sldId id="516" r:id="rId16"/>
    <p:sldId id="517" r:id="rId17"/>
    <p:sldId id="518" r:id="rId18"/>
    <p:sldId id="519" r:id="rId19"/>
    <p:sldId id="520" r:id="rId20"/>
    <p:sldId id="521" r:id="rId21"/>
    <p:sldId id="522" r:id="rId22"/>
    <p:sldId id="523" r:id="rId23"/>
    <p:sldId id="524" r:id="rId24"/>
    <p:sldId id="525" r:id="rId25"/>
    <p:sldId id="526" r:id="rId26"/>
    <p:sldId id="326" r:id="rId27"/>
    <p:sldId id="267" r:id="rId28"/>
    <p:sldId id="388" r:id="rId29"/>
    <p:sldId id="389" r:id="rId30"/>
    <p:sldId id="673" r:id="rId31"/>
    <p:sldId id="674" r:id="rId32"/>
    <p:sldId id="675" r:id="rId33"/>
    <p:sldId id="676" r:id="rId34"/>
    <p:sldId id="677" r:id="rId35"/>
    <p:sldId id="678" r:id="rId36"/>
    <p:sldId id="260" r:id="rId37"/>
    <p:sldId id="527" r:id="rId38"/>
    <p:sldId id="531" r:id="rId39"/>
    <p:sldId id="532" r:id="rId40"/>
    <p:sldId id="533" r:id="rId41"/>
    <p:sldId id="534" r:id="rId42"/>
    <p:sldId id="535" r:id="rId43"/>
    <p:sldId id="679" r:id="rId44"/>
    <p:sldId id="680" r:id="rId45"/>
    <p:sldId id="681" r:id="rId46"/>
    <p:sldId id="682" r:id="rId47"/>
    <p:sldId id="683" r:id="rId48"/>
    <p:sldId id="684" r:id="rId49"/>
    <p:sldId id="685" r:id="rId50"/>
    <p:sldId id="686" r:id="rId51"/>
    <p:sldId id="687" r:id="rId52"/>
    <p:sldId id="688" r:id="rId53"/>
    <p:sldId id="689" r:id="rId54"/>
    <p:sldId id="690" r:id="rId55"/>
    <p:sldId id="691" r:id="rId56"/>
    <p:sldId id="692" r:id="rId57"/>
    <p:sldId id="693" r:id="rId58"/>
    <p:sldId id="694" r:id="rId59"/>
    <p:sldId id="695" r:id="rId60"/>
    <p:sldId id="696" r:id="rId61"/>
    <p:sldId id="697" r:id="rId62"/>
    <p:sldId id="573" r:id="rId63"/>
    <p:sldId id="314" r:id="rId64"/>
    <p:sldId id="574" r:id="rId65"/>
    <p:sldId id="575" r:id="rId66"/>
    <p:sldId id="576" r:id="rId67"/>
    <p:sldId id="577" r:id="rId68"/>
    <p:sldId id="578" r:id="rId69"/>
    <p:sldId id="579" r:id="rId70"/>
    <p:sldId id="580" r:id="rId71"/>
    <p:sldId id="581" r:id="rId72"/>
    <p:sldId id="328" r:id="rId73"/>
    <p:sldId id="329" r:id="rId74"/>
    <p:sldId id="330" r:id="rId75"/>
    <p:sldId id="332" r:id="rId76"/>
    <p:sldId id="333" r:id="rId77"/>
    <p:sldId id="341" r:id="rId78"/>
    <p:sldId id="342" r:id="rId79"/>
    <p:sldId id="698" r:id="rId80"/>
    <p:sldId id="699" r:id="rId81"/>
    <p:sldId id="700" r:id="rId82"/>
    <p:sldId id="701" r:id="rId83"/>
    <p:sldId id="702" r:id="rId84"/>
    <p:sldId id="703" r:id="rId85"/>
    <p:sldId id="704" r:id="rId86"/>
    <p:sldId id="261" r:id="rId87"/>
    <p:sldId id="536" r:id="rId88"/>
    <p:sldId id="266" r:id="rId89"/>
    <p:sldId id="537" r:id="rId90"/>
    <p:sldId id="538" r:id="rId91"/>
    <p:sldId id="539" r:id="rId92"/>
    <p:sldId id="540" r:id="rId93"/>
    <p:sldId id="541" r:id="rId94"/>
    <p:sldId id="272" r:id="rId95"/>
    <p:sldId id="542" r:id="rId96"/>
    <p:sldId id="543" r:id="rId97"/>
    <p:sldId id="544" r:id="rId98"/>
    <p:sldId id="545" r:id="rId99"/>
    <p:sldId id="705" r:id="rId100"/>
    <p:sldId id="706" r:id="rId101"/>
    <p:sldId id="546" r:id="rId102"/>
    <p:sldId id="547" r:id="rId103"/>
    <p:sldId id="548" r:id="rId104"/>
    <p:sldId id="549" r:id="rId105"/>
    <p:sldId id="555" r:id="rId106"/>
    <p:sldId id="556" r:id="rId107"/>
    <p:sldId id="557" r:id="rId108"/>
    <p:sldId id="707" r:id="rId109"/>
    <p:sldId id="708" r:id="rId110"/>
    <p:sldId id="709" r:id="rId111"/>
    <p:sldId id="710" r:id="rId112"/>
    <p:sldId id="390" r:id="rId113"/>
    <p:sldId id="395" r:id="rId114"/>
    <p:sldId id="269" r:id="rId115"/>
    <p:sldId id="711" r:id="rId116"/>
    <p:sldId id="712" r:id="rId117"/>
    <p:sldId id="713" r:id="rId118"/>
    <p:sldId id="714" r:id="rId119"/>
    <p:sldId id="715" r:id="rId120"/>
    <p:sldId id="716" r:id="rId121"/>
    <p:sldId id="717" r:id="rId122"/>
    <p:sldId id="718" r:id="rId123"/>
    <p:sldId id="719" r:id="rId124"/>
    <p:sldId id="720" r:id="rId125"/>
    <p:sldId id="721" r:id="rId126"/>
    <p:sldId id="722" r:id="rId127"/>
    <p:sldId id="723" r:id="rId128"/>
    <p:sldId id="724" r:id="rId129"/>
    <p:sldId id="725" r:id="rId130"/>
    <p:sldId id="726" r:id="rId131"/>
    <p:sldId id="727" r:id="rId132"/>
    <p:sldId id="728" r:id="rId133"/>
    <p:sldId id="729" r:id="rId134"/>
    <p:sldId id="732" r:id="rId135"/>
    <p:sldId id="730" r:id="rId136"/>
    <p:sldId id="731" r:id="rId137"/>
    <p:sldId id="733" r:id="rId138"/>
    <p:sldId id="734" r:id="rId139"/>
    <p:sldId id="735" r:id="rId140"/>
    <p:sldId id="736" r:id="rId141"/>
    <p:sldId id="737" r:id="rId142"/>
    <p:sldId id="738" r:id="rId143"/>
    <p:sldId id="739" r:id="rId144"/>
    <p:sldId id="280" r:id="rId145"/>
    <p:sldId id="281" r:id="rId146"/>
    <p:sldId id="457" r:id="rId147"/>
    <p:sldId id="458" r:id="rId148"/>
    <p:sldId id="459" r:id="rId149"/>
    <p:sldId id="460" r:id="rId150"/>
    <p:sldId id="868" r:id="rId151"/>
    <p:sldId id="461" r:id="rId152"/>
    <p:sldId id="462" r:id="rId153"/>
    <p:sldId id="463" r:id="rId154"/>
    <p:sldId id="869" r:id="rId155"/>
    <p:sldId id="870" r:id="rId156"/>
    <p:sldId id="871" r:id="rId157"/>
    <p:sldId id="464" r:id="rId158"/>
    <p:sldId id="465" r:id="rId159"/>
    <p:sldId id="873" r:id="rId160"/>
    <p:sldId id="874" r:id="rId161"/>
    <p:sldId id="875" r:id="rId162"/>
    <p:sldId id="282" r:id="rId163"/>
    <p:sldId id="283" r:id="rId164"/>
    <p:sldId id="284" r:id="rId165"/>
    <p:sldId id="876" r:id="rId166"/>
    <p:sldId id="877" r:id="rId167"/>
    <p:sldId id="1017" r:id="rId168"/>
    <p:sldId id="1018" r:id="rId169"/>
    <p:sldId id="1019" r:id="rId170"/>
    <p:sldId id="1020" r:id="rId171"/>
    <p:sldId id="1021" r:id="rId172"/>
    <p:sldId id="1022" r:id="rId173"/>
    <p:sldId id="1023" r:id="rId174"/>
    <p:sldId id="879" r:id="rId175"/>
    <p:sldId id="880" r:id="rId176"/>
    <p:sldId id="881" r:id="rId177"/>
    <p:sldId id="285" r:id="rId178"/>
    <p:sldId id="286" r:id="rId179"/>
    <p:sldId id="1024" r:id="rId180"/>
    <p:sldId id="1026" r:id="rId181"/>
    <p:sldId id="1027" r:id="rId182"/>
    <p:sldId id="1028" r:id="rId183"/>
    <p:sldId id="1029" r:id="rId184"/>
    <p:sldId id="1030" r:id="rId185"/>
    <p:sldId id="287" r:id="rId186"/>
    <p:sldId id="288" r:id="rId187"/>
    <p:sldId id="289" r:id="rId188"/>
    <p:sldId id="290" r:id="rId189"/>
    <p:sldId id="927" r:id="rId190"/>
    <p:sldId id="928" r:id="rId191"/>
    <p:sldId id="929" r:id="rId192"/>
    <p:sldId id="930" r:id="rId193"/>
    <p:sldId id="931" r:id="rId194"/>
    <p:sldId id="932" r:id="rId195"/>
    <p:sldId id="321" r:id="rId196"/>
    <p:sldId id="322" r:id="rId197"/>
    <p:sldId id="1031" r:id="rId198"/>
    <p:sldId id="1032" r:id="rId199"/>
    <p:sldId id="1033" r:id="rId200"/>
    <p:sldId id="291" r:id="rId201"/>
    <p:sldId id="1034" r:id="rId202"/>
    <p:sldId id="1035" r:id="rId203"/>
    <p:sldId id="1036" r:id="rId204"/>
    <p:sldId id="1037" r:id="rId205"/>
    <p:sldId id="1038" r:id="rId206"/>
    <p:sldId id="292" r:id="rId207"/>
    <p:sldId id="1039" r:id="rId208"/>
    <p:sldId id="1040" r:id="rId209"/>
    <p:sldId id="1041" r:id="rId210"/>
    <p:sldId id="1042" r:id="rId211"/>
    <p:sldId id="1043" r:id="rId212"/>
    <p:sldId id="1044" r:id="rId213"/>
    <p:sldId id="293" r:id="rId214"/>
    <p:sldId id="323" r:id="rId215"/>
    <p:sldId id="319" r:id="rId216"/>
    <p:sldId id="294" r:id="rId217"/>
    <p:sldId id="259" r:id="rId218"/>
    <p:sldId id="669" r:id="rId219"/>
    <p:sldId id="402" r:id="rId220"/>
    <p:sldId id="670" r:id="rId221"/>
    <p:sldId id="406" r:id="rId222"/>
    <p:sldId id="671" r:id="rId223"/>
    <p:sldId id="940" r:id="rId224"/>
    <p:sldId id="941" r:id="rId225"/>
    <p:sldId id="403" r:id="rId226"/>
    <p:sldId id="942" r:id="rId227"/>
    <p:sldId id="295" r:id="rId228"/>
    <p:sldId id="933" r:id="rId229"/>
    <p:sldId id="934" r:id="rId230"/>
    <p:sldId id="297" r:id="rId231"/>
    <p:sldId id="298" r:id="rId232"/>
    <p:sldId id="943" r:id="rId233"/>
    <p:sldId id="944" r:id="rId234"/>
    <p:sldId id="945" r:id="rId235"/>
    <p:sldId id="946" r:id="rId236"/>
    <p:sldId id="947" r:id="rId237"/>
    <p:sldId id="408" r:id="rId238"/>
    <p:sldId id="409" r:id="rId239"/>
    <p:sldId id="948" r:id="rId240"/>
    <p:sldId id="410" r:id="rId241"/>
    <p:sldId id="949" r:id="rId242"/>
    <p:sldId id="427" r:id="rId243"/>
    <p:sldId id="950" r:id="rId244"/>
    <p:sldId id="951" r:id="rId245"/>
    <p:sldId id="411" r:id="rId246"/>
    <p:sldId id="952" r:id="rId247"/>
    <p:sldId id="530" r:id="rId248"/>
    <p:sldId id="953" r:id="rId249"/>
    <p:sldId id="954" r:id="rId250"/>
    <p:sldId id="955" r:id="rId251"/>
    <p:sldId id="413" r:id="rId252"/>
    <p:sldId id="414" r:id="rId253"/>
    <p:sldId id="416" r:id="rId254"/>
    <p:sldId id="956" r:id="rId255"/>
    <p:sldId id="957" r:id="rId256"/>
    <p:sldId id="958" r:id="rId257"/>
    <p:sldId id="418" r:id="rId258"/>
    <p:sldId id="959" r:id="rId259"/>
    <p:sldId id="960" r:id="rId260"/>
    <p:sldId id="961" r:id="rId261"/>
    <p:sldId id="421" r:id="rId262"/>
    <p:sldId id="962" r:id="rId263"/>
    <p:sldId id="422" r:id="rId264"/>
    <p:sldId id="963" r:id="rId265"/>
    <p:sldId id="423" r:id="rId266"/>
    <p:sldId id="964" r:id="rId267"/>
    <p:sldId id="425" r:id="rId268"/>
    <p:sldId id="426" r:id="rId269"/>
    <p:sldId id="299" r:id="rId270"/>
    <p:sldId id="935" r:id="rId271"/>
    <p:sldId id="300" r:id="rId272"/>
    <p:sldId id="301" r:id="rId273"/>
    <p:sldId id="936" r:id="rId274"/>
    <p:sldId id="302" r:id="rId275"/>
    <p:sldId id="394" r:id="rId276"/>
    <p:sldId id="937" r:id="rId277"/>
    <p:sldId id="938" r:id="rId278"/>
    <p:sldId id="939" r:id="rId279"/>
    <p:sldId id="303" r:id="rId280"/>
    <p:sldId id="304" r:id="rId281"/>
    <p:sldId id="305" r:id="rId282"/>
    <p:sldId id="320" r:id="rId283"/>
    <p:sldId id="396" r:id="rId284"/>
    <p:sldId id="306" r:id="rId285"/>
    <p:sldId id="307" r:id="rId286"/>
    <p:sldId id="1045" r:id="rId287"/>
    <p:sldId id="1046" r:id="rId288"/>
    <p:sldId id="1093" r:id="rId289"/>
    <p:sldId id="1047" r:id="rId290"/>
    <p:sldId id="1049" r:id="rId291"/>
    <p:sldId id="1050" r:id="rId292"/>
    <p:sldId id="1051" r:id="rId293"/>
    <p:sldId id="1052" r:id="rId294"/>
    <p:sldId id="1239" r:id="rId295"/>
    <p:sldId id="1240" r:id="rId296"/>
    <p:sldId id="1053" r:id="rId297"/>
    <p:sldId id="1242" r:id="rId298"/>
    <p:sldId id="1243" r:id="rId299"/>
    <p:sldId id="1191" r:id="rId300"/>
    <p:sldId id="1292" r:id="rId301"/>
    <p:sldId id="1293" r:id="rId302"/>
    <p:sldId id="1054" r:id="rId303"/>
    <p:sldId id="1241" r:id="rId304"/>
    <p:sldId id="1055" r:id="rId305"/>
    <p:sldId id="1056" r:id="rId306"/>
    <p:sldId id="1057" r:id="rId307"/>
    <p:sldId id="1058" r:id="rId308"/>
    <p:sldId id="1294" r:id="rId309"/>
    <p:sldId id="1059" r:id="rId310"/>
    <p:sldId id="1060" r:id="rId311"/>
    <p:sldId id="1061" r:id="rId312"/>
    <p:sldId id="1062" r:id="rId313"/>
    <p:sldId id="1063" r:id="rId314"/>
    <p:sldId id="1064" r:id="rId315"/>
    <p:sldId id="1065" r:id="rId316"/>
    <p:sldId id="1066" r:id="rId317"/>
    <p:sldId id="1295" r:id="rId318"/>
    <p:sldId id="1067" r:id="rId319"/>
    <p:sldId id="1068" r:id="rId320"/>
    <p:sldId id="1069" r:id="rId321"/>
    <p:sldId id="1070" r:id="rId322"/>
    <p:sldId id="1071" r:id="rId323"/>
    <p:sldId id="1092" r:id="rId324"/>
    <p:sldId id="308" r:id="rId325"/>
    <p:sldId id="309" r:id="rId326"/>
    <p:sldId id="310" r:id="rId327"/>
    <p:sldId id="311" r:id="rId328"/>
    <p:sldId id="312" r:id="rId329"/>
    <p:sldId id="511" r:id="rId330"/>
    <p:sldId id="865" r:id="rId331"/>
  </p:sldIdLst>
  <p:sldSz cx="12192000" cy="6858000"/>
  <p:notesSz cx="6858000" cy="9144000"/>
  <p:embeddedFontLst>
    <p:embeddedFont>
      <p:font typeface="华文新魏" panose="02010800040101010101" pitchFamily="2" charset="-122"/>
      <p:regular r:id="rId337"/>
    </p:embeddedFont>
    <p:embeddedFont>
      <p:font typeface="Vladimir Script" panose="03050402040407070305" pitchFamily="66" charset="0"/>
      <p:regular r:id="rId338"/>
    </p:embeddedFont>
    <p:embeddedFont>
      <p:font typeface="华文隶书" panose="02010800040101010101" pitchFamily="2" charset="-122"/>
      <p:regular r:id="rId339"/>
    </p:embeddedFont>
    <p:embeddedFont>
      <p:font typeface="Arial Unicode MS" panose="020B0604020202020204" charset="-122"/>
      <p:regular r:id="rId340"/>
    </p:embeddedFont>
    <p:embeddedFont>
      <p:font typeface="Tw Cen MT" panose="020B0602020104020603" charset="0"/>
      <p:regular r:id="rId341"/>
    </p:embeddedFont>
    <p:embeddedFont>
      <p:font typeface="PingFang SC" panose="020B0400000000000000" charset="-122"/>
      <p:regular r:id="rId342"/>
    </p:embeddedFont>
    <p:embeddedFont>
      <p:font typeface="MT Extra" panose="05050102010205020202" pitchFamily="18" charset="2"/>
      <p:regular r:id="rId343"/>
    </p:embeddedFont>
    <p:embeddedFont>
      <p:font typeface="Tw Cen MT" panose="020B0602020104020603"/>
      <p:regular r:id="rId344"/>
    </p:embeddedFont>
    <p:embeddedFont>
      <p:font typeface="Cambria Math" panose="02040503050406030204" pitchFamily="18" charset="0"/>
      <p:regular r:id="rId3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一帆" initials="张一帆"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7" autoAdjust="0"/>
    <p:restoredTop sz="79034" autoAdjust="0"/>
  </p:normalViewPr>
  <p:slideViewPr>
    <p:cSldViewPr snapToGrid="0">
      <p:cViewPr>
        <p:scale>
          <a:sx n="103" d="100"/>
          <a:sy n="103" d="100"/>
        </p:scale>
        <p:origin x="2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5" Type="http://schemas.openxmlformats.org/officeDocument/2006/relationships/font" Target="fonts/font9.fntdata"/><Relationship Id="rId344" Type="http://schemas.openxmlformats.org/officeDocument/2006/relationships/font" Target="fonts/font8.fntdata"/><Relationship Id="rId343" Type="http://schemas.openxmlformats.org/officeDocument/2006/relationships/font" Target="fonts/font7.fntdata"/><Relationship Id="rId342" Type="http://schemas.openxmlformats.org/officeDocument/2006/relationships/font" Target="fonts/font6.fntdata"/><Relationship Id="rId341" Type="http://schemas.openxmlformats.org/officeDocument/2006/relationships/font" Target="fonts/font5.fntdata"/><Relationship Id="rId340" Type="http://schemas.openxmlformats.org/officeDocument/2006/relationships/font" Target="fonts/font4.fntdata"/><Relationship Id="rId34" Type="http://schemas.openxmlformats.org/officeDocument/2006/relationships/slide" Target="slides/slide31.xml"/><Relationship Id="rId339" Type="http://schemas.openxmlformats.org/officeDocument/2006/relationships/font" Target="fonts/font3.fntdata"/><Relationship Id="rId338" Type="http://schemas.openxmlformats.org/officeDocument/2006/relationships/font" Target="fonts/font2.fntdata"/><Relationship Id="rId337" Type="http://schemas.openxmlformats.org/officeDocument/2006/relationships/font" Target="fonts/font1.fntdata"/><Relationship Id="rId336" Type="http://schemas.openxmlformats.org/officeDocument/2006/relationships/commentAuthors" Target="commentAuthors.xml"/><Relationship Id="rId335" Type="http://schemas.openxmlformats.org/officeDocument/2006/relationships/tableStyles" Target="tableStyles.xml"/><Relationship Id="rId334" Type="http://schemas.openxmlformats.org/officeDocument/2006/relationships/viewProps" Target="viewProps.xml"/><Relationship Id="rId333" Type="http://schemas.openxmlformats.org/officeDocument/2006/relationships/presProps" Target="presProps.xml"/><Relationship Id="rId332" Type="http://schemas.openxmlformats.org/officeDocument/2006/relationships/handoutMaster" Target="handoutMasters/handoutMaster1.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5.wmf"/><Relationship Id="rId7" Type="http://schemas.openxmlformats.org/officeDocument/2006/relationships/image" Target="../media/image44.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24.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335.emf"/><Relationship Id="rId1" Type="http://schemas.openxmlformats.org/officeDocument/2006/relationships/image" Target="../media/image334.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335.emf"/></Relationships>
</file>

<file path=ppt/drawings/_rels/vmlDrawing104.vml.rels><?xml version="1.0" encoding="UTF-8" standalone="yes"?>
<Relationships xmlns="http://schemas.openxmlformats.org/package/2006/relationships"><Relationship Id="rId4" Type="http://schemas.openxmlformats.org/officeDocument/2006/relationships/image" Target="../media/image346.wmf"/><Relationship Id="rId3" Type="http://schemas.openxmlformats.org/officeDocument/2006/relationships/image" Target="../media/image345.wmf"/><Relationship Id="rId2" Type="http://schemas.openxmlformats.org/officeDocument/2006/relationships/image" Target="../media/image344.wmf"/><Relationship Id="rId1" Type="http://schemas.openxmlformats.org/officeDocument/2006/relationships/image" Target="../media/image343.wmf"/></Relationships>
</file>

<file path=ppt/drawings/_rels/vmlDrawing105.vml.rels><?xml version="1.0" encoding="UTF-8" standalone="yes"?>
<Relationships xmlns="http://schemas.openxmlformats.org/package/2006/relationships"><Relationship Id="rId9" Type="http://schemas.openxmlformats.org/officeDocument/2006/relationships/image" Target="../media/image355.wmf"/><Relationship Id="rId8" Type="http://schemas.openxmlformats.org/officeDocument/2006/relationships/image" Target="../media/image354.emf"/><Relationship Id="rId7" Type="http://schemas.openxmlformats.org/officeDocument/2006/relationships/image" Target="../media/image353.wmf"/><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emf"/><Relationship Id="rId3" Type="http://schemas.openxmlformats.org/officeDocument/2006/relationships/image" Target="../media/image349.emf"/><Relationship Id="rId2" Type="http://schemas.openxmlformats.org/officeDocument/2006/relationships/image" Target="../media/image348.emf"/><Relationship Id="rId10" Type="http://schemas.openxmlformats.org/officeDocument/2006/relationships/image" Target="../media/image356.wmf"/><Relationship Id="rId1" Type="http://schemas.openxmlformats.org/officeDocument/2006/relationships/image" Target="../media/image347.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image" Target="../media/image357.emf"/></Relationships>
</file>

<file path=ppt/drawings/_rels/vmlDrawing107.vml.rels><?xml version="1.0" encoding="UTF-8" standalone="yes"?>
<Relationships xmlns="http://schemas.openxmlformats.org/package/2006/relationships"><Relationship Id="rId7" Type="http://schemas.openxmlformats.org/officeDocument/2006/relationships/image" Target="../media/image365.emf"/><Relationship Id="rId6" Type="http://schemas.openxmlformats.org/officeDocument/2006/relationships/image" Target="../media/image364.wmf"/><Relationship Id="rId5" Type="http://schemas.openxmlformats.org/officeDocument/2006/relationships/image" Target="../media/image363.wmf"/><Relationship Id="rId4" Type="http://schemas.openxmlformats.org/officeDocument/2006/relationships/image" Target="../media/image362.wmf"/><Relationship Id="rId3" Type="http://schemas.openxmlformats.org/officeDocument/2006/relationships/image" Target="../media/image361.wmf"/><Relationship Id="rId2" Type="http://schemas.openxmlformats.org/officeDocument/2006/relationships/image" Target="../media/image360.wmf"/><Relationship Id="rId1" Type="http://schemas.openxmlformats.org/officeDocument/2006/relationships/image" Target="../media/image359.wmf"/></Relationships>
</file>

<file path=ppt/drawings/_rels/vmlDrawing108.vml.rels><?xml version="1.0" encoding="UTF-8" standalone="yes"?>
<Relationships xmlns="http://schemas.openxmlformats.org/package/2006/relationships"><Relationship Id="rId7" Type="http://schemas.openxmlformats.org/officeDocument/2006/relationships/image" Target="../media/image383.wmf"/><Relationship Id="rId6" Type="http://schemas.openxmlformats.org/officeDocument/2006/relationships/image" Target="../media/image382.wmf"/><Relationship Id="rId5" Type="http://schemas.openxmlformats.org/officeDocument/2006/relationships/image" Target="../media/image381.wmf"/><Relationship Id="rId4" Type="http://schemas.openxmlformats.org/officeDocument/2006/relationships/image" Target="../media/image380.wmf"/><Relationship Id="rId3" Type="http://schemas.openxmlformats.org/officeDocument/2006/relationships/image" Target="../media/image379.wmf"/><Relationship Id="rId2" Type="http://schemas.openxmlformats.org/officeDocument/2006/relationships/image" Target="../media/image378.wmf"/><Relationship Id="rId1" Type="http://schemas.openxmlformats.org/officeDocument/2006/relationships/image" Target="../media/image377.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image" Target="../media/image393.wmf"/><Relationship Id="rId1" Type="http://schemas.openxmlformats.org/officeDocument/2006/relationships/image" Target="../media/image39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99.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400.emf"/></Relationships>
</file>

<file path=ppt/drawings/_rels/vmlDrawing112.vml.rels><?xml version="1.0" encoding="UTF-8" standalone="yes"?>
<Relationships xmlns="http://schemas.openxmlformats.org/package/2006/relationships"><Relationship Id="rId9" Type="http://schemas.openxmlformats.org/officeDocument/2006/relationships/image" Target="../media/image415.emf"/><Relationship Id="rId8" Type="http://schemas.openxmlformats.org/officeDocument/2006/relationships/image" Target="../media/image414.emf"/><Relationship Id="rId7" Type="http://schemas.openxmlformats.org/officeDocument/2006/relationships/image" Target="../media/image413.emf"/><Relationship Id="rId6" Type="http://schemas.openxmlformats.org/officeDocument/2006/relationships/image" Target="../media/image412.emf"/><Relationship Id="rId5" Type="http://schemas.openxmlformats.org/officeDocument/2006/relationships/image" Target="../media/image411.emf"/><Relationship Id="rId4" Type="http://schemas.openxmlformats.org/officeDocument/2006/relationships/image" Target="../media/image410.emf"/><Relationship Id="rId3" Type="http://schemas.openxmlformats.org/officeDocument/2006/relationships/image" Target="../media/image409.emf"/><Relationship Id="rId2" Type="http://schemas.openxmlformats.org/officeDocument/2006/relationships/image" Target="../media/image408.emf"/><Relationship Id="rId17" Type="http://schemas.openxmlformats.org/officeDocument/2006/relationships/image" Target="../media/image423.emf"/><Relationship Id="rId16" Type="http://schemas.openxmlformats.org/officeDocument/2006/relationships/image" Target="../media/image422.emf"/><Relationship Id="rId15" Type="http://schemas.openxmlformats.org/officeDocument/2006/relationships/image" Target="../media/image421.emf"/><Relationship Id="rId14" Type="http://schemas.openxmlformats.org/officeDocument/2006/relationships/image" Target="../media/image420.emf"/><Relationship Id="rId13" Type="http://schemas.openxmlformats.org/officeDocument/2006/relationships/image" Target="../media/image419.emf"/><Relationship Id="rId12" Type="http://schemas.openxmlformats.org/officeDocument/2006/relationships/image" Target="../media/image418.emf"/><Relationship Id="rId11" Type="http://schemas.openxmlformats.org/officeDocument/2006/relationships/image" Target="../media/image417.emf"/><Relationship Id="rId10" Type="http://schemas.openxmlformats.org/officeDocument/2006/relationships/image" Target="../media/image416.emf"/><Relationship Id="rId1" Type="http://schemas.openxmlformats.org/officeDocument/2006/relationships/image" Target="../media/image407.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425.emf"/><Relationship Id="rId1" Type="http://schemas.openxmlformats.org/officeDocument/2006/relationships/image" Target="../media/image424.e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428.emf"/><Relationship Id="rId2" Type="http://schemas.openxmlformats.org/officeDocument/2006/relationships/image" Target="../media/image427.emf"/><Relationship Id="rId1" Type="http://schemas.openxmlformats.org/officeDocument/2006/relationships/image" Target="../media/image426.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426.e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426.emf"/><Relationship Id="rId1" Type="http://schemas.openxmlformats.org/officeDocument/2006/relationships/image" Target="../media/image429.emf"/></Relationships>
</file>

<file path=ppt/drawings/_rels/vmlDrawing117.vml.rels><?xml version="1.0" encoding="UTF-8" standalone="yes"?>
<Relationships xmlns="http://schemas.openxmlformats.org/package/2006/relationships"><Relationship Id="rId7" Type="http://schemas.openxmlformats.org/officeDocument/2006/relationships/image" Target="../media/image426.emf"/><Relationship Id="rId6" Type="http://schemas.openxmlformats.org/officeDocument/2006/relationships/image" Target="../media/image435.emf"/><Relationship Id="rId5" Type="http://schemas.openxmlformats.org/officeDocument/2006/relationships/image" Target="../media/image434.wmf"/><Relationship Id="rId4" Type="http://schemas.openxmlformats.org/officeDocument/2006/relationships/image" Target="../media/image433.wmf"/><Relationship Id="rId3" Type="http://schemas.openxmlformats.org/officeDocument/2006/relationships/image" Target="../media/image432.emf"/><Relationship Id="rId2" Type="http://schemas.openxmlformats.org/officeDocument/2006/relationships/image" Target="../media/image431.emf"/><Relationship Id="rId1" Type="http://schemas.openxmlformats.org/officeDocument/2006/relationships/image" Target="../media/image430.e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426.emf"/><Relationship Id="rId1" Type="http://schemas.openxmlformats.org/officeDocument/2006/relationships/image" Target="../media/image436.emf"/></Relationships>
</file>

<file path=ppt/drawings/_rels/vmlDrawing119.vml.rels><?xml version="1.0" encoding="UTF-8" standalone="yes"?>
<Relationships xmlns="http://schemas.openxmlformats.org/package/2006/relationships"><Relationship Id="rId4" Type="http://schemas.openxmlformats.org/officeDocument/2006/relationships/image" Target="../media/image426.emf"/><Relationship Id="rId3" Type="http://schemas.openxmlformats.org/officeDocument/2006/relationships/image" Target="../media/image439.wmf"/><Relationship Id="rId2" Type="http://schemas.openxmlformats.org/officeDocument/2006/relationships/image" Target="../media/image438.emf"/><Relationship Id="rId1" Type="http://schemas.openxmlformats.org/officeDocument/2006/relationships/image" Target="../media/image4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0.vml.rels><?xml version="1.0" encoding="UTF-8" standalone="yes"?>
<Relationships xmlns="http://schemas.openxmlformats.org/package/2006/relationships"><Relationship Id="rId6" Type="http://schemas.openxmlformats.org/officeDocument/2006/relationships/image" Target="../media/image445.wmf"/><Relationship Id="rId5" Type="http://schemas.openxmlformats.org/officeDocument/2006/relationships/image" Target="../media/image444.emf"/><Relationship Id="rId4" Type="http://schemas.openxmlformats.org/officeDocument/2006/relationships/image" Target="../media/image443.emf"/><Relationship Id="rId3" Type="http://schemas.openxmlformats.org/officeDocument/2006/relationships/image" Target="../media/image442.emf"/><Relationship Id="rId2" Type="http://schemas.openxmlformats.org/officeDocument/2006/relationships/image" Target="../media/image441.emf"/><Relationship Id="rId1" Type="http://schemas.openxmlformats.org/officeDocument/2006/relationships/image" Target="../media/image440.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447.emf"/><Relationship Id="rId1" Type="http://schemas.openxmlformats.org/officeDocument/2006/relationships/image" Target="../media/image446.e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447.emf"/><Relationship Id="rId1" Type="http://schemas.openxmlformats.org/officeDocument/2006/relationships/image" Target="../media/image446.emf"/></Relationships>
</file>

<file path=ppt/drawings/_rels/vmlDrawing123.vml.rels><?xml version="1.0" encoding="UTF-8" standalone="yes"?>
<Relationships xmlns="http://schemas.openxmlformats.org/package/2006/relationships"><Relationship Id="rId5" Type="http://schemas.openxmlformats.org/officeDocument/2006/relationships/image" Target="../media/image455.wmf"/><Relationship Id="rId4" Type="http://schemas.openxmlformats.org/officeDocument/2006/relationships/image" Target="../media/image454.wmf"/><Relationship Id="rId3" Type="http://schemas.openxmlformats.org/officeDocument/2006/relationships/image" Target="../media/image453.wmf"/><Relationship Id="rId2" Type="http://schemas.openxmlformats.org/officeDocument/2006/relationships/image" Target="../media/image452.wmf"/><Relationship Id="rId1" Type="http://schemas.openxmlformats.org/officeDocument/2006/relationships/image" Target="../media/image451.e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458.wmf"/><Relationship Id="rId2" Type="http://schemas.openxmlformats.org/officeDocument/2006/relationships/image" Target="../media/image457.wmf"/><Relationship Id="rId1" Type="http://schemas.openxmlformats.org/officeDocument/2006/relationships/image" Target="../media/image456.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462.emf"/><Relationship Id="rId2" Type="http://schemas.openxmlformats.org/officeDocument/2006/relationships/image" Target="../media/image461.emf"/><Relationship Id="rId1" Type="http://schemas.openxmlformats.org/officeDocument/2006/relationships/image" Target="../media/image460.e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465.emf"/><Relationship Id="rId1" Type="http://schemas.openxmlformats.org/officeDocument/2006/relationships/image" Target="../media/image464.emf"/></Relationships>
</file>

<file path=ppt/drawings/_rels/vmlDrawing127.vml.rels><?xml version="1.0" encoding="UTF-8" standalone="yes"?>
<Relationships xmlns="http://schemas.openxmlformats.org/package/2006/relationships"><Relationship Id="rId5" Type="http://schemas.openxmlformats.org/officeDocument/2006/relationships/image" Target="../media/image471.wmf"/><Relationship Id="rId4" Type="http://schemas.openxmlformats.org/officeDocument/2006/relationships/image" Target="../media/image470.emf"/><Relationship Id="rId3" Type="http://schemas.openxmlformats.org/officeDocument/2006/relationships/image" Target="../media/image469.emf"/><Relationship Id="rId2" Type="http://schemas.openxmlformats.org/officeDocument/2006/relationships/image" Target="../media/image468.emf"/><Relationship Id="rId1" Type="http://schemas.openxmlformats.org/officeDocument/2006/relationships/image" Target="../media/image467.e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473.wmf"/><Relationship Id="rId1" Type="http://schemas.openxmlformats.org/officeDocument/2006/relationships/image" Target="../media/image472.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47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130.vml.rels><?xml version="1.0" encoding="UTF-8" standalone="yes"?>
<Relationships xmlns="http://schemas.openxmlformats.org/package/2006/relationships"><Relationship Id="rId4" Type="http://schemas.openxmlformats.org/officeDocument/2006/relationships/image" Target="../media/image479.emf"/><Relationship Id="rId3" Type="http://schemas.openxmlformats.org/officeDocument/2006/relationships/image" Target="../media/image478.emf"/><Relationship Id="rId2" Type="http://schemas.openxmlformats.org/officeDocument/2006/relationships/image" Target="../media/image477.emf"/><Relationship Id="rId1" Type="http://schemas.openxmlformats.org/officeDocument/2006/relationships/image" Target="../media/image476.wmf"/></Relationships>
</file>

<file path=ppt/drawings/_rels/vmlDrawing131.vml.rels><?xml version="1.0" encoding="UTF-8" standalone="yes"?>
<Relationships xmlns="http://schemas.openxmlformats.org/package/2006/relationships"><Relationship Id="rId4" Type="http://schemas.openxmlformats.org/officeDocument/2006/relationships/image" Target="../media/image483.emf"/><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480.emf"/></Relationships>
</file>

<file path=ppt/drawings/_rels/vmlDrawing132.vml.rels><?xml version="1.0" encoding="UTF-8" standalone="yes"?>
<Relationships xmlns="http://schemas.openxmlformats.org/package/2006/relationships"><Relationship Id="rId9" Type="http://schemas.openxmlformats.org/officeDocument/2006/relationships/image" Target="../media/image492.emf"/><Relationship Id="rId8" Type="http://schemas.openxmlformats.org/officeDocument/2006/relationships/image" Target="../media/image491.emf"/><Relationship Id="rId7" Type="http://schemas.openxmlformats.org/officeDocument/2006/relationships/image" Target="../media/image490.emf"/><Relationship Id="rId6" Type="http://schemas.openxmlformats.org/officeDocument/2006/relationships/image" Target="../media/image489.emf"/><Relationship Id="rId5" Type="http://schemas.openxmlformats.org/officeDocument/2006/relationships/image" Target="../media/image488.wmf"/><Relationship Id="rId4" Type="http://schemas.openxmlformats.org/officeDocument/2006/relationships/image" Target="../media/image487.wmf"/><Relationship Id="rId3" Type="http://schemas.openxmlformats.org/officeDocument/2006/relationships/image" Target="../media/image486.emf"/><Relationship Id="rId2" Type="http://schemas.openxmlformats.org/officeDocument/2006/relationships/image" Target="../media/image485.emf"/><Relationship Id="rId11" Type="http://schemas.openxmlformats.org/officeDocument/2006/relationships/image" Target="../media/image494.emf"/><Relationship Id="rId10" Type="http://schemas.openxmlformats.org/officeDocument/2006/relationships/image" Target="../media/image493.emf"/><Relationship Id="rId1" Type="http://schemas.openxmlformats.org/officeDocument/2006/relationships/image" Target="../media/image484.e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496.emf"/><Relationship Id="rId1" Type="http://schemas.openxmlformats.org/officeDocument/2006/relationships/image" Target="../media/image495.emf"/></Relationships>
</file>

<file path=ppt/drawings/_rels/vmlDrawing134.vml.rels><?xml version="1.0" encoding="UTF-8" standalone="yes"?>
<Relationships xmlns="http://schemas.openxmlformats.org/package/2006/relationships"><Relationship Id="rId9" Type="http://schemas.openxmlformats.org/officeDocument/2006/relationships/image" Target="../media/image505.emf"/><Relationship Id="rId8" Type="http://schemas.openxmlformats.org/officeDocument/2006/relationships/image" Target="../media/image504.emf"/><Relationship Id="rId7" Type="http://schemas.openxmlformats.org/officeDocument/2006/relationships/image" Target="../media/image503.emf"/><Relationship Id="rId6" Type="http://schemas.openxmlformats.org/officeDocument/2006/relationships/image" Target="../media/image502.emf"/><Relationship Id="rId5" Type="http://schemas.openxmlformats.org/officeDocument/2006/relationships/image" Target="../media/image501.emf"/><Relationship Id="rId4" Type="http://schemas.openxmlformats.org/officeDocument/2006/relationships/image" Target="../media/image500.emf"/><Relationship Id="rId3" Type="http://schemas.openxmlformats.org/officeDocument/2006/relationships/image" Target="../media/image499.wmf"/><Relationship Id="rId2" Type="http://schemas.openxmlformats.org/officeDocument/2006/relationships/image" Target="../media/image498.emf"/><Relationship Id="rId1" Type="http://schemas.openxmlformats.org/officeDocument/2006/relationships/image" Target="../media/image497.e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508.emf"/><Relationship Id="rId2" Type="http://schemas.openxmlformats.org/officeDocument/2006/relationships/image" Target="../media/image507.emf"/><Relationship Id="rId1" Type="http://schemas.openxmlformats.org/officeDocument/2006/relationships/image" Target="../media/image506.e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496.emf"/><Relationship Id="rId2" Type="http://schemas.openxmlformats.org/officeDocument/2006/relationships/image" Target="../media/image510.emf"/><Relationship Id="rId1" Type="http://schemas.openxmlformats.org/officeDocument/2006/relationships/image" Target="../media/image509.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11.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12.emf"/></Relationships>
</file>

<file path=ppt/drawings/_rels/vmlDrawing139.vml.rels><?xml version="1.0" encoding="UTF-8" standalone="yes"?>
<Relationships xmlns="http://schemas.openxmlformats.org/package/2006/relationships"><Relationship Id="rId4" Type="http://schemas.openxmlformats.org/officeDocument/2006/relationships/image" Target="../media/image516.emf"/><Relationship Id="rId3" Type="http://schemas.openxmlformats.org/officeDocument/2006/relationships/image" Target="../media/image515.emf"/><Relationship Id="rId2" Type="http://schemas.openxmlformats.org/officeDocument/2006/relationships/image" Target="../media/image514.emf"/><Relationship Id="rId1" Type="http://schemas.openxmlformats.org/officeDocument/2006/relationships/image" Target="../media/image5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17.emf"/></Relationships>
</file>

<file path=ppt/drawings/_rels/vmlDrawing141.vml.rels><?xml version="1.0" encoding="UTF-8" standalone="yes"?>
<Relationships xmlns="http://schemas.openxmlformats.org/package/2006/relationships"><Relationship Id="rId4" Type="http://schemas.openxmlformats.org/officeDocument/2006/relationships/image" Target="../media/image521.emf"/><Relationship Id="rId3" Type="http://schemas.openxmlformats.org/officeDocument/2006/relationships/image" Target="../media/image520.emf"/><Relationship Id="rId2" Type="http://schemas.openxmlformats.org/officeDocument/2006/relationships/image" Target="../media/image519.emf"/><Relationship Id="rId1" Type="http://schemas.openxmlformats.org/officeDocument/2006/relationships/image" Target="../media/image518.emf"/></Relationships>
</file>

<file path=ppt/drawings/_rels/vmlDrawing142.vml.rels><?xml version="1.0" encoding="UTF-8" standalone="yes"?>
<Relationships xmlns="http://schemas.openxmlformats.org/package/2006/relationships"><Relationship Id="rId9" Type="http://schemas.openxmlformats.org/officeDocument/2006/relationships/image" Target="../media/image529.emf"/><Relationship Id="rId8" Type="http://schemas.openxmlformats.org/officeDocument/2006/relationships/image" Target="../media/image528.emf"/><Relationship Id="rId7" Type="http://schemas.openxmlformats.org/officeDocument/2006/relationships/image" Target="../media/image527.emf"/><Relationship Id="rId6" Type="http://schemas.openxmlformats.org/officeDocument/2006/relationships/image" Target="../media/image520.emf"/><Relationship Id="rId5" Type="http://schemas.openxmlformats.org/officeDocument/2006/relationships/image" Target="../media/image526.wmf"/><Relationship Id="rId4" Type="http://schemas.openxmlformats.org/officeDocument/2006/relationships/image" Target="../media/image525.wmf"/><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emf"/></Relationships>
</file>

<file path=ppt/drawings/_rels/vmlDrawing143.vml.rels><?xml version="1.0" encoding="UTF-8" standalone="yes"?>
<Relationships xmlns="http://schemas.openxmlformats.org/package/2006/relationships"><Relationship Id="rId4" Type="http://schemas.openxmlformats.org/officeDocument/2006/relationships/image" Target="../media/image533.emf"/><Relationship Id="rId3" Type="http://schemas.openxmlformats.org/officeDocument/2006/relationships/image" Target="../media/image532.emf"/><Relationship Id="rId2" Type="http://schemas.openxmlformats.org/officeDocument/2006/relationships/image" Target="../media/image531.emf"/><Relationship Id="rId1" Type="http://schemas.openxmlformats.org/officeDocument/2006/relationships/image" Target="../media/image530.emf"/></Relationships>
</file>

<file path=ppt/drawings/_rels/vmlDrawing144.vml.rels><?xml version="1.0" encoding="UTF-8" standalone="yes"?>
<Relationships xmlns="http://schemas.openxmlformats.org/package/2006/relationships"><Relationship Id="rId6" Type="http://schemas.openxmlformats.org/officeDocument/2006/relationships/image" Target="../media/image538.emf"/><Relationship Id="rId5" Type="http://schemas.openxmlformats.org/officeDocument/2006/relationships/image" Target="../media/image537.emf"/><Relationship Id="rId4" Type="http://schemas.openxmlformats.org/officeDocument/2006/relationships/image" Target="../media/image536.wmf"/><Relationship Id="rId3" Type="http://schemas.openxmlformats.org/officeDocument/2006/relationships/image" Target="../media/image535.emf"/><Relationship Id="rId2" Type="http://schemas.openxmlformats.org/officeDocument/2006/relationships/image" Target="../media/image534.emf"/><Relationship Id="rId1" Type="http://schemas.openxmlformats.org/officeDocument/2006/relationships/image" Target="../media/image522.emf"/></Relationships>
</file>

<file path=ppt/drawings/_rels/vmlDrawing145.vml.rels><?xml version="1.0" encoding="UTF-8" standalone="yes"?>
<Relationships xmlns="http://schemas.openxmlformats.org/package/2006/relationships"><Relationship Id="rId6" Type="http://schemas.openxmlformats.org/officeDocument/2006/relationships/image" Target="../media/image544.emf"/><Relationship Id="rId5" Type="http://schemas.openxmlformats.org/officeDocument/2006/relationships/image" Target="../media/image543.emf"/><Relationship Id="rId4" Type="http://schemas.openxmlformats.org/officeDocument/2006/relationships/image" Target="../media/image542.emf"/><Relationship Id="rId3" Type="http://schemas.openxmlformats.org/officeDocument/2006/relationships/image" Target="../media/image541.emf"/><Relationship Id="rId2" Type="http://schemas.openxmlformats.org/officeDocument/2006/relationships/image" Target="../media/image540.emf"/><Relationship Id="rId1" Type="http://schemas.openxmlformats.org/officeDocument/2006/relationships/image" Target="../media/image539.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543.emf"/><Relationship Id="rId7" Type="http://schemas.openxmlformats.org/officeDocument/2006/relationships/image" Target="../media/image548.emf"/><Relationship Id="rId6" Type="http://schemas.openxmlformats.org/officeDocument/2006/relationships/image" Target="../media/image547.emf"/><Relationship Id="rId5" Type="http://schemas.openxmlformats.org/officeDocument/2006/relationships/image" Target="../media/image542.emf"/><Relationship Id="rId4" Type="http://schemas.openxmlformats.org/officeDocument/2006/relationships/image" Target="../media/image546.emf"/><Relationship Id="rId3" Type="http://schemas.openxmlformats.org/officeDocument/2006/relationships/image" Target="../media/image541.emf"/><Relationship Id="rId2" Type="http://schemas.openxmlformats.org/officeDocument/2006/relationships/image" Target="../media/image540.emf"/><Relationship Id="rId1" Type="http://schemas.openxmlformats.org/officeDocument/2006/relationships/image" Target="../media/image545.wmf"/></Relationships>
</file>

<file path=ppt/drawings/_rels/vmlDrawing147.vml.rels><?xml version="1.0" encoding="UTF-8" standalone="yes"?>
<Relationships xmlns="http://schemas.openxmlformats.org/package/2006/relationships"><Relationship Id="rId5" Type="http://schemas.openxmlformats.org/officeDocument/2006/relationships/image" Target="../media/image553.emf"/><Relationship Id="rId4" Type="http://schemas.openxmlformats.org/officeDocument/2006/relationships/image" Target="../media/image552.emf"/><Relationship Id="rId3" Type="http://schemas.openxmlformats.org/officeDocument/2006/relationships/image" Target="../media/image551.wmf"/><Relationship Id="rId2" Type="http://schemas.openxmlformats.org/officeDocument/2006/relationships/image" Target="../media/image550.wmf"/><Relationship Id="rId1" Type="http://schemas.openxmlformats.org/officeDocument/2006/relationships/image" Target="../media/image549.w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39.wmf"/></Relationships>
</file>

<file path=ppt/drawings/_rels/vmlDrawing149.vml.rels><?xml version="1.0" encoding="UTF-8" standalone="yes"?>
<Relationships xmlns="http://schemas.openxmlformats.org/package/2006/relationships"><Relationship Id="rId5" Type="http://schemas.openxmlformats.org/officeDocument/2006/relationships/image" Target="../media/image541.emf"/><Relationship Id="rId4" Type="http://schemas.openxmlformats.org/officeDocument/2006/relationships/image" Target="../media/image542.emf"/><Relationship Id="rId3" Type="http://schemas.openxmlformats.org/officeDocument/2006/relationships/image" Target="../media/image556.emf"/><Relationship Id="rId2" Type="http://schemas.openxmlformats.org/officeDocument/2006/relationships/image" Target="../media/image555.wmf"/><Relationship Id="rId1" Type="http://schemas.openxmlformats.org/officeDocument/2006/relationships/image" Target="../media/image554.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72.emf"/><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s>
</file>

<file path=ppt/drawings/_rels/vmlDrawing150.vml.rels><?xml version="1.0" encoding="UTF-8" standalone="yes"?>
<Relationships xmlns="http://schemas.openxmlformats.org/package/2006/relationships"><Relationship Id="rId2" Type="http://schemas.openxmlformats.org/officeDocument/2006/relationships/image" Target="../media/image558.emf"/><Relationship Id="rId1" Type="http://schemas.openxmlformats.org/officeDocument/2006/relationships/image" Target="../media/image557.emf"/></Relationships>
</file>

<file path=ppt/drawings/_rels/vmlDrawing151.vml.rels><?xml version="1.0" encoding="UTF-8" standalone="yes"?>
<Relationships xmlns="http://schemas.openxmlformats.org/package/2006/relationships"><Relationship Id="rId4" Type="http://schemas.openxmlformats.org/officeDocument/2006/relationships/image" Target="../media/image562.emf"/><Relationship Id="rId3" Type="http://schemas.openxmlformats.org/officeDocument/2006/relationships/image" Target="../media/image561.emf"/><Relationship Id="rId2" Type="http://schemas.openxmlformats.org/officeDocument/2006/relationships/image" Target="../media/image560.emf"/><Relationship Id="rId1" Type="http://schemas.openxmlformats.org/officeDocument/2006/relationships/image" Target="../media/image559.emf"/></Relationships>
</file>

<file path=ppt/drawings/_rels/vmlDrawing152.vml.rels><?xml version="1.0" encoding="UTF-8" standalone="yes"?>
<Relationships xmlns="http://schemas.openxmlformats.org/package/2006/relationships"><Relationship Id="rId7" Type="http://schemas.openxmlformats.org/officeDocument/2006/relationships/image" Target="../media/image569.emf"/><Relationship Id="rId6" Type="http://schemas.openxmlformats.org/officeDocument/2006/relationships/image" Target="../media/image568.emf"/><Relationship Id="rId5" Type="http://schemas.openxmlformats.org/officeDocument/2006/relationships/image" Target="../media/image567.emf"/><Relationship Id="rId4" Type="http://schemas.openxmlformats.org/officeDocument/2006/relationships/image" Target="../media/image566.emf"/><Relationship Id="rId3" Type="http://schemas.openxmlformats.org/officeDocument/2006/relationships/image" Target="../media/image565.emf"/><Relationship Id="rId2" Type="http://schemas.openxmlformats.org/officeDocument/2006/relationships/image" Target="../media/image564.emf"/><Relationship Id="rId1" Type="http://schemas.openxmlformats.org/officeDocument/2006/relationships/image" Target="../media/image563.e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572.emf"/><Relationship Id="rId2" Type="http://schemas.openxmlformats.org/officeDocument/2006/relationships/image" Target="../media/image571.emf"/><Relationship Id="rId1" Type="http://schemas.openxmlformats.org/officeDocument/2006/relationships/image" Target="../media/image570.e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577.wmf"/><Relationship Id="rId2" Type="http://schemas.openxmlformats.org/officeDocument/2006/relationships/image" Target="../media/image576.wmf"/><Relationship Id="rId1" Type="http://schemas.openxmlformats.org/officeDocument/2006/relationships/image" Target="../media/image572.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72.emf"/></Relationships>
</file>

<file path=ppt/drawings/_rels/vmlDrawing156.vml.rels><?xml version="1.0" encoding="UTF-8" standalone="yes"?>
<Relationships xmlns="http://schemas.openxmlformats.org/package/2006/relationships"><Relationship Id="rId4" Type="http://schemas.openxmlformats.org/officeDocument/2006/relationships/image" Target="../media/image584.wmf"/><Relationship Id="rId3" Type="http://schemas.openxmlformats.org/officeDocument/2006/relationships/image" Target="../media/image583.wmf"/><Relationship Id="rId2" Type="http://schemas.openxmlformats.org/officeDocument/2006/relationships/image" Target="../media/image582.wmf"/><Relationship Id="rId1" Type="http://schemas.openxmlformats.org/officeDocument/2006/relationships/image" Target="../media/image581.w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590.wmf"/><Relationship Id="rId1" Type="http://schemas.openxmlformats.org/officeDocument/2006/relationships/image" Target="../media/image589.wmf"/></Relationships>
</file>

<file path=ppt/drawings/_rels/vmlDrawing158.vml.rels><?xml version="1.0" encoding="UTF-8" standalone="yes"?>
<Relationships xmlns="http://schemas.openxmlformats.org/package/2006/relationships"><Relationship Id="rId4" Type="http://schemas.openxmlformats.org/officeDocument/2006/relationships/image" Target="../media/image599.emf"/><Relationship Id="rId3" Type="http://schemas.openxmlformats.org/officeDocument/2006/relationships/image" Target="../media/image598.emf"/><Relationship Id="rId2" Type="http://schemas.openxmlformats.org/officeDocument/2006/relationships/image" Target="../media/image597.emf"/><Relationship Id="rId1" Type="http://schemas.openxmlformats.org/officeDocument/2006/relationships/image" Target="../media/image596.emf"/></Relationships>
</file>

<file path=ppt/drawings/_rels/vmlDrawing159.vml.rels><?xml version="1.0" encoding="UTF-8" standalone="yes"?>
<Relationships xmlns="http://schemas.openxmlformats.org/package/2006/relationships"><Relationship Id="rId8" Type="http://schemas.openxmlformats.org/officeDocument/2006/relationships/image" Target="../media/image607.wmf"/><Relationship Id="rId7" Type="http://schemas.openxmlformats.org/officeDocument/2006/relationships/image" Target="../media/image606.emf"/><Relationship Id="rId6" Type="http://schemas.openxmlformats.org/officeDocument/2006/relationships/image" Target="../media/image605.wmf"/><Relationship Id="rId5" Type="http://schemas.openxmlformats.org/officeDocument/2006/relationships/image" Target="../media/image604.wmf"/><Relationship Id="rId4" Type="http://schemas.openxmlformats.org/officeDocument/2006/relationships/image" Target="../media/image603.emf"/><Relationship Id="rId3" Type="http://schemas.openxmlformats.org/officeDocument/2006/relationships/image" Target="../media/image602.wmf"/><Relationship Id="rId2" Type="http://schemas.openxmlformats.org/officeDocument/2006/relationships/image" Target="../media/image601.wmf"/><Relationship Id="rId1" Type="http://schemas.openxmlformats.org/officeDocument/2006/relationships/image" Target="../media/image60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612.wmf"/><Relationship Id="rId2" Type="http://schemas.openxmlformats.org/officeDocument/2006/relationships/image" Target="../media/image611.wmf"/><Relationship Id="rId1" Type="http://schemas.openxmlformats.org/officeDocument/2006/relationships/image" Target="../media/image610.w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614.emf"/><Relationship Id="rId1" Type="http://schemas.openxmlformats.org/officeDocument/2006/relationships/image" Target="../media/image613.e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image" Target="../media/image618.png"/><Relationship Id="rId1" Type="http://schemas.openxmlformats.org/officeDocument/2006/relationships/image" Target="../media/image617.png"/></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image" Target="../media/image621.png"/><Relationship Id="rId1" Type="http://schemas.openxmlformats.org/officeDocument/2006/relationships/image" Target="../media/image620.png"/></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624.wmf"/><Relationship Id="rId1" Type="http://schemas.openxmlformats.org/officeDocument/2006/relationships/image" Target="../media/image623.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image" Target="../media/image628.png"/><Relationship Id="rId1" Type="http://schemas.openxmlformats.org/officeDocument/2006/relationships/image" Target="../media/image627.png"/></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31.png"/><Relationship Id="rId1" Type="http://schemas.openxmlformats.org/officeDocument/2006/relationships/image" Target="../media/image630.png"/></Relationships>
</file>

<file path=ppt/drawings/_rels/vmlDrawing167.vml.rels><?xml version="1.0" encoding="UTF-8" standalone="yes"?>
<Relationships xmlns="http://schemas.openxmlformats.org/package/2006/relationships"><Relationship Id="rId3" Type="http://schemas.openxmlformats.org/officeDocument/2006/relationships/image" Target="../media/image636.wmf"/><Relationship Id="rId2" Type="http://schemas.openxmlformats.org/officeDocument/2006/relationships/image" Target="../media/image635.wmf"/><Relationship Id="rId1" Type="http://schemas.openxmlformats.org/officeDocument/2006/relationships/image" Target="../media/image634.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639.wmf"/><Relationship Id="rId2" Type="http://schemas.openxmlformats.org/officeDocument/2006/relationships/image" Target="../media/image638.wmf"/><Relationship Id="rId1" Type="http://schemas.openxmlformats.org/officeDocument/2006/relationships/image" Target="../media/image637.png"/></Relationships>
</file>

<file path=ppt/drawings/_rels/vmlDrawing169.v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image" Target="../media/image640.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170.vml.rels><?xml version="1.0" encoding="UTF-8" standalone="yes"?>
<Relationships xmlns="http://schemas.openxmlformats.org/package/2006/relationships"><Relationship Id="rId2" Type="http://schemas.openxmlformats.org/officeDocument/2006/relationships/image" Target="../media/image643.wmf"/><Relationship Id="rId1" Type="http://schemas.openxmlformats.org/officeDocument/2006/relationships/image" Target="../media/image642.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644.w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645.png"/></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646.png"/></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646.png"/></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646.png"/></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648.wmf"/><Relationship Id="rId1" Type="http://schemas.openxmlformats.org/officeDocument/2006/relationships/image" Target="../media/image647.wmf"/></Relationships>
</file>

<file path=ppt/drawings/_rels/vmlDrawing177.vml.rels><?xml version="1.0" encoding="UTF-8" standalone="yes"?>
<Relationships xmlns="http://schemas.openxmlformats.org/package/2006/relationships"><Relationship Id="rId2" Type="http://schemas.openxmlformats.org/officeDocument/2006/relationships/image" Target="../media/image656.wmf"/><Relationship Id="rId1" Type="http://schemas.openxmlformats.org/officeDocument/2006/relationships/image" Target="../media/image655.wmf"/></Relationships>
</file>

<file path=ppt/drawings/_rels/vmlDrawing178.vml.rels><?xml version="1.0" encoding="UTF-8" standalone="yes"?>
<Relationships xmlns="http://schemas.openxmlformats.org/package/2006/relationships"><Relationship Id="rId6" Type="http://schemas.openxmlformats.org/officeDocument/2006/relationships/image" Target="../media/image662.emf"/><Relationship Id="rId5" Type="http://schemas.openxmlformats.org/officeDocument/2006/relationships/image" Target="../media/image661.emf"/><Relationship Id="rId4" Type="http://schemas.openxmlformats.org/officeDocument/2006/relationships/image" Target="../media/image660.emf"/><Relationship Id="rId3" Type="http://schemas.openxmlformats.org/officeDocument/2006/relationships/image" Target="../media/image659.wmf"/><Relationship Id="rId2" Type="http://schemas.openxmlformats.org/officeDocument/2006/relationships/image" Target="../media/image658.wmf"/><Relationship Id="rId1" Type="http://schemas.openxmlformats.org/officeDocument/2006/relationships/image" Target="../media/image657.wmf"/></Relationships>
</file>

<file path=ppt/drawings/_rels/vmlDrawing179.vml.rels><?xml version="1.0" encoding="UTF-8" standalone="yes"?>
<Relationships xmlns="http://schemas.openxmlformats.org/package/2006/relationships"><Relationship Id="rId6" Type="http://schemas.openxmlformats.org/officeDocument/2006/relationships/image" Target="../media/image667.wmf"/><Relationship Id="rId5" Type="http://schemas.openxmlformats.org/officeDocument/2006/relationships/image" Target="../media/image666.wmf"/><Relationship Id="rId4" Type="http://schemas.openxmlformats.org/officeDocument/2006/relationships/image" Target="../media/image665.emf"/><Relationship Id="rId3" Type="http://schemas.openxmlformats.org/officeDocument/2006/relationships/image" Target="../media/image664.wmf"/><Relationship Id="rId2" Type="http://schemas.openxmlformats.org/officeDocument/2006/relationships/image" Target="../media/image663.wmf"/><Relationship Id="rId1" Type="http://schemas.openxmlformats.org/officeDocument/2006/relationships/image" Target="../media/image6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180.vml.rels><?xml version="1.0" encoding="UTF-8" standalone="yes"?>
<Relationships xmlns="http://schemas.openxmlformats.org/package/2006/relationships"><Relationship Id="rId4" Type="http://schemas.openxmlformats.org/officeDocument/2006/relationships/image" Target="../media/image671.emf"/><Relationship Id="rId3" Type="http://schemas.openxmlformats.org/officeDocument/2006/relationships/image" Target="../media/image670.emf"/><Relationship Id="rId2" Type="http://schemas.openxmlformats.org/officeDocument/2006/relationships/image" Target="../media/image669.wmf"/><Relationship Id="rId1" Type="http://schemas.openxmlformats.org/officeDocument/2006/relationships/image" Target="../media/image668.wmf"/></Relationships>
</file>

<file path=ppt/drawings/_rels/vmlDrawing181.vml.rels><?xml version="1.0" encoding="UTF-8" standalone="yes"?>
<Relationships xmlns="http://schemas.openxmlformats.org/package/2006/relationships"><Relationship Id="rId9" Type="http://schemas.openxmlformats.org/officeDocument/2006/relationships/image" Target="../media/image681.wmf"/><Relationship Id="rId8" Type="http://schemas.openxmlformats.org/officeDocument/2006/relationships/image" Target="../media/image680.wmf"/><Relationship Id="rId7" Type="http://schemas.openxmlformats.org/officeDocument/2006/relationships/image" Target="../media/image679.wmf"/><Relationship Id="rId6" Type="http://schemas.openxmlformats.org/officeDocument/2006/relationships/image" Target="../media/image678.wmf"/><Relationship Id="rId5" Type="http://schemas.openxmlformats.org/officeDocument/2006/relationships/image" Target="../media/image677.wmf"/><Relationship Id="rId4" Type="http://schemas.openxmlformats.org/officeDocument/2006/relationships/image" Target="../media/image676.wmf"/><Relationship Id="rId3" Type="http://schemas.openxmlformats.org/officeDocument/2006/relationships/image" Target="../media/image675.wmf"/><Relationship Id="rId2" Type="http://schemas.openxmlformats.org/officeDocument/2006/relationships/image" Target="../media/image674.wmf"/><Relationship Id="rId1" Type="http://schemas.openxmlformats.org/officeDocument/2006/relationships/image" Target="../media/image673.wmf"/></Relationships>
</file>

<file path=ppt/drawings/_rels/vmlDrawing182.vml.rels><?xml version="1.0" encoding="UTF-8" standalone="yes"?>
<Relationships xmlns="http://schemas.openxmlformats.org/package/2006/relationships"><Relationship Id="rId2" Type="http://schemas.openxmlformats.org/officeDocument/2006/relationships/image" Target="../media/image683.wmf"/><Relationship Id="rId1" Type="http://schemas.openxmlformats.org/officeDocument/2006/relationships/image" Target="../media/image68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85.emf"/><Relationship Id="rId4" Type="http://schemas.openxmlformats.org/officeDocument/2006/relationships/image" Target="../media/image84.emf"/><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93.emf"/><Relationship Id="rId7" Type="http://schemas.openxmlformats.org/officeDocument/2006/relationships/image" Target="../media/image92.emf"/><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98.emf"/><Relationship Id="rId4" Type="http://schemas.openxmlformats.org/officeDocument/2006/relationships/image" Target="../media/image97.emf"/><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04.emf"/><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png"/></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image" Target="../media/image125.png"/></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9.png"/></Relationships>
</file>

<file path=ppt/drawings/_rels/vmlDrawing34.vml.rels><?xml version="1.0" encoding="UTF-8" standalone="yes"?>
<Relationships xmlns="http://schemas.openxmlformats.org/package/2006/relationships"><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1.wmf"/><Relationship Id="rId1" Type="http://schemas.openxmlformats.org/officeDocument/2006/relationships/image" Target="../media/image13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9.vml.rels><?xml version="1.0" encoding="UTF-8" standalone="yes"?>
<Relationships xmlns="http://schemas.openxmlformats.org/package/2006/relationships"><Relationship Id="rId7" Type="http://schemas.openxmlformats.org/officeDocument/2006/relationships/image" Target="../media/image147.png"/><Relationship Id="rId6" Type="http://schemas.openxmlformats.org/officeDocument/2006/relationships/image" Target="../media/image146.png"/><Relationship Id="rId5" Type="http://schemas.openxmlformats.org/officeDocument/2006/relationships/image" Target="../media/image145.emf"/><Relationship Id="rId4" Type="http://schemas.openxmlformats.org/officeDocument/2006/relationships/image" Target="../media/image144.emf"/><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20.emf"/><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9" Type="http://schemas.openxmlformats.org/officeDocument/2006/relationships/image" Target="../media/image155.emf"/><Relationship Id="rId8" Type="http://schemas.openxmlformats.org/officeDocument/2006/relationships/image" Target="../media/image154.emf"/><Relationship Id="rId7" Type="http://schemas.openxmlformats.org/officeDocument/2006/relationships/image" Target="../media/image153.emf"/><Relationship Id="rId6" Type="http://schemas.openxmlformats.org/officeDocument/2006/relationships/image" Target="../media/image147.png"/><Relationship Id="rId5" Type="http://schemas.openxmlformats.org/officeDocument/2006/relationships/image" Target="../media/image152.emf"/><Relationship Id="rId4" Type="http://schemas.openxmlformats.org/officeDocument/2006/relationships/image" Target="../media/image151.emf"/><Relationship Id="rId3" Type="http://schemas.openxmlformats.org/officeDocument/2006/relationships/image" Target="../media/image150.emf"/><Relationship Id="rId2" Type="http://schemas.openxmlformats.org/officeDocument/2006/relationships/image" Target="../media/image149.emf"/><Relationship Id="rId10" Type="http://schemas.openxmlformats.org/officeDocument/2006/relationships/image" Target="../media/image156.emf"/><Relationship Id="rId1" Type="http://schemas.openxmlformats.org/officeDocument/2006/relationships/image" Target="../media/image148.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image" Target="../media/image157.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image" Target="../media/image15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1.png"/></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emf"/><Relationship Id="rId1" Type="http://schemas.openxmlformats.org/officeDocument/2006/relationships/image" Target="../media/image16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75.png"/></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5.emf"/><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image" Target="../media/image177.w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182.wmf"/><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png"/></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png"/></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7.png"/></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87.png"/></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92.wmf"/><Relationship Id="rId1" Type="http://schemas.openxmlformats.org/officeDocument/2006/relationships/image" Target="../media/image187.png"/></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6.wmf"/><Relationship Id="rId1" Type="http://schemas.openxmlformats.org/officeDocument/2006/relationships/image" Target="../media/image27.jpe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93.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68.vml.rels><?xml version="1.0" encoding="UTF-8" standalone="yes"?>
<Relationships xmlns="http://schemas.openxmlformats.org/package/2006/relationships"><Relationship Id="rId7" Type="http://schemas.openxmlformats.org/officeDocument/2006/relationships/image" Target="../media/image212.png"/><Relationship Id="rId6" Type="http://schemas.openxmlformats.org/officeDocument/2006/relationships/image" Target="../media/image211.emf"/><Relationship Id="rId5" Type="http://schemas.openxmlformats.org/officeDocument/2006/relationships/image" Target="../media/image210.emf"/><Relationship Id="rId4" Type="http://schemas.openxmlformats.org/officeDocument/2006/relationships/image" Target="../media/image209.emf"/><Relationship Id="rId3" Type="http://schemas.openxmlformats.org/officeDocument/2006/relationships/image" Target="../media/image208.emf"/><Relationship Id="rId2" Type="http://schemas.openxmlformats.org/officeDocument/2006/relationships/image" Target="../media/image207.emf"/><Relationship Id="rId1" Type="http://schemas.openxmlformats.org/officeDocument/2006/relationships/image" Target="../media/image206.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36.wmf"/><Relationship Id="rId5" Type="http://schemas.openxmlformats.org/officeDocument/2006/relationships/image" Target="../media/image35.emf"/><Relationship Id="rId4" Type="http://schemas.openxmlformats.org/officeDocument/2006/relationships/image" Target="../media/image34.emf"/><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70.vml.rels><?xml version="1.0" encoding="UTF-8" standalone="yes"?>
<Relationships xmlns="http://schemas.openxmlformats.org/package/2006/relationships"><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23.emf"/></Relationships>
</file>

<file path=ppt/drawings/_rels/vmlDrawing73.vml.rels><?xml version="1.0" encoding="UTF-8" standalone="yes"?>
<Relationships xmlns="http://schemas.openxmlformats.org/package/2006/relationships"><Relationship Id="rId4" Type="http://schemas.openxmlformats.org/officeDocument/2006/relationships/image" Target="../media/image227.emf"/><Relationship Id="rId3" Type="http://schemas.openxmlformats.org/officeDocument/2006/relationships/image" Target="../media/image226.emf"/><Relationship Id="rId2" Type="http://schemas.openxmlformats.org/officeDocument/2006/relationships/image" Target="../media/image225.emf"/><Relationship Id="rId1" Type="http://schemas.openxmlformats.org/officeDocument/2006/relationships/image" Target="../media/image224.emf"/></Relationships>
</file>

<file path=ppt/drawings/_rels/vmlDrawing74.vml.rels><?xml version="1.0" encoding="UTF-8" standalone="yes"?>
<Relationships xmlns="http://schemas.openxmlformats.org/package/2006/relationships"><Relationship Id="rId6" Type="http://schemas.openxmlformats.org/officeDocument/2006/relationships/image" Target="../media/image233.emf"/><Relationship Id="rId5" Type="http://schemas.openxmlformats.org/officeDocument/2006/relationships/image" Target="../media/image232.emf"/><Relationship Id="rId4" Type="http://schemas.openxmlformats.org/officeDocument/2006/relationships/image" Target="../media/image231.emf"/><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image" Target="../media/image228.emf"/></Relationships>
</file>

<file path=ppt/drawings/_rels/vmlDrawing75.vml.rels><?xml version="1.0" encoding="UTF-8" standalone="yes"?>
<Relationships xmlns="http://schemas.openxmlformats.org/package/2006/relationships"><Relationship Id="rId7" Type="http://schemas.openxmlformats.org/officeDocument/2006/relationships/image" Target="../media/image240.emf"/><Relationship Id="rId6" Type="http://schemas.openxmlformats.org/officeDocument/2006/relationships/image" Target="../media/image239.emf"/><Relationship Id="rId5" Type="http://schemas.openxmlformats.org/officeDocument/2006/relationships/image" Target="../media/image238.emf"/><Relationship Id="rId4" Type="http://schemas.openxmlformats.org/officeDocument/2006/relationships/image" Target="../media/image237.emf"/><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43.emf"/></Relationships>
</file>

<file path=ppt/drawings/_rels/vmlDrawing78.vml.rels><?xml version="1.0" encoding="UTF-8" standalone="yes"?>
<Relationships xmlns="http://schemas.openxmlformats.org/package/2006/relationships"><Relationship Id="rId4" Type="http://schemas.openxmlformats.org/officeDocument/2006/relationships/image" Target="../media/image251.emf"/><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image" Target="../media/image248.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image" Target="../media/image25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0.vml.rels><?xml version="1.0" encoding="UTF-8" standalone="yes"?>
<Relationships xmlns="http://schemas.openxmlformats.org/package/2006/relationships"><Relationship Id="rId4" Type="http://schemas.openxmlformats.org/officeDocument/2006/relationships/image" Target="../media/image264.emf"/><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emf"/></Relationships>
</file>

<file path=ppt/drawings/_rels/vmlDrawing81.vml.rels><?xml version="1.0" encoding="UTF-8" standalone="yes"?>
<Relationships xmlns="http://schemas.openxmlformats.org/package/2006/relationships"><Relationship Id="rId6" Type="http://schemas.openxmlformats.org/officeDocument/2006/relationships/image" Target="../media/image270.emf"/><Relationship Id="rId5" Type="http://schemas.openxmlformats.org/officeDocument/2006/relationships/image" Target="../media/image269.emf"/><Relationship Id="rId4" Type="http://schemas.openxmlformats.org/officeDocument/2006/relationships/image" Target="../media/image268.emf"/><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image" Target="../media/image265.emf"/></Relationships>
</file>

<file path=ppt/drawings/_rels/vmlDrawing82.vml.rels><?xml version="1.0" encoding="UTF-8" standalone="yes"?>
<Relationships xmlns="http://schemas.openxmlformats.org/package/2006/relationships"><Relationship Id="rId4" Type="http://schemas.openxmlformats.org/officeDocument/2006/relationships/image" Target="../media/image274.emf"/><Relationship Id="rId3" Type="http://schemas.openxmlformats.org/officeDocument/2006/relationships/image" Target="../media/image273.emf"/><Relationship Id="rId2" Type="http://schemas.openxmlformats.org/officeDocument/2006/relationships/image" Target="../media/image272.emf"/><Relationship Id="rId1" Type="http://schemas.openxmlformats.org/officeDocument/2006/relationships/image" Target="../media/image27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75.emf"/></Relationships>
</file>

<file path=ppt/drawings/_rels/vmlDrawing84.vml.rels><?xml version="1.0" encoding="UTF-8" standalone="yes"?>
<Relationships xmlns="http://schemas.openxmlformats.org/package/2006/relationships"><Relationship Id="rId4" Type="http://schemas.openxmlformats.org/officeDocument/2006/relationships/image" Target="../media/image287.emf"/><Relationship Id="rId3" Type="http://schemas.openxmlformats.org/officeDocument/2006/relationships/image" Target="../media/image286.emf"/><Relationship Id="rId2" Type="http://schemas.openxmlformats.org/officeDocument/2006/relationships/image" Target="../media/image285.emf"/><Relationship Id="rId1" Type="http://schemas.openxmlformats.org/officeDocument/2006/relationships/image" Target="../media/image284.emf"/></Relationships>
</file>

<file path=ppt/drawings/_rels/vmlDrawing85.vml.rels><?xml version="1.0" encoding="UTF-8" standalone="yes"?>
<Relationships xmlns="http://schemas.openxmlformats.org/package/2006/relationships"><Relationship Id="rId5" Type="http://schemas.openxmlformats.org/officeDocument/2006/relationships/image" Target="../media/image292.wmf"/><Relationship Id="rId4" Type="http://schemas.openxmlformats.org/officeDocument/2006/relationships/image" Target="../media/image291.wmf"/><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image" Target="../media/image293.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97.wmf"/><Relationship Id="rId1" Type="http://schemas.openxmlformats.org/officeDocument/2006/relationships/image" Target="../media/image296.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image" Target="../media/image30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5.wmf"/><Relationship Id="rId7" Type="http://schemas.openxmlformats.org/officeDocument/2006/relationships/image" Target="../media/image44.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306.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7.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image" Target="../media/image312.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image" Target="../media/image312.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313.wmf"/><Relationship Id="rId1" Type="http://schemas.openxmlformats.org/officeDocument/2006/relationships/image" Target="../media/image312.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3.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9.wmf"/><Relationship Id="rId1" Type="http://schemas.openxmlformats.org/officeDocument/2006/relationships/image" Target="../media/image318.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321.png"/></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22.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3-20T12:27:2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
  </inkml:definitions>
  <inkml:trace contextRef="#ctx0" brushRef="#br0">0 226,'24'0,"24"0,95 0,24 0,142 0,-23 0,119 0,-214 0,23 0,263 0,-239 0,358 0,47 0,1-24,166 24,-358 0,621 0,-597 0,453 0,-285 0,-72-96,-96 49,1-1,-263 48,-23 0,-1 0,406 0,-429 0,357 0,-333 24,214 0,-238 0,-1-24,1 23,-24 1,119 0,-166-24,23 0,24 72,23-72,-118 23,24-23,-1 0,48 0,-71 0,-24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traceFormat>
        <inkml:channelProperties>
          <inkml:channelProperty channel="X" name="resolution" value="1000" units="1/cm"/>
          <inkml:channelProperty channel="Y" name="resolution" value="1000" units="1/cm"/>
        </inkml:channelProperties>
      </inkml:inkSource>
      <inkml:timestamp xml:id="ts0" timeString="2024-03-20T12:27:21"/>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
  </inkml:definitions>
  <inkml:trace contextRef="#ctx0" brushRef="#br0">0 0,'23'0,"1"0,24 24,190-24,-47 24,23 0,48 23,191 1,-24-48,71 0,25 0,23 0,-239 0,-47-48,1025 1,-1049 47,120-24,-120 0,0 24,-166 0,118 0,-118 0,71 0,-72 0,120 0,-96 0,-47 0,0 0,-25 24,97 0,-25 23,-47-47,-1 0,-23 0,0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2.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3.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611CF7-5005-43FE-83F8-F59B6FC0F0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Rot="1" noChangeArrowheads="1" noTextEdit="1"/>
          </p:cNvSpPr>
          <p:nvPr>
            <p:ph type="sldImg"/>
          </p:nvPr>
        </p:nvSpPr>
        <p:spPr/>
      </p:sp>
      <p:sp>
        <p:nvSpPr>
          <p:cNvPr id="26627" name="Rectangle 3"/>
          <p:cNvSpPr>
            <a:spLocks noGrp="1" noRot="1" noChangeArrowheads="1"/>
          </p:cNvSpPr>
          <p:nvPr>
            <p:ph type="body" idx="1"/>
          </p:nvPr>
        </p:nvSpPr>
        <p:spPr>
          <a:xfrm>
            <a:off x="914400" y="4343400"/>
            <a:ext cx="5029200" cy="4114800"/>
          </a:xfrm>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zh-CN" b="1">
              <a:latin typeface="Times New Roman" panose="02020503050405090304" pitchFamily="18" charset="0"/>
              <a:sym typeface="+mn-ea"/>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Rectangle 5"/>
          <p:cNvSpPr>
            <a:spLocks noGrp="1"/>
          </p:cNvSpPr>
          <p:nvPr>
            <p:ph type="dt" sz="half" idx="10"/>
          </p:nvPr>
        </p:nvSpPr>
        <p:spPr/>
        <p:txBody>
          <a:bodyPr/>
          <a:lstStyle>
            <a:lvl1pPr>
              <a:defRPr/>
            </a:lvl1pPr>
          </a:lstStyle>
          <a:p>
            <a:pPr>
              <a:defRPr/>
            </a:pPr>
            <a:endParaRPr lang="en-US" altLang="x-none"/>
          </a:p>
        </p:txBody>
      </p:sp>
      <p:sp>
        <p:nvSpPr>
          <p:cNvPr id="5" name="Rectangle 6"/>
          <p:cNvSpPr>
            <a:spLocks noGrp="1"/>
          </p:cNvSpPr>
          <p:nvPr>
            <p:ph type="ftr" sz="quarter" idx="11"/>
          </p:nvPr>
        </p:nvSpPr>
        <p:spPr/>
        <p:txBody>
          <a:bodyPr/>
          <a:lstStyle>
            <a:lvl1pPr>
              <a:defRPr/>
            </a:lvl1pPr>
          </a:lstStyle>
          <a:p>
            <a:pPr>
              <a:defRPr/>
            </a:pPr>
            <a:endParaRPr lang="en-US" altLang="x-none"/>
          </a:p>
        </p:txBody>
      </p:sp>
      <p:sp>
        <p:nvSpPr>
          <p:cNvPr id="6" name="Rectangle 7"/>
          <p:cNvSpPr>
            <a:spLocks noGrp="1"/>
          </p:cNvSpPr>
          <p:nvPr>
            <p:ph type="sldNum" sz="quarter" idx="12"/>
          </p:nvPr>
        </p:nvSpPr>
        <p:spPr>
          <a:xfrm>
            <a:off x="10514011" y="5883275"/>
            <a:ext cx="764215" cy="365125"/>
          </a:xfrm>
        </p:spPr>
        <p:txBody>
          <a:bodyPr/>
          <a:lstStyle>
            <a:lvl1pPr>
              <a:defRPr/>
            </a:lvl1pPr>
          </a:lstStyle>
          <a:p>
            <a:pPr>
              <a:defRPr/>
            </a:pPr>
            <a:fld id="{7F123016-8A5F-4B99-B63A-151741210C87}" type="slidenum">
              <a:rPr lang="zh-CN" altLang="en-US"/>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1"/>
            <a:ext cx="10261600" cy="563563"/>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447800"/>
            <a:ext cx="5384800" cy="48006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447800"/>
            <a:ext cx="5384800" cy="23241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197600" y="3924300"/>
            <a:ext cx="5384800" cy="23241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zh-CN" altLang="en-US"/>
          </a:p>
        </p:txBody>
      </p:sp>
      <p:sp>
        <p:nvSpPr>
          <p:cNvPr id="7" name="Rectangle 5"/>
          <p:cNvSpPr>
            <a:spLocks noGrp="1" noChangeArrowheads="1"/>
          </p:cNvSpPr>
          <p:nvPr>
            <p:ph type="ftr" sz="quarter" idx="11"/>
          </p:nvPr>
        </p:nvSpPr>
        <p:spPr/>
        <p:txBody>
          <a:bodyPr/>
          <a:lstStyle>
            <a:lvl1pPr>
              <a:defRPr/>
            </a:lvl1pPr>
          </a:lstStyle>
          <a:p>
            <a:pPr>
              <a:defRPr/>
            </a:pPr>
            <a:r>
              <a:rPr lang="zh-CN" altLang="en-US"/>
              <a:t>通信工程系</a:t>
            </a:r>
            <a:endParaRPr lang="zh-CN" altLang="en-US"/>
          </a:p>
        </p:txBody>
      </p:sp>
      <p:sp>
        <p:nvSpPr>
          <p:cNvPr id="8" name="Rectangle 6"/>
          <p:cNvSpPr>
            <a:spLocks noGrp="1" noChangeArrowheads="1"/>
          </p:cNvSpPr>
          <p:nvPr>
            <p:ph type="sldNum" sz="quarter" idx="12"/>
          </p:nvPr>
        </p:nvSpPr>
        <p:spPr>
          <a:xfrm>
            <a:off x="10514011" y="5883275"/>
            <a:ext cx="764215" cy="365125"/>
          </a:xfrm>
        </p:spPr>
        <p:txBody>
          <a:bodyPr/>
          <a:lstStyle>
            <a:lvl1pPr>
              <a:defRPr/>
            </a:lvl1pPr>
          </a:lstStyle>
          <a:p>
            <a:pPr>
              <a:defRPr/>
            </a:pPr>
            <a:fld id="{DFFA6889-DA73-4EEF-A302-6CFE8B5ED595}"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533400"/>
            <a:ext cx="10972800" cy="57150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r>
              <a:rPr lang="zh-CN" altLang="en-US"/>
              <a:t>通信工程系</a:t>
            </a:r>
            <a:endParaRPr lang="zh-CN" altLang="en-US"/>
          </a:p>
        </p:txBody>
      </p:sp>
      <p:sp>
        <p:nvSpPr>
          <p:cNvPr id="5" name="Rectangle 6"/>
          <p:cNvSpPr>
            <a:spLocks noGrp="1" noChangeArrowheads="1"/>
          </p:cNvSpPr>
          <p:nvPr>
            <p:ph type="sldNum" sz="quarter" idx="12"/>
          </p:nvPr>
        </p:nvSpPr>
        <p:spPr>
          <a:xfrm>
            <a:off x="10514011" y="5883275"/>
            <a:ext cx="764215" cy="365125"/>
          </a:xfrm>
        </p:spPr>
        <p:txBody>
          <a:bodyPr/>
          <a:lstStyle>
            <a:lvl1pPr>
              <a:defRPr/>
            </a:lvl1pPr>
          </a:lstStyle>
          <a:p>
            <a:pPr>
              <a:defRPr/>
            </a:pPr>
            <a:fld id="{D61AA04C-93FF-49E2-83E8-1A2A50E651B5}" type="slidenum">
              <a:rPr lang="zh-CN" altLang="en-US"/>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90552" y="103188"/>
            <a:ext cx="10991849" cy="1314450"/>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609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09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Content Placeholder 5"/>
          <p:cNvSpPr>
            <a:spLocks noGrp="1"/>
          </p:cNvSpPr>
          <p:nvPr>
            <p:ph sz="quarter" idx="4"/>
          </p:nvPr>
        </p:nvSpPr>
        <p:spPr>
          <a:xfrm>
            <a:off x="6197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8" name="Footer Placeholder 7"/>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9" name="Slide Number Placeholder 8"/>
          <p:cNvSpPr>
            <a:spLocks noGrp="1"/>
          </p:cNvSpPr>
          <p:nvPr>
            <p:ph type="sldNum" sz="quarter" idx="12"/>
          </p:nvPr>
        </p:nvSpPr>
        <p:spPr>
          <a:xfrm>
            <a:off x="8737600" y="6243638"/>
            <a:ext cx="2844800" cy="457200"/>
          </a:xfrm>
        </p:spPr>
        <p:txBody>
          <a:bodyPr/>
          <a:lstStyle>
            <a:lvl1pPr>
              <a:defRPr/>
            </a:lvl1pPr>
          </a:lstStyle>
          <a:p>
            <a:fld id="{AF9C1C94-63E0-4621-8484-C4CA0060BB85}" type="slidenum">
              <a:rPr lang="zh-CN" altLang="en-US"/>
            </a:fld>
            <a:endParaRPr lang="en-US" altLang="zh-CN"/>
          </a:p>
        </p:txBody>
      </p:sp>
    </p:spTree>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197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Date Placeholder 5"/>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8" name="Slide Number Placeholder 7"/>
          <p:cNvSpPr>
            <a:spLocks noGrp="1"/>
          </p:cNvSpPr>
          <p:nvPr>
            <p:ph type="sldNum" sz="quarter" idx="12"/>
          </p:nvPr>
        </p:nvSpPr>
        <p:spPr>
          <a:xfrm>
            <a:off x="8737600" y="6243638"/>
            <a:ext cx="2844800" cy="457200"/>
          </a:xfrm>
        </p:spPr>
        <p:txBody>
          <a:bodyPr/>
          <a:lstStyle>
            <a:lvl1pPr>
              <a:defRPr/>
            </a:lvl1pPr>
          </a:lstStyle>
          <a:p>
            <a:fld id="{C1F2E7B4-227E-4DE3-9325-1F2D6AD75240}" type="slidenum">
              <a:rPr lang="zh-CN" altLang="en-US"/>
            </a:fld>
            <a:endParaRPr lang="en-US" altLang="zh-CN"/>
          </a:p>
        </p:txBody>
      </p:sp>
    </p:spTree>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903D80D-0B18-450A-B3E7-A72A31C2C43B}" type="slidenum">
              <a:rPr lang="zh-CN" altLang="en-US"/>
            </a:fld>
            <a:endParaRPr lang="en-US" altLang="zh-CN"/>
          </a:p>
        </p:txBody>
      </p:sp>
    </p:spTree>
  </p:cSld>
  <p:clrMapOvr>
    <a:masterClrMapping/>
  </p:clrMapOvr>
  <p:transition spd="med">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8737600" y="6243638"/>
            <a:ext cx="2844800" cy="457200"/>
          </a:xfrm>
        </p:spPr>
        <p:txBody>
          <a:bodyPr/>
          <a:lstStyle>
            <a:lvl1pPr>
              <a:defRPr/>
            </a:lvl1pPr>
          </a:lstStyle>
          <a:p>
            <a:fld id="{FCCE9C75-4075-4617-A4F7-1B02E762746B}" type="slidenum">
              <a:rPr lang="zh-CN" altLang="en-US"/>
            </a:fld>
            <a:endParaRPr lang="en-US" altLang="zh-CN"/>
          </a:p>
        </p:txBody>
      </p:sp>
    </p:spTree>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5.png"/><Relationship Id="rId28" Type="http://schemas.openxmlformats.org/officeDocument/2006/relationships/tags" Target="../tags/tag2.xml"/><Relationship Id="rId27" Type="http://schemas.openxmlformats.org/officeDocument/2006/relationships/image" Target="../media/image4.png"/><Relationship Id="rId26" Type="http://schemas.openxmlformats.org/officeDocument/2006/relationships/tags" Target="../tags/tag1.xml"/><Relationship Id="rId25" Type="http://schemas.openxmlformats.org/officeDocument/2006/relationships/image" Target="../media/image3.pn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5">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pic>
        <p:nvPicPr>
          <p:cNvPr id="7" name="图片 6"/>
          <p:cNvPicPr>
            <a:picLocks noChangeAspect="1"/>
          </p:cNvPicPr>
          <p:nvPr userDrawn="1">
            <p:custDataLst>
              <p:tags r:id="rId26"/>
            </p:custDataLst>
          </p:nvPr>
        </p:nvPicPr>
        <p:blipFill>
          <a:blip r:embed="rId27"/>
          <a:stretch>
            <a:fillRect/>
          </a:stretch>
        </p:blipFill>
        <p:spPr>
          <a:xfrm>
            <a:off x="6534150" y="0"/>
            <a:ext cx="5657850" cy="729615"/>
          </a:xfrm>
          <a:prstGeom prst="rect">
            <a:avLst/>
          </a:prstGeom>
        </p:spPr>
      </p:pic>
      <p:pic>
        <p:nvPicPr>
          <p:cNvPr id="8" name="图片 7"/>
          <p:cNvPicPr>
            <a:picLocks noChangeAspect="1"/>
          </p:cNvPicPr>
          <p:nvPr userDrawn="1">
            <p:custDataLst>
              <p:tags r:id="rId28"/>
            </p:custDataLst>
          </p:nvPr>
        </p:nvPicPr>
        <p:blipFill>
          <a:blip r:embed="rId29"/>
          <a:stretch>
            <a:fillRect/>
          </a:stretch>
        </p:blipFill>
        <p:spPr>
          <a:xfrm>
            <a:off x="0" y="0"/>
            <a:ext cx="2558415" cy="7232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9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9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9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microsoft.com/office/2007/relationships/hdphoto" Target="../media/image7.wdp"/><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oleObject" Target="../embeddings/oleObject160.bin"/></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7.xml"/><Relationship Id="rId2" Type="http://schemas.openxmlformats.org/officeDocument/2006/relationships/image" Target="../media/image194.wmf"/><Relationship Id="rId1" Type="http://schemas.openxmlformats.org/officeDocument/2006/relationships/oleObject" Target="../embeddings/oleObject161.bin"/></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62.vml"/><Relationship Id="rId5" Type="http://schemas.openxmlformats.org/officeDocument/2006/relationships/slideLayout" Target="../slideLayouts/slideLayout7.xml"/><Relationship Id="rId4" Type="http://schemas.openxmlformats.org/officeDocument/2006/relationships/image" Target="../media/image196.wmf"/><Relationship Id="rId3" Type="http://schemas.openxmlformats.org/officeDocument/2006/relationships/oleObject" Target="../embeddings/oleObject163.bin"/><Relationship Id="rId2" Type="http://schemas.openxmlformats.org/officeDocument/2006/relationships/image" Target="../media/image195.wmf"/><Relationship Id="rId1" Type="http://schemas.openxmlformats.org/officeDocument/2006/relationships/oleObject" Target="../embeddings/oleObject162.bin"/></Relationships>
</file>

<file path=ppt/slides/_rels/slide103.xml.rels><?xml version="1.0" encoding="UTF-8" standalone="yes"?>
<Relationships xmlns="http://schemas.openxmlformats.org/package/2006/relationships"><Relationship Id="rId6" Type="http://schemas.openxmlformats.org/officeDocument/2006/relationships/vmlDrawing" Target="../drawings/vmlDrawing63.vml"/><Relationship Id="rId5" Type="http://schemas.openxmlformats.org/officeDocument/2006/relationships/slideLayout" Target="../slideLayouts/slideLayout7.xml"/><Relationship Id="rId4" Type="http://schemas.openxmlformats.org/officeDocument/2006/relationships/image" Target="../media/image198.wmf"/><Relationship Id="rId3" Type="http://schemas.openxmlformats.org/officeDocument/2006/relationships/oleObject" Target="../embeddings/oleObject165.bin"/><Relationship Id="rId2" Type="http://schemas.openxmlformats.org/officeDocument/2006/relationships/image" Target="../media/image197.wmf"/><Relationship Id="rId1" Type="http://schemas.openxmlformats.org/officeDocument/2006/relationships/oleObject" Target="../embeddings/oleObject164.bin"/></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7.xml"/><Relationship Id="rId2" Type="http://schemas.openxmlformats.org/officeDocument/2006/relationships/image" Target="../media/image199.wmf"/><Relationship Id="rId1" Type="http://schemas.openxmlformats.org/officeDocument/2006/relationships/oleObject" Target="../embeddings/oleObject166.bin"/></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65.vml"/><Relationship Id="rId3" Type="http://schemas.openxmlformats.org/officeDocument/2006/relationships/slideLayout" Target="../slideLayouts/slideLayout7.xml"/><Relationship Id="rId2" Type="http://schemas.openxmlformats.org/officeDocument/2006/relationships/image" Target="../media/image200.wmf"/><Relationship Id="rId1" Type="http://schemas.openxmlformats.org/officeDocument/2006/relationships/oleObject" Target="../embeddings/oleObject167.bin"/></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66.vml"/><Relationship Id="rId5" Type="http://schemas.openxmlformats.org/officeDocument/2006/relationships/slideLayout" Target="../slideLayouts/slideLayout7.xml"/><Relationship Id="rId4" Type="http://schemas.openxmlformats.org/officeDocument/2006/relationships/tags" Target="../tags/tag41.xml"/><Relationship Id="rId3" Type="http://schemas.openxmlformats.org/officeDocument/2006/relationships/image" Target="../media/image202.png"/><Relationship Id="rId2" Type="http://schemas.openxmlformats.org/officeDocument/2006/relationships/image" Target="../media/image201.wmf"/><Relationship Id="rId1" Type="http://schemas.openxmlformats.org/officeDocument/2006/relationships/oleObject" Target="../embeddings/oleObject168.bin"/></Relationships>
</file>

<file path=ppt/slides/_rels/slide107.xml.rels><?xml version="1.0" encoding="UTF-8" standalone="yes"?>
<Relationships xmlns="http://schemas.openxmlformats.org/package/2006/relationships"><Relationship Id="rId6" Type="http://schemas.openxmlformats.org/officeDocument/2006/relationships/vmlDrawing" Target="../drawings/vmlDrawing67.vml"/><Relationship Id="rId5" Type="http://schemas.openxmlformats.org/officeDocument/2006/relationships/slideLayout" Target="../slideLayouts/slideLayout7.xml"/><Relationship Id="rId4" Type="http://schemas.openxmlformats.org/officeDocument/2006/relationships/tags" Target="../tags/tag42.xml"/><Relationship Id="rId3" Type="http://schemas.openxmlformats.org/officeDocument/2006/relationships/image" Target="../media/image204.png"/><Relationship Id="rId2" Type="http://schemas.openxmlformats.org/officeDocument/2006/relationships/image" Target="../media/image203.wmf"/><Relationship Id="rId1" Type="http://schemas.openxmlformats.org/officeDocument/2006/relationships/oleObject" Target="../embeddings/oleObject169.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image" Target="../media/image205.png"/></Relationships>
</file>

<file path=ppt/slides/_rels/slide109.xml.rels><?xml version="1.0" encoding="UTF-8" standalone="yes"?>
<Relationships xmlns="http://schemas.openxmlformats.org/package/2006/relationships"><Relationship Id="rId9" Type="http://schemas.openxmlformats.org/officeDocument/2006/relationships/oleObject" Target="../embeddings/oleObject174.bin"/><Relationship Id="rId8" Type="http://schemas.openxmlformats.org/officeDocument/2006/relationships/image" Target="../media/image209.emf"/><Relationship Id="rId7" Type="http://schemas.openxmlformats.org/officeDocument/2006/relationships/oleObject" Target="../embeddings/oleObject173.bin"/><Relationship Id="rId6" Type="http://schemas.openxmlformats.org/officeDocument/2006/relationships/image" Target="../media/image208.emf"/><Relationship Id="rId5" Type="http://schemas.openxmlformats.org/officeDocument/2006/relationships/oleObject" Target="../embeddings/oleObject172.bin"/><Relationship Id="rId4" Type="http://schemas.openxmlformats.org/officeDocument/2006/relationships/image" Target="../media/image207.emf"/><Relationship Id="rId3" Type="http://schemas.openxmlformats.org/officeDocument/2006/relationships/oleObject" Target="../embeddings/oleObject171.bin"/><Relationship Id="rId2" Type="http://schemas.openxmlformats.org/officeDocument/2006/relationships/image" Target="../media/image206.emf"/><Relationship Id="rId17" Type="http://schemas.openxmlformats.org/officeDocument/2006/relationships/vmlDrawing" Target="../drawings/vmlDrawing68.vml"/><Relationship Id="rId16" Type="http://schemas.openxmlformats.org/officeDocument/2006/relationships/slideLayout" Target="../slideLayouts/slideLayout7.xml"/><Relationship Id="rId15" Type="http://schemas.openxmlformats.org/officeDocument/2006/relationships/tags" Target="../tags/tag44.xml"/><Relationship Id="rId14" Type="http://schemas.openxmlformats.org/officeDocument/2006/relationships/image" Target="../media/image212.png"/><Relationship Id="rId13" Type="http://schemas.openxmlformats.org/officeDocument/2006/relationships/oleObject" Target="../embeddings/oleObject176.bin"/><Relationship Id="rId12" Type="http://schemas.openxmlformats.org/officeDocument/2006/relationships/image" Target="../media/image211.emf"/><Relationship Id="rId11" Type="http://schemas.openxmlformats.org/officeDocument/2006/relationships/oleObject" Target="../embeddings/oleObject175.bin"/><Relationship Id="rId10" Type="http://schemas.openxmlformats.org/officeDocument/2006/relationships/image" Target="../media/image210.emf"/><Relationship Id="rId1" Type="http://schemas.openxmlformats.org/officeDocument/2006/relationships/oleObject" Target="../embeddings/oleObject170.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9" Type="http://schemas.openxmlformats.org/officeDocument/2006/relationships/vmlDrawing" Target="../drawings/vmlDrawing69.vml"/><Relationship Id="rId8" Type="http://schemas.openxmlformats.org/officeDocument/2006/relationships/slideLayout" Target="../slideLayouts/slideLayout7.xml"/><Relationship Id="rId7" Type="http://schemas.openxmlformats.org/officeDocument/2006/relationships/image" Target="../media/image215.wmf"/><Relationship Id="rId6" Type="http://schemas.openxmlformats.org/officeDocument/2006/relationships/oleObject" Target="../embeddings/oleObject179.bin"/><Relationship Id="rId5" Type="http://schemas.openxmlformats.org/officeDocument/2006/relationships/image" Target="../media/image214.wmf"/><Relationship Id="rId4" Type="http://schemas.openxmlformats.org/officeDocument/2006/relationships/oleObject" Target="../embeddings/oleObject178.bin"/><Relationship Id="rId3" Type="http://schemas.openxmlformats.org/officeDocument/2006/relationships/image" Target="../media/image213.wmf"/><Relationship Id="rId2" Type="http://schemas.openxmlformats.org/officeDocument/2006/relationships/oleObject" Target="../embeddings/oleObject177.bin"/><Relationship Id="rId1" Type="http://schemas.openxmlformats.org/officeDocument/2006/relationships/tags" Target="../tags/tag45.xml"/></Relationships>
</file>

<file path=ppt/slides/_rels/slide111.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219.wmf"/><Relationship Id="rId7" Type="http://schemas.openxmlformats.org/officeDocument/2006/relationships/oleObject" Target="../embeddings/oleObject183.bin"/><Relationship Id="rId6" Type="http://schemas.openxmlformats.org/officeDocument/2006/relationships/image" Target="../media/image218.wmf"/><Relationship Id="rId5" Type="http://schemas.openxmlformats.org/officeDocument/2006/relationships/oleObject" Target="../embeddings/oleObject182.bin"/><Relationship Id="rId4" Type="http://schemas.openxmlformats.org/officeDocument/2006/relationships/image" Target="../media/image217.wmf"/><Relationship Id="rId3" Type="http://schemas.openxmlformats.org/officeDocument/2006/relationships/oleObject" Target="../embeddings/oleObject181.bin"/><Relationship Id="rId2" Type="http://schemas.openxmlformats.org/officeDocument/2006/relationships/image" Target="../media/image216.wmf"/><Relationship Id="rId15" Type="http://schemas.openxmlformats.org/officeDocument/2006/relationships/vmlDrawing" Target="../drawings/vmlDrawing70.vml"/><Relationship Id="rId14" Type="http://schemas.openxmlformats.org/officeDocument/2006/relationships/slideLayout" Target="../slideLayouts/slideLayout7.xml"/><Relationship Id="rId13" Type="http://schemas.openxmlformats.org/officeDocument/2006/relationships/tags" Target="../tags/tag46.xml"/><Relationship Id="rId12" Type="http://schemas.openxmlformats.org/officeDocument/2006/relationships/image" Target="../media/image221.wmf"/><Relationship Id="rId11" Type="http://schemas.openxmlformats.org/officeDocument/2006/relationships/oleObject" Target="../embeddings/oleObject185.bin"/><Relationship Id="rId10" Type="http://schemas.openxmlformats.org/officeDocument/2006/relationships/image" Target="../media/image220.wmf"/><Relationship Id="rId1" Type="http://schemas.openxmlformats.org/officeDocument/2006/relationships/oleObject" Target="../embeddings/oleObject180.bin"/></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113.xml.rels><?xml version="1.0" encoding="UTF-8" standalone="yes"?>
<Relationships xmlns="http://schemas.openxmlformats.org/package/2006/relationships"><Relationship Id="rId5" Type="http://schemas.openxmlformats.org/officeDocument/2006/relationships/vmlDrawing" Target="../drawings/vmlDrawing71.vml"/><Relationship Id="rId4" Type="http://schemas.openxmlformats.org/officeDocument/2006/relationships/slideLayout" Target="../slideLayouts/slideLayout7.xml"/><Relationship Id="rId3" Type="http://schemas.openxmlformats.org/officeDocument/2006/relationships/tags" Target="../tags/tag47.xml"/><Relationship Id="rId2" Type="http://schemas.openxmlformats.org/officeDocument/2006/relationships/image" Target="../media/image222.emf"/><Relationship Id="rId1" Type="http://schemas.openxmlformats.org/officeDocument/2006/relationships/oleObject" Target="../embeddings/oleObject186.bin"/></Relationships>
</file>

<file path=ppt/slides/_rels/slide114.xml.rels><?xml version="1.0" encoding="UTF-8" standalone="yes"?>
<Relationships xmlns="http://schemas.openxmlformats.org/package/2006/relationships"><Relationship Id="rId6" Type="http://schemas.openxmlformats.org/officeDocument/2006/relationships/vmlDrawing" Target="../drawings/vmlDrawing72.vml"/><Relationship Id="rId5" Type="http://schemas.openxmlformats.org/officeDocument/2006/relationships/slideLayout" Target="../slideLayouts/slideLayout7.xml"/><Relationship Id="rId4" Type="http://schemas.openxmlformats.org/officeDocument/2006/relationships/tags" Target="../tags/tag48.xml"/><Relationship Id="rId3" Type="http://schemas.openxmlformats.org/officeDocument/2006/relationships/image" Target="../media/image27.jpeg"/><Relationship Id="rId2" Type="http://schemas.openxmlformats.org/officeDocument/2006/relationships/image" Target="../media/image223.emf"/><Relationship Id="rId1" Type="http://schemas.openxmlformats.org/officeDocument/2006/relationships/oleObject" Target="../embeddings/oleObject187.bin"/></Relationships>
</file>

<file path=ppt/slides/_rels/slide115.xml.rels><?xml version="1.0" encoding="UTF-8" standalone="yes"?>
<Relationships xmlns="http://schemas.openxmlformats.org/package/2006/relationships"><Relationship Id="rId9" Type="http://schemas.openxmlformats.org/officeDocument/2006/relationships/image" Target="../media/image227.emf"/><Relationship Id="rId8" Type="http://schemas.openxmlformats.org/officeDocument/2006/relationships/oleObject" Target="../embeddings/oleObject191.bin"/><Relationship Id="rId7" Type="http://schemas.openxmlformats.org/officeDocument/2006/relationships/image" Target="../media/image226.emf"/><Relationship Id="rId6" Type="http://schemas.openxmlformats.org/officeDocument/2006/relationships/oleObject" Target="../embeddings/oleObject190.bin"/><Relationship Id="rId5" Type="http://schemas.openxmlformats.org/officeDocument/2006/relationships/image" Target="../media/image225.emf"/><Relationship Id="rId4" Type="http://schemas.openxmlformats.org/officeDocument/2006/relationships/oleObject" Target="../embeddings/oleObject189.bin"/><Relationship Id="rId3" Type="http://schemas.openxmlformats.org/officeDocument/2006/relationships/image" Target="../media/image27.jpeg"/><Relationship Id="rId2" Type="http://schemas.openxmlformats.org/officeDocument/2006/relationships/image" Target="../media/image224.emf"/><Relationship Id="rId12" Type="http://schemas.openxmlformats.org/officeDocument/2006/relationships/vmlDrawing" Target="../drawings/vmlDrawing73.vml"/><Relationship Id="rId11" Type="http://schemas.openxmlformats.org/officeDocument/2006/relationships/slideLayout" Target="../slideLayouts/slideLayout7.xml"/><Relationship Id="rId10" Type="http://schemas.openxmlformats.org/officeDocument/2006/relationships/tags" Target="../tags/tag49.xml"/><Relationship Id="rId1" Type="http://schemas.openxmlformats.org/officeDocument/2006/relationships/oleObject" Target="../embeddings/oleObject188.bin"/></Relationships>
</file>

<file path=ppt/slides/_rels/slide116.xml.rels><?xml version="1.0" encoding="UTF-8" standalone="yes"?>
<Relationships xmlns="http://schemas.openxmlformats.org/package/2006/relationships"><Relationship Id="rId9" Type="http://schemas.openxmlformats.org/officeDocument/2006/relationships/oleObject" Target="../embeddings/oleObject196.bin"/><Relationship Id="rId8" Type="http://schemas.openxmlformats.org/officeDocument/2006/relationships/image" Target="../media/image231.emf"/><Relationship Id="rId7" Type="http://schemas.openxmlformats.org/officeDocument/2006/relationships/oleObject" Target="../embeddings/oleObject195.bin"/><Relationship Id="rId6" Type="http://schemas.openxmlformats.org/officeDocument/2006/relationships/image" Target="../media/image230.emf"/><Relationship Id="rId5" Type="http://schemas.openxmlformats.org/officeDocument/2006/relationships/oleObject" Target="../embeddings/oleObject194.bin"/><Relationship Id="rId4" Type="http://schemas.openxmlformats.org/officeDocument/2006/relationships/image" Target="../media/image229.emf"/><Relationship Id="rId3" Type="http://schemas.openxmlformats.org/officeDocument/2006/relationships/oleObject" Target="../embeddings/oleObject193.bin"/><Relationship Id="rId2" Type="http://schemas.openxmlformats.org/officeDocument/2006/relationships/image" Target="../media/image228.emf"/><Relationship Id="rId15" Type="http://schemas.openxmlformats.org/officeDocument/2006/relationships/vmlDrawing" Target="../drawings/vmlDrawing74.vml"/><Relationship Id="rId14" Type="http://schemas.openxmlformats.org/officeDocument/2006/relationships/slideLayout" Target="../slideLayouts/slideLayout7.xml"/><Relationship Id="rId13" Type="http://schemas.openxmlformats.org/officeDocument/2006/relationships/tags" Target="../tags/tag50.xml"/><Relationship Id="rId12" Type="http://schemas.openxmlformats.org/officeDocument/2006/relationships/image" Target="../media/image233.emf"/><Relationship Id="rId11" Type="http://schemas.openxmlformats.org/officeDocument/2006/relationships/oleObject" Target="../embeddings/oleObject197.bin"/><Relationship Id="rId10" Type="http://schemas.openxmlformats.org/officeDocument/2006/relationships/image" Target="../media/image232.emf"/><Relationship Id="rId1" Type="http://schemas.openxmlformats.org/officeDocument/2006/relationships/oleObject" Target="../embeddings/oleObject192.bin"/></Relationships>
</file>

<file path=ppt/slides/_rels/slide117.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237.emf"/><Relationship Id="rId7" Type="http://schemas.openxmlformats.org/officeDocument/2006/relationships/oleObject" Target="../embeddings/oleObject201.bin"/><Relationship Id="rId6" Type="http://schemas.openxmlformats.org/officeDocument/2006/relationships/image" Target="../media/image236.emf"/><Relationship Id="rId5" Type="http://schemas.openxmlformats.org/officeDocument/2006/relationships/oleObject" Target="../embeddings/oleObject200.bin"/><Relationship Id="rId4" Type="http://schemas.openxmlformats.org/officeDocument/2006/relationships/image" Target="../media/image235.emf"/><Relationship Id="rId3" Type="http://schemas.openxmlformats.org/officeDocument/2006/relationships/oleObject" Target="../embeddings/oleObject199.bin"/><Relationship Id="rId2" Type="http://schemas.openxmlformats.org/officeDocument/2006/relationships/image" Target="../media/image234.emf"/><Relationship Id="rId17" Type="http://schemas.openxmlformats.org/officeDocument/2006/relationships/vmlDrawing" Target="../drawings/vmlDrawing75.vml"/><Relationship Id="rId16" Type="http://schemas.openxmlformats.org/officeDocument/2006/relationships/slideLayout" Target="../slideLayouts/slideLayout7.xml"/><Relationship Id="rId15" Type="http://schemas.openxmlformats.org/officeDocument/2006/relationships/tags" Target="../tags/tag51.xml"/><Relationship Id="rId14" Type="http://schemas.openxmlformats.org/officeDocument/2006/relationships/image" Target="../media/image240.emf"/><Relationship Id="rId13" Type="http://schemas.openxmlformats.org/officeDocument/2006/relationships/oleObject" Target="../embeddings/oleObject204.bin"/><Relationship Id="rId12" Type="http://schemas.openxmlformats.org/officeDocument/2006/relationships/image" Target="../media/image239.emf"/><Relationship Id="rId11" Type="http://schemas.openxmlformats.org/officeDocument/2006/relationships/oleObject" Target="../embeddings/oleObject203.bin"/><Relationship Id="rId10" Type="http://schemas.openxmlformats.org/officeDocument/2006/relationships/image" Target="../media/image238.emf"/><Relationship Id="rId1" Type="http://schemas.openxmlformats.org/officeDocument/2006/relationships/oleObject" Target="../embeddings/oleObject198.bin"/></Relationships>
</file>

<file path=ppt/slides/_rels/slide118.xml.rels><?xml version="1.0" encoding="UTF-8" standalone="yes"?>
<Relationships xmlns="http://schemas.openxmlformats.org/package/2006/relationships"><Relationship Id="rId8" Type="http://schemas.openxmlformats.org/officeDocument/2006/relationships/vmlDrawing" Target="../drawings/vmlDrawing76.vml"/><Relationship Id="rId7" Type="http://schemas.openxmlformats.org/officeDocument/2006/relationships/slideLayout" Target="../slideLayouts/slideLayout7.xml"/><Relationship Id="rId6" Type="http://schemas.openxmlformats.org/officeDocument/2006/relationships/tags" Target="../tags/tag52.xml"/><Relationship Id="rId5" Type="http://schemas.openxmlformats.org/officeDocument/2006/relationships/image" Target="../media/image242.emf"/><Relationship Id="rId4" Type="http://schemas.openxmlformats.org/officeDocument/2006/relationships/oleObject" Target="../embeddings/oleObject206.bin"/><Relationship Id="rId3" Type="http://schemas.openxmlformats.org/officeDocument/2006/relationships/image" Target="../media/image27.jpeg"/><Relationship Id="rId2" Type="http://schemas.openxmlformats.org/officeDocument/2006/relationships/image" Target="../media/image241.emf"/><Relationship Id="rId1" Type="http://schemas.openxmlformats.org/officeDocument/2006/relationships/oleObject" Target="../embeddings/oleObject205.bin"/></Relationships>
</file>

<file path=ppt/slides/_rels/slide1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77.vml"/><Relationship Id="rId4" Type="http://schemas.openxmlformats.org/officeDocument/2006/relationships/slideLayout" Target="../slideLayouts/slideLayout7.xml"/><Relationship Id="rId3" Type="http://schemas.openxmlformats.org/officeDocument/2006/relationships/tags" Target="../tags/tag53.xml"/><Relationship Id="rId2" Type="http://schemas.openxmlformats.org/officeDocument/2006/relationships/image" Target="../media/image243.emf"/><Relationship Id="rId1" Type="http://schemas.openxmlformats.org/officeDocument/2006/relationships/oleObject" Target="../embeddings/oleObject207.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5.wmf"/><Relationship Id="rId1"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image" Target="../media/image247.emf"/><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image" Target="../media/image244.emf"/></Relationships>
</file>

<file path=ppt/slides/_rels/slide121.xml.rels><?xml version="1.0" encoding="UTF-8" standalone="yes"?>
<Relationships xmlns="http://schemas.openxmlformats.org/package/2006/relationships"><Relationship Id="rId9" Type="http://schemas.openxmlformats.org/officeDocument/2006/relationships/image" Target="../media/image251.emf"/><Relationship Id="rId8" Type="http://schemas.openxmlformats.org/officeDocument/2006/relationships/oleObject" Target="../embeddings/oleObject211.bin"/><Relationship Id="rId7" Type="http://schemas.openxmlformats.org/officeDocument/2006/relationships/image" Target="../media/image250.emf"/><Relationship Id="rId6" Type="http://schemas.openxmlformats.org/officeDocument/2006/relationships/oleObject" Target="../embeddings/oleObject210.bin"/><Relationship Id="rId5" Type="http://schemas.openxmlformats.org/officeDocument/2006/relationships/image" Target="../media/image27.jpeg"/><Relationship Id="rId4" Type="http://schemas.openxmlformats.org/officeDocument/2006/relationships/image" Target="../media/image249.emf"/><Relationship Id="rId3" Type="http://schemas.openxmlformats.org/officeDocument/2006/relationships/oleObject" Target="../embeddings/oleObject209.bin"/><Relationship Id="rId2" Type="http://schemas.openxmlformats.org/officeDocument/2006/relationships/image" Target="../media/image248.emf"/><Relationship Id="rId12" Type="http://schemas.openxmlformats.org/officeDocument/2006/relationships/vmlDrawing" Target="../drawings/vmlDrawing78.vml"/><Relationship Id="rId11" Type="http://schemas.openxmlformats.org/officeDocument/2006/relationships/slideLayout" Target="../slideLayouts/slideLayout7.xml"/><Relationship Id="rId10" Type="http://schemas.openxmlformats.org/officeDocument/2006/relationships/tags" Target="../tags/tag55.xml"/><Relationship Id="rId1" Type="http://schemas.openxmlformats.org/officeDocument/2006/relationships/oleObject" Target="../embeddings/oleObject208.bin"/></Relationships>
</file>

<file path=ppt/slides/_rels/slide122.xml.rels><?xml version="1.0" encoding="UTF-8" standalone="yes"?>
<Relationships xmlns="http://schemas.openxmlformats.org/package/2006/relationships"><Relationship Id="rId9" Type="http://schemas.openxmlformats.org/officeDocument/2006/relationships/image" Target="../media/image258.jpeg"/><Relationship Id="rId8" Type="http://schemas.openxmlformats.org/officeDocument/2006/relationships/image" Target="../media/image257.png"/><Relationship Id="rId7" Type="http://schemas.openxmlformats.org/officeDocument/2006/relationships/image" Target="../media/image256.jpeg"/><Relationship Id="rId6" Type="http://schemas.openxmlformats.org/officeDocument/2006/relationships/hyperlink" Target="http://supply.battery.com.cn/offer_detail_234682.html" TargetMode="External"/><Relationship Id="rId5" Type="http://schemas.openxmlformats.org/officeDocument/2006/relationships/image" Target="../media/image255.jpeg"/><Relationship Id="rId4" Type="http://schemas.openxmlformats.org/officeDocument/2006/relationships/image" Target="../media/image254.jpeg"/><Relationship Id="rId3" Type="http://schemas.openxmlformats.org/officeDocument/2006/relationships/image" Target="../media/image253.jpeg"/><Relationship Id="rId2" Type="http://schemas.openxmlformats.org/officeDocument/2006/relationships/image" Target="../media/image252.jpeg"/><Relationship Id="rId11" Type="http://schemas.openxmlformats.org/officeDocument/2006/relationships/slideLayout" Target="../slideLayouts/slideLayout7.xml"/><Relationship Id="rId10" Type="http://schemas.openxmlformats.org/officeDocument/2006/relationships/tags" Target="../tags/tag56.xml"/><Relationship Id="rId1" Type="http://schemas.openxmlformats.org/officeDocument/2006/relationships/hyperlink" Target="http://product.pcpop.com/000133441/Index.html" TargetMode="External"/></Relationships>
</file>

<file path=ppt/slides/_rels/slide123.xml.rels><?xml version="1.0" encoding="UTF-8" standalone="yes"?>
<Relationships xmlns="http://schemas.openxmlformats.org/package/2006/relationships"><Relationship Id="rId8" Type="http://schemas.openxmlformats.org/officeDocument/2006/relationships/vmlDrawing" Target="../drawings/vmlDrawing79.vml"/><Relationship Id="rId7" Type="http://schemas.openxmlformats.org/officeDocument/2006/relationships/slideLayout" Target="../slideLayouts/slideLayout7.xml"/><Relationship Id="rId6" Type="http://schemas.openxmlformats.org/officeDocument/2006/relationships/tags" Target="../tags/tag57.xml"/><Relationship Id="rId5" Type="http://schemas.openxmlformats.org/officeDocument/2006/relationships/image" Target="../media/image27.jpeg"/><Relationship Id="rId4" Type="http://schemas.openxmlformats.org/officeDocument/2006/relationships/image" Target="../media/image260.emf"/><Relationship Id="rId3" Type="http://schemas.openxmlformats.org/officeDocument/2006/relationships/oleObject" Target="../embeddings/oleObject213.bin"/><Relationship Id="rId2" Type="http://schemas.openxmlformats.org/officeDocument/2006/relationships/image" Target="../media/image259.emf"/><Relationship Id="rId1" Type="http://schemas.openxmlformats.org/officeDocument/2006/relationships/oleObject" Target="../embeddings/oleObject212.bin"/></Relationships>
</file>

<file path=ppt/slides/_rels/slide124.xml.rels><?xml version="1.0" encoding="UTF-8" standalone="yes"?>
<Relationships xmlns="http://schemas.openxmlformats.org/package/2006/relationships"><Relationship Id="rId9" Type="http://schemas.openxmlformats.org/officeDocument/2006/relationships/image" Target="../media/image264.emf"/><Relationship Id="rId8" Type="http://schemas.openxmlformats.org/officeDocument/2006/relationships/oleObject" Target="../embeddings/oleObject217.bin"/><Relationship Id="rId7" Type="http://schemas.openxmlformats.org/officeDocument/2006/relationships/image" Target="../media/image263.emf"/><Relationship Id="rId6" Type="http://schemas.openxmlformats.org/officeDocument/2006/relationships/oleObject" Target="../embeddings/oleObject216.bin"/><Relationship Id="rId5" Type="http://schemas.openxmlformats.org/officeDocument/2006/relationships/image" Target="../media/image262.emf"/><Relationship Id="rId4" Type="http://schemas.openxmlformats.org/officeDocument/2006/relationships/oleObject" Target="../embeddings/oleObject215.bin"/><Relationship Id="rId3" Type="http://schemas.openxmlformats.org/officeDocument/2006/relationships/image" Target="../media/image261.emf"/><Relationship Id="rId2" Type="http://schemas.openxmlformats.org/officeDocument/2006/relationships/oleObject" Target="../embeddings/oleObject214.bin"/><Relationship Id="rId12" Type="http://schemas.openxmlformats.org/officeDocument/2006/relationships/vmlDrawing" Target="../drawings/vmlDrawing80.vml"/><Relationship Id="rId11" Type="http://schemas.openxmlformats.org/officeDocument/2006/relationships/slideLayout" Target="../slideLayouts/slideLayout7.xml"/><Relationship Id="rId10" Type="http://schemas.openxmlformats.org/officeDocument/2006/relationships/tags" Target="../tags/tag58.xml"/><Relationship Id="rId1" Type="http://schemas.openxmlformats.org/officeDocument/2006/relationships/image" Target="../media/image27.jpeg"/></Relationships>
</file>

<file path=ppt/slides/_rels/slide125.xml.rels><?xml version="1.0" encoding="UTF-8" standalone="yes"?>
<Relationships xmlns="http://schemas.openxmlformats.org/package/2006/relationships"><Relationship Id="rId9" Type="http://schemas.openxmlformats.org/officeDocument/2006/relationships/oleObject" Target="../embeddings/oleObject222.bin"/><Relationship Id="rId8" Type="http://schemas.openxmlformats.org/officeDocument/2006/relationships/image" Target="../media/image268.emf"/><Relationship Id="rId7" Type="http://schemas.openxmlformats.org/officeDocument/2006/relationships/oleObject" Target="../embeddings/oleObject221.bin"/><Relationship Id="rId6" Type="http://schemas.openxmlformats.org/officeDocument/2006/relationships/image" Target="../media/image267.emf"/><Relationship Id="rId5" Type="http://schemas.openxmlformats.org/officeDocument/2006/relationships/oleObject" Target="../embeddings/oleObject220.bin"/><Relationship Id="rId4" Type="http://schemas.openxmlformats.org/officeDocument/2006/relationships/image" Target="../media/image266.emf"/><Relationship Id="rId3" Type="http://schemas.openxmlformats.org/officeDocument/2006/relationships/oleObject" Target="../embeddings/oleObject219.bin"/><Relationship Id="rId2" Type="http://schemas.openxmlformats.org/officeDocument/2006/relationships/image" Target="../media/image265.emf"/><Relationship Id="rId15" Type="http://schemas.openxmlformats.org/officeDocument/2006/relationships/vmlDrawing" Target="../drawings/vmlDrawing81.vml"/><Relationship Id="rId14" Type="http://schemas.openxmlformats.org/officeDocument/2006/relationships/slideLayout" Target="../slideLayouts/slideLayout7.xml"/><Relationship Id="rId13" Type="http://schemas.openxmlformats.org/officeDocument/2006/relationships/tags" Target="../tags/tag59.xml"/><Relationship Id="rId12" Type="http://schemas.openxmlformats.org/officeDocument/2006/relationships/image" Target="../media/image270.emf"/><Relationship Id="rId11" Type="http://schemas.openxmlformats.org/officeDocument/2006/relationships/oleObject" Target="../embeddings/oleObject223.bin"/><Relationship Id="rId10" Type="http://schemas.openxmlformats.org/officeDocument/2006/relationships/image" Target="../media/image269.emf"/><Relationship Id="rId1" Type="http://schemas.openxmlformats.org/officeDocument/2006/relationships/oleObject" Target="../embeddings/oleObject218.bin"/></Relationships>
</file>

<file path=ppt/slides/_rels/slide126.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274.emf"/><Relationship Id="rId7" Type="http://schemas.openxmlformats.org/officeDocument/2006/relationships/oleObject" Target="../embeddings/oleObject227.bin"/><Relationship Id="rId6" Type="http://schemas.openxmlformats.org/officeDocument/2006/relationships/image" Target="../media/image273.emf"/><Relationship Id="rId5" Type="http://schemas.openxmlformats.org/officeDocument/2006/relationships/oleObject" Target="../embeddings/oleObject226.bin"/><Relationship Id="rId4" Type="http://schemas.openxmlformats.org/officeDocument/2006/relationships/image" Target="../media/image272.emf"/><Relationship Id="rId3" Type="http://schemas.openxmlformats.org/officeDocument/2006/relationships/oleObject" Target="../embeddings/oleObject225.bin"/><Relationship Id="rId2" Type="http://schemas.openxmlformats.org/officeDocument/2006/relationships/image" Target="../media/image271.emf"/><Relationship Id="rId11" Type="http://schemas.openxmlformats.org/officeDocument/2006/relationships/vmlDrawing" Target="../drawings/vmlDrawing82.vml"/><Relationship Id="rId10" Type="http://schemas.openxmlformats.org/officeDocument/2006/relationships/slideLayout" Target="../slideLayouts/slideLayout7.xml"/><Relationship Id="rId1" Type="http://schemas.openxmlformats.org/officeDocument/2006/relationships/oleObject" Target="../embeddings/oleObject224.bin"/></Relationships>
</file>

<file path=ppt/slides/_rels/slide127.xml.rels><?xml version="1.0" encoding="UTF-8" standalone="yes"?>
<Relationships xmlns="http://schemas.openxmlformats.org/package/2006/relationships"><Relationship Id="rId5" Type="http://schemas.openxmlformats.org/officeDocument/2006/relationships/vmlDrawing" Target="../drawings/vmlDrawing83.vml"/><Relationship Id="rId4" Type="http://schemas.openxmlformats.org/officeDocument/2006/relationships/slideLayout" Target="../slideLayouts/slideLayout7.xml"/><Relationship Id="rId3" Type="http://schemas.openxmlformats.org/officeDocument/2006/relationships/tags" Target="../tags/tag61.xml"/><Relationship Id="rId2" Type="http://schemas.openxmlformats.org/officeDocument/2006/relationships/image" Target="../media/image275.emf"/><Relationship Id="rId1" Type="http://schemas.openxmlformats.org/officeDocument/2006/relationships/oleObject" Target="../embeddings/oleObject228.bin"/></Relationships>
</file>

<file path=ppt/slides/_rels/slide1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2.xml"/><Relationship Id="rId4" Type="http://schemas.openxmlformats.org/officeDocument/2006/relationships/image" Target="../media/image279.emf"/><Relationship Id="rId3" Type="http://schemas.openxmlformats.org/officeDocument/2006/relationships/image" Target="../media/image278.emf"/><Relationship Id="rId2" Type="http://schemas.openxmlformats.org/officeDocument/2006/relationships/image" Target="../media/image277.emf"/><Relationship Id="rId1" Type="http://schemas.openxmlformats.org/officeDocument/2006/relationships/image" Target="../media/image276.emf"/></Relationships>
</file>

<file path=ppt/slides/_rels/slide1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3.xml"/><Relationship Id="rId4" Type="http://schemas.openxmlformats.org/officeDocument/2006/relationships/image" Target="../media/image283.emf"/><Relationship Id="rId3" Type="http://schemas.openxmlformats.org/officeDocument/2006/relationships/image" Target="../media/image282.emf"/><Relationship Id="rId2" Type="http://schemas.openxmlformats.org/officeDocument/2006/relationships/image" Target="../media/image281.emf"/><Relationship Id="rId1" Type="http://schemas.openxmlformats.org/officeDocument/2006/relationships/image" Target="../media/image280.emf"/></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9.emf"/><Relationship Id="rId7" Type="http://schemas.openxmlformats.org/officeDocument/2006/relationships/oleObject" Target="../embeddings/oleObject7.bin"/><Relationship Id="rId6" Type="http://schemas.openxmlformats.org/officeDocument/2006/relationships/image" Target="../media/image18.emf"/><Relationship Id="rId5" Type="http://schemas.openxmlformats.org/officeDocument/2006/relationships/oleObject" Target="../embeddings/oleObject6.bin"/><Relationship Id="rId4" Type="http://schemas.openxmlformats.org/officeDocument/2006/relationships/image" Target="../media/image17.emf"/><Relationship Id="rId3" Type="http://schemas.openxmlformats.org/officeDocument/2006/relationships/oleObject" Target="../embeddings/oleObject5.bin"/><Relationship Id="rId2" Type="http://schemas.openxmlformats.org/officeDocument/2006/relationships/image" Target="../media/image16.emf"/><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20.emf"/><Relationship Id="rId1" Type="http://schemas.openxmlformats.org/officeDocument/2006/relationships/oleObject" Target="../embeddings/oleObject4.bin"/></Relationships>
</file>

<file path=ppt/slides/_rels/slide130.xml.rels><?xml version="1.0" encoding="UTF-8" standalone="yes"?>
<Relationships xmlns="http://schemas.openxmlformats.org/package/2006/relationships"><Relationship Id="rId9" Type="http://schemas.openxmlformats.org/officeDocument/2006/relationships/image" Target="../media/image287.emf"/><Relationship Id="rId8" Type="http://schemas.openxmlformats.org/officeDocument/2006/relationships/oleObject" Target="../embeddings/oleObject232.bin"/><Relationship Id="rId7" Type="http://schemas.openxmlformats.org/officeDocument/2006/relationships/image" Target="../media/image286.emf"/><Relationship Id="rId6" Type="http://schemas.openxmlformats.org/officeDocument/2006/relationships/oleObject" Target="../embeddings/oleObject231.bin"/><Relationship Id="rId5" Type="http://schemas.openxmlformats.org/officeDocument/2006/relationships/image" Target="../media/image285.emf"/><Relationship Id="rId4" Type="http://schemas.openxmlformats.org/officeDocument/2006/relationships/oleObject" Target="../embeddings/oleObject230.bin"/><Relationship Id="rId3" Type="http://schemas.openxmlformats.org/officeDocument/2006/relationships/image" Target="../media/image284.emf"/><Relationship Id="rId2" Type="http://schemas.openxmlformats.org/officeDocument/2006/relationships/oleObject" Target="../embeddings/oleObject229.bin"/><Relationship Id="rId11" Type="http://schemas.openxmlformats.org/officeDocument/2006/relationships/vmlDrawing" Target="../drawings/vmlDrawing84.vml"/><Relationship Id="rId10" Type="http://schemas.openxmlformats.org/officeDocument/2006/relationships/slideLayout" Target="../slideLayouts/slideLayout7.xml"/><Relationship Id="rId1" Type="http://schemas.openxmlformats.org/officeDocument/2006/relationships/image" Target="../media/image27.jpe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27.jpeg"/></Relationships>
</file>

<file path=ppt/slides/_rels/slide132.xml.rels><?xml version="1.0" encoding="UTF-8" standalone="yes"?>
<Relationships xmlns="http://schemas.openxmlformats.org/package/2006/relationships"><Relationship Id="rId9" Type="http://schemas.openxmlformats.org/officeDocument/2006/relationships/oleObject" Target="../embeddings/oleObject237.bin"/><Relationship Id="rId8" Type="http://schemas.openxmlformats.org/officeDocument/2006/relationships/image" Target="../media/image291.wmf"/><Relationship Id="rId7" Type="http://schemas.openxmlformats.org/officeDocument/2006/relationships/oleObject" Target="../embeddings/oleObject236.bin"/><Relationship Id="rId6" Type="http://schemas.openxmlformats.org/officeDocument/2006/relationships/image" Target="../media/image290.wmf"/><Relationship Id="rId5" Type="http://schemas.openxmlformats.org/officeDocument/2006/relationships/oleObject" Target="../embeddings/oleObject235.bin"/><Relationship Id="rId4" Type="http://schemas.openxmlformats.org/officeDocument/2006/relationships/image" Target="../media/image289.wmf"/><Relationship Id="rId3" Type="http://schemas.openxmlformats.org/officeDocument/2006/relationships/oleObject" Target="../embeddings/oleObject234.bin"/><Relationship Id="rId2" Type="http://schemas.openxmlformats.org/officeDocument/2006/relationships/image" Target="../media/image288.wmf"/><Relationship Id="rId13" Type="http://schemas.openxmlformats.org/officeDocument/2006/relationships/vmlDrawing" Target="../drawings/vmlDrawing85.vml"/><Relationship Id="rId12" Type="http://schemas.openxmlformats.org/officeDocument/2006/relationships/slideLayout" Target="../slideLayouts/slideLayout7.xml"/><Relationship Id="rId11" Type="http://schemas.openxmlformats.org/officeDocument/2006/relationships/tags" Target="../tags/tag65.xml"/><Relationship Id="rId10" Type="http://schemas.openxmlformats.org/officeDocument/2006/relationships/image" Target="../media/image292.wmf"/><Relationship Id="rId1" Type="http://schemas.openxmlformats.org/officeDocument/2006/relationships/oleObject" Target="../embeddings/oleObject233.bin"/></Relationships>
</file>

<file path=ppt/slides/_rels/slide133.xml.rels><?xml version="1.0" encoding="UTF-8" standalone="yes"?>
<Relationships xmlns="http://schemas.openxmlformats.org/package/2006/relationships"><Relationship Id="rId7" Type="http://schemas.openxmlformats.org/officeDocument/2006/relationships/vmlDrawing" Target="../drawings/vmlDrawing86.vml"/><Relationship Id="rId6" Type="http://schemas.openxmlformats.org/officeDocument/2006/relationships/slideLayout" Target="../slideLayouts/slideLayout7.xml"/><Relationship Id="rId5" Type="http://schemas.openxmlformats.org/officeDocument/2006/relationships/tags" Target="../tags/tag66.xml"/><Relationship Id="rId4" Type="http://schemas.openxmlformats.org/officeDocument/2006/relationships/image" Target="../media/image294.emf"/><Relationship Id="rId3" Type="http://schemas.openxmlformats.org/officeDocument/2006/relationships/oleObject" Target="../embeddings/oleObject239.bin"/><Relationship Id="rId2" Type="http://schemas.openxmlformats.org/officeDocument/2006/relationships/image" Target="../media/image293.emf"/><Relationship Id="rId1" Type="http://schemas.openxmlformats.org/officeDocument/2006/relationships/oleObject" Target="../embeddings/oleObject238.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image" Target="../media/image295.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0.xml"/></Relationships>
</file>

<file path=ppt/slides/_rels/slide138.xml.rels><?xml version="1.0" encoding="UTF-8" standalone="yes"?>
<Relationships xmlns="http://schemas.openxmlformats.org/package/2006/relationships"><Relationship Id="rId7" Type="http://schemas.openxmlformats.org/officeDocument/2006/relationships/vmlDrawing" Target="../drawings/vmlDrawing87.vml"/><Relationship Id="rId6" Type="http://schemas.openxmlformats.org/officeDocument/2006/relationships/slideLayout" Target="../slideLayouts/slideLayout7.xml"/><Relationship Id="rId5" Type="http://schemas.openxmlformats.org/officeDocument/2006/relationships/tags" Target="../tags/tag71.xml"/><Relationship Id="rId4" Type="http://schemas.openxmlformats.org/officeDocument/2006/relationships/image" Target="../media/image297.wmf"/><Relationship Id="rId3" Type="http://schemas.openxmlformats.org/officeDocument/2006/relationships/oleObject" Target="../embeddings/oleObject241.bin"/><Relationship Id="rId2" Type="http://schemas.openxmlformats.org/officeDocument/2006/relationships/image" Target="../media/image296.wmf"/><Relationship Id="rId1" Type="http://schemas.openxmlformats.org/officeDocument/2006/relationships/oleObject" Target="../embeddings/oleObject240.bin"/></Relationships>
</file>

<file path=ppt/slides/_rels/slide139.xml.rels><?xml version="1.0" encoding="UTF-8" standalone="yes"?>
<Relationships xmlns="http://schemas.openxmlformats.org/package/2006/relationships"><Relationship Id="rId5" Type="http://schemas.openxmlformats.org/officeDocument/2006/relationships/vmlDrawing" Target="../drawings/vmlDrawing88.vml"/><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298.wmf"/><Relationship Id="rId1" Type="http://schemas.openxmlformats.org/officeDocument/2006/relationships/oleObject" Target="../embeddings/oleObject242.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24.emf"/><Relationship Id="rId7" Type="http://schemas.openxmlformats.org/officeDocument/2006/relationships/oleObject" Target="../embeddings/oleObject12.bin"/><Relationship Id="rId6" Type="http://schemas.openxmlformats.org/officeDocument/2006/relationships/image" Target="../media/image23.emf"/><Relationship Id="rId5" Type="http://schemas.openxmlformats.org/officeDocument/2006/relationships/oleObject" Target="../embeddings/oleObject11.bin"/><Relationship Id="rId4" Type="http://schemas.openxmlformats.org/officeDocument/2006/relationships/image" Target="../media/image22.emf"/><Relationship Id="rId3" Type="http://schemas.openxmlformats.org/officeDocument/2006/relationships/oleObject" Target="../embeddings/oleObject10.bin"/><Relationship Id="rId2" Type="http://schemas.openxmlformats.org/officeDocument/2006/relationships/image" Target="../media/image21.emf"/><Relationship Id="rId12" Type="http://schemas.openxmlformats.org/officeDocument/2006/relationships/vmlDrawing" Target="../drawings/vmlDrawing5.vml"/><Relationship Id="rId11" Type="http://schemas.openxmlformats.org/officeDocument/2006/relationships/slideLayout" Target="../slideLayouts/slideLayout7.xml"/><Relationship Id="rId10" Type="http://schemas.openxmlformats.org/officeDocument/2006/relationships/image" Target="../media/image25.emf"/><Relationship Id="rId1" Type="http://schemas.openxmlformats.org/officeDocument/2006/relationships/oleObject" Target="../embeddings/oleObject9.bin"/></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73.xml"/><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image" Target="../media/image299.png"/></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image" Target="../media/image302.png"/></Relationships>
</file>

<file path=ppt/slides/_rels/slide14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slide" Target="slide211.xml"/><Relationship Id="rId4" Type="http://schemas.openxmlformats.org/officeDocument/2006/relationships/slide" Target="slide198.xml"/><Relationship Id="rId3" Type="http://schemas.openxmlformats.org/officeDocument/2006/relationships/slide" Target="slide184.xml"/><Relationship Id="rId2" Type="http://schemas.openxmlformats.org/officeDocument/2006/relationships/slide" Target="slide143.xml"/><Relationship Id="rId1" Type="http://schemas.openxmlformats.org/officeDocument/2006/relationships/slide" Target="slide175.xml"/></Relationships>
</file>

<file path=ppt/slides/_rels/slide14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303.png"/><Relationship Id="rId1" Type="http://schemas.openxmlformats.org/officeDocument/2006/relationships/tags" Target="../tags/tag75.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5.wmf"/><Relationship Id="rId1" Type="http://schemas.openxmlformats.org/officeDocument/2006/relationships/image" Target="../media/image304.wmf"/></Relationships>
</file>

<file path=ppt/slides/_rels/slide145.xml.rels><?xml version="1.0" encoding="UTF-8" standalone="yes"?>
<Relationships xmlns="http://schemas.openxmlformats.org/package/2006/relationships"><Relationship Id="rId9" Type="http://schemas.openxmlformats.org/officeDocument/2006/relationships/oleObject" Target="../embeddings/oleObject248.bin"/><Relationship Id="rId8" Type="http://schemas.openxmlformats.org/officeDocument/2006/relationships/oleObject" Target="../embeddings/oleObject247.bin"/><Relationship Id="rId7" Type="http://schemas.openxmlformats.org/officeDocument/2006/relationships/oleObject" Target="../embeddings/oleObject246.bin"/><Relationship Id="rId6" Type="http://schemas.openxmlformats.org/officeDocument/2006/relationships/oleObject" Target="../embeddings/oleObject245.bin"/><Relationship Id="rId5" Type="http://schemas.openxmlformats.org/officeDocument/2006/relationships/image" Target="../media/image307.wmf"/><Relationship Id="rId4" Type="http://schemas.openxmlformats.org/officeDocument/2006/relationships/oleObject" Target="../embeddings/oleObject244.bin"/><Relationship Id="rId3" Type="http://schemas.openxmlformats.org/officeDocument/2006/relationships/image" Target="../media/image306.wmf"/><Relationship Id="rId2" Type="http://schemas.openxmlformats.org/officeDocument/2006/relationships/oleObject" Target="../embeddings/oleObject243.bin"/><Relationship Id="rId16" Type="http://schemas.openxmlformats.org/officeDocument/2006/relationships/vmlDrawing" Target="../drawings/vmlDrawing89.vml"/><Relationship Id="rId15" Type="http://schemas.openxmlformats.org/officeDocument/2006/relationships/slideLayout" Target="../slideLayouts/slideLayout7.xml"/><Relationship Id="rId14" Type="http://schemas.openxmlformats.org/officeDocument/2006/relationships/oleObject" Target="../embeddings/oleObject253.bin"/><Relationship Id="rId13" Type="http://schemas.openxmlformats.org/officeDocument/2006/relationships/oleObject" Target="../embeddings/oleObject252.bin"/><Relationship Id="rId12" Type="http://schemas.openxmlformats.org/officeDocument/2006/relationships/oleObject" Target="../embeddings/oleObject251.bin"/><Relationship Id="rId11" Type="http://schemas.openxmlformats.org/officeDocument/2006/relationships/oleObject" Target="../embeddings/oleObject250.bin"/><Relationship Id="rId10" Type="http://schemas.openxmlformats.org/officeDocument/2006/relationships/oleObject" Target="../embeddings/oleObject249.bin"/><Relationship Id="rId1" Type="http://schemas.openxmlformats.org/officeDocument/2006/relationships/image" Target="../media/image305.wmf"/></Relationships>
</file>

<file path=ppt/slides/_rels/slide146.xml.rels><?xml version="1.0" encoding="UTF-8" standalone="yes"?>
<Relationships xmlns="http://schemas.openxmlformats.org/package/2006/relationships"><Relationship Id="rId8" Type="http://schemas.openxmlformats.org/officeDocument/2006/relationships/vmlDrawing" Target="../drawings/vmlDrawing90.vml"/><Relationship Id="rId7" Type="http://schemas.openxmlformats.org/officeDocument/2006/relationships/slideLayout" Target="../slideLayouts/slideLayout7.xml"/><Relationship Id="rId6" Type="http://schemas.openxmlformats.org/officeDocument/2006/relationships/image" Target="../media/image309.GIF"/><Relationship Id="rId5" Type="http://schemas.openxmlformats.org/officeDocument/2006/relationships/image" Target="../media/image308.wmf"/><Relationship Id="rId4" Type="http://schemas.openxmlformats.org/officeDocument/2006/relationships/oleObject" Target="../embeddings/oleObject255.bin"/><Relationship Id="rId3" Type="http://schemas.openxmlformats.org/officeDocument/2006/relationships/image" Target="../media/image306.wmf"/><Relationship Id="rId2" Type="http://schemas.openxmlformats.org/officeDocument/2006/relationships/oleObject" Target="../embeddings/oleObject254.bin"/><Relationship Id="rId1" Type="http://schemas.openxmlformats.org/officeDocument/2006/relationships/image" Target="../media/image305.wmf"/></Relationships>
</file>

<file path=ppt/slides/_rels/slide147.xml.rels><?xml version="1.0" encoding="UTF-8" standalone="yes"?>
<Relationships xmlns="http://schemas.openxmlformats.org/package/2006/relationships"><Relationship Id="rId9" Type="http://schemas.openxmlformats.org/officeDocument/2006/relationships/oleObject" Target="../embeddings/oleObject261.bin"/><Relationship Id="rId8" Type="http://schemas.openxmlformats.org/officeDocument/2006/relationships/oleObject" Target="../embeddings/oleObject260.bin"/><Relationship Id="rId7" Type="http://schemas.openxmlformats.org/officeDocument/2006/relationships/oleObject" Target="../embeddings/oleObject259.bin"/><Relationship Id="rId6" Type="http://schemas.openxmlformats.org/officeDocument/2006/relationships/oleObject" Target="../embeddings/oleObject258.bin"/><Relationship Id="rId5" Type="http://schemas.openxmlformats.org/officeDocument/2006/relationships/image" Target="../media/image306.wmf"/><Relationship Id="rId4" Type="http://schemas.openxmlformats.org/officeDocument/2006/relationships/oleObject" Target="../embeddings/oleObject257.bin"/><Relationship Id="rId3" Type="http://schemas.openxmlformats.org/officeDocument/2006/relationships/image" Target="../media/image307.wmf"/><Relationship Id="rId2" Type="http://schemas.openxmlformats.org/officeDocument/2006/relationships/oleObject" Target="../embeddings/oleObject256.bin"/><Relationship Id="rId13" Type="http://schemas.openxmlformats.org/officeDocument/2006/relationships/notesSlide" Target="../notesSlides/notesSlide23.xml"/><Relationship Id="rId12" Type="http://schemas.openxmlformats.org/officeDocument/2006/relationships/vmlDrawing" Target="../drawings/vmlDrawing91.vml"/><Relationship Id="rId11" Type="http://schemas.openxmlformats.org/officeDocument/2006/relationships/slideLayout" Target="../slideLayouts/slideLayout7.xml"/><Relationship Id="rId10" Type="http://schemas.openxmlformats.org/officeDocument/2006/relationships/image" Target="../media/image310.wmf"/><Relationship Id="rId1" Type="http://schemas.openxmlformats.org/officeDocument/2006/relationships/image" Target="../media/image305.wmf"/></Relationships>
</file>

<file path=ppt/slides/_rels/slide148.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7.xml"/><Relationship Id="rId6" Type="http://schemas.openxmlformats.org/officeDocument/2006/relationships/tags" Target="../tags/tag82.xml"/><Relationship Id="rId5" Type="http://schemas.openxmlformats.org/officeDocument/2006/relationships/slide" Target="slide8.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49.xml.rels><?xml version="1.0" encoding="UTF-8" standalone="yes"?>
<Relationships xmlns="http://schemas.openxmlformats.org/package/2006/relationships"><Relationship Id="rId9" Type="http://schemas.openxmlformats.org/officeDocument/2006/relationships/oleObject" Target="../embeddings/oleObject267.bin"/><Relationship Id="rId8" Type="http://schemas.openxmlformats.org/officeDocument/2006/relationships/oleObject" Target="../embeddings/oleObject266.bin"/><Relationship Id="rId7" Type="http://schemas.openxmlformats.org/officeDocument/2006/relationships/oleObject" Target="../embeddings/oleObject265.bin"/><Relationship Id="rId6" Type="http://schemas.openxmlformats.org/officeDocument/2006/relationships/image" Target="../media/image313.wmf"/><Relationship Id="rId5" Type="http://schemas.openxmlformats.org/officeDocument/2006/relationships/oleObject" Target="../embeddings/oleObject264.bin"/><Relationship Id="rId4" Type="http://schemas.openxmlformats.org/officeDocument/2006/relationships/oleObject" Target="../embeddings/oleObject263.bin"/><Relationship Id="rId3" Type="http://schemas.openxmlformats.org/officeDocument/2006/relationships/image" Target="../media/image312.wmf"/><Relationship Id="rId2" Type="http://schemas.openxmlformats.org/officeDocument/2006/relationships/oleObject" Target="../embeddings/oleObject262.bin"/><Relationship Id="rId16" Type="http://schemas.openxmlformats.org/officeDocument/2006/relationships/notesSlide" Target="../notesSlides/notesSlide25.xml"/><Relationship Id="rId15" Type="http://schemas.openxmlformats.org/officeDocument/2006/relationships/vmlDrawing" Target="../drawings/vmlDrawing92.vml"/><Relationship Id="rId14" Type="http://schemas.openxmlformats.org/officeDocument/2006/relationships/slideLayout" Target="../slideLayouts/slideLayout7.xml"/><Relationship Id="rId13" Type="http://schemas.openxmlformats.org/officeDocument/2006/relationships/oleObject" Target="../embeddings/oleObject271.bin"/><Relationship Id="rId12" Type="http://schemas.openxmlformats.org/officeDocument/2006/relationships/oleObject" Target="../embeddings/oleObject270.bin"/><Relationship Id="rId11" Type="http://schemas.openxmlformats.org/officeDocument/2006/relationships/oleObject" Target="../embeddings/oleObject269.bin"/><Relationship Id="rId10" Type="http://schemas.openxmlformats.org/officeDocument/2006/relationships/oleObject" Target="../embeddings/oleObject268.bin"/><Relationship Id="rId1" Type="http://schemas.openxmlformats.org/officeDocument/2006/relationships/image" Target="../media/image31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oleObject" Target="../embeddings/oleObject275.bin"/><Relationship Id="rId7" Type="http://schemas.openxmlformats.org/officeDocument/2006/relationships/image" Target="../media/image313.wmf"/><Relationship Id="rId6" Type="http://schemas.openxmlformats.org/officeDocument/2006/relationships/oleObject" Target="../embeddings/oleObject274.bin"/><Relationship Id="rId5" Type="http://schemas.openxmlformats.org/officeDocument/2006/relationships/oleObject" Target="../embeddings/oleObject273.bin"/><Relationship Id="rId4" Type="http://schemas.openxmlformats.org/officeDocument/2006/relationships/image" Target="../media/image312.wmf"/><Relationship Id="rId3" Type="http://schemas.openxmlformats.org/officeDocument/2006/relationships/oleObject" Target="../embeddings/oleObject272.bin"/><Relationship Id="rId2" Type="http://schemas.openxmlformats.org/officeDocument/2006/relationships/image" Target="../media/image315.wmf"/><Relationship Id="rId10" Type="http://schemas.openxmlformats.org/officeDocument/2006/relationships/vmlDrawing" Target="../drawings/vmlDrawing93.vml"/><Relationship Id="rId1" Type="http://schemas.openxmlformats.org/officeDocument/2006/relationships/image" Target="../media/image314.wmf"/></Relationships>
</file>

<file path=ppt/slides/_rels/slide151.xml.rels><?xml version="1.0" encoding="UTF-8" standalone="yes"?>
<Relationships xmlns="http://schemas.openxmlformats.org/package/2006/relationships"><Relationship Id="rId9" Type="http://schemas.openxmlformats.org/officeDocument/2006/relationships/vmlDrawing" Target="../drawings/vmlDrawing94.vml"/><Relationship Id="rId8" Type="http://schemas.openxmlformats.org/officeDocument/2006/relationships/slideLayout" Target="../slideLayouts/slideLayout7.xml"/><Relationship Id="rId7" Type="http://schemas.openxmlformats.org/officeDocument/2006/relationships/oleObject" Target="../embeddings/oleObject279.bin"/><Relationship Id="rId6" Type="http://schemas.openxmlformats.org/officeDocument/2006/relationships/image" Target="../media/image313.wmf"/><Relationship Id="rId5" Type="http://schemas.openxmlformats.org/officeDocument/2006/relationships/oleObject" Target="../embeddings/oleObject278.bin"/><Relationship Id="rId4" Type="http://schemas.openxmlformats.org/officeDocument/2006/relationships/oleObject" Target="../embeddings/oleObject277.bin"/><Relationship Id="rId3" Type="http://schemas.openxmlformats.org/officeDocument/2006/relationships/image" Target="../media/image312.wmf"/><Relationship Id="rId2" Type="http://schemas.openxmlformats.org/officeDocument/2006/relationships/oleObject" Target="../embeddings/oleObject276.bin"/><Relationship Id="rId1" Type="http://schemas.openxmlformats.org/officeDocument/2006/relationships/image" Target="../media/image314.wmf"/></Relationships>
</file>

<file path=ppt/slides/_rels/slide1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8.xml"/><Relationship Id="rId7" Type="http://schemas.openxmlformats.org/officeDocument/2006/relationships/slide" Target="slide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image" Target="../media/image316.jpeg"/><Relationship Id="rId2" Type="http://schemas.openxmlformats.org/officeDocument/2006/relationships/tags" Target="../tags/tag84.xml"/><Relationship Id="rId10" Type="http://schemas.openxmlformats.org/officeDocument/2006/relationships/notesSlide" Target="../notesSlides/notesSlide26.xml"/><Relationship Id="rId1" Type="http://schemas.openxmlformats.org/officeDocument/2006/relationships/tags" Target="../tags/tag83.xml"/></Relationships>
</file>

<file path=ppt/slides/_rels/slide15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5" Type="http://schemas.openxmlformats.org/officeDocument/2006/relationships/slideLayout" Target="../slideLayouts/slideLayout7.xml"/><Relationship Id="rId34" Type="http://schemas.openxmlformats.org/officeDocument/2006/relationships/tags" Target="../tags/tag121.xml"/><Relationship Id="rId33" Type="http://schemas.openxmlformats.org/officeDocument/2006/relationships/tags" Target="../tags/tag120.xml"/><Relationship Id="rId32" Type="http://schemas.openxmlformats.org/officeDocument/2006/relationships/tags" Target="../tags/tag119.xml"/><Relationship Id="rId31" Type="http://schemas.openxmlformats.org/officeDocument/2006/relationships/tags" Target="../tags/tag118.xml"/><Relationship Id="rId30" Type="http://schemas.openxmlformats.org/officeDocument/2006/relationships/tags" Target="../tags/tag117.xml"/><Relationship Id="rId3" Type="http://schemas.openxmlformats.org/officeDocument/2006/relationships/tags" Target="../tags/tag91.xml"/><Relationship Id="rId29" Type="http://schemas.openxmlformats.org/officeDocument/2006/relationships/tags" Target="../tags/tag116.xml"/><Relationship Id="rId28" Type="http://schemas.openxmlformats.org/officeDocument/2006/relationships/tags" Target="../tags/tag115.xml"/><Relationship Id="rId27" Type="http://schemas.openxmlformats.org/officeDocument/2006/relationships/tags" Target="../tags/tag114.xml"/><Relationship Id="rId26" Type="http://schemas.openxmlformats.org/officeDocument/2006/relationships/tags" Target="../tags/tag113.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90.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image" Target="../media/image317.wmf"/><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154.xml.rels><?xml version="1.0" encoding="UTF-8" standalone="yes"?>
<Relationships xmlns="http://schemas.openxmlformats.org/package/2006/relationships"><Relationship Id="rId99" Type="http://schemas.openxmlformats.org/officeDocument/2006/relationships/tags" Target="../tags/tag220.xml"/><Relationship Id="rId98" Type="http://schemas.openxmlformats.org/officeDocument/2006/relationships/tags" Target="../tags/tag219.xml"/><Relationship Id="rId97" Type="http://schemas.openxmlformats.org/officeDocument/2006/relationships/tags" Target="../tags/tag218.xml"/><Relationship Id="rId96" Type="http://schemas.openxmlformats.org/officeDocument/2006/relationships/tags" Target="../tags/tag217.xml"/><Relationship Id="rId95" Type="http://schemas.openxmlformats.org/officeDocument/2006/relationships/tags" Target="../tags/tag216.xml"/><Relationship Id="rId94" Type="http://schemas.openxmlformats.org/officeDocument/2006/relationships/tags" Target="../tags/tag215.xml"/><Relationship Id="rId93" Type="http://schemas.openxmlformats.org/officeDocument/2006/relationships/tags" Target="../tags/tag214.xml"/><Relationship Id="rId92" Type="http://schemas.openxmlformats.org/officeDocument/2006/relationships/tags" Target="../tags/tag213.xml"/><Relationship Id="rId91" Type="http://schemas.openxmlformats.org/officeDocument/2006/relationships/tags" Target="../tags/tag212.xml"/><Relationship Id="rId90" Type="http://schemas.openxmlformats.org/officeDocument/2006/relationships/tags" Target="../tags/tag211.xml"/><Relationship Id="rId9" Type="http://schemas.openxmlformats.org/officeDocument/2006/relationships/tags" Target="../tags/tag130.xml"/><Relationship Id="rId89" Type="http://schemas.openxmlformats.org/officeDocument/2006/relationships/tags" Target="../tags/tag210.xml"/><Relationship Id="rId88" Type="http://schemas.openxmlformats.org/officeDocument/2006/relationships/tags" Target="../tags/tag209.xml"/><Relationship Id="rId87" Type="http://schemas.openxmlformats.org/officeDocument/2006/relationships/tags" Target="../tags/tag208.xml"/><Relationship Id="rId86" Type="http://schemas.openxmlformats.org/officeDocument/2006/relationships/tags" Target="../tags/tag207.xml"/><Relationship Id="rId85" Type="http://schemas.openxmlformats.org/officeDocument/2006/relationships/tags" Target="../tags/tag206.xml"/><Relationship Id="rId84" Type="http://schemas.openxmlformats.org/officeDocument/2006/relationships/tags" Target="../tags/tag205.xml"/><Relationship Id="rId83" Type="http://schemas.openxmlformats.org/officeDocument/2006/relationships/tags" Target="../tags/tag204.xml"/><Relationship Id="rId82" Type="http://schemas.openxmlformats.org/officeDocument/2006/relationships/tags" Target="../tags/tag203.xml"/><Relationship Id="rId81" Type="http://schemas.openxmlformats.org/officeDocument/2006/relationships/tags" Target="../tags/tag202.xml"/><Relationship Id="rId80" Type="http://schemas.openxmlformats.org/officeDocument/2006/relationships/tags" Target="../tags/tag201.xml"/><Relationship Id="rId8" Type="http://schemas.openxmlformats.org/officeDocument/2006/relationships/tags" Target="../tags/tag129.xml"/><Relationship Id="rId79" Type="http://schemas.openxmlformats.org/officeDocument/2006/relationships/tags" Target="../tags/tag200.xml"/><Relationship Id="rId78" Type="http://schemas.openxmlformats.org/officeDocument/2006/relationships/tags" Target="../tags/tag199.xml"/><Relationship Id="rId77" Type="http://schemas.openxmlformats.org/officeDocument/2006/relationships/tags" Target="../tags/tag198.xml"/><Relationship Id="rId76" Type="http://schemas.openxmlformats.org/officeDocument/2006/relationships/tags" Target="../tags/tag197.xml"/><Relationship Id="rId75" Type="http://schemas.openxmlformats.org/officeDocument/2006/relationships/tags" Target="../tags/tag196.xml"/><Relationship Id="rId74" Type="http://schemas.openxmlformats.org/officeDocument/2006/relationships/tags" Target="../tags/tag195.xml"/><Relationship Id="rId73" Type="http://schemas.openxmlformats.org/officeDocument/2006/relationships/tags" Target="../tags/tag194.xml"/><Relationship Id="rId72" Type="http://schemas.openxmlformats.org/officeDocument/2006/relationships/tags" Target="../tags/tag193.xml"/><Relationship Id="rId71" Type="http://schemas.openxmlformats.org/officeDocument/2006/relationships/tags" Target="../tags/tag192.xml"/><Relationship Id="rId70" Type="http://schemas.openxmlformats.org/officeDocument/2006/relationships/tags" Target="../tags/tag191.xml"/><Relationship Id="rId7" Type="http://schemas.openxmlformats.org/officeDocument/2006/relationships/tags" Target="../tags/tag128.xml"/><Relationship Id="rId69" Type="http://schemas.openxmlformats.org/officeDocument/2006/relationships/tags" Target="../tags/tag190.xml"/><Relationship Id="rId68" Type="http://schemas.openxmlformats.org/officeDocument/2006/relationships/tags" Target="../tags/tag189.xml"/><Relationship Id="rId67" Type="http://schemas.openxmlformats.org/officeDocument/2006/relationships/tags" Target="../tags/tag188.xml"/><Relationship Id="rId66" Type="http://schemas.openxmlformats.org/officeDocument/2006/relationships/tags" Target="../tags/tag187.xml"/><Relationship Id="rId65" Type="http://schemas.openxmlformats.org/officeDocument/2006/relationships/tags" Target="../tags/tag186.xml"/><Relationship Id="rId64" Type="http://schemas.openxmlformats.org/officeDocument/2006/relationships/tags" Target="../tags/tag185.xml"/><Relationship Id="rId63" Type="http://schemas.openxmlformats.org/officeDocument/2006/relationships/tags" Target="../tags/tag184.xml"/><Relationship Id="rId62" Type="http://schemas.openxmlformats.org/officeDocument/2006/relationships/tags" Target="../tags/tag183.xml"/><Relationship Id="rId61" Type="http://schemas.openxmlformats.org/officeDocument/2006/relationships/tags" Target="../tags/tag182.xml"/><Relationship Id="rId60" Type="http://schemas.openxmlformats.org/officeDocument/2006/relationships/tags" Target="../tags/tag181.xml"/><Relationship Id="rId6" Type="http://schemas.openxmlformats.org/officeDocument/2006/relationships/tags" Target="../tags/tag127.xml"/><Relationship Id="rId59" Type="http://schemas.openxmlformats.org/officeDocument/2006/relationships/tags" Target="../tags/tag180.xml"/><Relationship Id="rId58" Type="http://schemas.openxmlformats.org/officeDocument/2006/relationships/tags" Target="../tags/tag179.xml"/><Relationship Id="rId57" Type="http://schemas.openxmlformats.org/officeDocument/2006/relationships/tags" Target="../tags/tag178.xml"/><Relationship Id="rId56" Type="http://schemas.openxmlformats.org/officeDocument/2006/relationships/tags" Target="../tags/tag177.xml"/><Relationship Id="rId55" Type="http://schemas.openxmlformats.org/officeDocument/2006/relationships/tags" Target="../tags/tag176.xml"/><Relationship Id="rId54" Type="http://schemas.openxmlformats.org/officeDocument/2006/relationships/tags" Target="../tags/tag175.xml"/><Relationship Id="rId53" Type="http://schemas.openxmlformats.org/officeDocument/2006/relationships/tags" Target="../tags/tag174.xml"/><Relationship Id="rId52" Type="http://schemas.openxmlformats.org/officeDocument/2006/relationships/tags" Target="../tags/tag173.xml"/><Relationship Id="rId51" Type="http://schemas.openxmlformats.org/officeDocument/2006/relationships/tags" Target="../tags/tag172.xml"/><Relationship Id="rId50" Type="http://schemas.openxmlformats.org/officeDocument/2006/relationships/tags" Target="../tags/tag171.xml"/><Relationship Id="rId5" Type="http://schemas.openxmlformats.org/officeDocument/2006/relationships/tags" Target="../tags/tag126.xml"/><Relationship Id="rId49" Type="http://schemas.openxmlformats.org/officeDocument/2006/relationships/tags" Target="../tags/tag170.xml"/><Relationship Id="rId48" Type="http://schemas.openxmlformats.org/officeDocument/2006/relationships/tags" Target="../tags/tag169.xml"/><Relationship Id="rId47" Type="http://schemas.openxmlformats.org/officeDocument/2006/relationships/tags" Target="../tags/tag168.xml"/><Relationship Id="rId46" Type="http://schemas.openxmlformats.org/officeDocument/2006/relationships/tags" Target="../tags/tag167.xml"/><Relationship Id="rId45" Type="http://schemas.openxmlformats.org/officeDocument/2006/relationships/tags" Target="../tags/tag166.xml"/><Relationship Id="rId44" Type="http://schemas.openxmlformats.org/officeDocument/2006/relationships/tags" Target="../tags/tag165.xml"/><Relationship Id="rId43" Type="http://schemas.openxmlformats.org/officeDocument/2006/relationships/tags" Target="../tags/tag164.xml"/><Relationship Id="rId42" Type="http://schemas.openxmlformats.org/officeDocument/2006/relationships/tags" Target="../tags/tag163.xml"/><Relationship Id="rId41" Type="http://schemas.openxmlformats.org/officeDocument/2006/relationships/tags" Target="../tags/tag162.xml"/><Relationship Id="rId40" Type="http://schemas.openxmlformats.org/officeDocument/2006/relationships/tags" Target="../tags/tag161.xml"/><Relationship Id="rId4" Type="http://schemas.openxmlformats.org/officeDocument/2006/relationships/tags" Target="../tags/tag125.xml"/><Relationship Id="rId39" Type="http://schemas.openxmlformats.org/officeDocument/2006/relationships/tags" Target="../tags/tag160.xml"/><Relationship Id="rId38" Type="http://schemas.openxmlformats.org/officeDocument/2006/relationships/tags" Target="../tags/tag159.xml"/><Relationship Id="rId37" Type="http://schemas.openxmlformats.org/officeDocument/2006/relationships/tags" Target="../tags/tag158.xml"/><Relationship Id="rId36" Type="http://schemas.openxmlformats.org/officeDocument/2006/relationships/tags" Target="../tags/tag157.xml"/><Relationship Id="rId35" Type="http://schemas.openxmlformats.org/officeDocument/2006/relationships/tags" Target="../tags/tag156.xml"/><Relationship Id="rId34" Type="http://schemas.openxmlformats.org/officeDocument/2006/relationships/tags" Target="../tags/tag155.xml"/><Relationship Id="rId33" Type="http://schemas.openxmlformats.org/officeDocument/2006/relationships/tags" Target="../tags/tag154.xml"/><Relationship Id="rId32" Type="http://schemas.openxmlformats.org/officeDocument/2006/relationships/tags" Target="../tags/tag153.xml"/><Relationship Id="rId31" Type="http://schemas.openxmlformats.org/officeDocument/2006/relationships/tags" Target="../tags/tag152.xml"/><Relationship Id="rId30" Type="http://schemas.openxmlformats.org/officeDocument/2006/relationships/tags" Target="../tags/tag151.xml"/><Relationship Id="rId3" Type="http://schemas.openxmlformats.org/officeDocument/2006/relationships/tags" Target="../tags/tag124.xml"/><Relationship Id="rId29" Type="http://schemas.openxmlformats.org/officeDocument/2006/relationships/tags" Target="../tags/tag150.xml"/><Relationship Id="rId28" Type="http://schemas.openxmlformats.org/officeDocument/2006/relationships/tags" Target="../tags/tag149.xml"/><Relationship Id="rId27" Type="http://schemas.openxmlformats.org/officeDocument/2006/relationships/tags" Target="../tags/tag148.xml"/><Relationship Id="rId26" Type="http://schemas.openxmlformats.org/officeDocument/2006/relationships/tags" Target="../tags/tag147.xml"/><Relationship Id="rId25" Type="http://schemas.openxmlformats.org/officeDocument/2006/relationships/tags" Target="../tags/tag146.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tags" Target="../tags/tag123.xml"/><Relationship Id="rId19" Type="http://schemas.openxmlformats.org/officeDocument/2006/relationships/tags" Target="../tags/tag140.xml"/><Relationship Id="rId18" Type="http://schemas.openxmlformats.org/officeDocument/2006/relationships/tags" Target="../tags/tag139.xml"/><Relationship Id="rId17" Type="http://schemas.openxmlformats.org/officeDocument/2006/relationships/tags" Target="../tags/tag138.xml"/><Relationship Id="rId16" Type="http://schemas.openxmlformats.org/officeDocument/2006/relationships/tags" Target="../tags/tag137.xml"/><Relationship Id="rId15" Type="http://schemas.openxmlformats.org/officeDocument/2006/relationships/tags" Target="../tags/tag136.xml"/><Relationship Id="rId14" Type="http://schemas.openxmlformats.org/officeDocument/2006/relationships/tags" Target="../tags/tag135.xml"/><Relationship Id="rId13" Type="http://schemas.openxmlformats.org/officeDocument/2006/relationships/tags" Target="../tags/tag134.xml"/><Relationship Id="rId12" Type="http://schemas.openxmlformats.org/officeDocument/2006/relationships/tags" Target="../tags/tag133.xml"/><Relationship Id="rId117" Type="http://schemas.openxmlformats.org/officeDocument/2006/relationships/slideLayout" Target="../slideLayouts/slideLayout7.xml"/><Relationship Id="rId116" Type="http://schemas.openxmlformats.org/officeDocument/2006/relationships/tags" Target="../tags/tag237.xml"/><Relationship Id="rId115" Type="http://schemas.openxmlformats.org/officeDocument/2006/relationships/tags" Target="../tags/tag236.xml"/><Relationship Id="rId114" Type="http://schemas.openxmlformats.org/officeDocument/2006/relationships/tags" Target="../tags/tag235.xml"/><Relationship Id="rId113" Type="http://schemas.openxmlformats.org/officeDocument/2006/relationships/tags" Target="../tags/tag234.xml"/><Relationship Id="rId112" Type="http://schemas.openxmlformats.org/officeDocument/2006/relationships/tags" Target="../tags/tag233.xml"/><Relationship Id="rId111" Type="http://schemas.openxmlformats.org/officeDocument/2006/relationships/tags" Target="../tags/tag232.xml"/><Relationship Id="rId110" Type="http://schemas.openxmlformats.org/officeDocument/2006/relationships/tags" Target="../tags/tag231.xml"/><Relationship Id="rId11" Type="http://schemas.openxmlformats.org/officeDocument/2006/relationships/tags" Target="../tags/tag132.xml"/><Relationship Id="rId109" Type="http://schemas.openxmlformats.org/officeDocument/2006/relationships/tags" Target="../tags/tag230.xml"/><Relationship Id="rId108" Type="http://schemas.openxmlformats.org/officeDocument/2006/relationships/tags" Target="../tags/tag229.xml"/><Relationship Id="rId107" Type="http://schemas.openxmlformats.org/officeDocument/2006/relationships/tags" Target="../tags/tag228.xml"/><Relationship Id="rId106" Type="http://schemas.openxmlformats.org/officeDocument/2006/relationships/tags" Target="../tags/tag227.xml"/><Relationship Id="rId105" Type="http://schemas.openxmlformats.org/officeDocument/2006/relationships/tags" Target="../tags/tag226.xml"/><Relationship Id="rId104" Type="http://schemas.openxmlformats.org/officeDocument/2006/relationships/tags" Target="../tags/tag225.xml"/><Relationship Id="rId103" Type="http://schemas.openxmlformats.org/officeDocument/2006/relationships/tags" Target="../tags/tag224.xml"/><Relationship Id="rId102" Type="http://schemas.openxmlformats.org/officeDocument/2006/relationships/tags" Target="../tags/tag223.xml"/><Relationship Id="rId101" Type="http://schemas.openxmlformats.org/officeDocument/2006/relationships/tags" Target="../tags/tag222.xml"/><Relationship Id="rId100" Type="http://schemas.openxmlformats.org/officeDocument/2006/relationships/tags" Target="../tags/tag221.xml"/><Relationship Id="rId10" Type="http://schemas.openxmlformats.org/officeDocument/2006/relationships/tags" Target="../tags/tag131.xml"/><Relationship Id="rId1" Type="http://schemas.openxmlformats.org/officeDocument/2006/relationships/tags" Target="../tags/tag122.xml"/></Relationships>
</file>

<file path=ppt/slides/_rels/slide155.xml.rels><?xml version="1.0" encoding="UTF-8" standalone="yes"?>
<Relationships xmlns="http://schemas.openxmlformats.org/package/2006/relationships"><Relationship Id="rId9" Type="http://schemas.openxmlformats.org/officeDocument/2006/relationships/oleObject" Target="../embeddings/oleObject286.bin"/><Relationship Id="rId8" Type="http://schemas.openxmlformats.org/officeDocument/2006/relationships/oleObject" Target="../embeddings/oleObject285.bin"/><Relationship Id="rId7" Type="http://schemas.openxmlformats.org/officeDocument/2006/relationships/oleObject" Target="../embeddings/oleObject284.bin"/><Relationship Id="rId6" Type="http://schemas.openxmlformats.org/officeDocument/2006/relationships/oleObject" Target="../embeddings/oleObject283.bin"/><Relationship Id="rId5" Type="http://schemas.openxmlformats.org/officeDocument/2006/relationships/oleObject" Target="../embeddings/oleObject282.bin"/><Relationship Id="rId4" Type="http://schemas.openxmlformats.org/officeDocument/2006/relationships/oleObject" Target="../embeddings/oleObject281.bin"/><Relationship Id="rId3" Type="http://schemas.openxmlformats.org/officeDocument/2006/relationships/image" Target="../media/image313.wmf"/><Relationship Id="rId22" Type="http://schemas.openxmlformats.org/officeDocument/2006/relationships/notesSlide" Target="../notesSlides/notesSlide27.xml"/><Relationship Id="rId21" Type="http://schemas.openxmlformats.org/officeDocument/2006/relationships/vmlDrawing" Target="../drawings/vmlDrawing95.vml"/><Relationship Id="rId20" Type="http://schemas.openxmlformats.org/officeDocument/2006/relationships/slideLayout" Target="../slideLayouts/slideLayout7.xml"/><Relationship Id="rId2" Type="http://schemas.openxmlformats.org/officeDocument/2006/relationships/oleObject" Target="../embeddings/oleObject280.bin"/><Relationship Id="rId19" Type="http://schemas.openxmlformats.org/officeDocument/2006/relationships/oleObject" Target="../embeddings/oleObject295.bin"/><Relationship Id="rId18" Type="http://schemas.openxmlformats.org/officeDocument/2006/relationships/oleObject" Target="../embeddings/oleObject294.bin"/><Relationship Id="rId17" Type="http://schemas.openxmlformats.org/officeDocument/2006/relationships/oleObject" Target="../embeddings/oleObject293.bin"/><Relationship Id="rId16" Type="http://schemas.openxmlformats.org/officeDocument/2006/relationships/oleObject" Target="../embeddings/oleObject292.bin"/><Relationship Id="rId15" Type="http://schemas.openxmlformats.org/officeDocument/2006/relationships/oleObject" Target="../embeddings/oleObject291.bin"/><Relationship Id="rId14" Type="http://schemas.openxmlformats.org/officeDocument/2006/relationships/oleObject" Target="../embeddings/oleObject290.bin"/><Relationship Id="rId13" Type="http://schemas.openxmlformats.org/officeDocument/2006/relationships/oleObject" Target="../embeddings/oleObject289.bin"/><Relationship Id="rId12" Type="http://schemas.openxmlformats.org/officeDocument/2006/relationships/image" Target="../media/image312.wmf"/><Relationship Id="rId11" Type="http://schemas.openxmlformats.org/officeDocument/2006/relationships/oleObject" Target="../embeddings/oleObject288.bin"/><Relationship Id="rId10" Type="http://schemas.openxmlformats.org/officeDocument/2006/relationships/oleObject" Target="../embeddings/oleObject287.bin"/><Relationship Id="rId1" Type="http://schemas.openxmlformats.org/officeDocument/2006/relationships/image" Target="../media/image314.wmf"/></Relationships>
</file>

<file path=ppt/slides/_rels/slide156.xml.rels><?xml version="1.0" encoding="UTF-8" standalone="yes"?>
<Relationships xmlns="http://schemas.openxmlformats.org/package/2006/relationships"><Relationship Id="rId9" Type="http://schemas.openxmlformats.org/officeDocument/2006/relationships/oleObject" Target="../embeddings/oleObject300.bin"/><Relationship Id="rId8" Type="http://schemas.openxmlformats.org/officeDocument/2006/relationships/image" Target="../media/image319.wmf"/><Relationship Id="rId7" Type="http://schemas.openxmlformats.org/officeDocument/2006/relationships/oleObject" Target="../embeddings/oleObject299.bin"/><Relationship Id="rId6" Type="http://schemas.openxmlformats.org/officeDocument/2006/relationships/oleObject" Target="../embeddings/oleObject298.bin"/><Relationship Id="rId5" Type="http://schemas.openxmlformats.org/officeDocument/2006/relationships/oleObject" Target="../embeddings/oleObject297.bin"/><Relationship Id="rId4" Type="http://schemas.openxmlformats.org/officeDocument/2006/relationships/image" Target="../media/image318.wmf"/><Relationship Id="rId3" Type="http://schemas.openxmlformats.org/officeDocument/2006/relationships/oleObject" Target="../embeddings/oleObject296.bin"/><Relationship Id="rId21" Type="http://schemas.openxmlformats.org/officeDocument/2006/relationships/notesSlide" Target="../notesSlides/notesSlide28.xml"/><Relationship Id="rId20" Type="http://schemas.openxmlformats.org/officeDocument/2006/relationships/vmlDrawing" Target="../drawings/vmlDrawing96.vml"/><Relationship Id="rId2" Type="http://schemas.openxmlformats.org/officeDocument/2006/relationships/image" Target="../media/image315.wmf"/><Relationship Id="rId19" Type="http://schemas.openxmlformats.org/officeDocument/2006/relationships/slideLayout" Target="../slideLayouts/slideLayout18.xml"/><Relationship Id="rId18" Type="http://schemas.openxmlformats.org/officeDocument/2006/relationships/audio" Target="../media/audio1.wav"/><Relationship Id="rId17" Type="http://schemas.openxmlformats.org/officeDocument/2006/relationships/oleObject" Target="../embeddings/oleObject307.bin"/><Relationship Id="rId16" Type="http://schemas.openxmlformats.org/officeDocument/2006/relationships/oleObject" Target="../embeddings/oleObject306.bin"/><Relationship Id="rId15" Type="http://schemas.openxmlformats.org/officeDocument/2006/relationships/oleObject" Target="../embeddings/oleObject305.bin"/><Relationship Id="rId14" Type="http://schemas.openxmlformats.org/officeDocument/2006/relationships/oleObject" Target="../embeddings/oleObject304.bin"/><Relationship Id="rId13" Type="http://schemas.openxmlformats.org/officeDocument/2006/relationships/oleObject" Target="../embeddings/oleObject303.bin"/><Relationship Id="rId12" Type="http://schemas.openxmlformats.org/officeDocument/2006/relationships/oleObject" Target="../embeddings/oleObject302.bin"/><Relationship Id="rId11" Type="http://schemas.openxmlformats.org/officeDocument/2006/relationships/oleObject" Target="../embeddings/oleObject301.bin"/><Relationship Id="rId10" Type="http://schemas.openxmlformats.org/officeDocument/2006/relationships/image" Target="../media/image313.wmf"/><Relationship Id="rId1" Type="http://schemas.openxmlformats.org/officeDocument/2006/relationships/image" Target="../media/image314.wmf"/></Relationships>
</file>

<file path=ppt/slides/_rels/slide157.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image" Target="../media/image320.png"/><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5" Type="http://schemas.openxmlformats.org/officeDocument/2006/relationships/notesSlide" Target="../notesSlides/notesSlide29.xml"/><Relationship Id="rId14" Type="http://schemas.openxmlformats.org/officeDocument/2006/relationships/slideLayout" Target="../slideLayouts/slideLayout7.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slide" Target="slide8.xml"/></Relationships>
</file>

<file path=ppt/slides/_rels/slide158.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97.vml"/><Relationship Id="rId6" Type="http://schemas.openxmlformats.org/officeDocument/2006/relationships/slideLayout" Target="../slideLayouts/slideLayout7.xml"/><Relationship Id="rId5" Type="http://schemas.openxmlformats.org/officeDocument/2006/relationships/tags" Target="../tags/tag249.xml"/><Relationship Id="rId4" Type="http://schemas.openxmlformats.org/officeDocument/2006/relationships/image" Target="../media/image27.jpeg"/><Relationship Id="rId3" Type="http://schemas.openxmlformats.org/officeDocument/2006/relationships/slide" Target="slide8.xml"/><Relationship Id="rId2" Type="http://schemas.openxmlformats.org/officeDocument/2006/relationships/image" Target="../media/image321.png"/><Relationship Id="rId1" Type="http://schemas.openxmlformats.org/officeDocument/2006/relationships/oleObject" Target="../embeddings/oleObject308.bin"/></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98.vml"/><Relationship Id="rId3" Type="http://schemas.openxmlformats.org/officeDocument/2006/relationships/slideLayout" Target="../slideLayouts/slideLayout7.xml"/><Relationship Id="rId2" Type="http://schemas.openxmlformats.org/officeDocument/2006/relationships/image" Target="../media/image322.emf"/><Relationship Id="rId1" Type="http://schemas.openxmlformats.org/officeDocument/2006/relationships/oleObject" Target="../embeddings/oleObject309.bin"/></Relationships>
</file>

<file path=ppt/slides/_rels/slide161.xml.rels><?xml version="1.0" encoding="UTF-8" standalone="yes"?>
<Relationships xmlns="http://schemas.openxmlformats.org/package/2006/relationships"><Relationship Id="rId4" Type="http://schemas.openxmlformats.org/officeDocument/2006/relationships/vmlDrawing" Target="../drawings/vmlDrawing99.vml"/><Relationship Id="rId3" Type="http://schemas.openxmlformats.org/officeDocument/2006/relationships/slideLayout" Target="../slideLayouts/slideLayout7.xml"/><Relationship Id="rId2" Type="http://schemas.openxmlformats.org/officeDocument/2006/relationships/image" Target="../media/image323.emf"/><Relationship Id="rId1" Type="http://schemas.openxmlformats.org/officeDocument/2006/relationships/oleObject" Target="../embeddings/oleObject310.bin"/></Relationships>
</file>

<file path=ppt/slides/_rels/slide162.xml.rels><?xml version="1.0" encoding="UTF-8" standalone="yes"?>
<Relationships xmlns="http://schemas.openxmlformats.org/package/2006/relationships"><Relationship Id="rId4" Type="http://schemas.openxmlformats.org/officeDocument/2006/relationships/vmlDrawing" Target="../drawings/vmlDrawing100.vml"/><Relationship Id="rId3" Type="http://schemas.openxmlformats.org/officeDocument/2006/relationships/slideLayout" Target="../slideLayouts/slideLayout7.xml"/><Relationship Id="rId2" Type="http://schemas.openxmlformats.org/officeDocument/2006/relationships/image" Target="../media/image324.emf"/><Relationship Id="rId1" Type="http://schemas.openxmlformats.org/officeDocument/2006/relationships/oleObject" Target="../embeddings/oleObject311.bin"/></Relationships>
</file>

<file path=ppt/slides/_rels/slide163.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image" Target="../media/image328.jpeg"/><Relationship Id="rId7" Type="http://schemas.openxmlformats.org/officeDocument/2006/relationships/image" Target="../media/image327.wmf"/><Relationship Id="rId6" Type="http://schemas.openxmlformats.org/officeDocument/2006/relationships/oleObject" Target="../embeddings/oleObject314.bin"/><Relationship Id="rId5" Type="http://schemas.openxmlformats.org/officeDocument/2006/relationships/image" Target="../media/image326.wmf"/><Relationship Id="rId4" Type="http://schemas.openxmlformats.org/officeDocument/2006/relationships/oleObject" Target="../embeddings/oleObject313.bin"/><Relationship Id="rId3" Type="http://schemas.openxmlformats.org/officeDocument/2006/relationships/image" Target="../media/image325.wmf"/><Relationship Id="rId2" Type="http://schemas.openxmlformats.org/officeDocument/2006/relationships/oleObject" Target="../embeddings/oleObject312.bin"/><Relationship Id="rId11" Type="http://schemas.openxmlformats.org/officeDocument/2006/relationships/vmlDrawing" Target="../drawings/vmlDrawing101.vml"/><Relationship Id="rId10" Type="http://schemas.openxmlformats.org/officeDocument/2006/relationships/slideLayout" Target="../slideLayouts/slideLayout7.xml"/><Relationship Id="rId1" Type="http://schemas.openxmlformats.org/officeDocument/2006/relationships/slide" Target="slide8.xml"/></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52.xml"/><Relationship Id="rId2" Type="http://schemas.openxmlformats.org/officeDocument/2006/relationships/image" Target="../media/image329.jpeg"/><Relationship Id="rId1" Type="http://schemas.openxmlformats.org/officeDocument/2006/relationships/slide" Target="slide8.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3.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4.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5.xml"/><Relationship Id="rId1" Type="http://schemas.openxmlformats.org/officeDocument/2006/relationships/image" Target="../media/image330.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6.xml"/><Relationship Id="rId1" Type="http://schemas.openxmlformats.org/officeDocument/2006/relationships/image" Target="../media/image330.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7.xml"/><Relationship Id="rId1" Type="http://schemas.openxmlformats.org/officeDocument/2006/relationships/image" Target="../media/image3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8.xml"/><Relationship Id="rId1" Type="http://schemas.openxmlformats.org/officeDocument/2006/relationships/image" Target="../media/image331.jpe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9.xml"/></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0.xml"/><Relationship Id="rId2" Type="http://schemas.openxmlformats.org/officeDocument/2006/relationships/image" Target="../media/image332.jpeg"/><Relationship Id="rId1" Type="http://schemas.openxmlformats.org/officeDocument/2006/relationships/slide" Target="slide8.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1.xml"/><Relationship Id="rId1" Type="http://schemas.openxmlformats.org/officeDocument/2006/relationships/slide" Target="slide8.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2.xml"/><Relationship Id="rId1" Type="http://schemas.openxmlformats.org/officeDocument/2006/relationships/image" Target="../media/image333.png"/></Relationships>
</file>

<file path=ppt/slides/_rels/slide175.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102.vml"/><Relationship Id="rId5" Type="http://schemas.openxmlformats.org/officeDocument/2006/relationships/slideLayout" Target="../slideLayouts/slideLayout7.xml"/><Relationship Id="rId4" Type="http://schemas.openxmlformats.org/officeDocument/2006/relationships/image" Target="../media/image335.emf"/><Relationship Id="rId3" Type="http://schemas.openxmlformats.org/officeDocument/2006/relationships/oleObject" Target="../embeddings/oleObject316.bin"/><Relationship Id="rId2" Type="http://schemas.openxmlformats.org/officeDocument/2006/relationships/image" Target="../media/image334.emf"/><Relationship Id="rId1" Type="http://schemas.openxmlformats.org/officeDocument/2006/relationships/oleObject" Target="../embeddings/oleObject315.bin"/></Relationships>
</file>

<file path=ppt/slides/_rels/slide176.xml.rels><?xml version="1.0" encoding="UTF-8" standalone="yes"?>
<Relationships xmlns="http://schemas.openxmlformats.org/package/2006/relationships"><Relationship Id="rId4" Type="http://schemas.openxmlformats.org/officeDocument/2006/relationships/vmlDrawing" Target="../drawings/vmlDrawing103.vml"/><Relationship Id="rId3" Type="http://schemas.openxmlformats.org/officeDocument/2006/relationships/slideLayout" Target="../slideLayouts/slideLayout7.xml"/><Relationship Id="rId2" Type="http://schemas.openxmlformats.org/officeDocument/2006/relationships/image" Target="../media/image335.emf"/><Relationship Id="rId1" Type="http://schemas.openxmlformats.org/officeDocument/2006/relationships/oleObject" Target="../embeddings/oleObject317.bin"/></Relationships>
</file>

<file path=ppt/slides/_rels/slide1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64.xml"/><Relationship Id="rId3" Type="http://schemas.openxmlformats.org/officeDocument/2006/relationships/image" Target="../media/image337.png"/><Relationship Id="rId2" Type="http://schemas.openxmlformats.org/officeDocument/2006/relationships/tags" Target="../tags/tag263.xml"/><Relationship Id="rId1" Type="http://schemas.openxmlformats.org/officeDocument/2006/relationships/image" Target="../media/image336.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5.xml"/><Relationship Id="rId1" Type="http://schemas.openxmlformats.org/officeDocument/2006/relationships/image" Target="../media/image338.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6.xml"/><Relationship Id="rId1" Type="http://schemas.openxmlformats.org/officeDocument/2006/relationships/image" Target="../media/image3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7.xml"/><Relationship Id="rId1" Type="http://schemas.openxmlformats.org/officeDocument/2006/relationships/image" Target="../media/image340.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8.xml"/><Relationship Id="rId1" Type="http://schemas.openxmlformats.org/officeDocument/2006/relationships/image" Target="../media/image341.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9.xml"/><Relationship Id="rId1" Type="http://schemas.openxmlformats.org/officeDocument/2006/relationships/image" Target="../media/image342.png"/></Relationships>
</file>

<file path=ppt/slides/_rels/slide18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46.wmf"/><Relationship Id="rId7" Type="http://schemas.openxmlformats.org/officeDocument/2006/relationships/oleObject" Target="../embeddings/oleObject321.bin"/><Relationship Id="rId6" Type="http://schemas.openxmlformats.org/officeDocument/2006/relationships/image" Target="../media/image345.wmf"/><Relationship Id="rId5" Type="http://schemas.openxmlformats.org/officeDocument/2006/relationships/oleObject" Target="../embeddings/oleObject320.bin"/><Relationship Id="rId4" Type="http://schemas.openxmlformats.org/officeDocument/2006/relationships/image" Target="../media/image344.wmf"/><Relationship Id="rId3" Type="http://schemas.openxmlformats.org/officeDocument/2006/relationships/oleObject" Target="../embeddings/oleObject319.bin"/><Relationship Id="rId2" Type="http://schemas.openxmlformats.org/officeDocument/2006/relationships/image" Target="../media/image343.wmf"/><Relationship Id="rId10" Type="http://schemas.openxmlformats.org/officeDocument/2006/relationships/vmlDrawing" Target="../drawings/vmlDrawing104.vml"/><Relationship Id="rId1" Type="http://schemas.openxmlformats.org/officeDocument/2006/relationships/oleObject" Target="../embeddings/oleObject318.bin"/></Relationships>
</file>

<file path=ppt/slides/_rels/slide184.xml.rels><?xml version="1.0" encoding="UTF-8" standalone="yes"?>
<Relationships xmlns="http://schemas.openxmlformats.org/package/2006/relationships"><Relationship Id="rId9" Type="http://schemas.openxmlformats.org/officeDocument/2006/relationships/oleObject" Target="../embeddings/oleObject326.bin"/><Relationship Id="rId8" Type="http://schemas.openxmlformats.org/officeDocument/2006/relationships/image" Target="../media/image350.emf"/><Relationship Id="rId7" Type="http://schemas.openxmlformats.org/officeDocument/2006/relationships/oleObject" Target="../embeddings/oleObject325.bin"/><Relationship Id="rId6" Type="http://schemas.openxmlformats.org/officeDocument/2006/relationships/image" Target="../media/image349.emf"/><Relationship Id="rId5" Type="http://schemas.openxmlformats.org/officeDocument/2006/relationships/oleObject" Target="../embeddings/oleObject324.bin"/><Relationship Id="rId4" Type="http://schemas.openxmlformats.org/officeDocument/2006/relationships/image" Target="../media/image348.emf"/><Relationship Id="rId3" Type="http://schemas.openxmlformats.org/officeDocument/2006/relationships/oleObject" Target="../embeddings/oleObject323.bin"/><Relationship Id="rId22" Type="http://schemas.openxmlformats.org/officeDocument/2006/relationships/vmlDrawing" Target="../drawings/vmlDrawing105.vml"/><Relationship Id="rId21" Type="http://schemas.openxmlformats.org/officeDocument/2006/relationships/slideLayout" Target="../slideLayouts/slideLayout7.xml"/><Relationship Id="rId20" Type="http://schemas.openxmlformats.org/officeDocument/2006/relationships/image" Target="../media/image356.wmf"/><Relationship Id="rId2" Type="http://schemas.openxmlformats.org/officeDocument/2006/relationships/image" Target="../media/image347.emf"/><Relationship Id="rId19" Type="http://schemas.openxmlformats.org/officeDocument/2006/relationships/oleObject" Target="../embeddings/oleObject331.bin"/><Relationship Id="rId18" Type="http://schemas.openxmlformats.org/officeDocument/2006/relationships/image" Target="../media/image355.wmf"/><Relationship Id="rId17" Type="http://schemas.openxmlformats.org/officeDocument/2006/relationships/oleObject" Target="../embeddings/oleObject330.bin"/><Relationship Id="rId16" Type="http://schemas.openxmlformats.org/officeDocument/2006/relationships/image" Target="../media/image354.emf"/><Relationship Id="rId15" Type="http://schemas.openxmlformats.org/officeDocument/2006/relationships/oleObject" Target="../embeddings/oleObject329.bin"/><Relationship Id="rId14" Type="http://schemas.openxmlformats.org/officeDocument/2006/relationships/image" Target="../media/image353.wmf"/><Relationship Id="rId13" Type="http://schemas.openxmlformats.org/officeDocument/2006/relationships/oleObject" Target="../embeddings/oleObject328.bin"/><Relationship Id="rId12" Type="http://schemas.openxmlformats.org/officeDocument/2006/relationships/image" Target="../media/image352.wmf"/><Relationship Id="rId11" Type="http://schemas.openxmlformats.org/officeDocument/2006/relationships/oleObject" Target="../embeddings/oleObject327.bin"/><Relationship Id="rId10" Type="http://schemas.openxmlformats.org/officeDocument/2006/relationships/image" Target="../media/image351.wmf"/><Relationship Id="rId1" Type="http://schemas.openxmlformats.org/officeDocument/2006/relationships/oleObject" Target="../embeddings/oleObject322.bin"/></Relationships>
</file>

<file path=ppt/slides/_rels/slide185.xml.rels><?xml version="1.0" encoding="UTF-8" standalone="yes"?>
<Relationships xmlns="http://schemas.openxmlformats.org/package/2006/relationships"><Relationship Id="rId6" Type="http://schemas.openxmlformats.org/officeDocument/2006/relationships/vmlDrawing" Target="../drawings/vmlDrawing106.vml"/><Relationship Id="rId5" Type="http://schemas.openxmlformats.org/officeDocument/2006/relationships/slideLayout" Target="../slideLayouts/slideLayout7.xml"/><Relationship Id="rId4" Type="http://schemas.openxmlformats.org/officeDocument/2006/relationships/image" Target="../media/image358.emf"/><Relationship Id="rId3" Type="http://schemas.openxmlformats.org/officeDocument/2006/relationships/oleObject" Target="../embeddings/oleObject333.bin"/><Relationship Id="rId2" Type="http://schemas.openxmlformats.org/officeDocument/2006/relationships/image" Target="../media/image357.emf"/><Relationship Id="rId1" Type="http://schemas.openxmlformats.org/officeDocument/2006/relationships/oleObject" Target="../embeddings/oleObject332.bin"/></Relationships>
</file>

<file path=ppt/slides/_rels/slide186.xml.rels><?xml version="1.0" encoding="UTF-8" standalone="yes"?>
<Relationships xmlns="http://schemas.openxmlformats.org/package/2006/relationships"><Relationship Id="rId9" Type="http://schemas.openxmlformats.org/officeDocument/2006/relationships/image" Target="../media/image362.wmf"/><Relationship Id="rId8" Type="http://schemas.openxmlformats.org/officeDocument/2006/relationships/oleObject" Target="../embeddings/oleObject338.bin"/><Relationship Id="rId7" Type="http://schemas.openxmlformats.org/officeDocument/2006/relationships/image" Target="../media/image361.wmf"/><Relationship Id="rId6" Type="http://schemas.openxmlformats.org/officeDocument/2006/relationships/oleObject" Target="../embeddings/oleObject337.bin"/><Relationship Id="rId5" Type="http://schemas.openxmlformats.org/officeDocument/2006/relationships/image" Target="../media/image360.wmf"/><Relationship Id="rId4" Type="http://schemas.openxmlformats.org/officeDocument/2006/relationships/oleObject" Target="../embeddings/oleObject336.bin"/><Relationship Id="rId3" Type="http://schemas.openxmlformats.org/officeDocument/2006/relationships/oleObject" Target="../embeddings/oleObject335.bin"/><Relationship Id="rId2" Type="http://schemas.openxmlformats.org/officeDocument/2006/relationships/image" Target="../media/image359.wmf"/><Relationship Id="rId18" Type="http://schemas.openxmlformats.org/officeDocument/2006/relationships/notesSlide" Target="../notesSlides/notesSlide33.xml"/><Relationship Id="rId17" Type="http://schemas.openxmlformats.org/officeDocument/2006/relationships/vmlDrawing" Target="../drawings/vmlDrawing107.vml"/><Relationship Id="rId16" Type="http://schemas.openxmlformats.org/officeDocument/2006/relationships/slideLayout" Target="../slideLayouts/slideLayout7.xml"/><Relationship Id="rId15" Type="http://schemas.openxmlformats.org/officeDocument/2006/relationships/image" Target="../media/image365.emf"/><Relationship Id="rId14" Type="http://schemas.openxmlformats.org/officeDocument/2006/relationships/oleObject" Target="../embeddings/oleObject341.bin"/><Relationship Id="rId13" Type="http://schemas.openxmlformats.org/officeDocument/2006/relationships/image" Target="../media/image364.wmf"/><Relationship Id="rId12" Type="http://schemas.openxmlformats.org/officeDocument/2006/relationships/oleObject" Target="../embeddings/oleObject340.bin"/><Relationship Id="rId11" Type="http://schemas.openxmlformats.org/officeDocument/2006/relationships/image" Target="../media/image363.wmf"/><Relationship Id="rId10" Type="http://schemas.openxmlformats.org/officeDocument/2006/relationships/oleObject" Target="../embeddings/oleObject339.bin"/><Relationship Id="rId1" Type="http://schemas.openxmlformats.org/officeDocument/2006/relationships/oleObject" Target="../embeddings/oleObject334.bin"/></Relationships>
</file>

<file path=ppt/slides/_rels/slide18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tags" Target="../tags/tag271.xml"/><Relationship Id="rId2" Type="http://schemas.openxmlformats.org/officeDocument/2006/relationships/image" Target="../media/image366.png"/><Relationship Id="rId1" Type="http://schemas.openxmlformats.org/officeDocument/2006/relationships/tags" Target="../tags/tag270.xml"/></Relationships>
</file>

<file path=ppt/slides/_rels/slide188.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tags" Target="../tags/tag273.xml"/><Relationship Id="rId2" Type="http://schemas.openxmlformats.org/officeDocument/2006/relationships/image" Target="../media/image367.png"/><Relationship Id="rId1" Type="http://schemas.openxmlformats.org/officeDocument/2006/relationships/tags" Target="../tags/tag272.xml"/></Relationships>
</file>

<file path=ppt/slides/_rels/slide18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368.png"/><Relationship Id="rId1" Type="http://schemas.openxmlformats.org/officeDocument/2006/relationships/tags" Target="../tags/tag27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369.png"/><Relationship Id="rId1" Type="http://schemas.openxmlformats.org/officeDocument/2006/relationships/tags" Target="../tags/tag275.xml"/></Relationships>
</file>

<file path=ppt/slides/_rels/slide19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370.png"/><Relationship Id="rId1" Type="http://schemas.openxmlformats.org/officeDocument/2006/relationships/tags" Target="../tags/tag276.xml"/></Relationships>
</file>

<file path=ppt/slides/_rels/slide19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371.png"/><Relationship Id="rId1" Type="http://schemas.openxmlformats.org/officeDocument/2006/relationships/tags" Target="../tags/tag277.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2.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8.xml"/><Relationship Id="rId1" Type="http://schemas.openxmlformats.org/officeDocument/2006/relationships/image" Target="../media/image373.png"/></Relationships>
</file>

<file path=ppt/slides/_rels/slide1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79.xml"/><Relationship Id="rId2" Type="http://schemas.openxmlformats.org/officeDocument/2006/relationships/image" Target="../media/image375.png"/><Relationship Id="rId1" Type="http://schemas.openxmlformats.org/officeDocument/2006/relationships/image" Target="../media/image374.png"/></Relationships>
</file>

<file path=ppt/slides/_rels/slide19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80.xml"/><Relationship Id="rId2" Type="http://schemas.openxmlformats.org/officeDocument/2006/relationships/image" Target="../media/image375.png"/><Relationship Id="rId1" Type="http://schemas.openxmlformats.org/officeDocument/2006/relationships/image" Target="../media/image376.png"/></Relationships>
</file>

<file path=ppt/slides/_rels/slide198.xml.rels><?xml version="1.0" encoding="UTF-8" standalone="yes"?>
<Relationships xmlns="http://schemas.openxmlformats.org/package/2006/relationships"><Relationship Id="rId9" Type="http://schemas.openxmlformats.org/officeDocument/2006/relationships/oleObject" Target="../embeddings/oleObject346.bin"/><Relationship Id="rId8" Type="http://schemas.openxmlformats.org/officeDocument/2006/relationships/image" Target="../media/image380.wmf"/><Relationship Id="rId7" Type="http://schemas.openxmlformats.org/officeDocument/2006/relationships/oleObject" Target="../embeddings/oleObject345.bin"/><Relationship Id="rId6" Type="http://schemas.openxmlformats.org/officeDocument/2006/relationships/image" Target="../media/image379.wmf"/><Relationship Id="rId5" Type="http://schemas.openxmlformats.org/officeDocument/2006/relationships/oleObject" Target="../embeddings/oleObject344.bin"/><Relationship Id="rId4" Type="http://schemas.openxmlformats.org/officeDocument/2006/relationships/image" Target="../media/image378.wmf"/><Relationship Id="rId3" Type="http://schemas.openxmlformats.org/officeDocument/2006/relationships/oleObject" Target="../embeddings/oleObject343.bin"/><Relationship Id="rId2" Type="http://schemas.openxmlformats.org/officeDocument/2006/relationships/image" Target="../media/image377.emf"/><Relationship Id="rId17" Type="http://schemas.openxmlformats.org/officeDocument/2006/relationships/vmlDrawing" Target="../drawings/vmlDrawing108.vml"/><Relationship Id="rId16" Type="http://schemas.openxmlformats.org/officeDocument/2006/relationships/slideLayout" Target="../slideLayouts/slideLayout7.xml"/><Relationship Id="rId15" Type="http://schemas.openxmlformats.org/officeDocument/2006/relationships/image" Target="../media/image384.png"/><Relationship Id="rId14" Type="http://schemas.openxmlformats.org/officeDocument/2006/relationships/image" Target="../media/image383.wmf"/><Relationship Id="rId13" Type="http://schemas.openxmlformats.org/officeDocument/2006/relationships/oleObject" Target="../embeddings/oleObject348.bin"/><Relationship Id="rId12" Type="http://schemas.openxmlformats.org/officeDocument/2006/relationships/image" Target="../media/image382.wmf"/><Relationship Id="rId11" Type="http://schemas.openxmlformats.org/officeDocument/2006/relationships/oleObject" Target="../embeddings/oleObject347.bin"/><Relationship Id="rId10" Type="http://schemas.openxmlformats.org/officeDocument/2006/relationships/image" Target="../media/image381.wmf"/><Relationship Id="rId1" Type="http://schemas.openxmlformats.org/officeDocument/2006/relationships/oleObject" Target="../embeddings/oleObject342.bin"/></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5.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282.xml"/><Relationship Id="rId5" Type="http://schemas.openxmlformats.org/officeDocument/2006/relationships/slide" Target="slide214.xml"/><Relationship Id="rId4" Type="http://schemas.openxmlformats.org/officeDocument/2006/relationships/slide" Target="slide142.xml"/><Relationship Id="rId3" Type="http://schemas.openxmlformats.org/officeDocument/2006/relationships/slide" Target="slide112.xml"/><Relationship Id="rId2" Type="http://schemas.openxmlformats.org/officeDocument/2006/relationships/slide" Target="slide34.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oleObject" Target="../embeddings/oleObject17.bin"/><Relationship Id="rId7" Type="http://schemas.openxmlformats.org/officeDocument/2006/relationships/image" Target="../media/image29.wmf"/><Relationship Id="rId6" Type="http://schemas.openxmlformats.org/officeDocument/2006/relationships/oleObject" Target="../embeddings/oleObject16.bin"/><Relationship Id="rId5" Type="http://schemas.openxmlformats.org/officeDocument/2006/relationships/image" Target="../media/image28.wmf"/><Relationship Id="rId4" Type="http://schemas.openxmlformats.org/officeDocument/2006/relationships/oleObject" Target="../embeddings/oleObject15.bin"/><Relationship Id="rId3" Type="http://schemas.openxmlformats.org/officeDocument/2006/relationships/image" Target="../media/image27.jpeg"/><Relationship Id="rId2" Type="http://schemas.openxmlformats.org/officeDocument/2006/relationships/image" Target="../media/image26.wmf"/><Relationship Id="rId11" Type="http://schemas.openxmlformats.org/officeDocument/2006/relationships/vmlDrawing" Target="../drawings/vmlDrawing6.vml"/><Relationship Id="rId10" Type="http://schemas.openxmlformats.org/officeDocument/2006/relationships/slideLayout" Target="../slideLayouts/slideLayout7.xml"/><Relationship Id="rId1" Type="http://schemas.openxmlformats.org/officeDocument/2006/relationships/oleObject" Target="../embeddings/oleObject14.bin"/></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6.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7.png"/></Relationships>
</file>

<file path=ppt/slides/_rels/slide20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image" Target="../media/image388.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1.png"/></Relationships>
</file>

<file path=ppt/slides/_rels/slide204.xml.rels><?xml version="1.0" encoding="UTF-8" standalone="yes"?>
<Relationships xmlns="http://schemas.openxmlformats.org/package/2006/relationships"><Relationship Id="rId8" Type="http://schemas.openxmlformats.org/officeDocument/2006/relationships/vmlDrawing" Target="../drawings/vmlDrawing109.vml"/><Relationship Id="rId7" Type="http://schemas.openxmlformats.org/officeDocument/2006/relationships/slideLayout" Target="../slideLayouts/slideLayout7.xml"/><Relationship Id="rId6" Type="http://schemas.openxmlformats.org/officeDocument/2006/relationships/image" Target="../media/image394.wmf"/><Relationship Id="rId5" Type="http://schemas.openxmlformats.org/officeDocument/2006/relationships/oleObject" Target="../embeddings/oleObject351.bin"/><Relationship Id="rId4" Type="http://schemas.openxmlformats.org/officeDocument/2006/relationships/image" Target="../media/image393.wmf"/><Relationship Id="rId3" Type="http://schemas.openxmlformats.org/officeDocument/2006/relationships/oleObject" Target="../embeddings/oleObject350.bin"/><Relationship Id="rId2" Type="http://schemas.openxmlformats.org/officeDocument/2006/relationships/image" Target="../media/image392.emf"/><Relationship Id="rId1" Type="http://schemas.openxmlformats.org/officeDocument/2006/relationships/oleObject" Target="../embeddings/oleObject349.bin"/></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5.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6.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8.png"/></Relationships>
</file>

<file path=ppt/slides/_rels/slide211.xml.rels><?xml version="1.0" encoding="UTF-8" standalone="yes"?>
<Relationships xmlns="http://schemas.openxmlformats.org/package/2006/relationships"><Relationship Id="rId4" Type="http://schemas.openxmlformats.org/officeDocument/2006/relationships/vmlDrawing" Target="../drawings/vmlDrawing110.vml"/><Relationship Id="rId3" Type="http://schemas.openxmlformats.org/officeDocument/2006/relationships/slideLayout" Target="../slideLayouts/slideLayout7.xml"/><Relationship Id="rId2" Type="http://schemas.openxmlformats.org/officeDocument/2006/relationships/image" Target="../media/image399.emf"/><Relationship Id="rId1" Type="http://schemas.openxmlformats.org/officeDocument/2006/relationships/oleObject" Target="../embeddings/oleObject352.bin"/></Relationships>
</file>

<file path=ppt/slides/_rels/slide212.xml.rels><?xml version="1.0" encoding="UTF-8" standalone="yes"?>
<Relationships xmlns="http://schemas.openxmlformats.org/package/2006/relationships"><Relationship Id="rId4" Type="http://schemas.openxmlformats.org/officeDocument/2006/relationships/vmlDrawing" Target="../drawings/vmlDrawing111.vml"/><Relationship Id="rId3" Type="http://schemas.openxmlformats.org/officeDocument/2006/relationships/slideLayout" Target="../slideLayouts/slideLayout7.xml"/><Relationship Id="rId2" Type="http://schemas.openxmlformats.org/officeDocument/2006/relationships/image" Target="../media/image400.emf"/><Relationship Id="rId1" Type="http://schemas.openxmlformats.org/officeDocument/2006/relationships/oleObject" Target="../embeddings/oleObject353.bin"/></Relationships>
</file>

<file path=ppt/slides/_rels/slide2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05.png"/><Relationship Id="rId7" Type="http://schemas.openxmlformats.org/officeDocument/2006/relationships/image" Target="../media/image404.jpeg"/><Relationship Id="rId6" Type="http://schemas.openxmlformats.org/officeDocument/2006/relationships/hyperlink" Target="http://cn.made-in-china.com/image/2f0j01YvntRzkCgrcBM/%E5%8F%AF%E6%8E%A7%E7%A1%85%EF%BC%8C%E6%95%B4%E6%B5%81%E7%AE%A1%EF%BC%88ZP5A%E8%9E%BA%E6%97%8B%E5%9E%8B%EF%BC%89.jpg" TargetMode="External"/><Relationship Id="rId5" Type="http://schemas.openxmlformats.org/officeDocument/2006/relationships/image" Target="../media/image403.jpeg"/><Relationship Id="rId4" Type="http://schemas.openxmlformats.org/officeDocument/2006/relationships/hyperlink" Target="http://cn.made-in-china.com/image/2f0j01ZMSQIeuCfabwM/%E6%95%B4%E6%B5%81%E4%BA%8C%E6%9E%81%E7%AE%A1%EF%BC%881N4001-1N4007%EF%BC%89.jpg" TargetMode="External"/><Relationship Id="rId3" Type="http://schemas.openxmlformats.org/officeDocument/2006/relationships/image" Target="../media/image402.jpeg"/><Relationship Id="rId2" Type="http://schemas.openxmlformats.org/officeDocument/2006/relationships/image" Target="../media/image401.jpeg"/><Relationship Id="rId10" Type="http://schemas.openxmlformats.org/officeDocument/2006/relationships/notesSlide" Target="../notesSlides/notesSlide40.xml"/><Relationship Id="rId1" Type="http://schemas.openxmlformats.org/officeDocument/2006/relationships/hyperlink" Target="http://imgsrc.baidu.com/baike/pic/item/8640bf8b8835d6649f2fb424.jpg" TargetMode="External"/></Relationships>
</file>

<file path=ppt/slides/_rels/slide21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slide" Target="slide277.xml"/><Relationship Id="rId2" Type="http://schemas.openxmlformats.org/officeDocument/2006/relationships/slide" Target="slide225.xml"/><Relationship Id="rId1" Type="http://schemas.openxmlformats.org/officeDocument/2006/relationships/slide" Target="slide267.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406.png"/></Relationships>
</file>

<file path=ppt/slides/_rels/slide216.xml.rels><?xml version="1.0" encoding="UTF-8" standalone="yes"?>
<Relationships xmlns="http://schemas.openxmlformats.org/package/2006/relationships"><Relationship Id="rId9" Type="http://schemas.openxmlformats.org/officeDocument/2006/relationships/oleObject" Target="../embeddings/oleObject358.bin"/><Relationship Id="rId8" Type="http://schemas.openxmlformats.org/officeDocument/2006/relationships/image" Target="../media/image410.emf"/><Relationship Id="rId7" Type="http://schemas.openxmlformats.org/officeDocument/2006/relationships/oleObject" Target="../embeddings/oleObject357.bin"/><Relationship Id="rId6" Type="http://schemas.openxmlformats.org/officeDocument/2006/relationships/image" Target="../media/image409.emf"/><Relationship Id="rId5" Type="http://schemas.openxmlformats.org/officeDocument/2006/relationships/oleObject" Target="../embeddings/oleObject356.bin"/><Relationship Id="rId4" Type="http://schemas.openxmlformats.org/officeDocument/2006/relationships/image" Target="../media/image408.emf"/><Relationship Id="rId37" Type="http://schemas.openxmlformats.org/officeDocument/2006/relationships/notesSlide" Target="../notesSlides/notesSlide43.xml"/><Relationship Id="rId36" Type="http://schemas.openxmlformats.org/officeDocument/2006/relationships/vmlDrawing" Target="../drawings/vmlDrawing112.vml"/><Relationship Id="rId35" Type="http://schemas.openxmlformats.org/officeDocument/2006/relationships/slideLayout" Target="../slideLayouts/slideLayout21.xml"/><Relationship Id="rId34" Type="http://schemas.openxmlformats.org/officeDocument/2006/relationships/image" Target="../media/image423.emf"/><Relationship Id="rId33" Type="http://schemas.openxmlformats.org/officeDocument/2006/relationships/oleObject" Target="../embeddings/oleObject370.bin"/><Relationship Id="rId32" Type="http://schemas.openxmlformats.org/officeDocument/2006/relationships/image" Target="../media/image422.emf"/><Relationship Id="rId31" Type="http://schemas.openxmlformats.org/officeDocument/2006/relationships/oleObject" Target="../embeddings/oleObject369.bin"/><Relationship Id="rId30" Type="http://schemas.openxmlformats.org/officeDocument/2006/relationships/image" Target="../media/image421.emf"/><Relationship Id="rId3" Type="http://schemas.openxmlformats.org/officeDocument/2006/relationships/oleObject" Target="../embeddings/oleObject355.bin"/><Relationship Id="rId29" Type="http://schemas.openxmlformats.org/officeDocument/2006/relationships/oleObject" Target="../embeddings/oleObject368.bin"/><Relationship Id="rId28" Type="http://schemas.openxmlformats.org/officeDocument/2006/relationships/image" Target="../media/image420.emf"/><Relationship Id="rId27" Type="http://schemas.openxmlformats.org/officeDocument/2006/relationships/oleObject" Target="../embeddings/oleObject367.bin"/><Relationship Id="rId26" Type="http://schemas.openxmlformats.org/officeDocument/2006/relationships/image" Target="../media/image419.emf"/><Relationship Id="rId25" Type="http://schemas.openxmlformats.org/officeDocument/2006/relationships/oleObject" Target="../embeddings/oleObject366.bin"/><Relationship Id="rId24" Type="http://schemas.openxmlformats.org/officeDocument/2006/relationships/image" Target="../media/image418.emf"/><Relationship Id="rId23" Type="http://schemas.openxmlformats.org/officeDocument/2006/relationships/oleObject" Target="../embeddings/oleObject365.bin"/><Relationship Id="rId22" Type="http://schemas.openxmlformats.org/officeDocument/2006/relationships/image" Target="../media/image417.emf"/><Relationship Id="rId21" Type="http://schemas.openxmlformats.org/officeDocument/2006/relationships/oleObject" Target="../embeddings/oleObject364.bin"/><Relationship Id="rId20" Type="http://schemas.openxmlformats.org/officeDocument/2006/relationships/image" Target="../media/image416.emf"/><Relationship Id="rId2" Type="http://schemas.openxmlformats.org/officeDocument/2006/relationships/image" Target="../media/image407.emf"/><Relationship Id="rId19" Type="http://schemas.openxmlformats.org/officeDocument/2006/relationships/oleObject" Target="../embeddings/oleObject363.bin"/><Relationship Id="rId18" Type="http://schemas.openxmlformats.org/officeDocument/2006/relationships/image" Target="../media/image415.emf"/><Relationship Id="rId17" Type="http://schemas.openxmlformats.org/officeDocument/2006/relationships/oleObject" Target="../embeddings/oleObject362.bin"/><Relationship Id="rId16" Type="http://schemas.openxmlformats.org/officeDocument/2006/relationships/image" Target="../media/image414.emf"/><Relationship Id="rId15" Type="http://schemas.openxmlformats.org/officeDocument/2006/relationships/oleObject" Target="../embeddings/oleObject361.bin"/><Relationship Id="rId14" Type="http://schemas.openxmlformats.org/officeDocument/2006/relationships/image" Target="../media/image413.emf"/><Relationship Id="rId13" Type="http://schemas.openxmlformats.org/officeDocument/2006/relationships/oleObject" Target="../embeddings/oleObject360.bin"/><Relationship Id="rId12" Type="http://schemas.openxmlformats.org/officeDocument/2006/relationships/image" Target="../media/image412.emf"/><Relationship Id="rId11" Type="http://schemas.openxmlformats.org/officeDocument/2006/relationships/oleObject" Target="../embeddings/oleObject359.bin"/><Relationship Id="rId10" Type="http://schemas.openxmlformats.org/officeDocument/2006/relationships/image" Target="../media/image411.emf"/><Relationship Id="rId1" Type="http://schemas.openxmlformats.org/officeDocument/2006/relationships/oleObject" Target="../embeddings/oleObject354.bin"/></Relationships>
</file>

<file path=ppt/slides/_rels/slide217.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vmlDrawing" Target="../drawings/vmlDrawing113.vml"/><Relationship Id="rId5" Type="http://schemas.openxmlformats.org/officeDocument/2006/relationships/slideLayout" Target="../slideLayouts/slideLayout18.xml"/><Relationship Id="rId4" Type="http://schemas.openxmlformats.org/officeDocument/2006/relationships/image" Target="../media/image425.emf"/><Relationship Id="rId3" Type="http://schemas.openxmlformats.org/officeDocument/2006/relationships/oleObject" Target="../embeddings/oleObject372.bin"/><Relationship Id="rId2" Type="http://schemas.openxmlformats.org/officeDocument/2006/relationships/image" Target="../media/image424.emf"/><Relationship Id="rId1" Type="http://schemas.openxmlformats.org/officeDocument/2006/relationships/oleObject" Target="../embeddings/oleObject371.bin"/></Relationships>
</file>

<file path=ppt/slides/_rels/slide218.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vmlDrawing" Target="../drawings/vmlDrawing114.vml"/><Relationship Id="rId7" Type="http://schemas.openxmlformats.org/officeDocument/2006/relationships/slideLayout" Target="../slideLayouts/slideLayout7.xml"/><Relationship Id="rId6" Type="http://schemas.openxmlformats.org/officeDocument/2006/relationships/image" Target="../media/image428.emf"/><Relationship Id="rId5" Type="http://schemas.openxmlformats.org/officeDocument/2006/relationships/oleObject" Target="../embeddings/oleObject375.bin"/><Relationship Id="rId4" Type="http://schemas.openxmlformats.org/officeDocument/2006/relationships/image" Target="../media/image427.emf"/><Relationship Id="rId3" Type="http://schemas.openxmlformats.org/officeDocument/2006/relationships/oleObject" Target="../embeddings/oleObject374.bin"/><Relationship Id="rId2" Type="http://schemas.openxmlformats.org/officeDocument/2006/relationships/image" Target="../media/image426.emf"/><Relationship Id="rId1" Type="http://schemas.openxmlformats.org/officeDocument/2006/relationships/oleObject" Target="../embeddings/oleObject373.bin"/></Relationships>
</file>

<file path=ppt/slides/_rels/slide219.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vmlDrawing" Target="../drawings/vmlDrawing115.vml"/><Relationship Id="rId3" Type="http://schemas.openxmlformats.org/officeDocument/2006/relationships/slideLayout" Target="../slideLayouts/slideLayout18.xml"/><Relationship Id="rId2" Type="http://schemas.openxmlformats.org/officeDocument/2006/relationships/image" Target="../media/image426.emf"/><Relationship Id="rId1" Type="http://schemas.openxmlformats.org/officeDocument/2006/relationships/oleObject" Target="../embeddings/oleObject376.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116.vml"/><Relationship Id="rId5" Type="http://schemas.openxmlformats.org/officeDocument/2006/relationships/slideLayout" Target="../slideLayouts/slideLayout7.xml"/><Relationship Id="rId4" Type="http://schemas.openxmlformats.org/officeDocument/2006/relationships/image" Target="../media/image426.emf"/><Relationship Id="rId3" Type="http://schemas.openxmlformats.org/officeDocument/2006/relationships/oleObject" Target="../embeddings/oleObject378.bin"/><Relationship Id="rId2" Type="http://schemas.openxmlformats.org/officeDocument/2006/relationships/image" Target="../media/image429.emf"/><Relationship Id="rId1" Type="http://schemas.openxmlformats.org/officeDocument/2006/relationships/oleObject" Target="../embeddings/oleObject377.bin"/></Relationships>
</file>

<file path=ppt/slides/_rels/slide221.xml.rels><?xml version="1.0" encoding="UTF-8" standalone="yes"?>
<Relationships xmlns="http://schemas.openxmlformats.org/package/2006/relationships"><Relationship Id="rId9" Type="http://schemas.openxmlformats.org/officeDocument/2006/relationships/oleObject" Target="../embeddings/oleObject383.bin"/><Relationship Id="rId8" Type="http://schemas.openxmlformats.org/officeDocument/2006/relationships/image" Target="../media/image433.wmf"/><Relationship Id="rId7" Type="http://schemas.openxmlformats.org/officeDocument/2006/relationships/oleObject" Target="../embeddings/oleObject382.bin"/><Relationship Id="rId6" Type="http://schemas.openxmlformats.org/officeDocument/2006/relationships/image" Target="../media/image432.emf"/><Relationship Id="rId5" Type="http://schemas.openxmlformats.org/officeDocument/2006/relationships/oleObject" Target="../embeddings/oleObject381.bin"/><Relationship Id="rId4" Type="http://schemas.openxmlformats.org/officeDocument/2006/relationships/image" Target="../media/image431.emf"/><Relationship Id="rId3" Type="http://schemas.openxmlformats.org/officeDocument/2006/relationships/oleObject" Target="../embeddings/oleObject380.bin"/><Relationship Id="rId2" Type="http://schemas.openxmlformats.org/officeDocument/2006/relationships/image" Target="../media/image430.emf"/><Relationship Id="rId19" Type="http://schemas.openxmlformats.org/officeDocument/2006/relationships/notesSlide" Target="../notesSlides/notesSlide48.xml"/><Relationship Id="rId18" Type="http://schemas.openxmlformats.org/officeDocument/2006/relationships/vmlDrawing" Target="../drawings/vmlDrawing117.vml"/><Relationship Id="rId17" Type="http://schemas.openxmlformats.org/officeDocument/2006/relationships/slideLayout" Target="../slideLayouts/slideLayout7.xml"/><Relationship Id="rId16" Type="http://schemas.openxmlformats.org/officeDocument/2006/relationships/image" Target="../media/image426.emf"/><Relationship Id="rId15" Type="http://schemas.openxmlformats.org/officeDocument/2006/relationships/oleObject" Target="../embeddings/oleObject387.bin"/><Relationship Id="rId14" Type="http://schemas.openxmlformats.org/officeDocument/2006/relationships/image" Target="../media/image435.emf"/><Relationship Id="rId13" Type="http://schemas.openxmlformats.org/officeDocument/2006/relationships/oleObject" Target="../embeddings/oleObject386.bin"/><Relationship Id="rId12" Type="http://schemas.openxmlformats.org/officeDocument/2006/relationships/oleObject" Target="../embeddings/oleObject385.bin"/><Relationship Id="rId11" Type="http://schemas.openxmlformats.org/officeDocument/2006/relationships/oleObject" Target="../embeddings/oleObject384.bin"/><Relationship Id="rId10" Type="http://schemas.openxmlformats.org/officeDocument/2006/relationships/image" Target="../media/image434.wmf"/><Relationship Id="rId1" Type="http://schemas.openxmlformats.org/officeDocument/2006/relationships/oleObject" Target="../embeddings/oleObject379.bin"/></Relationships>
</file>

<file path=ppt/slides/_rels/slide222.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vmlDrawing" Target="../drawings/vmlDrawing118.vml"/><Relationship Id="rId5" Type="http://schemas.openxmlformats.org/officeDocument/2006/relationships/slideLayout" Target="../slideLayouts/slideLayout7.xml"/><Relationship Id="rId4" Type="http://schemas.openxmlformats.org/officeDocument/2006/relationships/image" Target="../media/image426.emf"/><Relationship Id="rId3" Type="http://schemas.openxmlformats.org/officeDocument/2006/relationships/oleObject" Target="../embeddings/oleObject389.bin"/><Relationship Id="rId2" Type="http://schemas.openxmlformats.org/officeDocument/2006/relationships/image" Target="../media/image436.emf"/><Relationship Id="rId1" Type="http://schemas.openxmlformats.org/officeDocument/2006/relationships/oleObject" Target="../embeddings/oleObject388.bin"/></Relationships>
</file>

<file path=ppt/slides/_rels/slide223.xml.rels><?xml version="1.0" encoding="UTF-8" standalone="yes"?>
<Relationships xmlns="http://schemas.openxmlformats.org/package/2006/relationships"><Relationship Id="rId9" Type="http://schemas.openxmlformats.org/officeDocument/2006/relationships/image" Target="../media/image426.emf"/><Relationship Id="rId8" Type="http://schemas.openxmlformats.org/officeDocument/2006/relationships/oleObject" Target="../embeddings/oleObject394.bin"/><Relationship Id="rId7" Type="http://schemas.openxmlformats.org/officeDocument/2006/relationships/oleObject" Target="../embeddings/oleObject393.bin"/><Relationship Id="rId6" Type="http://schemas.openxmlformats.org/officeDocument/2006/relationships/image" Target="../media/image439.wmf"/><Relationship Id="rId5" Type="http://schemas.openxmlformats.org/officeDocument/2006/relationships/oleObject" Target="../embeddings/oleObject392.bin"/><Relationship Id="rId4" Type="http://schemas.openxmlformats.org/officeDocument/2006/relationships/image" Target="../media/image438.emf"/><Relationship Id="rId3" Type="http://schemas.openxmlformats.org/officeDocument/2006/relationships/oleObject" Target="../embeddings/oleObject391.bin"/><Relationship Id="rId2" Type="http://schemas.openxmlformats.org/officeDocument/2006/relationships/image" Target="../media/image437.emf"/><Relationship Id="rId12" Type="http://schemas.openxmlformats.org/officeDocument/2006/relationships/notesSlide" Target="../notesSlides/notesSlide50.xml"/><Relationship Id="rId11" Type="http://schemas.openxmlformats.org/officeDocument/2006/relationships/vmlDrawing" Target="../drawings/vmlDrawing119.vml"/><Relationship Id="rId10" Type="http://schemas.openxmlformats.org/officeDocument/2006/relationships/slideLayout" Target="../slideLayouts/slideLayout22.xml"/><Relationship Id="rId1" Type="http://schemas.openxmlformats.org/officeDocument/2006/relationships/oleObject" Target="../embeddings/oleObject390.bin"/></Relationships>
</file>

<file path=ppt/slides/_rels/slide224.xml.rels><?xml version="1.0" encoding="UTF-8" standalone="yes"?>
<Relationships xmlns="http://schemas.openxmlformats.org/package/2006/relationships"><Relationship Id="rId9" Type="http://schemas.openxmlformats.org/officeDocument/2006/relationships/oleObject" Target="../embeddings/oleObject399.bin"/><Relationship Id="rId8" Type="http://schemas.openxmlformats.org/officeDocument/2006/relationships/image" Target="../media/image443.emf"/><Relationship Id="rId7" Type="http://schemas.openxmlformats.org/officeDocument/2006/relationships/oleObject" Target="../embeddings/oleObject398.bin"/><Relationship Id="rId6" Type="http://schemas.openxmlformats.org/officeDocument/2006/relationships/image" Target="../media/image442.emf"/><Relationship Id="rId5" Type="http://schemas.openxmlformats.org/officeDocument/2006/relationships/oleObject" Target="../embeddings/oleObject397.bin"/><Relationship Id="rId4" Type="http://schemas.openxmlformats.org/officeDocument/2006/relationships/image" Target="../media/image441.emf"/><Relationship Id="rId3" Type="http://schemas.openxmlformats.org/officeDocument/2006/relationships/oleObject" Target="../embeddings/oleObject396.bin"/><Relationship Id="rId2" Type="http://schemas.openxmlformats.org/officeDocument/2006/relationships/image" Target="../media/image440.emf"/><Relationship Id="rId15" Type="http://schemas.openxmlformats.org/officeDocument/2006/relationships/notesSlide" Target="../notesSlides/notesSlide51.xml"/><Relationship Id="rId14" Type="http://schemas.openxmlformats.org/officeDocument/2006/relationships/vmlDrawing" Target="../drawings/vmlDrawing120.vml"/><Relationship Id="rId13" Type="http://schemas.openxmlformats.org/officeDocument/2006/relationships/slideLayout" Target="../slideLayouts/slideLayout7.xml"/><Relationship Id="rId12" Type="http://schemas.openxmlformats.org/officeDocument/2006/relationships/image" Target="../media/image445.wmf"/><Relationship Id="rId11" Type="http://schemas.openxmlformats.org/officeDocument/2006/relationships/oleObject" Target="../embeddings/oleObject400.bin"/><Relationship Id="rId10" Type="http://schemas.openxmlformats.org/officeDocument/2006/relationships/image" Target="../media/image444.emf"/><Relationship Id="rId1" Type="http://schemas.openxmlformats.org/officeDocument/2006/relationships/oleObject" Target="../embeddings/oleObject395.bin"/></Relationships>
</file>

<file path=ppt/slides/_rels/slide225.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vmlDrawing" Target="../drawings/vmlDrawing121.vml"/><Relationship Id="rId5" Type="http://schemas.openxmlformats.org/officeDocument/2006/relationships/slideLayout" Target="../slideLayouts/slideLayout7.xml"/><Relationship Id="rId4" Type="http://schemas.openxmlformats.org/officeDocument/2006/relationships/image" Target="../media/image447.emf"/><Relationship Id="rId3" Type="http://schemas.openxmlformats.org/officeDocument/2006/relationships/oleObject" Target="../embeddings/oleObject402.bin"/><Relationship Id="rId2" Type="http://schemas.openxmlformats.org/officeDocument/2006/relationships/image" Target="../media/image446.emf"/><Relationship Id="rId1" Type="http://schemas.openxmlformats.org/officeDocument/2006/relationships/oleObject" Target="../embeddings/oleObject401.bin"/></Relationships>
</file>

<file path=ppt/slides/_rels/slide2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49.png"/><Relationship Id="rId7" Type="http://schemas.openxmlformats.org/officeDocument/2006/relationships/tags" Target="../tags/tag283.xml"/><Relationship Id="rId6" Type="http://schemas.openxmlformats.org/officeDocument/2006/relationships/image" Target="../media/image448.png"/><Relationship Id="rId5" Type="http://schemas.openxmlformats.org/officeDocument/2006/relationships/tags" Target="../tags/tag282.xml"/><Relationship Id="rId4" Type="http://schemas.openxmlformats.org/officeDocument/2006/relationships/image" Target="../media/image447.emf"/><Relationship Id="rId3" Type="http://schemas.openxmlformats.org/officeDocument/2006/relationships/oleObject" Target="../embeddings/oleObject404.bin"/><Relationship Id="rId2" Type="http://schemas.openxmlformats.org/officeDocument/2006/relationships/image" Target="../media/image446.emf"/><Relationship Id="rId11" Type="http://schemas.openxmlformats.org/officeDocument/2006/relationships/notesSlide" Target="../notesSlides/notesSlide53.xml"/><Relationship Id="rId10" Type="http://schemas.openxmlformats.org/officeDocument/2006/relationships/vmlDrawing" Target="../drawings/vmlDrawing122.vml"/><Relationship Id="rId1" Type="http://schemas.openxmlformats.org/officeDocument/2006/relationships/oleObject" Target="../embeddings/oleObject403.bin"/></Relationships>
</file>

<file path=ppt/slides/_rels/slide22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450.png"/><Relationship Id="rId1" Type="http://schemas.openxmlformats.org/officeDocument/2006/relationships/tags" Target="../tags/tag284.xml"/></Relationships>
</file>

<file path=ppt/slides/_rels/slide228.xml.rels><?xml version="1.0" encoding="UTF-8" standalone="yes"?>
<Relationships xmlns="http://schemas.openxmlformats.org/package/2006/relationships"><Relationship Id="rId9" Type="http://schemas.openxmlformats.org/officeDocument/2006/relationships/oleObject" Target="../embeddings/oleObject409.bin"/><Relationship Id="rId8" Type="http://schemas.openxmlformats.org/officeDocument/2006/relationships/image" Target="../media/image454.wmf"/><Relationship Id="rId7" Type="http://schemas.openxmlformats.org/officeDocument/2006/relationships/oleObject" Target="../embeddings/oleObject408.bin"/><Relationship Id="rId6" Type="http://schemas.openxmlformats.org/officeDocument/2006/relationships/image" Target="../media/image453.wmf"/><Relationship Id="rId5" Type="http://schemas.openxmlformats.org/officeDocument/2006/relationships/oleObject" Target="../embeddings/oleObject407.bin"/><Relationship Id="rId4" Type="http://schemas.openxmlformats.org/officeDocument/2006/relationships/image" Target="../media/image452.wmf"/><Relationship Id="rId3" Type="http://schemas.openxmlformats.org/officeDocument/2006/relationships/oleObject" Target="../embeddings/oleObject406.bin"/><Relationship Id="rId2" Type="http://schemas.openxmlformats.org/officeDocument/2006/relationships/image" Target="../media/image451.emf"/><Relationship Id="rId13" Type="http://schemas.openxmlformats.org/officeDocument/2006/relationships/notesSlide" Target="../notesSlides/notesSlide55.xml"/><Relationship Id="rId12" Type="http://schemas.openxmlformats.org/officeDocument/2006/relationships/vmlDrawing" Target="../drawings/vmlDrawing123.vml"/><Relationship Id="rId11" Type="http://schemas.openxmlformats.org/officeDocument/2006/relationships/slideLayout" Target="../slideLayouts/slideLayout7.xml"/><Relationship Id="rId10" Type="http://schemas.openxmlformats.org/officeDocument/2006/relationships/image" Target="../media/image455.wmf"/><Relationship Id="rId1" Type="http://schemas.openxmlformats.org/officeDocument/2006/relationships/oleObject" Target="../embeddings/oleObject405.bin"/></Relationships>
</file>

<file path=ppt/slides/_rels/slide229.xml.rels><?xml version="1.0" encoding="UTF-8" standalone="yes"?>
<Relationships xmlns="http://schemas.openxmlformats.org/package/2006/relationships"><Relationship Id="rId9" Type="http://schemas.openxmlformats.org/officeDocument/2006/relationships/vmlDrawing" Target="../drawings/vmlDrawing124.vml"/><Relationship Id="rId8" Type="http://schemas.openxmlformats.org/officeDocument/2006/relationships/slideLayout" Target="../slideLayouts/slideLayout7.xml"/><Relationship Id="rId7" Type="http://schemas.openxmlformats.org/officeDocument/2006/relationships/image" Target="../media/image459.png"/><Relationship Id="rId6" Type="http://schemas.openxmlformats.org/officeDocument/2006/relationships/image" Target="../media/image458.wmf"/><Relationship Id="rId5" Type="http://schemas.openxmlformats.org/officeDocument/2006/relationships/oleObject" Target="../embeddings/oleObject412.bin"/><Relationship Id="rId4" Type="http://schemas.openxmlformats.org/officeDocument/2006/relationships/image" Target="../media/image457.wmf"/><Relationship Id="rId3" Type="http://schemas.openxmlformats.org/officeDocument/2006/relationships/oleObject" Target="../embeddings/oleObject411.bin"/><Relationship Id="rId2" Type="http://schemas.openxmlformats.org/officeDocument/2006/relationships/image" Target="../media/image456.wmf"/><Relationship Id="rId10" Type="http://schemas.openxmlformats.org/officeDocument/2006/relationships/notesSlide" Target="../notesSlides/notesSlide56.xml"/><Relationship Id="rId1" Type="http://schemas.openxmlformats.org/officeDocument/2006/relationships/oleObject" Target="../embeddings/oleObject410.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image" Target="../media/image34.emf"/><Relationship Id="rId7" Type="http://schemas.openxmlformats.org/officeDocument/2006/relationships/oleObject" Target="../embeddings/oleObject21.bin"/><Relationship Id="rId6" Type="http://schemas.openxmlformats.org/officeDocument/2006/relationships/image" Target="../media/image33.emf"/><Relationship Id="rId5" Type="http://schemas.openxmlformats.org/officeDocument/2006/relationships/oleObject" Target="../embeddings/oleObject20.bin"/><Relationship Id="rId4" Type="http://schemas.openxmlformats.org/officeDocument/2006/relationships/image" Target="../media/image32.emf"/><Relationship Id="rId3" Type="http://schemas.openxmlformats.org/officeDocument/2006/relationships/oleObject" Target="../embeddings/oleObject19.bin"/><Relationship Id="rId2" Type="http://schemas.openxmlformats.org/officeDocument/2006/relationships/image" Target="../media/image31.emf"/><Relationship Id="rId14" Type="http://schemas.openxmlformats.org/officeDocument/2006/relationships/vmlDrawing" Target="../drawings/vmlDrawing7.vml"/><Relationship Id="rId13" Type="http://schemas.openxmlformats.org/officeDocument/2006/relationships/slideLayout" Target="../slideLayouts/slideLayout7.xml"/><Relationship Id="rId12" Type="http://schemas.openxmlformats.org/officeDocument/2006/relationships/image" Target="../media/image36.wmf"/><Relationship Id="rId11" Type="http://schemas.openxmlformats.org/officeDocument/2006/relationships/oleObject" Target="../embeddings/oleObject23.bin"/><Relationship Id="rId10" Type="http://schemas.openxmlformats.org/officeDocument/2006/relationships/image" Target="../media/image35.emf"/><Relationship Id="rId1" Type="http://schemas.openxmlformats.org/officeDocument/2006/relationships/oleObject" Target="../embeddings/oleObject18.bin"/></Relationships>
</file>

<file path=ppt/slides/_rels/slide230.xml.rels><?xml version="1.0" encoding="UTF-8" standalone="yes"?>
<Relationships xmlns="http://schemas.openxmlformats.org/package/2006/relationships"><Relationship Id="rId9" Type="http://schemas.openxmlformats.org/officeDocument/2006/relationships/notesSlide" Target="../notesSlides/notesSlide57.xml"/><Relationship Id="rId8" Type="http://schemas.openxmlformats.org/officeDocument/2006/relationships/vmlDrawing" Target="../drawings/vmlDrawing125.vml"/><Relationship Id="rId7" Type="http://schemas.openxmlformats.org/officeDocument/2006/relationships/slideLayout" Target="../slideLayouts/slideLayout7.xml"/><Relationship Id="rId6" Type="http://schemas.openxmlformats.org/officeDocument/2006/relationships/image" Target="../media/image462.emf"/><Relationship Id="rId5" Type="http://schemas.openxmlformats.org/officeDocument/2006/relationships/oleObject" Target="../embeddings/oleObject415.bin"/><Relationship Id="rId4" Type="http://schemas.openxmlformats.org/officeDocument/2006/relationships/image" Target="../media/image461.emf"/><Relationship Id="rId3" Type="http://schemas.openxmlformats.org/officeDocument/2006/relationships/oleObject" Target="../embeddings/oleObject414.bin"/><Relationship Id="rId2" Type="http://schemas.openxmlformats.org/officeDocument/2006/relationships/image" Target="../media/image460.emf"/><Relationship Id="rId1" Type="http://schemas.openxmlformats.org/officeDocument/2006/relationships/oleObject" Target="../embeddings/oleObject413.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463.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image" Target="../media/image463.png"/></Relationships>
</file>

<file path=ppt/slides/_rels/slide233.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vmlDrawing" Target="../drawings/vmlDrawing126.vml"/><Relationship Id="rId6" Type="http://schemas.openxmlformats.org/officeDocument/2006/relationships/slideLayout" Target="../slideLayouts/slideLayout7.xml"/><Relationship Id="rId5" Type="http://schemas.openxmlformats.org/officeDocument/2006/relationships/image" Target="../media/image466.png"/><Relationship Id="rId4" Type="http://schemas.openxmlformats.org/officeDocument/2006/relationships/image" Target="../media/image465.emf"/><Relationship Id="rId3" Type="http://schemas.openxmlformats.org/officeDocument/2006/relationships/oleObject" Target="../embeddings/oleObject417.bin"/><Relationship Id="rId2" Type="http://schemas.openxmlformats.org/officeDocument/2006/relationships/image" Target="../media/image464.emf"/><Relationship Id="rId1" Type="http://schemas.openxmlformats.org/officeDocument/2006/relationships/oleObject" Target="../embeddings/oleObject416.bin"/></Relationships>
</file>

<file path=ppt/slides/_rels/slide234.xml.rels><?xml version="1.0" encoding="UTF-8" standalone="yes"?>
<Relationships xmlns="http://schemas.openxmlformats.org/package/2006/relationships"><Relationship Id="rId9" Type="http://schemas.openxmlformats.org/officeDocument/2006/relationships/oleObject" Target="../embeddings/oleObject422.bin"/><Relationship Id="rId8" Type="http://schemas.openxmlformats.org/officeDocument/2006/relationships/image" Target="../media/image470.emf"/><Relationship Id="rId7" Type="http://schemas.openxmlformats.org/officeDocument/2006/relationships/oleObject" Target="../embeddings/oleObject421.bin"/><Relationship Id="rId6" Type="http://schemas.openxmlformats.org/officeDocument/2006/relationships/image" Target="../media/image469.emf"/><Relationship Id="rId5" Type="http://schemas.openxmlformats.org/officeDocument/2006/relationships/oleObject" Target="../embeddings/oleObject420.bin"/><Relationship Id="rId4" Type="http://schemas.openxmlformats.org/officeDocument/2006/relationships/image" Target="../media/image468.emf"/><Relationship Id="rId3" Type="http://schemas.openxmlformats.org/officeDocument/2006/relationships/oleObject" Target="../embeddings/oleObject419.bin"/><Relationship Id="rId2" Type="http://schemas.openxmlformats.org/officeDocument/2006/relationships/image" Target="../media/image467.emf"/><Relationship Id="rId13" Type="http://schemas.openxmlformats.org/officeDocument/2006/relationships/notesSlide" Target="../notesSlides/notesSlide61.xml"/><Relationship Id="rId12" Type="http://schemas.openxmlformats.org/officeDocument/2006/relationships/vmlDrawing" Target="../drawings/vmlDrawing127.vml"/><Relationship Id="rId11" Type="http://schemas.openxmlformats.org/officeDocument/2006/relationships/slideLayout" Target="../slideLayouts/slideLayout7.xml"/><Relationship Id="rId10" Type="http://schemas.openxmlformats.org/officeDocument/2006/relationships/image" Target="../media/image471.wmf"/><Relationship Id="rId1" Type="http://schemas.openxmlformats.org/officeDocument/2006/relationships/oleObject" Target="../embeddings/oleObject418.bin"/></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vmlDrawing" Target="../drawings/vmlDrawing128.vml"/><Relationship Id="rId5" Type="http://schemas.openxmlformats.org/officeDocument/2006/relationships/slideLayout" Target="../slideLayouts/slideLayout23.xml"/><Relationship Id="rId4" Type="http://schemas.openxmlformats.org/officeDocument/2006/relationships/image" Target="../media/image473.wmf"/><Relationship Id="rId3" Type="http://schemas.openxmlformats.org/officeDocument/2006/relationships/oleObject" Target="../embeddings/oleObject424.bin"/><Relationship Id="rId2" Type="http://schemas.openxmlformats.org/officeDocument/2006/relationships/image" Target="../media/image472.emf"/><Relationship Id="rId1" Type="http://schemas.openxmlformats.org/officeDocument/2006/relationships/oleObject" Target="../embeddings/oleObject423.bin"/></Relationships>
</file>

<file path=ppt/slides/_rels/slide237.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vmlDrawing" Target="../drawings/vmlDrawing129.vml"/><Relationship Id="rId4" Type="http://schemas.openxmlformats.org/officeDocument/2006/relationships/slideLayout" Target="../slideLayouts/slideLayout7.xml"/><Relationship Id="rId3" Type="http://schemas.openxmlformats.org/officeDocument/2006/relationships/image" Target="../media/image475.png"/><Relationship Id="rId2" Type="http://schemas.openxmlformats.org/officeDocument/2006/relationships/image" Target="../media/image474.emf"/><Relationship Id="rId1" Type="http://schemas.openxmlformats.org/officeDocument/2006/relationships/oleObject" Target="../embeddings/oleObject425.bin"/></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479.emf"/><Relationship Id="rId7" Type="http://schemas.openxmlformats.org/officeDocument/2006/relationships/oleObject" Target="../embeddings/oleObject429.bin"/><Relationship Id="rId6" Type="http://schemas.openxmlformats.org/officeDocument/2006/relationships/image" Target="../media/image478.emf"/><Relationship Id="rId5" Type="http://schemas.openxmlformats.org/officeDocument/2006/relationships/oleObject" Target="../embeddings/oleObject428.bin"/><Relationship Id="rId4" Type="http://schemas.openxmlformats.org/officeDocument/2006/relationships/image" Target="../media/image477.emf"/><Relationship Id="rId3" Type="http://schemas.openxmlformats.org/officeDocument/2006/relationships/oleObject" Target="../embeddings/oleObject427.bin"/><Relationship Id="rId2" Type="http://schemas.openxmlformats.org/officeDocument/2006/relationships/image" Target="../media/image476.wmf"/><Relationship Id="rId11" Type="http://schemas.openxmlformats.org/officeDocument/2006/relationships/notesSlide" Target="../notesSlides/notesSlide66.xml"/><Relationship Id="rId10" Type="http://schemas.openxmlformats.org/officeDocument/2006/relationships/vmlDrawing" Target="../drawings/vmlDrawing130.vml"/><Relationship Id="rId1" Type="http://schemas.openxmlformats.org/officeDocument/2006/relationships/oleObject" Target="../embeddings/oleObject426.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37.wmf"/><Relationship Id="rId1" Type="http://schemas.openxmlformats.org/officeDocument/2006/relationships/oleObject" Target="../embeddings/oleObject24.bin"/></Relationships>
</file>

<file path=ppt/slides/_rels/slide240.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483.emf"/><Relationship Id="rId7" Type="http://schemas.openxmlformats.org/officeDocument/2006/relationships/oleObject" Target="../embeddings/oleObject433.bin"/><Relationship Id="rId6" Type="http://schemas.openxmlformats.org/officeDocument/2006/relationships/image" Target="../media/image482.emf"/><Relationship Id="rId5" Type="http://schemas.openxmlformats.org/officeDocument/2006/relationships/oleObject" Target="../embeddings/oleObject432.bin"/><Relationship Id="rId4" Type="http://schemas.openxmlformats.org/officeDocument/2006/relationships/image" Target="../media/image481.emf"/><Relationship Id="rId3" Type="http://schemas.openxmlformats.org/officeDocument/2006/relationships/oleObject" Target="../embeddings/oleObject431.bin"/><Relationship Id="rId2" Type="http://schemas.openxmlformats.org/officeDocument/2006/relationships/image" Target="../media/image480.emf"/><Relationship Id="rId11" Type="http://schemas.openxmlformats.org/officeDocument/2006/relationships/notesSlide" Target="../notesSlides/notesSlide67.xml"/><Relationship Id="rId10" Type="http://schemas.openxmlformats.org/officeDocument/2006/relationships/vmlDrawing" Target="../drawings/vmlDrawing131.vml"/><Relationship Id="rId1" Type="http://schemas.openxmlformats.org/officeDocument/2006/relationships/oleObject" Target="../embeddings/oleObject430.bin"/></Relationships>
</file>

<file path=ppt/slides/_rels/slide241.xml.rels><?xml version="1.0" encoding="UTF-8" standalone="yes"?>
<Relationships xmlns="http://schemas.openxmlformats.org/package/2006/relationships"><Relationship Id="rId9" Type="http://schemas.openxmlformats.org/officeDocument/2006/relationships/oleObject" Target="../embeddings/oleObject438.bin"/><Relationship Id="rId8" Type="http://schemas.openxmlformats.org/officeDocument/2006/relationships/image" Target="../media/image487.wmf"/><Relationship Id="rId7" Type="http://schemas.openxmlformats.org/officeDocument/2006/relationships/oleObject" Target="../embeddings/oleObject437.bin"/><Relationship Id="rId6" Type="http://schemas.openxmlformats.org/officeDocument/2006/relationships/image" Target="../media/image486.emf"/><Relationship Id="rId5" Type="http://schemas.openxmlformats.org/officeDocument/2006/relationships/oleObject" Target="../embeddings/oleObject436.bin"/><Relationship Id="rId4" Type="http://schemas.openxmlformats.org/officeDocument/2006/relationships/image" Target="../media/image485.emf"/><Relationship Id="rId3" Type="http://schemas.openxmlformats.org/officeDocument/2006/relationships/oleObject" Target="../embeddings/oleObject435.bin"/><Relationship Id="rId26" Type="http://schemas.openxmlformats.org/officeDocument/2006/relationships/notesSlide" Target="../notesSlides/notesSlide68.xml"/><Relationship Id="rId25" Type="http://schemas.openxmlformats.org/officeDocument/2006/relationships/vmlDrawing" Target="../drawings/vmlDrawing132.vml"/><Relationship Id="rId24" Type="http://schemas.openxmlformats.org/officeDocument/2006/relationships/slideLayout" Target="../slideLayouts/slideLayout7.xml"/><Relationship Id="rId23" Type="http://schemas.openxmlformats.org/officeDocument/2006/relationships/image" Target="../media/image494.emf"/><Relationship Id="rId22" Type="http://schemas.openxmlformats.org/officeDocument/2006/relationships/oleObject" Target="../embeddings/oleObject445.bin"/><Relationship Id="rId21" Type="http://schemas.openxmlformats.org/officeDocument/2006/relationships/image" Target="../media/image493.emf"/><Relationship Id="rId20" Type="http://schemas.openxmlformats.org/officeDocument/2006/relationships/oleObject" Target="../embeddings/oleObject444.bin"/><Relationship Id="rId2" Type="http://schemas.openxmlformats.org/officeDocument/2006/relationships/image" Target="../media/image484.emf"/><Relationship Id="rId19" Type="http://schemas.openxmlformats.org/officeDocument/2006/relationships/oleObject" Target="../embeddings/oleObject443.bin"/><Relationship Id="rId18" Type="http://schemas.openxmlformats.org/officeDocument/2006/relationships/image" Target="../media/image492.emf"/><Relationship Id="rId17" Type="http://schemas.openxmlformats.org/officeDocument/2006/relationships/oleObject" Target="../embeddings/oleObject442.bin"/><Relationship Id="rId16" Type="http://schemas.openxmlformats.org/officeDocument/2006/relationships/image" Target="../media/image491.emf"/><Relationship Id="rId15" Type="http://schemas.openxmlformats.org/officeDocument/2006/relationships/oleObject" Target="../embeddings/oleObject441.bin"/><Relationship Id="rId14" Type="http://schemas.openxmlformats.org/officeDocument/2006/relationships/image" Target="../media/image490.emf"/><Relationship Id="rId13" Type="http://schemas.openxmlformats.org/officeDocument/2006/relationships/oleObject" Target="../embeddings/oleObject440.bin"/><Relationship Id="rId12" Type="http://schemas.openxmlformats.org/officeDocument/2006/relationships/image" Target="../media/image489.emf"/><Relationship Id="rId11" Type="http://schemas.openxmlformats.org/officeDocument/2006/relationships/oleObject" Target="../embeddings/oleObject439.bin"/><Relationship Id="rId10" Type="http://schemas.openxmlformats.org/officeDocument/2006/relationships/image" Target="../media/image488.wmf"/><Relationship Id="rId1" Type="http://schemas.openxmlformats.org/officeDocument/2006/relationships/oleObject" Target="../embeddings/oleObject434.bin"/></Relationships>
</file>

<file path=ppt/slides/_rels/slide242.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vmlDrawing" Target="../drawings/vmlDrawing133.vml"/><Relationship Id="rId5" Type="http://schemas.openxmlformats.org/officeDocument/2006/relationships/slideLayout" Target="../slideLayouts/slideLayout7.xml"/><Relationship Id="rId4" Type="http://schemas.openxmlformats.org/officeDocument/2006/relationships/image" Target="../media/image496.emf"/><Relationship Id="rId3" Type="http://schemas.openxmlformats.org/officeDocument/2006/relationships/oleObject" Target="../embeddings/oleObject447.bin"/><Relationship Id="rId2" Type="http://schemas.openxmlformats.org/officeDocument/2006/relationships/image" Target="../media/image495.emf"/><Relationship Id="rId1" Type="http://schemas.openxmlformats.org/officeDocument/2006/relationships/oleObject" Target="../embeddings/oleObject446.bin"/></Relationships>
</file>

<file path=ppt/slides/_rels/slide243.xml.rels><?xml version="1.0" encoding="UTF-8" standalone="yes"?>
<Relationships xmlns="http://schemas.openxmlformats.org/package/2006/relationships"><Relationship Id="rId9" Type="http://schemas.openxmlformats.org/officeDocument/2006/relationships/oleObject" Target="../embeddings/oleObject452.bin"/><Relationship Id="rId8" Type="http://schemas.openxmlformats.org/officeDocument/2006/relationships/image" Target="../media/image500.emf"/><Relationship Id="rId7" Type="http://schemas.openxmlformats.org/officeDocument/2006/relationships/oleObject" Target="../embeddings/oleObject451.bin"/><Relationship Id="rId6" Type="http://schemas.openxmlformats.org/officeDocument/2006/relationships/image" Target="../media/image499.wmf"/><Relationship Id="rId5" Type="http://schemas.openxmlformats.org/officeDocument/2006/relationships/oleObject" Target="../embeddings/oleObject450.bin"/><Relationship Id="rId4" Type="http://schemas.openxmlformats.org/officeDocument/2006/relationships/image" Target="../media/image498.emf"/><Relationship Id="rId3" Type="http://schemas.openxmlformats.org/officeDocument/2006/relationships/oleObject" Target="../embeddings/oleObject449.bin"/><Relationship Id="rId21" Type="http://schemas.openxmlformats.org/officeDocument/2006/relationships/notesSlide" Target="../notesSlides/notesSlide70.xml"/><Relationship Id="rId20" Type="http://schemas.openxmlformats.org/officeDocument/2006/relationships/vmlDrawing" Target="../drawings/vmlDrawing134.vml"/><Relationship Id="rId2" Type="http://schemas.openxmlformats.org/officeDocument/2006/relationships/image" Target="../media/image497.emf"/><Relationship Id="rId19" Type="http://schemas.openxmlformats.org/officeDocument/2006/relationships/slideLayout" Target="../slideLayouts/slideLayout18.xml"/><Relationship Id="rId18" Type="http://schemas.openxmlformats.org/officeDocument/2006/relationships/image" Target="../media/image505.emf"/><Relationship Id="rId17" Type="http://schemas.openxmlformats.org/officeDocument/2006/relationships/oleObject" Target="../embeddings/oleObject456.bin"/><Relationship Id="rId16" Type="http://schemas.openxmlformats.org/officeDocument/2006/relationships/image" Target="../media/image504.emf"/><Relationship Id="rId15" Type="http://schemas.openxmlformats.org/officeDocument/2006/relationships/oleObject" Target="../embeddings/oleObject455.bin"/><Relationship Id="rId14" Type="http://schemas.openxmlformats.org/officeDocument/2006/relationships/image" Target="../media/image503.emf"/><Relationship Id="rId13" Type="http://schemas.openxmlformats.org/officeDocument/2006/relationships/oleObject" Target="../embeddings/oleObject454.bin"/><Relationship Id="rId12" Type="http://schemas.openxmlformats.org/officeDocument/2006/relationships/image" Target="../media/image502.emf"/><Relationship Id="rId11" Type="http://schemas.openxmlformats.org/officeDocument/2006/relationships/oleObject" Target="../embeddings/oleObject453.bin"/><Relationship Id="rId10" Type="http://schemas.openxmlformats.org/officeDocument/2006/relationships/image" Target="../media/image501.emf"/><Relationship Id="rId1" Type="http://schemas.openxmlformats.org/officeDocument/2006/relationships/oleObject" Target="../embeddings/oleObject448.bin"/></Relationships>
</file>

<file path=ppt/slides/_rels/slide244.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vmlDrawing" Target="../drawings/vmlDrawing135.vml"/><Relationship Id="rId7" Type="http://schemas.openxmlformats.org/officeDocument/2006/relationships/slideLayout" Target="../slideLayouts/slideLayout7.xml"/><Relationship Id="rId6" Type="http://schemas.openxmlformats.org/officeDocument/2006/relationships/image" Target="../media/image508.emf"/><Relationship Id="rId5" Type="http://schemas.openxmlformats.org/officeDocument/2006/relationships/oleObject" Target="../embeddings/oleObject459.bin"/><Relationship Id="rId4" Type="http://schemas.openxmlformats.org/officeDocument/2006/relationships/image" Target="../media/image507.emf"/><Relationship Id="rId3" Type="http://schemas.openxmlformats.org/officeDocument/2006/relationships/oleObject" Target="../embeddings/oleObject458.bin"/><Relationship Id="rId2" Type="http://schemas.openxmlformats.org/officeDocument/2006/relationships/image" Target="../media/image506.emf"/><Relationship Id="rId1" Type="http://schemas.openxmlformats.org/officeDocument/2006/relationships/oleObject" Target="../embeddings/oleObject457.bin"/></Relationships>
</file>

<file path=ppt/slides/_rels/slide245.xml.rels><?xml version="1.0" encoding="UTF-8" standalone="yes"?>
<Relationships xmlns="http://schemas.openxmlformats.org/package/2006/relationships"><Relationship Id="rId9" Type="http://schemas.openxmlformats.org/officeDocument/2006/relationships/notesSlide" Target="../notesSlides/notesSlide72.xml"/><Relationship Id="rId8" Type="http://schemas.openxmlformats.org/officeDocument/2006/relationships/vmlDrawing" Target="../drawings/vmlDrawing136.vml"/><Relationship Id="rId7" Type="http://schemas.openxmlformats.org/officeDocument/2006/relationships/slideLayout" Target="../slideLayouts/slideLayout23.xml"/><Relationship Id="rId6" Type="http://schemas.openxmlformats.org/officeDocument/2006/relationships/image" Target="../media/image496.emf"/><Relationship Id="rId5" Type="http://schemas.openxmlformats.org/officeDocument/2006/relationships/oleObject" Target="../embeddings/oleObject462.bin"/><Relationship Id="rId4" Type="http://schemas.openxmlformats.org/officeDocument/2006/relationships/image" Target="../media/image510.emf"/><Relationship Id="rId3" Type="http://schemas.openxmlformats.org/officeDocument/2006/relationships/oleObject" Target="../embeddings/oleObject461.bin"/><Relationship Id="rId2" Type="http://schemas.openxmlformats.org/officeDocument/2006/relationships/image" Target="../media/image509.emf"/><Relationship Id="rId1" Type="http://schemas.openxmlformats.org/officeDocument/2006/relationships/oleObject" Target="../embeddings/oleObject460.bin"/></Relationships>
</file>

<file path=ppt/slides/_rels/slide246.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vmlDrawing" Target="../drawings/vmlDrawing137.vml"/><Relationship Id="rId3" Type="http://schemas.openxmlformats.org/officeDocument/2006/relationships/slideLayout" Target="../slideLayouts/slideLayout7.xml"/><Relationship Id="rId2" Type="http://schemas.openxmlformats.org/officeDocument/2006/relationships/image" Target="../media/image511.emf"/><Relationship Id="rId1" Type="http://schemas.openxmlformats.org/officeDocument/2006/relationships/oleObject" Target="../embeddings/oleObject463.bin"/></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vmlDrawing" Target="../drawings/vmlDrawing138.vml"/><Relationship Id="rId3" Type="http://schemas.openxmlformats.org/officeDocument/2006/relationships/slideLayout" Target="../slideLayouts/slideLayout24.xml"/><Relationship Id="rId2" Type="http://schemas.openxmlformats.org/officeDocument/2006/relationships/image" Target="../media/image512.emf"/><Relationship Id="rId1" Type="http://schemas.openxmlformats.org/officeDocument/2006/relationships/oleObject" Target="../embeddings/oleObject46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image" Target="../media/image516.emf"/><Relationship Id="rId7" Type="http://schemas.openxmlformats.org/officeDocument/2006/relationships/oleObject" Target="../embeddings/oleObject468.bin"/><Relationship Id="rId6" Type="http://schemas.openxmlformats.org/officeDocument/2006/relationships/image" Target="../media/image515.emf"/><Relationship Id="rId5" Type="http://schemas.openxmlformats.org/officeDocument/2006/relationships/oleObject" Target="../embeddings/oleObject467.bin"/><Relationship Id="rId4" Type="http://schemas.openxmlformats.org/officeDocument/2006/relationships/image" Target="../media/image514.emf"/><Relationship Id="rId3" Type="http://schemas.openxmlformats.org/officeDocument/2006/relationships/oleObject" Target="../embeddings/oleObject466.bin"/><Relationship Id="rId2" Type="http://schemas.openxmlformats.org/officeDocument/2006/relationships/image" Target="../media/image513.emf"/><Relationship Id="rId11" Type="http://schemas.openxmlformats.org/officeDocument/2006/relationships/notesSlide" Target="../notesSlides/notesSlide77.xml"/><Relationship Id="rId10" Type="http://schemas.openxmlformats.org/officeDocument/2006/relationships/vmlDrawing" Target="../drawings/vmlDrawing139.vml"/><Relationship Id="rId1" Type="http://schemas.openxmlformats.org/officeDocument/2006/relationships/oleObject" Target="../embeddings/oleObject465.bin"/></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vmlDrawing" Target="../drawings/vmlDrawing140.vml"/><Relationship Id="rId3" Type="http://schemas.openxmlformats.org/officeDocument/2006/relationships/slideLayout" Target="../slideLayouts/slideLayout22.xml"/><Relationship Id="rId2" Type="http://schemas.openxmlformats.org/officeDocument/2006/relationships/image" Target="../media/image517.emf"/><Relationship Id="rId1" Type="http://schemas.openxmlformats.org/officeDocument/2006/relationships/oleObject" Target="../embeddings/oleObject469.bin"/></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521.emf"/><Relationship Id="rId7" Type="http://schemas.openxmlformats.org/officeDocument/2006/relationships/oleObject" Target="../embeddings/oleObject473.bin"/><Relationship Id="rId6" Type="http://schemas.openxmlformats.org/officeDocument/2006/relationships/image" Target="../media/image520.emf"/><Relationship Id="rId5" Type="http://schemas.openxmlformats.org/officeDocument/2006/relationships/oleObject" Target="../embeddings/oleObject472.bin"/><Relationship Id="rId4" Type="http://schemas.openxmlformats.org/officeDocument/2006/relationships/image" Target="../media/image519.emf"/><Relationship Id="rId3" Type="http://schemas.openxmlformats.org/officeDocument/2006/relationships/oleObject" Target="../embeddings/oleObject471.bin"/><Relationship Id="rId2" Type="http://schemas.openxmlformats.org/officeDocument/2006/relationships/image" Target="../media/image518.emf"/><Relationship Id="rId11" Type="http://schemas.openxmlformats.org/officeDocument/2006/relationships/notesSlide" Target="../notesSlides/notesSlide80.xml"/><Relationship Id="rId10" Type="http://schemas.openxmlformats.org/officeDocument/2006/relationships/vmlDrawing" Target="../drawings/vmlDrawing141.vml"/><Relationship Id="rId1" Type="http://schemas.openxmlformats.org/officeDocument/2006/relationships/oleObject" Target="../embeddings/oleObject470.bin"/></Relationships>
</file>

<file path=ppt/slides/_rels/slide254.xml.rels><?xml version="1.0" encoding="UTF-8" standalone="yes"?>
<Relationships xmlns="http://schemas.openxmlformats.org/package/2006/relationships"><Relationship Id="rId9" Type="http://schemas.openxmlformats.org/officeDocument/2006/relationships/oleObject" Target="../embeddings/oleObject478.bin"/><Relationship Id="rId8" Type="http://schemas.openxmlformats.org/officeDocument/2006/relationships/image" Target="../media/image525.wmf"/><Relationship Id="rId7" Type="http://schemas.openxmlformats.org/officeDocument/2006/relationships/oleObject" Target="../embeddings/oleObject477.bin"/><Relationship Id="rId6" Type="http://schemas.openxmlformats.org/officeDocument/2006/relationships/image" Target="../media/image524.wmf"/><Relationship Id="rId5" Type="http://schemas.openxmlformats.org/officeDocument/2006/relationships/oleObject" Target="../embeddings/oleObject476.bin"/><Relationship Id="rId4" Type="http://schemas.openxmlformats.org/officeDocument/2006/relationships/image" Target="../media/image523.wmf"/><Relationship Id="rId3" Type="http://schemas.openxmlformats.org/officeDocument/2006/relationships/oleObject" Target="../embeddings/oleObject475.bin"/><Relationship Id="rId25" Type="http://schemas.openxmlformats.org/officeDocument/2006/relationships/notesSlide" Target="../notesSlides/notesSlide81.xml"/><Relationship Id="rId24" Type="http://schemas.openxmlformats.org/officeDocument/2006/relationships/vmlDrawing" Target="../drawings/vmlDrawing142.vml"/><Relationship Id="rId23" Type="http://schemas.openxmlformats.org/officeDocument/2006/relationships/slideLayout" Target="../slideLayouts/slideLayout21.xml"/><Relationship Id="rId22" Type="http://schemas.openxmlformats.org/officeDocument/2006/relationships/oleObject" Target="../embeddings/oleObject486.bin"/><Relationship Id="rId21" Type="http://schemas.openxmlformats.org/officeDocument/2006/relationships/oleObject" Target="../embeddings/oleObject485.bin"/><Relationship Id="rId20" Type="http://schemas.openxmlformats.org/officeDocument/2006/relationships/oleObject" Target="../embeddings/oleObject484.bin"/><Relationship Id="rId2" Type="http://schemas.openxmlformats.org/officeDocument/2006/relationships/image" Target="../media/image522.emf"/><Relationship Id="rId19" Type="http://schemas.openxmlformats.org/officeDocument/2006/relationships/image" Target="../media/image529.emf"/><Relationship Id="rId18" Type="http://schemas.openxmlformats.org/officeDocument/2006/relationships/oleObject" Target="../embeddings/oleObject483.bin"/><Relationship Id="rId17" Type="http://schemas.openxmlformats.org/officeDocument/2006/relationships/oleObject" Target="../embeddings/oleObject482.bin"/><Relationship Id="rId16" Type="http://schemas.openxmlformats.org/officeDocument/2006/relationships/image" Target="../media/image528.emf"/><Relationship Id="rId15" Type="http://schemas.openxmlformats.org/officeDocument/2006/relationships/oleObject" Target="../embeddings/oleObject481.bin"/><Relationship Id="rId14" Type="http://schemas.openxmlformats.org/officeDocument/2006/relationships/image" Target="../media/image527.emf"/><Relationship Id="rId13" Type="http://schemas.openxmlformats.org/officeDocument/2006/relationships/oleObject" Target="../embeddings/oleObject480.bin"/><Relationship Id="rId12" Type="http://schemas.openxmlformats.org/officeDocument/2006/relationships/image" Target="../media/image520.emf"/><Relationship Id="rId11" Type="http://schemas.openxmlformats.org/officeDocument/2006/relationships/oleObject" Target="../embeddings/oleObject479.bin"/><Relationship Id="rId10" Type="http://schemas.openxmlformats.org/officeDocument/2006/relationships/image" Target="../media/image526.wmf"/><Relationship Id="rId1" Type="http://schemas.openxmlformats.org/officeDocument/2006/relationships/oleObject" Target="../embeddings/oleObject474.bin"/></Relationships>
</file>

<file path=ppt/slides/_rels/slide25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image" Target="../media/image533.emf"/><Relationship Id="rId7" Type="http://schemas.openxmlformats.org/officeDocument/2006/relationships/oleObject" Target="../embeddings/oleObject490.bin"/><Relationship Id="rId6" Type="http://schemas.openxmlformats.org/officeDocument/2006/relationships/image" Target="../media/image532.emf"/><Relationship Id="rId5" Type="http://schemas.openxmlformats.org/officeDocument/2006/relationships/oleObject" Target="../embeddings/oleObject489.bin"/><Relationship Id="rId4" Type="http://schemas.openxmlformats.org/officeDocument/2006/relationships/image" Target="../media/image531.emf"/><Relationship Id="rId3" Type="http://schemas.openxmlformats.org/officeDocument/2006/relationships/oleObject" Target="../embeddings/oleObject488.bin"/><Relationship Id="rId2" Type="http://schemas.openxmlformats.org/officeDocument/2006/relationships/image" Target="../media/image530.emf"/><Relationship Id="rId11" Type="http://schemas.openxmlformats.org/officeDocument/2006/relationships/notesSlide" Target="../notesSlides/notesSlide82.xml"/><Relationship Id="rId10" Type="http://schemas.openxmlformats.org/officeDocument/2006/relationships/vmlDrawing" Target="../drawings/vmlDrawing143.vml"/><Relationship Id="rId1" Type="http://schemas.openxmlformats.org/officeDocument/2006/relationships/oleObject" Target="../embeddings/oleObject487.bin"/></Relationships>
</file>

<file path=ppt/slides/_rels/slide256.xml.rels><?xml version="1.0" encoding="UTF-8" standalone="yes"?>
<Relationships xmlns="http://schemas.openxmlformats.org/package/2006/relationships"><Relationship Id="rId9" Type="http://schemas.openxmlformats.org/officeDocument/2006/relationships/oleObject" Target="../embeddings/oleObject495.bin"/><Relationship Id="rId8" Type="http://schemas.openxmlformats.org/officeDocument/2006/relationships/image" Target="../media/image536.wmf"/><Relationship Id="rId7" Type="http://schemas.openxmlformats.org/officeDocument/2006/relationships/oleObject" Target="../embeddings/oleObject494.bin"/><Relationship Id="rId6" Type="http://schemas.openxmlformats.org/officeDocument/2006/relationships/image" Target="../media/image535.emf"/><Relationship Id="rId5" Type="http://schemas.openxmlformats.org/officeDocument/2006/relationships/oleObject" Target="../embeddings/oleObject493.bin"/><Relationship Id="rId4" Type="http://schemas.openxmlformats.org/officeDocument/2006/relationships/image" Target="../media/image534.emf"/><Relationship Id="rId3" Type="http://schemas.openxmlformats.org/officeDocument/2006/relationships/oleObject" Target="../embeddings/oleObject492.bin"/><Relationship Id="rId2" Type="http://schemas.openxmlformats.org/officeDocument/2006/relationships/image" Target="../media/image522.emf"/><Relationship Id="rId15" Type="http://schemas.openxmlformats.org/officeDocument/2006/relationships/notesSlide" Target="../notesSlides/notesSlide83.xml"/><Relationship Id="rId14" Type="http://schemas.openxmlformats.org/officeDocument/2006/relationships/vmlDrawing" Target="../drawings/vmlDrawing144.vml"/><Relationship Id="rId13" Type="http://schemas.openxmlformats.org/officeDocument/2006/relationships/slideLayout" Target="../slideLayouts/slideLayout7.xml"/><Relationship Id="rId12" Type="http://schemas.openxmlformats.org/officeDocument/2006/relationships/image" Target="../media/image538.emf"/><Relationship Id="rId11" Type="http://schemas.openxmlformats.org/officeDocument/2006/relationships/oleObject" Target="../embeddings/oleObject496.bin"/><Relationship Id="rId10" Type="http://schemas.openxmlformats.org/officeDocument/2006/relationships/image" Target="../media/image537.emf"/><Relationship Id="rId1" Type="http://schemas.openxmlformats.org/officeDocument/2006/relationships/oleObject" Target="../embeddings/oleObject491.bin"/></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9" Type="http://schemas.openxmlformats.org/officeDocument/2006/relationships/oleObject" Target="../embeddings/oleObject501.bin"/><Relationship Id="rId8" Type="http://schemas.openxmlformats.org/officeDocument/2006/relationships/image" Target="../media/image542.emf"/><Relationship Id="rId7" Type="http://schemas.openxmlformats.org/officeDocument/2006/relationships/oleObject" Target="../embeddings/oleObject500.bin"/><Relationship Id="rId6" Type="http://schemas.openxmlformats.org/officeDocument/2006/relationships/image" Target="../media/image541.emf"/><Relationship Id="rId5" Type="http://schemas.openxmlformats.org/officeDocument/2006/relationships/oleObject" Target="../embeddings/oleObject499.bin"/><Relationship Id="rId4" Type="http://schemas.openxmlformats.org/officeDocument/2006/relationships/image" Target="../media/image540.emf"/><Relationship Id="rId3" Type="http://schemas.openxmlformats.org/officeDocument/2006/relationships/oleObject" Target="../embeddings/oleObject498.bin"/><Relationship Id="rId2" Type="http://schemas.openxmlformats.org/officeDocument/2006/relationships/image" Target="../media/image539.wmf"/><Relationship Id="rId15" Type="http://schemas.openxmlformats.org/officeDocument/2006/relationships/notesSlide" Target="../notesSlides/notesSlide85.xml"/><Relationship Id="rId14" Type="http://schemas.openxmlformats.org/officeDocument/2006/relationships/vmlDrawing" Target="../drawings/vmlDrawing145.vml"/><Relationship Id="rId13" Type="http://schemas.openxmlformats.org/officeDocument/2006/relationships/slideLayout" Target="../slideLayouts/slideLayout7.xml"/><Relationship Id="rId12" Type="http://schemas.openxmlformats.org/officeDocument/2006/relationships/image" Target="../media/image544.emf"/><Relationship Id="rId11" Type="http://schemas.openxmlformats.org/officeDocument/2006/relationships/oleObject" Target="../embeddings/oleObject502.bin"/><Relationship Id="rId10" Type="http://schemas.openxmlformats.org/officeDocument/2006/relationships/image" Target="../media/image543.emf"/><Relationship Id="rId1" Type="http://schemas.openxmlformats.org/officeDocument/2006/relationships/oleObject" Target="../embeddings/oleObject497.bin"/></Relationships>
</file>

<file path=ppt/slides/_rels/slide259.xml.rels><?xml version="1.0" encoding="UTF-8" standalone="yes"?>
<Relationships xmlns="http://schemas.openxmlformats.org/package/2006/relationships"><Relationship Id="rId9" Type="http://schemas.openxmlformats.org/officeDocument/2006/relationships/oleObject" Target="../embeddings/oleObject507.bin"/><Relationship Id="rId8" Type="http://schemas.openxmlformats.org/officeDocument/2006/relationships/image" Target="../media/image546.emf"/><Relationship Id="rId7" Type="http://schemas.openxmlformats.org/officeDocument/2006/relationships/oleObject" Target="../embeddings/oleObject506.bin"/><Relationship Id="rId6" Type="http://schemas.openxmlformats.org/officeDocument/2006/relationships/image" Target="../media/image541.emf"/><Relationship Id="rId5" Type="http://schemas.openxmlformats.org/officeDocument/2006/relationships/oleObject" Target="../embeddings/oleObject505.bin"/><Relationship Id="rId4" Type="http://schemas.openxmlformats.org/officeDocument/2006/relationships/image" Target="../media/image540.emf"/><Relationship Id="rId3" Type="http://schemas.openxmlformats.org/officeDocument/2006/relationships/oleObject" Target="../embeddings/oleObject504.bin"/><Relationship Id="rId2" Type="http://schemas.openxmlformats.org/officeDocument/2006/relationships/image" Target="../media/image545.wmf"/><Relationship Id="rId19" Type="http://schemas.openxmlformats.org/officeDocument/2006/relationships/notesSlide" Target="../notesSlides/notesSlide86.xml"/><Relationship Id="rId18" Type="http://schemas.openxmlformats.org/officeDocument/2006/relationships/vmlDrawing" Target="../drawings/vmlDrawing146.vml"/><Relationship Id="rId17" Type="http://schemas.openxmlformats.org/officeDocument/2006/relationships/slideLayout" Target="../slideLayouts/slideLayout24.xml"/><Relationship Id="rId16" Type="http://schemas.openxmlformats.org/officeDocument/2006/relationships/image" Target="../media/image543.emf"/><Relationship Id="rId15" Type="http://schemas.openxmlformats.org/officeDocument/2006/relationships/oleObject" Target="../embeddings/oleObject510.bin"/><Relationship Id="rId14" Type="http://schemas.openxmlformats.org/officeDocument/2006/relationships/image" Target="../media/image548.emf"/><Relationship Id="rId13" Type="http://schemas.openxmlformats.org/officeDocument/2006/relationships/oleObject" Target="../embeddings/oleObject509.bin"/><Relationship Id="rId12" Type="http://schemas.openxmlformats.org/officeDocument/2006/relationships/image" Target="../media/image547.emf"/><Relationship Id="rId11" Type="http://schemas.openxmlformats.org/officeDocument/2006/relationships/oleObject" Target="../embeddings/oleObject508.bin"/><Relationship Id="rId10" Type="http://schemas.openxmlformats.org/officeDocument/2006/relationships/image" Target="../media/image542.emf"/><Relationship Id="rId1" Type="http://schemas.openxmlformats.org/officeDocument/2006/relationships/oleObject" Target="../embeddings/oleObject503.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41.wmf"/><Relationship Id="rId7" Type="http://schemas.openxmlformats.org/officeDocument/2006/relationships/oleObject" Target="../embeddings/oleObject28.bin"/><Relationship Id="rId6" Type="http://schemas.openxmlformats.org/officeDocument/2006/relationships/image" Target="../media/image40.wmf"/><Relationship Id="rId5" Type="http://schemas.openxmlformats.org/officeDocument/2006/relationships/oleObject" Target="../embeddings/oleObject27.bin"/><Relationship Id="rId4" Type="http://schemas.openxmlformats.org/officeDocument/2006/relationships/image" Target="../media/image39.wmf"/><Relationship Id="rId3" Type="http://schemas.openxmlformats.org/officeDocument/2006/relationships/oleObject" Target="../embeddings/oleObject26.bin"/><Relationship Id="rId2" Type="http://schemas.openxmlformats.org/officeDocument/2006/relationships/image" Target="../media/image38.wmf"/><Relationship Id="rId19" Type="http://schemas.openxmlformats.org/officeDocument/2006/relationships/notesSlide" Target="../notesSlides/notesSlide4.xml"/><Relationship Id="rId18" Type="http://schemas.openxmlformats.org/officeDocument/2006/relationships/vmlDrawing" Target="../drawings/vmlDrawing9.vml"/><Relationship Id="rId17" Type="http://schemas.openxmlformats.org/officeDocument/2006/relationships/slideLayout" Target="../slideLayouts/slideLayout7.xml"/><Relationship Id="rId16" Type="http://schemas.openxmlformats.org/officeDocument/2006/relationships/image" Target="../media/image45.wmf"/><Relationship Id="rId15" Type="http://schemas.openxmlformats.org/officeDocument/2006/relationships/oleObject" Target="../embeddings/oleObject32.bin"/><Relationship Id="rId14" Type="http://schemas.openxmlformats.org/officeDocument/2006/relationships/image" Target="../media/image44.wmf"/><Relationship Id="rId13" Type="http://schemas.openxmlformats.org/officeDocument/2006/relationships/oleObject" Target="../embeddings/oleObject31.bin"/><Relationship Id="rId12" Type="http://schemas.openxmlformats.org/officeDocument/2006/relationships/image" Target="../media/image43.wmf"/><Relationship Id="rId11" Type="http://schemas.openxmlformats.org/officeDocument/2006/relationships/oleObject" Target="../embeddings/oleObject30.bin"/><Relationship Id="rId10" Type="http://schemas.openxmlformats.org/officeDocument/2006/relationships/image" Target="../media/image42.wmf"/><Relationship Id="rId1" Type="http://schemas.openxmlformats.org/officeDocument/2006/relationships/oleObject" Target="../embeddings/oleObject25.bin"/></Relationships>
</file>

<file path=ppt/slides/_rels/slide260.xml.rels><?xml version="1.0" encoding="UTF-8" standalone="yes"?>
<Relationships xmlns="http://schemas.openxmlformats.org/package/2006/relationships"><Relationship Id="rId9" Type="http://schemas.openxmlformats.org/officeDocument/2006/relationships/oleObject" Target="../embeddings/oleObject515.bin"/><Relationship Id="rId8" Type="http://schemas.openxmlformats.org/officeDocument/2006/relationships/image" Target="../media/image552.emf"/><Relationship Id="rId7" Type="http://schemas.openxmlformats.org/officeDocument/2006/relationships/oleObject" Target="../embeddings/oleObject514.bin"/><Relationship Id="rId6" Type="http://schemas.openxmlformats.org/officeDocument/2006/relationships/image" Target="../media/image551.wmf"/><Relationship Id="rId5" Type="http://schemas.openxmlformats.org/officeDocument/2006/relationships/oleObject" Target="../embeddings/oleObject513.bin"/><Relationship Id="rId4" Type="http://schemas.openxmlformats.org/officeDocument/2006/relationships/image" Target="../media/image550.wmf"/><Relationship Id="rId3" Type="http://schemas.openxmlformats.org/officeDocument/2006/relationships/oleObject" Target="../embeddings/oleObject512.bin"/><Relationship Id="rId2" Type="http://schemas.openxmlformats.org/officeDocument/2006/relationships/image" Target="../media/image549.wmf"/><Relationship Id="rId13" Type="http://schemas.openxmlformats.org/officeDocument/2006/relationships/notesSlide" Target="../notesSlides/notesSlide87.xml"/><Relationship Id="rId12" Type="http://schemas.openxmlformats.org/officeDocument/2006/relationships/vmlDrawing" Target="../drawings/vmlDrawing147.vml"/><Relationship Id="rId11" Type="http://schemas.openxmlformats.org/officeDocument/2006/relationships/slideLayout" Target="../slideLayouts/slideLayout19.xml"/><Relationship Id="rId10" Type="http://schemas.openxmlformats.org/officeDocument/2006/relationships/image" Target="../media/image553.emf"/><Relationship Id="rId1" Type="http://schemas.openxmlformats.org/officeDocument/2006/relationships/oleObject" Target="../embeddings/oleObject511.bin"/></Relationships>
</file>

<file path=ppt/slides/_rels/slide261.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vmlDrawing" Target="../drawings/vmlDrawing148.vml"/><Relationship Id="rId3" Type="http://schemas.openxmlformats.org/officeDocument/2006/relationships/slideLayout" Target="../slideLayouts/slideLayout24.xml"/><Relationship Id="rId2" Type="http://schemas.openxmlformats.org/officeDocument/2006/relationships/image" Target="../media/image539.wmf"/><Relationship Id="rId1" Type="http://schemas.openxmlformats.org/officeDocument/2006/relationships/oleObject" Target="../embeddings/oleObject516.bin"/></Relationships>
</file>

<file path=ppt/slides/_rels/slide262.xml.rels><?xml version="1.0" encoding="UTF-8" standalone="yes"?>
<Relationships xmlns="http://schemas.openxmlformats.org/package/2006/relationships"><Relationship Id="rId9" Type="http://schemas.openxmlformats.org/officeDocument/2006/relationships/oleObject" Target="../embeddings/oleObject521.bin"/><Relationship Id="rId8" Type="http://schemas.openxmlformats.org/officeDocument/2006/relationships/image" Target="../media/image542.emf"/><Relationship Id="rId7" Type="http://schemas.openxmlformats.org/officeDocument/2006/relationships/oleObject" Target="../embeddings/oleObject520.bin"/><Relationship Id="rId6" Type="http://schemas.openxmlformats.org/officeDocument/2006/relationships/image" Target="../media/image556.emf"/><Relationship Id="rId5" Type="http://schemas.openxmlformats.org/officeDocument/2006/relationships/oleObject" Target="../embeddings/oleObject519.bin"/><Relationship Id="rId4" Type="http://schemas.openxmlformats.org/officeDocument/2006/relationships/image" Target="../media/image555.wmf"/><Relationship Id="rId3" Type="http://schemas.openxmlformats.org/officeDocument/2006/relationships/oleObject" Target="../embeddings/oleObject518.bin"/><Relationship Id="rId2" Type="http://schemas.openxmlformats.org/officeDocument/2006/relationships/image" Target="../media/image554.wmf"/><Relationship Id="rId13" Type="http://schemas.openxmlformats.org/officeDocument/2006/relationships/notesSlide" Target="../notesSlides/notesSlide89.xml"/><Relationship Id="rId12" Type="http://schemas.openxmlformats.org/officeDocument/2006/relationships/vmlDrawing" Target="../drawings/vmlDrawing149.vml"/><Relationship Id="rId11" Type="http://schemas.openxmlformats.org/officeDocument/2006/relationships/slideLayout" Target="../slideLayouts/slideLayout7.xml"/><Relationship Id="rId10" Type="http://schemas.openxmlformats.org/officeDocument/2006/relationships/image" Target="../media/image541.emf"/><Relationship Id="rId1" Type="http://schemas.openxmlformats.org/officeDocument/2006/relationships/oleObject" Target="../embeddings/oleObject517.bin"/></Relationships>
</file>

<file path=ppt/slides/_rels/slide263.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vmlDrawing" Target="../drawings/vmlDrawing150.vml"/><Relationship Id="rId5" Type="http://schemas.openxmlformats.org/officeDocument/2006/relationships/slideLayout" Target="../slideLayouts/slideLayout23.xml"/><Relationship Id="rId4" Type="http://schemas.openxmlformats.org/officeDocument/2006/relationships/image" Target="../media/image558.emf"/><Relationship Id="rId3" Type="http://schemas.openxmlformats.org/officeDocument/2006/relationships/oleObject" Target="../embeddings/oleObject523.bin"/><Relationship Id="rId2" Type="http://schemas.openxmlformats.org/officeDocument/2006/relationships/image" Target="../media/image557.emf"/><Relationship Id="rId1" Type="http://schemas.openxmlformats.org/officeDocument/2006/relationships/oleObject" Target="../embeddings/oleObject522.bin"/></Relationships>
</file>

<file path=ppt/slides/_rels/slide2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62.emf"/><Relationship Id="rId7" Type="http://schemas.openxmlformats.org/officeDocument/2006/relationships/oleObject" Target="../embeddings/oleObject527.bin"/><Relationship Id="rId6" Type="http://schemas.openxmlformats.org/officeDocument/2006/relationships/image" Target="../media/image561.emf"/><Relationship Id="rId5" Type="http://schemas.openxmlformats.org/officeDocument/2006/relationships/oleObject" Target="../embeddings/oleObject526.bin"/><Relationship Id="rId4" Type="http://schemas.openxmlformats.org/officeDocument/2006/relationships/image" Target="../media/image560.emf"/><Relationship Id="rId3" Type="http://schemas.openxmlformats.org/officeDocument/2006/relationships/oleObject" Target="../embeddings/oleObject525.bin"/><Relationship Id="rId2" Type="http://schemas.openxmlformats.org/officeDocument/2006/relationships/image" Target="../media/image559.emf"/><Relationship Id="rId11" Type="http://schemas.openxmlformats.org/officeDocument/2006/relationships/notesSlide" Target="../notesSlides/notesSlide91.xml"/><Relationship Id="rId10" Type="http://schemas.openxmlformats.org/officeDocument/2006/relationships/vmlDrawing" Target="../drawings/vmlDrawing151.vml"/><Relationship Id="rId1" Type="http://schemas.openxmlformats.org/officeDocument/2006/relationships/oleObject" Target="../embeddings/oleObject524.bin"/></Relationships>
</file>

<file path=ppt/slides/_rels/slide265.xml.rels><?xml version="1.0" encoding="UTF-8" standalone="yes"?>
<Relationships xmlns="http://schemas.openxmlformats.org/package/2006/relationships"><Relationship Id="rId9" Type="http://schemas.openxmlformats.org/officeDocument/2006/relationships/oleObject" Target="../embeddings/oleObject532.bin"/><Relationship Id="rId8" Type="http://schemas.openxmlformats.org/officeDocument/2006/relationships/image" Target="../media/image566.emf"/><Relationship Id="rId7" Type="http://schemas.openxmlformats.org/officeDocument/2006/relationships/oleObject" Target="../embeddings/oleObject531.bin"/><Relationship Id="rId6" Type="http://schemas.openxmlformats.org/officeDocument/2006/relationships/image" Target="../media/image565.emf"/><Relationship Id="rId5" Type="http://schemas.openxmlformats.org/officeDocument/2006/relationships/oleObject" Target="../embeddings/oleObject530.bin"/><Relationship Id="rId4" Type="http://schemas.openxmlformats.org/officeDocument/2006/relationships/image" Target="../media/image564.emf"/><Relationship Id="rId3" Type="http://schemas.openxmlformats.org/officeDocument/2006/relationships/oleObject" Target="../embeddings/oleObject529.bin"/><Relationship Id="rId2" Type="http://schemas.openxmlformats.org/officeDocument/2006/relationships/image" Target="../media/image563.emf"/><Relationship Id="rId17" Type="http://schemas.openxmlformats.org/officeDocument/2006/relationships/notesSlide" Target="../notesSlides/notesSlide92.xml"/><Relationship Id="rId16" Type="http://schemas.openxmlformats.org/officeDocument/2006/relationships/vmlDrawing" Target="../drawings/vmlDrawing152.vml"/><Relationship Id="rId15" Type="http://schemas.openxmlformats.org/officeDocument/2006/relationships/slideLayout" Target="../slideLayouts/slideLayout22.xml"/><Relationship Id="rId14" Type="http://schemas.openxmlformats.org/officeDocument/2006/relationships/image" Target="../media/image569.emf"/><Relationship Id="rId13" Type="http://schemas.openxmlformats.org/officeDocument/2006/relationships/oleObject" Target="../embeddings/oleObject534.bin"/><Relationship Id="rId12" Type="http://schemas.openxmlformats.org/officeDocument/2006/relationships/image" Target="../media/image568.emf"/><Relationship Id="rId11" Type="http://schemas.openxmlformats.org/officeDocument/2006/relationships/oleObject" Target="../embeddings/oleObject533.bin"/><Relationship Id="rId10" Type="http://schemas.openxmlformats.org/officeDocument/2006/relationships/image" Target="../media/image567.emf"/><Relationship Id="rId1" Type="http://schemas.openxmlformats.org/officeDocument/2006/relationships/oleObject" Target="../embeddings/oleObject528.bin"/></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4.png"/><Relationship Id="rId7" Type="http://schemas.openxmlformats.org/officeDocument/2006/relationships/image" Target="../media/image573.png"/><Relationship Id="rId6" Type="http://schemas.openxmlformats.org/officeDocument/2006/relationships/image" Target="../media/image572.emf"/><Relationship Id="rId5" Type="http://schemas.openxmlformats.org/officeDocument/2006/relationships/oleObject" Target="../embeddings/oleObject537.bin"/><Relationship Id="rId4" Type="http://schemas.openxmlformats.org/officeDocument/2006/relationships/image" Target="../media/image571.emf"/><Relationship Id="rId3" Type="http://schemas.openxmlformats.org/officeDocument/2006/relationships/oleObject" Target="../embeddings/oleObject536.bin"/><Relationship Id="rId2" Type="http://schemas.openxmlformats.org/officeDocument/2006/relationships/image" Target="../media/image570.emf"/><Relationship Id="rId11" Type="http://schemas.openxmlformats.org/officeDocument/2006/relationships/notesSlide" Target="../notesSlides/notesSlide94.xml"/><Relationship Id="rId10" Type="http://schemas.openxmlformats.org/officeDocument/2006/relationships/vmlDrawing" Target="../drawings/vmlDrawing153.vml"/><Relationship Id="rId1" Type="http://schemas.openxmlformats.org/officeDocument/2006/relationships/oleObject" Target="../embeddings/oleObject535.bin"/></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5.png"/><Relationship Id="rId1" Type="http://schemas.openxmlformats.org/officeDocument/2006/relationships/tags" Target="../tags/tag285.xml"/></Relationships>
</file>

<file path=ppt/slides/_rels/slide269.xml.rels><?xml version="1.0" encoding="UTF-8" standalone="yes"?>
<Relationships xmlns="http://schemas.openxmlformats.org/package/2006/relationships"><Relationship Id="rId9" Type="http://schemas.openxmlformats.org/officeDocument/2006/relationships/vmlDrawing" Target="../drawings/vmlDrawing154.vml"/><Relationship Id="rId8" Type="http://schemas.openxmlformats.org/officeDocument/2006/relationships/slideLayout" Target="../slideLayouts/slideLayout7.xml"/><Relationship Id="rId7" Type="http://schemas.openxmlformats.org/officeDocument/2006/relationships/image" Target="../media/image578.png"/><Relationship Id="rId6" Type="http://schemas.openxmlformats.org/officeDocument/2006/relationships/image" Target="../media/image577.wmf"/><Relationship Id="rId5" Type="http://schemas.openxmlformats.org/officeDocument/2006/relationships/oleObject" Target="../embeddings/oleObject540.bin"/><Relationship Id="rId4" Type="http://schemas.openxmlformats.org/officeDocument/2006/relationships/image" Target="../media/image576.wmf"/><Relationship Id="rId3" Type="http://schemas.openxmlformats.org/officeDocument/2006/relationships/oleObject" Target="../embeddings/oleObject539.bin"/><Relationship Id="rId2" Type="http://schemas.openxmlformats.org/officeDocument/2006/relationships/image" Target="../media/image572.emf"/><Relationship Id="rId10" Type="http://schemas.openxmlformats.org/officeDocument/2006/relationships/notesSlide" Target="../notesSlides/notesSlide95.xml"/><Relationship Id="rId1" Type="http://schemas.openxmlformats.org/officeDocument/2006/relationships/oleObject" Target="../embeddings/oleObject538.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41.wmf"/><Relationship Id="rId7" Type="http://schemas.openxmlformats.org/officeDocument/2006/relationships/oleObject" Target="../embeddings/oleObject36.bin"/><Relationship Id="rId6" Type="http://schemas.openxmlformats.org/officeDocument/2006/relationships/image" Target="../media/image40.wmf"/><Relationship Id="rId5" Type="http://schemas.openxmlformats.org/officeDocument/2006/relationships/oleObject" Target="../embeddings/oleObject35.bin"/><Relationship Id="rId4" Type="http://schemas.openxmlformats.org/officeDocument/2006/relationships/image" Target="../media/image39.wmf"/><Relationship Id="rId3" Type="http://schemas.openxmlformats.org/officeDocument/2006/relationships/oleObject" Target="../embeddings/oleObject34.bin"/><Relationship Id="rId2" Type="http://schemas.openxmlformats.org/officeDocument/2006/relationships/image" Target="../media/image38.wmf"/><Relationship Id="rId18" Type="http://schemas.openxmlformats.org/officeDocument/2006/relationships/vmlDrawing" Target="../drawings/vmlDrawing10.vml"/><Relationship Id="rId17" Type="http://schemas.openxmlformats.org/officeDocument/2006/relationships/slideLayout" Target="../slideLayouts/slideLayout7.xml"/><Relationship Id="rId16" Type="http://schemas.openxmlformats.org/officeDocument/2006/relationships/image" Target="../media/image45.wmf"/><Relationship Id="rId15" Type="http://schemas.openxmlformats.org/officeDocument/2006/relationships/oleObject" Target="../embeddings/oleObject40.bin"/><Relationship Id="rId14" Type="http://schemas.openxmlformats.org/officeDocument/2006/relationships/image" Target="../media/image44.wmf"/><Relationship Id="rId13" Type="http://schemas.openxmlformats.org/officeDocument/2006/relationships/oleObject" Target="../embeddings/oleObject39.bin"/><Relationship Id="rId12" Type="http://schemas.openxmlformats.org/officeDocument/2006/relationships/image" Target="../media/image43.wmf"/><Relationship Id="rId11" Type="http://schemas.openxmlformats.org/officeDocument/2006/relationships/oleObject" Target="../embeddings/oleObject38.bin"/><Relationship Id="rId10" Type="http://schemas.openxmlformats.org/officeDocument/2006/relationships/image" Target="../media/image42.wmf"/><Relationship Id="rId1" Type="http://schemas.openxmlformats.org/officeDocument/2006/relationships/oleObject" Target="../embeddings/oleObject33.bin"/></Relationships>
</file>

<file path=ppt/slides/_rels/slide270.xml.rels><?xml version="1.0" encoding="UTF-8" standalone="yes"?>
<Relationships xmlns="http://schemas.openxmlformats.org/package/2006/relationships"><Relationship Id="rId5" Type="http://schemas.openxmlformats.org/officeDocument/2006/relationships/vmlDrawing" Target="../drawings/vmlDrawing155.vml"/><Relationship Id="rId4" Type="http://schemas.openxmlformats.org/officeDocument/2006/relationships/slideLayout" Target="../slideLayouts/slideLayout7.xml"/><Relationship Id="rId3" Type="http://schemas.openxmlformats.org/officeDocument/2006/relationships/image" Target="../media/image579.png"/><Relationship Id="rId2" Type="http://schemas.openxmlformats.org/officeDocument/2006/relationships/image" Target="../media/image572.emf"/><Relationship Id="rId1" Type="http://schemas.openxmlformats.org/officeDocument/2006/relationships/oleObject" Target="../embeddings/oleObject541.bin"/></Relationships>
</file>

<file path=ppt/slides/_rels/slide271.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7.xml"/><Relationship Id="rId2" Type="http://schemas.openxmlformats.org/officeDocument/2006/relationships/image" Target="../media/image580.png"/><Relationship Id="rId1" Type="http://schemas.openxmlformats.org/officeDocument/2006/relationships/tags" Target="../tags/tag286.xml"/></Relationships>
</file>

<file path=ppt/slides/_rels/slide272.xml.rels><?xml version="1.0" encoding="UTF-8" standalone="yes"?>
<Relationships xmlns="http://schemas.openxmlformats.org/package/2006/relationships"><Relationship Id="rId9" Type="http://schemas.openxmlformats.org/officeDocument/2006/relationships/image" Target="../media/image585.png"/><Relationship Id="rId8" Type="http://schemas.openxmlformats.org/officeDocument/2006/relationships/image" Target="../media/image584.wmf"/><Relationship Id="rId7" Type="http://schemas.openxmlformats.org/officeDocument/2006/relationships/oleObject" Target="../embeddings/oleObject545.bin"/><Relationship Id="rId6" Type="http://schemas.openxmlformats.org/officeDocument/2006/relationships/image" Target="../media/image583.wmf"/><Relationship Id="rId5" Type="http://schemas.openxmlformats.org/officeDocument/2006/relationships/oleObject" Target="../embeddings/oleObject544.bin"/><Relationship Id="rId4" Type="http://schemas.openxmlformats.org/officeDocument/2006/relationships/image" Target="../media/image582.wmf"/><Relationship Id="rId3" Type="http://schemas.openxmlformats.org/officeDocument/2006/relationships/oleObject" Target="../embeddings/oleObject543.bin"/><Relationship Id="rId2" Type="http://schemas.openxmlformats.org/officeDocument/2006/relationships/image" Target="../media/image581.wmf"/><Relationship Id="rId15" Type="http://schemas.openxmlformats.org/officeDocument/2006/relationships/notesSlide" Target="../notesSlides/notesSlide97.xml"/><Relationship Id="rId14" Type="http://schemas.openxmlformats.org/officeDocument/2006/relationships/vmlDrawing" Target="../drawings/vmlDrawing156.vml"/><Relationship Id="rId13" Type="http://schemas.openxmlformats.org/officeDocument/2006/relationships/slideLayout" Target="../slideLayouts/slideLayout7.xml"/><Relationship Id="rId12" Type="http://schemas.openxmlformats.org/officeDocument/2006/relationships/image" Target="../media/image588.png"/><Relationship Id="rId11" Type="http://schemas.openxmlformats.org/officeDocument/2006/relationships/image" Target="../media/image587.png"/><Relationship Id="rId10" Type="http://schemas.openxmlformats.org/officeDocument/2006/relationships/image" Target="../media/image586.png"/><Relationship Id="rId1" Type="http://schemas.openxmlformats.org/officeDocument/2006/relationships/oleObject" Target="../embeddings/oleObject542.bin"/></Relationships>
</file>

<file path=ppt/slides/_rels/slide273.xml.rels><?xml version="1.0" encoding="UTF-8" standalone="yes"?>
<Relationships xmlns="http://schemas.openxmlformats.org/package/2006/relationships"><Relationship Id="rId6" Type="http://schemas.openxmlformats.org/officeDocument/2006/relationships/vmlDrawing" Target="../drawings/vmlDrawing157.vml"/><Relationship Id="rId5" Type="http://schemas.openxmlformats.org/officeDocument/2006/relationships/slideLayout" Target="../slideLayouts/slideLayout7.xml"/><Relationship Id="rId4" Type="http://schemas.openxmlformats.org/officeDocument/2006/relationships/image" Target="../media/image590.wmf"/><Relationship Id="rId3" Type="http://schemas.openxmlformats.org/officeDocument/2006/relationships/oleObject" Target="../embeddings/oleObject547.bin"/><Relationship Id="rId2" Type="http://schemas.openxmlformats.org/officeDocument/2006/relationships/image" Target="../media/image589.wmf"/><Relationship Id="rId1" Type="http://schemas.openxmlformats.org/officeDocument/2006/relationships/oleObject" Target="../embeddings/oleObject546.bin"/></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image" Target="../media/image591.png"/></Relationships>
</file>

<file path=ppt/slides/_rels/slide275.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7.xml"/><Relationship Id="rId4" Type="http://schemas.openxmlformats.org/officeDocument/2006/relationships/image" Target="../media/image594.png"/><Relationship Id="rId3" Type="http://schemas.openxmlformats.org/officeDocument/2006/relationships/tags" Target="../tags/tag287.xml"/><Relationship Id="rId2" Type="http://schemas.openxmlformats.org/officeDocument/2006/relationships/image" Target="../media/image593.png"/><Relationship Id="rId1" Type="http://schemas.openxmlformats.org/officeDocument/2006/relationships/image" Target="../media/image592.pn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image" Target="../media/image595.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99.emf"/><Relationship Id="rId7" Type="http://schemas.openxmlformats.org/officeDocument/2006/relationships/oleObject" Target="../embeddings/oleObject551.bin"/><Relationship Id="rId6" Type="http://schemas.openxmlformats.org/officeDocument/2006/relationships/image" Target="../media/image598.emf"/><Relationship Id="rId5" Type="http://schemas.openxmlformats.org/officeDocument/2006/relationships/oleObject" Target="../embeddings/oleObject550.bin"/><Relationship Id="rId4" Type="http://schemas.openxmlformats.org/officeDocument/2006/relationships/image" Target="../media/image597.emf"/><Relationship Id="rId3" Type="http://schemas.openxmlformats.org/officeDocument/2006/relationships/oleObject" Target="../embeddings/oleObject549.bin"/><Relationship Id="rId2" Type="http://schemas.openxmlformats.org/officeDocument/2006/relationships/image" Target="../media/image596.emf"/><Relationship Id="rId10" Type="http://schemas.openxmlformats.org/officeDocument/2006/relationships/vmlDrawing" Target="../drawings/vmlDrawing158.vml"/><Relationship Id="rId1" Type="http://schemas.openxmlformats.org/officeDocument/2006/relationships/oleObject" Target="../embeddings/oleObject548.bin"/></Relationships>
</file>

<file path=ppt/slides/_rels/slide279.xml.rels><?xml version="1.0" encoding="UTF-8" standalone="yes"?>
<Relationships xmlns="http://schemas.openxmlformats.org/package/2006/relationships"><Relationship Id="rId9" Type="http://schemas.openxmlformats.org/officeDocument/2006/relationships/oleObject" Target="../embeddings/oleObject556.bin"/><Relationship Id="rId8" Type="http://schemas.openxmlformats.org/officeDocument/2006/relationships/image" Target="../media/image603.emf"/><Relationship Id="rId7" Type="http://schemas.openxmlformats.org/officeDocument/2006/relationships/oleObject" Target="../embeddings/oleObject555.bin"/><Relationship Id="rId6" Type="http://schemas.openxmlformats.org/officeDocument/2006/relationships/image" Target="../media/image602.wmf"/><Relationship Id="rId5" Type="http://schemas.openxmlformats.org/officeDocument/2006/relationships/oleObject" Target="../embeddings/oleObject554.bin"/><Relationship Id="rId4" Type="http://schemas.openxmlformats.org/officeDocument/2006/relationships/image" Target="../media/image601.wmf"/><Relationship Id="rId3" Type="http://schemas.openxmlformats.org/officeDocument/2006/relationships/oleObject" Target="../embeddings/oleObject553.bin"/><Relationship Id="rId2" Type="http://schemas.openxmlformats.org/officeDocument/2006/relationships/image" Target="../media/image600.emf"/><Relationship Id="rId19" Type="http://schemas.openxmlformats.org/officeDocument/2006/relationships/notesSlide" Target="../notesSlides/notesSlide101.xml"/><Relationship Id="rId18" Type="http://schemas.openxmlformats.org/officeDocument/2006/relationships/vmlDrawing" Target="../drawings/vmlDrawing159.vml"/><Relationship Id="rId17" Type="http://schemas.openxmlformats.org/officeDocument/2006/relationships/slideLayout" Target="../slideLayouts/slideLayout7.xml"/><Relationship Id="rId16" Type="http://schemas.openxmlformats.org/officeDocument/2006/relationships/image" Target="../media/image607.wmf"/><Relationship Id="rId15" Type="http://schemas.openxmlformats.org/officeDocument/2006/relationships/oleObject" Target="../embeddings/oleObject559.bin"/><Relationship Id="rId14" Type="http://schemas.openxmlformats.org/officeDocument/2006/relationships/image" Target="../media/image606.emf"/><Relationship Id="rId13" Type="http://schemas.openxmlformats.org/officeDocument/2006/relationships/oleObject" Target="../embeddings/oleObject558.bin"/><Relationship Id="rId12" Type="http://schemas.openxmlformats.org/officeDocument/2006/relationships/image" Target="../media/image605.wmf"/><Relationship Id="rId11" Type="http://schemas.openxmlformats.org/officeDocument/2006/relationships/oleObject" Target="../embeddings/oleObject557.bin"/><Relationship Id="rId10" Type="http://schemas.openxmlformats.org/officeDocument/2006/relationships/image" Target="../media/image604.wmf"/><Relationship Id="rId1" Type="http://schemas.openxmlformats.org/officeDocument/2006/relationships/oleObject" Target="../embeddings/oleObject552.bin"/></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46.png"/></Relationships>
</file>

<file path=ppt/slides/_rels/slide2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09.jpeg"/><Relationship Id="rId2" Type="http://schemas.openxmlformats.org/officeDocument/2006/relationships/hyperlink" Target="http://ziliao.aijuhe.net/index.php/image/view/image_id-24045/item-group#main" TargetMode="External"/><Relationship Id="rId1" Type="http://schemas.openxmlformats.org/officeDocument/2006/relationships/image" Target="../media/image608.jpeg"/></Relationships>
</file>

<file path=ppt/slides/_rels/slide281.xml.rels><?xml version="1.0" encoding="UTF-8" standalone="yes"?>
<Relationships xmlns="http://schemas.openxmlformats.org/package/2006/relationships"><Relationship Id="rId9" Type="http://schemas.openxmlformats.org/officeDocument/2006/relationships/notesSlide" Target="../notesSlides/notesSlide102.xml"/><Relationship Id="rId8" Type="http://schemas.openxmlformats.org/officeDocument/2006/relationships/vmlDrawing" Target="../drawings/vmlDrawing160.vml"/><Relationship Id="rId7" Type="http://schemas.openxmlformats.org/officeDocument/2006/relationships/slideLayout" Target="../slideLayouts/slideLayout7.xml"/><Relationship Id="rId6" Type="http://schemas.openxmlformats.org/officeDocument/2006/relationships/image" Target="../media/image612.wmf"/><Relationship Id="rId5" Type="http://schemas.openxmlformats.org/officeDocument/2006/relationships/oleObject" Target="../embeddings/oleObject562.bin"/><Relationship Id="rId4" Type="http://schemas.openxmlformats.org/officeDocument/2006/relationships/image" Target="../media/image611.wmf"/><Relationship Id="rId3" Type="http://schemas.openxmlformats.org/officeDocument/2006/relationships/oleObject" Target="../embeddings/oleObject561.bin"/><Relationship Id="rId2" Type="http://schemas.openxmlformats.org/officeDocument/2006/relationships/image" Target="../media/image610.wmf"/><Relationship Id="rId1" Type="http://schemas.openxmlformats.org/officeDocument/2006/relationships/oleObject" Target="../embeddings/oleObject560.bin"/></Relationships>
</file>

<file path=ppt/slides/_rels/slide2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26.xml"/><Relationship Id="rId2" Type="http://schemas.openxmlformats.org/officeDocument/2006/relationships/slide" Target="slide283.xml"/><Relationship Id="rId1" Type="http://schemas.openxmlformats.org/officeDocument/2006/relationships/slide" Target="slide324.xml"/></Relationships>
</file>

<file path=ppt/slides/_rels/slide283.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vmlDrawing" Target="../drawings/vmlDrawing161.vml"/><Relationship Id="rId5" Type="http://schemas.openxmlformats.org/officeDocument/2006/relationships/slideLayout" Target="../slideLayouts/slideLayout7.xml"/><Relationship Id="rId4" Type="http://schemas.openxmlformats.org/officeDocument/2006/relationships/image" Target="../media/image614.emf"/><Relationship Id="rId3" Type="http://schemas.openxmlformats.org/officeDocument/2006/relationships/oleObject" Target="../embeddings/oleObject564.bin"/><Relationship Id="rId2" Type="http://schemas.openxmlformats.org/officeDocument/2006/relationships/image" Target="../media/image613.emf"/><Relationship Id="rId1" Type="http://schemas.openxmlformats.org/officeDocument/2006/relationships/oleObject" Target="../embeddings/oleObject563.bin"/></Relationships>
</file>

<file path=ppt/slides/_rels/slide284.xml.rels><?xml version="1.0" encoding="UTF-8" standalone="yes"?>
<Relationships xmlns="http://schemas.openxmlformats.org/package/2006/relationships"><Relationship Id="rId8" Type="http://schemas.openxmlformats.org/officeDocument/2006/relationships/notesSlide" Target="../notesSlides/notesSlide104.xml"/><Relationship Id="rId7" Type="http://schemas.openxmlformats.org/officeDocument/2006/relationships/slideLayout" Target="../slideLayouts/slideLayout7.xml"/><Relationship Id="rId6" Type="http://schemas.openxmlformats.org/officeDocument/2006/relationships/audio" Target="../media/audio2.wav"/><Relationship Id="rId5" Type="http://schemas.openxmlformats.org/officeDocument/2006/relationships/image" Target="../media/image616.png"/><Relationship Id="rId4" Type="http://schemas.openxmlformats.org/officeDocument/2006/relationships/tags" Target="../tags/tag290.xml"/><Relationship Id="rId3" Type="http://schemas.openxmlformats.org/officeDocument/2006/relationships/image" Target="../media/image615.png"/><Relationship Id="rId2" Type="http://schemas.openxmlformats.org/officeDocument/2006/relationships/tags" Target="../tags/tag289.xml"/><Relationship Id="rId1" Type="http://schemas.openxmlformats.org/officeDocument/2006/relationships/tags" Target="../tags/tag288.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29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ags" Target="../tags/tag293.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tags" Target="../tags/tag294.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47.pn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7.xml"/><Relationship Id="rId1" Type="http://schemas.openxmlformats.org/officeDocument/2006/relationships/tags" Target="../tags/tag295.xml"/></Relationships>
</file>

<file path=ppt/slides/_rels/slide291.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296.xml"/></Relationships>
</file>

<file path=ppt/slides/_rels/slide292.xml.rels><?xml version="1.0" encoding="UTF-8" standalone="yes"?>
<Relationships xmlns="http://schemas.openxmlformats.org/package/2006/relationships"><Relationship Id="rId8" Type="http://schemas.openxmlformats.org/officeDocument/2006/relationships/vmlDrawing" Target="../drawings/vmlDrawing162.vml"/><Relationship Id="rId7" Type="http://schemas.openxmlformats.org/officeDocument/2006/relationships/slideLayout" Target="../slideLayouts/slideLayout2.xml"/><Relationship Id="rId6" Type="http://schemas.openxmlformats.org/officeDocument/2006/relationships/image" Target="../media/image619.png"/><Relationship Id="rId5" Type="http://schemas.openxmlformats.org/officeDocument/2006/relationships/oleObject" Target="../embeddings/oleObject567.bin"/><Relationship Id="rId4" Type="http://schemas.openxmlformats.org/officeDocument/2006/relationships/image" Target="../media/image618.png"/><Relationship Id="rId3" Type="http://schemas.openxmlformats.org/officeDocument/2006/relationships/oleObject" Target="../embeddings/oleObject566.bin"/><Relationship Id="rId2" Type="http://schemas.openxmlformats.org/officeDocument/2006/relationships/image" Target="../media/image617.png"/><Relationship Id="rId1" Type="http://schemas.openxmlformats.org/officeDocument/2006/relationships/oleObject" Target="../embeddings/oleObject565.bin"/></Relationships>
</file>

<file path=ppt/slides/_rels/slide293.xml.rels><?xml version="1.0" encoding="UTF-8" standalone="yes"?>
<Relationships xmlns="http://schemas.openxmlformats.org/package/2006/relationships"><Relationship Id="rId8" Type="http://schemas.openxmlformats.org/officeDocument/2006/relationships/vmlDrawing" Target="../drawings/vmlDrawing163.vml"/><Relationship Id="rId7" Type="http://schemas.openxmlformats.org/officeDocument/2006/relationships/slideLayout" Target="../slideLayouts/slideLayout2.xml"/><Relationship Id="rId6" Type="http://schemas.openxmlformats.org/officeDocument/2006/relationships/image" Target="../media/image622.png"/><Relationship Id="rId5" Type="http://schemas.openxmlformats.org/officeDocument/2006/relationships/oleObject" Target="../embeddings/oleObject570.bin"/><Relationship Id="rId4" Type="http://schemas.openxmlformats.org/officeDocument/2006/relationships/image" Target="../media/image621.png"/><Relationship Id="rId3" Type="http://schemas.openxmlformats.org/officeDocument/2006/relationships/oleObject" Target="../embeddings/oleObject569.bin"/><Relationship Id="rId2" Type="http://schemas.openxmlformats.org/officeDocument/2006/relationships/image" Target="../media/image620.png"/><Relationship Id="rId1" Type="http://schemas.openxmlformats.org/officeDocument/2006/relationships/oleObject" Target="../embeddings/oleObject568.bin"/></Relationships>
</file>

<file path=ppt/slides/_rels/slide294.xml.rels><?xml version="1.0" encoding="UTF-8" standalone="yes"?>
<Relationships xmlns="http://schemas.openxmlformats.org/package/2006/relationships"><Relationship Id="rId9" Type="http://schemas.openxmlformats.org/officeDocument/2006/relationships/notesSlide" Target="../notesSlides/notesSlide110.xml"/><Relationship Id="rId8" Type="http://schemas.openxmlformats.org/officeDocument/2006/relationships/vmlDrawing" Target="../drawings/vmlDrawing164.vml"/><Relationship Id="rId7" Type="http://schemas.openxmlformats.org/officeDocument/2006/relationships/slideLayout" Target="../slideLayouts/slideLayout7.xml"/><Relationship Id="rId6" Type="http://schemas.openxmlformats.org/officeDocument/2006/relationships/audio" Target="../media/audio3.wav"/><Relationship Id="rId5" Type="http://schemas.openxmlformats.org/officeDocument/2006/relationships/tags" Target="../tags/tag297.xml"/><Relationship Id="rId4" Type="http://schemas.openxmlformats.org/officeDocument/2006/relationships/image" Target="../media/image624.wmf"/><Relationship Id="rId3" Type="http://schemas.openxmlformats.org/officeDocument/2006/relationships/oleObject" Target="../embeddings/oleObject572.bin"/><Relationship Id="rId2" Type="http://schemas.openxmlformats.org/officeDocument/2006/relationships/image" Target="../media/image623.wmf"/><Relationship Id="rId1" Type="http://schemas.openxmlformats.org/officeDocument/2006/relationships/oleObject" Target="../embeddings/oleObject571.bin"/></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6.png"/><Relationship Id="rId1" Type="http://schemas.openxmlformats.org/officeDocument/2006/relationships/image" Target="../media/image625.png"/></Relationships>
</file>

<file path=ppt/slides/_rels/slide296.xml.rels><?xml version="1.0" encoding="UTF-8" standalone="yes"?>
<Relationships xmlns="http://schemas.openxmlformats.org/package/2006/relationships"><Relationship Id="rId8" Type="http://schemas.openxmlformats.org/officeDocument/2006/relationships/vmlDrawing" Target="../drawings/vmlDrawing165.vml"/><Relationship Id="rId7" Type="http://schemas.openxmlformats.org/officeDocument/2006/relationships/slideLayout" Target="../slideLayouts/slideLayout2.xml"/><Relationship Id="rId6" Type="http://schemas.openxmlformats.org/officeDocument/2006/relationships/image" Target="../media/image629.png"/><Relationship Id="rId5" Type="http://schemas.openxmlformats.org/officeDocument/2006/relationships/oleObject" Target="../embeddings/oleObject575.bin"/><Relationship Id="rId4" Type="http://schemas.openxmlformats.org/officeDocument/2006/relationships/image" Target="../media/image628.png"/><Relationship Id="rId3" Type="http://schemas.openxmlformats.org/officeDocument/2006/relationships/oleObject" Target="../embeddings/oleObject574.bin"/><Relationship Id="rId2" Type="http://schemas.openxmlformats.org/officeDocument/2006/relationships/image" Target="../media/image627.png"/><Relationship Id="rId1" Type="http://schemas.openxmlformats.org/officeDocument/2006/relationships/oleObject" Target="../embeddings/oleObject573.bin"/></Relationships>
</file>

<file path=ppt/slides/_rels/slide297.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image" Target="../media/image631.png"/><Relationship Id="rId7" Type="http://schemas.openxmlformats.org/officeDocument/2006/relationships/oleObject" Target="../embeddings/oleObject577.bin"/><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image" Target="../media/image630.png"/><Relationship Id="rId3" Type="http://schemas.openxmlformats.org/officeDocument/2006/relationships/oleObject" Target="../embeddings/oleObject576.bin"/><Relationship Id="rId21" Type="http://schemas.openxmlformats.org/officeDocument/2006/relationships/notesSlide" Target="../notesSlides/notesSlide111.xml"/><Relationship Id="rId20" Type="http://schemas.openxmlformats.org/officeDocument/2006/relationships/vmlDrawing" Target="../drawings/vmlDrawing166.vml"/><Relationship Id="rId2" Type="http://schemas.openxmlformats.org/officeDocument/2006/relationships/tags" Target="../tags/tag299.xml"/><Relationship Id="rId19" Type="http://schemas.openxmlformats.org/officeDocument/2006/relationships/slideLayout" Target="../slideLayouts/slideLayout7.xml"/><Relationship Id="rId18" Type="http://schemas.openxmlformats.org/officeDocument/2006/relationships/tags" Target="../tags/tag309.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tags" Target="../tags/tag306.xml"/><Relationship Id="rId14" Type="http://schemas.openxmlformats.org/officeDocument/2006/relationships/tags" Target="../tags/tag305.xml"/><Relationship Id="rId13" Type="http://schemas.openxmlformats.org/officeDocument/2006/relationships/tags" Target="../tags/tag304.xml"/><Relationship Id="rId12" Type="http://schemas.openxmlformats.org/officeDocument/2006/relationships/image" Target="../media/image632.png"/><Relationship Id="rId11" Type="http://schemas.openxmlformats.org/officeDocument/2006/relationships/oleObject" Target="../embeddings/oleObject578.bin"/><Relationship Id="rId10" Type="http://schemas.openxmlformats.org/officeDocument/2006/relationships/tags" Target="../tags/tag303.xml"/><Relationship Id="rId1" Type="http://schemas.openxmlformats.org/officeDocument/2006/relationships/tags" Target="../tags/tag298.xml"/></Relationships>
</file>

<file path=ppt/slides/_rels/slide298.xml.rels><?xml version="1.0" encoding="UTF-8" standalone="yes"?>
<Relationships xmlns="http://schemas.openxmlformats.org/package/2006/relationships"><Relationship Id="rId9" Type="http://schemas.openxmlformats.org/officeDocument/2006/relationships/vmlDrawing" Target="../drawings/vmlDrawing167.vml"/><Relationship Id="rId8" Type="http://schemas.openxmlformats.org/officeDocument/2006/relationships/slideLayout" Target="../slideLayouts/slideLayout2.xml"/><Relationship Id="rId7" Type="http://schemas.openxmlformats.org/officeDocument/2006/relationships/image" Target="../media/image636.wmf"/><Relationship Id="rId6" Type="http://schemas.openxmlformats.org/officeDocument/2006/relationships/oleObject" Target="../embeddings/oleObject581.bin"/><Relationship Id="rId5" Type="http://schemas.openxmlformats.org/officeDocument/2006/relationships/image" Target="../media/image635.wmf"/><Relationship Id="rId4" Type="http://schemas.openxmlformats.org/officeDocument/2006/relationships/oleObject" Target="../embeddings/oleObject580.bin"/><Relationship Id="rId3" Type="http://schemas.openxmlformats.org/officeDocument/2006/relationships/image" Target="../media/image634.wmf"/><Relationship Id="rId2" Type="http://schemas.openxmlformats.org/officeDocument/2006/relationships/oleObject" Target="../embeddings/oleObject579.bin"/><Relationship Id="rId1" Type="http://schemas.openxmlformats.org/officeDocument/2006/relationships/image" Target="../media/image633.png"/></Relationships>
</file>

<file path=ppt/slides/_rels/slide299.xml.rels><?xml version="1.0" encoding="UTF-8" standalone="yes"?>
<Relationships xmlns="http://schemas.openxmlformats.org/package/2006/relationships"><Relationship Id="rId8" Type="http://schemas.openxmlformats.org/officeDocument/2006/relationships/vmlDrawing" Target="../drawings/vmlDrawing168.vml"/><Relationship Id="rId7" Type="http://schemas.openxmlformats.org/officeDocument/2006/relationships/slideLayout" Target="../slideLayouts/slideLayout2.xml"/><Relationship Id="rId6" Type="http://schemas.openxmlformats.org/officeDocument/2006/relationships/image" Target="../media/image639.wmf"/><Relationship Id="rId5" Type="http://schemas.openxmlformats.org/officeDocument/2006/relationships/oleObject" Target="../embeddings/oleObject584.bin"/><Relationship Id="rId4" Type="http://schemas.openxmlformats.org/officeDocument/2006/relationships/image" Target="../media/image638.wmf"/><Relationship Id="rId3" Type="http://schemas.openxmlformats.org/officeDocument/2006/relationships/oleObject" Target="../embeddings/oleObject583.bin"/><Relationship Id="rId2" Type="http://schemas.openxmlformats.org/officeDocument/2006/relationships/image" Target="../media/image637.png"/><Relationship Id="rId1" Type="http://schemas.openxmlformats.org/officeDocument/2006/relationships/oleObject" Target="../embeddings/oleObject582.bin"/></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12.xml"/><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11.vml"/><Relationship Id="rId8" Type="http://schemas.openxmlformats.org/officeDocument/2006/relationships/slideLayout" Target="../slideLayouts/slideLayout7.xml"/><Relationship Id="rId7" Type="http://schemas.openxmlformats.org/officeDocument/2006/relationships/tags" Target="../tags/tag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wmf"/><Relationship Id="rId3" Type="http://schemas.openxmlformats.org/officeDocument/2006/relationships/oleObject" Target="../embeddings/oleObject42.bin"/><Relationship Id="rId2" Type="http://schemas.openxmlformats.org/officeDocument/2006/relationships/image" Target="../media/image48.wmf"/><Relationship Id="rId10" Type="http://schemas.openxmlformats.org/officeDocument/2006/relationships/notesSlide" Target="../notesSlides/notesSlide7.xml"/><Relationship Id="rId1" Type="http://schemas.openxmlformats.org/officeDocument/2006/relationships/oleObject" Target="../embeddings/oleObject41.bin"/></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tags" Target="../tags/tag310.xml"/></Relationships>
</file>

<file path=ppt/slides/_rels/slide301.xml.rels><?xml version="1.0" encoding="UTF-8" standalone="yes"?>
<Relationships xmlns="http://schemas.openxmlformats.org/package/2006/relationships"><Relationship Id="rId6" Type="http://schemas.openxmlformats.org/officeDocument/2006/relationships/vmlDrawing" Target="../drawings/vmlDrawing169.vml"/><Relationship Id="rId5" Type="http://schemas.openxmlformats.org/officeDocument/2006/relationships/slideLayout" Target="../slideLayouts/slideLayout2.xml"/><Relationship Id="rId4" Type="http://schemas.openxmlformats.org/officeDocument/2006/relationships/image" Target="../media/image641.png"/><Relationship Id="rId3" Type="http://schemas.openxmlformats.org/officeDocument/2006/relationships/oleObject" Target="../embeddings/oleObject586.bin"/><Relationship Id="rId2" Type="http://schemas.openxmlformats.org/officeDocument/2006/relationships/image" Target="../media/image640.png"/><Relationship Id="rId1" Type="http://schemas.openxmlformats.org/officeDocument/2006/relationships/oleObject" Target="../embeddings/oleObject585.bin"/></Relationships>
</file>

<file path=ppt/slides/_rels/slide302.xml.rels><?xml version="1.0" encoding="UTF-8" standalone="yes"?>
<Relationships xmlns="http://schemas.openxmlformats.org/package/2006/relationships"><Relationship Id="rId4" Type="http://schemas.openxmlformats.org/officeDocument/2006/relationships/notesSlide" Target="../notesSlides/notesSlide113.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311.xml"/></Relationships>
</file>

<file path=ppt/slides/_rels/slide303.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312.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3.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4.xml"/></Relationships>
</file>

<file path=ppt/slides/_rels/slide306.xml.rels><?xml version="1.0" encoding="UTF-8" standalone="yes"?>
<Relationships xmlns="http://schemas.openxmlformats.org/package/2006/relationships"><Relationship Id="rId7" Type="http://schemas.openxmlformats.org/officeDocument/2006/relationships/notesSlide" Target="../notesSlides/notesSlide115.xml"/><Relationship Id="rId6" Type="http://schemas.openxmlformats.org/officeDocument/2006/relationships/vmlDrawing" Target="../drawings/vmlDrawing170.vml"/><Relationship Id="rId5" Type="http://schemas.openxmlformats.org/officeDocument/2006/relationships/slideLayout" Target="../slideLayouts/slideLayout2.xml"/><Relationship Id="rId4" Type="http://schemas.openxmlformats.org/officeDocument/2006/relationships/image" Target="../media/image643.wmf"/><Relationship Id="rId3" Type="http://schemas.openxmlformats.org/officeDocument/2006/relationships/oleObject" Target="../embeddings/oleObject588.bin"/><Relationship Id="rId2" Type="http://schemas.openxmlformats.org/officeDocument/2006/relationships/image" Target="../media/image642.wmf"/><Relationship Id="rId1" Type="http://schemas.openxmlformats.org/officeDocument/2006/relationships/oleObject" Target="../embeddings/oleObject587.bin"/></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5.xml"/></Relationships>
</file>

<file path=ppt/slides/_rels/slide308.xml.rels><?xml version="1.0" encoding="UTF-8" standalone="yes"?>
<Relationships xmlns="http://schemas.openxmlformats.org/package/2006/relationships"><Relationship Id="rId5" Type="http://schemas.openxmlformats.org/officeDocument/2006/relationships/vmlDrawing" Target="../drawings/vmlDrawing171.vml"/><Relationship Id="rId4" Type="http://schemas.openxmlformats.org/officeDocument/2006/relationships/slideLayout" Target="../slideLayouts/slideLayout7.xml"/><Relationship Id="rId3" Type="http://schemas.openxmlformats.org/officeDocument/2006/relationships/tags" Target="../tags/tag316.xml"/><Relationship Id="rId2" Type="http://schemas.openxmlformats.org/officeDocument/2006/relationships/image" Target="../media/image644.wmf"/><Relationship Id="rId1" Type="http://schemas.openxmlformats.org/officeDocument/2006/relationships/oleObject" Target="../embeddings/oleObject589.bin"/></Relationships>
</file>

<file path=ppt/slides/_rels/slide3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31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image" Target="../media/image53.png"/><Relationship Id="rId1" Type="http://schemas.openxmlformats.org/officeDocument/2006/relationships/image" Target="../media/image52.png"/></Relationships>
</file>

<file path=ppt/slides/_rels/slide310.xml.rels><?xml version="1.0" encoding="UTF-8" standalone="yes"?>
<Relationships xmlns="http://schemas.openxmlformats.org/package/2006/relationships"><Relationship Id="rId7" Type="http://schemas.openxmlformats.org/officeDocument/2006/relationships/notesSlide" Target="../notesSlides/notesSlide116.xml"/><Relationship Id="rId6" Type="http://schemas.openxmlformats.org/officeDocument/2006/relationships/vmlDrawing" Target="../drawings/vmlDrawing172.v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tags" Target="../tags/tag318.xml"/><Relationship Id="rId2" Type="http://schemas.openxmlformats.org/officeDocument/2006/relationships/image" Target="../media/image645.png"/><Relationship Id="rId1" Type="http://schemas.openxmlformats.org/officeDocument/2006/relationships/oleObject" Target="../embeddings/oleObject590.bin"/></Relationships>
</file>

<file path=ppt/slides/_rels/slide311.xml.rels><?xml version="1.0" encoding="UTF-8" standalone="yes"?>
<Relationships xmlns="http://schemas.openxmlformats.org/package/2006/relationships"><Relationship Id="rId6" Type="http://schemas.openxmlformats.org/officeDocument/2006/relationships/vmlDrawing" Target="../drawings/vmlDrawing173.v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tags" Target="../tags/tag319.xml"/><Relationship Id="rId2" Type="http://schemas.openxmlformats.org/officeDocument/2006/relationships/image" Target="../media/image646.png"/><Relationship Id="rId1" Type="http://schemas.openxmlformats.org/officeDocument/2006/relationships/oleObject" Target="../embeddings/oleObject591.bin"/></Relationships>
</file>

<file path=ppt/slides/_rels/slide312.xml.rels><?xml version="1.0" encoding="UTF-8" standalone="yes"?>
<Relationships xmlns="http://schemas.openxmlformats.org/package/2006/relationships"><Relationship Id="rId7" Type="http://schemas.openxmlformats.org/officeDocument/2006/relationships/notesSlide" Target="../notesSlides/notesSlide117.xml"/><Relationship Id="rId6" Type="http://schemas.openxmlformats.org/officeDocument/2006/relationships/vmlDrawing" Target="../drawings/vmlDrawing174.v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tags" Target="../tags/tag320.xml"/><Relationship Id="rId2" Type="http://schemas.openxmlformats.org/officeDocument/2006/relationships/image" Target="../media/image646.png"/><Relationship Id="rId1" Type="http://schemas.openxmlformats.org/officeDocument/2006/relationships/oleObject" Target="../embeddings/oleObject592.bin"/></Relationships>
</file>

<file path=ppt/slides/_rels/slide313.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175.v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tags" Target="../tags/tag321.xml"/><Relationship Id="rId2" Type="http://schemas.openxmlformats.org/officeDocument/2006/relationships/image" Target="../media/image646.png"/><Relationship Id="rId1" Type="http://schemas.openxmlformats.org/officeDocument/2006/relationships/oleObject" Target="../embeddings/oleObject593.bin"/></Relationships>
</file>

<file path=ppt/slides/_rels/slide314.xml.rels><?xml version="1.0" encoding="UTF-8" standalone="yes"?>
<Relationships xmlns="http://schemas.openxmlformats.org/package/2006/relationships"><Relationship Id="rId9" Type="http://schemas.openxmlformats.org/officeDocument/2006/relationships/vmlDrawing" Target="../drawings/vmlDrawing176.vml"/><Relationship Id="rId8" Type="http://schemas.openxmlformats.org/officeDocument/2006/relationships/slideLayout" Target="../slideLayouts/slideLayout7.xml"/><Relationship Id="rId7" Type="http://schemas.openxmlformats.org/officeDocument/2006/relationships/audio" Target="../media/audio3.wav"/><Relationship Id="rId6" Type="http://schemas.openxmlformats.org/officeDocument/2006/relationships/tags" Target="../tags/tag322.xml"/><Relationship Id="rId5" Type="http://schemas.openxmlformats.org/officeDocument/2006/relationships/image" Target="../media/image649.png"/><Relationship Id="rId4" Type="http://schemas.openxmlformats.org/officeDocument/2006/relationships/image" Target="../media/image648.wmf"/><Relationship Id="rId3" Type="http://schemas.openxmlformats.org/officeDocument/2006/relationships/oleObject" Target="../embeddings/oleObject595.bin"/><Relationship Id="rId2" Type="http://schemas.openxmlformats.org/officeDocument/2006/relationships/image" Target="../media/image647.wmf"/><Relationship Id="rId10" Type="http://schemas.openxmlformats.org/officeDocument/2006/relationships/notesSlide" Target="../notesSlides/notesSlide119.xml"/><Relationship Id="rId1" Type="http://schemas.openxmlformats.org/officeDocument/2006/relationships/oleObject" Target="../embeddings/oleObject594.bin"/></Relationships>
</file>

<file path=ppt/slides/_rels/slide315.xml.rels><?xml version="1.0" encoding="UTF-8" standalone="yes"?>
<Relationships xmlns="http://schemas.openxmlformats.org/package/2006/relationships"><Relationship Id="rId8" Type="http://schemas.openxmlformats.org/officeDocument/2006/relationships/notesSlide" Target="../notesSlides/notesSlide120.xml"/><Relationship Id="rId7" Type="http://schemas.openxmlformats.org/officeDocument/2006/relationships/slideLayout" Target="../slideLayouts/slideLayout7.xml"/><Relationship Id="rId6" Type="http://schemas.openxmlformats.org/officeDocument/2006/relationships/image" Target="../media/image652.png"/><Relationship Id="rId5" Type="http://schemas.openxmlformats.org/officeDocument/2006/relationships/image" Target="../media/image651.png"/><Relationship Id="rId4" Type="http://schemas.openxmlformats.org/officeDocument/2006/relationships/tags" Target="../tags/tag325.xml"/><Relationship Id="rId3" Type="http://schemas.openxmlformats.org/officeDocument/2006/relationships/image" Target="../media/image650.png"/><Relationship Id="rId2" Type="http://schemas.openxmlformats.org/officeDocument/2006/relationships/tags" Target="../tags/tag324.xml"/><Relationship Id="rId1" Type="http://schemas.openxmlformats.org/officeDocument/2006/relationships/tags" Target="../tags/tag323.xml"/></Relationships>
</file>

<file path=ppt/slides/_rels/slide3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audio" Target="../media/audio3.wav"/><Relationship Id="rId5" Type="http://schemas.openxmlformats.org/officeDocument/2006/relationships/tags" Target="../tags/tag326.xml"/><Relationship Id="rId4" Type="http://schemas.openxmlformats.org/officeDocument/2006/relationships/image" Target="../media/image654.png"/><Relationship Id="rId3" Type="http://schemas.openxmlformats.org/officeDocument/2006/relationships/customXml" Target="../ink/ink2.xml"/><Relationship Id="rId2" Type="http://schemas.openxmlformats.org/officeDocument/2006/relationships/image" Target="../media/image653.png"/><Relationship Id="rId1" Type="http://schemas.openxmlformats.org/officeDocument/2006/relationships/customXml" Target="../ink/ink1.xml"/></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tags" Target="../tags/tag327.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8.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53.png"/><Relationship Id="rId1" Type="http://schemas.openxmlformats.org/officeDocument/2006/relationships/image" Target="../media/image54.png"/></Relationships>
</file>

<file path=ppt/slides/_rels/slide320.xml.rels><?xml version="1.0" encoding="UTF-8" standalone="yes"?>
<Relationships xmlns="http://schemas.openxmlformats.org/package/2006/relationships"><Relationship Id="rId7" Type="http://schemas.openxmlformats.org/officeDocument/2006/relationships/vmlDrawing" Target="../drawings/vmlDrawing177.vml"/><Relationship Id="rId6" Type="http://schemas.openxmlformats.org/officeDocument/2006/relationships/slideLayout" Target="../slideLayouts/slideLayout7.xml"/><Relationship Id="rId5" Type="http://schemas.openxmlformats.org/officeDocument/2006/relationships/tags" Target="../tags/tag330.xml"/><Relationship Id="rId4" Type="http://schemas.openxmlformats.org/officeDocument/2006/relationships/image" Target="../media/image656.wmf"/><Relationship Id="rId3" Type="http://schemas.openxmlformats.org/officeDocument/2006/relationships/oleObject" Target="../embeddings/oleObject597.bin"/><Relationship Id="rId2" Type="http://schemas.openxmlformats.org/officeDocument/2006/relationships/image" Target="../media/image655.wmf"/><Relationship Id="rId1" Type="http://schemas.openxmlformats.org/officeDocument/2006/relationships/oleObject" Target="../embeddings/oleObject596.bin"/></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1.xml"/></Relationships>
</file>

<file path=ppt/slides/_rels/slide322.xml.rels><?xml version="1.0" encoding="UTF-8" standalone="yes"?>
<Relationships xmlns="http://schemas.openxmlformats.org/package/2006/relationships"><Relationship Id="rId9" Type="http://schemas.openxmlformats.org/officeDocument/2006/relationships/oleObject" Target="../embeddings/oleObject602.bin"/><Relationship Id="rId8" Type="http://schemas.openxmlformats.org/officeDocument/2006/relationships/image" Target="../media/image660.emf"/><Relationship Id="rId7" Type="http://schemas.openxmlformats.org/officeDocument/2006/relationships/oleObject" Target="../embeddings/oleObject601.bin"/><Relationship Id="rId6" Type="http://schemas.openxmlformats.org/officeDocument/2006/relationships/image" Target="../media/image659.wmf"/><Relationship Id="rId5" Type="http://schemas.openxmlformats.org/officeDocument/2006/relationships/oleObject" Target="../embeddings/oleObject600.bin"/><Relationship Id="rId4" Type="http://schemas.openxmlformats.org/officeDocument/2006/relationships/image" Target="../media/image658.wmf"/><Relationship Id="rId3" Type="http://schemas.openxmlformats.org/officeDocument/2006/relationships/oleObject" Target="../embeddings/oleObject599.bin"/><Relationship Id="rId2" Type="http://schemas.openxmlformats.org/officeDocument/2006/relationships/image" Target="../media/image657.wmf"/><Relationship Id="rId14" Type="http://schemas.openxmlformats.org/officeDocument/2006/relationships/vmlDrawing" Target="../drawings/vmlDrawing178.vml"/><Relationship Id="rId13" Type="http://schemas.openxmlformats.org/officeDocument/2006/relationships/slideLayout" Target="../slideLayouts/slideLayout7.xml"/><Relationship Id="rId12" Type="http://schemas.openxmlformats.org/officeDocument/2006/relationships/image" Target="../media/image662.emf"/><Relationship Id="rId11" Type="http://schemas.openxmlformats.org/officeDocument/2006/relationships/oleObject" Target="../embeddings/oleObject603.bin"/><Relationship Id="rId10" Type="http://schemas.openxmlformats.org/officeDocument/2006/relationships/image" Target="../media/image661.emf"/><Relationship Id="rId1" Type="http://schemas.openxmlformats.org/officeDocument/2006/relationships/oleObject" Target="../embeddings/oleObject598.bin"/></Relationships>
</file>

<file path=ppt/slides/_rels/slide323.xml.rels><?xml version="1.0" encoding="UTF-8" standalone="yes"?>
<Relationships xmlns="http://schemas.openxmlformats.org/package/2006/relationships"><Relationship Id="rId9" Type="http://schemas.openxmlformats.org/officeDocument/2006/relationships/oleObject" Target="../embeddings/oleObject608.bin"/><Relationship Id="rId8" Type="http://schemas.openxmlformats.org/officeDocument/2006/relationships/image" Target="../media/image665.emf"/><Relationship Id="rId7" Type="http://schemas.openxmlformats.org/officeDocument/2006/relationships/oleObject" Target="../embeddings/oleObject607.bin"/><Relationship Id="rId6" Type="http://schemas.openxmlformats.org/officeDocument/2006/relationships/image" Target="../media/image664.wmf"/><Relationship Id="rId5" Type="http://schemas.openxmlformats.org/officeDocument/2006/relationships/oleObject" Target="../embeddings/oleObject606.bin"/><Relationship Id="rId4" Type="http://schemas.openxmlformats.org/officeDocument/2006/relationships/image" Target="../media/image663.wmf"/><Relationship Id="rId3" Type="http://schemas.openxmlformats.org/officeDocument/2006/relationships/oleObject" Target="../embeddings/oleObject605.bin"/><Relationship Id="rId2" Type="http://schemas.openxmlformats.org/officeDocument/2006/relationships/image" Target="../media/image659.wmf"/><Relationship Id="rId14" Type="http://schemas.openxmlformats.org/officeDocument/2006/relationships/vmlDrawing" Target="../drawings/vmlDrawing179.vml"/><Relationship Id="rId13" Type="http://schemas.openxmlformats.org/officeDocument/2006/relationships/slideLayout" Target="../slideLayouts/slideLayout7.xml"/><Relationship Id="rId12" Type="http://schemas.openxmlformats.org/officeDocument/2006/relationships/image" Target="../media/image667.wmf"/><Relationship Id="rId11" Type="http://schemas.openxmlformats.org/officeDocument/2006/relationships/oleObject" Target="../embeddings/oleObject609.bin"/><Relationship Id="rId10" Type="http://schemas.openxmlformats.org/officeDocument/2006/relationships/image" Target="../media/image666.wmf"/><Relationship Id="rId1" Type="http://schemas.openxmlformats.org/officeDocument/2006/relationships/oleObject" Target="../embeddings/oleObject604.bin"/></Relationships>
</file>

<file path=ppt/slides/_rels/slide324.xml.rels><?xml version="1.0" encoding="UTF-8" standalone="yes"?>
<Relationships xmlns="http://schemas.openxmlformats.org/package/2006/relationships"><Relationship Id="rId9" Type="http://schemas.openxmlformats.org/officeDocument/2006/relationships/image" Target="../media/image672.jpeg"/><Relationship Id="rId8" Type="http://schemas.openxmlformats.org/officeDocument/2006/relationships/image" Target="../media/image671.emf"/><Relationship Id="rId7" Type="http://schemas.openxmlformats.org/officeDocument/2006/relationships/oleObject" Target="../embeddings/oleObject613.bin"/><Relationship Id="rId6" Type="http://schemas.openxmlformats.org/officeDocument/2006/relationships/image" Target="../media/image670.emf"/><Relationship Id="rId5" Type="http://schemas.openxmlformats.org/officeDocument/2006/relationships/oleObject" Target="../embeddings/oleObject612.bin"/><Relationship Id="rId4" Type="http://schemas.openxmlformats.org/officeDocument/2006/relationships/image" Target="../media/image669.wmf"/><Relationship Id="rId3" Type="http://schemas.openxmlformats.org/officeDocument/2006/relationships/oleObject" Target="../embeddings/oleObject611.bin"/><Relationship Id="rId2" Type="http://schemas.openxmlformats.org/officeDocument/2006/relationships/image" Target="../media/image668.wmf"/><Relationship Id="rId11" Type="http://schemas.openxmlformats.org/officeDocument/2006/relationships/vmlDrawing" Target="../drawings/vmlDrawing180.vml"/><Relationship Id="rId10" Type="http://schemas.openxmlformats.org/officeDocument/2006/relationships/slideLayout" Target="../slideLayouts/slideLayout7.xml"/><Relationship Id="rId1" Type="http://schemas.openxmlformats.org/officeDocument/2006/relationships/oleObject" Target="../embeddings/oleObject610.bin"/></Relationships>
</file>

<file path=ppt/slides/_rels/slide325.xml.rels><?xml version="1.0" encoding="UTF-8" standalone="yes"?>
<Relationships xmlns="http://schemas.openxmlformats.org/package/2006/relationships"><Relationship Id="rId9" Type="http://schemas.openxmlformats.org/officeDocument/2006/relationships/oleObject" Target="../embeddings/oleObject618.bin"/><Relationship Id="rId8" Type="http://schemas.openxmlformats.org/officeDocument/2006/relationships/image" Target="../media/image676.wmf"/><Relationship Id="rId7" Type="http://schemas.openxmlformats.org/officeDocument/2006/relationships/oleObject" Target="../embeddings/oleObject617.bin"/><Relationship Id="rId6" Type="http://schemas.openxmlformats.org/officeDocument/2006/relationships/image" Target="../media/image675.wmf"/><Relationship Id="rId5" Type="http://schemas.openxmlformats.org/officeDocument/2006/relationships/oleObject" Target="../embeddings/oleObject616.bin"/><Relationship Id="rId4" Type="http://schemas.openxmlformats.org/officeDocument/2006/relationships/image" Target="../media/image674.wmf"/><Relationship Id="rId3" Type="http://schemas.openxmlformats.org/officeDocument/2006/relationships/oleObject" Target="../embeddings/oleObject615.bin"/><Relationship Id="rId20" Type="http://schemas.openxmlformats.org/officeDocument/2006/relationships/vmlDrawing" Target="../drawings/vmlDrawing181.vml"/><Relationship Id="rId2" Type="http://schemas.openxmlformats.org/officeDocument/2006/relationships/image" Target="../media/image673.wmf"/><Relationship Id="rId19" Type="http://schemas.openxmlformats.org/officeDocument/2006/relationships/slideLayout" Target="../slideLayouts/slideLayout7.xml"/><Relationship Id="rId18" Type="http://schemas.openxmlformats.org/officeDocument/2006/relationships/image" Target="../media/image681.wmf"/><Relationship Id="rId17" Type="http://schemas.openxmlformats.org/officeDocument/2006/relationships/oleObject" Target="../embeddings/oleObject622.bin"/><Relationship Id="rId16" Type="http://schemas.openxmlformats.org/officeDocument/2006/relationships/image" Target="../media/image680.wmf"/><Relationship Id="rId15" Type="http://schemas.openxmlformats.org/officeDocument/2006/relationships/oleObject" Target="../embeddings/oleObject621.bin"/><Relationship Id="rId14" Type="http://schemas.openxmlformats.org/officeDocument/2006/relationships/image" Target="../media/image679.wmf"/><Relationship Id="rId13" Type="http://schemas.openxmlformats.org/officeDocument/2006/relationships/oleObject" Target="../embeddings/oleObject620.bin"/><Relationship Id="rId12" Type="http://schemas.openxmlformats.org/officeDocument/2006/relationships/image" Target="../media/image678.wmf"/><Relationship Id="rId11" Type="http://schemas.openxmlformats.org/officeDocument/2006/relationships/oleObject" Target="../embeddings/oleObject619.bin"/><Relationship Id="rId10" Type="http://schemas.openxmlformats.org/officeDocument/2006/relationships/image" Target="../media/image677.wmf"/><Relationship Id="rId1" Type="http://schemas.openxmlformats.org/officeDocument/2006/relationships/oleObject" Target="../embeddings/oleObject614.bin"/></Relationships>
</file>

<file path=ppt/slides/_rels/slide326.xml.rels><?xml version="1.0" encoding="UTF-8" standalone="yes"?>
<Relationships xmlns="http://schemas.openxmlformats.org/package/2006/relationships"><Relationship Id="rId6" Type="http://schemas.openxmlformats.org/officeDocument/2006/relationships/vmlDrawing" Target="../drawings/vmlDrawing182.vml"/><Relationship Id="rId5" Type="http://schemas.openxmlformats.org/officeDocument/2006/relationships/slideLayout" Target="../slideLayouts/slideLayout7.xml"/><Relationship Id="rId4" Type="http://schemas.openxmlformats.org/officeDocument/2006/relationships/image" Target="../media/image683.wmf"/><Relationship Id="rId3" Type="http://schemas.openxmlformats.org/officeDocument/2006/relationships/oleObject" Target="../embeddings/oleObject624.bin"/><Relationship Id="rId2" Type="http://schemas.openxmlformats.org/officeDocument/2006/relationships/image" Target="../media/image682.emf"/><Relationship Id="rId1" Type="http://schemas.openxmlformats.org/officeDocument/2006/relationships/oleObject" Target="../embeddings/oleObject623.bin"/></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4.png"/></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7.wdp"/><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62.xml"/><Relationship Id="rId3" Type="http://schemas.openxmlformats.org/officeDocument/2006/relationships/slide" Target="slide40.xml"/><Relationship Id="rId2" Type="http://schemas.openxmlformats.org/officeDocument/2006/relationships/slide" Target="slide37.xml"/><Relationship Id="rId1" Type="http://schemas.openxmlformats.org/officeDocument/2006/relationships/slide" Target="slide84.xml"/></Relationships>
</file>

<file path=ppt/slides/_rels/slide35.xml.rels><?xml version="1.0" encoding="UTF-8" standalone="yes"?>
<Relationships xmlns="http://schemas.openxmlformats.org/package/2006/relationships"><Relationship Id="rId9" Type="http://schemas.openxmlformats.org/officeDocument/2006/relationships/image" Target="../media/image61.jpeg"/><Relationship Id="rId8" Type="http://schemas.openxmlformats.org/officeDocument/2006/relationships/image" Target="../media/image60.jpeg"/><Relationship Id="rId7" Type="http://schemas.openxmlformats.org/officeDocument/2006/relationships/image" Target="../media/image59.jpeg"/><Relationship Id="rId6" Type="http://schemas.openxmlformats.org/officeDocument/2006/relationships/hyperlink" Target="http://www.sensicom.com.cn/a/spjj.asp?id=119" TargetMode="External"/><Relationship Id="rId5" Type="http://schemas.openxmlformats.org/officeDocument/2006/relationships/image" Target="../media/image58.jpeg"/><Relationship Id="rId4" Type="http://schemas.openxmlformats.org/officeDocument/2006/relationships/hyperlink" Target="http://www.sensicom.com.cn/a/spjj.asp?id=113" TargetMode="External"/><Relationship Id="rId3" Type="http://schemas.openxmlformats.org/officeDocument/2006/relationships/image" Target="../media/image57.png"/><Relationship Id="rId2" Type="http://schemas.openxmlformats.org/officeDocument/2006/relationships/image" Target="../media/image56.jpeg"/><Relationship Id="rId13" Type="http://schemas.openxmlformats.org/officeDocument/2006/relationships/slideLayout" Target="../slideLayouts/slideLayout7.xml"/><Relationship Id="rId12" Type="http://schemas.openxmlformats.org/officeDocument/2006/relationships/slide" Target="slide84.xml"/><Relationship Id="rId11" Type="http://schemas.openxmlformats.org/officeDocument/2006/relationships/image" Target="../media/image63.png"/><Relationship Id="rId10" Type="http://schemas.openxmlformats.org/officeDocument/2006/relationships/image" Target="../media/image62.jpeg"/><Relationship Id="rId1" Type="http://schemas.openxmlformats.org/officeDocument/2006/relationships/hyperlink" Target="http://www.jocol.com/product_YM_TUR.htm" TargetMode="Externa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64.emf"/><Relationship Id="rId1" Type="http://schemas.openxmlformats.org/officeDocument/2006/relationships/oleObject" Target="../embeddings/oleObject43.bin"/></Relationships>
</file>

<file path=ppt/slides/_rels/slide37.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7.xml"/><Relationship Id="rId7" Type="http://schemas.openxmlformats.org/officeDocument/2006/relationships/image" Target="../media/image67.emf"/><Relationship Id="rId6" Type="http://schemas.openxmlformats.org/officeDocument/2006/relationships/oleObject" Target="../embeddings/oleObject46.bin"/><Relationship Id="rId5" Type="http://schemas.openxmlformats.org/officeDocument/2006/relationships/image" Target="../media/image27.jpeg"/><Relationship Id="rId4" Type="http://schemas.openxmlformats.org/officeDocument/2006/relationships/image" Target="../media/image66.emf"/><Relationship Id="rId3" Type="http://schemas.openxmlformats.org/officeDocument/2006/relationships/oleObject" Target="../embeddings/oleObject45.bin"/><Relationship Id="rId2" Type="http://schemas.openxmlformats.org/officeDocument/2006/relationships/image" Target="../media/image65.emf"/><Relationship Id="rId1" Type="http://schemas.openxmlformats.org/officeDocument/2006/relationships/oleObject" Target="../embeddings/oleObject44.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68.wmf"/><Relationship Id="rId1" Type="http://schemas.openxmlformats.org/officeDocument/2006/relationships/oleObject" Target="../embeddings/oleObject4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2.emf"/><Relationship Id="rId7" Type="http://schemas.openxmlformats.org/officeDocument/2006/relationships/oleObject" Target="../embeddings/oleObject51.bin"/><Relationship Id="rId6" Type="http://schemas.openxmlformats.org/officeDocument/2006/relationships/image" Target="../media/image71.emf"/><Relationship Id="rId5" Type="http://schemas.openxmlformats.org/officeDocument/2006/relationships/oleObject" Target="../embeddings/oleObject50.bin"/><Relationship Id="rId4" Type="http://schemas.openxmlformats.org/officeDocument/2006/relationships/image" Target="../media/image70.emf"/><Relationship Id="rId3" Type="http://schemas.openxmlformats.org/officeDocument/2006/relationships/oleObject" Target="../embeddings/oleObject49.bin"/><Relationship Id="rId2" Type="http://schemas.openxmlformats.org/officeDocument/2006/relationships/image" Target="../media/image69.emf"/><Relationship Id="rId10" Type="http://schemas.openxmlformats.org/officeDocument/2006/relationships/vmlDrawing" Target="../drawings/vmlDrawing15.vml"/><Relationship Id="rId1"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16.vml"/><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image" Target="../media/image73.emf"/><Relationship Id="rId1" Type="http://schemas.openxmlformats.org/officeDocument/2006/relationships/oleObject" Target="../embeddings/oleObject52.bin"/></Relationships>
</file>

<file path=ppt/slides/_rels/slide42.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image" Target="../media/image75.emf"/><Relationship Id="rId3" Type="http://schemas.openxmlformats.org/officeDocument/2006/relationships/oleObject" Target="../embeddings/oleObject54.bin"/><Relationship Id="rId2" Type="http://schemas.openxmlformats.org/officeDocument/2006/relationships/image" Target="../media/image74.emf"/><Relationship Id="rId1" Type="http://schemas.openxmlformats.org/officeDocument/2006/relationships/oleObject" Target="../embeddings/oleObject53.bin"/></Relationships>
</file>

<file path=ppt/slides/_rels/slide43.xml.rels><?xml version="1.0" encoding="UTF-8" standalone="yes"?>
<Relationships xmlns="http://schemas.openxmlformats.org/package/2006/relationships"><Relationship Id="rId9" Type="http://schemas.openxmlformats.org/officeDocument/2006/relationships/vmlDrawing" Target="../drawings/vmlDrawing18.vml"/><Relationship Id="rId8" Type="http://schemas.openxmlformats.org/officeDocument/2006/relationships/slideLayout" Target="../slideLayouts/slideLayout7.xml"/><Relationship Id="rId7" Type="http://schemas.openxmlformats.org/officeDocument/2006/relationships/tags" Target="../tags/tag11.xml"/><Relationship Id="rId6" Type="http://schemas.openxmlformats.org/officeDocument/2006/relationships/image" Target="../media/image78.emf"/><Relationship Id="rId5" Type="http://schemas.openxmlformats.org/officeDocument/2006/relationships/oleObject" Target="../embeddings/oleObject57.bin"/><Relationship Id="rId4" Type="http://schemas.openxmlformats.org/officeDocument/2006/relationships/image" Target="../media/image77.emf"/><Relationship Id="rId3" Type="http://schemas.openxmlformats.org/officeDocument/2006/relationships/oleObject" Target="../embeddings/oleObject56.bin"/><Relationship Id="rId2" Type="http://schemas.openxmlformats.org/officeDocument/2006/relationships/image" Target="../media/image76.emf"/><Relationship Id="rId1" Type="http://schemas.openxmlformats.org/officeDocument/2006/relationships/oleObject" Target="../embeddings/oleObject55.bin"/></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46.xml.rels><?xml version="1.0" encoding="UTF-8" standalone="yes"?>
<Relationships xmlns="http://schemas.openxmlformats.org/package/2006/relationships"><Relationship Id="rId7" Type="http://schemas.openxmlformats.org/officeDocument/2006/relationships/vmlDrawing" Target="../drawings/vmlDrawing19.vml"/><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image" Target="../media/image80.emf"/><Relationship Id="rId3" Type="http://schemas.openxmlformats.org/officeDocument/2006/relationships/oleObject" Target="../embeddings/oleObject59.bin"/><Relationship Id="rId2" Type="http://schemas.openxmlformats.org/officeDocument/2006/relationships/image" Target="../media/image79.emf"/><Relationship Id="rId1" Type="http://schemas.openxmlformats.org/officeDocument/2006/relationships/oleObject" Target="../embeddings/oleObject58.bin"/></Relationships>
</file>

<file path=ppt/slides/_rels/slide47.xml.rels><?xml version="1.0" encoding="UTF-8" standalone="yes"?>
<Relationships xmlns="http://schemas.openxmlformats.org/package/2006/relationships"><Relationship Id="rId9" Type="http://schemas.openxmlformats.org/officeDocument/2006/relationships/image" Target="../media/image84.emf"/><Relationship Id="rId8" Type="http://schemas.openxmlformats.org/officeDocument/2006/relationships/oleObject" Target="../embeddings/oleObject63.bin"/><Relationship Id="rId7" Type="http://schemas.openxmlformats.org/officeDocument/2006/relationships/image" Target="../media/image83.emf"/><Relationship Id="rId6" Type="http://schemas.openxmlformats.org/officeDocument/2006/relationships/oleObject" Target="../embeddings/oleObject62.bin"/><Relationship Id="rId5" Type="http://schemas.openxmlformats.org/officeDocument/2006/relationships/image" Target="../media/image82.emf"/><Relationship Id="rId4" Type="http://schemas.openxmlformats.org/officeDocument/2006/relationships/oleObject" Target="../embeddings/oleObject61.bin"/><Relationship Id="rId3" Type="http://schemas.openxmlformats.org/officeDocument/2006/relationships/image" Target="../media/image27.jpeg"/><Relationship Id="rId2" Type="http://schemas.openxmlformats.org/officeDocument/2006/relationships/image" Target="../media/image81.emf"/><Relationship Id="rId14" Type="http://schemas.openxmlformats.org/officeDocument/2006/relationships/vmlDrawing" Target="../drawings/vmlDrawing20.vml"/><Relationship Id="rId13" Type="http://schemas.openxmlformats.org/officeDocument/2006/relationships/slideLayout" Target="../slideLayouts/slideLayout7.xml"/><Relationship Id="rId12" Type="http://schemas.openxmlformats.org/officeDocument/2006/relationships/tags" Target="../tags/tag15.xml"/><Relationship Id="rId11" Type="http://schemas.openxmlformats.org/officeDocument/2006/relationships/image" Target="../media/image85.emf"/><Relationship Id="rId10" Type="http://schemas.openxmlformats.org/officeDocument/2006/relationships/oleObject" Target="../embeddings/oleObject64.bin"/><Relationship Id="rId1" Type="http://schemas.openxmlformats.org/officeDocument/2006/relationships/oleObject" Target="../embeddings/oleObject60.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89.emf"/><Relationship Id="rId7" Type="http://schemas.openxmlformats.org/officeDocument/2006/relationships/oleObject" Target="../embeddings/oleObject68.bin"/><Relationship Id="rId6" Type="http://schemas.openxmlformats.org/officeDocument/2006/relationships/image" Target="../media/image88.emf"/><Relationship Id="rId5" Type="http://schemas.openxmlformats.org/officeDocument/2006/relationships/oleObject" Target="../embeddings/oleObject67.bin"/><Relationship Id="rId4" Type="http://schemas.openxmlformats.org/officeDocument/2006/relationships/image" Target="../media/image87.emf"/><Relationship Id="rId3" Type="http://schemas.openxmlformats.org/officeDocument/2006/relationships/oleObject" Target="../embeddings/oleObject66.bin"/><Relationship Id="rId20" Type="http://schemas.openxmlformats.org/officeDocument/2006/relationships/notesSlide" Target="../notesSlides/notesSlide11.xml"/><Relationship Id="rId2" Type="http://schemas.openxmlformats.org/officeDocument/2006/relationships/image" Target="../media/image86.emf"/><Relationship Id="rId19" Type="http://schemas.openxmlformats.org/officeDocument/2006/relationships/vmlDrawing" Target="../drawings/vmlDrawing21.vml"/><Relationship Id="rId18" Type="http://schemas.openxmlformats.org/officeDocument/2006/relationships/slideLayout" Target="../slideLayouts/slideLayout7.xml"/><Relationship Id="rId17" Type="http://schemas.openxmlformats.org/officeDocument/2006/relationships/tags" Target="../tags/tag17.xml"/><Relationship Id="rId16" Type="http://schemas.openxmlformats.org/officeDocument/2006/relationships/image" Target="../media/image93.emf"/><Relationship Id="rId15" Type="http://schemas.openxmlformats.org/officeDocument/2006/relationships/oleObject" Target="../embeddings/oleObject72.bin"/><Relationship Id="rId14" Type="http://schemas.openxmlformats.org/officeDocument/2006/relationships/image" Target="../media/image92.emf"/><Relationship Id="rId13" Type="http://schemas.openxmlformats.org/officeDocument/2006/relationships/oleObject" Target="../embeddings/oleObject71.bin"/><Relationship Id="rId12" Type="http://schemas.openxmlformats.org/officeDocument/2006/relationships/image" Target="../media/image91.emf"/><Relationship Id="rId11" Type="http://schemas.openxmlformats.org/officeDocument/2006/relationships/oleObject" Target="../embeddings/oleObject70.bin"/><Relationship Id="rId10" Type="http://schemas.openxmlformats.org/officeDocument/2006/relationships/image" Target="../media/image90.emf"/><Relationship Id="rId1" Type="http://schemas.openxmlformats.org/officeDocument/2006/relationships/oleObject" Target="../embeddings/oleObject6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77.bin"/><Relationship Id="rId8" Type="http://schemas.openxmlformats.org/officeDocument/2006/relationships/image" Target="../media/image97.emf"/><Relationship Id="rId7" Type="http://schemas.openxmlformats.org/officeDocument/2006/relationships/oleObject" Target="../embeddings/oleObject76.bin"/><Relationship Id="rId6" Type="http://schemas.openxmlformats.org/officeDocument/2006/relationships/image" Target="../media/image96.emf"/><Relationship Id="rId5" Type="http://schemas.openxmlformats.org/officeDocument/2006/relationships/oleObject" Target="../embeddings/oleObject75.bin"/><Relationship Id="rId4" Type="http://schemas.openxmlformats.org/officeDocument/2006/relationships/image" Target="../media/image95.emf"/><Relationship Id="rId3" Type="http://schemas.openxmlformats.org/officeDocument/2006/relationships/oleObject" Target="../embeddings/oleObject74.bin"/><Relationship Id="rId2" Type="http://schemas.openxmlformats.org/officeDocument/2006/relationships/image" Target="../media/image94.emf"/><Relationship Id="rId13" Type="http://schemas.openxmlformats.org/officeDocument/2006/relationships/vmlDrawing" Target="../drawings/vmlDrawing22.vml"/><Relationship Id="rId12" Type="http://schemas.openxmlformats.org/officeDocument/2006/relationships/slideLayout" Target="../slideLayouts/slideLayout7.xml"/><Relationship Id="rId11" Type="http://schemas.openxmlformats.org/officeDocument/2006/relationships/tags" Target="../tags/tag18.xml"/><Relationship Id="rId10" Type="http://schemas.openxmlformats.org/officeDocument/2006/relationships/image" Target="../media/image98.emf"/><Relationship Id="rId1" Type="http://schemas.openxmlformats.org/officeDocument/2006/relationships/oleObject" Target="../embeddings/oleObject73.bin"/></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23.v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image" Target="../media/image100.emf"/><Relationship Id="rId3" Type="http://schemas.openxmlformats.org/officeDocument/2006/relationships/oleObject" Target="../embeddings/oleObject79.bin"/><Relationship Id="rId2" Type="http://schemas.openxmlformats.org/officeDocument/2006/relationships/image" Target="../media/image99.emf"/><Relationship Id="rId1" Type="http://schemas.openxmlformats.org/officeDocument/2006/relationships/oleObject" Target="../embeddings/oleObject78.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5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04.emf"/><Relationship Id="rId7" Type="http://schemas.openxmlformats.org/officeDocument/2006/relationships/oleObject" Target="../embeddings/oleObject83.bin"/><Relationship Id="rId6" Type="http://schemas.openxmlformats.org/officeDocument/2006/relationships/image" Target="../media/image103.emf"/><Relationship Id="rId5" Type="http://schemas.openxmlformats.org/officeDocument/2006/relationships/oleObject" Target="../embeddings/oleObject82.bin"/><Relationship Id="rId4" Type="http://schemas.openxmlformats.org/officeDocument/2006/relationships/image" Target="../media/image102.emf"/><Relationship Id="rId3" Type="http://schemas.openxmlformats.org/officeDocument/2006/relationships/oleObject" Target="../embeddings/oleObject81.bin"/><Relationship Id="rId2" Type="http://schemas.openxmlformats.org/officeDocument/2006/relationships/image" Target="../media/image101.emf"/><Relationship Id="rId11" Type="http://schemas.openxmlformats.org/officeDocument/2006/relationships/vmlDrawing" Target="../drawings/vmlDrawing24.vml"/><Relationship Id="rId10" Type="http://schemas.openxmlformats.org/officeDocument/2006/relationships/slideLayout" Target="../slideLayouts/slideLayout7.xml"/><Relationship Id="rId1" Type="http://schemas.openxmlformats.org/officeDocument/2006/relationships/oleObject" Target="../embeddings/oleObject80.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24.xml"/><Relationship Id="rId2" Type="http://schemas.openxmlformats.org/officeDocument/2006/relationships/image" Target="../media/image106.png"/><Relationship Id="rId1"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hyperlink" Target="https://baike.baidu.com/item/%E9%98%BB%E7%A2%8D/34791?fromModule=lemma_inlink" TargetMode="External"/></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6.xml"/><Relationship Id="rId5" Type="http://schemas.openxmlformats.org/officeDocument/2006/relationships/hyperlink" Target="https://baike.baidu.com/item/%E7%94%B5%E5%8A%9B/1250605?fromModule=lemma_inlink" TargetMode="External"/><Relationship Id="rId4" Type="http://schemas.openxmlformats.org/officeDocument/2006/relationships/hyperlink" Target="https://baike.baidu.com/item/%E8%B6%85%E5%AF%BC%E6%9D%90%E6%96%99/0?fromModule=lemma_inlink" TargetMode="External"/><Relationship Id="rId3" Type="http://schemas.openxmlformats.org/officeDocument/2006/relationships/hyperlink" Target="https://baike.baidu.com/item/%E9%93%85/2141563?fromModule=lemma_inlink" TargetMode="External"/><Relationship Id="rId2" Type="http://schemas.openxmlformats.org/officeDocument/2006/relationships/hyperlink" Target="https://baike.baidu.com/item/%E9%93%9D/7206938?fromModule=lemma_inlink" TargetMode="External"/><Relationship Id="rId1" Type="http://schemas.openxmlformats.org/officeDocument/2006/relationships/hyperlink" Target="https://baike.baidu.com/item/%E7%89%A9%E8%B4%A8/0?fromModule=lemma_inlink" TargetMode="Externa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7.xml"/><Relationship Id="rId2" Type="http://schemas.openxmlformats.org/officeDocument/2006/relationships/image" Target="../media/image108.png"/><Relationship Id="rId1" Type="http://schemas.openxmlformats.org/officeDocument/2006/relationships/image" Target="../media/image10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7.xml"/><Relationship Id="rId1" Type="http://schemas.openxmlformats.org/officeDocument/2006/relationships/image" Target="../media/image109.emf"/></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16.jpeg"/><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oleObject" Target="../embeddings/oleObject84.bin"/></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oleObject" Target="../embeddings/oleObject86.bin"/><Relationship Id="rId2" Type="http://schemas.openxmlformats.org/officeDocument/2006/relationships/image" Target="../media/image118.wmf"/><Relationship Id="rId1" Type="http://schemas.openxmlformats.org/officeDocument/2006/relationships/oleObject" Target="../embeddings/oleObject85.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oleObject" Target="../embeddings/oleObject87.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120.wmf"/><Relationship Id="rId1" Type="http://schemas.openxmlformats.org/officeDocument/2006/relationships/oleObject" Target="../embeddings/oleObject88.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7.xml"/><Relationship Id="rId2" Type="http://schemas.openxmlformats.org/officeDocument/2006/relationships/image" Target="../media/image121.wmf"/><Relationship Id="rId1" Type="http://schemas.openxmlformats.org/officeDocument/2006/relationships/oleObject" Target="../embeddings/oleObject89.bin"/></Relationships>
</file>

<file path=ppt/slides/_rels/slide67.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7.xml"/><Relationship Id="rId6" Type="http://schemas.openxmlformats.org/officeDocument/2006/relationships/image" Target="../media/image124.wmf"/><Relationship Id="rId5" Type="http://schemas.openxmlformats.org/officeDocument/2006/relationships/oleObject" Target="../embeddings/oleObject92.bin"/><Relationship Id="rId4" Type="http://schemas.openxmlformats.org/officeDocument/2006/relationships/image" Target="../media/image123.wmf"/><Relationship Id="rId3" Type="http://schemas.openxmlformats.org/officeDocument/2006/relationships/oleObject" Target="../embeddings/oleObject91.bin"/><Relationship Id="rId2" Type="http://schemas.openxmlformats.org/officeDocument/2006/relationships/image" Target="../media/image122.png"/><Relationship Id="rId1" Type="http://schemas.openxmlformats.org/officeDocument/2006/relationships/oleObject" Target="../embeddings/oleObject90.bin"/></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126.png"/><Relationship Id="rId3" Type="http://schemas.openxmlformats.org/officeDocument/2006/relationships/oleObject" Target="../embeddings/oleObject94.bin"/><Relationship Id="rId2" Type="http://schemas.openxmlformats.org/officeDocument/2006/relationships/image" Target="../media/image125.png"/><Relationship Id="rId1" Type="http://schemas.openxmlformats.org/officeDocument/2006/relationships/oleObject" Target="../embeddings/oleObject93.bin"/></Relationships>
</file>

<file path=ppt/slides/_rels/slide69.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7.xml"/><Relationship Id="rId4" Type="http://schemas.openxmlformats.org/officeDocument/2006/relationships/image" Target="../media/image128.wmf"/><Relationship Id="rId3" Type="http://schemas.openxmlformats.org/officeDocument/2006/relationships/oleObject" Target="../embeddings/oleObject96.bin"/><Relationship Id="rId2" Type="http://schemas.openxmlformats.org/officeDocument/2006/relationships/image" Target="../media/image127.wmf"/><Relationship Id="rId1" Type="http://schemas.openxmlformats.org/officeDocument/2006/relationships/oleObject" Target="../embeddings/oleObject95.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oleObject" Target="../embeddings/oleObject97.bin"/></Relationships>
</file>

<file path=ppt/slides/_rels/slide72.xml.rels><?xml version="1.0" encoding="UTF-8" standalone="yes"?>
<Relationships xmlns="http://schemas.openxmlformats.org/package/2006/relationships"><Relationship Id="rId9" Type="http://schemas.openxmlformats.org/officeDocument/2006/relationships/image" Target="../media/image134.wmf"/><Relationship Id="rId8" Type="http://schemas.openxmlformats.org/officeDocument/2006/relationships/oleObject" Target="../embeddings/oleObject101.bin"/><Relationship Id="rId7" Type="http://schemas.openxmlformats.org/officeDocument/2006/relationships/image" Target="../media/image133.wmf"/><Relationship Id="rId6" Type="http://schemas.openxmlformats.org/officeDocument/2006/relationships/oleObject" Target="../embeddings/oleObject100.bin"/><Relationship Id="rId5" Type="http://schemas.openxmlformats.org/officeDocument/2006/relationships/image" Target="../media/image132.emf"/><Relationship Id="rId4" Type="http://schemas.openxmlformats.org/officeDocument/2006/relationships/image" Target="../media/image131.wmf"/><Relationship Id="rId3" Type="http://schemas.openxmlformats.org/officeDocument/2006/relationships/oleObject" Target="../embeddings/oleObject99.bin"/><Relationship Id="rId2" Type="http://schemas.openxmlformats.org/officeDocument/2006/relationships/image" Target="../media/image130.wmf"/><Relationship Id="rId11" Type="http://schemas.openxmlformats.org/officeDocument/2006/relationships/vmlDrawing" Target="../drawings/vmlDrawing34.vml"/><Relationship Id="rId10" Type="http://schemas.openxmlformats.org/officeDocument/2006/relationships/slideLayout" Target="../slideLayouts/slideLayout7.xml"/><Relationship Id="rId1" Type="http://schemas.openxmlformats.org/officeDocument/2006/relationships/oleObject" Target="../embeddings/oleObject98.bin"/></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35.vml"/><Relationship Id="rId3" Type="http://schemas.openxmlformats.org/officeDocument/2006/relationships/slideLayout" Target="../slideLayouts/slideLayout7.xml"/><Relationship Id="rId2" Type="http://schemas.openxmlformats.org/officeDocument/2006/relationships/image" Target="../media/image135.wmf"/><Relationship Id="rId1" Type="http://schemas.openxmlformats.org/officeDocument/2006/relationships/oleObject" Target="../embeddings/oleObject102.bin"/></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137.wmf"/><Relationship Id="rId3" Type="http://schemas.openxmlformats.org/officeDocument/2006/relationships/oleObject" Target="../embeddings/oleObject104.bin"/><Relationship Id="rId2" Type="http://schemas.openxmlformats.org/officeDocument/2006/relationships/image" Target="../media/image136.wmf"/><Relationship Id="rId1" Type="http://schemas.openxmlformats.org/officeDocument/2006/relationships/oleObject" Target="../embeddings/oleObject103.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7.xml"/><Relationship Id="rId2" Type="http://schemas.openxmlformats.org/officeDocument/2006/relationships/image" Target="../media/image138.wmf"/><Relationship Id="rId1" Type="http://schemas.openxmlformats.org/officeDocument/2006/relationships/oleObject" Target="../embeddings/oleObject105.bin"/></Relationships>
</file>

<file path=ppt/slides/_rels/slide76.xml.rels><?xml version="1.0" encoding="UTF-8" standalone="yes"?>
<Relationships xmlns="http://schemas.openxmlformats.org/package/2006/relationships"><Relationship Id="rId6" Type="http://schemas.openxmlformats.org/officeDocument/2006/relationships/vmlDrawing" Target="../drawings/vmlDrawing38.vml"/><Relationship Id="rId5" Type="http://schemas.openxmlformats.org/officeDocument/2006/relationships/slideLayout" Target="../slideLayouts/slideLayout7.xml"/><Relationship Id="rId4" Type="http://schemas.openxmlformats.org/officeDocument/2006/relationships/image" Target="../media/image140.wmf"/><Relationship Id="rId3" Type="http://schemas.openxmlformats.org/officeDocument/2006/relationships/oleObject" Target="../embeddings/oleObject107.bin"/><Relationship Id="rId2" Type="http://schemas.openxmlformats.org/officeDocument/2006/relationships/image" Target="../media/image139.wmf"/><Relationship Id="rId1" Type="http://schemas.openxmlformats.org/officeDocument/2006/relationships/oleObject" Target="../embeddings/oleObject106.bin"/></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144.emf"/><Relationship Id="rId7" Type="http://schemas.openxmlformats.org/officeDocument/2006/relationships/oleObject" Target="../embeddings/oleObject111.bin"/><Relationship Id="rId6" Type="http://schemas.openxmlformats.org/officeDocument/2006/relationships/image" Target="../media/image143.emf"/><Relationship Id="rId5" Type="http://schemas.openxmlformats.org/officeDocument/2006/relationships/oleObject" Target="../embeddings/oleObject110.bin"/><Relationship Id="rId4" Type="http://schemas.openxmlformats.org/officeDocument/2006/relationships/image" Target="../media/image142.emf"/><Relationship Id="rId3" Type="http://schemas.openxmlformats.org/officeDocument/2006/relationships/oleObject" Target="../embeddings/oleObject109.bin"/><Relationship Id="rId2" Type="http://schemas.openxmlformats.org/officeDocument/2006/relationships/image" Target="../media/image141.emf"/><Relationship Id="rId17" Type="http://schemas.openxmlformats.org/officeDocument/2006/relationships/vmlDrawing" Target="../drawings/vmlDrawing39.vml"/><Relationship Id="rId16" Type="http://schemas.openxmlformats.org/officeDocument/2006/relationships/slideLayout" Target="../slideLayouts/slideLayout7.xml"/><Relationship Id="rId15" Type="http://schemas.openxmlformats.org/officeDocument/2006/relationships/tags" Target="../tags/tag29.xml"/><Relationship Id="rId14" Type="http://schemas.openxmlformats.org/officeDocument/2006/relationships/image" Target="../media/image147.png"/><Relationship Id="rId13" Type="http://schemas.openxmlformats.org/officeDocument/2006/relationships/oleObject" Target="../embeddings/oleObject114.bin"/><Relationship Id="rId12" Type="http://schemas.openxmlformats.org/officeDocument/2006/relationships/image" Target="../media/image146.png"/><Relationship Id="rId11" Type="http://schemas.openxmlformats.org/officeDocument/2006/relationships/oleObject" Target="../embeddings/oleObject113.bin"/><Relationship Id="rId10" Type="http://schemas.openxmlformats.org/officeDocument/2006/relationships/image" Target="../media/image145.emf"/><Relationship Id="rId1" Type="http://schemas.openxmlformats.org/officeDocument/2006/relationships/oleObject" Target="../embeddings/oleObject108.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119.bin"/><Relationship Id="rId8" Type="http://schemas.openxmlformats.org/officeDocument/2006/relationships/image" Target="../media/image151.emf"/><Relationship Id="rId7" Type="http://schemas.openxmlformats.org/officeDocument/2006/relationships/oleObject" Target="../embeddings/oleObject118.bin"/><Relationship Id="rId6" Type="http://schemas.openxmlformats.org/officeDocument/2006/relationships/image" Target="../media/image150.emf"/><Relationship Id="rId5" Type="http://schemas.openxmlformats.org/officeDocument/2006/relationships/oleObject" Target="../embeddings/oleObject117.bin"/><Relationship Id="rId4" Type="http://schemas.openxmlformats.org/officeDocument/2006/relationships/image" Target="../media/image149.emf"/><Relationship Id="rId3" Type="http://schemas.openxmlformats.org/officeDocument/2006/relationships/oleObject" Target="../embeddings/oleObject116.bin"/><Relationship Id="rId23" Type="http://schemas.openxmlformats.org/officeDocument/2006/relationships/vmlDrawing" Target="../drawings/vmlDrawing40.vml"/><Relationship Id="rId22" Type="http://schemas.openxmlformats.org/officeDocument/2006/relationships/slideLayout" Target="../slideLayouts/slideLayout7.xml"/><Relationship Id="rId21" Type="http://schemas.openxmlformats.org/officeDocument/2006/relationships/tags" Target="../tags/tag30.xml"/><Relationship Id="rId20" Type="http://schemas.openxmlformats.org/officeDocument/2006/relationships/image" Target="../media/image156.emf"/><Relationship Id="rId2" Type="http://schemas.openxmlformats.org/officeDocument/2006/relationships/image" Target="../media/image148.emf"/><Relationship Id="rId19" Type="http://schemas.openxmlformats.org/officeDocument/2006/relationships/oleObject" Target="../embeddings/oleObject124.bin"/><Relationship Id="rId18" Type="http://schemas.openxmlformats.org/officeDocument/2006/relationships/image" Target="../media/image155.emf"/><Relationship Id="rId17" Type="http://schemas.openxmlformats.org/officeDocument/2006/relationships/oleObject" Target="../embeddings/oleObject123.bin"/><Relationship Id="rId16" Type="http://schemas.openxmlformats.org/officeDocument/2006/relationships/image" Target="../media/image154.emf"/><Relationship Id="rId15" Type="http://schemas.openxmlformats.org/officeDocument/2006/relationships/oleObject" Target="../embeddings/oleObject122.bin"/><Relationship Id="rId14" Type="http://schemas.openxmlformats.org/officeDocument/2006/relationships/image" Target="../media/image153.emf"/><Relationship Id="rId13" Type="http://schemas.openxmlformats.org/officeDocument/2006/relationships/oleObject" Target="../embeddings/oleObject121.bin"/><Relationship Id="rId12" Type="http://schemas.openxmlformats.org/officeDocument/2006/relationships/image" Target="../media/image147.png"/><Relationship Id="rId11" Type="http://schemas.openxmlformats.org/officeDocument/2006/relationships/oleObject" Target="../embeddings/oleObject120.bin"/><Relationship Id="rId10" Type="http://schemas.openxmlformats.org/officeDocument/2006/relationships/image" Target="../media/image152.emf"/><Relationship Id="rId1" Type="http://schemas.openxmlformats.org/officeDocument/2006/relationships/oleObject" Target="../embeddings/oleObject11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7" Type="http://schemas.openxmlformats.org/officeDocument/2006/relationships/vmlDrawing" Target="../drawings/vmlDrawing41.v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image" Target="../media/image158.png"/><Relationship Id="rId3" Type="http://schemas.openxmlformats.org/officeDocument/2006/relationships/oleObject" Target="../embeddings/oleObject126.bin"/><Relationship Id="rId2" Type="http://schemas.openxmlformats.org/officeDocument/2006/relationships/image" Target="../media/image157.emf"/><Relationship Id="rId1" Type="http://schemas.openxmlformats.org/officeDocument/2006/relationships/oleObject" Target="../embeddings/oleObject125.bin"/></Relationships>
</file>

<file path=ppt/slides/_rels/slide81.xml.rels><?xml version="1.0" encoding="UTF-8" standalone="yes"?>
<Relationships xmlns="http://schemas.openxmlformats.org/package/2006/relationships"><Relationship Id="rId7" Type="http://schemas.openxmlformats.org/officeDocument/2006/relationships/vmlDrawing" Target="../drawings/vmlDrawing42.vml"/><Relationship Id="rId6" Type="http://schemas.openxmlformats.org/officeDocument/2006/relationships/slideLayout" Target="../slideLayouts/slideLayout7.xml"/><Relationship Id="rId5" Type="http://schemas.openxmlformats.org/officeDocument/2006/relationships/tags" Target="../tags/tag32.xml"/><Relationship Id="rId4" Type="http://schemas.openxmlformats.org/officeDocument/2006/relationships/image" Target="../media/image160.png"/><Relationship Id="rId3" Type="http://schemas.openxmlformats.org/officeDocument/2006/relationships/oleObject" Target="../embeddings/oleObject128.bin"/><Relationship Id="rId2" Type="http://schemas.openxmlformats.org/officeDocument/2006/relationships/image" Target="../media/image159.emf"/><Relationship Id="rId1" Type="http://schemas.openxmlformats.org/officeDocument/2006/relationships/oleObject" Target="../embeddings/oleObject127.bin"/></Relationships>
</file>

<file path=ppt/slides/_rels/slide82.xml.rels><?xml version="1.0" encoding="UTF-8" standalone="yes"?>
<Relationships xmlns="http://schemas.openxmlformats.org/package/2006/relationships"><Relationship Id="rId5" Type="http://schemas.openxmlformats.org/officeDocument/2006/relationships/vmlDrawing" Target="../drawings/vmlDrawing43.vml"/><Relationship Id="rId4" Type="http://schemas.openxmlformats.org/officeDocument/2006/relationships/slideLayout" Target="../slideLayouts/slideLayout7.xml"/><Relationship Id="rId3" Type="http://schemas.openxmlformats.org/officeDocument/2006/relationships/tags" Target="../tags/tag33.xml"/><Relationship Id="rId2" Type="http://schemas.openxmlformats.org/officeDocument/2006/relationships/image" Target="../media/image161.png"/><Relationship Id="rId1" Type="http://schemas.openxmlformats.org/officeDocument/2006/relationships/oleObject" Target="../embeddings/oleObject129.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image" Target="../media/image162.png"/></Relationships>
</file>

<file path=ppt/slides/_rels/slide84.xml.rels><?xml version="1.0" encoding="UTF-8" standalone="yes"?>
<Relationships xmlns="http://schemas.openxmlformats.org/package/2006/relationships"><Relationship Id="rId9" Type="http://schemas.openxmlformats.org/officeDocument/2006/relationships/vmlDrawing" Target="../drawings/vmlDrawing44.vml"/><Relationship Id="rId8" Type="http://schemas.openxmlformats.org/officeDocument/2006/relationships/slideLayout" Target="../slideLayouts/slideLayout7.xml"/><Relationship Id="rId7" Type="http://schemas.openxmlformats.org/officeDocument/2006/relationships/slide" Target="slide40.xml"/><Relationship Id="rId6" Type="http://schemas.openxmlformats.org/officeDocument/2006/relationships/image" Target="../media/image165.emf"/><Relationship Id="rId5" Type="http://schemas.openxmlformats.org/officeDocument/2006/relationships/oleObject" Target="../embeddings/oleObject132.bin"/><Relationship Id="rId4" Type="http://schemas.openxmlformats.org/officeDocument/2006/relationships/image" Target="../media/image164.emf"/><Relationship Id="rId3" Type="http://schemas.openxmlformats.org/officeDocument/2006/relationships/oleObject" Target="../embeddings/oleObject131.bin"/><Relationship Id="rId2" Type="http://schemas.openxmlformats.org/officeDocument/2006/relationships/image" Target="../media/image163.emf"/><Relationship Id="rId1" Type="http://schemas.openxmlformats.org/officeDocument/2006/relationships/oleObject" Target="../embeddings/oleObject130.bin"/></Relationships>
</file>

<file path=ppt/slides/_rels/slide85.xml.rels><?xml version="1.0" encoding="UTF-8" standalone="yes"?>
<Relationships xmlns="http://schemas.openxmlformats.org/package/2006/relationships"><Relationship Id="rId9" Type="http://schemas.openxmlformats.org/officeDocument/2006/relationships/hyperlink" Target="http://images.google.com/imgres?imgurl=http://www.ecteema.com.tw/photo/Image1_36196.jpg&amp;imgrefurl=http://www.ecteema.com.tw/BuySale/offer.asp?offer%3Dsale&amp;h=200&amp;w=200&amp;sz=14&amp;tbnid=_ZplwFZeu9gJ:&amp;tbnh=99&amp;tbnw=99&amp;hl=zh-CN&amp;start=37&amp;prev=/images?q%3D%E7%94%B5%E5%AE%B9%E5%85%83%E4%BB%B6%26start%3D20%26svnum%3D10%26hl%3Dzh-CN%26lr%3D%26newwindow%3D1%26rls%3DGGLC,GGLC:1970-01,GGLC:zh-CN%26sa%3DN" TargetMode="External"/><Relationship Id="rId8" Type="http://schemas.openxmlformats.org/officeDocument/2006/relationships/image" Target="../media/image169.jpeg"/><Relationship Id="rId7" Type="http://schemas.openxmlformats.org/officeDocument/2006/relationships/hyperlink" Target="http://images.google.com/imgres?imgurl=http://image2.beareyes.com.cn/2/lib/200305/08/157/DSC00846.JPG&amp;imgrefurl=http://www.beareyes.com.cn/2/lib/200305/08/20030508157.htm&amp;h=300&amp;w=400&amp;sz=44&amp;tbnid=xW9br5DVSE8J:&amp;tbnh=90&amp;tbnw=120&amp;hl=zh-CN&amp;start=15&amp;prev=/images?q%3D%E7%94%B5%E5%AE%B9%E5%85%83%E4%BB%B6%26svnum%3D10%26hl%3Dzh-CN%26lr%3D%26newwindow%3D1%26rls%3DGGLC,GGLC:1970-01,GGLC:zh-CN%26sa%3DG" TargetMode="External"/><Relationship Id="rId6" Type="http://schemas.openxmlformats.org/officeDocument/2006/relationships/image" Target="../media/image168.jpeg"/><Relationship Id="rId5" Type="http://schemas.openxmlformats.org/officeDocument/2006/relationships/hyperlink" Target="http://images.google.com/imgres?imgurl=http://img.ebigchina.com/cdimg/176142/1139257/0/1101142393.jpg&amp;imgrefurl=http://ctx398.ebigchina.com/sdp/176142/4/main.html&amp;h=519&amp;w=500&amp;sz=138&amp;tbnid=PKwKFW_tmbsJ:&amp;tbnh=128&amp;tbnw=123&amp;hl=zh-CN&amp;start=59&amp;prev=/images?q%3D%E7%94%B5%E5%AE%B9%26start%3D40%26svnum%3D10%26hl%3Dzh-CN%26lr%3D%26newwindow%3D1%26rls%3DGGLC,GGLC:1970-01,GGLC:zh-CN%26sa%3DN" TargetMode="External"/><Relationship Id="rId4" Type="http://schemas.openxmlformats.org/officeDocument/2006/relationships/image" Target="../media/image167.jpeg"/><Relationship Id="rId3" Type="http://schemas.openxmlformats.org/officeDocument/2006/relationships/hyperlink" Target="http://images.google.com/imgres?imgurl=http://cn.100y.com.tw/product_jpg_original/A002728.jpg&amp;imgrefurl=http://cn.100y.com.tw/PNoInfo/6350.htm&amp;h=427&amp;w=636&amp;sz=115&amp;tbnid=i13_2cdZDOgJ:&amp;tbnh=90&amp;tbnw=135&amp;hl=zh-CN&amp;start=18&amp;prev=/images?q%3D%E7%94%B5%E8%A7%A3%E7%94%B5%E5%AE%B9%26svnum%3D10%26hl%3Dzh-CN%26lr%3D%26newwindow%3D1%26rls%3DGGLC,GGLC:1970-01,GGLC:zh-CN%26sa%3DG" TargetMode="External"/><Relationship Id="rId2" Type="http://schemas.openxmlformats.org/officeDocument/2006/relationships/image" Target="../media/image166.jpeg"/><Relationship Id="rId14" Type="http://schemas.openxmlformats.org/officeDocument/2006/relationships/vmlDrawing" Target="../drawings/vmlDrawing45.vml"/><Relationship Id="rId13" Type="http://schemas.openxmlformats.org/officeDocument/2006/relationships/slideLayout" Target="../slideLayouts/slideLayout7.xml"/><Relationship Id="rId12" Type="http://schemas.openxmlformats.org/officeDocument/2006/relationships/image" Target="../media/image171.png"/><Relationship Id="rId11" Type="http://schemas.openxmlformats.org/officeDocument/2006/relationships/oleObject" Target="../embeddings/oleObject133.bin"/><Relationship Id="rId10" Type="http://schemas.openxmlformats.org/officeDocument/2006/relationships/image" Target="../media/image170.jpeg"/><Relationship Id="rId1" Type="http://schemas.openxmlformats.org/officeDocument/2006/relationships/hyperlink" Target="http://images.google.com/imgres?imgurl=http://img.hc360.com/ec/Market/product/P_105240.jpg&amp;imgrefurl=http://mmt.ec.hc360.com/product/show/310/pyl186310.htm&amp;h=400&amp;w=246&amp;sz=33&amp;tbnid=nxs7D-iqP-YJ:&amp;tbnh=120&amp;tbnw=73&amp;hl=zh-CN&amp;start=49&amp;prev=/images?q%3D%E7%94%B5%E5%AE%B9%26start%3D40%26svnum%3D10%26hl%3Dzh-CN%26lr%3D%26newwindow%3D1%26rls%3DGGLC,GGLC:1970-01,GGLC:zh-CN%26sa%3DN" TargetMode="External"/></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7.xml"/><Relationship Id="rId2" Type="http://schemas.openxmlformats.org/officeDocument/2006/relationships/image" Target="../media/image172.png"/><Relationship Id="rId1" Type="http://schemas.openxmlformats.org/officeDocument/2006/relationships/oleObject" Target="../embeddings/oleObject134.bin"/></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7.xml"/><Relationship Id="rId2" Type="http://schemas.openxmlformats.org/officeDocument/2006/relationships/image" Target="../media/image172.png"/><Relationship Id="rId1" Type="http://schemas.openxmlformats.org/officeDocument/2006/relationships/oleObject" Target="../embeddings/oleObject135.bin"/></Relationships>
</file>

<file path=ppt/slides/_rels/slide88.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7.xml"/><Relationship Id="rId3" Type="http://schemas.openxmlformats.org/officeDocument/2006/relationships/image" Target="../media/image174.emf"/><Relationship Id="rId2" Type="http://schemas.openxmlformats.org/officeDocument/2006/relationships/image" Target="../media/image173.wmf"/><Relationship Id="rId1" Type="http://schemas.openxmlformats.org/officeDocument/2006/relationships/oleObject" Target="../embeddings/oleObject136.bin"/></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oleObject" Target="../embeddings/oleObject137.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7.xml"/><Relationship Id="rId2" Type="http://schemas.openxmlformats.org/officeDocument/2006/relationships/image" Target="../media/image176.wmf"/><Relationship Id="rId1" Type="http://schemas.openxmlformats.org/officeDocument/2006/relationships/oleObject" Target="../embeddings/oleObject138.bin"/></Relationships>
</file>

<file path=ppt/slides/_rels/slide91.xml.rels><?xml version="1.0" encoding="UTF-8" standalone="yes"?>
<Relationships xmlns="http://schemas.openxmlformats.org/package/2006/relationships"><Relationship Id="rId6" Type="http://schemas.openxmlformats.org/officeDocument/2006/relationships/vmlDrawing" Target="../drawings/vmlDrawing51.vml"/><Relationship Id="rId5" Type="http://schemas.openxmlformats.org/officeDocument/2006/relationships/slideLayout" Target="../slideLayouts/slideLayout7.xml"/><Relationship Id="rId4" Type="http://schemas.openxmlformats.org/officeDocument/2006/relationships/image" Target="../media/image178.png"/><Relationship Id="rId3" Type="http://schemas.openxmlformats.org/officeDocument/2006/relationships/oleObject" Target="../embeddings/oleObject140.bin"/><Relationship Id="rId2" Type="http://schemas.openxmlformats.org/officeDocument/2006/relationships/image" Target="../media/image177.wmf"/><Relationship Id="rId1" Type="http://schemas.openxmlformats.org/officeDocument/2006/relationships/oleObject" Target="../embeddings/oleObject139.bin"/></Relationships>
</file>

<file path=ppt/slides/_rels/slide92.xml.rels><?xml version="1.0" encoding="UTF-8" standalone="yes"?>
<Relationships xmlns="http://schemas.openxmlformats.org/package/2006/relationships"><Relationship Id="rId9" Type="http://schemas.openxmlformats.org/officeDocument/2006/relationships/image" Target="../media/image183.png"/><Relationship Id="rId8" Type="http://schemas.openxmlformats.org/officeDocument/2006/relationships/image" Target="../media/image182.wmf"/><Relationship Id="rId7" Type="http://schemas.openxmlformats.org/officeDocument/2006/relationships/oleObject" Target="../embeddings/oleObject144.bin"/><Relationship Id="rId6" Type="http://schemas.openxmlformats.org/officeDocument/2006/relationships/image" Target="../media/image181.wmf"/><Relationship Id="rId5" Type="http://schemas.openxmlformats.org/officeDocument/2006/relationships/oleObject" Target="../embeddings/oleObject143.bin"/><Relationship Id="rId4" Type="http://schemas.openxmlformats.org/officeDocument/2006/relationships/image" Target="../media/image180.wmf"/><Relationship Id="rId3" Type="http://schemas.openxmlformats.org/officeDocument/2006/relationships/oleObject" Target="../embeddings/oleObject142.bin"/><Relationship Id="rId2" Type="http://schemas.openxmlformats.org/officeDocument/2006/relationships/image" Target="../media/image179.png"/><Relationship Id="rId11" Type="http://schemas.openxmlformats.org/officeDocument/2006/relationships/vmlDrawing" Target="../drawings/vmlDrawing52.vml"/><Relationship Id="rId10" Type="http://schemas.openxmlformats.org/officeDocument/2006/relationships/slideLayout" Target="../slideLayouts/slideLayout7.xml"/><Relationship Id="rId1" Type="http://schemas.openxmlformats.org/officeDocument/2006/relationships/oleObject" Target="../embeddings/oleObject141.bin"/></Relationships>
</file>

<file path=ppt/slides/_rels/slide93.xml.rels><?xml version="1.0" encoding="UTF-8" standalone="yes"?>
<Relationships xmlns="http://schemas.openxmlformats.org/package/2006/relationships"><Relationship Id="rId6" Type="http://schemas.openxmlformats.org/officeDocument/2006/relationships/vmlDrawing" Target="../drawings/vmlDrawing53.vml"/><Relationship Id="rId5" Type="http://schemas.openxmlformats.org/officeDocument/2006/relationships/slideLayout" Target="../slideLayouts/slideLayout7.xml"/><Relationship Id="rId4" Type="http://schemas.openxmlformats.org/officeDocument/2006/relationships/image" Target="../media/image185.wmf"/><Relationship Id="rId3" Type="http://schemas.openxmlformats.org/officeDocument/2006/relationships/oleObject" Target="../embeddings/oleObject146.bin"/><Relationship Id="rId2" Type="http://schemas.openxmlformats.org/officeDocument/2006/relationships/image" Target="../media/image184.wmf"/><Relationship Id="rId1" Type="http://schemas.openxmlformats.org/officeDocument/2006/relationships/oleObject" Target="../embeddings/oleObject145.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7.xml"/><Relationship Id="rId2" Type="http://schemas.openxmlformats.org/officeDocument/2006/relationships/image" Target="../media/image186.wmf"/><Relationship Id="rId1" Type="http://schemas.openxmlformats.org/officeDocument/2006/relationships/oleObject" Target="../embeddings/oleObject147.bin"/></Relationships>
</file>

<file path=ppt/slides/_rels/slide95.xml.rels><?xml version="1.0" encoding="UTF-8" standalone="yes"?>
<Relationships xmlns="http://schemas.openxmlformats.org/package/2006/relationships"><Relationship Id="rId8" Type="http://schemas.openxmlformats.org/officeDocument/2006/relationships/vmlDrawing" Target="../drawings/vmlDrawing55.vml"/><Relationship Id="rId7" Type="http://schemas.openxmlformats.org/officeDocument/2006/relationships/slideLayout" Target="../slideLayouts/slideLayout7.xml"/><Relationship Id="rId6" Type="http://schemas.openxmlformats.org/officeDocument/2006/relationships/image" Target="../media/image189.wmf"/><Relationship Id="rId5" Type="http://schemas.openxmlformats.org/officeDocument/2006/relationships/oleObject" Target="../embeddings/oleObject150.bin"/><Relationship Id="rId4" Type="http://schemas.openxmlformats.org/officeDocument/2006/relationships/image" Target="../media/image188.wmf"/><Relationship Id="rId3" Type="http://schemas.openxmlformats.org/officeDocument/2006/relationships/oleObject" Target="../embeddings/oleObject149.bin"/><Relationship Id="rId2" Type="http://schemas.openxmlformats.org/officeDocument/2006/relationships/image" Target="../media/image187.png"/><Relationship Id="rId1" Type="http://schemas.openxmlformats.org/officeDocument/2006/relationships/oleObject" Target="../embeddings/oleObject148.bin"/></Relationships>
</file>

<file path=ppt/slides/_rels/slide96.xml.rels><?xml version="1.0" encoding="UTF-8" standalone="yes"?>
<Relationships xmlns="http://schemas.openxmlformats.org/package/2006/relationships"><Relationship Id="rId8" Type="http://schemas.openxmlformats.org/officeDocument/2006/relationships/vmlDrawing" Target="../drawings/vmlDrawing56.vml"/><Relationship Id="rId7" Type="http://schemas.openxmlformats.org/officeDocument/2006/relationships/slideLayout" Target="../slideLayouts/slideLayout7.xml"/><Relationship Id="rId6" Type="http://schemas.openxmlformats.org/officeDocument/2006/relationships/image" Target="../media/image190.wmf"/><Relationship Id="rId5" Type="http://schemas.openxmlformats.org/officeDocument/2006/relationships/oleObject" Target="../embeddings/oleObject152.bin"/><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87.png"/><Relationship Id="rId1" Type="http://schemas.openxmlformats.org/officeDocument/2006/relationships/oleObject" Target="../embeddings/oleObject151.bin"/></Relationships>
</file>

<file path=ppt/slides/_rels/slide97.xml.rels><?xml version="1.0" encoding="UTF-8" standalone="yes"?>
<Relationships xmlns="http://schemas.openxmlformats.org/package/2006/relationships"><Relationship Id="rId8" Type="http://schemas.openxmlformats.org/officeDocument/2006/relationships/vmlDrawing" Target="../drawings/vmlDrawing57.vml"/><Relationship Id="rId7" Type="http://schemas.openxmlformats.org/officeDocument/2006/relationships/slideLayout" Target="../slideLayouts/slideLayout7.xml"/><Relationship Id="rId6" Type="http://schemas.openxmlformats.org/officeDocument/2006/relationships/image" Target="../media/image191.wmf"/><Relationship Id="rId5" Type="http://schemas.openxmlformats.org/officeDocument/2006/relationships/oleObject" Target="../embeddings/oleObject154.bin"/><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187.png"/><Relationship Id="rId1" Type="http://schemas.openxmlformats.org/officeDocument/2006/relationships/oleObject" Target="../embeddings/oleObject153.bin"/></Relationships>
</file>

<file path=ppt/slides/_rels/slide98.xml.rels><?xml version="1.0" encoding="UTF-8" standalone="yes"?>
<Relationships xmlns="http://schemas.openxmlformats.org/package/2006/relationships"><Relationship Id="rId8" Type="http://schemas.openxmlformats.org/officeDocument/2006/relationships/vmlDrawing" Target="../drawings/vmlDrawing58.vml"/><Relationship Id="rId7" Type="http://schemas.openxmlformats.org/officeDocument/2006/relationships/slideLayout" Target="../slideLayouts/slideLayout7.xml"/><Relationship Id="rId6" Type="http://schemas.openxmlformats.org/officeDocument/2006/relationships/image" Target="../media/image192.wmf"/><Relationship Id="rId5" Type="http://schemas.openxmlformats.org/officeDocument/2006/relationships/oleObject" Target="../embeddings/oleObject156.bin"/><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187.png"/><Relationship Id="rId1" Type="http://schemas.openxmlformats.org/officeDocument/2006/relationships/oleObject" Target="../embeddings/oleObject155.bin"/></Relationships>
</file>

<file path=ppt/slides/_rels/slide99.xml.rels><?xml version="1.0" encoding="UTF-8" standalone="yes"?>
<Relationships xmlns="http://schemas.openxmlformats.org/package/2006/relationships"><Relationship Id="rId8" Type="http://schemas.openxmlformats.org/officeDocument/2006/relationships/vmlDrawing" Target="../drawings/vmlDrawing59.vml"/><Relationship Id="rId7" Type="http://schemas.openxmlformats.org/officeDocument/2006/relationships/slideLayout" Target="../slideLayouts/slideLayout7.xml"/><Relationship Id="rId6" Type="http://schemas.openxmlformats.org/officeDocument/2006/relationships/image" Target="../media/image192.wmf"/><Relationship Id="rId5" Type="http://schemas.openxmlformats.org/officeDocument/2006/relationships/oleObject" Target="../embeddings/oleObject159.bin"/><Relationship Id="rId4" Type="http://schemas.openxmlformats.org/officeDocument/2006/relationships/image" Target="../media/image191.wmf"/><Relationship Id="rId3" Type="http://schemas.openxmlformats.org/officeDocument/2006/relationships/oleObject" Target="../embeddings/oleObject158.bin"/><Relationship Id="rId2" Type="http://schemas.openxmlformats.org/officeDocument/2006/relationships/image" Target="../media/image190.wmf"/><Relationship Id="rId1" Type="http://schemas.openxmlformats.org/officeDocument/2006/relationships/oleObject" Target="../embeddings/oleObject15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31429" y="1273961"/>
            <a:ext cx="5947699" cy="3353848"/>
          </a:xfrm>
          <a:prstGeom prst="rect">
            <a:avLst/>
          </a:prstGeom>
        </p:spPr>
      </p:pic>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02753" y="4627809"/>
            <a:ext cx="4898315" cy="1858484"/>
          </a:xfrm>
          <a:prstGeom prst="rect">
            <a:avLst/>
          </a:prstGeom>
        </p:spPr>
      </p:pic>
      <p:cxnSp>
        <p:nvCxnSpPr>
          <p:cNvPr id="2" name="直接连接符 1"/>
          <p:cNvCxnSpPr/>
          <p:nvPr/>
        </p:nvCxnSpPr>
        <p:spPr>
          <a:xfrm>
            <a:off x="1140177" y="3153833"/>
            <a:ext cx="10255956" cy="44591"/>
          </a:xfrm>
          <a:prstGeom prst="line">
            <a:avLst/>
          </a:prstGeom>
          <a:ln w="60325">
            <a:gradFill>
              <a:gsLst>
                <a:gs pos="69375">
                  <a:srgbClr val="89C0E5"/>
                </a:gs>
                <a:gs pos="64750">
                  <a:srgbClr val="90C4E7"/>
                </a:gs>
                <a:gs pos="55500">
                  <a:srgbClr val="9ECBEA"/>
                </a:gs>
                <a:gs pos="37000">
                  <a:srgbClr val="BADA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946149" y="1693511"/>
            <a:ext cx="10644011" cy="1240155"/>
          </a:xfrm>
          <a:prstGeom prst="rect">
            <a:avLst/>
          </a:prstGeom>
          <a:noFill/>
        </p:spPr>
        <p:txBody>
          <a:bodyPr wrap="square" rtlCol="0">
            <a:spAutoFit/>
          </a:bodyPr>
          <a:lstStyle/>
          <a:p>
            <a:pPr algn="ctr"/>
            <a:r>
              <a:rPr lang="zh-CN" altLang="en-US" sz="4265" b="1" dirty="0">
                <a:latin typeface="微软雅黑" charset="-122"/>
                <a:ea typeface="微软雅黑" charset="-122"/>
              </a:rPr>
              <a:t>电路原理</a:t>
            </a:r>
            <a:endParaRPr lang="zh-CN" altLang="en-US" sz="4265" b="1" dirty="0">
              <a:latin typeface="微软雅黑" charset="-122"/>
              <a:ea typeface="微软雅黑" charset="-122"/>
            </a:endParaRPr>
          </a:p>
          <a:p>
            <a:pPr algn="ctr"/>
            <a:r>
              <a:rPr lang="zh-CN" altLang="en-US" sz="3200" b="1" dirty="0">
                <a:latin typeface="微软雅黑" charset="-122"/>
                <a:ea typeface="微软雅黑" charset="-122"/>
              </a:rPr>
              <a:t>第一章</a:t>
            </a:r>
            <a:r>
              <a:rPr lang="en-US" altLang="zh-CN" sz="3200" b="1" dirty="0">
                <a:latin typeface="微软雅黑" charset="-122"/>
                <a:ea typeface="微软雅黑" charset="-122"/>
              </a:rPr>
              <a:t> </a:t>
            </a:r>
            <a:r>
              <a:rPr lang="zh-CN" altLang="en-US" sz="3200" b="1" dirty="0">
                <a:latin typeface="微软雅黑" charset="-122"/>
                <a:ea typeface="微软雅黑" charset="-122"/>
              </a:rPr>
              <a:t>电路和电路元件</a:t>
            </a:r>
            <a:r>
              <a:rPr lang="en-US" altLang="zh-CN" sz="3200" b="1" dirty="0">
                <a:latin typeface="微软雅黑" charset="-122"/>
                <a:ea typeface="微软雅黑" charset="-122"/>
              </a:rPr>
              <a:t> </a:t>
            </a:r>
            <a:endParaRPr lang="en-US" altLang="zh-CN" sz="3200" b="1" dirty="0">
              <a:latin typeface="微软雅黑" charset="-122"/>
              <a:ea typeface="微软雅黑" charset="-122"/>
            </a:endParaRPr>
          </a:p>
        </p:txBody>
      </p:sp>
      <p:sp>
        <p:nvSpPr>
          <p:cNvPr id="8" name="文本框 7"/>
          <p:cNvSpPr txBox="1"/>
          <p:nvPr/>
        </p:nvSpPr>
        <p:spPr>
          <a:xfrm>
            <a:off x="3059691" y="3556636"/>
            <a:ext cx="7127121" cy="1323340"/>
          </a:xfrm>
          <a:prstGeom prst="rect">
            <a:avLst/>
          </a:prstGeom>
          <a:noFill/>
        </p:spPr>
        <p:txBody>
          <a:bodyPr wrap="square" rtlCol="0">
            <a:spAutoFit/>
          </a:bodyPr>
          <a:lstStyle/>
          <a:p>
            <a:pPr>
              <a:lnSpc>
                <a:spcPct val="150000"/>
              </a:lnSpc>
            </a:pPr>
            <a:r>
              <a:rPr lang="zh-CN" altLang="en-US" sz="2665" b="1" dirty="0">
                <a:latin typeface="微软雅黑" charset="-122"/>
                <a:ea typeface="微软雅黑" charset="-122"/>
              </a:rPr>
              <a:t>任课教师：涂晓彤    助理教授</a:t>
            </a:r>
            <a:r>
              <a:rPr lang="en-US" altLang="zh-CN" sz="2665" b="1" dirty="0">
                <a:latin typeface="微软雅黑" charset="-122"/>
                <a:ea typeface="微软雅黑" charset="-122"/>
              </a:rPr>
              <a:t>/</a:t>
            </a:r>
            <a:r>
              <a:rPr lang="zh-CN" altLang="en-US" sz="2665" b="1" dirty="0">
                <a:latin typeface="微软雅黑" charset="-122"/>
                <a:ea typeface="微软雅黑" charset="-122"/>
              </a:rPr>
              <a:t>硕导</a:t>
            </a:r>
            <a:endParaRPr lang="en-US" altLang="zh-CN" sz="2665" b="1" dirty="0">
              <a:latin typeface="微软雅黑" charset="-122"/>
              <a:ea typeface="微软雅黑" charset="-122"/>
            </a:endParaRPr>
          </a:p>
          <a:p>
            <a:pPr>
              <a:lnSpc>
                <a:spcPct val="150000"/>
              </a:lnSpc>
            </a:pPr>
            <a:r>
              <a:rPr lang="zh-CN" altLang="en-US" sz="2665" b="1" dirty="0">
                <a:latin typeface="微软雅黑" charset="-122"/>
                <a:ea typeface="微软雅黑" charset="-122"/>
              </a:rPr>
              <a:t>单   位：厦门大学 信息学院</a:t>
            </a:r>
            <a:r>
              <a:rPr lang="en-US" altLang="zh-CN" sz="2665" b="1" dirty="0">
                <a:latin typeface="微软雅黑" charset="-122"/>
                <a:ea typeface="微软雅黑" charset="-122"/>
              </a:rPr>
              <a:t>/</a:t>
            </a:r>
            <a:r>
              <a:rPr lang="zh-CN" altLang="en-US" sz="2665" b="1" dirty="0">
                <a:latin typeface="微软雅黑" charset="-122"/>
                <a:ea typeface="微软雅黑" charset="-122"/>
              </a:rPr>
              <a:t>人工智能研究院</a:t>
            </a:r>
            <a:endParaRPr lang="en-US" altLang="zh-CN" sz="3200" b="1" dirty="0">
              <a:latin typeface="微软雅黑" charset="-122"/>
              <a:ea typeface="微软雅黑" charset="-122"/>
            </a:endParaRPr>
          </a:p>
        </p:txBody>
      </p:sp>
      <p:sp>
        <p:nvSpPr>
          <p:cNvPr id="4" name="矩形 3"/>
          <p:cNvSpPr/>
          <p:nvPr/>
        </p:nvSpPr>
        <p:spPr>
          <a:xfrm>
            <a:off x="5641728" y="5770460"/>
            <a:ext cx="1252855" cy="460375"/>
          </a:xfrm>
          <a:prstGeom prst="rect">
            <a:avLst/>
          </a:prstGeom>
        </p:spPr>
        <p:txBody>
          <a:bodyPr wrap="none">
            <a:spAutoFit/>
          </a:bodyPr>
          <a:lstStyle/>
          <a:p>
            <a:pPr algn="ctr"/>
            <a:r>
              <a:rPr lang="en-US" altLang="zh-CN" sz="2400" b="1" dirty="0">
                <a:latin typeface="微软雅黑" charset="-122"/>
                <a:ea typeface="微软雅黑" charset="-122"/>
              </a:rPr>
              <a:t>2024</a:t>
            </a:r>
            <a:r>
              <a:rPr lang="zh-CN" altLang="en-US" sz="2400" b="1" dirty="0">
                <a:latin typeface="微软雅黑" charset="-122"/>
                <a:ea typeface="微软雅黑" charset="-122"/>
              </a:rPr>
              <a:t>年</a:t>
            </a:r>
            <a:endParaRPr lang="zh-CN" altLang="en-US" sz="2400" b="1" dirty="0">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16198" y="831852"/>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dirty="0">
                <a:latin typeface="Times New Roman" panose="02020503050405090304" pitchFamily="18" charset="0"/>
                <a:ea typeface="仿宋_GB2312" pitchFamily="49" charset="-122"/>
              </a:rPr>
              <a:t>电流参考方向的两种表示：</a:t>
            </a:r>
            <a:endParaRPr kumimoji="1" lang="zh-CN" altLang="en-US" sz="2800" b="1" dirty="0">
              <a:latin typeface="Times New Roman" panose="02020503050405090304" pitchFamily="18" charset="0"/>
              <a:ea typeface="仿宋_GB2312" pitchFamily="49" charset="-122"/>
            </a:endParaRPr>
          </a:p>
        </p:txBody>
      </p:sp>
      <p:sp>
        <p:nvSpPr>
          <p:cNvPr id="3" name="Text Box 3"/>
          <p:cNvSpPr txBox="1">
            <a:spLocks noChangeArrowheads="1"/>
          </p:cNvSpPr>
          <p:nvPr/>
        </p:nvSpPr>
        <p:spPr bwMode="auto">
          <a:xfrm>
            <a:off x="2063750" y="1495425"/>
            <a:ext cx="652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仿宋_GB2312" pitchFamily="49" charset="-122"/>
                <a:sym typeface="Symbol" panose="05050102010706020507" pitchFamily="18" charset="2"/>
              </a:rPr>
              <a:t> </a:t>
            </a:r>
            <a:r>
              <a:rPr kumimoji="1" lang="zh-CN" altLang="en-US" sz="2400" b="1">
                <a:latin typeface="Times New Roman" panose="02020503050405090304" pitchFamily="18" charset="0"/>
                <a:ea typeface="仿宋_GB2312" pitchFamily="49" charset="-122"/>
                <a:sym typeface="Monotype Sorts" panose="01010601010101010101" pitchFamily="2" charset="2"/>
              </a:rPr>
              <a:t>用箭头表示：箭头的指向为</a:t>
            </a:r>
            <a:r>
              <a:rPr kumimoji="1" lang="zh-CN" altLang="en-US" sz="2400" b="1">
                <a:latin typeface="Times New Roman" panose="02020503050405090304" pitchFamily="18" charset="0"/>
                <a:ea typeface="仿宋_GB2312" pitchFamily="49" charset="-122"/>
              </a:rPr>
              <a:t>电流的参考方向。</a:t>
            </a:r>
            <a:endParaRPr kumimoji="1" lang="zh-CN" altLang="en-US" sz="2400" b="1">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2084389" y="3559175"/>
            <a:ext cx="754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285750" indent="-285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zh-CN" altLang="en-US" sz="2400" b="1">
                <a:latin typeface="Times New Roman" panose="02020503050405090304" pitchFamily="18" charset="0"/>
                <a:ea typeface="仿宋_GB2312" pitchFamily="49" charset="-122"/>
                <a:sym typeface="Symbol" panose="05050102010706020507" pitchFamily="18" charset="2"/>
              </a:rPr>
              <a:t> </a:t>
            </a:r>
            <a:r>
              <a:rPr kumimoji="1" lang="zh-CN" altLang="en-US" sz="2400" b="1">
                <a:latin typeface="Times New Roman" panose="02020503050405090304" pitchFamily="18" charset="0"/>
                <a:ea typeface="仿宋_GB2312" pitchFamily="49" charset="-122"/>
                <a:sym typeface="Monotype Sorts" panose="01010601010101010101" pitchFamily="2" charset="2"/>
              </a:rPr>
              <a:t>用双下标表示：如</a:t>
            </a:r>
            <a:r>
              <a:rPr kumimoji="1" lang="zh-CN" altLang="en-US" sz="2400" b="1" i="1">
                <a:latin typeface="Times New Roman" panose="02020503050405090304" pitchFamily="18" charset="0"/>
                <a:ea typeface="仿宋_GB2312" pitchFamily="49" charset="-122"/>
                <a:sym typeface="Monotype Sorts" panose="01010601010101010101" pitchFamily="2" charset="2"/>
              </a:rPr>
              <a:t> </a:t>
            </a:r>
            <a:r>
              <a:rPr kumimoji="1" lang="en-US" altLang="zh-CN" sz="2400" b="1" i="1">
                <a:latin typeface="Times New Roman" panose="02020503050405090304" pitchFamily="18" charset="0"/>
                <a:ea typeface="仿宋_GB2312" pitchFamily="49" charset="-122"/>
                <a:sym typeface="Monotype Sorts" panose="01010601010101010101" pitchFamily="2" charset="2"/>
              </a:rPr>
              <a:t>i</a:t>
            </a:r>
            <a:r>
              <a:rPr kumimoji="1" lang="en-US" altLang="zh-CN" sz="2400" b="1" i="1" baseline="-25000">
                <a:latin typeface="Times New Roman" panose="02020503050405090304" pitchFamily="18" charset="0"/>
                <a:ea typeface="仿宋_GB2312" pitchFamily="49" charset="-122"/>
                <a:sym typeface="Monotype Sorts" panose="01010601010101010101" pitchFamily="2" charset="2"/>
              </a:rPr>
              <a:t>AB</a:t>
            </a:r>
            <a:r>
              <a:rPr kumimoji="1" lang="en-US" altLang="zh-CN" sz="2400" b="1" i="1">
                <a:latin typeface="Times New Roman" panose="02020503050405090304" pitchFamily="18" charset="0"/>
                <a:ea typeface="仿宋_GB2312" pitchFamily="49" charset="-122"/>
                <a:sym typeface="Monotype Sorts" panose="01010601010101010101" pitchFamily="2" charset="2"/>
              </a:rPr>
              <a:t> </a:t>
            </a:r>
            <a:r>
              <a:rPr kumimoji="1" lang="en-US" altLang="zh-CN" sz="2400" b="1">
                <a:latin typeface="Times New Roman" panose="02020503050405090304" pitchFamily="18" charset="0"/>
                <a:ea typeface="仿宋_GB2312" pitchFamily="49" charset="-122"/>
                <a:sym typeface="Monotype Sorts" panose="01010601010101010101" pitchFamily="2" charset="2"/>
              </a:rPr>
              <a:t>, </a:t>
            </a:r>
            <a:r>
              <a:rPr kumimoji="1" lang="zh-CN" altLang="en-US" sz="2400" b="1">
                <a:latin typeface="Times New Roman" panose="02020503050405090304" pitchFamily="18" charset="0"/>
                <a:ea typeface="仿宋_GB2312" pitchFamily="49" charset="-122"/>
              </a:rPr>
              <a:t>电流的参考方向由</a:t>
            </a:r>
            <a:r>
              <a:rPr kumimoji="1" lang="en-US" altLang="zh-CN" sz="2400" b="1">
                <a:latin typeface="Times New Roman" panose="02020503050405090304" pitchFamily="18" charset="0"/>
                <a:ea typeface="仿宋_GB2312" pitchFamily="49" charset="-122"/>
              </a:rPr>
              <a:t>A</a:t>
            </a:r>
            <a:r>
              <a:rPr kumimoji="1" lang="zh-CN" altLang="en-US" sz="2400" b="1">
                <a:latin typeface="Times New Roman" panose="02020503050405090304" pitchFamily="18" charset="0"/>
                <a:ea typeface="仿宋_GB2312" pitchFamily="49" charset="-122"/>
              </a:rPr>
              <a:t>指向</a:t>
            </a:r>
            <a:r>
              <a:rPr kumimoji="1" lang="en-US" altLang="zh-CN" sz="2400" b="1">
                <a:latin typeface="Times New Roman" panose="02020503050405090304" pitchFamily="18" charset="0"/>
                <a:ea typeface="仿宋_GB2312" pitchFamily="49" charset="-122"/>
              </a:rPr>
              <a:t>B</a:t>
            </a:r>
            <a:r>
              <a:rPr kumimoji="1" lang="zh-CN" altLang="en-US" sz="2400" b="1">
                <a:latin typeface="Times New Roman" panose="02020503050405090304" pitchFamily="18" charset="0"/>
                <a:ea typeface="仿宋_GB2312" pitchFamily="49" charset="-122"/>
              </a:rPr>
              <a:t>。</a:t>
            </a:r>
            <a:endParaRPr kumimoji="1" lang="zh-CN" altLang="en-US" sz="2400" b="1">
              <a:latin typeface="Times New Roman" panose="02020503050405090304" pitchFamily="18" charset="0"/>
              <a:ea typeface="仿宋_GB2312" pitchFamily="49" charset="-122"/>
            </a:endParaRPr>
          </a:p>
        </p:txBody>
      </p:sp>
      <p:grpSp>
        <p:nvGrpSpPr>
          <p:cNvPr id="5" name="Group 5"/>
          <p:cNvGrpSpPr/>
          <p:nvPr/>
        </p:nvGrpSpPr>
        <p:grpSpPr bwMode="auto">
          <a:xfrm>
            <a:off x="2855913" y="2144714"/>
            <a:ext cx="5327650" cy="1373187"/>
            <a:chOff x="1201" y="1026"/>
            <a:chExt cx="3356" cy="865"/>
          </a:xfrm>
        </p:grpSpPr>
        <p:sp>
          <p:nvSpPr>
            <p:cNvPr id="6" name="Text Box 6"/>
            <p:cNvSpPr txBox="1">
              <a:spLocks noChangeArrowheads="1"/>
            </p:cNvSpPr>
            <p:nvPr/>
          </p:nvSpPr>
          <p:spPr bwMode="auto">
            <a:xfrm>
              <a:off x="1474" y="1026"/>
              <a:ext cx="3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rPr>
                <a:t>i</a:t>
              </a:r>
              <a:endParaRPr kumimoji="1" lang="en-US" altLang="zh-CN" sz="2400" b="1">
                <a:latin typeface="Times New Roman" panose="02020503050405090304" pitchFamily="18" charset="0"/>
                <a:ea typeface="宋体" pitchFamily="2" charset="-122"/>
              </a:endParaRPr>
            </a:p>
          </p:txBody>
        </p:sp>
        <p:sp>
          <p:nvSpPr>
            <p:cNvPr id="7" name="AutoShape 7"/>
            <p:cNvSpPr>
              <a:spLocks noChangeArrowheads="1"/>
            </p:cNvSpPr>
            <p:nvPr/>
          </p:nvSpPr>
          <p:spPr bwMode="auto">
            <a:xfrm>
              <a:off x="1837" y="1207"/>
              <a:ext cx="615" cy="135"/>
            </a:xfrm>
            <a:prstGeom prst="rightArrow">
              <a:avLst>
                <a:gd name="adj1" fmla="val 50000"/>
                <a:gd name="adj2" fmla="val 113889"/>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nvGrpSpPr>
            <p:cNvPr id="8" name="Group 8"/>
            <p:cNvGrpSpPr/>
            <p:nvPr/>
          </p:nvGrpSpPr>
          <p:grpSpPr bwMode="auto">
            <a:xfrm>
              <a:off x="1655" y="1344"/>
              <a:ext cx="2404" cy="547"/>
              <a:chOff x="828" y="1962"/>
              <a:chExt cx="3273" cy="547"/>
            </a:xfrm>
          </p:grpSpPr>
          <p:sp>
            <p:nvSpPr>
              <p:cNvPr id="11" name="Rectangle 9"/>
              <p:cNvSpPr>
                <a:spLocks noChangeArrowheads="1"/>
              </p:cNvSpPr>
              <p:nvPr/>
            </p:nvSpPr>
            <p:spPr bwMode="auto">
              <a:xfrm>
                <a:off x="2181" y="1962"/>
                <a:ext cx="576" cy="240"/>
              </a:xfrm>
              <a:prstGeom prst="rect">
                <a:avLst/>
              </a:prstGeom>
              <a:solidFill>
                <a:srgbClr val="46ACAE"/>
              </a:solidFill>
              <a:ln w="38100" cap="sq">
                <a:solidFill>
                  <a:srgbClr val="FFCC99"/>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accent2"/>
                  </a:solidFill>
                  <a:latin typeface="Times New Roman" panose="02020503050405090304" pitchFamily="18" charset="0"/>
                  <a:ea typeface="宋体" pitchFamily="2" charset="-122"/>
                </a:endParaRPr>
              </a:p>
            </p:txBody>
          </p:sp>
          <p:sp>
            <p:nvSpPr>
              <p:cNvPr id="12" name="Freeform 10"/>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11"/>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2"/>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15" name="Text Box 13"/>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grpSp>
        <p:sp>
          <p:nvSpPr>
            <p:cNvPr id="9" name="Text Box 14"/>
            <p:cNvSpPr txBox="1">
              <a:spLocks noChangeArrowheads="1"/>
            </p:cNvSpPr>
            <p:nvPr/>
          </p:nvSpPr>
          <p:spPr bwMode="auto">
            <a:xfrm>
              <a:off x="1201" y="125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A</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sp>
          <p:nvSpPr>
            <p:cNvPr id="10" name="Text Box 15"/>
            <p:cNvSpPr txBox="1">
              <a:spLocks noChangeArrowheads="1"/>
            </p:cNvSpPr>
            <p:nvPr/>
          </p:nvSpPr>
          <p:spPr bwMode="auto">
            <a:xfrm>
              <a:off x="4149" y="129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B</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grpSp>
      <p:grpSp>
        <p:nvGrpSpPr>
          <p:cNvPr id="16" name="Group 16"/>
          <p:cNvGrpSpPr/>
          <p:nvPr/>
        </p:nvGrpSpPr>
        <p:grpSpPr bwMode="auto">
          <a:xfrm>
            <a:off x="2855913" y="4346575"/>
            <a:ext cx="5327650" cy="1403350"/>
            <a:chOff x="839" y="2368"/>
            <a:chExt cx="3356" cy="884"/>
          </a:xfrm>
        </p:grpSpPr>
        <p:sp>
          <p:nvSpPr>
            <p:cNvPr id="17" name="Text Box 17"/>
            <p:cNvSpPr txBox="1">
              <a:spLocks noChangeArrowheads="1"/>
            </p:cNvSpPr>
            <p:nvPr/>
          </p:nvSpPr>
          <p:spPr bwMode="auto">
            <a:xfrm>
              <a:off x="1429" y="2368"/>
              <a:ext cx="63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宋体" pitchFamily="2" charset="-122"/>
                </a:rPr>
                <a:t>i</a:t>
              </a:r>
              <a:r>
                <a:rPr kumimoji="1" lang="en-US" altLang="zh-CN" sz="3200" b="1" i="1" baseline="-25000">
                  <a:latin typeface="Times New Roman" panose="02020503050405090304" pitchFamily="18" charset="0"/>
                  <a:ea typeface="宋体" pitchFamily="2" charset="-122"/>
                </a:rPr>
                <a:t>AB</a:t>
              </a:r>
              <a:endParaRPr kumimoji="1" lang="en-US" altLang="zh-CN" sz="3200" b="1" i="1" baseline="-25000">
                <a:latin typeface="Times New Roman" panose="02020503050405090304" pitchFamily="18" charset="0"/>
                <a:ea typeface="宋体" pitchFamily="2" charset="-122"/>
              </a:endParaRPr>
            </a:p>
          </p:txBody>
        </p:sp>
        <p:grpSp>
          <p:nvGrpSpPr>
            <p:cNvPr id="18" name="Group 18"/>
            <p:cNvGrpSpPr/>
            <p:nvPr/>
          </p:nvGrpSpPr>
          <p:grpSpPr bwMode="auto">
            <a:xfrm>
              <a:off x="1293" y="2705"/>
              <a:ext cx="2404" cy="547"/>
              <a:chOff x="828" y="1962"/>
              <a:chExt cx="3273" cy="547"/>
            </a:xfrm>
          </p:grpSpPr>
          <p:sp>
            <p:nvSpPr>
              <p:cNvPr id="21" name="Rectangle 19"/>
              <p:cNvSpPr>
                <a:spLocks noChangeArrowheads="1"/>
              </p:cNvSpPr>
              <p:nvPr/>
            </p:nvSpPr>
            <p:spPr bwMode="auto">
              <a:xfrm>
                <a:off x="2181" y="1962"/>
                <a:ext cx="576" cy="240"/>
              </a:xfrm>
              <a:prstGeom prst="rect">
                <a:avLst/>
              </a:prstGeom>
              <a:solidFill>
                <a:srgbClr val="46ACAE"/>
              </a:solidFill>
              <a:ln w="38100" cap="sq">
                <a:solidFill>
                  <a:srgbClr val="FFCC99"/>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accent2"/>
                  </a:solidFill>
                  <a:latin typeface="Times New Roman" panose="02020503050405090304" pitchFamily="18" charset="0"/>
                  <a:ea typeface="宋体" pitchFamily="2" charset="-122"/>
                </a:endParaRPr>
              </a:p>
            </p:txBody>
          </p:sp>
          <p:sp>
            <p:nvSpPr>
              <p:cNvPr id="22" name="Freeform 20"/>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Freeform 21"/>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 name="Text Box 22"/>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25" name="Text Box 23"/>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grpSp>
        <p:sp>
          <p:nvSpPr>
            <p:cNvPr id="19" name="Text Box 24"/>
            <p:cNvSpPr txBox="1">
              <a:spLocks noChangeArrowheads="1"/>
            </p:cNvSpPr>
            <p:nvPr/>
          </p:nvSpPr>
          <p:spPr bwMode="auto">
            <a:xfrm>
              <a:off x="839" y="2614"/>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A</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sp>
          <p:nvSpPr>
            <p:cNvPr id="20" name="Text Box 25"/>
            <p:cNvSpPr txBox="1">
              <a:spLocks noChangeArrowheads="1"/>
            </p:cNvSpPr>
            <p:nvPr/>
          </p:nvSpPr>
          <p:spPr bwMode="auto">
            <a:xfrm>
              <a:off x="3787" y="266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B</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grpSp>
      <p:sp>
        <p:nvSpPr>
          <p:cNvPr id="26" name="灯片编号占位符 2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902368" y="592267"/>
            <a:ext cx="4114800" cy="5815965"/>
          </a:xfrm>
          <a:prstGeom prst="rect">
            <a:avLst/>
          </a:prstGeom>
          <a:noFill/>
          <a:ln>
            <a:noFill/>
          </a:ln>
          <a:effec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根据以上计算结果，可以画出电容电压的波形如图</a:t>
            </a:r>
            <a:r>
              <a:rPr kumimoji="1" lang="en-US" altLang="zh-CN" sz="2400" b="1" dirty="0">
                <a:latin typeface="Times New Roman" panose="02020503050405090304" pitchFamily="18" charset="0"/>
                <a:ea typeface="楷体_GB2312" pitchFamily="1" charset="-122"/>
              </a:rPr>
              <a:t>(c)</a:t>
            </a:r>
            <a:r>
              <a:rPr kumimoji="1" lang="zh-CN" altLang="en-US" sz="2400" b="1" dirty="0">
                <a:latin typeface="Times New Roman" panose="02020503050405090304" pitchFamily="18" charset="0"/>
                <a:ea typeface="楷体_GB2312" pitchFamily="1" charset="-122"/>
              </a:rPr>
              <a:t>所示，由此可见任意时刻电容电压的数值与此时刻以前的全部电容电流均有关系。</a:t>
            </a:r>
            <a:endParaRPr kumimoji="1" lang="zh-CN" altLang="en-US" sz="2400" b="1" dirty="0">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例如，当</a:t>
            </a:r>
            <a:r>
              <a:rPr kumimoji="1" lang="en-US" altLang="zh-CN" sz="2400" b="1" dirty="0">
                <a:latin typeface="Times New Roman" panose="02020503050405090304" pitchFamily="18" charset="0"/>
                <a:ea typeface="楷体_GB2312" pitchFamily="1" charset="-122"/>
              </a:rPr>
              <a:t>1s&lt;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&lt;3s</a:t>
            </a:r>
            <a:r>
              <a:rPr kumimoji="1" lang="zh-CN" altLang="en-US" sz="2400" b="1" dirty="0">
                <a:latin typeface="Times New Roman" panose="02020503050405090304" pitchFamily="18" charset="0"/>
                <a:ea typeface="楷体_GB2312" pitchFamily="1" charset="-122"/>
              </a:rPr>
              <a:t>时，电容电流</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，但是电容电压并不等于零，电容上的</a:t>
            </a:r>
            <a:r>
              <a:rPr kumimoji="1" lang="en-US" altLang="zh-CN" sz="2400" b="1" dirty="0">
                <a:latin typeface="Times New Roman" panose="02020503050405090304" pitchFamily="18" charset="0"/>
                <a:ea typeface="楷体_GB2312" pitchFamily="1" charset="-122"/>
              </a:rPr>
              <a:t>2V</a:t>
            </a:r>
            <a:r>
              <a:rPr kumimoji="1" lang="zh-CN" altLang="en-US" sz="2400" b="1" dirty="0">
                <a:latin typeface="Times New Roman" panose="02020503050405090304" pitchFamily="18" charset="0"/>
                <a:ea typeface="楷体_GB2312" pitchFamily="1" charset="-122"/>
              </a:rPr>
              <a:t>电压是</a:t>
            </a:r>
            <a:r>
              <a:rPr kumimoji="1" lang="en-US" altLang="zh-CN" sz="2400" b="1" dirty="0">
                <a:latin typeface="Times New Roman" panose="02020503050405090304" pitchFamily="18" charset="0"/>
                <a:ea typeface="楷体_GB2312" pitchFamily="1" charset="-122"/>
              </a:rPr>
              <a:t>0&lt;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&lt;1s</a:t>
            </a:r>
            <a:r>
              <a:rPr kumimoji="1" lang="zh-CN" altLang="en-US" sz="2400" b="1" dirty="0">
                <a:latin typeface="Times New Roman" panose="02020503050405090304" pitchFamily="18" charset="0"/>
                <a:ea typeface="楷体_GB2312" pitchFamily="1" charset="-122"/>
              </a:rPr>
              <a:t>时间内电流作用的结果。 </a:t>
            </a:r>
            <a:endParaRPr kumimoji="1" lang="zh-CN" altLang="en-US" sz="2400" b="1" dirty="0">
              <a:latin typeface="Times New Roman" panose="02020503050405090304" pitchFamily="18" charset="0"/>
              <a:ea typeface="楷体_GB2312" pitchFamily="1" charset="-122"/>
            </a:endParaRPr>
          </a:p>
        </p:txBody>
      </p:sp>
      <p:grpSp>
        <p:nvGrpSpPr>
          <p:cNvPr id="150531" name="Group 3"/>
          <p:cNvGrpSpPr/>
          <p:nvPr/>
        </p:nvGrpSpPr>
        <p:grpSpPr bwMode="auto">
          <a:xfrm>
            <a:off x="5338095" y="769432"/>
            <a:ext cx="3959225" cy="6088063"/>
            <a:chOff x="2971" y="288"/>
            <a:chExt cx="2494" cy="3835"/>
          </a:xfrm>
        </p:grpSpPr>
        <p:graphicFrame>
          <p:nvGraphicFramePr>
            <p:cNvPr id="26628" name="Object 4"/>
            <p:cNvGraphicFramePr>
              <a:graphicFrameLocks noChangeAspect="1"/>
            </p:cNvGraphicFramePr>
            <p:nvPr/>
          </p:nvGraphicFramePr>
          <p:xfrm>
            <a:off x="2971" y="288"/>
            <a:ext cx="2494" cy="3552"/>
          </p:xfrm>
          <a:graphic>
            <a:graphicData uri="http://schemas.openxmlformats.org/presentationml/2006/ole">
              <mc:AlternateContent xmlns:mc="http://schemas.openxmlformats.org/markup-compatibility/2006">
                <mc:Choice xmlns:v="urn:schemas-microsoft-com:vml" Requires="v">
                  <p:oleObj spid="_x0000_s2" name="Image" r:id="rId1" imgW="1726565" imgH="2459990" progId="Photoshop.Image.5">
                    <p:embed/>
                  </p:oleObj>
                </mc:Choice>
                <mc:Fallback>
                  <p:oleObj name="Image" r:id="rId1" imgW="1726565" imgH="245999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 y="288"/>
                          <a:ext cx="2494" cy="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Rectangle 5"/>
            <p:cNvSpPr>
              <a:spLocks noChangeArrowheads="1"/>
            </p:cNvSpPr>
            <p:nvPr/>
          </p:nvSpPr>
          <p:spPr bwMode="auto">
            <a:xfrm>
              <a:off x="3975" y="3873"/>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690880" y="735330"/>
            <a:ext cx="10484485" cy="3562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20000"/>
              </a:spcBef>
            </a:pPr>
            <a:r>
              <a:rPr kumimoji="1" lang="zh-CN" altLang="en-US" sz="2400" b="1">
                <a:latin typeface="Times New Roman" panose="02020503050405090304" pitchFamily="18" charset="0"/>
                <a:ea typeface="楷体_GB2312" pitchFamily="1" charset="-122"/>
              </a:rPr>
              <a:t>        </a:t>
            </a:r>
            <a:r>
              <a:rPr kumimoji="1" lang="en-US" altLang="zh-CN" sz="2400" b="1">
                <a:latin typeface="Times New Roman" panose="02020503050405090304" pitchFamily="18" charset="0"/>
                <a:ea typeface="楷体_GB2312" pitchFamily="1" charset="-122"/>
              </a:rPr>
              <a:t>(2)</a:t>
            </a:r>
            <a:r>
              <a:rPr kumimoji="1" lang="zh-CN" altLang="en-US" sz="2400" b="1">
                <a:solidFill>
                  <a:srgbClr val="FF0000"/>
                </a:solidFill>
                <a:latin typeface="Times New Roman" panose="02020503050405090304" pitchFamily="18" charset="0"/>
                <a:ea typeface="楷体_GB2312" pitchFamily="1" charset="-122"/>
              </a:rPr>
              <a:t>电容电压的连续性</a:t>
            </a:r>
            <a:endParaRPr kumimoji="1" lang="zh-CN" altLang="en-US" sz="2400" b="1">
              <a:solidFill>
                <a:srgbClr val="FF0000"/>
              </a:solidFill>
              <a:latin typeface="Times New Roman" panose="02020503050405090304" pitchFamily="18" charset="0"/>
              <a:ea typeface="楷体_GB2312" pitchFamily="1" charset="-122"/>
            </a:endParaRPr>
          </a:p>
          <a:p>
            <a:pPr algn="just" eaLnBrk="1" hangingPunct="1">
              <a:lnSpc>
                <a:spcPct val="150000"/>
              </a:lnSpc>
              <a:spcBef>
                <a:spcPct val="20000"/>
              </a:spcBef>
            </a:pPr>
            <a:r>
              <a:rPr kumimoji="1" lang="zh-CN" altLang="en-US" sz="2400" b="1">
                <a:latin typeface="Times New Roman" panose="02020503050405090304" pitchFamily="18" charset="0"/>
                <a:ea typeface="楷体_GB2312" pitchFamily="1" charset="-122"/>
              </a:rPr>
              <a:t>        从例</a:t>
            </a:r>
            <a:r>
              <a:rPr kumimoji="1" lang="en-US" altLang="zh-CN" sz="2400" b="1">
                <a:latin typeface="Times New Roman" panose="02020503050405090304" pitchFamily="18" charset="0"/>
                <a:ea typeface="楷体_GB2312" pitchFamily="1" charset="-122"/>
              </a:rPr>
              <a:t>2</a:t>
            </a:r>
            <a:r>
              <a:rPr kumimoji="1" lang="zh-CN" altLang="en-US" sz="2400" b="1">
                <a:latin typeface="Times New Roman" panose="02020503050405090304" pitchFamily="18" charset="0"/>
                <a:ea typeface="楷体_GB2312" pitchFamily="1" charset="-122"/>
              </a:rPr>
              <a:t>的计算结果可以看出，电容电流的波形是不连续的矩形波，而电容电压的波形是连续的。从这个平滑的电容电压波形可以看出电容电压是连续的一般性质。</a:t>
            </a:r>
            <a:r>
              <a:rPr kumimoji="1" lang="zh-CN" altLang="en-US" sz="2400" b="1">
                <a:solidFill>
                  <a:srgbClr val="FF0000"/>
                </a:solidFill>
                <a:latin typeface="Times New Roman" panose="02020503050405090304" pitchFamily="18" charset="0"/>
                <a:ea typeface="楷体_GB2312" pitchFamily="1" charset="-122"/>
              </a:rPr>
              <a:t>即电容电流在闭区间</a:t>
            </a:r>
            <a:r>
              <a:rPr kumimoji="1" lang="en-US" altLang="zh-CN" sz="2400" b="1">
                <a:solidFill>
                  <a:srgbClr val="FF0000"/>
                </a:solidFill>
                <a:latin typeface="Times New Roman" panose="02020503050405090304" pitchFamily="18" charset="0"/>
                <a:ea typeface="楷体_GB2312" pitchFamily="1" charset="-122"/>
              </a:rPr>
              <a:t>[</a:t>
            </a:r>
            <a:r>
              <a:rPr kumimoji="1" lang="en-US" altLang="zh-CN" sz="2400" b="1" i="1">
                <a:solidFill>
                  <a:srgbClr val="FF0000"/>
                </a:solidFill>
                <a:latin typeface="Times New Roman" panose="02020503050405090304" pitchFamily="18" charset="0"/>
                <a:ea typeface="楷体_GB2312" pitchFamily="1" charset="-122"/>
              </a:rPr>
              <a:t>t</a:t>
            </a:r>
            <a:r>
              <a:rPr kumimoji="1" lang="en-US" altLang="zh-CN" sz="2400" b="1" baseline="-30000">
                <a:solidFill>
                  <a:srgbClr val="FF0000"/>
                </a:solidFill>
                <a:latin typeface="Times New Roman" panose="02020503050405090304" pitchFamily="18" charset="0"/>
                <a:ea typeface="楷体_GB2312" pitchFamily="1" charset="-122"/>
              </a:rPr>
              <a:t>1</a:t>
            </a:r>
            <a:r>
              <a:rPr kumimoji="1" lang="en-US" altLang="zh-CN" sz="2400" b="1">
                <a:solidFill>
                  <a:srgbClr val="FF0000"/>
                </a:solidFill>
                <a:latin typeface="Times New Roman" panose="02020503050405090304" pitchFamily="18" charset="0"/>
                <a:ea typeface="楷体_GB2312" pitchFamily="1" charset="-122"/>
              </a:rPr>
              <a:t>,</a:t>
            </a:r>
            <a:r>
              <a:rPr kumimoji="1" lang="en-US" altLang="zh-CN" sz="2400" b="1" i="1">
                <a:solidFill>
                  <a:srgbClr val="FF0000"/>
                </a:solidFill>
                <a:latin typeface="Times New Roman" panose="02020503050405090304" pitchFamily="18" charset="0"/>
                <a:ea typeface="楷体_GB2312" pitchFamily="1" charset="-122"/>
              </a:rPr>
              <a:t>t</a:t>
            </a:r>
            <a:r>
              <a:rPr kumimoji="1" lang="en-US" altLang="zh-CN" sz="2400" b="1" baseline="-30000">
                <a:solidFill>
                  <a:srgbClr val="FF0000"/>
                </a:solidFill>
                <a:latin typeface="Times New Roman" panose="02020503050405090304" pitchFamily="18" charset="0"/>
                <a:ea typeface="楷体_GB2312" pitchFamily="1" charset="-122"/>
              </a:rPr>
              <a:t>2</a:t>
            </a:r>
            <a:r>
              <a:rPr kumimoji="1" lang="en-US" altLang="zh-CN" sz="2400" b="1">
                <a:solidFill>
                  <a:srgbClr val="FF0000"/>
                </a:solidFill>
                <a:latin typeface="Times New Roman" panose="02020503050405090304" pitchFamily="18" charset="0"/>
                <a:ea typeface="楷体_GB2312" pitchFamily="1" charset="-122"/>
              </a:rPr>
              <a:t>]</a:t>
            </a:r>
            <a:r>
              <a:rPr kumimoji="1" lang="zh-CN" altLang="en-US" sz="2400" b="1">
                <a:solidFill>
                  <a:srgbClr val="FF0000"/>
                </a:solidFill>
                <a:latin typeface="Times New Roman" panose="02020503050405090304" pitchFamily="18" charset="0"/>
                <a:ea typeface="楷体_GB2312" pitchFamily="1" charset="-122"/>
              </a:rPr>
              <a:t>有界时，电容电压在开区间</a:t>
            </a:r>
            <a:r>
              <a:rPr kumimoji="1" lang="en-US" altLang="zh-CN" sz="2400" b="1">
                <a:solidFill>
                  <a:srgbClr val="FF0000"/>
                </a:solidFill>
                <a:latin typeface="Times New Roman" panose="02020503050405090304" pitchFamily="18" charset="0"/>
                <a:ea typeface="楷体_GB2312" pitchFamily="1" charset="-122"/>
              </a:rPr>
              <a:t>(</a:t>
            </a:r>
            <a:r>
              <a:rPr kumimoji="1" lang="en-US" altLang="zh-CN" sz="2400" b="1" i="1">
                <a:solidFill>
                  <a:srgbClr val="FF0000"/>
                </a:solidFill>
                <a:latin typeface="Times New Roman" panose="02020503050405090304" pitchFamily="18" charset="0"/>
                <a:ea typeface="楷体_GB2312" pitchFamily="1" charset="-122"/>
              </a:rPr>
              <a:t>t</a:t>
            </a:r>
            <a:r>
              <a:rPr kumimoji="1" lang="en-US" altLang="zh-CN" sz="2400" b="1" baseline="-30000">
                <a:solidFill>
                  <a:srgbClr val="FF0000"/>
                </a:solidFill>
                <a:latin typeface="Times New Roman" panose="02020503050405090304" pitchFamily="18" charset="0"/>
                <a:ea typeface="楷体_GB2312" pitchFamily="1" charset="-122"/>
              </a:rPr>
              <a:t>1</a:t>
            </a:r>
            <a:r>
              <a:rPr kumimoji="1" lang="en-US" altLang="zh-CN" sz="2400" b="1">
                <a:solidFill>
                  <a:srgbClr val="FF0000"/>
                </a:solidFill>
                <a:latin typeface="Times New Roman" panose="02020503050405090304" pitchFamily="18" charset="0"/>
                <a:ea typeface="楷体_GB2312" pitchFamily="1" charset="-122"/>
              </a:rPr>
              <a:t>,</a:t>
            </a:r>
            <a:r>
              <a:rPr kumimoji="1" lang="en-US" altLang="zh-CN" sz="2400" b="1" i="1">
                <a:solidFill>
                  <a:srgbClr val="FF0000"/>
                </a:solidFill>
                <a:latin typeface="Times New Roman" panose="02020503050405090304" pitchFamily="18" charset="0"/>
                <a:ea typeface="楷体_GB2312" pitchFamily="1" charset="-122"/>
              </a:rPr>
              <a:t>t</a:t>
            </a:r>
            <a:r>
              <a:rPr kumimoji="1" lang="en-US" altLang="zh-CN" sz="2400" b="1" baseline="-30000">
                <a:solidFill>
                  <a:srgbClr val="FF0000"/>
                </a:solidFill>
                <a:latin typeface="Times New Roman" panose="02020503050405090304" pitchFamily="18" charset="0"/>
                <a:ea typeface="楷体_GB2312" pitchFamily="1" charset="-122"/>
              </a:rPr>
              <a:t>2</a:t>
            </a:r>
            <a:r>
              <a:rPr kumimoji="1" lang="en-US" altLang="zh-CN" sz="2400" b="1">
                <a:solidFill>
                  <a:srgbClr val="FF0000"/>
                </a:solidFill>
                <a:latin typeface="Times New Roman" panose="02020503050405090304" pitchFamily="18" charset="0"/>
                <a:ea typeface="楷体_GB2312" pitchFamily="1" charset="-122"/>
              </a:rPr>
              <a:t>)</a:t>
            </a:r>
            <a:r>
              <a:rPr kumimoji="1" lang="zh-CN" altLang="en-US" sz="2400" b="1">
                <a:solidFill>
                  <a:srgbClr val="FF0000"/>
                </a:solidFill>
                <a:latin typeface="Times New Roman" panose="02020503050405090304" pitchFamily="18" charset="0"/>
                <a:ea typeface="楷体_GB2312" pitchFamily="1" charset="-122"/>
              </a:rPr>
              <a:t>内是连续的</a:t>
            </a:r>
            <a:r>
              <a:rPr kumimoji="1" lang="zh-CN" altLang="en-US" sz="2400" b="1">
                <a:latin typeface="Times New Roman" panose="02020503050405090304" pitchFamily="18" charset="0"/>
                <a:ea typeface="楷体_GB2312" pitchFamily="1" charset="-122"/>
              </a:rPr>
              <a:t>。这可以从电容电压、电流的积分关系式中得到证明。</a:t>
            </a:r>
            <a:endParaRPr kumimoji="1" lang="zh-CN" altLang="en-US" sz="2400" b="1">
              <a:latin typeface="Times New Roman" panose="02020503050405090304" pitchFamily="18" charset="0"/>
              <a:ea typeface="楷体_GB2312" pitchFamily="1" charset="-122"/>
            </a:endParaRPr>
          </a:p>
          <a:p>
            <a:pPr algn="just" eaLnBrk="1" hangingPunct="1">
              <a:lnSpc>
                <a:spcPct val="150000"/>
              </a:lnSpc>
              <a:spcBef>
                <a:spcPct val="20000"/>
              </a:spcBef>
            </a:pPr>
            <a:r>
              <a:rPr kumimoji="1" lang="zh-CN" altLang="en-US" sz="2400" b="1">
                <a:latin typeface="Times New Roman" panose="02020503050405090304" pitchFamily="18" charset="0"/>
                <a:ea typeface="楷体_GB2312" pitchFamily="1" charset="-122"/>
              </a:rPr>
              <a:t>        将</a:t>
            </a:r>
            <a:r>
              <a:rPr kumimoji="1" lang="en-US" altLang="zh-CN" sz="2400" b="1" i="1">
                <a:latin typeface="Times New Roman" panose="02020503050405090304" pitchFamily="18" charset="0"/>
                <a:ea typeface="楷体_GB2312" pitchFamily="1" charset="-122"/>
              </a:rPr>
              <a:t>t</a:t>
            </a:r>
            <a:r>
              <a:rPr kumimoji="1" lang="en-US" altLang="zh-CN" sz="2400" b="1" i="1" baseline="-25000">
                <a:latin typeface="Times New Roman" panose="02020503050405090304" pitchFamily="18" charset="0"/>
                <a:ea typeface="楷体_GB2312" pitchFamily="1" charset="-122"/>
              </a:rPr>
              <a:t>1</a:t>
            </a:r>
            <a:r>
              <a:rPr kumimoji="1" lang="en-US" altLang="zh-CN" sz="2400" b="1">
                <a:latin typeface="Times New Roman" panose="02020503050405090304" pitchFamily="18" charset="0"/>
                <a:ea typeface="楷体_GB2312" pitchFamily="1" charset="-122"/>
              </a:rPr>
              <a:t>=</a:t>
            </a:r>
            <a:r>
              <a:rPr kumimoji="1" lang="en-US" altLang="zh-CN" sz="2400" b="1" i="1">
                <a:latin typeface="Times New Roman" panose="02020503050405090304" pitchFamily="18" charset="0"/>
                <a:ea typeface="楷体_GB2312" pitchFamily="1" charset="-122"/>
              </a:rPr>
              <a:t>T</a:t>
            </a:r>
            <a:r>
              <a:rPr kumimoji="1" lang="zh-CN" altLang="en-US" sz="2400" b="1">
                <a:latin typeface="Times New Roman" panose="02020503050405090304" pitchFamily="18" charset="0"/>
                <a:ea typeface="楷体_GB2312" pitchFamily="1" charset="-122"/>
              </a:rPr>
              <a:t>和</a:t>
            </a:r>
            <a:r>
              <a:rPr kumimoji="1" lang="en-US" altLang="zh-CN" sz="2400" b="1" i="1">
                <a:latin typeface="Times New Roman" panose="02020503050405090304" pitchFamily="18" charset="0"/>
                <a:ea typeface="楷体_GB2312" pitchFamily="1" charset="-122"/>
              </a:rPr>
              <a:t>t</a:t>
            </a:r>
            <a:r>
              <a:rPr kumimoji="1" lang="en-US" altLang="zh-CN" sz="2400" b="1" i="1" baseline="-25000">
                <a:latin typeface="Times New Roman" panose="02020503050405090304" pitchFamily="18" charset="0"/>
                <a:ea typeface="楷体_GB2312" pitchFamily="1" charset="-122"/>
              </a:rPr>
              <a:t>2</a:t>
            </a:r>
            <a:r>
              <a:rPr kumimoji="1" lang="en-US" altLang="zh-CN" sz="2400" b="1">
                <a:latin typeface="Times New Roman" panose="02020503050405090304" pitchFamily="18" charset="0"/>
                <a:ea typeface="楷体_GB2312" pitchFamily="1" charset="-122"/>
              </a:rPr>
              <a:t>=</a:t>
            </a:r>
            <a:r>
              <a:rPr kumimoji="1" lang="en-US" altLang="zh-CN" sz="2400" b="1" i="1">
                <a:latin typeface="Times New Roman" panose="02020503050405090304" pitchFamily="18" charset="0"/>
                <a:ea typeface="楷体_GB2312" pitchFamily="1" charset="-122"/>
              </a:rPr>
              <a:t>T</a:t>
            </a:r>
            <a:r>
              <a:rPr kumimoji="1" lang="en-US" altLang="zh-CN" sz="2400" b="1">
                <a:latin typeface="Times New Roman" panose="02020503050405090304" pitchFamily="18" charset="0"/>
                <a:ea typeface="楷体_GB2312" pitchFamily="1" charset="-122"/>
              </a:rPr>
              <a:t>+d</a:t>
            </a:r>
            <a:r>
              <a:rPr kumimoji="1" lang="en-US" altLang="zh-CN" sz="2400" b="1" i="1">
                <a:latin typeface="Times New Roman" panose="02020503050405090304" pitchFamily="18" charset="0"/>
                <a:ea typeface="楷体_GB2312" pitchFamily="1" charset="-122"/>
              </a:rPr>
              <a:t>t</a:t>
            </a:r>
            <a:r>
              <a:rPr kumimoji="1" lang="zh-CN" altLang="en-US" sz="2400" b="1">
                <a:latin typeface="Times New Roman" panose="02020503050405090304" pitchFamily="18" charset="0"/>
                <a:ea typeface="楷体_GB2312" pitchFamily="1" charset="-122"/>
              </a:rPr>
              <a:t>代入式</a:t>
            </a:r>
            <a:r>
              <a:rPr kumimoji="1" lang="en-US" altLang="zh-CN" sz="2400" b="1">
                <a:latin typeface="Times New Roman" panose="02020503050405090304" pitchFamily="18" charset="0"/>
                <a:ea typeface="楷体_GB2312" pitchFamily="1" charset="-122"/>
              </a:rPr>
              <a:t>(2)</a:t>
            </a:r>
            <a:r>
              <a:rPr kumimoji="1" lang="zh-CN" altLang="en-US" sz="2400" b="1">
                <a:latin typeface="Times New Roman" panose="02020503050405090304" pitchFamily="18" charset="0"/>
                <a:ea typeface="楷体_GB2312" pitchFamily="1" charset="-122"/>
              </a:rPr>
              <a:t>中，其中</a:t>
            </a:r>
            <a:r>
              <a:rPr kumimoji="1" lang="en-US" altLang="zh-CN" sz="2400" b="1" i="1">
                <a:latin typeface="Times New Roman" panose="02020503050405090304" pitchFamily="18" charset="0"/>
                <a:ea typeface="楷体_GB2312" pitchFamily="1" charset="-122"/>
              </a:rPr>
              <a:t>t</a:t>
            </a:r>
            <a:r>
              <a:rPr kumimoji="1" lang="en-US" altLang="zh-CN" sz="2400" b="1" baseline="-30000">
                <a:latin typeface="Times New Roman" panose="02020503050405090304" pitchFamily="18" charset="0"/>
                <a:ea typeface="楷体_GB2312" pitchFamily="1" charset="-122"/>
              </a:rPr>
              <a:t>1</a:t>
            </a:r>
            <a:r>
              <a:rPr kumimoji="1" lang="en-US" altLang="zh-CN" sz="2400" b="1">
                <a:latin typeface="Times New Roman" panose="02020503050405090304" pitchFamily="18" charset="0"/>
                <a:ea typeface="楷体_GB2312" pitchFamily="1" charset="-122"/>
              </a:rPr>
              <a:t>&lt;</a:t>
            </a:r>
            <a:r>
              <a:rPr kumimoji="1" lang="en-US" altLang="zh-CN" sz="2400" b="1" i="1">
                <a:latin typeface="Times New Roman" panose="02020503050405090304" pitchFamily="18" charset="0"/>
                <a:ea typeface="楷体_GB2312" pitchFamily="1" charset="-122"/>
              </a:rPr>
              <a:t>T</a:t>
            </a:r>
            <a:r>
              <a:rPr kumimoji="1" lang="en-US" altLang="zh-CN" sz="2400" b="1">
                <a:latin typeface="Times New Roman" panose="02020503050405090304" pitchFamily="18" charset="0"/>
                <a:ea typeface="楷体_GB2312" pitchFamily="1" charset="-122"/>
              </a:rPr>
              <a:t>&lt;</a:t>
            </a:r>
            <a:r>
              <a:rPr kumimoji="1" lang="en-US" altLang="zh-CN" sz="2400" b="1" i="1">
                <a:latin typeface="Times New Roman" panose="02020503050405090304" pitchFamily="18" charset="0"/>
                <a:ea typeface="楷体_GB2312" pitchFamily="1" charset="-122"/>
              </a:rPr>
              <a:t>t</a:t>
            </a:r>
            <a:r>
              <a:rPr kumimoji="1" lang="en-US" altLang="zh-CN" sz="2400" b="1" baseline="-30000">
                <a:latin typeface="Times New Roman" panose="02020503050405090304" pitchFamily="18" charset="0"/>
                <a:ea typeface="楷体_GB2312" pitchFamily="1" charset="-122"/>
              </a:rPr>
              <a:t>2</a:t>
            </a:r>
            <a:r>
              <a:rPr kumimoji="1" lang="zh-CN" altLang="en-US" sz="2400" b="1">
                <a:latin typeface="Times New Roman" panose="02020503050405090304" pitchFamily="18" charset="0"/>
                <a:ea typeface="楷体_GB2312" pitchFamily="1" charset="-122"/>
              </a:rPr>
              <a:t>和</a:t>
            </a:r>
            <a:r>
              <a:rPr kumimoji="1" lang="en-US" altLang="zh-CN" sz="2400" b="1" i="1">
                <a:latin typeface="Times New Roman" panose="02020503050405090304" pitchFamily="18" charset="0"/>
                <a:ea typeface="楷体_GB2312" pitchFamily="1" charset="-122"/>
              </a:rPr>
              <a:t>t</a:t>
            </a:r>
            <a:r>
              <a:rPr kumimoji="1" lang="en-US" altLang="zh-CN" sz="2400" b="1" baseline="-30000">
                <a:latin typeface="Times New Roman" panose="02020503050405090304" pitchFamily="18" charset="0"/>
                <a:ea typeface="楷体_GB2312" pitchFamily="1" charset="-122"/>
              </a:rPr>
              <a:t>1</a:t>
            </a:r>
            <a:r>
              <a:rPr kumimoji="1" lang="en-US" altLang="zh-CN" sz="2400" b="1">
                <a:latin typeface="Times New Roman" panose="02020503050405090304" pitchFamily="18" charset="0"/>
                <a:ea typeface="楷体_GB2312" pitchFamily="1" charset="-122"/>
              </a:rPr>
              <a:t>&lt;</a:t>
            </a:r>
            <a:r>
              <a:rPr kumimoji="1" lang="en-US" altLang="zh-CN" sz="2400" b="1" i="1">
                <a:latin typeface="Times New Roman" panose="02020503050405090304" pitchFamily="18" charset="0"/>
                <a:ea typeface="楷体_GB2312" pitchFamily="1" charset="-122"/>
              </a:rPr>
              <a:t>T</a:t>
            </a:r>
            <a:r>
              <a:rPr kumimoji="1" lang="en-US" altLang="zh-CN" sz="2400" b="1">
                <a:latin typeface="Times New Roman" panose="02020503050405090304" pitchFamily="18" charset="0"/>
                <a:ea typeface="楷体_GB2312" pitchFamily="1" charset="-122"/>
              </a:rPr>
              <a:t>+d</a:t>
            </a:r>
            <a:r>
              <a:rPr kumimoji="1" lang="en-US" altLang="zh-CN" sz="2400" b="1" i="1">
                <a:latin typeface="Times New Roman" panose="02020503050405090304" pitchFamily="18" charset="0"/>
                <a:ea typeface="楷体_GB2312" pitchFamily="1" charset="-122"/>
              </a:rPr>
              <a:t>t</a:t>
            </a:r>
            <a:r>
              <a:rPr kumimoji="1" lang="en-US" altLang="zh-CN" sz="2400" b="1">
                <a:latin typeface="Times New Roman" panose="02020503050405090304" pitchFamily="18" charset="0"/>
                <a:ea typeface="楷体_GB2312" pitchFamily="1" charset="-122"/>
              </a:rPr>
              <a:t>&lt;</a:t>
            </a:r>
            <a:r>
              <a:rPr kumimoji="1" lang="en-US" altLang="zh-CN" sz="2400" b="1" i="1">
                <a:latin typeface="Times New Roman" panose="02020503050405090304" pitchFamily="18" charset="0"/>
                <a:ea typeface="楷体_GB2312" pitchFamily="1" charset="-122"/>
              </a:rPr>
              <a:t>t</a:t>
            </a:r>
            <a:r>
              <a:rPr kumimoji="1" lang="en-US" altLang="zh-CN" sz="2400" b="1" baseline="-30000">
                <a:latin typeface="Times New Roman" panose="02020503050405090304" pitchFamily="18" charset="0"/>
                <a:ea typeface="楷体_GB2312" pitchFamily="1" charset="-122"/>
              </a:rPr>
              <a:t>2</a:t>
            </a:r>
            <a:r>
              <a:rPr kumimoji="1" lang="zh-CN" altLang="en-US" sz="2400" b="1">
                <a:latin typeface="Times New Roman" panose="02020503050405090304" pitchFamily="18" charset="0"/>
                <a:ea typeface="楷体_GB2312" pitchFamily="1" charset="-122"/>
              </a:rPr>
              <a:t>得到 </a:t>
            </a:r>
            <a:endParaRPr kumimoji="1" lang="zh-CN" altLang="en-US" sz="2400" b="1">
              <a:latin typeface="Times New Roman" panose="02020503050405090304" pitchFamily="18" charset="0"/>
              <a:ea typeface="楷体_GB2312" pitchFamily="1" charset="-122"/>
            </a:endParaRPr>
          </a:p>
        </p:txBody>
      </p:sp>
      <p:graphicFrame>
        <p:nvGraphicFramePr>
          <p:cNvPr id="154627" name="Object 3"/>
          <p:cNvGraphicFramePr>
            <a:graphicFrameLocks noChangeAspect="1"/>
          </p:cNvGraphicFramePr>
          <p:nvPr/>
        </p:nvGraphicFramePr>
        <p:xfrm>
          <a:off x="2019300" y="4871085"/>
          <a:ext cx="8153400" cy="800100"/>
        </p:xfrm>
        <a:graphic>
          <a:graphicData uri="http://schemas.openxmlformats.org/presentationml/2006/ole">
            <mc:AlternateContent xmlns:mc="http://schemas.openxmlformats.org/markup-compatibility/2006">
              <mc:Choice xmlns:v="urn:schemas-microsoft-com:vml" Requires="v">
                <p:oleObj spid="_x0000_s2" name="Equation" r:id="rId1" imgW="4356100" imgH="393700" progId="Equation.3">
                  <p:embed/>
                </p:oleObj>
              </mc:Choice>
              <mc:Fallback>
                <p:oleObj name="Equation" r:id="rId1" imgW="43561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4871085"/>
                        <a:ext cx="8153400" cy="8001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631950" y="718185"/>
            <a:ext cx="986663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当电容电流有界时，电容电压不能突变的性质，常用下式表示 </a:t>
            </a:r>
            <a:endParaRPr kumimoji="1" lang="zh-CN" altLang="en-US" sz="2400" b="1">
              <a:latin typeface="Times New Roman" panose="02020503050405090304" pitchFamily="18" charset="0"/>
              <a:ea typeface="楷体_GB2312" pitchFamily="1" charset="-122"/>
            </a:endParaRPr>
          </a:p>
        </p:txBody>
      </p:sp>
      <p:sp>
        <p:nvSpPr>
          <p:cNvPr id="155651" name="Text Box 3"/>
          <p:cNvSpPr txBox="1">
            <a:spLocks noChangeArrowheads="1"/>
          </p:cNvSpPr>
          <p:nvPr/>
        </p:nvSpPr>
        <p:spPr bwMode="auto">
          <a:xfrm>
            <a:off x="2133600" y="2757489"/>
            <a:ext cx="6324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对于初始时刻</a:t>
            </a:r>
            <a:r>
              <a:rPr kumimoji="1" lang="en-US" altLang="zh-CN" sz="2400" b="1" i="1">
                <a:latin typeface="Times New Roman" panose="02020503050405090304" pitchFamily="18" charset="0"/>
                <a:ea typeface="楷体_GB2312" pitchFamily="1" charset="-122"/>
              </a:rPr>
              <a:t>t=</a:t>
            </a:r>
            <a:r>
              <a:rPr kumimoji="1" lang="en-US" altLang="zh-CN" sz="2400" b="1">
                <a:latin typeface="Times New Roman" panose="02020503050405090304" pitchFamily="18" charset="0"/>
                <a:ea typeface="楷体_GB2312" pitchFamily="1" charset="-122"/>
              </a:rPr>
              <a:t>0</a:t>
            </a:r>
            <a:r>
              <a:rPr kumimoji="1" lang="zh-CN" altLang="en-US" sz="2400" b="1">
                <a:latin typeface="Times New Roman" panose="02020503050405090304" pitchFamily="18" charset="0"/>
                <a:ea typeface="楷体_GB2312" pitchFamily="1" charset="-122"/>
              </a:rPr>
              <a:t>来说，上式表示为 </a:t>
            </a:r>
            <a:endParaRPr kumimoji="1" lang="zh-CN" altLang="en-US" sz="2400" b="1">
              <a:latin typeface="Times New Roman" panose="02020503050405090304" pitchFamily="18" charset="0"/>
              <a:ea typeface="楷体_GB2312" pitchFamily="1" charset="-122"/>
            </a:endParaRPr>
          </a:p>
        </p:txBody>
      </p:sp>
      <p:graphicFrame>
        <p:nvGraphicFramePr>
          <p:cNvPr id="155652" name="Object 4"/>
          <p:cNvGraphicFramePr>
            <a:graphicFrameLocks noChangeAspect="1"/>
          </p:cNvGraphicFramePr>
          <p:nvPr/>
        </p:nvGraphicFramePr>
        <p:xfrm>
          <a:off x="4033837" y="3562571"/>
          <a:ext cx="3197225" cy="719138"/>
        </p:xfrm>
        <a:graphic>
          <a:graphicData uri="http://schemas.openxmlformats.org/presentationml/2006/ole">
            <mc:AlternateContent xmlns:mc="http://schemas.openxmlformats.org/markup-compatibility/2006">
              <mc:Choice xmlns:v="urn:schemas-microsoft-com:vml" Requires="v">
                <p:oleObj spid="_x0000_s2" name="Equation" r:id="rId1" imgW="23774400" imgH="5486400" progId="Equation.DSMT4">
                  <p:embed/>
                </p:oleObj>
              </mc:Choice>
              <mc:Fallback>
                <p:oleObj name="Equation" r:id="rId1" imgW="23774400" imgH="5486400" progId="Equation.DSMT4">
                  <p:embed/>
                  <p:pic>
                    <p:nvPicPr>
                      <p:cNvPr id="0" name="Object 4"/>
                      <p:cNvPicPr>
                        <a:picLocks noChangeAspect="1" noChangeArrowheads="1"/>
                      </p:cNvPicPr>
                      <p:nvPr/>
                    </p:nvPicPr>
                    <p:blipFill>
                      <a:blip r:embed="rId2"/>
                      <a:srcRect/>
                      <a:stretch>
                        <a:fillRect/>
                      </a:stretch>
                    </p:blipFill>
                    <p:spPr bwMode="auto">
                      <a:xfrm>
                        <a:off x="4033837" y="3562571"/>
                        <a:ext cx="3197225" cy="719138"/>
                      </a:xfrm>
                      <a:prstGeom prst="rect">
                        <a:avLst/>
                      </a:prstGeom>
                      <a:noFill/>
                      <a:ln>
                        <a:noFill/>
                      </a:ln>
                    </p:spPr>
                  </p:pic>
                </p:oleObj>
              </mc:Fallback>
            </mc:AlternateContent>
          </a:graphicData>
        </a:graphic>
      </p:graphicFrame>
      <p:graphicFrame>
        <p:nvGraphicFramePr>
          <p:cNvPr id="155653" name="Object 5"/>
          <p:cNvGraphicFramePr>
            <a:graphicFrameLocks noChangeAspect="1"/>
          </p:cNvGraphicFramePr>
          <p:nvPr/>
        </p:nvGraphicFramePr>
        <p:xfrm>
          <a:off x="4038600" y="1828800"/>
          <a:ext cx="3429000" cy="769938"/>
        </p:xfrm>
        <a:graphic>
          <a:graphicData uri="http://schemas.openxmlformats.org/presentationml/2006/ole">
            <mc:AlternateContent xmlns:mc="http://schemas.openxmlformats.org/markup-compatibility/2006">
              <mc:Choice xmlns:v="urn:schemas-microsoft-com:vml" Requires="v">
                <p:oleObj spid="_x0000_s3" name="Equation" r:id="rId3" imgW="990600" imgH="228600" progId="Equation.3">
                  <p:embed/>
                </p:oleObj>
              </mc:Choice>
              <mc:Fallback>
                <p:oleObj name="Equation" r:id="rId3" imgW="9906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828800"/>
                        <a:ext cx="3429000" cy="769938"/>
                      </a:xfrm>
                      <a:prstGeom prst="rect">
                        <a:avLst/>
                      </a:prstGeom>
                      <a:noFill/>
                      <a:ln>
                        <a:noFill/>
                      </a:ln>
                    </p:spPr>
                  </p:pic>
                </p:oleObj>
              </mc:Fallback>
            </mc:AlternateContent>
          </a:graphicData>
        </a:graphic>
      </p:graphicFrame>
      <p:sp>
        <p:nvSpPr>
          <p:cNvPr id="155654" name="Text Box 6"/>
          <p:cNvSpPr txBox="1">
            <a:spLocks noChangeArrowheads="1"/>
          </p:cNvSpPr>
          <p:nvPr/>
        </p:nvSpPr>
        <p:spPr bwMode="auto">
          <a:xfrm>
            <a:off x="1917065" y="4700270"/>
            <a:ext cx="894778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利用电容电压的连续性，可以确定电路中开关发生作用后一瞬间的电容电压值，下面举例加以说明。 </a:t>
            </a:r>
            <a:endParaRPr kumimoji="1" lang="zh-CN" altLang="en-US" sz="2400" b="1" dirty="0">
              <a:latin typeface="Times New Roman" panose="02020503050405090304" pitchFamily="18" charset="0"/>
              <a:ea typeface="楷体_GB2312" pitchFamily="1" charset="-122"/>
            </a:endParaRPr>
          </a:p>
        </p:txBody>
      </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159042" y="496700"/>
            <a:ext cx="8975557"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800" b="1" dirty="0">
                <a:latin typeface="Times New Roman" panose="02020503050405090304" pitchFamily="18" charset="0"/>
                <a:ea typeface="楷体_GB2312" pitchFamily="1" charset="-122"/>
              </a:rPr>
              <a:t>三、电容的储能</a:t>
            </a:r>
            <a:endParaRPr kumimoji="1" lang="zh-CN" altLang="en-US" sz="2800" b="1" dirty="0">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在电压电流采用关联参考方向的情况下，电容的吸收功率为</a:t>
            </a:r>
            <a:endParaRPr kumimoji="1" lang="zh-CN" altLang="en-US" sz="2400" b="1" dirty="0">
              <a:latin typeface="Times New Roman" panose="02020503050405090304" pitchFamily="18" charset="0"/>
              <a:ea typeface="楷体_GB2312" pitchFamily="1" charset="-122"/>
            </a:endParaRPr>
          </a:p>
        </p:txBody>
      </p:sp>
      <p:graphicFrame>
        <p:nvGraphicFramePr>
          <p:cNvPr id="180227" name="Object 3"/>
          <p:cNvGraphicFramePr>
            <a:graphicFrameLocks noChangeAspect="1"/>
          </p:cNvGraphicFramePr>
          <p:nvPr/>
        </p:nvGraphicFramePr>
        <p:xfrm>
          <a:off x="3898231" y="1974028"/>
          <a:ext cx="3962400" cy="925513"/>
        </p:xfrm>
        <a:graphic>
          <a:graphicData uri="http://schemas.openxmlformats.org/presentationml/2006/ole">
            <mc:AlternateContent xmlns:mc="http://schemas.openxmlformats.org/markup-compatibility/2006">
              <mc:Choice xmlns:v="urn:schemas-microsoft-com:vml" Requires="v">
                <p:oleObj spid="_x0000_s2" name="Equation" r:id="rId1" imgW="1600200" imgH="393700" progId="Equation.3">
                  <p:embed/>
                </p:oleObj>
              </mc:Choice>
              <mc:Fallback>
                <p:oleObj name="Equation" r:id="rId1" imgW="16002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231" y="1974028"/>
                        <a:ext cx="3962400" cy="925513"/>
                      </a:xfrm>
                      <a:prstGeom prst="rect">
                        <a:avLst/>
                      </a:prstGeom>
                      <a:noFill/>
                      <a:ln>
                        <a:noFill/>
                      </a:ln>
                    </p:spPr>
                  </p:pic>
                </p:oleObj>
              </mc:Fallback>
            </mc:AlternateContent>
          </a:graphicData>
        </a:graphic>
      </p:graphicFrame>
      <p:sp>
        <p:nvSpPr>
          <p:cNvPr id="180228" name="Text Box 4"/>
          <p:cNvSpPr txBox="1">
            <a:spLocks noChangeArrowheads="1"/>
          </p:cNvSpPr>
          <p:nvPr/>
        </p:nvSpPr>
        <p:spPr bwMode="auto">
          <a:xfrm>
            <a:off x="1159042" y="3040615"/>
            <a:ext cx="9308432"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由此式可以看出电容是一种储能元件，它在从初始时刻</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到任意时刻</a:t>
            </a:r>
            <a:r>
              <a:rPr kumimoji="1" lang="en-US" altLang="zh-CN" sz="2400" b="1" i="1" dirty="0">
                <a:latin typeface="Times New Roman" panose="02020503050405090304" pitchFamily="18" charset="0"/>
                <a:ea typeface="楷体_GB2312" pitchFamily="1" charset="-122"/>
              </a:rPr>
              <a:t>t </a:t>
            </a:r>
            <a:r>
              <a:rPr kumimoji="1" lang="zh-CN" altLang="en-US" sz="2400" b="1" dirty="0">
                <a:latin typeface="Times New Roman" panose="02020503050405090304" pitchFamily="18" charset="0"/>
                <a:ea typeface="楷体_GB2312" pitchFamily="1" charset="-122"/>
              </a:rPr>
              <a:t>时间内得到的能量为 </a:t>
            </a:r>
            <a:endParaRPr kumimoji="1" lang="zh-CN" altLang="en-US" sz="2400" b="1" dirty="0">
              <a:latin typeface="Times New Roman" panose="02020503050405090304" pitchFamily="18" charset="0"/>
              <a:ea typeface="楷体_GB2312" pitchFamily="1" charset="-122"/>
            </a:endParaRPr>
          </a:p>
        </p:txBody>
      </p:sp>
      <p:graphicFrame>
        <p:nvGraphicFramePr>
          <p:cNvPr id="180229" name="Object 5"/>
          <p:cNvGraphicFramePr>
            <a:graphicFrameLocks noChangeAspect="1"/>
          </p:cNvGraphicFramePr>
          <p:nvPr/>
        </p:nvGraphicFramePr>
        <p:xfrm>
          <a:off x="3597442" y="4376869"/>
          <a:ext cx="5054600" cy="1863725"/>
        </p:xfrm>
        <a:graphic>
          <a:graphicData uri="http://schemas.openxmlformats.org/presentationml/2006/ole">
            <mc:AlternateContent xmlns:mc="http://schemas.openxmlformats.org/markup-compatibility/2006">
              <mc:Choice xmlns:v="urn:schemas-microsoft-com:vml" Requires="v">
                <p:oleObj spid="_x0000_s3" name="Equation" r:id="rId3" imgW="2527300" imgH="838200" progId="Equation.3">
                  <p:embed/>
                </p:oleObj>
              </mc:Choice>
              <mc:Fallback>
                <p:oleObj name="Equation" r:id="rId3" imgW="2527300" imgH="838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442" y="4376869"/>
                        <a:ext cx="5054600" cy="1863725"/>
                      </a:xfrm>
                      <a:prstGeom prst="rect">
                        <a:avLst/>
                      </a:prstGeom>
                      <a:noFill/>
                      <a:ln>
                        <a:noFill/>
                      </a:ln>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872624" y="476251"/>
            <a:ext cx="10040018"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若电容的初始储能为零，即</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0</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则任意时刻储存在电容中的能量为 </a:t>
            </a:r>
            <a:endParaRPr kumimoji="1" lang="zh-CN" altLang="en-US" sz="2400" b="1" dirty="0">
              <a:latin typeface="Times New Roman" panose="02020503050405090304" pitchFamily="18" charset="0"/>
              <a:ea typeface="楷体_GB2312" pitchFamily="1" charset="-122"/>
            </a:endParaRPr>
          </a:p>
        </p:txBody>
      </p:sp>
      <p:graphicFrame>
        <p:nvGraphicFramePr>
          <p:cNvPr id="181251" name="Object 3"/>
          <p:cNvGraphicFramePr>
            <a:graphicFrameLocks noChangeAspect="1"/>
          </p:cNvGraphicFramePr>
          <p:nvPr/>
        </p:nvGraphicFramePr>
        <p:xfrm>
          <a:off x="4669256" y="1327664"/>
          <a:ext cx="2857500" cy="927100"/>
        </p:xfrm>
        <a:graphic>
          <a:graphicData uri="http://schemas.openxmlformats.org/presentationml/2006/ole">
            <mc:AlternateContent xmlns:mc="http://schemas.openxmlformats.org/markup-compatibility/2006">
              <mc:Choice xmlns:v="urn:schemas-microsoft-com:vml" Requires="v">
                <p:oleObj spid="_x0000_s2" name="Equation" r:id="rId1" imgW="26517600" imgH="9448800" progId="Equation.DSMT4">
                  <p:embed/>
                </p:oleObj>
              </mc:Choice>
              <mc:Fallback>
                <p:oleObj name="Equation" r:id="rId1" imgW="26517600" imgH="9448800" progId="Equation.DSMT4">
                  <p:embed/>
                  <p:pic>
                    <p:nvPicPr>
                      <p:cNvPr id="0" name="Object 3"/>
                      <p:cNvPicPr>
                        <a:picLocks noChangeAspect="1" noChangeArrowheads="1"/>
                      </p:cNvPicPr>
                      <p:nvPr/>
                    </p:nvPicPr>
                    <p:blipFill>
                      <a:blip r:embed="rId2"/>
                      <a:srcRect/>
                      <a:stretch>
                        <a:fillRect/>
                      </a:stretch>
                    </p:blipFill>
                    <p:spPr bwMode="auto">
                      <a:xfrm>
                        <a:off x="4669256" y="1327664"/>
                        <a:ext cx="2857500" cy="927100"/>
                      </a:xfrm>
                      <a:prstGeom prst="rect">
                        <a:avLst/>
                      </a:prstGeom>
                      <a:noFill/>
                      <a:ln>
                        <a:noFill/>
                      </a:ln>
                    </p:spPr>
                  </p:pic>
                </p:oleObj>
              </mc:Fallback>
            </mc:AlternateContent>
          </a:graphicData>
        </a:graphic>
      </p:graphicFrame>
      <p:sp>
        <p:nvSpPr>
          <p:cNvPr id="181252" name="Rectangle 4"/>
          <p:cNvSpPr>
            <a:spLocks noChangeArrowheads="1"/>
          </p:cNvSpPr>
          <p:nvPr/>
        </p:nvSpPr>
        <p:spPr bwMode="auto">
          <a:xfrm>
            <a:off x="1556084" y="2827338"/>
            <a:ext cx="9476873" cy="249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此式说明</a:t>
            </a:r>
            <a:r>
              <a:rPr kumimoji="1" lang="zh-CN" altLang="en-US" sz="2400" b="1" dirty="0">
                <a:solidFill>
                  <a:srgbClr val="FF0000"/>
                </a:solidFill>
                <a:latin typeface="Times New Roman" panose="02020503050405090304" pitchFamily="18" charset="0"/>
                <a:ea typeface="楷体_GB2312" pitchFamily="1" charset="-122"/>
              </a:rPr>
              <a:t>某时刻电容的储能取决于该时刻电容的电压值，与电容的电流值无关</a:t>
            </a:r>
            <a:r>
              <a:rPr kumimoji="1" lang="zh-CN" altLang="en-US" sz="2400" b="1" dirty="0">
                <a:latin typeface="Times New Roman" panose="02020503050405090304" pitchFamily="18" charset="0"/>
                <a:ea typeface="楷体_GB2312" pitchFamily="1" charset="-122"/>
              </a:rPr>
              <a:t>。</a:t>
            </a:r>
            <a:endParaRPr kumimoji="1" lang="zh-CN" altLang="en-US" sz="2400" b="1" dirty="0">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电容电压的绝对值增大时，电容储能增加；电容电压的绝对值减小时，电容储能减少。</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878305" y="1857058"/>
            <a:ext cx="10214811" cy="359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当</a:t>
            </a:r>
            <a:r>
              <a:rPr kumimoji="1" lang="en-US" altLang="zh-CN" sz="2400" b="1" i="1" dirty="0">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&gt;0</a:t>
            </a:r>
            <a:r>
              <a:rPr kumimoji="1" lang="zh-CN" altLang="en-US" sz="2400" b="1" dirty="0">
                <a:latin typeface="Times New Roman" panose="02020503050405090304" pitchFamily="18" charset="0"/>
                <a:ea typeface="楷体_GB2312" pitchFamily="1" charset="-122"/>
              </a:rPr>
              <a:t>时，</a:t>
            </a:r>
            <a:r>
              <a:rPr kumimoji="1" lang="en-US" altLang="zh-CN" sz="2400" b="1" i="1" dirty="0">
                <a:latin typeface="Times New Roman" panose="02020503050405090304" pitchFamily="18" charset="0"/>
                <a:ea typeface="楷体_GB2312" pitchFamily="1" charset="-122"/>
              </a:rPr>
              <a:t>W</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不可能为负值，电容不可能放出多于它储存的能量，这说明电容是一种储能元件。由于电容电压确定了电容的储能状态，称电容电压为状态变量。</a:t>
            </a:r>
            <a:endParaRPr kumimoji="1" lang="zh-CN" altLang="en-US" sz="2400" b="1" dirty="0">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从能量角度也可以理解为什么电容电压不能轻易跃变，</a:t>
            </a:r>
            <a:r>
              <a:rPr kumimoji="1" lang="zh-CN" altLang="en-US" sz="2400" b="1" dirty="0">
                <a:solidFill>
                  <a:srgbClr val="FF0000"/>
                </a:solidFill>
                <a:latin typeface="Times New Roman" panose="02020503050405090304" pitchFamily="18" charset="0"/>
                <a:ea typeface="楷体_GB2312" pitchFamily="1" charset="-122"/>
              </a:rPr>
              <a:t>这是因为电容电压的跃变要伴随电容储存能量的跃变，在电流有界的情况下，是不可能造成电场能量发生跃变和电容电压发生跃变的。 </a:t>
            </a:r>
            <a:endParaRPr kumimoji="1" lang="zh-CN" altLang="en-US" sz="2400" b="1" dirty="0">
              <a:solidFill>
                <a:srgbClr val="FF0000"/>
              </a:solidFill>
              <a:latin typeface="Times New Roman" panose="02020503050405090304" pitchFamily="18" charset="0"/>
              <a:ea typeface="楷体_GB2312" pitchFamily="1" charset="-122"/>
            </a:endParaRPr>
          </a:p>
        </p:txBody>
      </p:sp>
      <p:graphicFrame>
        <p:nvGraphicFramePr>
          <p:cNvPr id="182275" name="Object 3"/>
          <p:cNvGraphicFramePr>
            <a:graphicFrameLocks noChangeAspect="1"/>
          </p:cNvGraphicFramePr>
          <p:nvPr/>
        </p:nvGraphicFramePr>
        <p:xfrm>
          <a:off x="4438650" y="561658"/>
          <a:ext cx="2978150" cy="965200"/>
        </p:xfrm>
        <a:graphic>
          <a:graphicData uri="http://schemas.openxmlformats.org/presentationml/2006/ole">
            <mc:AlternateContent xmlns:mc="http://schemas.openxmlformats.org/markup-compatibility/2006">
              <mc:Choice xmlns:v="urn:schemas-microsoft-com:vml" Requires="v">
                <p:oleObj spid="_x0000_s2" name="Equation" r:id="rId1" imgW="26517600" imgH="9448800" progId="Equation.DSMT4">
                  <p:embed/>
                </p:oleObj>
              </mc:Choice>
              <mc:Fallback>
                <p:oleObj name="Equation" r:id="rId1" imgW="26517600" imgH="9448800" progId="Equation.DSMT4">
                  <p:embed/>
                  <p:pic>
                    <p:nvPicPr>
                      <p:cNvPr id="0" name="Object 3"/>
                      <p:cNvPicPr>
                        <a:picLocks noChangeAspect="1" noChangeArrowheads="1"/>
                      </p:cNvPicPr>
                      <p:nvPr/>
                    </p:nvPicPr>
                    <p:blipFill>
                      <a:blip r:embed="rId2"/>
                      <a:srcRect/>
                      <a:stretch>
                        <a:fillRect/>
                      </a:stretch>
                    </p:blipFill>
                    <p:spPr bwMode="auto">
                      <a:xfrm>
                        <a:off x="4438650" y="561658"/>
                        <a:ext cx="2978150" cy="965200"/>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ChangeArrowheads="1"/>
          </p:cNvSpPr>
          <p:nvPr/>
        </p:nvSpPr>
        <p:spPr bwMode="auto">
          <a:xfrm>
            <a:off x="1703388" y="1341438"/>
            <a:ext cx="6011862" cy="64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hlink"/>
                </a:solidFill>
                <a:latin typeface="Verdana" panose="020B08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eaLnBrk="1" hangingPunct="1">
              <a:buFont typeface="Wingdings" panose="05000000000000000000" pitchFamily="2" charset="2"/>
              <a:buNone/>
            </a:pPr>
            <a:r>
              <a:rPr lang="en-US" altLang="zh-CN" sz="3200">
                <a:solidFill>
                  <a:schemeClr val="tx1"/>
                </a:solidFill>
                <a:latin typeface="楷体_GB2312" pitchFamily="1" charset="-122"/>
                <a:ea typeface="楷体_GB2312" pitchFamily="1" charset="-122"/>
              </a:rPr>
              <a:t>n</a:t>
            </a:r>
            <a:r>
              <a:rPr lang="zh-CN" altLang="en-US" sz="3200">
                <a:solidFill>
                  <a:schemeClr val="tx1"/>
                </a:solidFill>
                <a:latin typeface="楷体_GB2312" pitchFamily="1" charset="-122"/>
                <a:ea typeface="楷体_GB2312" pitchFamily="1" charset="-122"/>
              </a:rPr>
              <a:t>个电容相串联的电路图如下：</a:t>
            </a:r>
            <a:endParaRPr lang="zh-CN" altLang="en-US" sz="2000" b="0">
              <a:ea typeface="宋体" pitchFamily="2" charset="-122"/>
            </a:endParaRPr>
          </a:p>
        </p:txBody>
      </p:sp>
      <p:graphicFrame>
        <p:nvGraphicFramePr>
          <p:cNvPr id="125956" name="Object 3"/>
          <p:cNvGraphicFramePr>
            <a:graphicFrameLocks noChangeAspect="1"/>
          </p:cNvGraphicFramePr>
          <p:nvPr/>
        </p:nvGraphicFramePr>
        <p:xfrm>
          <a:off x="3575051" y="3644901"/>
          <a:ext cx="5256213" cy="2879725"/>
        </p:xfrm>
        <a:graphic>
          <a:graphicData uri="http://schemas.openxmlformats.org/presentationml/2006/ole">
            <mc:AlternateContent xmlns:mc="http://schemas.openxmlformats.org/markup-compatibility/2006">
              <mc:Choice xmlns:v="urn:schemas-microsoft-com:vml" Requires="v">
                <p:oleObj spid="_x0000_s2" name="Microsoft 公式 3.0" r:id="rId1" imgW="2552700" imgH="1371600" progId="Equation.3">
                  <p:embed/>
                </p:oleObj>
              </mc:Choice>
              <mc:Fallback>
                <p:oleObj name="Microsoft 公式 3.0" r:id="rId1" imgW="25527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1" y="3644901"/>
                        <a:ext cx="5256213"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59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916114"/>
            <a:ext cx="4824412"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5" name="Rectangle 5"/>
          <p:cNvSpPr>
            <a:spLocks noChangeArrowheads="1"/>
          </p:cNvSpPr>
          <p:nvPr/>
        </p:nvSpPr>
        <p:spPr bwMode="auto">
          <a:xfrm>
            <a:off x="152400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3200" b="1" dirty="0">
                <a:solidFill>
                  <a:schemeClr val="tx2"/>
                </a:solidFill>
                <a:latin typeface="楷体_GB2312" pitchFamily="1" charset="-122"/>
                <a:ea typeface="楷体_GB2312" pitchFamily="1" charset="-122"/>
              </a:rPr>
              <a:t>电容串、并联</a:t>
            </a:r>
            <a:endParaRPr lang="zh-CN" altLang="en-US" sz="3200" b="1" dirty="0">
              <a:solidFill>
                <a:schemeClr val="tx2"/>
              </a:solidFill>
              <a:latin typeface="楷体_GB2312" pitchFamily="1" charset="-122"/>
              <a:ea typeface="楷体_GB2312" pitchFamily="1" charset="-122"/>
            </a:endParaRPr>
          </a:p>
        </p:txBody>
      </p:sp>
      <p:sp>
        <p:nvSpPr>
          <p:cNvPr id="3" name="灯片编号占位符 2"/>
          <p:cNvSpPr>
            <a:spLocks noGrp="1"/>
          </p:cNvSpPr>
          <p:nvPr>
            <p:ph type="sldNum" sz="quarter" idx="12"/>
            <p:custDataLst>
              <p:tags r:id="rId4"/>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71365"/>
                                        </p:tgtEl>
                                        <p:attrNameLst>
                                          <p:attrName>style.visibility</p:attrName>
                                        </p:attrNameLst>
                                      </p:cBhvr>
                                      <p:to>
                                        <p:strVal val="visible"/>
                                      </p:to>
                                    </p:set>
                                    <p:animEffect transition="in" filter="wedge">
                                      <p:cBhvr>
                                        <p:cTn id="7" dur="2000"/>
                                        <p:tgtEl>
                                          <p:spTgt spid="27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ChangeArrowheads="1"/>
          </p:cNvSpPr>
          <p:nvPr/>
        </p:nvSpPr>
        <p:spPr bwMode="auto">
          <a:xfrm>
            <a:off x="1774826" y="549276"/>
            <a:ext cx="6696075" cy="57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hlink"/>
                </a:solidFill>
                <a:latin typeface="Verdana" panose="020B08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eaLnBrk="1" hangingPunct="1">
              <a:buFont typeface="Wingdings" panose="05000000000000000000" pitchFamily="2" charset="2"/>
              <a:buNone/>
            </a:pPr>
            <a:r>
              <a:rPr lang="en-US" altLang="zh-CN" sz="3200" dirty="0">
                <a:solidFill>
                  <a:schemeClr val="tx1"/>
                </a:solidFill>
                <a:latin typeface="楷体_GB2312" pitchFamily="1" charset="-122"/>
                <a:ea typeface="楷体_GB2312" pitchFamily="1" charset="-122"/>
              </a:rPr>
              <a:t>n</a:t>
            </a:r>
            <a:r>
              <a:rPr lang="zh-CN" altLang="en-US" sz="3200" dirty="0">
                <a:solidFill>
                  <a:schemeClr val="tx1"/>
                </a:solidFill>
                <a:latin typeface="楷体_GB2312" pitchFamily="1" charset="-122"/>
                <a:ea typeface="楷体_GB2312" pitchFamily="1" charset="-122"/>
              </a:rPr>
              <a:t>个电容相并联的电路图如下：</a:t>
            </a:r>
            <a:br>
              <a:rPr lang="zh-CN" altLang="en-US" sz="2000" b="0" dirty="0">
                <a:ea typeface="宋体" pitchFamily="2" charset="-122"/>
              </a:rPr>
            </a:br>
            <a:endParaRPr lang="zh-CN" altLang="en-US" sz="2000" b="0" dirty="0">
              <a:ea typeface="宋体" pitchFamily="2" charset="-122"/>
            </a:endParaRPr>
          </a:p>
        </p:txBody>
      </p:sp>
      <p:graphicFrame>
        <p:nvGraphicFramePr>
          <p:cNvPr id="126980" name="Object 3"/>
          <p:cNvGraphicFramePr>
            <a:graphicFrameLocks noChangeAspect="1"/>
          </p:cNvGraphicFramePr>
          <p:nvPr/>
        </p:nvGraphicFramePr>
        <p:xfrm>
          <a:off x="3648075" y="3644900"/>
          <a:ext cx="4897438" cy="2871788"/>
        </p:xfrm>
        <a:graphic>
          <a:graphicData uri="http://schemas.openxmlformats.org/presentationml/2006/ole">
            <mc:AlternateContent xmlns:mc="http://schemas.openxmlformats.org/markup-compatibility/2006">
              <mc:Choice xmlns:v="urn:schemas-microsoft-com:vml" Requires="v">
                <p:oleObj spid="_x0000_s2" name="Microsoft 公式 3.0" r:id="rId1" imgW="2209800" imgH="1295400" progId="Equation.3">
                  <p:embed/>
                </p:oleObj>
              </mc:Choice>
              <mc:Fallback>
                <p:oleObj name="Microsoft 公式 3.0" r:id="rId1" imgW="2209800" imgH="1295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75" y="3644900"/>
                        <a:ext cx="4897438" cy="287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69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341438"/>
            <a:ext cx="6840538"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custDataLst>
              <p:tags r:id="rId4"/>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48228" y="1093368"/>
            <a:ext cx="5965694" cy="3846844"/>
          </a:xfrm>
          <a:prstGeom prst="rect">
            <a:avLst/>
          </a:prstGeom>
        </p:spPr>
      </p:pic>
      <p:sp>
        <p:nvSpPr>
          <p:cNvPr id="6" name="Rectangle 2"/>
          <p:cNvSpPr>
            <a:spLocks noChangeArrowheads="1"/>
          </p:cNvSpPr>
          <p:nvPr/>
        </p:nvSpPr>
        <p:spPr bwMode="auto">
          <a:xfrm>
            <a:off x="709597" y="5121276"/>
            <a:ext cx="6696075" cy="57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chemeClr val="hlink"/>
              </a:buClr>
              <a:buFont typeface="Wingdings" panose="05000000000000000000" pitchFamily="2" charset="2"/>
              <a:buChar char="v"/>
              <a:defRPr sz="2800" b="1">
                <a:solidFill>
                  <a:schemeClr val="hlink"/>
                </a:solidFill>
                <a:latin typeface="Verdana" panose="020B08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eaLnBrk="1" hangingPunct="1">
              <a:buFont typeface="Wingdings" panose="05000000000000000000" pitchFamily="2" charset="2"/>
              <a:buNone/>
            </a:pPr>
            <a:r>
              <a:rPr lang="zh-CN" altLang="en-US" sz="3200" dirty="0">
                <a:solidFill>
                  <a:schemeClr val="tx1"/>
                </a:solidFill>
                <a:latin typeface="楷体_GB2312" pitchFamily="1" charset="-122"/>
                <a:ea typeface="楷体_GB2312" pitchFamily="1" charset="-122"/>
              </a:rPr>
              <a:t>求解等效电容：</a:t>
            </a:r>
            <a:br>
              <a:rPr lang="zh-CN" altLang="en-US" sz="2000" b="0" dirty="0">
                <a:ea typeface="宋体" pitchFamily="2" charset="-122"/>
              </a:rPr>
            </a:br>
            <a:endParaRPr lang="zh-CN" altLang="en-US" sz="2000" b="0" dirty="0">
              <a:ea typeface="宋体" pitchFamily="2" charset="-122"/>
            </a:endParaRPr>
          </a:p>
        </p:txBody>
      </p:sp>
      <p:sp>
        <p:nvSpPr>
          <p:cNvPr id="2" name="灯片编号占位符 1"/>
          <p:cNvSpPr>
            <a:spLocks noGrp="1"/>
          </p:cNvSpPr>
          <p:nvPr>
            <p:ph type="sldNum" sz="quarter" idx="12"/>
            <p:custDataLst>
              <p:tags r:id="rId2"/>
            </p:custDataLst>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p:cNvSpPr txBox="1">
            <a:spLocks noChangeArrowheads="1"/>
          </p:cNvSpPr>
          <p:nvPr/>
        </p:nvSpPr>
        <p:spPr bwMode="auto">
          <a:xfrm>
            <a:off x="5880101" y="1636714"/>
            <a:ext cx="4537075" cy="1383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楷体_GB2312" pitchFamily="1" charset="-122"/>
                <a:ea typeface="楷体_GB2312" pitchFamily="1" charset="-122"/>
              </a:rPr>
              <a:t>解：在直流电路中电容相当于开路，据此求得电容电压分别为 ：</a:t>
            </a:r>
            <a:endParaRPr kumimoji="1" lang="zh-CN" altLang="en-US" sz="2800" b="1">
              <a:latin typeface="楷体_GB2312" pitchFamily="1" charset="-122"/>
              <a:ea typeface="楷体_GB2312" pitchFamily="1" charset="-122"/>
            </a:endParaRPr>
          </a:p>
        </p:txBody>
      </p:sp>
      <p:graphicFrame>
        <p:nvGraphicFramePr>
          <p:cNvPr id="276483" name="Object 3"/>
          <p:cNvGraphicFramePr>
            <a:graphicFrameLocks noChangeAspect="1"/>
          </p:cNvGraphicFramePr>
          <p:nvPr/>
        </p:nvGraphicFramePr>
        <p:xfrm>
          <a:off x="2133600" y="3987801"/>
          <a:ext cx="4419600" cy="1084263"/>
        </p:xfrm>
        <a:graphic>
          <a:graphicData uri="http://schemas.openxmlformats.org/presentationml/2006/ole">
            <mc:AlternateContent xmlns:mc="http://schemas.openxmlformats.org/markup-compatibility/2006">
              <mc:Choice xmlns:v="urn:schemas-microsoft-com:vml" Requires="v">
                <p:oleObj spid="_x0000_s2" name="Equation" r:id="rId1" imgW="1121410" imgH="264160" progId="Equation.DSMT4">
                  <p:embed/>
                </p:oleObj>
              </mc:Choice>
              <mc:Fallback>
                <p:oleObj name="Equation" r:id="rId1" imgW="1121410" imgH="26416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987801"/>
                        <a:ext cx="44196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484" name="Object 4"/>
          <p:cNvGraphicFramePr>
            <a:graphicFrameLocks noChangeAspect="1"/>
          </p:cNvGraphicFramePr>
          <p:nvPr/>
        </p:nvGraphicFramePr>
        <p:xfrm>
          <a:off x="6934200" y="4216400"/>
          <a:ext cx="3429000" cy="615950"/>
        </p:xfrm>
        <a:graphic>
          <a:graphicData uri="http://schemas.openxmlformats.org/presentationml/2006/ole">
            <mc:AlternateContent xmlns:mc="http://schemas.openxmlformats.org/markup-compatibility/2006">
              <mc:Choice xmlns:v="urn:schemas-microsoft-com:vml" Requires="v">
                <p:oleObj spid="_x0000_s3" name="Equation" r:id="rId3" imgW="786130" imgH="128905" progId="Equation.DSMT4">
                  <p:embed/>
                </p:oleObj>
              </mc:Choice>
              <mc:Fallback>
                <p:oleObj name="Equation" r:id="rId3" imgW="786130" imgH="12890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216400"/>
                        <a:ext cx="3429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485" name="Rectangle 5"/>
          <p:cNvSpPr>
            <a:spLocks noChangeArrowheads="1"/>
          </p:cNvSpPr>
          <p:nvPr/>
        </p:nvSpPr>
        <p:spPr bwMode="auto">
          <a:xfrm>
            <a:off x="2362200" y="5205573"/>
            <a:ext cx="6705600"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kumimoji="1" lang="zh-CN" altLang="en-US" sz="2800" b="1">
                <a:latin typeface="Times New Roman" panose="02020503050405090304" pitchFamily="18" charset="0"/>
                <a:ea typeface="楷体_GB2312" pitchFamily="1" charset="-122"/>
              </a:rPr>
              <a:t>所以两个电容储存的电场能量分别为：</a:t>
            </a:r>
            <a:r>
              <a:rPr kumimoji="1" lang="zh-CN" altLang="en-US">
                <a:latin typeface="Times New Roman" panose="02020503050405090304" pitchFamily="18" charset="0"/>
                <a:ea typeface="宋体" pitchFamily="2" charset="-122"/>
              </a:rPr>
              <a:t> </a:t>
            </a:r>
            <a:endParaRPr kumimoji="1" lang="zh-CN" altLang="en-US">
              <a:latin typeface="Times New Roman" panose="02020503050405090304" pitchFamily="18" charset="0"/>
              <a:ea typeface="宋体" pitchFamily="2" charset="-122"/>
            </a:endParaRPr>
          </a:p>
        </p:txBody>
      </p:sp>
      <p:graphicFrame>
        <p:nvGraphicFramePr>
          <p:cNvPr id="276486" name="Object 6"/>
          <p:cNvGraphicFramePr>
            <a:graphicFrameLocks noChangeAspect="1"/>
          </p:cNvGraphicFramePr>
          <p:nvPr/>
        </p:nvGraphicFramePr>
        <p:xfrm>
          <a:off x="2590800" y="5816601"/>
          <a:ext cx="3429000" cy="1031875"/>
        </p:xfrm>
        <a:graphic>
          <a:graphicData uri="http://schemas.openxmlformats.org/presentationml/2006/ole">
            <mc:AlternateContent xmlns:mc="http://schemas.openxmlformats.org/markup-compatibility/2006">
              <mc:Choice xmlns:v="urn:schemas-microsoft-com:vml" Requires="v">
                <p:oleObj spid="_x0000_s4" name="Equation" r:id="rId5" imgW="843280" imgH="243205" progId="Equation.DSMT4">
                  <p:embed/>
                </p:oleObj>
              </mc:Choice>
              <mc:Fallback>
                <p:oleObj name="Equation" r:id="rId5" imgW="843280" imgH="24320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816601"/>
                        <a:ext cx="3429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487" name="Object 7"/>
          <p:cNvGraphicFramePr>
            <a:graphicFrameLocks noChangeAspect="1"/>
          </p:cNvGraphicFramePr>
          <p:nvPr/>
        </p:nvGraphicFramePr>
        <p:xfrm>
          <a:off x="6477000" y="5740400"/>
          <a:ext cx="2819400" cy="1066800"/>
        </p:xfrm>
        <a:graphic>
          <a:graphicData uri="http://schemas.openxmlformats.org/presentationml/2006/ole">
            <mc:AlternateContent xmlns:mc="http://schemas.openxmlformats.org/markup-compatibility/2006">
              <mc:Choice xmlns:v="urn:schemas-microsoft-com:vml" Requires="v">
                <p:oleObj spid="_x0000_s5" name="Equation" r:id="rId7" imgW="664210" imgH="243205" progId="Equation.DSMT4">
                  <p:embed/>
                </p:oleObj>
              </mc:Choice>
              <mc:Fallback>
                <p:oleObj name="Equation" r:id="rId7" imgW="664210" imgH="243205"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5740400"/>
                        <a:ext cx="2819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0057" name="Group 8"/>
          <p:cNvGrpSpPr/>
          <p:nvPr/>
        </p:nvGrpSpPr>
        <p:grpSpPr bwMode="auto">
          <a:xfrm>
            <a:off x="1022350" y="690563"/>
            <a:ext cx="11020425" cy="952500"/>
            <a:chOff x="591" y="1251"/>
            <a:chExt cx="6942" cy="600"/>
          </a:xfrm>
        </p:grpSpPr>
        <p:graphicFrame>
          <p:nvGraphicFramePr>
            <p:cNvPr id="130059" name="Object 9"/>
            <p:cNvGraphicFramePr>
              <a:graphicFrameLocks noChangeAspect="1"/>
            </p:cNvGraphicFramePr>
            <p:nvPr/>
          </p:nvGraphicFramePr>
          <p:xfrm>
            <a:off x="2544" y="1251"/>
            <a:ext cx="816" cy="292"/>
          </p:xfrm>
          <a:graphic>
            <a:graphicData uri="http://schemas.openxmlformats.org/presentationml/2006/ole">
              <mc:AlternateContent xmlns:mc="http://schemas.openxmlformats.org/markup-compatibility/2006">
                <mc:Choice xmlns:v="urn:schemas-microsoft-com:vml" Requires="v">
                  <p:oleObj spid="_x0000_s6" name="Equation" r:id="rId9" imgW="386080" imgH="128905" progId="Equation.DSMT4">
                    <p:embed/>
                  </p:oleObj>
                </mc:Choice>
                <mc:Fallback>
                  <p:oleObj name="Equation" r:id="rId9" imgW="386080" imgH="128905"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 y="1251"/>
                          <a:ext cx="81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0060" name="Object 10"/>
            <p:cNvGraphicFramePr>
              <a:graphicFrameLocks noChangeAspect="1"/>
            </p:cNvGraphicFramePr>
            <p:nvPr/>
          </p:nvGraphicFramePr>
          <p:xfrm>
            <a:off x="3651" y="1263"/>
            <a:ext cx="930" cy="291"/>
          </p:xfrm>
          <a:graphic>
            <a:graphicData uri="http://schemas.openxmlformats.org/presentationml/2006/ole">
              <mc:AlternateContent xmlns:mc="http://schemas.openxmlformats.org/markup-compatibility/2006">
                <mc:Choice xmlns:v="urn:schemas-microsoft-com:vml" Requires="v">
                  <p:oleObj spid="_x0000_s7" name="Equation" r:id="rId11" imgW="443230" imgH="128905" progId="Equation.DSMT4">
                    <p:embed/>
                  </p:oleObj>
                </mc:Choice>
                <mc:Fallback>
                  <p:oleObj name="Equation" r:id="rId11" imgW="443230" imgH="128905"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1" y="1263"/>
                          <a:ext cx="9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61" name="Text Box 11"/>
            <p:cNvSpPr txBox="1">
              <a:spLocks noChangeArrowheads="1"/>
            </p:cNvSpPr>
            <p:nvPr/>
          </p:nvSpPr>
          <p:spPr bwMode="auto">
            <a:xfrm>
              <a:off x="591" y="1251"/>
              <a:ext cx="6942"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Times New Roman" panose="02020503050405090304" pitchFamily="18" charset="0"/>
                  <a:ea typeface="宋体" pitchFamily="2" charset="-122"/>
                </a:rPr>
                <a:t>例、图示电路，设                  ，                 ，电路处于直流工作状态。计算两个电容各自储存的电场能量。</a:t>
              </a:r>
              <a:endParaRPr kumimoji="1" lang="zh-CN" altLang="en-US" sz="2800" b="1">
                <a:latin typeface="Times New Roman" panose="02020503050405090304" pitchFamily="18" charset="0"/>
                <a:ea typeface="宋体" pitchFamily="2" charset="-122"/>
              </a:endParaRPr>
            </a:p>
          </p:txBody>
        </p:sp>
      </p:grpSp>
      <p:graphicFrame>
        <p:nvGraphicFramePr>
          <p:cNvPr id="130058" name="Object 12"/>
          <p:cNvGraphicFramePr>
            <a:graphicFrameLocks noChangeAspect="1"/>
          </p:cNvGraphicFramePr>
          <p:nvPr/>
        </p:nvGraphicFramePr>
        <p:xfrm>
          <a:off x="1908810" y="1697990"/>
          <a:ext cx="3227070" cy="2323465"/>
        </p:xfrm>
        <a:graphic>
          <a:graphicData uri="http://schemas.openxmlformats.org/presentationml/2006/ole">
            <mc:AlternateContent xmlns:mc="http://schemas.openxmlformats.org/markup-compatibility/2006">
              <mc:Choice xmlns:v="urn:schemas-microsoft-com:vml" Requires="v">
                <p:oleObj spid="_x0000_s8" name="位图图像" r:id="rId13" imgW="5953125" imgH="4286250" progId="Paint.Picture">
                  <p:embed/>
                </p:oleObj>
              </mc:Choice>
              <mc:Fallback>
                <p:oleObj name="位图图像" r:id="rId13" imgW="5953125" imgH="4286250" progId="Paint.Picture">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8810" y="1697990"/>
                        <a:ext cx="3227070" cy="2323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8"/>
          <p:cNvSpPr>
            <a:spLocks noGrp="1"/>
          </p:cNvSpPr>
          <p:nvPr>
            <p:ph type="sldNum" sz="quarter" idx="12"/>
            <p:custDataLst>
              <p:tags r:id="rId15"/>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482"/>
                                        </p:tgtEl>
                                        <p:attrNameLst>
                                          <p:attrName>style.visibility</p:attrName>
                                        </p:attrNameLst>
                                      </p:cBhvr>
                                      <p:to>
                                        <p:strVal val="visible"/>
                                      </p:to>
                                    </p:set>
                                    <p:animEffect transition="in" filter="blinds(horizontal)">
                                      <p:cBhvr>
                                        <p:cTn id="7" dur="500"/>
                                        <p:tgtEl>
                                          <p:spTgt spid="276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483"/>
                                        </p:tgtEl>
                                        <p:attrNameLst>
                                          <p:attrName>style.visibility</p:attrName>
                                        </p:attrNameLst>
                                      </p:cBhvr>
                                      <p:to>
                                        <p:strVal val="visible"/>
                                      </p:to>
                                    </p:set>
                                    <p:animEffect transition="in" filter="wipe(left)">
                                      <p:cBhvr>
                                        <p:cTn id="12" dur="500"/>
                                        <p:tgtEl>
                                          <p:spTgt spid="276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6484"/>
                                        </p:tgtEl>
                                        <p:attrNameLst>
                                          <p:attrName>style.visibility</p:attrName>
                                        </p:attrNameLst>
                                      </p:cBhvr>
                                      <p:to>
                                        <p:strVal val="visible"/>
                                      </p:to>
                                    </p:set>
                                    <p:animEffect transition="in" filter="wipe(left)">
                                      <p:cBhvr>
                                        <p:cTn id="17" dur="500"/>
                                        <p:tgtEl>
                                          <p:spTgt spid="27648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76485"/>
                                        </p:tgtEl>
                                        <p:attrNameLst>
                                          <p:attrName>style.visibility</p:attrName>
                                        </p:attrNameLst>
                                      </p:cBhvr>
                                      <p:to>
                                        <p:strVal val="visible"/>
                                      </p:to>
                                    </p:set>
                                    <p:animEffect transition="in" filter="slide(fromBottom)">
                                      <p:cBhvr>
                                        <p:cTn id="22" dur="500"/>
                                        <p:tgtEl>
                                          <p:spTgt spid="276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6486"/>
                                        </p:tgtEl>
                                        <p:attrNameLst>
                                          <p:attrName>style.visibility</p:attrName>
                                        </p:attrNameLst>
                                      </p:cBhvr>
                                      <p:to>
                                        <p:strVal val="visible"/>
                                      </p:to>
                                    </p:set>
                                    <p:animEffect transition="in" filter="wipe(left)">
                                      <p:cBhvr>
                                        <p:cTn id="27" dur="500"/>
                                        <p:tgtEl>
                                          <p:spTgt spid="2764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6487"/>
                                        </p:tgtEl>
                                        <p:attrNameLst>
                                          <p:attrName>style.visibility</p:attrName>
                                        </p:attrNameLst>
                                      </p:cBhvr>
                                      <p:to>
                                        <p:strVal val="visible"/>
                                      </p:to>
                                    </p:set>
                                    <p:animEffect transition="in" filter="wipe(left)">
                                      <p:cBhvr>
                                        <p:cTn id="32" dur="500"/>
                                        <p:tgtEl>
                                          <p:spTgt spid="276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p:bldP spid="27648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010216" y="906369"/>
            <a:ext cx="1800225" cy="461665"/>
          </a:xfrm>
          <a:prstGeom prst="rect">
            <a:avLst/>
          </a:prstGeom>
          <a:noFill/>
          <a:ln w="38100" cap="sq">
            <a:solidFill>
              <a:schemeClr val="hlink"/>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buClr>
                <a:srgbClr val="FFFF00"/>
              </a:buClr>
              <a:buFont typeface="Wingdings" panose="05000000000000000000" pitchFamily="2" charset="2"/>
              <a:buChar char="l"/>
            </a:pPr>
            <a:r>
              <a:rPr kumimoji="1" lang="zh-CN" altLang="en-US" sz="2400" b="1">
                <a:latin typeface="Times New Roman" panose="02020503050405090304" pitchFamily="18" charset="0"/>
                <a:ea typeface="仿宋_GB2312" pitchFamily="49" charset="-122"/>
              </a:rPr>
              <a:t>参考方向</a:t>
            </a:r>
            <a:endParaRPr kumimoji="1" lang="zh-CN" altLang="en-US" sz="3200" b="1">
              <a:latin typeface="Times New Roman" panose="02020503050405090304" pitchFamily="18" charset="0"/>
              <a:ea typeface="宋体" pitchFamily="2" charset="-122"/>
            </a:endParaRPr>
          </a:p>
        </p:txBody>
      </p:sp>
      <p:sp>
        <p:nvSpPr>
          <p:cNvPr id="3" name="Text Box 3"/>
          <p:cNvSpPr txBox="1">
            <a:spLocks noChangeArrowheads="1"/>
          </p:cNvSpPr>
          <p:nvPr/>
        </p:nvSpPr>
        <p:spPr bwMode="auto">
          <a:xfrm>
            <a:off x="5539228" y="2061126"/>
            <a:ext cx="3382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rPr>
              <a:t>i</a:t>
            </a:r>
            <a:r>
              <a:rPr kumimoji="1" lang="en-US" altLang="zh-CN" sz="2800" i="1">
                <a:latin typeface="Times New Roman" panose="02020503050405090304" pitchFamily="18" charset="0"/>
                <a:ea typeface="宋体" pitchFamily="2" charset="-122"/>
              </a:rPr>
              <a:t>  </a:t>
            </a:r>
            <a:r>
              <a:rPr kumimoji="1" lang="en-US" altLang="zh-CN" sz="2800" b="1">
                <a:latin typeface="Times New Roman" panose="02020503050405090304" pitchFamily="18" charset="0"/>
                <a:ea typeface="宋体" pitchFamily="2" charset="-122"/>
              </a:rPr>
              <a:t>               </a:t>
            </a:r>
            <a:r>
              <a:rPr kumimoji="1" lang="zh-CN" altLang="en-US" sz="2400" b="1">
                <a:latin typeface="Times New Roman" panose="02020503050405090304" pitchFamily="18" charset="0"/>
                <a:ea typeface="宋体" pitchFamily="2" charset="-122"/>
              </a:rPr>
              <a:t>参考方向</a:t>
            </a:r>
            <a:endParaRPr kumimoji="1" lang="zh-CN" altLang="en-US" sz="2400" b="1">
              <a:latin typeface="Times New Roman" panose="02020503050405090304" pitchFamily="18" charset="0"/>
              <a:ea typeface="宋体" pitchFamily="2" charset="-122"/>
            </a:endParaRPr>
          </a:p>
        </p:txBody>
      </p:sp>
      <p:sp>
        <p:nvSpPr>
          <p:cNvPr id="4" name="AutoShape 4"/>
          <p:cNvSpPr>
            <a:spLocks noChangeArrowheads="1"/>
          </p:cNvSpPr>
          <p:nvPr/>
        </p:nvSpPr>
        <p:spPr bwMode="auto">
          <a:xfrm>
            <a:off x="6218677" y="2198038"/>
            <a:ext cx="976313" cy="360362"/>
          </a:xfrm>
          <a:prstGeom prst="rightArrow">
            <a:avLst>
              <a:gd name="adj1" fmla="val 50000"/>
              <a:gd name="adj2" fmla="val 67731"/>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nvGrpSpPr>
          <p:cNvPr id="5" name="Group 5"/>
          <p:cNvGrpSpPr/>
          <p:nvPr/>
        </p:nvGrpSpPr>
        <p:grpSpPr bwMode="auto">
          <a:xfrm>
            <a:off x="1905702" y="1657148"/>
            <a:ext cx="3265488" cy="1592263"/>
            <a:chOff x="233" y="713"/>
            <a:chExt cx="2057" cy="1003"/>
          </a:xfrm>
        </p:grpSpPr>
        <p:sp>
          <p:nvSpPr>
            <p:cNvPr id="6" name="Text Box 6"/>
            <p:cNvSpPr txBox="1">
              <a:spLocks noChangeArrowheads="1"/>
            </p:cNvSpPr>
            <p:nvPr/>
          </p:nvSpPr>
          <p:spPr bwMode="auto">
            <a:xfrm>
              <a:off x="509" y="1070"/>
              <a:ext cx="8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宋体" pitchFamily="2" charset="-122"/>
                </a:rPr>
                <a:t>大小</a:t>
              </a:r>
              <a:endParaRPr kumimoji="1" lang="zh-CN" altLang="en-US" sz="2400" b="1" dirty="0">
                <a:latin typeface="Times New Roman" panose="02020503050405090304" pitchFamily="18" charset="0"/>
                <a:ea typeface="宋体" pitchFamily="2" charset="-122"/>
              </a:endParaRPr>
            </a:p>
          </p:txBody>
        </p:sp>
        <p:sp>
          <p:nvSpPr>
            <p:cNvPr id="7" name="Text Box 7"/>
            <p:cNvSpPr txBox="1">
              <a:spLocks noChangeArrowheads="1"/>
            </p:cNvSpPr>
            <p:nvPr/>
          </p:nvSpPr>
          <p:spPr bwMode="auto">
            <a:xfrm>
              <a:off x="696" y="1425"/>
              <a:ext cx="159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宋体" pitchFamily="2" charset="-122"/>
                </a:rPr>
                <a:t>正负</a:t>
              </a:r>
              <a:r>
                <a:rPr kumimoji="1" lang="en-US" altLang="zh-CN" sz="2400" b="1" dirty="0">
                  <a:latin typeface="Times New Roman" panose="02020503050405090304" pitchFamily="18" charset="0"/>
                  <a:ea typeface="宋体" pitchFamily="2" charset="-122"/>
                </a:rPr>
                <a:t>(</a:t>
              </a:r>
              <a:r>
                <a:rPr kumimoji="1" lang="zh-CN" altLang="en-US" sz="2400" b="1" dirty="0">
                  <a:latin typeface="Times New Roman" panose="02020503050405090304" pitchFamily="18" charset="0"/>
                  <a:ea typeface="宋体" pitchFamily="2" charset="-122"/>
                </a:rPr>
                <a:t>假设吻合度</a:t>
              </a:r>
              <a:r>
                <a:rPr kumimoji="1" lang="en-US" altLang="zh-CN" sz="2400" b="1" dirty="0">
                  <a:latin typeface="Times New Roman" panose="02020503050405090304" pitchFamily="18" charset="0"/>
                  <a:ea typeface="宋体" pitchFamily="2" charset="-122"/>
                </a:rPr>
                <a:t>)</a:t>
              </a:r>
              <a:endParaRPr kumimoji="1" lang="zh-CN" altLang="en-US" sz="2400" b="1" dirty="0">
                <a:latin typeface="Times New Roman" panose="02020503050405090304" pitchFamily="18" charset="0"/>
                <a:ea typeface="宋体" pitchFamily="2" charset="-122"/>
              </a:endParaRPr>
            </a:p>
          </p:txBody>
        </p:sp>
        <p:sp>
          <p:nvSpPr>
            <p:cNvPr id="8" name="Text Box 8"/>
            <p:cNvSpPr txBox="1">
              <a:spLocks noChangeArrowheads="1"/>
            </p:cNvSpPr>
            <p:nvPr/>
          </p:nvSpPr>
          <p:spPr bwMode="auto">
            <a:xfrm>
              <a:off x="233" y="713"/>
              <a:ext cx="1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仿宋_GB2312" pitchFamily="49" charset="-122"/>
                </a:rPr>
                <a:t>电流</a:t>
              </a:r>
              <a:r>
                <a:rPr kumimoji="1" lang="en-US" altLang="zh-CN"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rPr>
                <a:t>代数量</a:t>
              </a:r>
              <a:r>
                <a:rPr kumimoji="1" lang="en-US" altLang="zh-CN" sz="2400" b="1" dirty="0">
                  <a:latin typeface="Times New Roman" panose="02020503050405090304" pitchFamily="18" charset="0"/>
                  <a:ea typeface="仿宋_GB2312" pitchFamily="49" charset="-122"/>
                </a:rPr>
                <a:t>)</a:t>
              </a:r>
              <a:endParaRPr kumimoji="1" lang="en-US" altLang="zh-CN" sz="2400" b="1" dirty="0">
                <a:latin typeface="Times New Roman" panose="02020503050405090304" pitchFamily="18" charset="0"/>
                <a:ea typeface="仿宋_GB2312" pitchFamily="49" charset="-122"/>
              </a:endParaRPr>
            </a:p>
          </p:txBody>
        </p:sp>
        <p:sp>
          <p:nvSpPr>
            <p:cNvPr id="9" name="AutoShape 9"/>
            <p:cNvSpPr/>
            <p:nvPr/>
          </p:nvSpPr>
          <p:spPr bwMode="auto">
            <a:xfrm>
              <a:off x="574" y="1120"/>
              <a:ext cx="96" cy="576"/>
            </a:xfrm>
            <a:prstGeom prst="leftBrace">
              <a:avLst>
                <a:gd name="adj1" fmla="val 50000"/>
                <a:gd name="adj2" fmla="val 50000"/>
              </a:avLst>
            </a:pr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eaLnBrk="1" hangingPunct="1"/>
              <a:endParaRPr lang="zh-CN" altLang="en-US">
                <a:ea typeface="宋体" pitchFamily="2" charset="-122"/>
              </a:endParaRPr>
            </a:p>
          </p:txBody>
        </p:sp>
      </p:grpSp>
      <p:sp>
        <p:nvSpPr>
          <p:cNvPr id="16" name="Text Box 16"/>
          <p:cNvSpPr txBox="1">
            <a:spLocks noChangeArrowheads="1"/>
          </p:cNvSpPr>
          <p:nvPr/>
        </p:nvSpPr>
        <p:spPr bwMode="auto">
          <a:xfrm>
            <a:off x="4818504" y="734914"/>
            <a:ext cx="59370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spcBef>
                <a:spcPct val="50000"/>
              </a:spcBef>
            </a:pPr>
            <a:r>
              <a:rPr kumimoji="1" lang="zh-CN" altLang="en-US" sz="2400" b="1" dirty="0">
                <a:latin typeface="Times New Roman" panose="02020503050405090304" pitchFamily="18" charset="0"/>
                <a:ea typeface="仿宋_GB2312" pitchFamily="49" charset="-122"/>
              </a:rPr>
              <a:t>任意假定一个正电荷运动的方向即为电流的参考方向。</a:t>
            </a:r>
            <a:endParaRPr kumimoji="1" lang="zh-CN" altLang="en-US" sz="2400" b="1" dirty="0">
              <a:latin typeface="Times New Roman" panose="02020503050405090304" pitchFamily="18" charset="0"/>
              <a:ea typeface="仿宋_GB2312" pitchFamily="49" charset="-122"/>
            </a:endParaRPr>
          </a:p>
        </p:txBody>
      </p:sp>
      <p:sp>
        <p:nvSpPr>
          <p:cNvPr id="17" name="AutoShape 17"/>
          <p:cNvSpPr>
            <a:spLocks noChangeArrowheads="1"/>
          </p:cNvSpPr>
          <p:nvPr/>
        </p:nvSpPr>
        <p:spPr bwMode="auto">
          <a:xfrm>
            <a:off x="4027929" y="1069085"/>
            <a:ext cx="719137" cy="144462"/>
          </a:xfrm>
          <a:prstGeom prst="rightArrow">
            <a:avLst>
              <a:gd name="adj1" fmla="val 50000"/>
              <a:gd name="adj2" fmla="val 124451"/>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8" name="Text Box 18"/>
          <p:cNvSpPr txBox="1">
            <a:spLocks noChangeArrowheads="1"/>
          </p:cNvSpPr>
          <p:nvPr/>
        </p:nvSpPr>
        <p:spPr bwMode="auto">
          <a:xfrm>
            <a:off x="5035990" y="2492926"/>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A</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sp>
        <p:nvSpPr>
          <p:cNvPr id="19" name="Text Box 19"/>
          <p:cNvSpPr txBox="1">
            <a:spLocks noChangeArrowheads="1"/>
          </p:cNvSpPr>
          <p:nvPr/>
        </p:nvSpPr>
        <p:spPr bwMode="auto">
          <a:xfrm>
            <a:off x="9715940" y="2565951"/>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sym typeface="Symbol" panose="05050102010706020507" pitchFamily="18" charset="2"/>
              </a:rPr>
              <a:t>B</a:t>
            </a:r>
            <a:endParaRPr kumimoji="1" lang="en-US" altLang="zh-CN" sz="2800" b="1">
              <a:latin typeface="Times New Roman" panose="02020503050405090304" pitchFamily="18" charset="0"/>
              <a:ea typeface="仿宋_GB2312" pitchFamily="49" charset="-122"/>
              <a:sym typeface="Symbol" panose="05050102010706020507" pitchFamily="18" charset="2"/>
            </a:endParaRPr>
          </a:p>
        </p:txBody>
      </p:sp>
      <p:sp>
        <p:nvSpPr>
          <p:cNvPr id="20" name="Text Box 20"/>
          <p:cNvSpPr txBox="1">
            <a:spLocks noChangeArrowheads="1"/>
          </p:cNvSpPr>
          <p:nvPr/>
        </p:nvSpPr>
        <p:spPr bwMode="auto">
          <a:xfrm>
            <a:off x="2802378" y="3912151"/>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dirty="0" err="1">
                <a:latin typeface="Times New Roman" panose="02020503050405090304" pitchFamily="18" charset="0"/>
                <a:ea typeface="宋体" pitchFamily="2" charset="-122"/>
              </a:rPr>
              <a:t>i</a:t>
            </a:r>
            <a:r>
              <a:rPr kumimoji="1" lang="en-US" altLang="zh-CN" sz="2800" b="1" i="1" dirty="0">
                <a:latin typeface="Times New Roman" panose="02020503050405090304" pitchFamily="18" charset="0"/>
                <a:ea typeface="宋体" pitchFamily="2" charset="-122"/>
              </a:rPr>
              <a:t> </a:t>
            </a:r>
            <a:r>
              <a:rPr kumimoji="1" lang="en-US" altLang="zh-CN" sz="2800" b="1" dirty="0">
                <a:latin typeface="Times New Roman" panose="02020503050405090304" pitchFamily="18" charset="0"/>
                <a:ea typeface="宋体" pitchFamily="2" charset="-122"/>
              </a:rPr>
              <a:t> </a:t>
            </a:r>
            <a:r>
              <a:rPr kumimoji="1" lang="en-US" altLang="zh-CN" sz="2400" b="1" dirty="0">
                <a:latin typeface="Times New Roman" panose="02020503050405090304" pitchFamily="18" charset="0"/>
                <a:ea typeface="宋体" pitchFamily="2" charset="-122"/>
              </a:rPr>
              <a:t>       </a:t>
            </a:r>
            <a:r>
              <a:rPr kumimoji="1" lang="zh-CN" altLang="en-US" sz="2400" b="1" dirty="0">
                <a:latin typeface="Times New Roman" panose="02020503050405090304" pitchFamily="18" charset="0"/>
                <a:ea typeface="宋体" pitchFamily="2" charset="-122"/>
              </a:rPr>
              <a:t>参考方向</a:t>
            </a:r>
            <a:endParaRPr kumimoji="1" lang="zh-CN" altLang="en-US" sz="2400" b="1" dirty="0">
              <a:latin typeface="Times New Roman" panose="02020503050405090304" pitchFamily="18" charset="0"/>
              <a:ea typeface="宋体" pitchFamily="2" charset="-122"/>
            </a:endParaRPr>
          </a:p>
        </p:txBody>
      </p:sp>
      <p:sp>
        <p:nvSpPr>
          <p:cNvPr id="21" name="Text Box 21"/>
          <p:cNvSpPr txBox="1">
            <a:spLocks noChangeArrowheads="1"/>
          </p:cNvSpPr>
          <p:nvPr/>
        </p:nvSpPr>
        <p:spPr bwMode="auto">
          <a:xfrm>
            <a:off x="7360090" y="3920088"/>
            <a:ext cx="2179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i="1">
                <a:latin typeface="Times New Roman" panose="02020503050405090304" pitchFamily="18" charset="0"/>
                <a:ea typeface="宋体" pitchFamily="2" charset="-122"/>
              </a:rPr>
              <a:t>i</a:t>
            </a:r>
            <a:r>
              <a:rPr kumimoji="1" lang="en-US" altLang="zh-CN" sz="2400" b="1">
                <a:latin typeface="Times New Roman" panose="02020503050405090304" pitchFamily="18" charset="0"/>
                <a:ea typeface="宋体" pitchFamily="2" charset="-122"/>
              </a:rPr>
              <a:t>         </a:t>
            </a:r>
            <a:r>
              <a:rPr kumimoji="1" lang="zh-CN" altLang="en-US" sz="2400" b="1">
                <a:latin typeface="Times New Roman" panose="02020503050405090304" pitchFamily="18" charset="0"/>
                <a:ea typeface="宋体" pitchFamily="2" charset="-122"/>
              </a:rPr>
              <a:t>参考方向</a:t>
            </a:r>
            <a:endParaRPr kumimoji="1" lang="zh-CN" altLang="en-US" sz="2400" b="1">
              <a:latin typeface="Times New Roman" panose="02020503050405090304" pitchFamily="18" charset="0"/>
              <a:ea typeface="宋体" pitchFamily="2" charset="-122"/>
            </a:endParaRPr>
          </a:p>
        </p:txBody>
      </p:sp>
      <p:sp>
        <p:nvSpPr>
          <p:cNvPr id="22" name="Text Box 22"/>
          <p:cNvSpPr txBox="1">
            <a:spLocks noChangeArrowheads="1"/>
          </p:cNvSpPr>
          <p:nvPr/>
        </p:nvSpPr>
        <p:spPr bwMode="auto">
          <a:xfrm>
            <a:off x="3711484" y="5705854"/>
            <a:ext cx="935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dirty="0" err="1">
                <a:latin typeface="Times New Roman" panose="02020503050405090304" pitchFamily="18" charset="0"/>
                <a:ea typeface="宋体" pitchFamily="2" charset="-122"/>
              </a:rPr>
              <a:t>i</a:t>
            </a:r>
            <a:r>
              <a:rPr kumimoji="1" lang="en-US" altLang="zh-CN" sz="3200" b="1" dirty="0">
                <a:latin typeface="Times New Roman" panose="02020503050405090304" pitchFamily="18" charset="0"/>
                <a:ea typeface="宋体" pitchFamily="2" charset="-122"/>
              </a:rPr>
              <a:t> &gt; 0</a:t>
            </a:r>
            <a:endParaRPr kumimoji="1" lang="en-US" altLang="zh-CN" sz="3200" b="1" dirty="0">
              <a:latin typeface="Times New Roman" panose="02020503050405090304" pitchFamily="18" charset="0"/>
              <a:ea typeface="宋体" pitchFamily="2" charset="-122"/>
            </a:endParaRPr>
          </a:p>
        </p:txBody>
      </p:sp>
      <p:sp>
        <p:nvSpPr>
          <p:cNvPr id="23" name="Text Box 23"/>
          <p:cNvSpPr txBox="1">
            <a:spLocks noChangeArrowheads="1"/>
          </p:cNvSpPr>
          <p:nvPr/>
        </p:nvSpPr>
        <p:spPr bwMode="auto">
          <a:xfrm>
            <a:off x="8152933" y="5675016"/>
            <a:ext cx="935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dirty="0" err="1">
                <a:latin typeface="Times New Roman" panose="02020503050405090304" pitchFamily="18" charset="0"/>
                <a:ea typeface="宋体" pitchFamily="2" charset="-122"/>
              </a:rPr>
              <a:t>i</a:t>
            </a:r>
            <a:r>
              <a:rPr kumimoji="1" lang="en-US" altLang="zh-CN" sz="3200" b="1" dirty="0">
                <a:latin typeface="Times New Roman" panose="02020503050405090304" pitchFamily="18" charset="0"/>
                <a:ea typeface="宋体" pitchFamily="2" charset="-122"/>
              </a:rPr>
              <a:t> &lt; 0</a:t>
            </a:r>
            <a:endParaRPr kumimoji="1" lang="en-US" altLang="zh-CN" sz="3200" b="1" dirty="0">
              <a:latin typeface="Times New Roman" panose="02020503050405090304" pitchFamily="18" charset="0"/>
              <a:ea typeface="宋体" pitchFamily="2" charset="-122"/>
            </a:endParaRPr>
          </a:p>
        </p:txBody>
      </p:sp>
      <p:sp>
        <p:nvSpPr>
          <p:cNvPr id="24" name="Text Box 24"/>
          <p:cNvSpPr txBox="1">
            <a:spLocks noChangeArrowheads="1"/>
          </p:cNvSpPr>
          <p:nvPr/>
        </p:nvSpPr>
        <p:spPr bwMode="auto">
          <a:xfrm>
            <a:off x="2523240" y="5252254"/>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宋体" pitchFamily="2" charset="-122"/>
              </a:rPr>
              <a:t>实际方向</a:t>
            </a:r>
            <a:endParaRPr kumimoji="1" lang="zh-CN" altLang="en-US" sz="2400" b="1" dirty="0">
              <a:latin typeface="Times New Roman" panose="02020503050405090304" pitchFamily="18" charset="0"/>
              <a:ea typeface="宋体" pitchFamily="2" charset="-122"/>
            </a:endParaRPr>
          </a:p>
        </p:txBody>
      </p:sp>
      <p:sp>
        <p:nvSpPr>
          <p:cNvPr id="25" name="Text Box 25"/>
          <p:cNvSpPr txBox="1">
            <a:spLocks noChangeArrowheads="1"/>
          </p:cNvSpPr>
          <p:nvPr/>
        </p:nvSpPr>
        <p:spPr bwMode="auto">
          <a:xfrm>
            <a:off x="8296325" y="5274047"/>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宋体" pitchFamily="2" charset="-122"/>
              </a:rPr>
              <a:t>实际方向</a:t>
            </a:r>
            <a:endParaRPr kumimoji="1" lang="zh-CN" altLang="en-US" sz="2400" b="1" dirty="0">
              <a:latin typeface="Times New Roman" panose="02020503050405090304" pitchFamily="18" charset="0"/>
              <a:ea typeface="宋体" pitchFamily="2" charset="-122"/>
            </a:endParaRPr>
          </a:p>
        </p:txBody>
      </p:sp>
      <p:sp>
        <p:nvSpPr>
          <p:cNvPr id="26" name="Text Box 26"/>
          <p:cNvSpPr txBox="1">
            <a:spLocks noChangeArrowheads="1"/>
          </p:cNvSpPr>
          <p:nvPr/>
        </p:nvSpPr>
        <p:spPr bwMode="auto">
          <a:xfrm>
            <a:off x="1938637" y="3492153"/>
            <a:ext cx="508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latin typeface="Times New Roman" panose="02020503050405090304" pitchFamily="18" charset="0"/>
                <a:ea typeface="宋体" pitchFamily="2" charset="-122"/>
              </a:rPr>
              <a:t>电流的参考方向与实际方向的关系：</a:t>
            </a:r>
            <a:endParaRPr kumimoji="1" lang="zh-CN" altLang="en-US" sz="2400" b="1" dirty="0">
              <a:latin typeface="Times New Roman" panose="02020503050405090304" pitchFamily="18" charset="0"/>
              <a:ea typeface="宋体" pitchFamily="2" charset="-122"/>
            </a:endParaRPr>
          </a:p>
        </p:txBody>
      </p:sp>
      <p:grpSp>
        <p:nvGrpSpPr>
          <p:cNvPr id="27" name="Group 27"/>
          <p:cNvGrpSpPr/>
          <p:nvPr/>
        </p:nvGrpSpPr>
        <p:grpSpPr bwMode="auto">
          <a:xfrm>
            <a:off x="2515041" y="4556305"/>
            <a:ext cx="3529013" cy="712355"/>
            <a:chOff x="828" y="1959"/>
            <a:chExt cx="3273" cy="602"/>
          </a:xfrm>
        </p:grpSpPr>
        <p:sp>
          <p:nvSpPr>
            <p:cNvPr id="29" name="Freeform 29"/>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Freeform 30"/>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Text Box 31"/>
            <p:cNvSpPr txBox="1">
              <a:spLocks noChangeArrowheads="1"/>
            </p:cNvSpPr>
            <p:nvPr/>
          </p:nvSpPr>
          <p:spPr bwMode="auto">
            <a:xfrm>
              <a:off x="837" y="2171"/>
              <a:ext cx="45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32" name="Text Box 32"/>
            <p:cNvSpPr txBox="1">
              <a:spLocks noChangeArrowheads="1"/>
            </p:cNvSpPr>
            <p:nvPr/>
          </p:nvSpPr>
          <p:spPr bwMode="auto">
            <a:xfrm>
              <a:off x="3646" y="2172"/>
              <a:ext cx="455"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28" name="Rectangle 28"/>
            <p:cNvSpPr>
              <a:spLocks noChangeArrowheads="1"/>
            </p:cNvSpPr>
            <p:nvPr/>
          </p:nvSpPr>
          <p:spPr bwMode="auto">
            <a:xfrm>
              <a:off x="2016" y="1959"/>
              <a:ext cx="781" cy="268"/>
            </a:xfrm>
            <a:prstGeom prst="rect">
              <a:avLst/>
            </a:prstGeom>
            <a:solidFill>
              <a:srgbClr val="46ACAE"/>
            </a:solidFill>
            <a:ln w="38100" cap="sq">
              <a:solidFill>
                <a:srgbClr val="FFCC99"/>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accent2"/>
                </a:solidFill>
                <a:latin typeface="Times New Roman" panose="02020503050405090304" pitchFamily="18" charset="0"/>
                <a:ea typeface="宋体" pitchFamily="2" charset="-122"/>
              </a:endParaRPr>
            </a:p>
          </p:txBody>
        </p:sp>
      </p:grpSp>
      <p:grpSp>
        <p:nvGrpSpPr>
          <p:cNvPr id="33" name="Group 33"/>
          <p:cNvGrpSpPr/>
          <p:nvPr/>
        </p:nvGrpSpPr>
        <p:grpSpPr bwMode="auto">
          <a:xfrm>
            <a:off x="6836215" y="4532692"/>
            <a:ext cx="3455988" cy="727942"/>
            <a:chOff x="828" y="1962"/>
            <a:chExt cx="3273" cy="593"/>
          </a:xfrm>
        </p:grpSpPr>
        <p:sp>
          <p:nvSpPr>
            <p:cNvPr id="35" name="Freeform 35"/>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Freeform 36"/>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Text Box 37"/>
            <p:cNvSpPr txBox="1">
              <a:spLocks noChangeArrowheads="1"/>
            </p:cNvSpPr>
            <p:nvPr/>
          </p:nvSpPr>
          <p:spPr bwMode="auto">
            <a:xfrm>
              <a:off x="837" y="2179"/>
              <a:ext cx="4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38" name="Text Box 38"/>
            <p:cNvSpPr txBox="1">
              <a:spLocks noChangeArrowheads="1"/>
            </p:cNvSpPr>
            <p:nvPr/>
          </p:nvSpPr>
          <p:spPr bwMode="auto">
            <a:xfrm>
              <a:off x="3645" y="2179"/>
              <a:ext cx="4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34" name="Rectangle 34"/>
            <p:cNvSpPr>
              <a:spLocks noChangeArrowheads="1"/>
            </p:cNvSpPr>
            <p:nvPr/>
          </p:nvSpPr>
          <p:spPr bwMode="auto">
            <a:xfrm>
              <a:off x="2075" y="1962"/>
              <a:ext cx="772" cy="240"/>
            </a:xfrm>
            <a:prstGeom prst="rect">
              <a:avLst/>
            </a:prstGeom>
            <a:solidFill>
              <a:srgbClr val="46ACAE"/>
            </a:solidFill>
            <a:ln w="38100" cap="sq">
              <a:solidFill>
                <a:srgbClr val="FFCC99"/>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accent2"/>
                </a:solidFill>
                <a:latin typeface="Times New Roman" panose="02020503050405090304" pitchFamily="18" charset="0"/>
                <a:ea typeface="宋体" pitchFamily="2" charset="-122"/>
              </a:endParaRPr>
            </a:p>
          </p:txBody>
        </p:sp>
      </p:grpSp>
      <p:sp>
        <p:nvSpPr>
          <p:cNvPr id="39" name="AutoShape 39"/>
          <p:cNvSpPr>
            <a:spLocks noChangeArrowheads="1"/>
          </p:cNvSpPr>
          <p:nvPr/>
        </p:nvSpPr>
        <p:spPr bwMode="auto">
          <a:xfrm>
            <a:off x="3739004" y="4128052"/>
            <a:ext cx="503237" cy="217487"/>
          </a:xfrm>
          <a:prstGeom prst="rightArrow">
            <a:avLst>
              <a:gd name="adj1" fmla="val 50000"/>
              <a:gd name="adj2" fmla="val 57847"/>
            </a:avLst>
          </a:prstGeom>
          <a:solidFill>
            <a:srgbClr val="FF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40" name="AutoShape 40"/>
          <p:cNvSpPr>
            <a:spLocks noChangeArrowheads="1"/>
          </p:cNvSpPr>
          <p:nvPr/>
        </p:nvSpPr>
        <p:spPr bwMode="auto">
          <a:xfrm>
            <a:off x="7699815" y="4056613"/>
            <a:ext cx="503238" cy="215900"/>
          </a:xfrm>
          <a:prstGeom prst="rightArrow">
            <a:avLst>
              <a:gd name="adj1" fmla="val 50000"/>
              <a:gd name="adj2" fmla="val 58272"/>
            </a:avLst>
          </a:prstGeom>
          <a:solidFill>
            <a:srgbClr val="FF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41" name="AutoShape 41"/>
          <p:cNvSpPr>
            <a:spLocks noChangeArrowheads="1"/>
          </p:cNvSpPr>
          <p:nvPr/>
        </p:nvSpPr>
        <p:spPr bwMode="auto">
          <a:xfrm>
            <a:off x="3684686" y="5031715"/>
            <a:ext cx="678547" cy="241396"/>
          </a:xfrm>
          <a:prstGeom prst="rightArrow">
            <a:avLst>
              <a:gd name="adj1" fmla="val 50000"/>
              <a:gd name="adj2" fmla="val 57847"/>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42" name="Text Box 42"/>
          <p:cNvSpPr txBox="1">
            <a:spLocks noChangeArrowheads="1"/>
          </p:cNvSpPr>
          <p:nvPr/>
        </p:nvSpPr>
        <p:spPr bwMode="auto">
          <a:xfrm>
            <a:off x="6547290" y="4821617"/>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dirty="0">
                <a:latin typeface="Times New Roman" panose="02020503050405090304" pitchFamily="18" charset="0"/>
                <a:ea typeface="仿宋_GB2312" pitchFamily="49" charset="-122"/>
                <a:sym typeface="Symbol" panose="05050102010706020507" pitchFamily="18" charset="2"/>
              </a:rPr>
              <a:t>A</a:t>
            </a:r>
            <a:endParaRPr kumimoji="1" lang="en-US" altLang="zh-CN" sz="2400" b="1" dirty="0">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43" name="Text Box 43"/>
          <p:cNvSpPr txBox="1">
            <a:spLocks noChangeArrowheads="1"/>
          </p:cNvSpPr>
          <p:nvPr/>
        </p:nvSpPr>
        <p:spPr bwMode="auto">
          <a:xfrm>
            <a:off x="2083240" y="4848776"/>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a:latin typeface="Times New Roman" panose="02020503050405090304" pitchFamily="18" charset="0"/>
                <a:ea typeface="仿宋_GB2312" pitchFamily="49" charset="-122"/>
                <a:sym typeface="Symbol" panose="05050102010706020507" pitchFamily="18" charset="2"/>
              </a:rPr>
              <a:t>A</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44" name="Text Box 44"/>
          <p:cNvSpPr txBox="1">
            <a:spLocks noChangeArrowheads="1"/>
          </p:cNvSpPr>
          <p:nvPr/>
        </p:nvSpPr>
        <p:spPr bwMode="auto">
          <a:xfrm>
            <a:off x="9968353" y="482168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dirty="0">
                <a:latin typeface="Times New Roman" panose="02020503050405090304" pitchFamily="18" charset="0"/>
                <a:ea typeface="仿宋_GB2312" pitchFamily="49" charset="-122"/>
                <a:sym typeface="Symbol" panose="05050102010706020507" pitchFamily="18" charset="2"/>
              </a:rPr>
              <a:t>B</a:t>
            </a:r>
            <a:endParaRPr kumimoji="1" lang="en-US" altLang="zh-CN" sz="2400" b="1" dirty="0">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45" name="Text Box 45"/>
          <p:cNvSpPr txBox="1">
            <a:spLocks noChangeArrowheads="1"/>
          </p:cNvSpPr>
          <p:nvPr/>
        </p:nvSpPr>
        <p:spPr bwMode="auto">
          <a:xfrm>
            <a:off x="5703143" y="4839280"/>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dirty="0">
                <a:latin typeface="Times New Roman" panose="02020503050405090304" pitchFamily="18" charset="0"/>
                <a:ea typeface="仿宋_GB2312" pitchFamily="49" charset="-122"/>
                <a:sym typeface="Symbol" panose="05050102010706020507" pitchFamily="18" charset="2"/>
              </a:rPr>
              <a:t>B</a:t>
            </a:r>
            <a:endParaRPr kumimoji="1" lang="en-US" altLang="zh-CN" sz="2400" b="1" dirty="0">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46" name="AutoShape 46"/>
          <p:cNvSpPr>
            <a:spLocks noChangeArrowheads="1"/>
          </p:cNvSpPr>
          <p:nvPr/>
        </p:nvSpPr>
        <p:spPr bwMode="auto">
          <a:xfrm>
            <a:off x="8477491" y="4967249"/>
            <a:ext cx="647700" cy="241890"/>
          </a:xfrm>
          <a:prstGeom prst="leftArrow">
            <a:avLst>
              <a:gd name="adj1" fmla="val 50000"/>
              <a:gd name="adj2" fmla="val 66241"/>
            </a:avLst>
          </a:prstGeom>
          <a:solidFill>
            <a:schemeClr val="hlink"/>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nvGrpSpPr>
          <p:cNvPr id="10" name="Group 10"/>
          <p:cNvGrpSpPr/>
          <p:nvPr/>
        </p:nvGrpSpPr>
        <p:grpSpPr bwMode="auto">
          <a:xfrm>
            <a:off x="5756715" y="2681839"/>
            <a:ext cx="3816350" cy="823913"/>
            <a:chOff x="828" y="1990"/>
            <a:chExt cx="3273" cy="519"/>
          </a:xfrm>
        </p:grpSpPr>
        <p:sp>
          <p:nvSpPr>
            <p:cNvPr id="12" name="Freeform 12"/>
            <p:cNvSpPr/>
            <p:nvPr/>
          </p:nvSpPr>
          <p:spPr bwMode="auto">
            <a:xfrm>
              <a:off x="828" y="2088"/>
              <a:ext cx="1344" cy="1"/>
            </a:xfrm>
            <a:custGeom>
              <a:avLst/>
              <a:gdLst>
                <a:gd name="T0" fmla="*/ 1344 w 1344"/>
                <a:gd name="T1" fmla="*/ 0 h 1"/>
                <a:gd name="T2" fmla="*/ 0 w 1344"/>
                <a:gd name="T3" fmla="*/ 0 h 1"/>
                <a:gd name="T4" fmla="*/ 0 60000 65536"/>
                <a:gd name="T5" fmla="*/ 0 60000 65536"/>
                <a:gd name="T6" fmla="*/ 0 w 1344"/>
                <a:gd name="T7" fmla="*/ 0 h 1"/>
                <a:gd name="T8" fmla="*/ 1344 w 1344"/>
                <a:gd name="T9" fmla="*/ 1 h 1"/>
              </a:gdLst>
              <a:ahLst/>
              <a:cxnLst>
                <a:cxn ang="T4">
                  <a:pos x="T0" y="T1"/>
                </a:cxn>
                <a:cxn ang="T5">
                  <a:pos x="T2" y="T3"/>
                </a:cxn>
              </a:cxnLst>
              <a:rect l="T6" t="T7" r="T8" b="T9"/>
              <a:pathLst>
                <a:path w="1344" h="1">
                  <a:moveTo>
                    <a:pt x="1344" y="0"/>
                  </a:moveTo>
                  <a:lnTo>
                    <a:pt x="0" y="0"/>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13"/>
            <p:cNvSpPr/>
            <p:nvPr/>
          </p:nvSpPr>
          <p:spPr bwMode="auto">
            <a:xfrm>
              <a:off x="2766" y="2076"/>
              <a:ext cx="1320" cy="6"/>
            </a:xfrm>
            <a:custGeom>
              <a:avLst/>
              <a:gdLst>
                <a:gd name="T0" fmla="*/ 0 w 1320"/>
                <a:gd name="T1" fmla="*/ 0 h 6"/>
                <a:gd name="T2" fmla="*/ 1320 w 1320"/>
                <a:gd name="T3" fmla="*/ 6 h 6"/>
                <a:gd name="T4" fmla="*/ 0 60000 65536"/>
                <a:gd name="T5" fmla="*/ 0 60000 65536"/>
                <a:gd name="T6" fmla="*/ 0 w 1320"/>
                <a:gd name="T7" fmla="*/ 0 h 6"/>
                <a:gd name="T8" fmla="*/ 1320 w 1320"/>
                <a:gd name="T9" fmla="*/ 6 h 6"/>
              </a:gdLst>
              <a:ahLst/>
              <a:cxnLst>
                <a:cxn ang="T4">
                  <a:pos x="T0" y="T1"/>
                </a:cxn>
                <a:cxn ang="T5">
                  <a:pos x="T2" y="T3"/>
                </a:cxn>
              </a:cxnLst>
              <a:rect l="T6" t="T7" r="T8" b="T9"/>
              <a:pathLst>
                <a:path w="1320" h="6">
                  <a:moveTo>
                    <a:pt x="0" y="0"/>
                  </a:moveTo>
                  <a:lnTo>
                    <a:pt x="1320" y="6"/>
                  </a:lnTo>
                </a:path>
              </a:pathLst>
            </a:custGeom>
            <a:noFill/>
            <a:ln w="38100" cap="sq">
              <a:solidFill>
                <a:schemeClr val="tx1"/>
              </a:solidFill>
              <a:round/>
              <a:headEnd type="none"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4"/>
            <p:cNvSpPr txBox="1">
              <a:spLocks noChangeArrowheads="1"/>
            </p:cNvSpPr>
            <p:nvPr/>
          </p:nvSpPr>
          <p:spPr bwMode="auto">
            <a:xfrm>
              <a:off x="837"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15" name="Text Box 15"/>
            <p:cNvSpPr txBox="1">
              <a:spLocks noChangeArrowheads="1"/>
            </p:cNvSpPr>
            <p:nvPr/>
          </p:nvSpPr>
          <p:spPr bwMode="auto">
            <a:xfrm>
              <a:off x="3646" y="2221"/>
              <a:ext cx="4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tx2"/>
                </a:solidFill>
                <a:latin typeface="Times New Roman" panose="02020503050405090304" pitchFamily="18" charset="0"/>
                <a:ea typeface="宋体" pitchFamily="2" charset="-122"/>
              </a:endParaRPr>
            </a:p>
          </p:txBody>
        </p:sp>
        <p:sp>
          <p:nvSpPr>
            <p:cNvPr id="11" name="Rectangle 11"/>
            <p:cNvSpPr>
              <a:spLocks noChangeArrowheads="1"/>
            </p:cNvSpPr>
            <p:nvPr/>
          </p:nvSpPr>
          <p:spPr bwMode="auto">
            <a:xfrm>
              <a:off x="2062" y="1990"/>
              <a:ext cx="871" cy="206"/>
            </a:xfrm>
            <a:prstGeom prst="rect">
              <a:avLst/>
            </a:prstGeom>
            <a:solidFill>
              <a:srgbClr val="46ACAE"/>
            </a:solidFill>
            <a:ln w="38100" cap="sq">
              <a:solidFill>
                <a:srgbClr val="FFCC99"/>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endParaRPr kumimoji="1" lang="zh-CN" altLang="en-US" sz="2400" b="1">
                <a:solidFill>
                  <a:schemeClr val="accent2"/>
                </a:solidFill>
                <a:latin typeface="Times New Roman" panose="02020503050405090304" pitchFamily="18" charset="0"/>
                <a:ea typeface="宋体" pitchFamily="2" charset="-122"/>
              </a:endParaRPr>
            </a:p>
          </p:txBody>
        </p:sp>
      </p:grpSp>
      <p:sp>
        <p:nvSpPr>
          <p:cNvPr id="47" name="灯片编号占位符 4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p:bldP spid="23" grpId="0"/>
      <p:bldP spid="24" grpId="0" autoUpdateAnimBg="0"/>
      <p:bldP spid="25" grpId="0" autoUpdateAnimBg="0"/>
      <p:bldP spid="26" grpId="0"/>
      <p:bldP spid="39" grpId="0" animBg="1"/>
      <p:bldP spid="40" grpId="0" animBg="1"/>
      <p:bldP spid="41" grpId="0" animBg="1"/>
      <p:bldP spid="42" grpId="0"/>
      <p:bldP spid="43" grpId="0"/>
      <p:bldP spid="44" grpId="0"/>
      <p:bldP spid="45" grpId="0"/>
      <p:bldP spid="4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zh-CN" altLang="en-US" sz="3200" b="1">
                <a:latin typeface="黑体" pitchFamily="49" charset="-122"/>
                <a:ea typeface="黑体" pitchFamily="49" charset="-122"/>
              </a:rPr>
              <a:t>两个元件串并联时参数的计算</a:t>
            </a:r>
            <a:endParaRPr lang="zh-CN" altLang="en-US" sz="3200" b="1">
              <a:latin typeface="黑体" pitchFamily="49" charset="-122"/>
              <a:ea typeface="黑体" pitchFamily="49" charset="-122"/>
            </a:endParaRPr>
          </a:p>
        </p:txBody>
      </p:sp>
      <p:graphicFrame>
        <p:nvGraphicFramePr>
          <p:cNvPr id="28675" name="内容占位符 28674"/>
          <p:cNvGraphicFramePr>
            <a:graphicFrameLocks noGrp="1"/>
          </p:cNvGraphicFramePr>
          <p:nvPr>
            <p:ph idx="4294967295"/>
            <p:custDataLst>
              <p:tags r:id="rId1"/>
            </p:custDataLst>
          </p:nvPr>
        </p:nvGraphicFramePr>
        <p:xfrm>
          <a:off x="2090738" y="1752600"/>
          <a:ext cx="8001000" cy="4267200"/>
        </p:xfrm>
        <a:graphic>
          <a:graphicData uri="http://schemas.openxmlformats.org/drawingml/2006/table">
            <a:tbl>
              <a:tblPr/>
              <a:tblGrid>
                <a:gridCol w="2000250"/>
                <a:gridCol w="2000250"/>
                <a:gridCol w="2000250"/>
                <a:gridCol w="2000250"/>
              </a:tblGrid>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连接方式</a:t>
                      </a:r>
                      <a:endParaRPr lang="zh-CN" altLang="en-US" sz="2800" b="1">
                        <a:ea typeface="幼圆" panose="020105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等效电阻</a:t>
                      </a:r>
                      <a:endParaRPr lang="zh-CN" altLang="en-US" sz="2800" b="1">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等效电感</a:t>
                      </a:r>
                      <a:endParaRPr lang="zh-CN" altLang="en-US" sz="2800" b="1">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等效电容</a:t>
                      </a:r>
                      <a:endParaRPr lang="zh-CN" altLang="en-US" sz="2800" b="1">
                        <a:ea typeface="幼圆" panose="020105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串联</a:t>
                      </a:r>
                      <a:endParaRPr lang="zh-CN" altLang="en-US" sz="2800" b="1">
                        <a:ea typeface="幼圆" panose="020105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en-US" altLang="zh-CN" sz="2800" b="1" i="1" dirty="0">
                          <a:latin typeface="Times New Roman" panose="02020503050405090304" pitchFamily="18" charset="0"/>
                          <a:ea typeface="幼圆" panose="02010509060101010101" pitchFamily="49" charset="-122"/>
                        </a:rPr>
                        <a:t>R</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R</a:t>
                      </a:r>
                      <a:r>
                        <a:rPr lang="en-US" altLang="zh-CN" sz="2800" b="1" baseline="-25000" dirty="0">
                          <a:latin typeface="Times New Roman" panose="02020503050405090304" pitchFamily="18" charset="0"/>
                          <a:ea typeface="幼圆" panose="02010509060101010101" pitchFamily="49" charset="-122"/>
                        </a:rPr>
                        <a:t>1</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R</a:t>
                      </a:r>
                      <a:r>
                        <a:rPr lang="en-US" altLang="zh-CN" sz="2800" b="1" baseline="-25000" dirty="0">
                          <a:latin typeface="Times New Roman" panose="02020503050405090304" pitchFamily="18" charset="0"/>
                          <a:ea typeface="幼圆" panose="02010509060101010101" pitchFamily="49" charset="-122"/>
                        </a:rPr>
                        <a:t>2</a:t>
                      </a:r>
                      <a:endParaRPr lang="en-US" altLang="zh-CN" sz="2800" b="1" baseline="-25000" dirty="0">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en-US" altLang="zh-CN" sz="2800" b="1" i="1" dirty="0">
                          <a:latin typeface="Times New Roman" panose="02020503050405090304" pitchFamily="18" charset="0"/>
                          <a:ea typeface="幼圆" panose="02010509060101010101" pitchFamily="49" charset="-122"/>
                        </a:rPr>
                        <a:t>L</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L</a:t>
                      </a:r>
                      <a:r>
                        <a:rPr lang="en-US" altLang="zh-CN" sz="2800" b="1" baseline="-25000" dirty="0">
                          <a:latin typeface="Times New Roman" panose="02020503050405090304" pitchFamily="18" charset="0"/>
                          <a:ea typeface="幼圆" panose="02010509060101010101" pitchFamily="49" charset="-122"/>
                        </a:rPr>
                        <a:t>1</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L</a:t>
                      </a:r>
                      <a:r>
                        <a:rPr lang="en-US" altLang="zh-CN" sz="2800" b="1" baseline="-25000" dirty="0">
                          <a:latin typeface="Times New Roman" panose="02020503050405090304" pitchFamily="18" charset="0"/>
                          <a:ea typeface="幼圆" panose="02010509060101010101" pitchFamily="49" charset="-122"/>
                        </a:rPr>
                        <a:t>2</a:t>
                      </a:r>
                      <a:endParaRPr lang="en-US" altLang="zh-CN" sz="2800" b="1" baseline="-25000" dirty="0">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endParaRPr lang="zh-CN" altLang="en-US" sz="2800" b="1">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422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zh-CN" altLang="en-US" sz="2800" b="1">
                          <a:ea typeface="幼圆" panose="02010509060101010101" pitchFamily="49" charset="-122"/>
                        </a:rPr>
                        <a:t>并联</a:t>
                      </a:r>
                      <a:endParaRPr lang="zh-CN" altLang="en-US" sz="2800" b="1">
                        <a:ea typeface="幼圆" panose="020105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endParaRPr lang="zh-CN" altLang="en-US" sz="2800" b="1">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endParaRPr lang="zh-CN" altLang="en-US" sz="2800" b="1">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algn="ctr" eaLnBrk="1" hangingPunct="1">
                        <a:buNone/>
                      </a:pPr>
                      <a:r>
                        <a:rPr lang="en-US" altLang="zh-CN" sz="2800" b="1" i="1" dirty="0">
                          <a:latin typeface="Times New Roman" panose="02020503050405090304" pitchFamily="18" charset="0"/>
                          <a:ea typeface="幼圆" panose="02010509060101010101" pitchFamily="49" charset="-122"/>
                        </a:rPr>
                        <a:t>C</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C</a:t>
                      </a:r>
                      <a:r>
                        <a:rPr lang="en-US" altLang="zh-CN" sz="2800" b="1" baseline="-25000" dirty="0">
                          <a:latin typeface="Times New Roman" panose="02020503050405090304" pitchFamily="18" charset="0"/>
                          <a:ea typeface="幼圆" panose="02010509060101010101" pitchFamily="49" charset="-122"/>
                        </a:rPr>
                        <a:t>1</a:t>
                      </a:r>
                      <a:r>
                        <a:rPr lang="en-US" altLang="zh-CN" sz="2800" b="1" dirty="0">
                          <a:latin typeface="Times New Roman" panose="02020503050405090304" pitchFamily="18" charset="0"/>
                          <a:ea typeface="幼圆" panose="02010509060101010101" pitchFamily="49" charset="-122"/>
                        </a:rPr>
                        <a:t>+</a:t>
                      </a:r>
                      <a:r>
                        <a:rPr lang="en-US" altLang="zh-CN" sz="2800" b="1" i="1" dirty="0">
                          <a:latin typeface="Times New Roman" panose="02020503050405090304" pitchFamily="18" charset="0"/>
                          <a:ea typeface="幼圆" panose="02010509060101010101" pitchFamily="49" charset="-122"/>
                        </a:rPr>
                        <a:t>C</a:t>
                      </a:r>
                      <a:r>
                        <a:rPr lang="en-US" altLang="zh-CN" sz="2800" b="1" baseline="-25000" dirty="0">
                          <a:latin typeface="Times New Roman" panose="02020503050405090304" pitchFamily="18" charset="0"/>
                          <a:ea typeface="幼圆" panose="02010509060101010101" pitchFamily="49" charset="-122"/>
                        </a:rPr>
                        <a:t>2</a:t>
                      </a:r>
                      <a:endParaRPr lang="en-US" altLang="zh-CN" sz="2800" b="1" baseline="-25000" dirty="0">
                        <a:latin typeface="Times New Roman" panose="02020503050405090304" pitchFamily="18" charset="0"/>
                        <a:ea typeface="幼圆" panose="020105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9721" name="对象 28696"/>
          <p:cNvGraphicFramePr>
            <a:graphicFrameLocks noChangeAspect="1"/>
          </p:cNvGraphicFramePr>
          <p:nvPr/>
        </p:nvGraphicFramePr>
        <p:xfrm>
          <a:off x="4173538" y="4852988"/>
          <a:ext cx="1752600" cy="984250"/>
        </p:xfrm>
        <a:graphic>
          <a:graphicData uri="http://schemas.openxmlformats.org/presentationml/2006/ole">
            <mc:AlternateContent xmlns:mc="http://schemas.openxmlformats.org/markup-compatibility/2006">
              <mc:Choice xmlns:v="urn:schemas-microsoft-com:vml" Requires="v">
                <p:oleObj spid="_x0000_s2" name="" r:id="rId2" imgW="1905000" imgH="927100" progId="">
                  <p:embed/>
                </p:oleObj>
              </mc:Choice>
              <mc:Fallback>
                <p:oleObj name="" r:id="rId2" imgW="1905000" imgH="927100" progId="">
                  <p:embed/>
                  <p:pic>
                    <p:nvPicPr>
                      <p:cNvPr id="0" name="对象 286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38" y="4852988"/>
                        <a:ext cx="1752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22" name="对象 28697"/>
          <p:cNvGraphicFramePr>
            <a:graphicFrameLocks noChangeAspect="1"/>
          </p:cNvGraphicFramePr>
          <p:nvPr/>
        </p:nvGraphicFramePr>
        <p:xfrm>
          <a:off x="6278563" y="4845050"/>
          <a:ext cx="1682750" cy="984250"/>
        </p:xfrm>
        <a:graphic>
          <a:graphicData uri="http://schemas.openxmlformats.org/presentationml/2006/ole">
            <mc:AlternateContent xmlns:mc="http://schemas.openxmlformats.org/markup-compatibility/2006">
              <mc:Choice xmlns:v="urn:schemas-microsoft-com:vml" Requires="v">
                <p:oleObj spid="_x0000_s3" name="" r:id="rId4" imgW="1828800" imgH="927100" progId="">
                  <p:embed/>
                </p:oleObj>
              </mc:Choice>
              <mc:Fallback>
                <p:oleObj name="" r:id="rId4" imgW="1828800" imgH="927100" progId="">
                  <p:embed/>
                  <p:pic>
                    <p:nvPicPr>
                      <p:cNvPr id="0" name="对象 286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563" y="4845050"/>
                        <a:ext cx="16827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23" name="对象 28698"/>
          <p:cNvGraphicFramePr>
            <a:graphicFrameLocks noChangeAspect="1"/>
          </p:cNvGraphicFramePr>
          <p:nvPr/>
        </p:nvGraphicFramePr>
        <p:xfrm>
          <a:off x="8185150" y="3365500"/>
          <a:ext cx="1752600" cy="984250"/>
        </p:xfrm>
        <a:graphic>
          <a:graphicData uri="http://schemas.openxmlformats.org/presentationml/2006/ole">
            <mc:AlternateContent xmlns:mc="http://schemas.openxmlformats.org/markup-compatibility/2006">
              <mc:Choice xmlns:v="urn:schemas-microsoft-com:vml" Requires="v">
                <p:oleObj spid="_x0000_s4" name="" r:id="rId6" imgW="1905000" imgH="927100" progId="">
                  <p:embed/>
                </p:oleObj>
              </mc:Choice>
              <mc:Fallback>
                <p:oleObj name="" r:id="rId6" imgW="1905000" imgH="927100" progId="">
                  <p:embed/>
                  <p:pic>
                    <p:nvPicPr>
                      <p:cNvPr id="0" name="对象 286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5150" y="3365500"/>
                        <a:ext cx="1752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196975" y="757555"/>
            <a:ext cx="102393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[例题1.</a:t>
            </a:r>
            <a:r>
              <a:rPr lang="en-US" altLang="zh-CN" sz="2400"/>
              <a:t>2</a:t>
            </a:r>
            <a:r>
              <a:rPr lang="zh-CN" altLang="en-US" sz="2400"/>
              <a:t>.1] 今需要一个阻值为</a:t>
            </a:r>
            <a:r>
              <a:rPr lang="en-US" altLang="zh-CN" sz="2400"/>
              <a:t>150</a:t>
            </a:r>
            <a:r>
              <a:rPr lang="el-GR" altLang="en-US" sz="2400">
                <a:latin typeface="Times New Roman" panose="02020503050405090304" pitchFamily="18" charset="0"/>
              </a:rPr>
              <a:t>Ω</a:t>
            </a:r>
            <a:r>
              <a:rPr lang="zh-CN" altLang="en-US" sz="2400">
                <a:latin typeface="Times New Roman" panose="02020503050405090304" pitchFamily="18" charset="0"/>
              </a:rPr>
              <a:t>、功率为</a:t>
            </a:r>
            <a:r>
              <a:rPr lang="en-US" altLang="zh-CN" sz="2400">
                <a:latin typeface="Times New Roman" panose="02020503050405090304" pitchFamily="18" charset="0"/>
              </a:rPr>
              <a:t>1.5W</a:t>
            </a:r>
            <a:r>
              <a:rPr lang="zh-CN" altLang="en-US" sz="2400">
                <a:latin typeface="Times New Roman" panose="02020503050405090304" pitchFamily="18" charset="0"/>
              </a:rPr>
              <a:t>的电阻，现有</a:t>
            </a:r>
            <a:r>
              <a:rPr lang="en-US" altLang="zh-CN" sz="2400">
                <a:latin typeface="Times New Roman" panose="02020503050405090304" pitchFamily="18" charset="0"/>
              </a:rPr>
              <a:t>150</a:t>
            </a:r>
            <a:r>
              <a:rPr lang="el-GR" altLang="en-US" sz="2400">
                <a:latin typeface="Times New Roman" panose="02020503050405090304" pitchFamily="18" charset="0"/>
              </a:rPr>
              <a:t>Ω</a:t>
            </a:r>
            <a:r>
              <a:rPr lang="zh-CN" altLang="en-US" sz="2400">
                <a:latin typeface="Times New Roman" panose="02020503050405090304" pitchFamily="18" charset="0"/>
              </a:rPr>
              <a:t>电阻器的额定功率为</a:t>
            </a:r>
            <a:r>
              <a:rPr lang="en-US" altLang="zh-CN" sz="2400">
                <a:latin typeface="Times New Roman" panose="02020503050405090304" pitchFamily="18" charset="0"/>
              </a:rPr>
              <a:t>0.5W</a:t>
            </a:r>
            <a:r>
              <a:rPr lang="zh-CN" altLang="en-US" sz="2400">
                <a:latin typeface="Times New Roman" panose="02020503050405090304" pitchFamily="18" charset="0"/>
              </a:rPr>
              <a:t>，试问应取多少个电阻组合才满足要求？</a:t>
            </a:r>
            <a:endParaRPr lang="zh-CN" altLang="en-US" sz="2400" baseline="-25000">
              <a:latin typeface="Times New Roman" panose="02020503050405090304" pitchFamily="18" charset="0"/>
              <a:sym typeface="宋体" pitchFamily="2" charset="-122"/>
            </a:endParaRPr>
          </a:p>
        </p:txBody>
      </p:sp>
      <p:sp>
        <p:nvSpPr>
          <p:cNvPr id="31747" name="矩形 2"/>
          <p:cNvSpPr>
            <a:spLocks noChangeArrowheads="1"/>
          </p:cNvSpPr>
          <p:nvPr/>
        </p:nvSpPr>
        <p:spPr bwMode="auto">
          <a:xfrm>
            <a:off x="2024063" y="1953579"/>
            <a:ext cx="6234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[解] 应取</a:t>
            </a:r>
            <a:r>
              <a:rPr lang="en-US" altLang="zh-CN"/>
              <a:t>4</a:t>
            </a:r>
            <a:r>
              <a:rPr lang="zh-CN" altLang="en-US"/>
              <a:t>个电阻连接，如下图所示</a:t>
            </a:r>
            <a:endParaRPr lang="zh-CN" altLang="en-US"/>
          </a:p>
        </p:txBody>
      </p:sp>
      <p:grpSp>
        <p:nvGrpSpPr>
          <p:cNvPr id="31748" name="组合 31"/>
          <p:cNvGrpSpPr/>
          <p:nvPr/>
        </p:nvGrpSpPr>
        <p:grpSpPr bwMode="auto">
          <a:xfrm>
            <a:off x="2952750" y="2644140"/>
            <a:ext cx="1327150" cy="1695450"/>
            <a:chOff x="0" y="0"/>
            <a:chExt cx="1327199" cy="1695451"/>
          </a:xfrm>
        </p:grpSpPr>
        <p:sp>
          <p:nvSpPr>
            <p:cNvPr id="32800" name="任意多边形 16"/>
            <p:cNvSpPr>
              <a:spLocks noChangeArrowheads="1"/>
            </p:cNvSpPr>
            <p:nvPr/>
          </p:nvSpPr>
          <p:spPr bwMode="auto">
            <a:xfrm>
              <a:off x="0" y="0"/>
              <a:ext cx="1260000" cy="857251"/>
            </a:xfrm>
            <a:custGeom>
              <a:avLst/>
              <a:gdLst>
                <a:gd name="T0" fmla="*/ 1260000 w 1047750"/>
                <a:gd name="T1" fmla="*/ 857251 h 228600"/>
                <a:gd name="T2" fmla="*/ 126000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801" name="任意多边形 17"/>
            <p:cNvSpPr>
              <a:spLocks noChangeArrowheads="1"/>
            </p:cNvSpPr>
            <p:nvPr/>
          </p:nvSpPr>
          <p:spPr bwMode="auto">
            <a:xfrm flipV="1">
              <a:off x="0" y="838200"/>
              <a:ext cx="1260000" cy="857251"/>
            </a:xfrm>
            <a:custGeom>
              <a:avLst/>
              <a:gdLst>
                <a:gd name="T0" fmla="*/ 1260000 w 1047750"/>
                <a:gd name="T1" fmla="*/ 857251 h 228600"/>
                <a:gd name="T2" fmla="*/ 126000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32802" name="直接连接符 18"/>
            <p:cNvCxnSpPr>
              <a:cxnSpLocks noChangeShapeType="1"/>
            </p:cNvCxnSpPr>
            <p:nvPr/>
          </p:nvCxnSpPr>
          <p:spPr bwMode="auto">
            <a:xfrm>
              <a:off x="625499" y="1"/>
              <a:ext cx="0" cy="1692000"/>
            </a:xfrm>
            <a:prstGeom prst="line">
              <a:avLst/>
            </a:prstGeom>
            <a:noFill/>
            <a:ln w="19050">
              <a:solidFill>
                <a:schemeClr val="tx1"/>
              </a:solidFill>
              <a:round/>
            </a:ln>
            <a:extLst>
              <a:ext uri="{909E8E84-426E-40DD-AFC4-6F175D3DCCD1}">
                <a14:hiddenFill xmlns:a14="http://schemas.microsoft.com/office/drawing/2010/main">
                  <a:noFill/>
                </a14:hiddenFill>
              </a:ext>
            </a:extLst>
          </p:spPr>
        </p:cxnSp>
        <p:sp>
          <p:nvSpPr>
            <p:cNvPr id="32803" name="矩形 19"/>
            <p:cNvSpPr>
              <a:spLocks noChangeArrowheads="1"/>
            </p:cNvSpPr>
            <p:nvPr/>
          </p:nvSpPr>
          <p:spPr bwMode="auto">
            <a:xfrm>
              <a:off x="571499" y="282451"/>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804" name="矩形 20"/>
            <p:cNvSpPr>
              <a:spLocks noChangeArrowheads="1"/>
            </p:cNvSpPr>
            <p:nvPr/>
          </p:nvSpPr>
          <p:spPr bwMode="auto">
            <a:xfrm>
              <a:off x="571499" y="1025401"/>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805" name="矩形 21"/>
            <p:cNvSpPr>
              <a:spLocks noChangeArrowheads="1"/>
            </p:cNvSpPr>
            <p:nvPr/>
          </p:nvSpPr>
          <p:spPr bwMode="auto">
            <a:xfrm>
              <a:off x="1209674" y="291976"/>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806" name="矩形 22"/>
            <p:cNvSpPr>
              <a:spLocks noChangeArrowheads="1"/>
            </p:cNvSpPr>
            <p:nvPr/>
          </p:nvSpPr>
          <p:spPr bwMode="auto">
            <a:xfrm>
              <a:off x="1219199" y="1044451"/>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807" name="TextBox 23"/>
            <p:cNvSpPr txBox="1">
              <a:spLocks noChangeArrowheads="1"/>
            </p:cNvSpPr>
            <p:nvPr/>
          </p:nvSpPr>
          <p:spPr bwMode="auto">
            <a:xfrm>
              <a:off x="132602" y="20002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1</a:t>
              </a:r>
              <a:endParaRPr lang="zh-CN" altLang="en-US" sz="2400" baseline="-25000">
                <a:latin typeface="Times New Roman" panose="02020503050405090304" pitchFamily="18" charset="0"/>
                <a:cs typeface="Times New Roman" panose="02020503050405090304" pitchFamily="18" charset="0"/>
              </a:endParaRPr>
            </a:p>
          </p:txBody>
        </p:sp>
        <p:sp>
          <p:nvSpPr>
            <p:cNvPr id="32808" name="TextBox 24"/>
            <p:cNvSpPr txBox="1">
              <a:spLocks noChangeArrowheads="1"/>
            </p:cNvSpPr>
            <p:nvPr/>
          </p:nvSpPr>
          <p:spPr bwMode="auto">
            <a:xfrm>
              <a:off x="761252" y="20002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2</a:t>
              </a:r>
              <a:endParaRPr lang="zh-CN" altLang="en-US" sz="2400" baseline="-25000">
                <a:latin typeface="Times New Roman" panose="02020503050405090304" pitchFamily="18" charset="0"/>
                <a:cs typeface="Times New Roman" panose="02020503050405090304" pitchFamily="18" charset="0"/>
              </a:endParaRPr>
            </a:p>
          </p:txBody>
        </p:sp>
        <p:sp>
          <p:nvSpPr>
            <p:cNvPr id="32809" name="TextBox 25"/>
            <p:cNvSpPr txBox="1">
              <a:spLocks noChangeArrowheads="1"/>
            </p:cNvSpPr>
            <p:nvPr/>
          </p:nvSpPr>
          <p:spPr bwMode="auto">
            <a:xfrm>
              <a:off x="151652" y="952501"/>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3</a:t>
              </a:r>
              <a:endParaRPr lang="zh-CN" altLang="en-US" sz="2400" baseline="-25000">
                <a:latin typeface="Times New Roman" panose="02020503050405090304" pitchFamily="18" charset="0"/>
                <a:cs typeface="Times New Roman" panose="02020503050405090304" pitchFamily="18" charset="0"/>
              </a:endParaRPr>
            </a:p>
          </p:txBody>
        </p:sp>
        <p:sp>
          <p:nvSpPr>
            <p:cNvPr id="32810" name="TextBox 26"/>
            <p:cNvSpPr txBox="1">
              <a:spLocks noChangeArrowheads="1"/>
            </p:cNvSpPr>
            <p:nvPr/>
          </p:nvSpPr>
          <p:spPr bwMode="auto">
            <a:xfrm>
              <a:off x="770777" y="971551"/>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4</a:t>
              </a:r>
              <a:endParaRPr lang="zh-CN" altLang="en-US" sz="2400" baseline="-25000">
                <a:latin typeface="Times New Roman" panose="02020503050405090304" pitchFamily="18" charset="0"/>
                <a:cs typeface="Times New Roman" panose="02020503050405090304" pitchFamily="18" charset="0"/>
              </a:endParaRPr>
            </a:p>
          </p:txBody>
        </p:sp>
      </p:grpSp>
      <p:grpSp>
        <p:nvGrpSpPr>
          <p:cNvPr id="31760" name="组合 32"/>
          <p:cNvGrpSpPr/>
          <p:nvPr/>
        </p:nvGrpSpPr>
        <p:grpSpPr bwMode="auto">
          <a:xfrm>
            <a:off x="5468939" y="2582229"/>
            <a:ext cx="1508125" cy="1990725"/>
            <a:chOff x="0" y="0"/>
            <a:chExt cx="1508174" cy="1990725"/>
          </a:xfrm>
        </p:grpSpPr>
        <p:sp>
          <p:nvSpPr>
            <p:cNvPr id="32787" name="矩形 3"/>
            <p:cNvSpPr>
              <a:spLocks noChangeArrowheads="1"/>
            </p:cNvSpPr>
            <p:nvPr/>
          </p:nvSpPr>
          <p:spPr bwMode="auto">
            <a:xfrm>
              <a:off x="657225" y="238125"/>
              <a:ext cx="790575" cy="657225"/>
            </a:xfrm>
            <a:prstGeom prst="rect">
              <a:avLst/>
            </a:prstGeom>
            <a:noFill/>
            <a:ln w="19050">
              <a:solidFill>
                <a:srgbClr val="1C1C1C"/>
              </a:solidFill>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788" name="矩形 4"/>
            <p:cNvSpPr>
              <a:spLocks noChangeArrowheads="1"/>
            </p:cNvSpPr>
            <p:nvPr/>
          </p:nvSpPr>
          <p:spPr bwMode="auto">
            <a:xfrm>
              <a:off x="600074" y="406275"/>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789" name="矩形 5"/>
            <p:cNvSpPr>
              <a:spLocks noChangeArrowheads="1"/>
            </p:cNvSpPr>
            <p:nvPr/>
          </p:nvSpPr>
          <p:spPr bwMode="auto">
            <a:xfrm>
              <a:off x="1400174" y="406275"/>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790" name="矩形 9"/>
            <p:cNvSpPr>
              <a:spLocks noChangeArrowheads="1"/>
            </p:cNvSpPr>
            <p:nvPr/>
          </p:nvSpPr>
          <p:spPr bwMode="auto">
            <a:xfrm>
              <a:off x="657225" y="1104900"/>
              <a:ext cx="790575" cy="657225"/>
            </a:xfrm>
            <a:prstGeom prst="rect">
              <a:avLst/>
            </a:prstGeom>
            <a:noFill/>
            <a:ln w="19050">
              <a:solidFill>
                <a:srgbClr val="1C1C1C"/>
              </a:solidFill>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791" name="矩形 10"/>
            <p:cNvSpPr>
              <a:spLocks noChangeArrowheads="1"/>
            </p:cNvSpPr>
            <p:nvPr/>
          </p:nvSpPr>
          <p:spPr bwMode="auto">
            <a:xfrm>
              <a:off x="600074" y="1273050"/>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2792" name="矩形 11"/>
            <p:cNvSpPr>
              <a:spLocks noChangeArrowheads="1"/>
            </p:cNvSpPr>
            <p:nvPr/>
          </p:nvSpPr>
          <p:spPr bwMode="auto">
            <a:xfrm>
              <a:off x="1400174" y="1273050"/>
              <a:ext cx="108000" cy="360000"/>
            </a:xfrm>
            <a:prstGeom prst="rect">
              <a:avLst/>
            </a:prstGeom>
            <a:solidFill>
              <a:srgbClr val="FFFFFF"/>
            </a:solidFill>
            <a:ln w="19050">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cxnSp>
          <p:nvCxnSpPr>
            <p:cNvPr id="32793" name="直接连接符 13"/>
            <p:cNvCxnSpPr>
              <a:cxnSpLocks noChangeShapeType="1"/>
              <a:stCxn id="32787" idx="2"/>
              <a:endCxn id="32790" idx="0"/>
            </p:cNvCxnSpPr>
            <p:nvPr/>
          </p:nvCxnSpPr>
          <p:spPr bwMode="auto">
            <a:xfrm>
              <a:off x="1052513" y="895350"/>
              <a:ext cx="0" cy="209550"/>
            </a:xfrm>
            <a:prstGeom prst="line">
              <a:avLst/>
            </a:prstGeom>
            <a:noFill/>
            <a:ln w="19050">
              <a:solidFill>
                <a:schemeClr val="tx1"/>
              </a:solidFill>
              <a:round/>
            </a:ln>
            <a:extLst>
              <a:ext uri="{909E8E84-426E-40DD-AFC4-6F175D3DCCD1}">
                <a14:hiddenFill xmlns:a14="http://schemas.microsoft.com/office/drawing/2010/main">
                  <a:noFill/>
                </a14:hiddenFill>
              </a:ext>
            </a:extLst>
          </p:spPr>
        </p:cxnSp>
        <p:sp>
          <p:nvSpPr>
            <p:cNvPr id="32794" name="任意多边形 14"/>
            <p:cNvSpPr>
              <a:spLocks noChangeArrowheads="1"/>
            </p:cNvSpPr>
            <p:nvPr/>
          </p:nvSpPr>
          <p:spPr bwMode="auto">
            <a:xfrm>
              <a:off x="0" y="0"/>
              <a:ext cx="1047750" cy="228600"/>
            </a:xfrm>
            <a:custGeom>
              <a:avLst/>
              <a:gdLst>
                <a:gd name="T0" fmla="*/ 1047750 w 1047750"/>
                <a:gd name="T1" fmla="*/ 228600 h 228600"/>
                <a:gd name="T2" fmla="*/ 104775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95" name="任意多边形 15"/>
            <p:cNvSpPr>
              <a:spLocks noChangeArrowheads="1"/>
            </p:cNvSpPr>
            <p:nvPr/>
          </p:nvSpPr>
          <p:spPr bwMode="auto">
            <a:xfrm flipV="1">
              <a:off x="9525" y="1762125"/>
              <a:ext cx="1047750" cy="228600"/>
            </a:xfrm>
            <a:custGeom>
              <a:avLst/>
              <a:gdLst>
                <a:gd name="T0" fmla="*/ 1047750 w 1047750"/>
                <a:gd name="T1" fmla="*/ 228600 h 228600"/>
                <a:gd name="T2" fmla="*/ 1047750 w 1047750"/>
                <a:gd name="T3" fmla="*/ 0 h 228600"/>
                <a:gd name="T4" fmla="*/ 0 w 1047750"/>
                <a:gd name="T5" fmla="*/ 0 h 228600"/>
                <a:gd name="T6" fmla="*/ 0 60000 65536"/>
                <a:gd name="T7" fmla="*/ 0 60000 65536"/>
                <a:gd name="T8" fmla="*/ 0 60000 65536"/>
              </a:gdLst>
              <a:ahLst/>
              <a:cxnLst>
                <a:cxn ang="T6">
                  <a:pos x="T0" y="T1"/>
                </a:cxn>
                <a:cxn ang="T7">
                  <a:pos x="T2" y="T3"/>
                </a:cxn>
                <a:cxn ang="T8">
                  <a:pos x="T4" y="T5"/>
                </a:cxn>
              </a:cxnLst>
              <a:rect l="0" t="0" r="r" b="b"/>
              <a:pathLst>
                <a:path w="1047750" h="228600">
                  <a:moveTo>
                    <a:pt x="1047750" y="228600"/>
                  </a:moveTo>
                  <a:lnTo>
                    <a:pt x="1047750" y="0"/>
                  </a:lnTo>
                  <a:lnTo>
                    <a:pt x="0" y="0"/>
                  </a:lnTo>
                </a:path>
              </a:pathLst>
            </a:cu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796" name="TextBox 27"/>
            <p:cNvSpPr txBox="1">
              <a:spLocks noChangeArrowheads="1"/>
            </p:cNvSpPr>
            <p:nvPr/>
          </p:nvSpPr>
          <p:spPr bwMode="auto">
            <a:xfrm>
              <a:off x="151652" y="36195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1</a:t>
              </a:r>
              <a:endParaRPr lang="zh-CN" altLang="en-US" sz="2400" baseline="-25000">
                <a:latin typeface="Times New Roman" panose="02020503050405090304" pitchFamily="18" charset="0"/>
                <a:cs typeface="Times New Roman" panose="02020503050405090304" pitchFamily="18" charset="0"/>
              </a:endParaRPr>
            </a:p>
          </p:txBody>
        </p:sp>
        <p:sp>
          <p:nvSpPr>
            <p:cNvPr id="32797" name="TextBox 28"/>
            <p:cNvSpPr txBox="1">
              <a:spLocks noChangeArrowheads="1"/>
            </p:cNvSpPr>
            <p:nvPr/>
          </p:nvSpPr>
          <p:spPr bwMode="auto">
            <a:xfrm>
              <a:off x="913652" y="361950"/>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2</a:t>
              </a:r>
              <a:endParaRPr lang="zh-CN" altLang="en-US" sz="2400" baseline="-25000">
                <a:latin typeface="Times New Roman" panose="02020503050405090304" pitchFamily="18" charset="0"/>
                <a:cs typeface="Times New Roman" panose="02020503050405090304" pitchFamily="18" charset="0"/>
              </a:endParaRPr>
            </a:p>
          </p:txBody>
        </p:sp>
        <p:sp>
          <p:nvSpPr>
            <p:cNvPr id="32798" name="TextBox 29"/>
            <p:cNvSpPr txBox="1">
              <a:spLocks noChangeArrowheads="1"/>
            </p:cNvSpPr>
            <p:nvPr/>
          </p:nvSpPr>
          <p:spPr bwMode="auto">
            <a:xfrm>
              <a:off x="151652" y="1190625"/>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3</a:t>
              </a:r>
              <a:endParaRPr lang="zh-CN" altLang="en-US" sz="2400" baseline="-25000">
                <a:latin typeface="Times New Roman" panose="02020503050405090304" pitchFamily="18" charset="0"/>
                <a:cs typeface="Times New Roman" panose="02020503050405090304" pitchFamily="18" charset="0"/>
              </a:endParaRPr>
            </a:p>
          </p:txBody>
        </p:sp>
        <p:sp>
          <p:nvSpPr>
            <p:cNvPr id="32799" name="TextBox 30"/>
            <p:cNvSpPr txBox="1">
              <a:spLocks noChangeArrowheads="1"/>
            </p:cNvSpPr>
            <p:nvPr/>
          </p:nvSpPr>
          <p:spPr bwMode="auto">
            <a:xfrm>
              <a:off x="913652" y="1190625"/>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R</a:t>
              </a:r>
              <a:r>
                <a:rPr lang="en-US" altLang="zh-CN" sz="2400" baseline="-25000">
                  <a:latin typeface="Times New Roman" panose="02020503050405090304" pitchFamily="18" charset="0"/>
                </a:rPr>
                <a:t>4</a:t>
              </a:r>
              <a:endParaRPr lang="zh-CN" altLang="en-US" sz="2400" baseline="-25000">
                <a:latin typeface="Times New Roman" panose="02020503050405090304" pitchFamily="18" charset="0"/>
                <a:cs typeface="Times New Roman" panose="02020503050405090304" pitchFamily="18" charset="0"/>
              </a:endParaRPr>
            </a:p>
          </p:txBody>
        </p:sp>
      </p:grpSp>
      <p:sp>
        <p:nvSpPr>
          <p:cNvPr id="31774" name="TextBox 33"/>
          <p:cNvSpPr txBox="1">
            <a:spLocks noChangeArrowheads="1"/>
          </p:cNvSpPr>
          <p:nvPr/>
        </p:nvSpPr>
        <p:spPr bwMode="auto">
          <a:xfrm>
            <a:off x="2124075" y="4434841"/>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等效电阻</a:t>
            </a:r>
            <a:endParaRPr lang="zh-CN" altLang="en-US"/>
          </a:p>
        </p:txBody>
      </p:sp>
      <p:graphicFrame>
        <p:nvGraphicFramePr>
          <p:cNvPr id="31775" name="对象 31774"/>
          <p:cNvGraphicFramePr>
            <a:graphicFrameLocks noChangeAspect="1"/>
          </p:cNvGraphicFramePr>
          <p:nvPr/>
        </p:nvGraphicFramePr>
        <p:xfrm>
          <a:off x="2327275" y="5025390"/>
          <a:ext cx="2654300" cy="685800"/>
        </p:xfrm>
        <a:graphic>
          <a:graphicData uri="http://schemas.openxmlformats.org/presentationml/2006/ole">
            <mc:AlternateContent xmlns:mc="http://schemas.openxmlformats.org/markup-compatibility/2006">
              <mc:Choice xmlns:v="urn:schemas-microsoft-com:vml" Requires="v">
                <p:oleObj spid="_x0000_s2" name="" r:id="rId1" imgW="2654300" imgH="685800" progId="">
                  <p:embed/>
                </p:oleObj>
              </mc:Choice>
              <mc:Fallback>
                <p:oleObj name="" r:id="rId1" imgW="2654300" imgH="685800" progId="">
                  <p:embed/>
                  <p:pic>
                    <p:nvPicPr>
                      <p:cNvPr id="0" name="对象 317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5025390"/>
                        <a:ext cx="2654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76" name="对象 31775"/>
          <p:cNvGraphicFramePr>
            <a:graphicFrameLocks noChangeAspect="1"/>
          </p:cNvGraphicFramePr>
          <p:nvPr/>
        </p:nvGraphicFramePr>
        <p:xfrm>
          <a:off x="2600325" y="5895340"/>
          <a:ext cx="812800" cy="241300"/>
        </p:xfrm>
        <a:graphic>
          <a:graphicData uri="http://schemas.openxmlformats.org/presentationml/2006/ole">
            <mc:AlternateContent xmlns:mc="http://schemas.openxmlformats.org/markup-compatibility/2006">
              <mc:Choice xmlns:v="urn:schemas-microsoft-com:vml" Requires="v">
                <p:oleObj spid="_x0000_s3" name="" r:id="rId3" imgW="813435" imgH="241300" progId="">
                  <p:embed/>
                </p:oleObj>
              </mc:Choice>
              <mc:Fallback>
                <p:oleObj name="" r:id="rId3" imgW="813435" imgH="241300" progId="">
                  <p:embed/>
                  <p:pic>
                    <p:nvPicPr>
                      <p:cNvPr id="0" name="对象 317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5" y="5895340"/>
                        <a:ext cx="812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77" name="TextBox 36"/>
          <p:cNvSpPr txBox="1">
            <a:spLocks noChangeArrowheads="1"/>
          </p:cNvSpPr>
          <p:nvPr/>
        </p:nvSpPr>
        <p:spPr bwMode="auto">
          <a:xfrm>
            <a:off x="7221538" y="2591754"/>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等效电阻</a:t>
            </a:r>
            <a:endParaRPr lang="zh-CN" altLang="en-US"/>
          </a:p>
        </p:txBody>
      </p:sp>
      <p:graphicFrame>
        <p:nvGraphicFramePr>
          <p:cNvPr id="31778" name="对象 31777"/>
          <p:cNvGraphicFramePr>
            <a:graphicFrameLocks noChangeAspect="1"/>
          </p:cNvGraphicFramePr>
          <p:nvPr/>
        </p:nvGraphicFramePr>
        <p:xfrm>
          <a:off x="7577138" y="3201353"/>
          <a:ext cx="2349500" cy="685800"/>
        </p:xfrm>
        <a:graphic>
          <a:graphicData uri="http://schemas.openxmlformats.org/presentationml/2006/ole">
            <mc:AlternateContent xmlns:mc="http://schemas.openxmlformats.org/markup-compatibility/2006">
              <mc:Choice xmlns:v="urn:schemas-microsoft-com:vml" Requires="v">
                <p:oleObj spid="_x0000_s4" name="" r:id="rId5" imgW="2349500" imgH="685800" progId="">
                  <p:embed/>
                </p:oleObj>
              </mc:Choice>
              <mc:Fallback>
                <p:oleObj name="" r:id="rId5" imgW="2349500" imgH="685800" progId="">
                  <p:embed/>
                  <p:pic>
                    <p:nvPicPr>
                      <p:cNvPr id="0" name="对象 317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138" y="3201353"/>
                        <a:ext cx="2349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79" name="对象 31778"/>
          <p:cNvGraphicFramePr>
            <a:graphicFrameLocks noChangeAspect="1"/>
          </p:cNvGraphicFramePr>
          <p:nvPr/>
        </p:nvGraphicFramePr>
        <p:xfrm>
          <a:off x="7831138" y="4071303"/>
          <a:ext cx="812800" cy="241300"/>
        </p:xfrm>
        <a:graphic>
          <a:graphicData uri="http://schemas.openxmlformats.org/presentationml/2006/ole">
            <mc:AlternateContent xmlns:mc="http://schemas.openxmlformats.org/markup-compatibility/2006">
              <mc:Choice xmlns:v="urn:schemas-microsoft-com:vml" Requires="v">
                <p:oleObj spid="_x0000_s5" name="" r:id="rId7" imgW="813435" imgH="241300" progId="">
                  <p:embed/>
                </p:oleObj>
              </mc:Choice>
              <mc:Fallback>
                <p:oleObj name="" r:id="rId7" imgW="813435" imgH="241300" progId="">
                  <p:embed/>
                  <p:pic>
                    <p:nvPicPr>
                      <p:cNvPr id="0" name="对象 317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1138" y="4071303"/>
                        <a:ext cx="812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83" name="矩形 42"/>
          <p:cNvSpPr>
            <a:spLocks noChangeArrowheads="1"/>
          </p:cNvSpPr>
          <p:nvPr/>
        </p:nvSpPr>
        <p:spPr bwMode="auto">
          <a:xfrm>
            <a:off x="5486401" y="4611054"/>
            <a:ext cx="4887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latin typeface="Times New Roman" panose="02020503050405090304" pitchFamily="18" charset="0"/>
              </a:rPr>
              <a:t>等效电阻的额定功率为</a:t>
            </a:r>
            <a:endParaRPr lang="en-US" altLang="zh-CN">
              <a:latin typeface="Times New Roman" panose="02020503050405090304" pitchFamily="18" charset="0"/>
              <a:cs typeface="Times New Roman" panose="02020503050405090304" pitchFamily="18" charset="0"/>
            </a:endParaRPr>
          </a:p>
        </p:txBody>
      </p:sp>
      <p:graphicFrame>
        <p:nvGraphicFramePr>
          <p:cNvPr id="31784" name="对象 31783"/>
          <p:cNvGraphicFramePr>
            <a:graphicFrameLocks noChangeAspect="1"/>
          </p:cNvGraphicFramePr>
          <p:nvPr/>
        </p:nvGraphicFramePr>
        <p:xfrm>
          <a:off x="5797550" y="5233353"/>
          <a:ext cx="1892300" cy="330200"/>
        </p:xfrm>
        <a:graphic>
          <a:graphicData uri="http://schemas.openxmlformats.org/presentationml/2006/ole">
            <mc:AlternateContent xmlns:mc="http://schemas.openxmlformats.org/markup-compatibility/2006">
              <mc:Choice xmlns:v="urn:schemas-microsoft-com:vml" Requires="v">
                <p:oleObj spid="_x0000_s6" name="" r:id="rId9" imgW="1891665" imgH="330200" progId="">
                  <p:embed/>
                </p:oleObj>
              </mc:Choice>
              <mc:Fallback>
                <p:oleObj name="" r:id="rId9" imgW="1891665" imgH="330200" progId="">
                  <p:embed/>
                  <p:pic>
                    <p:nvPicPr>
                      <p:cNvPr id="0" name="对象 317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7550" y="5233353"/>
                        <a:ext cx="18923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85" name="对象 31784"/>
          <p:cNvGraphicFramePr>
            <a:graphicFrameLocks noChangeAspect="1"/>
          </p:cNvGraphicFramePr>
          <p:nvPr/>
        </p:nvGraphicFramePr>
        <p:xfrm>
          <a:off x="8093075" y="5266690"/>
          <a:ext cx="787400" cy="241300"/>
        </p:xfrm>
        <a:graphic>
          <a:graphicData uri="http://schemas.openxmlformats.org/presentationml/2006/ole">
            <mc:AlternateContent xmlns:mc="http://schemas.openxmlformats.org/markup-compatibility/2006">
              <mc:Choice xmlns:v="urn:schemas-microsoft-com:vml" Requires="v">
                <p:oleObj spid="_x0000_s7" name="" r:id="rId11" imgW="788035" imgH="241300" progId="">
                  <p:embed/>
                </p:oleObj>
              </mc:Choice>
              <mc:Fallback>
                <p:oleObj name="" r:id="rId11" imgW="788035" imgH="241300" progId="">
                  <p:embed/>
                  <p:pic>
                    <p:nvPicPr>
                      <p:cNvPr id="0" name="对象 317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3075" y="5266690"/>
                        <a:ext cx="7874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86" name="矩形 45"/>
          <p:cNvSpPr>
            <a:spLocks noChangeArrowheads="1"/>
          </p:cNvSpPr>
          <p:nvPr/>
        </p:nvSpPr>
        <p:spPr bwMode="auto">
          <a:xfrm>
            <a:off x="5729288" y="5646104"/>
            <a:ext cx="23479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故满足要求。</a:t>
            </a:r>
            <a:endParaRPr lang="zh-CN" altLang="en-US"/>
          </a:p>
        </p:txBody>
      </p:sp>
      <p:sp>
        <p:nvSpPr>
          <p:cNvPr id="8" name="灯片编号占位符 7"/>
          <p:cNvSpPr>
            <a:spLocks noGrp="1"/>
          </p:cNvSpPr>
          <p:nvPr>
            <p:ph type="sldNum" sz="quarter" idx="12"/>
          </p:nvPr>
        </p:nvSpPr>
        <p:spPr/>
        <p:txBody>
          <a:bodyPr/>
          <a:lstStyle/>
          <a:p>
            <a:fld id="{6D22F896-40B5-4ADD-8801-0D06FADFA095}" type="slidenum">
              <a:rPr lang="en-US" dirty="0"/>
            </a:fld>
            <a:endParaRPr lang="en-US" dirty="0"/>
          </a:p>
        </p:txBody>
      </p:sp>
      <p:sp>
        <p:nvSpPr>
          <p:cNvPr id="9" name="TextBox 2"/>
          <p:cNvSpPr txBox="1"/>
          <p:nvPr>
            <p:custDataLst>
              <p:tags r:id="rId13"/>
            </p:custDataLst>
          </p:nvPr>
        </p:nvSpPr>
        <p:spPr>
          <a:xfrm>
            <a:off x="575945" y="6420485"/>
            <a:ext cx="10702925" cy="368300"/>
          </a:xfrm>
          <a:prstGeom prst="rect">
            <a:avLst/>
          </a:prstGeom>
          <a:noFill/>
        </p:spPr>
        <p:txBody>
          <a:bodyPr wrap="square">
            <a:spAutoFit/>
          </a:bodyPr>
          <a:lstStyle/>
          <a:p>
            <a:r>
              <a:rPr lang="zh-CN" altLang="en-US"/>
              <a:t>https://www.bilibili.com/video/BV1C34y1N7Lb/?spm_id_from=333.788</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up)">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blinds(horizontal)">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dissolve">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774"/>
                                        </p:tgtEl>
                                        <p:attrNameLst>
                                          <p:attrName>style.visibility</p:attrName>
                                        </p:attrNameLst>
                                      </p:cBhvr>
                                      <p:to>
                                        <p:strVal val="visible"/>
                                      </p:to>
                                    </p:set>
                                    <p:animEffect transition="in" filter="blinds(horizontal)">
                                      <p:cBhvr>
                                        <p:cTn id="22" dur="500"/>
                                        <p:tgtEl>
                                          <p:spTgt spid="31774"/>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31775"/>
                                        </p:tgtEl>
                                        <p:attrNameLst>
                                          <p:attrName>style.visibility</p:attrName>
                                        </p:attrNameLst>
                                      </p:cBhvr>
                                      <p:to>
                                        <p:strVal val="visible"/>
                                      </p:to>
                                    </p:set>
                                    <p:animEffect transition="in" filter="blinds(horizontal)">
                                      <p:cBhvr>
                                        <p:cTn id="26" dur="500"/>
                                        <p:tgtEl>
                                          <p:spTgt spid="317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1776"/>
                                        </p:tgtEl>
                                        <p:attrNameLst>
                                          <p:attrName>style.visibility</p:attrName>
                                        </p:attrNameLst>
                                      </p:cBhvr>
                                      <p:to>
                                        <p:strVal val="visible"/>
                                      </p:to>
                                    </p:set>
                                    <p:animEffect transition="in" filter="blinds(horizontal)">
                                      <p:cBhvr>
                                        <p:cTn id="31" dur="500"/>
                                        <p:tgtEl>
                                          <p:spTgt spid="3177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1760"/>
                                        </p:tgtEl>
                                        <p:attrNameLst>
                                          <p:attrName>style.visibility</p:attrName>
                                        </p:attrNameLst>
                                      </p:cBhvr>
                                      <p:to>
                                        <p:strVal val="visible"/>
                                      </p:to>
                                    </p:set>
                                    <p:animEffect transition="in" filter="dissolve">
                                      <p:cBhvr>
                                        <p:cTn id="36" dur="500"/>
                                        <p:tgtEl>
                                          <p:spTgt spid="3176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1777"/>
                                        </p:tgtEl>
                                        <p:attrNameLst>
                                          <p:attrName>style.visibility</p:attrName>
                                        </p:attrNameLst>
                                      </p:cBhvr>
                                      <p:to>
                                        <p:strVal val="visible"/>
                                      </p:to>
                                    </p:set>
                                    <p:animEffect transition="in" filter="blinds(horizontal)">
                                      <p:cBhvr>
                                        <p:cTn id="41" dur="500"/>
                                        <p:tgtEl>
                                          <p:spTgt spid="31777"/>
                                        </p:tgtEl>
                                      </p:cBhvr>
                                    </p:animEffect>
                                  </p:childTnLst>
                                </p:cTn>
                              </p:par>
                            </p:childTnLst>
                          </p:cTn>
                        </p:par>
                        <p:par>
                          <p:cTn id="42" fill="hold">
                            <p:stCondLst>
                              <p:cond delay="500"/>
                            </p:stCondLst>
                            <p:childTnLst>
                              <p:par>
                                <p:cTn id="43" presetID="3" presetClass="entr" presetSubtype="10" fill="hold" nodeType="afterEffect">
                                  <p:stCondLst>
                                    <p:cond delay="0"/>
                                  </p:stCondLst>
                                  <p:childTnLst>
                                    <p:set>
                                      <p:cBhvr>
                                        <p:cTn id="44" dur="1" fill="hold">
                                          <p:stCondLst>
                                            <p:cond delay="0"/>
                                          </p:stCondLst>
                                        </p:cTn>
                                        <p:tgtEl>
                                          <p:spTgt spid="31778"/>
                                        </p:tgtEl>
                                        <p:attrNameLst>
                                          <p:attrName>style.visibility</p:attrName>
                                        </p:attrNameLst>
                                      </p:cBhvr>
                                      <p:to>
                                        <p:strVal val="visible"/>
                                      </p:to>
                                    </p:set>
                                    <p:animEffect transition="in" filter="blinds(horizontal)">
                                      <p:cBhvr>
                                        <p:cTn id="45" dur="500"/>
                                        <p:tgtEl>
                                          <p:spTgt spid="3177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1779"/>
                                        </p:tgtEl>
                                        <p:attrNameLst>
                                          <p:attrName>style.visibility</p:attrName>
                                        </p:attrNameLst>
                                      </p:cBhvr>
                                      <p:to>
                                        <p:strVal val="visible"/>
                                      </p:to>
                                    </p:set>
                                    <p:animEffect transition="in" filter="blinds(horizontal)">
                                      <p:cBhvr>
                                        <p:cTn id="50" dur="500"/>
                                        <p:tgtEl>
                                          <p:spTgt spid="3177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1783"/>
                                        </p:tgtEl>
                                        <p:attrNameLst>
                                          <p:attrName>style.visibility</p:attrName>
                                        </p:attrNameLst>
                                      </p:cBhvr>
                                      <p:to>
                                        <p:strVal val="visible"/>
                                      </p:to>
                                    </p:set>
                                    <p:animEffect transition="in" filter="blinds(horizontal)">
                                      <p:cBhvr>
                                        <p:cTn id="55" dur="500"/>
                                        <p:tgtEl>
                                          <p:spTgt spid="3178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1784"/>
                                        </p:tgtEl>
                                        <p:attrNameLst>
                                          <p:attrName>style.visibility</p:attrName>
                                        </p:attrNameLst>
                                      </p:cBhvr>
                                      <p:to>
                                        <p:strVal val="visible"/>
                                      </p:to>
                                    </p:set>
                                    <p:animEffect transition="in" filter="blinds(horizontal)">
                                      <p:cBhvr>
                                        <p:cTn id="60" dur="500"/>
                                        <p:tgtEl>
                                          <p:spTgt spid="31784"/>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31785"/>
                                        </p:tgtEl>
                                        <p:attrNameLst>
                                          <p:attrName>style.visibility</p:attrName>
                                        </p:attrNameLst>
                                      </p:cBhvr>
                                      <p:to>
                                        <p:strVal val="visible"/>
                                      </p:to>
                                    </p:set>
                                    <p:animEffect transition="in" filter="blinds(horizontal)">
                                      <p:cBhvr>
                                        <p:cTn id="65" dur="500"/>
                                        <p:tgtEl>
                                          <p:spTgt spid="3178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1786"/>
                                        </p:tgtEl>
                                        <p:attrNameLst>
                                          <p:attrName>style.visibility</p:attrName>
                                        </p:attrNameLst>
                                      </p:cBhvr>
                                      <p:to>
                                        <p:strVal val="visible"/>
                                      </p:to>
                                    </p:set>
                                    <p:animEffect transition="in" filter="blinds(horizontal)">
                                      <p:cBhvr>
                                        <p:cTn id="70" dur="500"/>
                                        <p:tgtEl>
                                          <p:spTgt spid="31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p:bldP spid="31774" grpId="0"/>
      <p:bldP spid="31777" grpId="0"/>
      <p:bldP spid="31783" grpId="0"/>
      <p:bldP spid="3178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altLang="zh-CN" b="1">
                <a:solidFill>
                  <a:srgbClr val="CC0000"/>
                </a:solidFill>
                <a:latin typeface="华文楷体" panose="02010600040101010101" pitchFamily="2" charset="-122"/>
                <a:ea typeface="华文楷体" panose="02010600040101010101" pitchFamily="2" charset="-122"/>
              </a:rPr>
              <a:t>1.3  </a:t>
            </a:r>
            <a:r>
              <a:rPr lang="zh-CN" altLang="en-US" b="1">
                <a:solidFill>
                  <a:srgbClr val="CC0000"/>
                </a:solidFill>
                <a:latin typeface="华文楷体" panose="02010600040101010101" pitchFamily="2" charset="-122"/>
                <a:ea typeface="华文楷体" panose="02010600040101010101" pitchFamily="2" charset="-122"/>
              </a:rPr>
              <a:t>独立电源元件</a:t>
            </a:r>
            <a:endParaRPr lang="zh-CN" altLang="en-US" b="1">
              <a:solidFill>
                <a:srgbClr val="CC0000"/>
              </a:solidFill>
              <a:latin typeface="华文楷体" panose="02010600040101010101" pitchFamily="2" charset="-122"/>
              <a:ea typeface="华文楷体" panose="02010600040101010101" pitchFamily="2" charset="-122"/>
            </a:endParaRPr>
          </a:p>
        </p:txBody>
      </p:sp>
      <p:sp>
        <p:nvSpPr>
          <p:cNvPr id="33798" name="Rectangle 6">
            <a:hlinkClick r:id="rId1" action="ppaction://hlinksldjump"/>
          </p:cNvPr>
          <p:cNvSpPr>
            <a:spLocks noChangeArrowheads="1"/>
          </p:cNvSpPr>
          <p:nvPr/>
        </p:nvSpPr>
        <p:spPr bwMode="auto">
          <a:xfrm>
            <a:off x="2360614" y="2754314"/>
            <a:ext cx="4905375"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a:solidFill>
                  <a:schemeClr val="folHlink"/>
                </a:solidFill>
                <a:latin typeface="黑体" pitchFamily="49" charset="-122"/>
                <a:ea typeface="黑体" pitchFamily="49" charset="-122"/>
              </a:rPr>
              <a:t>1.3.2 </a:t>
            </a:r>
            <a:r>
              <a:rPr lang="zh-CN" altLang="en-US" sz="3200">
                <a:solidFill>
                  <a:schemeClr val="folHlink"/>
                </a:solidFill>
                <a:latin typeface="黑体" pitchFamily="49" charset="-122"/>
                <a:ea typeface="黑体" pitchFamily="49" charset="-122"/>
              </a:rPr>
              <a:t>实际电源的模型</a:t>
            </a:r>
            <a:endParaRPr lang="zh-CN" altLang="en-US" sz="3200">
              <a:solidFill>
                <a:schemeClr val="folHlink"/>
              </a:solidFill>
              <a:latin typeface="黑体" pitchFamily="49" charset="-122"/>
              <a:ea typeface="黑体" pitchFamily="49" charset="-122"/>
            </a:endParaRPr>
          </a:p>
        </p:txBody>
      </p:sp>
      <p:sp>
        <p:nvSpPr>
          <p:cNvPr id="33799" name="Rectangle 7">
            <a:hlinkClick r:id="rId1" action="ppaction://hlinksldjump"/>
          </p:cNvPr>
          <p:cNvSpPr>
            <a:spLocks noChangeArrowheads="1"/>
          </p:cNvSpPr>
          <p:nvPr/>
        </p:nvSpPr>
        <p:spPr bwMode="auto">
          <a:xfrm>
            <a:off x="2346761" y="1943101"/>
            <a:ext cx="4309193"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a:solidFill>
                  <a:schemeClr val="folHlink"/>
                </a:solidFill>
                <a:latin typeface="黑体" pitchFamily="49" charset="-122"/>
                <a:ea typeface="黑体" pitchFamily="49" charset="-122"/>
              </a:rPr>
              <a:t>1.3.1 </a:t>
            </a:r>
            <a:r>
              <a:rPr lang="zh-CN" altLang="en-US" sz="3200">
                <a:solidFill>
                  <a:schemeClr val="folHlink"/>
                </a:solidFill>
                <a:latin typeface="黑体" pitchFamily="49" charset="-122"/>
                <a:ea typeface="黑体" pitchFamily="49" charset="-122"/>
              </a:rPr>
              <a:t>电压源和电流源</a:t>
            </a:r>
            <a:endParaRPr lang="zh-CN" altLang="en-US" sz="3200">
              <a:solidFill>
                <a:schemeClr val="folHlink"/>
              </a:solidFill>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ext Box 3"/>
          <p:cNvSpPr txBox="1">
            <a:spLocks noChangeArrowheads="1"/>
          </p:cNvSpPr>
          <p:nvPr/>
        </p:nvSpPr>
        <p:spPr bwMode="auto">
          <a:xfrm>
            <a:off x="2135188" y="2420939"/>
            <a:ext cx="7200900" cy="1081087"/>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476500" indent="-24765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solidFill>
                  <a:srgbClr val="003366"/>
                </a:solidFill>
                <a:latin typeface="Times New Roman" panose="02020503050405090304" pitchFamily="18" charset="0"/>
                <a:ea typeface="仿宋_GB2312" pitchFamily="49" charset="-122"/>
              </a:rPr>
              <a:t>其两端电压总能保持定值或一定的时间函数，其</a:t>
            </a:r>
            <a:endParaRPr kumimoji="1" lang="zh-CN" altLang="en-US" sz="2400" b="1">
              <a:solidFill>
                <a:srgbClr val="003366"/>
              </a:solidFill>
              <a:latin typeface="Times New Roman" panose="02020503050405090304" pitchFamily="18" charset="0"/>
              <a:ea typeface="仿宋_GB2312" pitchFamily="49" charset="-122"/>
            </a:endParaRPr>
          </a:p>
          <a:p>
            <a:pP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rPr>
              <a:t>值与流过它的电流 </a:t>
            </a:r>
            <a:r>
              <a:rPr kumimoji="1" lang="en-US" altLang="zh-CN" sz="2400" b="1" i="1">
                <a:solidFill>
                  <a:srgbClr val="003366"/>
                </a:solidFill>
                <a:latin typeface="Times New Roman" panose="02020503050405090304" pitchFamily="18" charset="0"/>
                <a:ea typeface="仿宋_GB2312" pitchFamily="49" charset="-122"/>
              </a:rPr>
              <a:t>i</a:t>
            </a:r>
            <a:r>
              <a:rPr kumimoji="1" lang="en-US" altLang="zh-CN" sz="2400" b="1">
                <a:solidFill>
                  <a:srgbClr val="003366"/>
                </a:solidFill>
                <a:latin typeface="Times New Roman" panose="02020503050405090304" pitchFamily="18" charset="0"/>
                <a:ea typeface="仿宋_GB2312" pitchFamily="49" charset="-122"/>
              </a:rPr>
              <a:t> </a:t>
            </a:r>
            <a:r>
              <a:rPr kumimoji="1" lang="zh-CN" altLang="en-US" sz="2400" b="1">
                <a:solidFill>
                  <a:srgbClr val="003366"/>
                </a:solidFill>
                <a:latin typeface="Times New Roman" panose="02020503050405090304" pitchFamily="18" charset="0"/>
                <a:ea typeface="仿宋_GB2312" pitchFamily="49" charset="-122"/>
              </a:rPr>
              <a:t>无关的元件叫理想电压源。</a:t>
            </a:r>
            <a:endParaRPr kumimoji="1" lang="zh-CN" altLang="en-US" sz="2400" b="1">
              <a:solidFill>
                <a:srgbClr val="003366"/>
              </a:solidFill>
              <a:latin typeface="Times New Roman" panose="02020503050405090304" pitchFamily="18" charset="0"/>
              <a:ea typeface="仿宋_GB2312" pitchFamily="49" charset="-122"/>
            </a:endParaRPr>
          </a:p>
        </p:txBody>
      </p:sp>
      <p:sp>
        <p:nvSpPr>
          <p:cNvPr id="167940" name="Text Box 4"/>
          <p:cNvSpPr txBox="1">
            <a:spLocks noChangeArrowheads="1"/>
          </p:cNvSpPr>
          <p:nvPr/>
        </p:nvSpPr>
        <p:spPr bwMode="auto">
          <a:xfrm>
            <a:off x="1992314" y="3716338"/>
            <a:ext cx="1800225" cy="457200"/>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solidFill>
                  <a:srgbClr val="003366"/>
                </a:solidFill>
                <a:latin typeface="Times New Roman" panose="02020503050405090304" pitchFamily="18" charset="0"/>
                <a:ea typeface="仿宋_GB2312" pitchFamily="49" charset="-122"/>
              </a:rPr>
              <a:t>电路符号</a:t>
            </a:r>
            <a:endParaRPr kumimoji="1" lang="zh-CN" altLang="en-US" sz="2400" b="1">
              <a:solidFill>
                <a:srgbClr val="003366"/>
              </a:solidFill>
              <a:latin typeface="Times New Roman" panose="02020503050405090304" pitchFamily="18" charset="0"/>
              <a:ea typeface="仿宋_GB2312" pitchFamily="49" charset="-122"/>
            </a:endParaRPr>
          </a:p>
        </p:txBody>
      </p:sp>
      <p:sp>
        <p:nvSpPr>
          <p:cNvPr id="167941" name="Text Box 5"/>
          <p:cNvSpPr txBox="1">
            <a:spLocks noChangeArrowheads="1"/>
          </p:cNvSpPr>
          <p:nvPr/>
        </p:nvSpPr>
        <p:spPr bwMode="auto">
          <a:xfrm>
            <a:off x="1703389" y="1196976"/>
            <a:ext cx="3240087" cy="52197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a:solidFill>
                  <a:srgbClr val="003366"/>
                </a:solidFill>
                <a:latin typeface="Times New Roman" panose="02020503050405090304" pitchFamily="18" charset="0"/>
                <a:ea typeface="仿宋_GB2312" pitchFamily="49" charset="-122"/>
                <a:sym typeface="Symbol" panose="05050102010706020507" pitchFamily="18" charset="2"/>
              </a:rPr>
              <a:t>&lt;1&gt;. </a:t>
            </a:r>
            <a:r>
              <a:rPr kumimoji="1" lang="zh-CN" altLang="en-US" sz="2800" b="1">
                <a:solidFill>
                  <a:srgbClr val="003366"/>
                </a:solidFill>
                <a:latin typeface="Times New Roman" panose="02020503050405090304" pitchFamily="18" charset="0"/>
                <a:ea typeface="仿宋_GB2312" pitchFamily="49" charset="-122"/>
                <a:sym typeface="Symbol" panose="05050102010706020507" pitchFamily="18" charset="2"/>
              </a:rPr>
              <a:t>理想电压源</a:t>
            </a:r>
            <a:endParaRPr kumimoji="1" lang="zh-CN" altLang="en-US" sz="28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7942" name="Text Box 6"/>
          <p:cNvSpPr txBox="1">
            <a:spLocks noChangeArrowheads="1"/>
          </p:cNvSpPr>
          <p:nvPr/>
        </p:nvSpPr>
        <p:spPr bwMode="auto">
          <a:xfrm>
            <a:off x="2135189" y="1844676"/>
            <a:ext cx="1368425" cy="460375"/>
          </a:xfrm>
          <a:prstGeom prst="rect">
            <a:avLst/>
          </a:prstGeom>
          <a:noFill/>
          <a:ln w="38100" algn="ctr">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定义</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7943" name="AutoShape 7"/>
          <p:cNvSpPr>
            <a:spLocks noChangeArrowheads="1"/>
          </p:cNvSpPr>
          <p:nvPr/>
        </p:nvSpPr>
        <p:spPr bwMode="auto">
          <a:xfrm>
            <a:off x="3935413" y="1989138"/>
            <a:ext cx="1008062" cy="144462"/>
          </a:xfrm>
          <a:prstGeom prst="rightArrow">
            <a:avLst>
              <a:gd name="adj1" fmla="val 50000"/>
              <a:gd name="adj2" fmla="val 174451"/>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nvGrpSpPr>
          <p:cNvPr id="167944" name="Group 8"/>
          <p:cNvGrpSpPr/>
          <p:nvPr/>
        </p:nvGrpSpPr>
        <p:grpSpPr bwMode="auto">
          <a:xfrm>
            <a:off x="4079876" y="4221164"/>
            <a:ext cx="3382963" cy="2058987"/>
            <a:chOff x="1610" y="2659"/>
            <a:chExt cx="2131" cy="1297"/>
          </a:xfrm>
        </p:grpSpPr>
        <p:sp>
          <p:nvSpPr>
            <p:cNvPr id="131082" name="Text Box 9"/>
            <p:cNvSpPr txBox="1">
              <a:spLocks noChangeArrowheads="1"/>
            </p:cNvSpPr>
            <p:nvPr/>
          </p:nvSpPr>
          <p:spPr bwMode="auto">
            <a:xfrm>
              <a:off x="2200" y="2659"/>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31083" name="Object 10"/>
            <p:cNvGraphicFramePr>
              <a:graphicFrameLocks noChangeAspect="1"/>
            </p:cNvGraphicFramePr>
            <p:nvPr/>
          </p:nvGraphicFramePr>
          <p:xfrm>
            <a:off x="2481" y="3566"/>
            <a:ext cx="304" cy="390"/>
          </p:xfrm>
          <a:graphic>
            <a:graphicData uri="http://schemas.openxmlformats.org/presentationml/2006/ole">
              <mc:AlternateContent xmlns:mc="http://schemas.openxmlformats.org/markup-compatibility/2006">
                <mc:Choice xmlns:v="urn:schemas-microsoft-com:vml" Requires="v">
                  <p:oleObj spid="_x0000_s2" name="Equation" r:id="rId1" imgW="121285" imgH="157480" progId="Equation.DSMT4">
                    <p:embed/>
                  </p:oleObj>
                </mc:Choice>
                <mc:Fallback>
                  <p:oleObj name="Equation" r:id="rId1" imgW="121285" imgH="157480" progId="Equation.DSMT4">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 y="3566"/>
                          <a:ext cx="304"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4" name="Text Box 11"/>
            <p:cNvSpPr txBox="1">
              <a:spLocks noChangeArrowheads="1"/>
            </p:cNvSpPr>
            <p:nvPr/>
          </p:nvSpPr>
          <p:spPr bwMode="auto">
            <a:xfrm>
              <a:off x="1927" y="3385"/>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a:solidFill>
                    <a:srgbClr val="CC0000"/>
                  </a:solidFill>
                  <a:latin typeface="Times New Roman" panose="02020503050405090304" pitchFamily="18" charset="0"/>
                  <a:ea typeface="宋体" pitchFamily="2" charset="-122"/>
                  <a:sym typeface="Symbol" panose="05050102010706020507" pitchFamily="18" charset="2"/>
                </a:rPr>
                <a:t>+</a:t>
              </a:r>
              <a:endParaRPr kumimoji="1" lang="en-US" altLang="zh-CN" sz="32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131085" name="Text Box 12"/>
            <p:cNvSpPr txBox="1">
              <a:spLocks noChangeArrowheads="1"/>
            </p:cNvSpPr>
            <p:nvPr/>
          </p:nvSpPr>
          <p:spPr bwMode="auto">
            <a:xfrm>
              <a:off x="2970" y="3249"/>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en-US" altLang="zh-CN" sz="2800" b="1">
                  <a:solidFill>
                    <a:srgbClr val="CC0000"/>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1086" name="AutoShape 13"/>
            <p:cNvSpPr>
              <a:spLocks noChangeArrowheads="1"/>
            </p:cNvSpPr>
            <p:nvPr/>
          </p:nvSpPr>
          <p:spPr bwMode="auto">
            <a:xfrm>
              <a:off x="1610" y="3022"/>
              <a:ext cx="680" cy="91"/>
            </a:xfrm>
            <a:prstGeom prst="leftArrow">
              <a:avLst>
                <a:gd name="adj1" fmla="val 50000"/>
                <a:gd name="adj2" fmla="val 186813"/>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nvGrpSpPr>
            <p:cNvPr id="131087" name="Group 14"/>
            <p:cNvGrpSpPr/>
            <p:nvPr/>
          </p:nvGrpSpPr>
          <p:grpSpPr bwMode="auto">
            <a:xfrm>
              <a:off x="1693" y="2985"/>
              <a:ext cx="2048" cy="536"/>
              <a:chOff x="1693" y="2985"/>
              <a:chExt cx="2048" cy="536"/>
            </a:xfrm>
          </p:grpSpPr>
          <p:sp>
            <p:nvSpPr>
              <p:cNvPr id="131088" name="Oval 15"/>
              <p:cNvSpPr>
                <a:spLocks noChangeArrowheads="1"/>
              </p:cNvSpPr>
              <p:nvPr/>
            </p:nvSpPr>
            <p:spPr bwMode="auto">
              <a:xfrm>
                <a:off x="2363" y="2985"/>
                <a:ext cx="547" cy="536"/>
              </a:xfrm>
              <a:prstGeom prst="ellipse">
                <a:avLst/>
              </a:prstGeom>
              <a:solidFill>
                <a:schemeClr val="accent1"/>
              </a:solidFill>
              <a:ln w="508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1089" name="Line 16"/>
              <p:cNvSpPr>
                <a:spLocks noChangeShapeType="1"/>
              </p:cNvSpPr>
              <p:nvPr/>
            </p:nvSpPr>
            <p:spPr bwMode="auto">
              <a:xfrm rot="5400000">
                <a:off x="2717" y="2246"/>
                <a:ext cx="0" cy="2048"/>
              </a:xfrm>
              <a:prstGeom prst="line">
                <a:avLst/>
              </a:prstGeom>
              <a:noFill/>
              <a:ln w="381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gr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7941"/>
                                        </p:tgtEl>
                                        <p:attrNameLst>
                                          <p:attrName>style.visibility</p:attrName>
                                        </p:attrNameLst>
                                      </p:cBhvr>
                                      <p:to>
                                        <p:strVal val="visible"/>
                                      </p:to>
                                    </p:set>
                                    <p:anim calcmode="lin" valueType="num">
                                      <p:cBhvr additive="base">
                                        <p:cTn id="7" dur="500" fill="hold"/>
                                        <p:tgtEl>
                                          <p:spTgt spid="167941"/>
                                        </p:tgtEl>
                                        <p:attrNameLst>
                                          <p:attrName>ppt_x</p:attrName>
                                        </p:attrNameLst>
                                      </p:cBhvr>
                                      <p:tavLst>
                                        <p:tav tm="0">
                                          <p:val>
                                            <p:strVal val="0-#ppt_w/2"/>
                                          </p:val>
                                        </p:tav>
                                        <p:tav tm="100000">
                                          <p:val>
                                            <p:strVal val="#ppt_x"/>
                                          </p:val>
                                        </p:tav>
                                      </p:tavLst>
                                    </p:anim>
                                    <p:anim calcmode="lin" valueType="num">
                                      <p:cBhvr additive="base">
                                        <p:cTn id="8" dur="500" fill="hold"/>
                                        <p:tgtEl>
                                          <p:spTgt spid="1679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67942"/>
                                        </p:tgtEl>
                                        <p:attrNameLst>
                                          <p:attrName>style.visibility</p:attrName>
                                        </p:attrNameLst>
                                      </p:cBhvr>
                                      <p:to>
                                        <p:strVal val="visible"/>
                                      </p:to>
                                    </p:set>
                                    <p:animEffect transition="in" filter="blinds(horizontal)">
                                      <p:cBhvr>
                                        <p:cTn id="13" dur="500"/>
                                        <p:tgtEl>
                                          <p:spTgt spid="16794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67943"/>
                                        </p:tgtEl>
                                        <p:attrNameLst>
                                          <p:attrName>style.visibility</p:attrName>
                                        </p:attrNameLst>
                                      </p:cBhvr>
                                      <p:to>
                                        <p:strVal val="visible"/>
                                      </p:to>
                                    </p:set>
                                    <p:animEffect transition="in" filter="slide(fromLeft)">
                                      <p:cBhvr>
                                        <p:cTn id="18" dur="500"/>
                                        <p:tgtEl>
                                          <p:spTgt spid="167943"/>
                                        </p:tgtEl>
                                      </p:cBhvr>
                                    </p:animEffect>
                                  </p:childTnLst>
                                </p:cTn>
                              </p:par>
                            </p:childTnLst>
                          </p:cTn>
                        </p:par>
                        <p:par>
                          <p:cTn id="19" fill="hold">
                            <p:stCondLst>
                              <p:cond delay="500"/>
                            </p:stCondLst>
                            <p:childTnLst>
                              <p:par>
                                <p:cTn id="20" presetID="17" presetClass="entr" presetSubtype="10" fill="hold" nodeType="afterEffect">
                                  <p:stCondLst>
                                    <p:cond delay="0"/>
                                  </p:stCondLst>
                                  <p:iterate type="lt">
                                    <p:tmPct val="100000"/>
                                  </p:iterate>
                                  <p:childTnLst>
                                    <p:set>
                                      <p:cBhvr>
                                        <p:cTn id="21" dur="1" fill="hold">
                                          <p:stCondLst>
                                            <p:cond delay="0"/>
                                          </p:stCondLst>
                                        </p:cTn>
                                        <p:tgtEl>
                                          <p:spTgt spid="167939"/>
                                        </p:tgtEl>
                                        <p:attrNameLst>
                                          <p:attrName>style.visibility</p:attrName>
                                        </p:attrNameLst>
                                      </p:cBhvr>
                                      <p:to>
                                        <p:strVal val="visible"/>
                                      </p:to>
                                    </p:set>
                                    <p:anim calcmode="lin" valueType="num">
                                      <p:cBhvr>
                                        <p:cTn id="22" dur="100" fill="hold"/>
                                        <p:tgtEl>
                                          <p:spTgt spid="167939"/>
                                        </p:tgtEl>
                                        <p:attrNameLst>
                                          <p:attrName>ppt_w</p:attrName>
                                        </p:attrNameLst>
                                      </p:cBhvr>
                                      <p:tavLst>
                                        <p:tav tm="0">
                                          <p:val>
                                            <p:fltVal val="0"/>
                                          </p:val>
                                        </p:tav>
                                        <p:tav tm="100000">
                                          <p:val>
                                            <p:strVal val="#ppt_w"/>
                                          </p:val>
                                        </p:tav>
                                      </p:tavLst>
                                    </p:anim>
                                    <p:anim calcmode="lin" valueType="num">
                                      <p:cBhvr>
                                        <p:cTn id="23" dur="100" fill="hold"/>
                                        <p:tgtEl>
                                          <p:spTgt spid="16793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679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167944"/>
                                        </p:tgtEl>
                                        <p:attrNameLst>
                                          <p:attrName>style.visibility</p:attrName>
                                        </p:attrNameLst>
                                      </p:cBhvr>
                                      <p:to>
                                        <p:strVal val="visible"/>
                                      </p:to>
                                    </p:set>
                                    <p:animEffect transition="in" filter="wedge">
                                      <p:cBhvr>
                                        <p:cTn id="32" dur="1000"/>
                                        <p:tgtEl>
                                          <p:spTgt spid="167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autoUpdateAnimBg="0"/>
      <p:bldP spid="167940" grpId="0" animBg="1" autoUpdateAnimBg="0"/>
      <p:bldP spid="167941" grpId="0"/>
      <p:bldP spid="16794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1774825" y="2270603"/>
            <a:ext cx="5327650" cy="12357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lnSpc>
                <a:spcPct val="70000"/>
              </a:lnSpc>
              <a:spcBef>
                <a:spcPct val="50000"/>
              </a:spcBef>
              <a:spcAft>
                <a:spcPct val="0"/>
              </a:spcAft>
              <a:buFontTx/>
              <a:buAutoNum type="arabicParenBoth"/>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电源两端电压由电源本身决定，</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a:p>
            <a:pPr defTabSz="914400" eaLnBrk="0" fontAlgn="base" hangingPunct="0">
              <a:lnSpc>
                <a:spcPct val="70000"/>
              </a:lnSpc>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与外电路无关；与流经它的电流方</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a:p>
            <a:pPr defTabSz="914400" eaLnBrk="0" fontAlgn="base" hangingPunct="0">
              <a:lnSpc>
                <a:spcPct val="70000"/>
              </a:lnSpc>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向、大小无关。</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8963" name="Text Box 3"/>
          <p:cNvSpPr txBox="1">
            <a:spLocks noChangeArrowheads="1"/>
          </p:cNvSpPr>
          <p:nvPr/>
        </p:nvSpPr>
        <p:spPr bwMode="auto">
          <a:xfrm>
            <a:off x="1774825" y="3863818"/>
            <a:ext cx="5003800" cy="792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lnSpc>
                <a:spcPct val="70000"/>
              </a:lnSpc>
              <a:spcBef>
                <a:spcPct val="50000"/>
              </a:spcBef>
              <a:spcAft>
                <a:spcPct val="0"/>
              </a:spcAft>
              <a:buFontTx/>
              <a:buAutoNum type="arabicParenBoth" startAt="2"/>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通过电压源的电流由电源及外</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a:p>
            <a:pPr defTabSz="914400" eaLnBrk="0" fontAlgn="base" hangingPunct="0">
              <a:lnSpc>
                <a:spcPct val="70000"/>
              </a:lnSpc>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电路共同决定。</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8964" name="Text Box 4"/>
          <p:cNvSpPr txBox="1">
            <a:spLocks noChangeArrowheads="1"/>
          </p:cNvSpPr>
          <p:nvPr/>
        </p:nvSpPr>
        <p:spPr bwMode="auto">
          <a:xfrm>
            <a:off x="1631951" y="1357313"/>
            <a:ext cx="4905375"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理想电压源的电压、电流关系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grpSp>
        <p:nvGrpSpPr>
          <p:cNvPr id="168965" name="Group 5"/>
          <p:cNvGrpSpPr/>
          <p:nvPr/>
        </p:nvGrpSpPr>
        <p:grpSpPr bwMode="auto">
          <a:xfrm>
            <a:off x="7175500" y="2132013"/>
            <a:ext cx="2954338" cy="2449512"/>
            <a:chOff x="3651" y="391"/>
            <a:chExt cx="1861" cy="1543"/>
          </a:xfrm>
        </p:grpSpPr>
        <p:sp>
          <p:nvSpPr>
            <p:cNvPr id="132104" name="Line 6"/>
            <p:cNvSpPr>
              <a:spLocks noChangeShapeType="1"/>
            </p:cNvSpPr>
            <p:nvPr/>
          </p:nvSpPr>
          <p:spPr bwMode="auto">
            <a:xfrm>
              <a:off x="3651" y="1525"/>
              <a:ext cx="1542"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2105" name="Line 7"/>
            <p:cNvSpPr>
              <a:spLocks noChangeShapeType="1"/>
            </p:cNvSpPr>
            <p:nvPr/>
          </p:nvSpPr>
          <p:spPr bwMode="auto">
            <a:xfrm>
              <a:off x="4332" y="527"/>
              <a:ext cx="0" cy="1407"/>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2106" name="Line 8"/>
            <p:cNvSpPr>
              <a:spLocks noChangeShapeType="1"/>
            </p:cNvSpPr>
            <p:nvPr/>
          </p:nvSpPr>
          <p:spPr bwMode="auto">
            <a:xfrm flipV="1">
              <a:off x="3696" y="1117"/>
              <a:ext cx="1315"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2107" name="Text Box 9"/>
            <p:cNvSpPr txBox="1">
              <a:spLocks noChangeArrowheads="1"/>
            </p:cNvSpPr>
            <p:nvPr/>
          </p:nvSpPr>
          <p:spPr bwMode="auto">
            <a:xfrm>
              <a:off x="4377" y="391"/>
              <a:ext cx="2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2108" name="Text Box 10"/>
            <p:cNvSpPr txBox="1">
              <a:spLocks noChangeArrowheads="1"/>
            </p:cNvSpPr>
            <p:nvPr/>
          </p:nvSpPr>
          <p:spPr bwMode="auto">
            <a:xfrm>
              <a:off x="5239" y="1389"/>
              <a:ext cx="2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32109" name="Object 11"/>
            <p:cNvGraphicFramePr>
              <a:graphicFrameLocks noChangeAspect="1"/>
            </p:cNvGraphicFramePr>
            <p:nvPr/>
          </p:nvGraphicFramePr>
          <p:xfrm>
            <a:off x="4395" y="799"/>
            <a:ext cx="507" cy="338"/>
          </p:xfrm>
          <a:graphic>
            <a:graphicData uri="http://schemas.openxmlformats.org/presentationml/2006/ole">
              <mc:AlternateContent xmlns:mc="http://schemas.openxmlformats.org/markup-compatibility/2006">
                <mc:Choice xmlns:v="urn:schemas-microsoft-com:vml" Requires="v">
                  <p:oleObj spid="_x0000_s2" name="Equation" r:id="rId1" imgW="243205" imgH="157480" progId="Equation.DSMT4">
                    <p:embed/>
                  </p:oleObj>
                </mc:Choice>
                <mc:Fallback>
                  <p:oleObj name="Equation" r:id="rId1" imgW="243205" imgH="157480" progId="Equation.DSMT4">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5" y="799"/>
                          <a:ext cx="50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8972" name="AutoShape 12"/>
          <p:cNvSpPr>
            <a:spLocks noChangeArrowheads="1"/>
          </p:cNvSpPr>
          <p:nvPr/>
        </p:nvSpPr>
        <p:spPr bwMode="auto">
          <a:xfrm>
            <a:off x="8112126" y="1339851"/>
            <a:ext cx="2016125" cy="576263"/>
          </a:xfrm>
          <a:prstGeom prst="wedgeRoundRectCallout">
            <a:avLst>
              <a:gd name="adj1" fmla="val -26301"/>
              <a:gd name="adj2" fmla="val 105370"/>
              <a:gd name="adj3" fmla="val 16667"/>
            </a:avLst>
          </a:prstGeom>
          <a:blipFill dpi="0" rotWithShape="1">
            <a:blip r:embed="rId3"/>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伏安关系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3" name="灯片编号占位符 2"/>
          <p:cNvSpPr>
            <a:spLocks noGrp="1"/>
          </p:cNvSpPr>
          <p:nvPr>
            <p:ph type="sldNum" sz="quarter" idx="12"/>
            <p:custDataLst>
              <p:tags r:id="rId4"/>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8964"/>
                                        </p:tgtEl>
                                        <p:attrNameLst>
                                          <p:attrName>style.visibility</p:attrName>
                                        </p:attrNameLst>
                                      </p:cBhvr>
                                      <p:to>
                                        <p:strVal val="visible"/>
                                      </p:to>
                                    </p:set>
                                    <p:anim calcmode="lin" valueType="num">
                                      <p:cBhvr additive="base">
                                        <p:cTn id="7" dur="500" fill="hold"/>
                                        <p:tgtEl>
                                          <p:spTgt spid="168964"/>
                                        </p:tgtEl>
                                        <p:attrNameLst>
                                          <p:attrName>ppt_x</p:attrName>
                                        </p:attrNameLst>
                                      </p:cBhvr>
                                      <p:tavLst>
                                        <p:tav tm="0">
                                          <p:val>
                                            <p:strVal val="0-#ppt_w/2"/>
                                          </p:val>
                                        </p:tav>
                                        <p:tav tm="100000">
                                          <p:val>
                                            <p:strVal val="#ppt_x"/>
                                          </p:val>
                                        </p:tav>
                                      </p:tavLst>
                                    </p:anim>
                                    <p:anim calcmode="lin" valueType="num">
                                      <p:cBhvr additive="base">
                                        <p:cTn id="8" dur="500" fill="hold"/>
                                        <p:tgtEl>
                                          <p:spTgt spid="1689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iterate type="lt">
                                    <p:tmPct val="100000"/>
                                  </p:iterate>
                                  <p:childTnLst>
                                    <p:set>
                                      <p:cBhvr>
                                        <p:cTn id="12" dur="1" fill="hold">
                                          <p:stCondLst>
                                            <p:cond delay="0"/>
                                          </p:stCondLst>
                                        </p:cTn>
                                        <p:tgtEl>
                                          <p:spTgt spid="168962"/>
                                        </p:tgtEl>
                                        <p:attrNameLst>
                                          <p:attrName>style.visibility</p:attrName>
                                        </p:attrNameLst>
                                      </p:cBhvr>
                                      <p:to>
                                        <p:strVal val="visible"/>
                                      </p:to>
                                    </p:set>
                                    <p:anim calcmode="lin" valueType="num">
                                      <p:cBhvr>
                                        <p:cTn id="13" dur="100" fill="hold"/>
                                        <p:tgtEl>
                                          <p:spTgt spid="168962"/>
                                        </p:tgtEl>
                                        <p:attrNameLst>
                                          <p:attrName>ppt_w</p:attrName>
                                        </p:attrNameLst>
                                      </p:cBhvr>
                                      <p:tavLst>
                                        <p:tav tm="0">
                                          <p:val>
                                            <p:fltVal val="0"/>
                                          </p:val>
                                        </p:tav>
                                        <p:tav tm="100000">
                                          <p:val>
                                            <p:strVal val="#ppt_w"/>
                                          </p:val>
                                        </p:tav>
                                      </p:tavLst>
                                    </p:anim>
                                    <p:anim calcmode="lin" valueType="num">
                                      <p:cBhvr>
                                        <p:cTn id="14" dur="100" fill="hold"/>
                                        <p:tgtEl>
                                          <p:spTgt spid="16896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168965"/>
                                        </p:tgtEl>
                                        <p:attrNameLst>
                                          <p:attrName>style.visibility</p:attrName>
                                        </p:attrNameLst>
                                      </p:cBhvr>
                                      <p:to>
                                        <p:strVal val="visible"/>
                                      </p:to>
                                    </p:set>
                                    <p:animEffect transition="in" filter="wedge">
                                      <p:cBhvr>
                                        <p:cTn id="19" dur="2000"/>
                                        <p:tgtEl>
                                          <p:spTgt spid="168965"/>
                                        </p:tgtEl>
                                      </p:cBhvr>
                                    </p:animEffect>
                                  </p:childTnLst>
                                </p:cTn>
                              </p:par>
                            </p:childTnLst>
                          </p:cTn>
                        </p:par>
                        <p:par>
                          <p:cTn id="20" fill="hold">
                            <p:stCondLst>
                              <p:cond delay="2000"/>
                            </p:stCondLst>
                            <p:childTnLst>
                              <p:par>
                                <p:cTn id="21" presetID="20" presetClass="entr" presetSubtype="0" fill="hold" nodeType="afterEffect">
                                  <p:stCondLst>
                                    <p:cond delay="0"/>
                                  </p:stCondLst>
                                  <p:childTnLst>
                                    <p:set>
                                      <p:cBhvr>
                                        <p:cTn id="22" dur="1" fill="hold">
                                          <p:stCondLst>
                                            <p:cond delay="0"/>
                                          </p:stCondLst>
                                        </p:cTn>
                                        <p:tgtEl>
                                          <p:spTgt spid="168972"/>
                                        </p:tgtEl>
                                        <p:attrNameLst>
                                          <p:attrName>style.visibility</p:attrName>
                                        </p:attrNameLst>
                                      </p:cBhvr>
                                      <p:to>
                                        <p:strVal val="visible"/>
                                      </p:to>
                                    </p:set>
                                    <p:animEffect transition="in" filter="wedge">
                                      <p:cBhvr>
                                        <p:cTn id="23" dur="2000"/>
                                        <p:tgtEl>
                                          <p:spTgt spid="16897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iterate type="lt">
                                    <p:tmPct val="100000"/>
                                  </p:iterate>
                                  <p:childTnLst>
                                    <p:set>
                                      <p:cBhvr>
                                        <p:cTn id="27" dur="1" fill="hold">
                                          <p:stCondLst>
                                            <p:cond delay="0"/>
                                          </p:stCondLst>
                                        </p:cTn>
                                        <p:tgtEl>
                                          <p:spTgt spid="168963"/>
                                        </p:tgtEl>
                                        <p:attrNameLst>
                                          <p:attrName>style.visibility</p:attrName>
                                        </p:attrNameLst>
                                      </p:cBhvr>
                                      <p:to>
                                        <p:strVal val="visible"/>
                                      </p:to>
                                    </p:set>
                                    <p:anim calcmode="lin" valueType="num">
                                      <p:cBhvr>
                                        <p:cTn id="28" dur="100" fill="hold"/>
                                        <p:tgtEl>
                                          <p:spTgt spid="168963"/>
                                        </p:tgtEl>
                                        <p:attrNameLst>
                                          <p:attrName>ppt_w</p:attrName>
                                        </p:attrNameLst>
                                      </p:cBhvr>
                                      <p:tavLst>
                                        <p:tav tm="0">
                                          <p:val>
                                            <p:strVal val="#ppt_w*0.70"/>
                                          </p:val>
                                        </p:tav>
                                        <p:tav tm="100000">
                                          <p:val>
                                            <p:strVal val="#ppt_w"/>
                                          </p:val>
                                        </p:tav>
                                      </p:tavLst>
                                    </p:anim>
                                    <p:anim calcmode="lin" valueType="num">
                                      <p:cBhvr>
                                        <p:cTn id="29" dur="100" fill="hold"/>
                                        <p:tgtEl>
                                          <p:spTgt spid="168963"/>
                                        </p:tgtEl>
                                        <p:attrNameLst>
                                          <p:attrName>ppt_h</p:attrName>
                                        </p:attrNameLst>
                                      </p:cBhvr>
                                      <p:tavLst>
                                        <p:tav tm="0">
                                          <p:val>
                                            <p:strVal val="#ppt_h"/>
                                          </p:val>
                                        </p:tav>
                                        <p:tav tm="100000">
                                          <p:val>
                                            <p:strVal val="#ppt_h"/>
                                          </p:val>
                                        </p:tav>
                                      </p:tavLst>
                                    </p:anim>
                                    <p:animEffect transition="in" filter="fade">
                                      <p:cBhvr>
                                        <p:cTn id="30" dur="100"/>
                                        <p:tgtEl>
                                          <p:spTgt spid="168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autoUpdateAnimBg="0"/>
      <p:bldP spid="168963" grpId="0" autoUpdateAnimBg="0"/>
      <p:bldP spid="168964" grpId="0" animBg="1" autoUpdateAnimBg="0"/>
      <p:bldP spid="16897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9" name="Text Box 13"/>
          <p:cNvSpPr txBox="1">
            <a:spLocks noChangeArrowheads="1"/>
          </p:cNvSpPr>
          <p:nvPr/>
        </p:nvSpPr>
        <p:spPr bwMode="auto">
          <a:xfrm>
            <a:off x="1847850" y="1412876"/>
            <a:ext cx="647700"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FFFFFF"/>
                </a:solidFill>
                <a:latin typeface="Times New Roman" panose="02020503050405090304" pitchFamily="18" charset="0"/>
                <a:ea typeface="宋体" pitchFamily="2" charset="-122"/>
                <a:sym typeface="Symbol" panose="05050102010706020507" pitchFamily="18" charset="2"/>
              </a:rPr>
              <a:t>例</a:t>
            </a:r>
            <a:endParaRPr kumimoji="1" lang="zh-CN" altLang="en-US" sz="2800" b="1">
              <a:solidFill>
                <a:srgbClr val="FFFFFF"/>
              </a:solidFill>
              <a:latin typeface="Times New Roman" panose="02020503050405090304" pitchFamily="18" charset="0"/>
              <a:ea typeface="宋体" pitchFamily="2" charset="-122"/>
              <a:sym typeface="Symbol" panose="05050102010706020507" pitchFamily="18" charset="2"/>
            </a:endParaRPr>
          </a:p>
        </p:txBody>
      </p:sp>
      <p:grpSp>
        <p:nvGrpSpPr>
          <p:cNvPr id="173070" name="Group 14"/>
          <p:cNvGrpSpPr/>
          <p:nvPr/>
        </p:nvGrpSpPr>
        <p:grpSpPr bwMode="auto">
          <a:xfrm>
            <a:off x="1919288" y="1485901"/>
            <a:ext cx="2520950" cy="2447925"/>
            <a:chOff x="249" y="2296"/>
            <a:chExt cx="1588" cy="1542"/>
          </a:xfrm>
        </p:grpSpPr>
        <p:sp>
          <p:nvSpPr>
            <p:cNvPr id="133133" name="Oval 15"/>
            <p:cNvSpPr>
              <a:spLocks noChangeArrowheads="1"/>
            </p:cNvSpPr>
            <p:nvPr/>
          </p:nvSpPr>
          <p:spPr bwMode="auto">
            <a:xfrm>
              <a:off x="249" y="3022"/>
              <a:ext cx="453" cy="453"/>
            </a:xfrm>
            <a:prstGeom prst="ellipse">
              <a:avLst/>
            </a:prstGeom>
            <a:solidFill>
              <a:schemeClr val="accent1"/>
            </a:solidFill>
            <a:ln w="50800" algn="ctr">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3134" name="Rectangle 16"/>
            <p:cNvSpPr>
              <a:spLocks noChangeArrowheads="1"/>
            </p:cNvSpPr>
            <p:nvPr/>
          </p:nvSpPr>
          <p:spPr bwMode="auto">
            <a:xfrm>
              <a:off x="476" y="2704"/>
              <a:ext cx="998" cy="1134"/>
            </a:xfrm>
            <a:prstGeom prst="rect">
              <a:avLst/>
            </a:prstGeom>
            <a:noFill/>
            <a:ln w="38100" algn="ctr">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3135" name="Rectangle 17"/>
            <p:cNvSpPr>
              <a:spLocks noChangeArrowheads="1"/>
            </p:cNvSpPr>
            <p:nvPr/>
          </p:nvSpPr>
          <p:spPr bwMode="auto">
            <a:xfrm>
              <a:off x="1383" y="3022"/>
              <a:ext cx="182" cy="45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3136" name="AutoShape 18"/>
            <p:cNvSpPr>
              <a:spLocks noChangeArrowheads="1"/>
            </p:cNvSpPr>
            <p:nvPr/>
          </p:nvSpPr>
          <p:spPr bwMode="auto">
            <a:xfrm>
              <a:off x="748" y="2568"/>
              <a:ext cx="499" cy="91"/>
            </a:xfrm>
            <a:prstGeom prst="rightArrow">
              <a:avLst>
                <a:gd name="adj1" fmla="val 50000"/>
                <a:gd name="adj2" fmla="val 137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3137" name="Text Box 19"/>
            <p:cNvSpPr txBox="1">
              <a:spLocks noChangeArrowheads="1"/>
            </p:cNvSpPr>
            <p:nvPr/>
          </p:nvSpPr>
          <p:spPr bwMode="auto">
            <a:xfrm>
              <a:off x="1565" y="3022"/>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R</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3138" name="Text Box 20"/>
            <p:cNvSpPr txBox="1">
              <a:spLocks noChangeArrowheads="1"/>
            </p:cNvSpPr>
            <p:nvPr/>
          </p:nvSpPr>
          <p:spPr bwMode="auto">
            <a:xfrm>
              <a:off x="1247" y="229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3139" name="Text Box 21"/>
            <p:cNvSpPr txBox="1">
              <a:spLocks noChangeArrowheads="1"/>
            </p:cNvSpPr>
            <p:nvPr/>
          </p:nvSpPr>
          <p:spPr bwMode="auto">
            <a:xfrm>
              <a:off x="612" y="3385"/>
              <a:ext cx="2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3140" name="Text Box 22"/>
            <p:cNvSpPr txBox="1">
              <a:spLocks noChangeArrowheads="1"/>
            </p:cNvSpPr>
            <p:nvPr/>
          </p:nvSpPr>
          <p:spPr bwMode="auto">
            <a:xfrm>
              <a:off x="612" y="2750"/>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33141" name="Object 23"/>
            <p:cNvGraphicFramePr>
              <a:graphicFrameLocks noChangeAspect="1"/>
            </p:cNvGraphicFramePr>
            <p:nvPr/>
          </p:nvGraphicFramePr>
          <p:xfrm>
            <a:off x="748" y="3113"/>
            <a:ext cx="325" cy="390"/>
          </p:xfrm>
          <a:graphic>
            <a:graphicData uri="http://schemas.openxmlformats.org/presentationml/2006/ole">
              <mc:AlternateContent xmlns:mc="http://schemas.openxmlformats.org/markup-compatibility/2006">
                <mc:Choice xmlns:v="urn:schemas-microsoft-com:vml" Requires="v">
                  <p:oleObj spid="_x0000_s2" name="Equation" r:id="rId1" imgW="128905" imgH="157480" progId="Equation.3">
                    <p:embed/>
                  </p:oleObj>
                </mc:Choice>
                <mc:Fallback>
                  <p:oleObj name="Equation" r:id="rId1" imgW="128905" imgH="157480" progId="Equation.3">
                    <p:embed/>
                    <p:pic>
                      <p:nvPicPr>
                        <p:cNvPr id="0" name="Object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3113"/>
                          <a:ext cx="325"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3080" name="AutoShape 24"/>
          <p:cNvSpPr>
            <a:spLocks noChangeArrowheads="1"/>
          </p:cNvSpPr>
          <p:nvPr/>
        </p:nvSpPr>
        <p:spPr bwMode="auto">
          <a:xfrm>
            <a:off x="4583113" y="2925763"/>
            <a:ext cx="565150" cy="1352550"/>
          </a:xfrm>
          <a:prstGeom prst="wedgeRoundRectCallout">
            <a:avLst>
              <a:gd name="adj1" fmla="val -111486"/>
              <a:gd name="adj2" fmla="val -37634"/>
              <a:gd name="adj3" fmla="val 16667"/>
            </a:avLst>
          </a:prstGeom>
          <a:blipFill dpi="0" rotWithShape="1">
            <a:blip r:embed="rId3"/>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外电路</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3081" name="Object 25"/>
          <p:cNvGraphicFramePr>
            <a:graphicFrameLocks noChangeAspect="1"/>
          </p:cNvGraphicFramePr>
          <p:nvPr/>
        </p:nvGraphicFramePr>
        <p:xfrm>
          <a:off x="6888164" y="1485900"/>
          <a:ext cx="1728787" cy="1074738"/>
        </p:xfrm>
        <a:graphic>
          <a:graphicData uri="http://schemas.openxmlformats.org/presentationml/2006/ole">
            <mc:AlternateContent xmlns:mc="http://schemas.openxmlformats.org/markup-compatibility/2006">
              <mc:Choice xmlns:v="urn:schemas-microsoft-com:vml" Requires="v">
                <p:oleObj spid="_x0000_s3" name="Equation" r:id="rId4" imgW="321310" imgH="292735" progId="Equation.3">
                  <p:embed/>
                </p:oleObj>
              </mc:Choice>
              <mc:Fallback>
                <p:oleObj name="Equation" r:id="rId4" imgW="321310" imgH="292735"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64" y="1485900"/>
                        <a:ext cx="1728787"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82" name="AutoShape 26"/>
          <p:cNvSpPr>
            <a:spLocks noChangeArrowheads="1"/>
          </p:cNvSpPr>
          <p:nvPr/>
        </p:nvSpPr>
        <p:spPr bwMode="auto">
          <a:xfrm rot="20827372">
            <a:off x="5664200" y="2062163"/>
            <a:ext cx="865188" cy="144462"/>
          </a:xfrm>
          <a:prstGeom prst="rightArrow">
            <a:avLst>
              <a:gd name="adj1" fmla="val 50000"/>
              <a:gd name="adj2" fmla="val 149726"/>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3083" name="AutoShape 27"/>
          <p:cNvSpPr>
            <a:spLocks noChangeArrowheads="1"/>
          </p:cNvSpPr>
          <p:nvPr/>
        </p:nvSpPr>
        <p:spPr bwMode="auto">
          <a:xfrm>
            <a:off x="5735639" y="2852738"/>
            <a:ext cx="865187" cy="144462"/>
          </a:xfrm>
          <a:prstGeom prst="rightArrow">
            <a:avLst>
              <a:gd name="adj1" fmla="val 50000"/>
              <a:gd name="adj2" fmla="val 149726"/>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3084" name="AutoShape 28"/>
          <p:cNvSpPr>
            <a:spLocks noChangeArrowheads="1"/>
          </p:cNvSpPr>
          <p:nvPr/>
        </p:nvSpPr>
        <p:spPr bwMode="auto">
          <a:xfrm rot="1047492">
            <a:off x="5591175" y="3429001"/>
            <a:ext cx="865188" cy="144463"/>
          </a:xfrm>
          <a:prstGeom prst="rightArrow">
            <a:avLst>
              <a:gd name="adj1" fmla="val 50000"/>
              <a:gd name="adj2" fmla="val 149725"/>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73085" name="Object 29"/>
          <p:cNvGraphicFramePr>
            <a:graphicFrameLocks noChangeAspect="1"/>
          </p:cNvGraphicFramePr>
          <p:nvPr/>
        </p:nvGraphicFramePr>
        <p:xfrm>
          <a:off x="6888164" y="2636838"/>
          <a:ext cx="2447925" cy="514350"/>
        </p:xfrm>
        <a:graphic>
          <a:graphicData uri="http://schemas.openxmlformats.org/presentationml/2006/ole">
            <mc:AlternateContent xmlns:mc="http://schemas.openxmlformats.org/markup-compatibility/2006">
              <mc:Choice xmlns:v="urn:schemas-microsoft-com:vml" Requires="v">
                <p:oleObj spid="_x0000_s4" name="Equation" r:id="rId6" imgW="707390" imgH="135890" progId="Equation.3">
                  <p:embed/>
                </p:oleObj>
              </mc:Choice>
              <mc:Fallback>
                <p:oleObj name="Equation" r:id="rId6" imgW="707390" imgH="135890"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164" y="2636838"/>
                        <a:ext cx="244792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86" name="Object 30"/>
          <p:cNvGraphicFramePr>
            <a:graphicFrameLocks noChangeAspect="1"/>
          </p:cNvGraphicFramePr>
          <p:nvPr/>
        </p:nvGraphicFramePr>
        <p:xfrm>
          <a:off x="6888163" y="3357564"/>
          <a:ext cx="2520950" cy="477837"/>
        </p:xfrm>
        <a:graphic>
          <a:graphicData uri="http://schemas.openxmlformats.org/presentationml/2006/ole">
            <mc:AlternateContent xmlns:mc="http://schemas.openxmlformats.org/markup-compatibility/2006">
              <mc:Choice xmlns:v="urn:schemas-microsoft-com:vml" Requires="v">
                <p:oleObj spid="_x0000_s5" name="Equation" r:id="rId8" imgW="678815" imgH="135890" progId="Equation.3">
                  <p:embed/>
                </p:oleObj>
              </mc:Choice>
              <mc:Fallback>
                <p:oleObj name="Equation" r:id="rId8" imgW="678815" imgH="135890" progId="Equation.3">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8163" y="3357564"/>
                        <a:ext cx="252095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87" name="Text Box 31"/>
          <p:cNvSpPr txBox="1">
            <a:spLocks noChangeArrowheads="1"/>
          </p:cNvSpPr>
          <p:nvPr/>
        </p:nvSpPr>
        <p:spPr bwMode="auto">
          <a:xfrm>
            <a:off x="5735638" y="3990976"/>
            <a:ext cx="3529012" cy="52197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0000"/>
                </a:solidFill>
                <a:latin typeface="Times New Roman" panose="02020503050405090304" pitchFamily="18" charset="0"/>
                <a:ea typeface="宋体" pitchFamily="2" charset="-122"/>
                <a:sym typeface="Symbol" panose="05050102010706020507" pitchFamily="18" charset="2"/>
              </a:rPr>
              <a:t>电压源不能短路！</a:t>
            </a:r>
            <a:endParaRPr kumimoji="1" lang="zh-CN" altLang="en-US" sz="2800" b="1">
              <a:solidFill>
                <a:srgbClr val="000000"/>
              </a:solidFill>
              <a:latin typeface="Times New Roman" panose="02020503050405090304" pitchFamily="18" charset="0"/>
              <a:ea typeface="宋体" pitchFamily="2" charset="-122"/>
              <a:sym typeface="Symbol" panose="05050102010706020507" pitchFamily="18" charset="2"/>
            </a:endParaRPr>
          </a:p>
        </p:txBody>
      </p:sp>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3069"/>
                                        </p:tgtEl>
                                        <p:attrNameLst>
                                          <p:attrName>style.visibility</p:attrName>
                                        </p:attrNameLst>
                                      </p:cBhvr>
                                      <p:to>
                                        <p:strVal val="visible"/>
                                      </p:to>
                                    </p:set>
                                    <p:anim calcmode="lin" valueType="num">
                                      <p:cBhvr>
                                        <p:cTn id="7" dur="1000" fill="hold"/>
                                        <p:tgtEl>
                                          <p:spTgt spid="173069"/>
                                        </p:tgtEl>
                                        <p:attrNameLst>
                                          <p:attrName>ppt_w</p:attrName>
                                        </p:attrNameLst>
                                      </p:cBhvr>
                                      <p:tavLst>
                                        <p:tav tm="0">
                                          <p:val>
                                            <p:fltVal val="0"/>
                                          </p:val>
                                        </p:tav>
                                        <p:tav tm="100000">
                                          <p:val>
                                            <p:strVal val="#ppt_w"/>
                                          </p:val>
                                        </p:tav>
                                      </p:tavLst>
                                    </p:anim>
                                    <p:anim calcmode="lin" valueType="num">
                                      <p:cBhvr>
                                        <p:cTn id="8" dur="1000" fill="hold"/>
                                        <p:tgtEl>
                                          <p:spTgt spid="173069"/>
                                        </p:tgtEl>
                                        <p:attrNameLst>
                                          <p:attrName>ppt_h</p:attrName>
                                        </p:attrNameLst>
                                      </p:cBhvr>
                                      <p:tavLst>
                                        <p:tav tm="0">
                                          <p:val>
                                            <p:fltVal val="0"/>
                                          </p:val>
                                        </p:tav>
                                        <p:tav tm="100000">
                                          <p:val>
                                            <p:strVal val="#ppt_h"/>
                                          </p:val>
                                        </p:tav>
                                      </p:tavLst>
                                    </p:anim>
                                    <p:anim calcmode="lin" valueType="num">
                                      <p:cBhvr>
                                        <p:cTn id="9" dur="1000" fill="hold"/>
                                        <p:tgtEl>
                                          <p:spTgt spid="17306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306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173070"/>
                                        </p:tgtEl>
                                        <p:attrNameLst>
                                          <p:attrName>style.visibility</p:attrName>
                                        </p:attrNameLst>
                                      </p:cBhvr>
                                      <p:to>
                                        <p:strVal val="visible"/>
                                      </p:to>
                                    </p:set>
                                    <p:animEffect transition="in" filter="wedge">
                                      <p:cBhvr>
                                        <p:cTn id="15" dur="2000"/>
                                        <p:tgtEl>
                                          <p:spTgt spid="173070"/>
                                        </p:tgtEl>
                                      </p:cBhvr>
                                    </p:animEffect>
                                  </p:childTnLst>
                                </p:cTn>
                              </p:par>
                            </p:childTnLst>
                          </p:cTn>
                        </p:par>
                        <p:par>
                          <p:cTn id="16" fill="hold">
                            <p:stCondLst>
                              <p:cond delay="2000"/>
                            </p:stCondLst>
                            <p:childTnLst>
                              <p:par>
                                <p:cTn id="17" presetID="49" presetClass="entr" presetSubtype="0" decel="100000" fill="hold" nodeType="afterEffect">
                                  <p:stCondLst>
                                    <p:cond delay="0"/>
                                  </p:stCondLst>
                                  <p:childTnLst>
                                    <p:set>
                                      <p:cBhvr>
                                        <p:cTn id="18" dur="1" fill="hold">
                                          <p:stCondLst>
                                            <p:cond delay="0"/>
                                          </p:stCondLst>
                                        </p:cTn>
                                        <p:tgtEl>
                                          <p:spTgt spid="173080"/>
                                        </p:tgtEl>
                                        <p:attrNameLst>
                                          <p:attrName>style.visibility</p:attrName>
                                        </p:attrNameLst>
                                      </p:cBhvr>
                                      <p:to>
                                        <p:strVal val="visible"/>
                                      </p:to>
                                    </p:set>
                                    <p:anim calcmode="lin" valueType="num">
                                      <p:cBhvr>
                                        <p:cTn id="19" dur="500" fill="hold"/>
                                        <p:tgtEl>
                                          <p:spTgt spid="173080"/>
                                        </p:tgtEl>
                                        <p:attrNameLst>
                                          <p:attrName>ppt_w</p:attrName>
                                        </p:attrNameLst>
                                      </p:cBhvr>
                                      <p:tavLst>
                                        <p:tav tm="0">
                                          <p:val>
                                            <p:fltVal val="0"/>
                                          </p:val>
                                        </p:tav>
                                        <p:tav tm="100000">
                                          <p:val>
                                            <p:strVal val="#ppt_w"/>
                                          </p:val>
                                        </p:tav>
                                      </p:tavLst>
                                    </p:anim>
                                    <p:anim calcmode="lin" valueType="num">
                                      <p:cBhvr>
                                        <p:cTn id="20" dur="500" fill="hold"/>
                                        <p:tgtEl>
                                          <p:spTgt spid="173080"/>
                                        </p:tgtEl>
                                        <p:attrNameLst>
                                          <p:attrName>ppt_h</p:attrName>
                                        </p:attrNameLst>
                                      </p:cBhvr>
                                      <p:tavLst>
                                        <p:tav tm="0">
                                          <p:val>
                                            <p:fltVal val="0"/>
                                          </p:val>
                                        </p:tav>
                                        <p:tav tm="100000">
                                          <p:val>
                                            <p:strVal val="#ppt_h"/>
                                          </p:val>
                                        </p:tav>
                                      </p:tavLst>
                                    </p:anim>
                                    <p:anim calcmode="lin" valueType="num">
                                      <p:cBhvr>
                                        <p:cTn id="21" dur="500" fill="hold"/>
                                        <p:tgtEl>
                                          <p:spTgt spid="173080"/>
                                        </p:tgtEl>
                                        <p:attrNameLst>
                                          <p:attrName>style.rotation</p:attrName>
                                        </p:attrNameLst>
                                      </p:cBhvr>
                                      <p:tavLst>
                                        <p:tav tm="0">
                                          <p:val>
                                            <p:fltVal val="360"/>
                                          </p:val>
                                        </p:tav>
                                        <p:tav tm="100000">
                                          <p:val>
                                            <p:fltVal val="0"/>
                                          </p:val>
                                        </p:tav>
                                      </p:tavLst>
                                    </p:anim>
                                    <p:animEffect transition="in" filter="fade">
                                      <p:cBhvr>
                                        <p:cTn id="22" dur="500"/>
                                        <p:tgtEl>
                                          <p:spTgt spid="1730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3082"/>
                                        </p:tgtEl>
                                        <p:attrNameLst>
                                          <p:attrName>style.visibility</p:attrName>
                                        </p:attrNameLst>
                                      </p:cBhvr>
                                      <p:to>
                                        <p:strVal val="visible"/>
                                      </p:to>
                                    </p:set>
                                    <p:animEffect transition="in" filter="wipe(down)">
                                      <p:cBhvr>
                                        <p:cTn id="27" dur="500"/>
                                        <p:tgtEl>
                                          <p:spTgt spid="173082"/>
                                        </p:tgtEl>
                                      </p:cBhvr>
                                    </p:animEffect>
                                  </p:childTnLst>
                                </p:cTn>
                              </p:par>
                            </p:childTnLst>
                          </p:cTn>
                        </p:par>
                        <p:par>
                          <p:cTn id="28" fill="hold">
                            <p:stCondLst>
                              <p:cond delay="500"/>
                            </p:stCondLst>
                            <p:childTnLst>
                              <p:par>
                                <p:cTn id="29" presetID="18" presetClass="entr" presetSubtype="3" fill="hold" nodeType="afterEffect">
                                  <p:stCondLst>
                                    <p:cond delay="0"/>
                                  </p:stCondLst>
                                  <p:childTnLst>
                                    <p:set>
                                      <p:cBhvr>
                                        <p:cTn id="30" dur="1" fill="hold">
                                          <p:stCondLst>
                                            <p:cond delay="0"/>
                                          </p:stCondLst>
                                        </p:cTn>
                                        <p:tgtEl>
                                          <p:spTgt spid="173081"/>
                                        </p:tgtEl>
                                        <p:attrNameLst>
                                          <p:attrName>style.visibility</p:attrName>
                                        </p:attrNameLst>
                                      </p:cBhvr>
                                      <p:to>
                                        <p:strVal val="visible"/>
                                      </p:to>
                                    </p:set>
                                    <p:animEffect transition="in" filter="strips(upRight)">
                                      <p:cBhvr>
                                        <p:cTn id="31" dur="1000"/>
                                        <p:tgtEl>
                                          <p:spTgt spid="173081"/>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73083"/>
                                        </p:tgtEl>
                                        <p:attrNameLst>
                                          <p:attrName>style.visibility</p:attrName>
                                        </p:attrNameLst>
                                      </p:cBhvr>
                                      <p:to>
                                        <p:strVal val="visible"/>
                                      </p:to>
                                    </p:set>
                                    <p:animEffect transition="in" filter="slide(fromLeft)">
                                      <p:cBhvr>
                                        <p:cTn id="36" dur="500"/>
                                        <p:tgtEl>
                                          <p:spTgt spid="173083"/>
                                        </p:tgtEl>
                                      </p:cBhvr>
                                    </p:animEffect>
                                  </p:childTnLst>
                                </p:cTn>
                              </p:par>
                            </p:childTnLst>
                          </p:cTn>
                        </p:par>
                        <p:par>
                          <p:cTn id="37" fill="hold">
                            <p:stCondLst>
                              <p:cond delay="500"/>
                            </p:stCondLst>
                            <p:childTnLst>
                              <p:par>
                                <p:cTn id="38" presetID="18" presetClass="entr" presetSubtype="6" fill="hold" nodeType="afterEffect">
                                  <p:stCondLst>
                                    <p:cond delay="0"/>
                                  </p:stCondLst>
                                  <p:childTnLst>
                                    <p:set>
                                      <p:cBhvr>
                                        <p:cTn id="39" dur="1" fill="hold">
                                          <p:stCondLst>
                                            <p:cond delay="0"/>
                                          </p:stCondLst>
                                        </p:cTn>
                                        <p:tgtEl>
                                          <p:spTgt spid="173085"/>
                                        </p:tgtEl>
                                        <p:attrNameLst>
                                          <p:attrName>style.visibility</p:attrName>
                                        </p:attrNameLst>
                                      </p:cBhvr>
                                      <p:to>
                                        <p:strVal val="visible"/>
                                      </p:to>
                                    </p:set>
                                    <p:animEffect transition="in" filter="strips(downRight)">
                                      <p:cBhvr>
                                        <p:cTn id="40" dur="1000"/>
                                        <p:tgtEl>
                                          <p:spTgt spid="17308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73084"/>
                                        </p:tgtEl>
                                        <p:attrNameLst>
                                          <p:attrName>style.visibility</p:attrName>
                                        </p:attrNameLst>
                                      </p:cBhvr>
                                      <p:to>
                                        <p:strVal val="visible"/>
                                      </p:to>
                                    </p:set>
                                    <p:animEffect transition="in" filter="wipe(up)">
                                      <p:cBhvr>
                                        <p:cTn id="45" dur="500"/>
                                        <p:tgtEl>
                                          <p:spTgt spid="173084"/>
                                        </p:tgtEl>
                                      </p:cBhvr>
                                    </p:animEffect>
                                  </p:childTnLst>
                                </p:cTn>
                              </p:par>
                            </p:childTnLst>
                          </p:cTn>
                        </p:par>
                        <p:par>
                          <p:cTn id="46" fill="hold">
                            <p:stCondLst>
                              <p:cond delay="500"/>
                            </p:stCondLst>
                            <p:childTnLst>
                              <p:par>
                                <p:cTn id="47" presetID="18" presetClass="entr" presetSubtype="6" fill="hold" nodeType="afterEffect">
                                  <p:stCondLst>
                                    <p:cond delay="0"/>
                                  </p:stCondLst>
                                  <p:childTnLst>
                                    <p:set>
                                      <p:cBhvr>
                                        <p:cTn id="48" dur="1" fill="hold">
                                          <p:stCondLst>
                                            <p:cond delay="0"/>
                                          </p:stCondLst>
                                        </p:cTn>
                                        <p:tgtEl>
                                          <p:spTgt spid="173086"/>
                                        </p:tgtEl>
                                        <p:attrNameLst>
                                          <p:attrName>style.visibility</p:attrName>
                                        </p:attrNameLst>
                                      </p:cBhvr>
                                      <p:to>
                                        <p:strVal val="visible"/>
                                      </p:to>
                                    </p:set>
                                    <p:animEffect transition="in" filter="strips(downRight)">
                                      <p:cBhvr>
                                        <p:cTn id="49" dur="1000"/>
                                        <p:tgtEl>
                                          <p:spTgt spid="17308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73087"/>
                                        </p:tgtEl>
                                        <p:attrNameLst>
                                          <p:attrName>style.visibility</p:attrName>
                                        </p:attrNameLst>
                                      </p:cBhvr>
                                      <p:to>
                                        <p:strVal val="visible"/>
                                      </p:to>
                                    </p:set>
                                    <p:anim calcmode="lin" valueType="num">
                                      <p:cBhvr>
                                        <p:cTn id="54" dur="1000" fill="hold"/>
                                        <p:tgtEl>
                                          <p:spTgt spid="173087"/>
                                        </p:tgtEl>
                                        <p:attrNameLst>
                                          <p:attrName>ppt_w</p:attrName>
                                        </p:attrNameLst>
                                      </p:cBhvr>
                                      <p:tavLst>
                                        <p:tav tm="0">
                                          <p:val>
                                            <p:fltVal val="0"/>
                                          </p:val>
                                        </p:tav>
                                        <p:tav tm="100000">
                                          <p:val>
                                            <p:strVal val="#ppt_w"/>
                                          </p:val>
                                        </p:tav>
                                      </p:tavLst>
                                    </p:anim>
                                    <p:anim calcmode="lin" valueType="num">
                                      <p:cBhvr>
                                        <p:cTn id="55" dur="1000" fill="hold"/>
                                        <p:tgtEl>
                                          <p:spTgt spid="173087"/>
                                        </p:tgtEl>
                                        <p:attrNameLst>
                                          <p:attrName>ppt_h</p:attrName>
                                        </p:attrNameLst>
                                      </p:cBhvr>
                                      <p:tavLst>
                                        <p:tav tm="0">
                                          <p:val>
                                            <p:fltVal val="0"/>
                                          </p:val>
                                        </p:tav>
                                        <p:tav tm="100000">
                                          <p:val>
                                            <p:strVal val="#ppt_h"/>
                                          </p:val>
                                        </p:tav>
                                      </p:tavLst>
                                    </p:anim>
                                    <p:animEffect transition="in" filter="fade">
                                      <p:cBhvr>
                                        <p:cTn id="56" dur="1000"/>
                                        <p:tgtEl>
                                          <p:spTgt spid="17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9" grpId="0" animBg="1"/>
      <p:bldP spid="173080" grpId="0" animBg="1"/>
      <p:bldP spid="17308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2135189" y="676593"/>
            <a:ext cx="2447925"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电压源的功率</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9987" name="Text Box 3"/>
          <p:cNvSpPr txBox="1">
            <a:spLocks noChangeArrowheads="1"/>
          </p:cNvSpPr>
          <p:nvPr/>
        </p:nvSpPr>
        <p:spPr bwMode="auto">
          <a:xfrm>
            <a:off x="6096000" y="4473893"/>
            <a:ext cx="43561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电场力做功 ， 电源吸收功率。</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69988" name="Text Box 4"/>
          <p:cNvSpPr txBox="1">
            <a:spLocks noChangeArrowheads="1"/>
          </p:cNvSpPr>
          <p:nvPr/>
        </p:nvSpPr>
        <p:spPr bwMode="auto">
          <a:xfrm>
            <a:off x="4583114" y="1376680"/>
            <a:ext cx="55451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MT Extra" panose="05050102010205020202" pitchFamily="18" charset="2"/>
              </a:rPr>
              <a:t>（</a:t>
            </a:r>
            <a:r>
              <a:rPr kumimoji="1" lang="en-US" altLang="zh-CN" sz="2400" b="1">
                <a:solidFill>
                  <a:srgbClr val="003366"/>
                </a:solidFill>
                <a:latin typeface="Times New Roman" panose="02020503050405090304" pitchFamily="18" charset="0"/>
                <a:ea typeface="仿宋_GB2312" pitchFamily="49" charset="-122"/>
                <a:sym typeface="MT Extra" panose="05050102010205020202" pitchFamily="18" charset="2"/>
              </a:rPr>
              <a:t>1</a:t>
            </a:r>
            <a:r>
              <a:rPr kumimoji="1" lang="zh-CN" altLang="en-US" sz="2400" b="1">
                <a:solidFill>
                  <a:srgbClr val="003366"/>
                </a:solidFill>
                <a:latin typeface="Times New Roman" panose="02020503050405090304" pitchFamily="18" charset="0"/>
                <a:ea typeface="仿宋_GB2312" pitchFamily="49" charset="-122"/>
                <a:sym typeface="MT Extra" panose="05050102010205020202" pitchFamily="18" charset="2"/>
              </a:rPr>
              <a:t>）</a:t>
            </a:r>
            <a:r>
              <a:rPr kumimoji="1" lang="zh-CN" altLang="en-US" sz="2400" b="1">
                <a:solidFill>
                  <a:srgbClr val="003366"/>
                </a:solidFill>
                <a:latin typeface="Times New Roman" panose="02020503050405090304" pitchFamily="18" charset="0"/>
                <a:ea typeface="宋体" pitchFamily="2" charset="-122"/>
                <a:sym typeface="MT Extra" panose="05050102010205020202" pitchFamily="18" charset="2"/>
              </a:rPr>
              <a:t>  </a:t>
            </a: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电压、电流的参考方向非关联；</a:t>
            </a: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endPar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endParaRPr>
          </a:p>
        </p:txBody>
      </p:sp>
      <p:sp>
        <p:nvSpPr>
          <p:cNvPr id="169989" name="Rectangle 5"/>
          <p:cNvSpPr>
            <a:spLocks noChangeArrowheads="1"/>
          </p:cNvSpPr>
          <p:nvPr/>
        </p:nvSpPr>
        <p:spPr bwMode="auto">
          <a:xfrm>
            <a:off x="4444048" y="4473894"/>
            <a:ext cx="1710055"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rPr>
              <a:t>物理意义：</a:t>
            </a:r>
            <a:endPar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169990" name="Line 6"/>
          <p:cNvSpPr>
            <a:spLocks noChangeShapeType="1"/>
          </p:cNvSpPr>
          <p:nvPr/>
        </p:nvSpPr>
        <p:spPr bwMode="auto">
          <a:xfrm>
            <a:off x="3216275" y="1483043"/>
            <a:ext cx="458788" cy="3683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nvGrpSpPr>
          <p:cNvPr id="169991" name="Group 7"/>
          <p:cNvGrpSpPr/>
          <p:nvPr/>
        </p:nvGrpSpPr>
        <p:grpSpPr bwMode="auto">
          <a:xfrm>
            <a:off x="1919289" y="1378268"/>
            <a:ext cx="2090737" cy="2630488"/>
            <a:chOff x="249" y="663"/>
            <a:chExt cx="1317" cy="1657"/>
          </a:xfrm>
        </p:grpSpPr>
        <p:sp>
          <p:nvSpPr>
            <p:cNvPr id="134183" name="Oval 8"/>
            <p:cNvSpPr>
              <a:spLocks noChangeArrowheads="1"/>
            </p:cNvSpPr>
            <p:nvPr/>
          </p:nvSpPr>
          <p:spPr bwMode="auto">
            <a:xfrm rot="10800000">
              <a:off x="647" y="1430"/>
              <a:ext cx="164" cy="327"/>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84" name="Text Box 9"/>
            <p:cNvSpPr txBox="1">
              <a:spLocks noChangeArrowheads="1"/>
            </p:cNvSpPr>
            <p:nvPr/>
          </p:nvSpPr>
          <p:spPr bwMode="auto">
            <a:xfrm rot="10800000">
              <a:off x="505" y="1115"/>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85" name="Text Box 10"/>
            <p:cNvSpPr txBox="1">
              <a:spLocks noChangeArrowheads="1"/>
            </p:cNvSpPr>
            <p:nvPr/>
          </p:nvSpPr>
          <p:spPr bwMode="auto">
            <a:xfrm>
              <a:off x="533" y="1664"/>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86" name="Text Box 11"/>
            <p:cNvSpPr txBox="1">
              <a:spLocks noChangeArrowheads="1"/>
            </p:cNvSpPr>
            <p:nvPr/>
          </p:nvSpPr>
          <p:spPr bwMode="auto">
            <a:xfrm>
              <a:off x="839" y="663"/>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87" name="Oval 12"/>
            <p:cNvSpPr>
              <a:spLocks noChangeArrowheads="1"/>
            </p:cNvSpPr>
            <p:nvPr/>
          </p:nvSpPr>
          <p:spPr bwMode="auto">
            <a:xfrm rot="10800000">
              <a:off x="1332" y="1993"/>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88" name="Line 13"/>
            <p:cNvSpPr>
              <a:spLocks noChangeShapeType="1"/>
            </p:cNvSpPr>
            <p:nvPr/>
          </p:nvSpPr>
          <p:spPr bwMode="auto">
            <a:xfrm rot="5400000">
              <a:off x="1060" y="1837"/>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4189" name="Oval 14"/>
            <p:cNvSpPr>
              <a:spLocks noChangeArrowheads="1"/>
            </p:cNvSpPr>
            <p:nvPr/>
          </p:nvSpPr>
          <p:spPr bwMode="auto">
            <a:xfrm rot="10800000">
              <a:off x="1332" y="818"/>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90" name="Line 15"/>
            <p:cNvSpPr>
              <a:spLocks noChangeShapeType="1"/>
            </p:cNvSpPr>
            <p:nvPr/>
          </p:nvSpPr>
          <p:spPr bwMode="auto">
            <a:xfrm rot="5400000">
              <a:off x="1060" y="662"/>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4191" name="Text Box 16"/>
            <p:cNvSpPr txBox="1">
              <a:spLocks noChangeArrowheads="1"/>
            </p:cNvSpPr>
            <p:nvPr/>
          </p:nvSpPr>
          <p:spPr bwMode="auto">
            <a:xfrm>
              <a:off x="1318" y="138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92" name="Text Box 17"/>
            <p:cNvSpPr txBox="1">
              <a:spLocks noChangeArrowheads="1"/>
            </p:cNvSpPr>
            <p:nvPr/>
          </p:nvSpPr>
          <p:spPr bwMode="auto">
            <a:xfrm rot="10800000">
              <a:off x="1304" y="957"/>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93" name="Text Box 18"/>
            <p:cNvSpPr txBox="1">
              <a:spLocks noChangeArrowheads="1"/>
            </p:cNvSpPr>
            <p:nvPr/>
          </p:nvSpPr>
          <p:spPr bwMode="auto">
            <a:xfrm>
              <a:off x="1343" y="1726"/>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94" name="Line 19"/>
            <p:cNvSpPr>
              <a:spLocks noChangeShapeType="1"/>
            </p:cNvSpPr>
            <p:nvPr/>
          </p:nvSpPr>
          <p:spPr bwMode="auto">
            <a:xfrm rot="10800000">
              <a:off x="740" y="982"/>
              <a:ext cx="0" cy="11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aphicFrame>
          <p:nvGraphicFramePr>
            <p:cNvPr id="134195" name="Object 20"/>
            <p:cNvGraphicFramePr>
              <a:graphicFrameLocks noChangeAspect="1"/>
            </p:cNvGraphicFramePr>
            <p:nvPr/>
          </p:nvGraphicFramePr>
          <p:xfrm>
            <a:off x="249" y="1434"/>
            <a:ext cx="302" cy="362"/>
          </p:xfrm>
          <a:graphic>
            <a:graphicData uri="http://schemas.openxmlformats.org/presentationml/2006/ole">
              <mc:AlternateContent xmlns:mc="http://schemas.openxmlformats.org/markup-compatibility/2006">
                <mc:Choice xmlns:v="urn:schemas-microsoft-com:vml" Requires="v">
                  <p:oleObj spid="_x0000_s2" name="Equation" r:id="rId1" imgW="128905" imgH="157480" progId="Equation.3">
                    <p:embed/>
                  </p:oleObj>
                </mc:Choice>
                <mc:Fallback>
                  <p:oleObj name="Equation" r:id="rId1" imgW="128905" imgH="157480" progId="Equation.3">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434"/>
                          <a:ext cx="30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0005" name="Line 21"/>
          <p:cNvSpPr>
            <a:spLocks noChangeShapeType="1"/>
          </p:cNvSpPr>
          <p:nvPr/>
        </p:nvSpPr>
        <p:spPr bwMode="auto">
          <a:xfrm>
            <a:off x="3216275" y="4291330"/>
            <a:ext cx="458788" cy="36830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nvGrpSpPr>
          <p:cNvPr id="170006" name="Group 22"/>
          <p:cNvGrpSpPr/>
          <p:nvPr/>
        </p:nvGrpSpPr>
        <p:grpSpPr bwMode="auto">
          <a:xfrm>
            <a:off x="1919289" y="4115119"/>
            <a:ext cx="2090737" cy="2630488"/>
            <a:chOff x="249" y="2387"/>
            <a:chExt cx="1317" cy="1657"/>
          </a:xfrm>
        </p:grpSpPr>
        <p:sp>
          <p:nvSpPr>
            <p:cNvPr id="134170" name="Oval 23"/>
            <p:cNvSpPr>
              <a:spLocks noChangeArrowheads="1"/>
            </p:cNvSpPr>
            <p:nvPr/>
          </p:nvSpPr>
          <p:spPr bwMode="auto">
            <a:xfrm rot="10800000">
              <a:off x="647" y="3154"/>
              <a:ext cx="164" cy="327"/>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71" name="Text Box 24"/>
            <p:cNvSpPr txBox="1">
              <a:spLocks noChangeArrowheads="1"/>
            </p:cNvSpPr>
            <p:nvPr/>
          </p:nvSpPr>
          <p:spPr bwMode="auto">
            <a:xfrm rot="10800000">
              <a:off x="505" y="2839"/>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72" name="Text Box 25"/>
            <p:cNvSpPr txBox="1">
              <a:spLocks noChangeArrowheads="1"/>
            </p:cNvSpPr>
            <p:nvPr/>
          </p:nvSpPr>
          <p:spPr bwMode="auto">
            <a:xfrm>
              <a:off x="533" y="3388"/>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73" name="Text Box 26"/>
            <p:cNvSpPr txBox="1">
              <a:spLocks noChangeArrowheads="1"/>
            </p:cNvSpPr>
            <p:nvPr/>
          </p:nvSpPr>
          <p:spPr bwMode="auto">
            <a:xfrm>
              <a:off x="839" y="2387"/>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74" name="Oval 27"/>
            <p:cNvSpPr>
              <a:spLocks noChangeArrowheads="1"/>
            </p:cNvSpPr>
            <p:nvPr/>
          </p:nvSpPr>
          <p:spPr bwMode="auto">
            <a:xfrm rot="10800000">
              <a:off x="1332" y="3717"/>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75" name="Line 28"/>
            <p:cNvSpPr>
              <a:spLocks noChangeShapeType="1"/>
            </p:cNvSpPr>
            <p:nvPr/>
          </p:nvSpPr>
          <p:spPr bwMode="auto">
            <a:xfrm rot="5400000">
              <a:off x="1060" y="3561"/>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4176" name="Oval 29"/>
            <p:cNvSpPr>
              <a:spLocks noChangeArrowheads="1"/>
            </p:cNvSpPr>
            <p:nvPr/>
          </p:nvSpPr>
          <p:spPr bwMode="auto">
            <a:xfrm rot="10800000">
              <a:off x="1332" y="2542"/>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4177" name="Line 30"/>
            <p:cNvSpPr>
              <a:spLocks noChangeShapeType="1"/>
            </p:cNvSpPr>
            <p:nvPr/>
          </p:nvSpPr>
          <p:spPr bwMode="auto">
            <a:xfrm rot="5400000">
              <a:off x="1060" y="2386"/>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4178" name="Text Box 31"/>
            <p:cNvSpPr txBox="1">
              <a:spLocks noChangeArrowheads="1"/>
            </p:cNvSpPr>
            <p:nvPr/>
          </p:nvSpPr>
          <p:spPr bwMode="auto">
            <a:xfrm>
              <a:off x="1318" y="3110"/>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79" name="Text Box 32"/>
            <p:cNvSpPr txBox="1">
              <a:spLocks noChangeArrowheads="1"/>
            </p:cNvSpPr>
            <p:nvPr/>
          </p:nvSpPr>
          <p:spPr bwMode="auto">
            <a:xfrm rot="10800000">
              <a:off x="1304" y="2681"/>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80" name="Text Box 33"/>
            <p:cNvSpPr txBox="1">
              <a:spLocks noChangeArrowheads="1"/>
            </p:cNvSpPr>
            <p:nvPr/>
          </p:nvSpPr>
          <p:spPr bwMode="auto">
            <a:xfrm>
              <a:off x="1343" y="3450"/>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4181" name="Line 34"/>
            <p:cNvSpPr>
              <a:spLocks noChangeShapeType="1"/>
            </p:cNvSpPr>
            <p:nvPr/>
          </p:nvSpPr>
          <p:spPr bwMode="auto">
            <a:xfrm rot="10800000">
              <a:off x="740" y="2706"/>
              <a:ext cx="0" cy="11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aphicFrame>
          <p:nvGraphicFramePr>
            <p:cNvPr id="134182" name="Object 35"/>
            <p:cNvGraphicFramePr>
              <a:graphicFrameLocks noChangeAspect="1"/>
            </p:cNvGraphicFramePr>
            <p:nvPr/>
          </p:nvGraphicFramePr>
          <p:xfrm>
            <a:off x="249" y="3158"/>
            <a:ext cx="302" cy="362"/>
          </p:xfrm>
          <a:graphic>
            <a:graphicData uri="http://schemas.openxmlformats.org/presentationml/2006/ole">
              <mc:AlternateContent xmlns:mc="http://schemas.openxmlformats.org/markup-compatibility/2006">
                <mc:Choice xmlns:v="urn:schemas-microsoft-com:vml" Requires="v">
                  <p:oleObj spid="_x0000_s3" name="Equation" r:id="rId3" imgW="128905" imgH="157480" progId="Equation.3">
                    <p:embed/>
                  </p:oleObj>
                </mc:Choice>
                <mc:Fallback>
                  <p:oleObj name="Equation" r:id="rId3" imgW="128905" imgH="15748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3158"/>
                          <a:ext cx="30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0020" name="AutoShape 36"/>
          <p:cNvSpPr>
            <a:spLocks noChangeArrowheads="1"/>
          </p:cNvSpPr>
          <p:nvPr/>
        </p:nvSpPr>
        <p:spPr bwMode="auto">
          <a:xfrm>
            <a:off x="4800601" y="875031"/>
            <a:ext cx="1008063" cy="142875"/>
          </a:xfrm>
          <a:prstGeom prst="rightArrow">
            <a:avLst>
              <a:gd name="adj1" fmla="val 50000"/>
              <a:gd name="adj2" fmla="val 176389"/>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70021" name="Object 37"/>
          <p:cNvGraphicFramePr>
            <a:graphicFrameLocks noChangeAspect="1"/>
          </p:cNvGraphicFramePr>
          <p:nvPr/>
        </p:nvGraphicFramePr>
        <p:xfrm>
          <a:off x="6167439" y="659131"/>
          <a:ext cx="1411287" cy="619125"/>
        </p:xfrm>
        <a:graphic>
          <a:graphicData uri="http://schemas.openxmlformats.org/presentationml/2006/ole">
            <mc:AlternateContent xmlns:mc="http://schemas.openxmlformats.org/markup-compatibility/2006">
              <mc:Choice xmlns:v="urn:schemas-microsoft-com:vml" Requires="v">
                <p:oleObj spid="_x0000_s4" name="Equation" r:id="rId5" imgW="378460" imgH="157480" progId="Equation.3">
                  <p:embed/>
                </p:oleObj>
              </mc:Choice>
              <mc:Fallback>
                <p:oleObj name="Equation" r:id="rId5" imgW="378460" imgH="157480"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659131"/>
                        <a:ext cx="1411287"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22" name="Text Box 38"/>
          <p:cNvSpPr txBox="1">
            <a:spLocks noChangeArrowheads="1"/>
          </p:cNvSpPr>
          <p:nvPr/>
        </p:nvSpPr>
        <p:spPr bwMode="auto">
          <a:xfrm>
            <a:off x="6240464" y="1948817"/>
            <a:ext cx="3959225"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电流（正电荷 ）由低电位向         高电位移动，外力克服电场力作功电源发出功率</a:t>
            </a:r>
            <a:r>
              <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rPr>
              <a:t>。</a:t>
            </a: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endPar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endParaRPr>
          </a:p>
        </p:txBody>
      </p:sp>
      <p:graphicFrame>
        <p:nvGraphicFramePr>
          <p:cNvPr id="170023" name="Object 39"/>
          <p:cNvGraphicFramePr>
            <a:graphicFrameLocks noChangeAspect="1"/>
          </p:cNvGraphicFramePr>
          <p:nvPr/>
        </p:nvGraphicFramePr>
        <p:xfrm>
          <a:off x="4583114" y="3249931"/>
          <a:ext cx="1393825" cy="569913"/>
        </p:xfrm>
        <a:graphic>
          <a:graphicData uri="http://schemas.openxmlformats.org/presentationml/2006/ole">
            <mc:AlternateContent xmlns:mc="http://schemas.openxmlformats.org/markup-compatibility/2006">
              <mc:Choice xmlns:v="urn:schemas-microsoft-com:vml" Requires="v">
                <p:oleObj spid="_x0000_s5" name="Equation" r:id="rId7" imgW="407035" imgH="157480" progId="Equation.3">
                  <p:embed/>
                </p:oleObj>
              </mc:Choice>
              <mc:Fallback>
                <p:oleObj name="Equation" r:id="rId7" imgW="407035" imgH="15748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3114" y="3249931"/>
                        <a:ext cx="1393825"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24" name="AutoShape 40"/>
          <p:cNvSpPr>
            <a:spLocks noChangeArrowheads="1"/>
          </p:cNvSpPr>
          <p:nvPr/>
        </p:nvSpPr>
        <p:spPr bwMode="auto">
          <a:xfrm>
            <a:off x="6024563" y="3467418"/>
            <a:ext cx="792162" cy="144462"/>
          </a:xfrm>
          <a:prstGeom prst="rightArrow">
            <a:avLst>
              <a:gd name="adj1" fmla="val 50000"/>
              <a:gd name="adj2" fmla="val 137088"/>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0025" name="Text Box 41"/>
          <p:cNvSpPr txBox="1">
            <a:spLocks noChangeArrowheads="1"/>
          </p:cNvSpPr>
          <p:nvPr/>
        </p:nvSpPr>
        <p:spPr bwMode="auto">
          <a:xfrm>
            <a:off x="6959600" y="3322955"/>
            <a:ext cx="33845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rPr>
              <a:t>发出功率，起电源作用</a:t>
            </a:r>
            <a:endPar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70026" name="Text Box 42"/>
          <p:cNvSpPr txBox="1">
            <a:spLocks noChangeArrowheads="1"/>
          </p:cNvSpPr>
          <p:nvPr/>
        </p:nvSpPr>
        <p:spPr bwMode="auto">
          <a:xfrm>
            <a:off x="4656139" y="3969068"/>
            <a:ext cx="51847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MT Extra" panose="05050102010205020202" pitchFamily="18" charset="2"/>
              </a:rPr>
              <a:t>（</a:t>
            </a:r>
            <a:r>
              <a:rPr kumimoji="1" lang="en-US" altLang="zh-CN" sz="2400" b="1">
                <a:solidFill>
                  <a:srgbClr val="003366"/>
                </a:solidFill>
                <a:latin typeface="Times New Roman" panose="02020503050405090304" pitchFamily="18" charset="0"/>
                <a:ea typeface="仿宋_GB2312" pitchFamily="49" charset="-122"/>
                <a:sym typeface="MT Extra" panose="05050102010205020202" pitchFamily="18" charset="2"/>
              </a:rPr>
              <a:t>2</a:t>
            </a:r>
            <a:r>
              <a:rPr kumimoji="1" lang="zh-CN" altLang="en-US" sz="2400" b="1">
                <a:solidFill>
                  <a:srgbClr val="003366"/>
                </a:solidFill>
                <a:latin typeface="Times New Roman" panose="02020503050405090304" pitchFamily="18" charset="0"/>
                <a:ea typeface="仿宋_GB2312" pitchFamily="49" charset="-122"/>
                <a:sym typeface="MT Extra" panose="05050102010205020202" pitchFamily="18" charset="2"/>
              </a:rPr>
              <a:t>）</a:t>
            </a:r>
            <a:r>
              <a:rPr kumimoji="1" lang="zh-CN" altLang="en-US" sz="2400" b="1">
                <a:solidFill>
                  <a:srgbClr val="003366"/>
                </a:solidFill>
                <a:latin typeface="Times New Roman" panose="02020503050405090304" pitchFamily="18" charset="0"/>
                <a:ea typeface="宋体" pitchFamily="2" charset="-122"/>
                <a:sym typeface="MT Extra" panose="05050102010205020202" pitchFamily="18" charset="2"/>
              </a:rPr>
              <a:t>  </a:t>
            </a: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电压、电流的参考方向关联；</a:t>
            </a: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endPar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endParaRPr>
          </a:p>
        </p:txBody>
      </p:sp>
      <p:sp>
        <p:nvSpPr>
          <p:cNvPr id="170027" name="Rectangle 43"/>
          <p:cNvSpPr>
            <a:spLocks noChangeArrowheads="1"/>
          </p:cNvSpPr>
          <p:nvPr/>
        </p:nvSpPr>
        <p:spPr bwMode="auto">
          <a:xfrm>
            <a:off x="4371023" y="2240282"/>
            <a:ext cx="1710055"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rPr>
              <a:t>物理意义：</a:t>
            </a:r>
            <a:endPar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endParaRPr>
          </a:p>
        </p:txBody>
      </p:sp>
      <p:graphicFrame>
        <p:nvGraphicFramePr>
          <p:cNvPr id="170028" name="Object 44"/>
          <p:cNvGraphicFramePr>
            <a:graphicFrameLocks noChangeAspect="1"/>
          </p:cNvGraphicFramePr>
          <p:nvPr/>
        </p:nvGraphicFramePr>
        <p:xfrm>
          <a:off x="4583114" y="5194618"/>
          <a:ext cx="1393825" cy="569912"/>
        </p:xfrm>
        <a:graphic>
          <a:graphicData uri="http://schemas.openxmlformats.org/presentationml/2006/ole">
            <mc:AlternateContent xmlns:mc="http://schemas.openxmlformats.org/markup-compatibility/2006">
              <mc:Choice xmlns:v="urn:schemas-microsoft-com:vml" Requires="v">
                <p:oleObj spid="_x0000_s6" name="Equation" r:id="rId9" imgW="407035" imgH="157480" progId="Equation.3">
                  <p:embed/>
                </p:oleObj>
              </mc:Choice>
              <mc:Fallback>
                <p:oleObj name="Equation" r:id="rId9" imgW="407035" imgH="157480" progId="Equation.3">
                  <p:embed/>
                  <p:pic>
                    <p:nvPicPr>
                      <p:cNvPr id="0"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114" y="5194618"/>
                        <a:ext cx="1393825"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29" name="AutoShape 45"/>
          <p:cNvSpPr>
            <a:spLocks noChangeArrowheads="1"/>
          </p:cNvSpPr>
          <p:nvPr/>
        </p:nvSpPr>
        <p:spPr bwMode="auto">
          <a:xfrm>
            <a:off x="6096001" y="5410518"/>
            <a:ext cx="792163" cy="144462"/>
          </a:xfrm>
          <a:prstGeom prst="rightArrow">
            <a:avLst>
              <a:gd name="adj1" fmla="val 50000"/>
              <a:gd name="adj2" fmla="val 137088"/>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0030" name="Text Box 46"/>
          <p:cNvSpPr txBox="1">
            <a:spLocks noChangeArrowheads="1"/>
          </p:cNvSpPr>
          <p:nvPr/>
        </p:nvSpPr>
        <p:spPr bwMode="auto">
          <a:xfrm>
            <a:off x="7104063" y="5194618"/>
            <a:ext cx="29527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rPr>
              <a:t>吸收功率，充当负载</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0031" name="Object 47"/>
          <p:cNvGraphicFramePr>
            <a:graphicFrameLocks noChangeAspect="1"/>
          </p:cNvGraphicFramePr>
          <p:nvPr/>
        </p:nvGraphicFramePr>
        <p:xfrm>
          <a:off x="5664201" y="5915343"/>
          <a:ext cx="1743075" cy="569912"/>
        </p:xfrm>
        <a:graphic>
          <a:graphicData uri="http://schemas.openxmlformats.org/presentationml/2006/ole">
            <mc:AlternateContent xmlns:mc="http://schemas.openxmlformats.org/markup-compatibility/2006">
              <mc:Choice xmlns:v="urn:schemas-microsoft-com:vml" Requires="v">
                <p:oleObj spid="_x0000_s7" name="Equation" r:id="rId11" imgW="507365" imgH="157480" progId="Equation.3">
                  <p:embed/>
                </p:oleObj>
              </mc:Choice>
              <mc:Fallback>
                <p:oleObj name="Equation" r:id="rId11" imgW="507365" imgH="157480" progId="Equation.3">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1" y="5915343"/>
                        <a:ext cx="1743075"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32" name="Text Box 48"/>
          <p:cNvSpPr txBox="1">
            <a:spLocks noChangeArrowheads="1"/>
          </p:cNvSpPr>
          <p:nvPr/>
        </p:nvSpPr>
        <p:spPr bwMode="auto">
          <a:xfrm>
            <a:off x="4367213" y="5915343"/>
            <a:ext cx="1008062"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CC0000"/>
                </a:solidFill>
                <a:latin typeface="Times New Roman" panose="02020503050405090304" pitchFamily="18" charset="0"/>
                <a:ea typeface="宋体" pitchFamily="2" charset="-122"/>
                <a:sym typeface="Symbol" panose="05050102010706020507" pitchFamily="18" charset="2"/>
              </a:rPr>
              <a:t>或：</a:t>
            </a:r>
            <a:endParaRPr kumimoji="1" lang="zh-CN" altLang="en-US" sz="28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170033" name="AutoShape 49"/>
          <p:cNvSpPr>
            <a:spLocks noChangeArrowheads="1"/>
          </p:cNvSpPr>
          <p:nvPr/>
        </p:nvSpPr>
        <p:spPr bwMode="auto">
          <a:xfrm>
            <a:off x="7608889" y="6131243"/>
            <a:ext cx="720725" cy="144462"/>
          </a:xfrm>
          <a:prstGeom prst="rightArrow">
            <a:avLst>
              <a:gd name="adj1" fmla="val 50000"/>
              <a:gd name="adj2" fmla="val 124726"/>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0034" name="Text Box 50"/>
          <p:cNvSpPr txBox="1">
            <a:spLocks noChangeArrowheads="1"/>
          </p:cNvSpPr>
          <p:nvPr/>
        </p:nvSpPr>
        <p:spPr bwMode="auto">
          <a:xfrm>
            <a:off x="8256589" y="5915343"/>
            <a:ext cx="15843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rPr>
              <a:t>发出负功</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8" name="灯片编号占位符 7"/>
          <p:cNvSpPr>
            <a:spLocks noGrp="1"/>
          </p:cNvSpPr>
          <p:nvPr>
            <p:ph type="sldNum" sz="quarter" idx="12"/>
            <p:custDataLst>
              <p:tags r:id="rId1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9986"/>
                                        </p:tgtEl>
                                        <p:attrNameLst>
                                          <p:attrName>style.visibility</p:attrName>
                                        </p:attrNameLst>
                                      </p:cBhvr>
                                      <p:to>
                                        <p:strVal val="visible"/>
                                      </p:to>
                                    </p:set>
                                    <p:anim calcmode="lin" valueType="num">
                                      <p:cBhvr additive="base">
                                        <p:cTn id="7" dur="500" fill="hold"/>
                                        <p:tgtEl>
                                          <p:spTgt spid="169986"/>
                                        </p:tgtEl>
                                        <p:attrNameLst>
                                          <p:attrName>ppt_x</p:attrName>
                                        </p:attrNameLst>
                                      </p:cBhvr>
                                      <p:tavLst>
                                        <p:tav tm="0">
                                          <p:val>
                                            <p:strVal val="0-#ppt_w/2"/>
                                          </p:val>
                                        </p:tav>
                                        <p:tav tm="100000">
                                          <p:val>
                                            <p:strVal val="#ppt_x"/>
                                          </p:val>
                                        </p:tav>
                                      </p:tavLst>
                                    </p:anim>
                                    <p:anim calcmode="lin" valueType="num">
                                      <p:cBhvr additive="base">
                                        <p:cTn id="8" dur="500" fill="hold"/>
                                        <p:tgtEl>
                                          <p:spTgt spid="1699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169991"/>
                                        </p:tgtEl>
                                        <p:attrNameLst>
                                          <p:attrName>style.visibility</p:attrName>
                                        </p:attrNameLst>
                                      </p:cBhvr>
                                      <p:to>
                                        <p:strVal val="visible"/>
                                      </p:to>
                                    </p:set>
                                    <p:animEffect transition="in" filter="wedge">
                                      <p:cBhvr>
                                        <p:cTn id="13" dur="2000"/>
                                        <p:tgtEl>
                                          <p:spTgt spid="16999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70020"/>
                                        </p:tgtEl>
                                        <p:attrNameLst>
                                          <p:attrName>style.visibility</p:attrName>
                                        </p:attrNameLst>
                                      </p:cBhvr>
                                      <p:to>
                                        <p:strVal val="visible"/>
                                      </p:to>
                                    </p:set>
                                    <p:animEffect transition="in" filter="slide(fromLeft)">
                                      <p:cBhvr>
                                        <p:cTn id="18" dur="500"/>
                                        <p:tgtEl>
                                          <p:spTgt spid="170020"/>
                                        </p:tgtEl>
                                      </p:cBhvr>
                                    </p:animEffect>
                                  </p:childTnLst>
                                </p:cTn>
                              </p:par>
                            </p:childTnLst>
                          </p:cTn>
                        </p:par>
                        <p:par>
                          <p:cTn id="19" fill="hold">
                            <p:stCondLst>
                              <p:cond delay="500"/>
                            </p:stCondLst>
                            <p:childTnLst>
                              <p:par>
                                <p:cTn id="20" presetID="3" presetClass="entr" presetSubtype="10" fill="hold" nodeType="afterEffect">
                                  <p:stCondLst>
                                    <p:cond delay="0"/>
                                  </p:stCondLst>
                                  <p:childTnLst>
                                    <p:set>
                                      <p:cBhvr>
                                        <p:cTn id="21" dur="1" fill="hold">
                                          <p:stCondLst>
                                            <p:cond delay="0"/>
                                          </p:stCondLst>
                                        </p:cTn>
                                        <p:tgtEl>
                                          <p:spTgt spid="170021"/>
                                        </p:tgtEl>
                                        <p:attrNameLst>
                                          <p:attrName>style.visibility</p:attrName>
                                        </p:attrNameLst>
                                      </p:cBhvr>
                                      <p:to>
                                        <p:strVal val="visible"/>
                                      </p:to>
                                    </p:set>
                                    <p:animEffect transition="in" filter="blinds(horizontal)">
                                      <p:cBhvr>
                                        <p:cTn id="22" dur="500"/>
                                        <p:tgtEl>
                                          <p:spTgt spid="1700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iterate type="lt">
                                    <p:tmPct val="100000"/>
                                  </p:iterate>
                                  <p:childTnLst>
                                    <p:set>
                                      <p:cBhvr>
                                        <p:cTn id="26" dur="1" fill="hold">
                                          <p:stCondLst>
                                            <p:cond delay="0"/>
                                          </p:stCondLst>
                                        </p:cTn>
                                        <p:tgtEl>
                                          <p:spTgt spid="169988"/>
                                        </p:tgtEl>
                                        <p:attrNameLst>
                                          <p:attrName>style.visibility</p:attrName>
                                        </p:attrNameLst>
                                      </p:cBhvr>
                                      <p:to>
                                        <p:strVal val="visible"/>
                                      </p:to>
                                    </p:set>
                                    <p:animEffect transition="in" filter="strips(downRight)">
                                      <p:cBhvr>
                                        <p:cTn id="27" dur="75"/>
                                        <p:tgtEl>
                                          <p:spTgt spid="169988"/>
                                        </p:tgtEl>
                                      </p:cBhvr>
                                    </p:animEffect>
                                  </p:childTnLst>
                                </p:cTn>
                              </p:par>
                            </p:childTnLst>
                          </p:cTn>
                        </p:par>
                        <p:par>
                          <p:cTn id="28" fill="hold">
                            <p:stCondLst>
                              <p:cond delay="75"/>
                            </p:stCondLst>
                            <p:childTnLst>
                              <p:par>
                                <p:cTn id="29" presetID="2" presetClass="entr" presetSubtype="8" fill="hold" nodeType="afterEffect">
                                  <p:stCondLst>
                                    <p:cond delay="0"/>
                                  </p:stCondLst>
                                  <p:childTnLst>
                                    <p:set>
                                      <p:cBhvr>
                                        <p:cTn id="30" dur="1" fill="hold">
                                          <p:stCondLst>
                                            <p:cond delay="0"/>
                                          </p:stCondLst>
                                        </p:cTn>
                                        <p:tgtEl>
                                          <p:spTgt spid="169990"/>
                                        </p:tgtEl>
                                        <p:attrNameLst>
                                          <p:attrName>style.visibility</p:attrName>
                                        </p:attrNameLst>
                                      </p:cBhvr>
                                      <p:to>
                                        <p:strVal val="visible"/>
                                      </p:to>
                                    </p:set>
                                    <p:anim calcmode="lin" valueType="num">
                                      <p:cBhvr additive="base">
                                        <p:cTn id="31" dur="500" fill="hold"/>
                                        <p:tgtEl>
                                          <p:spTgt spid="169990"/>
                                        </p:tgtEl>
                                        <p:attrNameLst>
                                          <p:attrName>ppt_x</p:attrName>
                                        </p:attrNameLst>
                                      </p:cBhvr>
                                      <p:tavLst>
                                        <p:tav tm="0">
                                          <p:val>
                                            <p:strVal val="0-#ppt_w/2"/>
                                          </p:val>
                                        </p:tav>
                                        <p:tav tm="100000">
                                          <p:val>
                                            <p:strVal val="#ppt_x"/>
                                          </p:val>
                                        </p:tav>
                                      </p:tavLst>
                                    </p:anim>
                                    <p:anim calcmode="lin" valueType="num">
                                      <p:cBhvr additive="base">
                                        <p:cTn id="32" dur="500" fill="hold"/>
                                        <p:tgtEl>
                                          <p:spTgt spid="1699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70027"/>
                                        </p:tgtEl>
                                        <p:attrNameLst>
                                          <p:attrName>style.visibility</p:attrName>
                                        </p:attrNameLst>
                                      </p:cBhvr>
                                      <p:to>
                                        <p:strVal val="visible"/>
                                      </p:to>
                                    </p:set>
                                    <p:animEffect transition="in" filter="slide(fromLeft)">
                                      <p:cBhvr>
                                        <p:cTn id="37" dur="500"/>
                                        <p:tgtEl>
                                          <p:spTgt spid="17002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iterate type="lt">
                                    <p:tmPct val="100000"/>
                                  </p:iterate>
                                  <p:childTnLst>
                                    <p:set>
                                      <p:cBhvr>
                                        <p:cTn id="41" dur="1" fill="hold">
                                          <p:stCondLst>
                                            <p:cond delay="0"/>
                                          </p:stCondLst>
                                        </p:cTn>
                                        <p:tgtEl>
                                          <p:spTgt spid="170022"/>
                                        </p:tgtEl>
                                        <p:attrNameLst>
                                          <p:attrName>style.visibility</p:attrName>
                                        </p:attrNameLst>
                                      </p:cBhvr>
                                      <p:to>
                                        <p:strVal val="visible"/>
                                      </p:to>
                                    </p:set>
                                    <p:animEffect transition="in" filter="strips(downRight)">
                                      <p:cBhvr>
                                        <p:cTn id="42" dur="75"/>
                                        <p:tgtEl>
                                          <p:spTgt spid="1700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0023"/>
                                        </p:tgtEl>
                                        <p:attrNameLst>
                                          <p:attrName>style.visibility</p:attrName>
                                        </p:attrNameLst>
                                      </p:cBhvr>
                                      <p:to>
                                        <p:strVal val="visible"/>
                                      </p:to>
                                    </p:set>
                                    <p:animEffect transition="in" filter="blinds(horizontal)">
                                      <p:cBhvr>
                                        <p:cTn id="47" dur="500"/>
                                        <p:tgtEl>
                                          <p:spTgt spid="170023"/>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170024"/>
                                        </p:tgtEl>
                                        <p:attrNameLst>
                                          <p:attrName>style.visibility</p:attrName>
                                        </p:attrNameLst>
                                      </p:cBhvr>
                                      <p:to>
                                        <p:strVal val="visible"/>
                                      </p:to>
                                    </p:set>
                                    <p:animEffect transition="in" filter="slide(fromLeft)">
                                      <p:cBhvr>
                                        <p:cTn id="52" dur="500"/>
                                        <p:tgtEl>
                                          <p:spTgt spid="170024"/>
                                        </p:tgtEl>
                                      </p:cBhvr>
                                    </p:animEffect>
                                  </p:childTnLst>
                                </p:cTn>
                              </p:par>
                            </p:childTnLst>
                          </p:cTn>
                        </p:par>
                        <p:par>
                          <p:cTn id="53" fill="hold">
                            <p:stCondLst>
                              <p:cond delay="500"/>
                            </p:stCondLst>
                            <p:childTnLst>
                              <p:par>
                                <p:cTn id="54" presetID="23" presetClass="entr" presetSubtype="16" fill="hold" nodeType="afterEffect">
                                  <p:stCondLst>
                                    <p:cond delay="0"/>
                                  </p:stCondLst>
                                  <p:childTnLst>
                                    <p:set>
                                      <p:cBhvr>
                                        <p:cTn id="55" dur="1" fill="hold">
                                          <p:stCondLst>
                                            <p:cond delay="0"/>
                                          </p:stCondLst>
                                        </p:cTn>
                                        <p:tgtEl>
                                          <p:spTgt spid="170025"/>
                                        </p:tgtEl>
                                        <p:attrNameLst>
                                          <p:attrName>style.visibility</p:attrName>
                                        </p:attrNameLst>
                                      </p:cBhvr>
                                      <p:to>
                                        <p:strVal val="visible"/>
                                      </p:to>
                                    </p:set>
                                    <p:anim calcmode="lin" valueType="num">
                                      <p:cBhvr>
                                        <p:cTn id="56" dur="500" fill="hold"/>
                                        <p:tgtEl>
                                          <p:spTgt spid="170025"/>
                                        </p:tgtEl>
                                        <p:attrNameLst>
                                          <p:attrName>ppt_w</p:attrName>
                                        </p:attrNameLst>
                                      </p:cBhvr>
                                      <p:tavLst>
                                        <p:tav tm="0">
                                          <p:val>
                                            <p:fltVal val="0"/>
                                          </p:val>
                                        </p:tav>
                                        <p:tav tm="100000">
                                          <p:val>
                                            <p:strVal val="#ppt_w"/>
                                          </p:val>
                                        </p:tav>
                                      </p:tavLst>
                                    </p:anim>
                                    <p:anim calcmode="lin" valueType="num">
                                      <p:cBhvr>
                                        <p:cTn id="57" dur="500" fill="hold"/>
                                        <p:tgtEl>
                                          <p:spTgt spid="170025"/>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nodeType="clickEffect">
                                  <p:stCondLst>
                                    <p:cond delay="0"/>
                                  </p:stCondLst>
                                  <p:childTnLst>
                                    <p:set>
                                      <p:cBhvr>
                                        <p:cTn id="61" dur="1" fill="hold">
                                          <p:stCondLst>
                                            <p:cond delay="0"/>
                                          </p:stCondLst>
                                        </p:cTn>
                                        <p:tgtEl>
                                          <p:spTgt spid="170006"/>
                                        </p:tgtEl>
                                        <p:attrNameLst>
                                          <p:attrName>style.visibility</p:attrName>
                                        </p:attrNameLst>
                                      </p:cBhvr>
                                      <p:to>
                                        <p:strVal val="visible"/>
                                      </p:to>
                                    </p:set>
                                    <p:animEffect transition="in" filter="wedge">
                                      <p:cBhvr>
                                        <p:cTn id="62" dur="2000"/>
                                        <p:tgtEl>
                                          <p:spTgt spid="170006"/>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iterate type="lt">
                                    <p:tmPct val="100000"/>
                                  </p:iterate>
                                  <p:childTnLst>
                                    <p:set>
                                      <p:cBhvr>
                                        <p:cTn id="66" dur="1" fill="hold">
                                          <p:stCondLst>
                                            <p:cond delay="0"/>
                                          </p:stCondLst>
                                        </p:cTn>
                                        <p:tgtEl>
                                          <p:spTgt spid="170026"/>
                                        </p:tgtEl>
                                        <p:attrNameLst>
                                          <p:attrName>style.visibility</p:attrName>
                                        </p:attrNameLst>
                                      </p:cBhvr>
                                      <p:to>
                                        <p:strVal val="visible"/>
                                      </p:to>
                                    </p:set>
                                    <p:animEffect transition="in" filter="strips(downRight)">
                                      <p:cBhvr>
                                        <p:cTn id="67" dur="75"/>
                                        <p:tgtEl>
                                          <p:spTgt spid="170026"/>
                                        </p:tgtEl>
                                      </p:cBhvr>
                                    </p:animEffect>
                                  </p:childTnLst>
                                </p:cTn>
                              </p:par>
                            </p:childTnLst>
                          </p:cTn>
                        </p:par>
                        <p:par>
                          <p:cTn id="68" fill="hold">
                            <p:stCondLst>
                              <p:cond delay="75"/>
                            </p:stCondLst>
                            <p:childTnLst>
                              <p:par>
                                <p:cTn id="69" presetID="12" presetClass="entr" presetSubtype="2" fill="hold" nodeType="afterEffect">
                                  <p:stCondLst>
                                    <p:cond delay="0"/>
                                  </p:stCondLst>
                                  <p:childTnLst>
                                    <p:set>
                                      <p:cBhvr>
                                        <p:cTn id="70" dur="1" fill="hold">
                                          <p:stCondLst>
                                            <p:cond delay="0"/>
                                          </p:stCondLst>
                                        </p:cTn>
                                        <p:tgtEl>
                                          <p:spTgt spid="170005"/>
                                        </p:tgtEl>
                                        <p:attrNameLst>
                                          <p:attrName>style.visibility</p:attrName>
                                        </p:attrNameLst>
                                      </p:cBhvr>
                                      <p:to>
                                        <p:strVal val="visible"/>
                                      </p:to>
                                    </p:set>
                                    <p:animEffect transition="in" filter="slide(fromRight)">
                                      <p:cBhvr>
                                        <p:cTn id="71" dur="500"/>
                                        <p:tgtEl>
                                          <p:spTgt spid="170005"/>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nodeType="clickEffect">
                                  <p:stCondLst>
                                    <p:cond delay="0"/>
                                  </p:stCondLst>
                                  <p:childTnLst>
                                    <p:set>
                                      <p:cBhvr>
                                        <p:cTn id="75" dur="1" fill="hold">
                                          <p:stCondLst>
                                            <p:cond delay="0"/>
                                          </p:stCondLst>
                                        </p:cTn>
                                        <p:tgtEl>
                                          <p:spTgt spid="169989"/>
                                        </p:tgtEl>
                                        <p:attrNameLst>
                                          <p:attrName>style.visibility</p:attrName>
                                        </p:attrNameLst>
                                      </p:cBhvr>
                                      <p:to>
                                        <p:strVal val="visible"/>
                                      </p:to>
                                    </p:set>
                                    <p:animEffect transition="in" filter="slide(fromLeft)">
                                      <p:cBhvr>
                                        <p:cTn id="76" dur="500"/>
                                        <p:tgtEl>
                                          <p:spTgt spid="169989"/>
                                        </p:tgtEl>
                                      </p:cBhvr>
                                    </p:animEffect>
                                  </p:childTnLst>
                                </p:cTn>
                              </p:par>
                            </p:childTnLst>
                          </p:cTn>
                        </p:par>
                        <p:par>
                          <p:cTn id="77" fill="hold">
                            <p:stCondLst>
                              <p:cond delay="500"/>
                            </p:stCondLst>
                            <p:childTnLst>
                              <p:par>
                                <p:cTn id="78" presetID="18" presetClass="entr" presetSubtype="12" fill="hold" nodeType="afterEffect">
                                  <p:stCondLst>
                                    <p:cond delay="0"/>
                                  </p:stCondLst>
                                  <p:iterate type="lt">
                                    <p:tmPct val="100000"/>
                                  </p:iterate>
                                  <p:childTnLst>
                                    <p:set>
                                      <p:cBhvr>
                                        <p:cTn id="79" dur="1" fill="hold">
                                          <p:stCondLst>
                                            <p:cond delay="0"/>
                                          </p:stCondLst>
                                        </p:cTn>
                                        <p:tgtEl>
                                          <p:spTgt spid="169987"/>
                                        </p:tgtEl>
                                        <p:attrNameLst>
                                          <p:attrName>style.visibility</p:attrName>
                                        </p:attrNameLst>
                                      </p:cBhvr>
                                      <p:to>
                                        <p:strVal val="visible"/>
                                      </p:to>
                                    </p:set>
                                    <p:animEffect transition="in" filter="strips(downLeft)">
                                      <p:cBhvr>
                                        <p:cTn id="80" dur="100"/>
                                        <p:tgtEl>
                                          <p:spTgt spid="16998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170028"/>
                                        </p:tgtEl>
                                        <p:attrNameLst>
                                          <p:attrName>style.visibility</p:attrName>
                                        </p:attrNameLst>
                                      </p:cBhvr>
                                      <p:to>
                                        <p:strVal val="visible"/>
                                      </p:to>
                                    </p:set>
                                    <p:animEffect transition="in" filter="blinds(horizontal)">
                                      <p:cBhvr>
                                        <p:cTn id="85" dur="500"/>
                                        <p:tgtEl>
                                          <p:spTgt spid="170028"/>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8" fill="hold" nodeType="clickEffect">
                                  <p:stCondLst>
                                    <p:cond delay="0"/>
                                  </p:stCondLst>
                                  <p:childTnLst>
                                    <p:set>
                                      <p:cBhvr>
                                        <p:cTn id="89" dur="1" fill="hold">
                                          <p:stCondLst>
                                            <p:cond delay="0"/>
                                          </p:stCondLst>
                                        </p:cTn>
                                        <p:tgtEl>
                                          <p:spTgt spid="170029"/>
                                        </p:tgtEl>
                                        <p:attrNameLst>
                                          <p:attrName>style.visibility</p:attrName>
                                        </p:attrNameLst>
                                      </p:cBhvr>
                                      <p:to>
                                        <p:strVal val="visible"/>
                                      </p:to>
                                    </p:set>
                                    <p:animEffect transition="in" filter="slide(fromLeft)">
                                      <p:cBhvr>
                                        <p:cTn id="90" dur="500"/>
                                        <p:tgtEl>
                                          <p:spTgt spid="170029"/>
                                        </p:tgtEl>
                                      </p:cBhvr>
                                    </p:animEffect>
                                  </p:childTnLst>
                                </p:cTn>
                              </p:par>
                            </p:childTnLst>
                          </p:cTn>
                        </p:par>
                        <p:par>
                          <p:cTn id="91" fill="hold">
                            <p:stCondLst>
                              <p:cond delay="500"/>
                            </p:stCondLst>
                            <p:childTnLst>
                              <p:par>
                                <p:cTn id="92" presetID="23" presetClass="entr" presetSubtype="16" fill="hold" nodeType="afterEffect">
                                  <p:stCondLst>
                                    <p:cond delay="0"/>
                                  </p:stCondLst>
                                  <p:childTnLst>
                                    <p:set>
                                      <p:cBhvr>
                                        <p:cTn id="93" dur="1" fill="hold">
                                          <p:stCondLst>
                                            <p:cond delay="0"/>
                                          </p:stCondLst>
                                        </p:cTn>
                                        <p:tgtEl>
                                          <p:spTgt spid="170030"/>
                                        </p:tgtEl>
                                        <p:attrNameLst>
                                          <p:attrName>style.visibility</p:attrName>
                                        </p:attrNameLst>
                                      </p:cBhvr>
                                      <p:to>
                                        <p:strVal val="visible"/>
                                      </p:to>
                                    </p:set>
                                    <p:anim calcmode="lin" valueType="num">
                                      <p:cBhvr>
                                        <p:cTn id="94" dur="500" fill="hold"/>
                                        <p:tgtEl>
                                          <p:spTgt spid="170030"/>
                                        </p:tgtEl>
                                        <p:attrNameLst>
                                          <p:attrName>ppt_w</p:attrName>
                                        </p:attrNameLst>
                                      </p:cBhvr>
                                      <p:tavLst>
                                        <p:tav tm="0">
                                          <p:val>
                                            <p:fltVal val="0"/>
                                          </p:val>
                                        </p:tav>
                                        <p:tav tm="100000">
                                          <p:val>
                                            <p:strVal val="#ppt_w"/>
                                          </p:val>
                                        </p:tav>
                                      </p:tavLst>
                                    </p:anim>
                                    <p:anim calcmode="lin" valueType="num">
                                      <p:cBhvr>
                                        <p:cTn id="95" dur="500" fill="hold"/>
                                        <p:tgtEl>
                                          <p:spTgt spid="170030"/>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51" presetClass="entr" presetSubtype="0" fill="hold" nodeType="clickEffect">
                                  <p:stCondLst>
                                    <p:cond delay="0"/>
                                  </p:stCondLst>
                                  <p:childTnLst>
                                    <p:set>
                                      <p:cBhvr>
                                        <p:cTn id="99" dur="1" fill="hold">
                                          <p:stCondLst>
                                            <p:cond delay="0"/>
                                          </p:stCondLst>
                                        </p:cTn>
                                        <p:tgtEl>
                                          <p:spTgt spid="170032"/>
                                        </p:tgtEl>
                                        <p:attrNameLst>
                                          <p:attrName>style.visibility</p:attrName>
                                        </p:attrNameLst>
                                      </p:cBhvr>
                                      <p:to>
                                        <p:strVal val="visible"/>
                                      </p:to>
                                    </p:set>
                                    <p:animEffect transition="in" filter="fade">
                                      <p:cBhvr>
                                        <p:cTn id="100" dur="770" decel="100000"/>
                                        <p:tgtEl>
                                          <p:spTgt spid="170032"/>
                                        </p:tgtEl>
                                      </p:cBhvr>
                                    </p:animEffect>
                                    <p:animScale>
                                      <p:cBhvr>
                                        <p:cTn id="101" dur="770" decel="100000"/>
                                        <p:tgtEl>
                                          <p:spTgt spid="170032"/>
                                        </p:tgtEl>
                                      </p:cBhvr>
                                      <p:from x="10000" y="10000"/>
                                      <p:to x="200000" y="450000"/>
                                    </p:animScale>
                                    <p:animScale>
                                      <p:cBhvr>
                                        <p:cTn id="102" dur="1230" accel="100000" fill="hold">
                                          <p:stCondLst>
                                            <p:cond delay="770"/>
                                          </p:stCondLst>
                                        </p:cTn>
                                        <p:tgtEl>
                                          <p:spTgt spid="170032"/>
                                        </p:tgtEl>
                                      </p:cBhvr>
                                      <p:from x="200000" y="450000"/>
                                      <p:to x="100000" y="100000"/>
                                    </p:animScale>
                                    <p:set>
                                      <p:cBhvr>
                                        <p:cTn id="103" dur="770" fill="hold"/>
                                        <p:tgtEl>
                                          <p:spTgt spid="170032"/>
                                        </p:tgtEl>
                                        <p:attrNameLst>
                                          <p:attrName>ppt_x</p:attrName>
                                        </p:attrNameLst>
                                      </p:cBhvr>
                                      <p:to>
                                        <p:strVal val="(0.5)"/>
                                      </p:to>
                                    </p:set>
                                    <p:anim from="(0.5)" to="(#ppt_x)" calcmode="lin" valueType="num">
                                      <p:cBhvr>
                                        <p:cTn id="104" dur="1230" accel="100000" fill="hold">
                                          <p:stCondLst>
                                            <p:cond delay="770"/>
                                          </p:stCondLst>
                                        </p:cTn>
                                        <p:tgtEl>
                                          <p:spTgt spid="170032"/>
                                        </p:tgtEl>
                                        <p:attrNameLst>
                                          <p:attrName>ppt_x</p:attrName>
                                        </p:attrNameLst>
                                      </p:cBhvr>
                                    </p:anim>
                                    <p:set>
                                      <p:cBhvr>
                                        <p:cTn id="105" dur="770" fill="hold"/>
                                        <p:tgtEl>
                                          <p:spTgt spid="170032"/>
                                        </p:tgtEl>
                                        <p:attrNameLst>
                                          <p:attrName>ppt_y</p:attrName>
                                        </p:attrNameLst>
                                      </p:cBhvr>
                                      <p:to>
                                        <p:strVal val="(#ppt_y+0.4)"/>
                                      </p:to>
                                    </p:set>
                                    <p:anim from="(#ppt_y+0.4)" to="(#ppt_y)" calcmode="lin" valueType="num">
                                      <p:cBhvr>
                                        <p:cTn id="106" dur="1230" accel="100000" fill="hold">
                                          <p:stCondLst>
                                            <p:cond delay="770"/>
                                          </p:stCondLst>
                                        </p:cTn>
                                        <p:tgtEl>
                                          <p:spTgt spid="170032"/>
                                        </p:tgtEl>
                                        <p:attrNameLst>
                                          <p:attrName>ppt_y</p:attrName>
                                        </p:attrNameLst>
                                      </p:cBhvr>
                                    </p:anim>
                                  </p:childTnLst>
                                </p:cTn>
                              </p:par>
                            </p:childTnLst>
                          </p:cTn>
                        </p:par>
                        <p:par>
                          <p:cTn id="107" fill="hold">
                            <p:stCondLst>
                              <p:cond delay="2000"/>
                            </p:stCondLst>
                            <p:childTnLst>
                              <p:par>
                                <p:cTn id="108" presetID="3" presetClass="entr" presetSubtype="10" fill="hold" nodeType="afterEffect">
                                  <p:stCondLst>
                                    <p:cond delay="0"/>
                                  </p:stCondLst>
                                  <p:childTnLst>
                                    <p:set>
                                      <p:cBhvr>
                                        <p:cTn id="109" dur="1" fill="hold">
                                          <p:stCondLst>
                                            <p:cond delay="0"/>
                                          </p:stCondLst>
                                        </p:cTn>
                                        <p:tgtEl>
                                          <p:spTgt spid="170031"/>
                                        </p:tgtEl>
                                        <p:attrNameLst>
                                          <p:attrName>style.visibility</p:attrName>
                                        </p:attrNameLst>
                                      </p:cBhvr>
                                      <p:to>
                                        <p:strVal val="visible"/>
                                      </p:to>
                                    </p:set>
                                    <p:animEffect transition="in" filter="blinds(horizontal)">
                                      <p:cBhvr>
                                        <p:cTn id="110" dur="500"/>
                                        <p:tgtEl>
                                          <p:spTgt spid="170031"/>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8" fill="hold" nodeType="clickEffect">
                                  <p:stCondLst>
                                    <p:cond delay="0"/>
                                  </p:stCondLst>
                                  <p:childTnLst>
                                    <p:set>
                                      <p:cBhvr>
                                        <p:cTn id="114" dur="1" fill="hold">
                                          <p:stCondLst>
                                            <p:cond delay="0"/>
                                          </p:stCondLst>
                                        </p:cTn>
                                        <p:tgtEl>
                                          <p:spTgt spid="170033"/>
                                        </p:tgtEl>
                                        <p:attrNameLst>
                                          <p:attrName>style.visibility</p:attrName>
                                        </p:attrNameLst>
                                      </p:cBhvr>
                                      <p:to>
                                        <p:strVal val="visible"/>
                                      </p:to>
                                    </p:set>
                                    <p:animEffect transition="in" filter="slide(fromLeft)">
                                      <p:cBhvr>
                                        <p:cTn id="115" dur="500"/>
                                        <p:tgtEl>
                                          <p:spTgt spid="170033"/>
                                        </p:tgtEl>
                                      </p:cBhvr>
                                    </p:animEffect>
                                  </p:childTnLst>
                                </p:cTn>
                              </p:par>
                            </p:childTnLst>
                          </p:cTn>
                        </p:par>
                        <p:par>
                          <p:cTn id="116" fill="hold">
                            <p:stCondLst>
                              <p:cond delay="500"/>
                            </p:stCondLst>
                            <p:childTnLst>
                              <p:par>
                                <p:cTn id="117" presetID="23" presetClass="entr" presetSubtype="16" fill="hold" nodeType="afterEffect">
                                  <p:stCondLst>
                                    <p:cond delay="0"/>
                                  </p:stCondLst>
                                  <p:childTnLst>
                                    <p:set>
                                      <p:cBhvr>
                                        <p:cTn id="118" dur="1" fill="hold">
                                          <p:stCondLst>
                                            <p:cond delay="0"/>
                                          </p:stCondLst>
                                        </p:cTn>
                                        <p:tgtEl>
                                          <p:spTgt spid="170034"/>
                                        </p:tgtEl>
                                        <p:attrNameLst>
                                          <p:attrName>style.visibility</p:attrName>
                                        </p:attrNameLst>
                                      </p:cBhvr>
                                      <p:to>
                                        <p:strVal val="visible"/>
                                      </p:to>
                                    </p:set>
                                    <p:anim calcmode="lin" valueType="num">
                                      <p:cBhvr>
                                        <p:cTn id="119" dur="500" fill="hold"/>
                                        <p:tgtEl>
                                          <p:spTgt spid="170034"/>
                                        </p:tgtEl>
                                        <p:attrNameLst>
                                          <p:attrName>ppt_w</p:attrName>
                                        </p:attrNameLst>
                                      </p:cBhvr>
                                      <p:tavLst>
                                        <p:tav tm="0">
                                          <p:val>
                                            <p:fltVal val="0"/>
                                          </p:val>
                                        </p:tav>
                                        <p:tav tm="100000">
                                          <p:val>
                                            <p:strVal val="#ppt_w"/>
                                          </p:val>
                                        </p:tav>
                                      </p:tavLst>
                                    </p:anim>
                                    <p:anim calcmode="lin" valueType="num">
                                      <p:cBhvr>
                                        <p:cTn id="120" dur="500" fill="hold"/>
                                        <p:tgtEl>
                                          <p:spTgt spid="1700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nimBg="1" autoUpdateAnimBg="0"/>
      <p:bldP spid="169987" grpId="0" autoUpdateAnimBg="0"/>
      <p:bldP spid="169988" grpId="0" autoUpdateAnimBg="0"/>
      <p:bldP spid="169989" grpId="0"/>
      <p:bldP spid="170022" grpId="0" autoUpdateAnimBg="0"/>
      <p:bldP spid="170025" grpId="0"/>
      <p:bldP spid="170026" grpId="0" autoUpdateAnimBg="0"/>
      <p:bldP spid="170027" grpId="0"/>
      <p:bldP spid="170030" grpId="0"/>
      <p:bldP spid="170032" grpId="0"/>
      <p:bldP spid="17003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1774825" y="1181101"/>
            <a:ext cx="647700"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例</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grpSp>
        <p:nvGrpSpPr>
          <p:cNvPr id="171011" name="Group 3"/>
          <p:cNvGrpSpPr/>
          <p:nvPr/>
        </p:nvGrpSpPr>
        <p:grpSpPr bwMode="auto">
          <a:xfrm>
            <a:off x="1774826" y="1684338"/>
            <a:ext cx="3889375" cy="3040062"/>
            <a:chOff x="158" y="527"/>
            <a:chExt cx="2450" cy="1915"/>
          </a:xfrm>
        </p:grpSpPr>
        <p:graphicFrame>
          <p:nvGraphicFramePr>
            <p:cNvPr id="135184" name="Object 4"/>
            <p:cNvGraphicFramePr>
              <a:graphicFrameLocks noChangeAspect="1"/>
            </p:cNvGraphicFramePr>
            <p:nvPr/>
          </p:nvGraphicFramePr>
          <p:xfrm>
            <a:off x="1066" y="527"/>
            <a:ext cx="635" cy="222"/>
          </p:xfrm>
          <a:graphic>
            <a:graphicData uri="http://schemas.openxmlformats.org/presentationml/2006/ole">
              <mc:AlternateContent xmlns:mc="http://schemas.openxmlformats.org/markup-compatibility/2006">
                <mc:Choice xmlns:v="urn:schemas-microsoft-com:vml" Requires="v">
                  <p:oleObj spid="_x0000_s2" name="Equation" r:id="rId1" imgW="364490" imgH="121285" progId="Equation.3">
                    <p:embed/>
                  </p:oleObj>
                </mc:Choice>
                <mc:Fallback>
                  <p:oleObj name="Equation" r:id="rId1" imgW="364490" imgH="12128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 y="527"/>
                          <a:ext cx="635"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5" name="Oval 5"/>
            <p:cNvSpPr>
              <a:spLocks noChangeArrowheads="1"/>
            </p:cNvSpPr>
            <p:nvPr/>
          </p:nvSpPr>
          <p:spPr bwMode="auto">
            <a:xfrm rot="10800000">
              <a:off x="647" y="1339"/>
              <a:ext cx="164" cy="327"/>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5186" name="Text Box 6"/>
            <p:cNvSpPr txBox="1">
              <a:spLocks noChangeArrowheads="1"/>
            </p:cNvSpPr>
            <p:nvPr/>
          </p:nvSpPr>
          <p:spPr bwMode="auto">
            <a:xfrm rot="10800000">
              <a:off x="505" y="1024"/>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87" name="Text Box 7"/>
            <p:cNvSpPr txBox="1">
              <a:spLocks noChangeArrowheads="1"/>
            </p:cNvSpPr>
            <p:nvPr/>
          </p:nvSpPr>
          <p:spPr bwMode="auto">
            <a:xfrm>
              <a:off x="533" y="1573"/>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88" name="Text Box 8"/>
            <p:cNvSpPr txBox="1">
              <a:spLocks noChangeArrowheads="1"/>
            </p:cNvSpPr>
            <p:nvPr/>
          </p:nvSpPr>
          <p:spPr bwMode="auto">
            <a:xfrm>
              <a:off x="1474" y="2115"/>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89" name="Line 9"/>
            <p:cNvSpPr>
              <a:spLocks noChangeShapeType="1"/>
            </p:cNvSpPr>
            <p:nvPr/>
          </p:nvSpPr>
          <p:spPr bwMode="auto">
            <a:xfrm rot="5400000">
              <a:off x="1060" y="1746"/>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5190" name="Line 10"/>
            <p:cNvSpPr>
              <a:spLocks noChangeShapeType="1"/>
            </p:cNvSpPr>
            <p:nvPr/>
          </p:nvSpPr>
          <p:spPr bwMode="auto">
            <a:xfrm rot="5400000">
              <a:off x="1060" y="571"/>
              <a:ext cx="0"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5191" name="Text Box 11"/>
            <p:cNvSpPr txBox="1">
              <a:spLocks noChangeArrowheads="1"/>
            </p:cNvSpPr>
            <p:nvPr/>
          </p:nvSpPr>
          <p:spPr bwMode="auto">
            <a:xfrm rot="10800000">
              <a:off x="1519" y="890"/>
              <a:ext cx="26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92" name="Text Box 12"/>
            <p:cNvSpPr txBox="1">
              <a:spLocks noChangeArrowheads="1"/>
            </p:cNvSpPr>
            <p:nvPr/>
          </p:nvSpPr>
          <p:spPr bwMode="auto">
            <a:xfrm>
              <a:off x="975" y="709"/>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93" name="Line 13"/>
            <p:cNvSpPr>
              <a:spLocks noChangeShapeType="1"/>
            </p:cNvSpPr>
            <p:nvPr/>
          </p:nvSpPr>
          <p:spPr bwMode="auto">
            <a:xfrm rot="10800000">
              <a:off x="740" y="891"/>
              <a:ext cx="0" cy="11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aphicFrame>
          <p:nvGraphicFramePr>
            <p:cNvPr id="135194" name="Object 14"/>
            <p:cNvGraphicFramePr>
              <a:graphicFrameLocks noChangeAspect="1"/>
            </p:cNvGraphicFramePr>
            <p:nvPr/>
          </p:nvGraphicFramePr>
          <p:xfrm>
            <a:off x="1222" y="880"/>
            <a:ext cx="282" cy="362"/>
          </p:xfrm>
          <a:graphic>
            <a:graphicData uri="http://schemas.openxmlformats.org/presentationml/2006/ole">
              <mc:AlternateContent xmlns:mc="http://schemas.openxmlformats.org/markup-compatibility/2006">
                <mc:Choice xmlns:v="urn:schemas-microsoft-com:vml" Requires="v">
                  <p:oleObj spid="_x0000_s3" name="Equation" r:id="rId3" imgW="121285" imgH="157480" progId="Equation.DSMT4">
                    <p:embed/>
                  </p:oleObj>
                </mc:Choice>
                <mc:Fallback>
                  <p:oleObj name="Equation" r:id="rId3" imgW="121285" imgH="157480"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 y="880"/>
                          <a:ext cx="28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95" name="Oval 15"/>
            <p:cNvSpPr>
              <a:spLocks noChangeArrowheads="1"/>
            </p:cNvSpPr>
            <p:nvPr/>
          </p:nvSpPr>
          <p:spPr bwMode="auto">
            <a:xfrm rot="10800000">
              <a:off x="1851" y="1339"/>
              <a:ext cx="164" cy="327"/>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5196" name="Text Box 16"/>
            <p:cNvSpPr txBox="1">
              <a:spLocks noChangeArrowheads="1"/>
            </p:cNvSpPr>
            <p:nvPr/>
          </p:nvSpPr>
          <p:spPr bwMode="auto">
            <a:xfrm rot="10800000">
              <a:off x="2064" y="981"/>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97" name="Text Box 17"/>
            <p:cNvSpPr txBox="1">
              <a:spLocks noChangeArrowheads="1"/>
            </p:cNvSpPr>
            <p:nvPr/>
          </p:nvSpPr>
          <p:spPr bwMode="auto">
            <a:xfrm>
              <a:off x="2064" y="1570"/>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5198" name="Line 18"/>
            <p:cNvSpPr>
              <a:spLocks noChangeShapeType="1"/>
            </p:cNvSpPr>
            <p:nvPr/>
          </p:nvSpPr>
          <p:spPr bwMode="auto">
            <a:xfrm rot="5400000">
              <a:off x="1630" y="1748"/>
              <a:ext cx="3"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5199" name="Line 19"/>
            <p:cNvSpPr>
              <a:spLocks noChangeShapeType="1"/>
            </p:cNvSpPr>
            <p:nvPr/>
          </p:nvSpPr>
          <p:spPr bwMode="auto">
            <a:xfrm rot="16200000" flipV="1">
              <a:off x="1631" y="571"/>
              <a:ext cx="1" cy="6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5200" name="Line 20"/>
            <p:cNvSpPr>
              <a:spLocks noChangeShapeType="1"/>
            </p:cNvSpPr>
            <p:nvPr/>
          </p:nvSpPr>
          <p:spPr bwMode="auto">
            <a:xfrm rot="10800000">
              <a:off x="1944" y="891"/>
              <a:ext cx="0" cy="11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5201" name="Rectangle 21"/>
            <p:cNvSpPr>
              <a:spLocks noChangeArrowheads="1"/>
            </p:cNvSpPr>
            <p:nvPr/>
          </p:nvSpPr>
          <p:spPr bwMode="auto">
            <a:xfrm>
              <a:off x="1156" y="800"/>
              <a:ext cx="409" cy="181"/>
            </a:xfrm>
            <a:prstGeom prst="rect">
              <a:avLst/>
            </a:prstGeom>
            <a:solidFill>
              <a:srgbClr val="FF9900"/>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endParaRPr kumimoji="1" lang="zh-CN" altLang="en-US" sz="2400" b="1">
                <a:solidFill>
                  <a:srgbClr val="FF9900"/>
                </a:solidFill>
                <a:latin typeface="Times New Roman" panose="02020503050405090304" pitchFamily="18" charset="0"/>
                <a:ea typeface="仿宋_GB2312" pitchFamily="49" charset="-122"/>
                <a:sym typeface="Symbol" panose="05050102010706020507" pitchFamily="18" charset="2"/>
              </a:endParaRPr>
            </a:p>
          </p:txBody>
        </p:sp>
        <p:sp>
          <p:nvSpPr>
            <p:cNvPr id="135202" name="Text Box 22"/>
            <p:cNvSpPr txBox="1">
              <a:spLocks noChangeArrowheads="1"/>
            </p:cNvSpPr>
            <p:nvPr/>
          </p:nvSpPr>
          <p:spPr bwMode="auto">
            <a:xfrm>
              <a:off x="2064" y="1344"/>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rPr>
                <a:t>10V</a:t>
              </a:r>
              <a:endPar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5203" name="Text Box 23"/>
            <p:cNvSpPr txBox="1">
              <a:spLocks noChangeArrowheads="1"/>
            </p:cNvSpPr>
            <p:nvPr/>
          </p:nvSpPr>
          <p:spPr bwMode="auto">
            <a:xfrm>
              <a:off x="158" y="1344"/>
              <a:ext cx="4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rPr>
                <a:t>5V</a:t>
              </a:r>
              <a:endPar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5204" name="AutoShape 24"/>
            <p:cNvSpPr>
              <a:spLocks noChangeArrowheads="1"/>
            </p:cNvSpPr>
            <p:nvPr/>
          </p:nvSpPr>
          <p:spPr bwMode="auto">
            <a:xfrm>
              <a:off x="884" y="2115"/>
              <a:ext cx="545" cy="90"/>
            </a:xfrm>
            <a:prstGeom prst="rightArrow">
              <a:avLst>
                <a:gd name="adj1" fmla="val 50000"/>
                <a:gd name="adj2" fmla="val 151389"/>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sp>
        <p:nvSpPr>
          <p:cNvPr id="171033" name="Text Box 25"/>
          <p:cNvSpPr txBox="1">
            <a:spLocks noChangeArrowheads="1"/>
          </p:cNvSpPr>
          <p:nvPr/>
        </p:nvSpPr>
        <p:spPr bwMode="auto">
          <a:xfrm>
            <a:off x="2640014" y="1181100"/>
            <a:ext cx="44656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计算图示电路各元件的功率。</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1034" name="Text Box 26"/>
          <p:cNvSpPr txBox="1">
            <a:spLocks noChangeArrowheads="1"/>
          </p:cNvSpPr>
          <p:nvPr/>
        </p:nvSpPr>
        <p:spPr bwMode="auto">
          <a:xfrm>
            <a:off x="5808663" y="1828801"/>
            <a:ext cx="647700"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解</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71035" name="Object 27"/>
          <p:cNvGraphicFramePr>
            <a:graphicFrameLocks noChangeAspect="1"/>
          </p:cNvGraphicFramePr>
          <p:nvPr/>
        </p:nvGraphicFramePr>
        <p:xfrm>
          <a:off x="6723064" y="1882776"/>
          <a:ext cx="2994025" cy="612775"/>
        </p:xfrm>
        <a:graphic>
          <a:graphicData uri="http://schemas.openxmlformats.org/presentationml/2006/ole">
            <mc:AlternateContent xmlns:mc="http://schemas.openxmlformats.org/markup-compatibility/2006">
              <mc:Choice xmlns:v="urn:schemas-microsoft-com:vml" Requires="v">
                <p:oleObj spid="_x0000_s4" name="Equation" r:id="rId5" imgW="821690" imgH="157480" progId="Equation.DSMT4">
                  <p:embed/>
                </p:oleObj>
              </mc:Choice>
              <mc:Fallback>
                <p:oleObj name="Equation" r:id="rId5" imgW="821690" imgH="15748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064" y="1882776"/>
                        <a:ext cx="2994025"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36" name="Object 28"/>
          <p:cNvGraphicFramePr>
            <a:graphicFrameLocks noChangeAspect="1"/>
          </p:cNvGraphicFramePr>
          <p:nvPr/>
        </p:nvGraphicFramePr>
        <p:xfrm>
          <a:off x="6022976" y="2547938"/>
          <a:ext cx="3313113" cy="971550"/>
        </p:xfrm>
        <a:graphic>
          <a:graphicData uri="http://schemas.openxmlformats.org/presentationml/2006/ole">
            <mc:AlternateContent xmlns:mc="http://schemas.openxmlformats.org/markup-compatibility/2006">
              <mc:Choice xmlns:v="urn:schemas-microsoft-com:vml" Requires="v">
                <p:oleObj spid="_x0000_s5" name="Equation" r:id="rId7" imgW="864235" imgH="243205" progId="Equation.DSMT4">
                  <p:embed/>
                </p:oleObj>
              </mc:Choice>
              <mc:Fallback>
                <p:oleObj name="Equation" r:id="rId7" imgW="864235" imgH="243205" progId="Equation.DSMT4">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2976" y="2547938"/>
                        <a:ext cx="3313113"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37" name="Object 29"/>
          <p:cNvGraphicFramePr>
            <a:graphicFrameLocks noChangeAspect="1"/>
          </p:cNvGraphicFramePr>
          <p:nvPr/>
        </p:nvGraphicFramePr>
        <p:xfrm>
          <a:off x="4894264" y="5121275"/>
          <a:ext cx="3914775" cy="723900"/>
        </p:xfrm>
        <a:graphic>
          <a:graphicData uri="http://schemas.openxmlformats.org/presentationml/2006/ole">
            <mc:AlternateContent xmlns:mc="http://schemas.openxmlformats.org/markup-compatibility/2006">
              <mc:Choice xmlns:v="urn:schemas-microsoft-com:vml" Requires="v">
                <p:oleObj spid="_x0000_s6" name="Equation" r:id="rId9" imgW="964565" imgH="164465" progId="Equation.DSMT4">
                  <p:embed/>
                </p:oleObj>
              </mc:Choice>
              <mc:Fallback>
                <p:oleObj name="Equation" r:id="rId9" imgW="964565" imgH="164465" progId="Equation.DSMT4">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4264" y="5121275"/>
                        <a:ext cx="3914775"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38" name="Object 30"/>
          <p:cNvGraphicFramePr>
            <a:graphicFrameLocks noChangeAspect="1"/>
          </p:cNvGraphicFramePr>
          <p:nvPr/>
        </p:nvGraphicFramePr>
        <p:xfrm>
          <a:off x="5481639" y="3556001"/>
          <a:ext cx="4179887" cy="638175"/>
        </p:xfrm>
        <a:graphic>
          <a:graphicData uri="http://schemas.openxmlformats.org/presentationml/2006/ole">
            <mc:AlternateContent xmlns:mc="http://schemas.openxmlformats.org/markup-compatibility/2006">
              <mc:Choice xmlns:v="urn:schemas-microsoft-com:vml" Requires="v">
                <p:oleObj spid="_x0000_s7" name="Equation" r:id="rId11" imgW="1107440" imgH="157480" progId="Equation.DSMT4">
                  <p:embed/>
                </p:oleObj>
              </mc:Choice>
              <mc:Fallback>
                <p:oleObj name="Equation" r:id="rId11" imgW="1107440" imgH="157480" progId="Equation.DSMT4">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1639" y="3556001"/>
                        <a:ext cx="4179887"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39" name="Object 31"/>
          <p:cNvGraphicFramePr>
            <a:graphicFrameLocks noChangeAspect="1"/>
          </p:cNvGraphicFramePr>
          <p:nvPr/>
        </p:nvGraphicFramePr>
        <p:xfrm>
          <a:off x="5235576" y="4421188"/>
          <a:ext cx="3521075" cy="609600"/>
        </p:xfrm>
        <a:graphic>
          <a:graphicData uri="http://schemas.openxmlformats.org/presentationml/2006/ole">
            <mc:AlternateContent xmlns:mc="http://schemas.openxmlformats.org/markup-compatibility/2006">
              <mc:Choice xmlns:v="urn:schemas-microsoft-com:vml" Requires="v">
                <p:oleObj spid="_x0000_s8" name="Equation" r:id="rId13" imgW="978535" imgH="157480" progId="Equation.DSMT4">
                  <p:embed/>
                </p:oleObj>
              </mc:Choice>
              <mc:Fallback>
                <p:oleObj name="Equation" r:id="rId13" imgW="978535" imgH="157480" progId="Equation.DSMT4">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5576" y="4421188"/>
                        <a:ext cx="35210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40" name="Text Box 32"/>
          <p:cNvSpPr txBox="1">
            <a:spLocks noChangeArrowheads="1"/>
          </p:cNvSpPr>
          <p:nvPr/>
        </p:nvSpPr>
        <p:spPr bwMode="auto">
          <a:xfrm>
            <a:off x="9732964" y="3700463"/>
            <a:ext cx="9350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发出</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1041" name="Text Box 33"/>
          <p:cNvSpPr txBox="1">
            <a:spLocks noChangeArrowheads="1"/>
          </p:cNvSpPr>
          <p:nvPr/>
        </p:nvSpPr>
        <p:spPr bwMode="auto">
          <a:xfrm>
            <a:off x="9409114" y="4492625"/>
            <a:ext cx="9350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吸收</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1042" name="Text Box 34"/>
          <p:cNvSpPr txBox="1">
            <a:spLocks noChangeArrowheads="1"/>
          </p:cNvSpPr>
          <p:nvPr/>
        </p:nvSpPr>
        <p:spPr bwMode="auto">
          <a:xfrm>
            <a:off x="9336089" y="5284788"/>
            <a:ext cx="9350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吸收</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1043" name="Text Box 35"/>
          <p:cNvSpPr txBox="1">
            <a:spLocks noChangeArrowheads="1"/>
          </p:cNvSpPr>
          <p:nvPr/>
        </p:nvSpPr>
        <p:spPr bwMode="auto">
          <a:xfrm>
            <a:off x="3790951" y="5853114"/>
            <a:ext cx="4537075" cy="521970"/>
          </a:xfrm>
          <a:prstGeom prst="rect">
            <a:avLst/>
          </a:prstGeom>
          <a:solidFill>
            <a:srgbClr val="000000"/>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FFFF00"/>
                </a:solidFill>
                <a:latin typeface="Times New Roman" panose="02020503050405090304" pitchFamily="18" charset="0"/>
                <a:ea typeface="仿宋_GB2312" pitchFamily="49" charset="-122"/>
                <a:sym typeface="Symbol" panose="05050102010706020507" pitchFamily="18" charset="2"/>
              </a:rPr>
              <a:t>满足</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a:t>
            </a:r>
            <a:r>
              <a:rPr kumimoji="1" lang="en-US" altLang="zh-CN" sz="2800" b="1" i="1">
                <a:solidFill>
                  <a:srgbClr val="FFFF00"/>
                </a:solidFill>
                <a:latin typeface="Times New Roman" panose="02020503050405090304" pitchFamily="18" charset="0"/>
                <a:ea typeface="仿宋_GB2312" pitchFamily="49" charset="-122"/>
                <a:sym typeface="Wingdings" panose="05000000000000000000" pitchFamily="2" charset="2"/>
              </a:rPr>
              <a:t>P</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（发）＝</a:t>
            </a:r>
            <a:r>
              <a:rPr kumimoji="1" lang="en-US" altLang="zh-CN" sz="2800" b="1" i="1">
                <a:solidFill>
                  <a:srgbClr val="FFFF00"/>
                </a:solidFill>
                <a:latin typeface="Times New Roman" panose="02020503050405090304" pitchFamily="18" charset="0"/>
                <a:ea typeface="仿宋_GB2312" pitchFamily="49" charset="-122"/>
                <a:sym typeface="Wingdings" panose="05000000000000000000" pitchFamily="2" charset="2"/>
              </a:rPr>
              <a:t>P</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（吸）</a:t>
            </a:r>
            <a:endParaRPr kumimoji="1" lang="zh-CN" altLang="en-US" sz="28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9" name="灯片编号占位符 8"/>
          <p:cNvSpPr>
            <a:spLocks noGrp="1"/>
          </p:cNvSpPr>
          <p:nvPr>
            <p:ph type="sldNum" sz="quarter" idx="12"/>
            <p:custDataLst>
              <p:tags r:id="rId1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1010"/>
                                        </p:tgtEl>
                                        <p:attrNameLst>
                                          <p:attrName>style.visibility</p:attrName>
                                        </p:attrNameLst>
                                      </p:cBhvr>
                                      <p:to>
                                        <p:strVal val="visible"/>
                                      </p:to>
                                    </p:set>
                                    <p:anim calcmode="lin" valueType="num">
                                      <p:cBhvr>
                                        <p:cTn id="7" dur="1000" fill="hold"/>
                                        <p:tgtEl>
                                          <p:spTgt spid="171010"/>
                                        </p:tgtEl>
                                        <p:attrNameLst>
                                          <p:attrName>ppt_w</p:attrName>
                                        </p:attrNameLst>
                                      </p:cBhvr>
                                      <p:tavLst>
                                        <p:tav tm="0">
                                          <p:val>
                                            <p:fltVal val="0"/>
                                          </p:val>
                                        </p:tav>
                                        <p:tav tm="100000">
                                          <p:val>
                                            <p:strVal val="#ppt_w"/>
                                          </p:val>
                                        </p:tav>
                                      </p:tavLst>
                                    </p:anim>
                                    <p:anim calcmode="lin" valueType="num">
                                      <p:cBhvr>
                                        <p:cTn id="8" dur="1000" fill="hold"/>
                                        <p:tgtEl>
                                          <p:spTgt spid="171010"/>
                                        </p:tgtEl>
                                        <p:attrNameLst>
                                          <p:attrName>ppt_h</p:attrName>
                                        </p:attrNameLst>
                                      </p:cBhvr>
                                      <p:tavLst>
                                        <p:tav tm="0">
                                          <p:val>
                                            <p:fltVal val="0"/>
                                          </p:val>
                                        </p:tav>
                                        <p:tav tm="100000">
                                          <p:val>
                                            <p:strVal val="#ppt_h"/>
                                          </p:val>
                                        </p:tav>
                                      </p:tavLst>
                                    </p:anim>
                                    <p:anim calcmode="lin" valueType="num">
                                      <p:cBhvr>
                                        <p:cTn id="9" dur="1000" fill="hold"/>
                                        <p:tgtEl>
                                          <p:spTgt spid="1710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10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71011"/>
                                        </p:tgtEl>
                                        <p:attrNameLst>
                                          <p:attrName>style.visibility</p:attrName>
                                        </p:attrNameLst>
                                      </p:cBhvr>
                                      <p:to>
                                        <p:strVal val="visible"/>
                                      </p:to>
                                    </p:set>
                                    <p:animEffect transition="in" filter="wedge">
                                      <p:cBhvr>
                                        <p:cTn id="14" dur="2000"/>
                                        <p:tgtEl>
                                          <p:spTgt spid="171011"/>
                                        </p:tgtEl>
                                      </p:cBhvr>
                                    </p:animEffect>
                                  </p:childTnLst>
                                </p:cTn>
                              </p:par>
                            </p:childTnLst>
                          </p:cTn>
                        </p:par>
                        <p:par>
                          <p:cTn id="15" fill="hold">
                            <p:stCondLst>
                              <p:cond delay="3000"/>
                            </p:stCondLst>
                            <p:childTnLst>
                              <p:par>
                                <p:cTn id="16" presetID="17" presetClass="entr" presetSubtype="10" fill="hold" nodeType="afterEffect">
                                  <p:stCondLst>
                                    <p:cond delay="0"/>
                                  </p:stCondLst>
                                  <p:childTnLst>
                                    <p:set>
                                      <p:cBhvr>
                                        <p:cTn id="17" dur="1" fill="hold">
                                          <p:stCondLst>
                                            <p:cond delay="0"/>
                                          </p:stCondLst>
                                        </p:cTn>
                                        <p:tgtEl>
                                          <p:spTgt spid="171033"/>
                                        </p:tgtEl>
                                        <p:attrNameLst>
                                          <p:attrName>style.visibility</p:attrName>
                                        </p:attrNameLst>
                                      </p:cBhvr>
                                      <p:to>
                                        <p:strVal val="visible"/>
                                      </p:to>
                                    </p:set>
                                    <p:anim calcmode="lin" valueType="num">
                                      <p:cBhvr>
                                        <p:cTn id="18" dur="500" fill="hold"/>
                                        <p:tgtEl>
                                          <p:spTgt spid="171033"/>
                                        </p:tgtEl>
                                        <p:attrNameLst>
                                          <p:attrName>ppt_w</p:attrName>
                                        </p:attrNameLst>
                                      </p:cBhvr>
                                      <p:tavLst>
                                        <p:tav tm="0">
                                          <p:val>
                                            <p:fltVal val="0"/>
                                          </p:val>
                                        </p:tav>
                                        <p:tav tm="100000">
                                          <p:val>
                                            <p:strVal val="#ppt_w"/>
                                          </p:val>
                                        </p:tav>
                                      </p:tavLst>
                                    </p:anim>
                                    <p:anim calcmode="lin" valueType="num">
                                      <p:cBhvr>
                                        <p:cTn id="19" dur="500" fill="hold"/>
                                        <p:tgtEl>
                                          <p:spTgt spid="17103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71034"/>
                                        </p:tgtEl>
                                        <p:attrNameLst>
                                          <p:attrName>style.visibility</p:attrName>
                                        </p:attrNameLst>
                                      </p:cBhvr>
                                      <p:to>
                                        <p:strVal val="visible"/>
                                      </p:to>
                                    </p:set>
                                    <p:animEffect transition="in" filter="blinds(horizontal)">
                                      <p:cBhvr>
                                        <p:cTn id="24" dur="500"/>
                                        <p:tgtEl>
                                          <p:spTgt spid="171034"/>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171035"/>
                                        </p:tgtEl>
                                        <p:attrNameLst>
                                          <p:attrName>style.visibility</p:attrName>
                                        </p:attrNameLst>
                                      </p:cBhvr>
                                      <p:to>
                                        <p:strVal val="visible"/>
                                      </p:to>
                                    </p:set>
                                    <p:animEffect transition="in" filter="strips(upRight)">
                                      <p:cBhvr>
                                        <p:cTn id="29" dur="1000"/>
                                        <p:tgtEl>
                                          <p:spTgt spid="171035"/>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171036"/>
                                        </p:tgtEl>
                                        <p:attrNameLst>
                                          <p:attrName>style.visibility</p:attrName>
                                        </p:attrNameLst>
                                      </p:cBhvr>
                                      <p:to>
                                        <p:strVal val="visible"/>
                                      </p:to>
                                    </p:set>
                                    <p:animEffect transition="in" filter="strips(upRight)">
                                      <p:cBhvr>
                                        <p:cTn id="34" dur="1000"/>
                                        <p:tgtEl>
                                          <p:spTgt spid="171036"/>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71038"/>
                                        </p:tgtEl>
                                        <p:attrNameLst>
                                          <p:attrName>style.visibility</p:attrName>
                                        </p:attrNameLst>
                                      </p:cBhvr>
                                      <p:to>
                                        <p:strVal val="visible"/>
                                      </p:to>
                                    </p:set>
                                    <p:animEffect transition="in" filter="strips(downRight)">
                                      <p:cBhvr>
                                        <p:cTn id="39" dur="1000"/>
                                        <p:tgtEl>
                                          <p:spTgt spid="171038"/>
                                        </p:tgtEl>
                                      </p:cBhvr>
                                    </p:animEffect>
                                  </p:childTnLst>
                                </p:cTn>
                              </p:par>
                            </p:childTnLst>
                          </p:cTn>
                        </p:par>
                        <p:par>
                          <p:cTn id="40" fill="hold">
                            <p:stCondLst>
                              <p:cond delay="1000"/>
                            </p:stCondLst>
                            <p:childTnLst>
                              <p:par>
                                <p:cTn id="41" presetID="23" presetClass="entr" presetSubtype="16" fill="hold" nodeType="afterEffect">
                                  <p:stCondLst>
                                    <p:cond delay="0"/>
                                  </p:stCondLst>
                                  <p:childTnLst>
                                    <p:set>
                                      <p:cBhvr>
                                        <p:cTn id="42" dur="1" fill="hold">
                                          <p:stCondLst>
                                            <p:cond delay="0"/>
                                          </p:stCondLst>
                                        </p:cTn>
                                        <p:tgtEl>
                                          <p:spTgt spid="171040"/>
                                        </p:tgtEl>
                                        <p:attrNameLst>
                                          <p:attrName>style.visibility</p:attrName>
                                        </p:attrNameLst>
                                      </p:cBhvr>
                                      <p:to>
                                        <p:strVal val="visible"/>
                                      </p:to>
                                    </p:set>
                                    <p:anim calcmode="lin" valueType="num">
                                      <p:cBhvr>
                                        <p:cTn id="43" dur="1000" fill="hold"/>
                                        <p:tgtEl>
                                          <p:spTgt spid="171040"/>
                                        </p:tgtEl>
                                        <p:attrNameLst>
                                          <p:attrName>ppt_w</p:attrName>
                                        </p:attrNameLst>
                                      </p:cBhvr>
                                      <p:tavLst>
                                        <p:tav tm="0">
                                          <p:val>
                                            <p:fltVal val="0"/>
                                          </p:val>
                                        </p:tav>
                                        <p:tav tm="100000">
                                          <p:val>
                                            <p:strVal val="#ppt_w"/>
                                          </p:val>
                                        </p:tav>
                                      </p:tavLst>
                                    </p:anim>
                                    <p:anim calcmode="lin" valueType="num">
                                      <p:cBhvr>
                                        <p:cTn id="44" dur="1000" fill="hold"/>
                                        <p:tgtEl>
                                          <p:spTgt spid="17104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71039"/>
                                        </p:tgtEl>
                                        <p:attrNameLst>
                                          <p:attrName>style.visibility</p:attrName>
                                        </p:attrNameLst>
                                      </p:cBhvr>
                                      <p:to>
                                        <p:strVal val="visible"/>
                                      </p:to>
                                    </p:set>
                                    <p:animEffect transition="in" filter="strips(downRight)">
                                      <p:cBhvr>
                                        <p:cTn id="49" dur="1000"/>
                                        <p:tgtEl>
                                          <p:spTgt spid="171039"/>
                                        </p:tgtEl>
                                      </p:cBhvr>
                                    </p:animEffect>
                                  </p:childTnLst>
                                </p:cTn>
                              </p:par>
                            </p:childTnLst>
                          </p:cTn>
                        </p:par>
                        <p:par>
                          <p:cTn id="50" fill="hold">
                            <p:stCondLst>
                              <p:cond delay="1000"/>
                            </p:stCondLst>
                            <p:childTnLst>
                              <p:par>
                                <p:cTn id="51" presetID="23" presetClass="entr" presetSubtype="16" fill="hold" nodeType="afterEffect">
                                  <p:stCondLst>
                                    <p:cond delay="0"/>
                                  </p:stCondLst>
                                  <p:childTnLst>
                                    <p:set>
                                      <p:cBhvr>
                                        <p:cTn id="52" dur="1" fill="hold">
                                          <p:stCondLst>
                                            <p:cond delay="0"/>
                                          </p:stCondLst>
                                        </p:cTn>
                                        <p:tgtEl>
                                          <p:spTgt spid="171041"/>
                                        </p:tgtEl>
                                        <p:attrNameLst>
                                          <p:attrName>style.visibility</p:attrName>
                                        </p:attrNameLst>
                                      </p:cBhvr>
                                      <p:to>
                                        <p:strVal val="visible"/>
                                      </p:to>
                                    </p:set>
                                    <p:anim calcmode="lin" valueType="num">
                                      <p:cBhvr>
                                        <p:cTn id="53" dur="1000" fill="hold"/>
                                        <p:tgtEl>
                                          <p:spTgt spid="171041"/>
                                        </p:tgtEl>
                                        <p:attrNameLst>
                                          <p:attrName>ppt_w</p:attrName>
                                        </p:attrNameLst>
                                      </p:cBhvr>
                                      <p:tavLst>
                                        <p:tav tm="0">
                                          <p:val>
                                            <p:fltVal val="0"/>
                                          </p:val>
                                        </p:tav>
                                        <p:tav tm="100000">
                                          <p:val>
                                            <p:strVal val="#ppt_w"/>
                                          </p:val>
                                        </p:tav>
                                      </p:tavLst>
                                    </p:anim>
                                    <p:anim calcmode="lin" valueType="num">
                                      <p:cBhvr>
                                        <p:cTn id="54" dur="1000" fill="hold"/>
                                        <p:tgtEl>
                                          <p:spTgt spid="171041"/>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nodeType="clickEffect">
                                  <p:stCondLst>
                                    <p:cond delay="0"/>
                                  </p:stCondLst>
                                  <p:childTnLst>
                                    <p:set>
                                      <p:cBhvr>
                                        <p:cTn id="58" dur="1" fill="hold">
                                          <p:stCondLst>
                                            <p:cond delay="0"/>
                                          </p:stCondLst>
                                        </p:cTn>
                                        <p:tgtEl>
                                          <p:spTgt spid="171037"/>
                                        </p:tgtEl>
                                        <p:attrNameLst>
                                          <p:attrName>style.visibility</p:attrName>
                                        </p:attrNameLst>
                                      </p:cBhvr>
                                      <p:to>
                                        <p:strVal val="visible"/>
                                      </p:to>
                                    </p:set>
                                    <p:animEffect transition="in" filter="strips(upRight)">
                                      <p:cBhvr>
                                        <p:cTn id="59" dur="1000"/>
                                        <p:tgtEl>
                                          <p:spTgt spid="171037"/>
                                        </p:tgtEl>
                                      </p:cBhvr>
                                    </p:animEffect>
                                  </p:childTnLst>
                                </p:cTn>
                              </p:par>
                            </p:childTnLst>
                          </p:cTn>
                        </p:par>
                        <p:par>
                          <p:cTn id="60" fill="hold">
                            <p:stCondLst>
                              <p:cond delay="1000"/>
                            </p:stCondLst>
                            <p:childTnLst>
                              <p:par>
                                <p:cTn id="61" presetID="23" presetClass="entr" presetSubtype="16" fill="hold" nodeType="afterEffect">
                                  <p:stCondLst>
                                    <p:cond delay="0"/>
                                  </p:stCondLst>
                                  <p:childTnLst>
                                    <p:set>
                                      <p:cBhvr>
                                        <p:cTn id="62" dur="1" fill="hold">
                                          <p:stCondLst>
                                            <p:cond delay="0"/>
                                          </p:stCondLst>
                                        </p:cTn>
                                        <p:tgtEl>
                                          <p:spTgt spid="171042"/>
                                        </p:tgtEl>
                                        <p:attrNameLst>
                                          <p:attrName>style.visibility</p:attrName>
                                        </p:attrNameLst>
                                      </p:cBhvr>
                                      <p:to>
                                        <p:strVal val="visible"/>
                                      </p:to>
                                    </p:set>
                                    <p:anim calcmode="lin" valueType="num">
                                      <p:cBhvr>
                                        <p:cTn id="63" dur="500" fill="hold"/>
                                        <p:tgtEl>
                                          <p:spTgt spid="171042"/>
                                        </p:tgtEl>
                                        <p:attrNameLst>
                                          <p:attrName>ppt_w</p:attrName>
                                        </p:attrNameLst>
                                      </p:cBhvr>
                                      <p:tavLst>
                                        <p:tav tm="0">
                                          <p:val>
                                            <p:fltVal val="0"/>
                                          </p:val>
                                        </p:tav>
                                        <p:tav tm="100000">
                                          <p:val>
                                            <p:strVal val="#ppt_w"/>
                                          </p:val>
                                        </p:tav>
                                      </p:tavLst>
                                    </p:anim>
                                    <p:anim calcmode="lin" valueType="num">
                                      <p:cBhvr>
                                        <p:cTn id="64" dur="500" fill="hold"/>
                                        <p:tgtEl>
                                          <p:spTgt spid="171042"/>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nodeType="clickEffect">
                                  <p:stCondLst>
                                    <p:cond delay="0"/>
                                  </p:stCondLst>
                                  <p:childTnLst>
                                    <p:set>
                                      <p:cBhvr>
                                        <p:cTn id="68" dur="1" fill="hold">
                                          <p:stCondLst>
                                            <p:cond delay="0"/>
                                          </p:stCondLst>
                                        </p:cTn>
                                        <p:tgtEl>
                                          <p:spTgt spid="171043"/>
                                        </p:tgtEl>
                                        <p:attrNameLst>
                                          <p:attrName>style.visibility</p:attrName>
                                        </p:attrNameLst>
                                      </p:cBhvr>
                                      <p:to>
                                        <p:strVal val="visible"/>
                                      </p:to>
                                    </p:set>
                                    <p:animEffect transition="in" filter="strips(upRight)">
                                      <p:cBhvr>
                                        <p:cTn id="69" dur="1000"/>
                                        <p:tgtEl>
                                          <p:spTgt spid="17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33" grpId="0"/>
      <p:bldP spid="171034" grpId="0" animBg="1"/>
      <p:bldP spid="171040" grpId="0"/>
      <p:bldP spid="171041" grpId="0"/>
      <p:bldP spid="171042" grpId="0"/>
      <p:bldP spid="17104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683406" y="775864"/>
            <a:ext cx="4537075" cy="52197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dirty="0">
                <a:solidFill>
                  <a:schemeClr val="tx2"/>
                </a:solidFill>
                <a:latin typeface="Times New Roman" panose="02020503050405090304" pitchFamily="18" charset="0"/>
                <a:ea typeface="宋体" pitchFamily="2" charset="-122"/>
              </a:rPr>
              <a:t>1.  </a:t>
            </a:r>
            <a:r>
              <a:rPr kumimoji="1" lang="zh-CN" altLang="en-US" sz="2800" b="1" dirty="0">
                <a:solidFill>
                  <a:schemeClr val="tx2"/>
                </a:solidFill>
                <a:latin typeface="Times New Roman" panose="02020503050405090304" pitchFamily="18" charset="0"/>
                <a:ea typeface="仿宋_GB2312" pitchFamily="49" charset="-122"/>
              </a:rPr>
              <a:t>理想电压源的串联和并联</a:t>
            </a:r>
            <a:endParaRPr kumimoji="1" lang="zh-CN" altLang="en-US" sz="2800" dirty="0">
              <a:solidFill>
                <a:schemeClr val="tx2"/>
              </a:solidFill>
              <a:latin typeface="Times New Roman" panose="02020503050405090304" pitchFamily="18" charset="0"/>
              <a:ea typeface="仿宋_GB2312" pitchFamily="49" charset="-122"/>
            </a:endParaRPr>
          </a:p>
        </p:txBody>
      </p:sp>
      <p:sp>
        <p:nvSpPr>
          <p:cNvPr id="38920" name="Text Box 8"/>
          <p:cNvSpPr txBox="1">
            <a:spLocks noChangeArrowheads="1"/>
          </p:cNvSpPr>
          <p:nvPr/>
        </p:nvSpPr>
        <p:spPr bwMode="auto">
          <a:xfrm>
            <a:off x="8401051" y="4655503"/>
            <a:ext cx="1800225" cy="15684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相同的电压源才能并联</a:t>
            </a:r>
            <a:r>
              <a:rPr lang="en-US" altLang="zh-CN" dirty="0"/>
              <a:t>,</a:t>
            </a:r>
            <a:r>
              <a:rPr lang="zh-CN" altLang="en-US" dirty="0"/>
              <a:t>电源中的电流不确定。</a:t>
            </a:r>
            <a:endParaRPr lang="zh-CN" altLang="en-US" dirty="0"/>
          </a:p>
        </p:txBody>
      </p:sp>
      <p:graphicFrame>
        <p:nvGraphicFramePr>
          <p:cNvPr id="38977" name="Object 65"/>
          <p:cNvGraphicFramePr>
            <a:graphicFrameLocks noChangeAspect="1"/>
          </p:cNvGraphicFramePr>
          <p:nvPr/>
        </p:nvGraphicFramePr>
        <p:xfrm>
          <a:off x="5375275" y="2423479"/>
          <a:ext cx="2795588" cy="574675"/>
        </p:xfrm>
        <a:graphic>
          <a:graphicData uri="http://schemas.openxmlformats.org/presentationml/2006/ole">
            <mc:AlternateContent xmlns:mc="http://schemas.openxmlformats.org/markup-compatibility/2006">
              <mc:Choice xmlns:v="urn:schemas-microsoft-com:vml" Requires="v">
                <p:oleObj spid="_x0000_s2" name="Equation" r:id="rId1" imgW="1028700" imgH="186055" progId="Equation.3">
                  <p:embed/>
                </p:oleObj>
              </mc:Choice>
              <mc:Fallback>
                <p:oleObj name="Equation" r:id="rId1" imgW="1028700" imgH="186055" progId="Equation.3">
                  <p:embed/>
                  <p:pic>
                    <p:nvPicPr>
                      <p:cNvPr id="0" name="Object 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75" y="2423479"/>
                        <a:ext cx="2795588" cy="5746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79" name="Group 67"/>
          <p:cNvGrpSpPr/>
          <p:nvPr/>
        </p:nvGrpSpPr>
        <p:grpSpPr bwMode="auto">
          <a:xfrm>
            <a:off x="5880101" y="3215640"/>
            <a:ext cx="1871663" cy="673100"/>
            <a:chOff x="2018" y="1525"/>
            <a:chExt cx="1179" cy="424"/>
          </a:xfrm>
        </p:grpSpPr>
        <p:sp>
          <p:nvSpPr>
            <p:cNvPr id="38916" name="AutoShape 4"/>
            <p:cNvSpPr>
              <a:spLocks noChangeArrowheads="1"/>
            </p:cNvSpPr>
            <p:nvPr/>
          </p:nvSpPr>
          <p:spPr bwMode="auto">
            <a:xfrm>
              <a:off x="2018" y="1525"/>
              <a:ext cx="1179" cy="182"/>
            </a:xfrm>
            <a:prstGeom prst="rightArrow">
              <a:avLst>
                <a:gd name="adj1" fmla="val 50000"/>
                <a:gd name="adj2" fmla="val 161951"/>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0000"/>
                </a:solidFill>
                <a:latin typeface="Arial Black" panose="020B0A04020102020204" pitchFamily="34" charset="0"/>
                <a:ea typeface="宋体" pitchFamily="2" charset="-122"/>
              </a:endParaRPr>
            </a:p>
          </p:txBody>
        </p:sp>
        <p:sp>
          <p:nvSpPr>
            <p:cNvPr id="38978" name="Text Box 66"/>
            <p:cNvSpPr txBox="1">
              <a:spLocks noChangeArrowheads="1"/>
            </p:cNvSpPr>
            <p:nvPr/>
          </p:nvSpPr>
          <p:spPr bwMode="auto">
            <a:xfrm>
              <a:off x="2064" y="1661"/>
              <a:ext cx="9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等效电路</a:t>
              </a:r>
              <a:endParaRPr lang="zh-CN" altLang="en-US" sz="2400" b="1">
                <a:solidFill>
                  <a:srgbClr val="FF0000"/>
                </a:solidFill>
                <a:latin typeface="Arial" panose="020B0604020202090204" pitchFamily="34" charset="0"/>
                <a:ea typeface="仿宋_GB2312" pitchFamily="49" charset="-122"/>
              </a:endParaRPr>
            </a:p>
          </p:txBody>
        </p:sp>
      </p:grpSp>
      <p:grpSp>
        <p:nvGrpSpPr>
          <p:cNvPr id="38997" name="Group 85"/>
          <p:cNvGrpSpPr/>
          <p:nvPr/>
        </p:nvGrpSpPr>
        <p:grpSpPr bwMode="auto">
          <a:xfrm>
            <a:off x="8401050" y="2063115"/>
            <a:ext cx="2014538" cy="2305050"/>
            <a:chOff x="4332" y="1026"/>
            <a:chExt cx="1269" cy="1452"/>
          </a:xfrm>
        </p:grpSpPr>
        <p:sp>
          <p:nvSpPr>
            <p:cNvPr id="38946" name="Text Box 34"/>
            <p:cNvSpPr txBox="1">
              <a:spLocks noChangeArrowheads="1"/>
            </p:cNvSpPr>
            <p:nvPr/>
          </p:nvSpPr>
          <p:spPr bwMode="auto">
            <a:xfrm>
              <a:off x="5329" y="2151"/>
              <a:ext cx="27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º</a:t>
              </a:r>
              <a:endParaRPr kumimoji="1" lang="en-US" altLang="zh-CN" sz="2800" b="1">
                <a:solidFill>
                  <a:schemeClr val="tx1"/>
                </a:solidFill>
                <a:latin typeface="Times New Roman" panose="02020503050405090304" pitchFamily="18" charset="0"/>
                <a:ea typeface="宋体" pitchFamily="2" charset="-122"/>
              </a:endParaRPr>
            </a:p>
          </p:txBody>
        </p:sp>
        <p:grpSp>
          <p:nvGrpSpPr>
            <p:cNvPr id="38986" name="Group 74"/>
            <p:cNvGrpSpPr/>
            <p:nvPr/>
          </p:nvGrpSpPr>
          <p:grpSpPr bwMode="auto">
            <a:xfrm>
              <a:off x="4332" y="1026"/>
              <a:ext cx="1198" cy="1260"/>
              <a:chOff x="3742" y="1007"/>
              <a:chExt cx="1198" cy="1260"/>
            </a:xfrm>
          </p:grpSpPr>
          <p:sp>
            <p:nvSpPr>
              <p:cNvPr id="38938" name="Oval 26"/>
              <p:cNvSpPr>
                <a:spLocks noChangeArrowheads="1"/>
              </p:cNvSpPr>
              <p:nvPr/>
            </p:nvSpPr>
            <p:spPr bwMode="auto">
              <a:xfrm>
                <a:off x="4105" y="1462"/>
                <a:ext cx="341" cy="40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endParaRPr lang="zh-CN" altLang="zh-CN" sz="2400" b="1">
                  <a:solidFill>
                    <a:schemeClr val="tx1"/>
                  </a:solidFill>
                  <a:latin typeface="Arial" panose="020B0604020202090204" pitchFamily="34" charset="0"/>
                  <a:ea typeface="仿宋_GB2312" pitchFamily="49" charset="-122"/>
                </a:endParaRPr>
              </a:p>
            </p:txBody>
          </p:sp>
          <p:sp>
            <p:nvSpPr>
              <p:cNvPr id="38939" name="Text Box 27"/>
              <p:cNvSpPr txBox="1">
                <a:spLocks noChangeArrowheads="1"/>
              </p:cNvSpPr>
              <p:nvPr/>
            </p:nvSpPr>
            <p:spPr bwMode="auto">
              <a:xfrm>
                <a:off x="3997" y="1207"/>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38940" name="Text Box 28"/>
              <p:cNvSpPr txBox="1">
                <a:spLocks noChangeArrowheads="1"/>
              </p:cNvSpPr>
              <p:nvPr/>
            </p:nvSpPr>
            <p:spPr bwMode="auto">
              <a:xfrm>
                <a:off x="4019" y="1697"/>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38941" name="Text Box 29"/>
              <p:cNvSpPr txBox="1">
                <a:spLocks noChangeArrowheads="1"/>
              </p:cNvSpPr>
              <p:nvPr/>
            </p:nvSpPr>
            <p:spPr bwMode="auto">
              <a:xfrm>
                <a:off x="3742" y="1480"/>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8942" name="Line 30"/>
              <p:cNvSpPr>
                <a:spLocks noChangeShapeType="1"/>
              </p:cNvSpPr>
              <p:nvPr/>
            </p:nvSpPr>
            <p:spPr bwMode="auto">
              <a:xfrm>
                <a:off x="4282" y="1139"/>
                <a:ext cx="0" cy="1128"/>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43" name="Line 31"/>
              <p:cNvSpPr>
                <a:spLocks noChangeShapeType="1"/>
              </p:cNvSpPr>
              <p:nvPr/>
            </p:nvSpPr>
            <p:spPr bwMode="auto">
              <a:xfrm>
                <a:off x="4282" y="1139"/>
                <a:ext cx="528" cy="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44" name="Line 32"/>
              <p:cNvSpPr>
                <a:spLocks noChangeShapeType="1"/>
              </p:cNvSpPr>
              <p:nvPr/>
            </p:nvSpPr>
            <p:spPr bwMode="auto">
              <a:xfrm>
                <a:off x="4282" y="2267"/>
                <a:ext cx="576"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45" name="Text Box 33"/>
              <p:cNvSpPr txBox="1">
                <a:spLocks noChangeArrowheads="1"/>
              </p:cNvSpPr>
              <p:nvPr/>
            </p:nvSpPr>
            <p:spPr bwMode="auto">
              <a:xfrm>
                <a:off x="4694" y="1007"/>
                <a:ext cx="24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º</a:t>
                </a:r>
                <a:endParaRPr kumimoji="1" lang="en-US" altLang="zh-CN" sz="2800" b="1">
                  <a:solidFill>
                    <a:schemeClr val="tx1"/>
                  </a:solidFill>
                  <a:latin typeface="Times New Roman" panose="02020503050405090304" pitchFamily="18" charset="0"/>
                  <a:ea typeface="宋体" pitchFamily="2" charset="-122"/>
                </a:endParaRPr>
              </a:p>
            </p:txBody>
          </p:sp>
          <p:sp>
            <p:nvSpPr>
              <p:cNvPr id="38980" name="Text Box 68"/>
              <p:cNvSpPr txBox="1">
                <a:spLocks noChangeArrowheads="1"/>
              </p:cNvSpPr>
              <p:nvPr/>
            </p:nvSpPr>
            <p:spPr bwMode="auto">
              <a:xfrm>
                <a:off x="4604" y="1117"/>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38983" name="Text Box 71"/>
              <p:cNvSpPr txBox="1">
                <a:spLocks noChangeArrowheads="1"/>
              </p:cNvSpPr>
              <p:nvPr/>
            </p:nvSpPr>
            <p:spPr bwMode="auto">
              <a:xfrm>
                <a:off x="4694" y="1888"/>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grpSp>
      </p:grpSp>
      <p:sp>
        <p:nvSpPr>
          <p:cNvPr id="38936" name="Text Box 24"/>
          <p:cNvSpPr txBox="1">
            <a:spLocks noChangeArrowheads="1"/>
          </p:cNvSpPr>
          <p:nvPr/>
        </p:nvSpPr>
        <p:spPr bwMode="auto">
          <a:xfrm>
            <a:off x="4848860" y="4001135"/>
            <a:ext cx="212725" cy="519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º</a:t>
            </a:r>
            <a:endParaRPr kumimoji="1" lang="en-US" altLang="zh-CN" sz="2800" b="1">
              <a:solidFill>
                <a:schemeClr val="tx1"/>
              </a:solidFill>
              <a:latin typeface="Times New Roman" panose="02020503050405090304" pitchFamily="18" charset="0"/>
              <a:ea typeface="宋体" pitchFamily="2" charset="-122"/>
            </a:endParaRPr>
          </a:p>
        </p:txBody>
      </p:sp>
      <p:grpSp>
        <p:nvGrpSpPr>
          <p:cNvPr id="3" name="组合 2"/>
          <p:cNvGrpSpPr/>
          <p:nvPr/>
        </p:nvGrpSpPr>
        <p:grpSpPr>
          <a:xfrm>
            <a:off x="1847850" y="2134870"/>
            <a:ext cx="3309620" cy="2062480"/>
            <a:chOff x="2910" y="3362"/>
            <a:chExt cx="5212" cy="3248"/>
          </a:xfrm>
        </p:grpSpPr>
        <p:sp>
          <p:nvSpPr>
            <p:cNvPr id="38976" name="Rectangle 64"/>
            <p:cNvSpPr>
              <a:spLocks noChangeArrowheads="1"/>
            </p:cNvSpPr>
            <p:nvPr/>
          </p:nvSpPr>
          <p:spPr bwMode="auto">
            <a:xfrm>
              <a:off x="2910" y="3477"/>
              <a:ext cx="1610" cy="725"/>
            </a:xfrm>
            <a:prstGeom prst="rect">
              <a:avLst/>
            </a:prstGeom>
            <a:noFill/>
            <a:ln w="38100">
              <a:solidFill>
                <a:srgbClr val="66FF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buFont typeface="Wingdings" panose="05000000000000000000" pitchFamily="2" charset="2"/>
                <a:buChar char="l"/>
              </a:pPr>
              <a:r>
                <a:rPr kumimoji="1" lang="zh-CN" altLang="en-US" sz="2400" b="1">
                  <a:solidFill>
                    <a:srgbClr val="FF0000"/>
                  </a:solidFill>
                  <a:latin typeface="仿宋_GB2312" pitchFamily="49" charset="-122"/>
                  <a:ea typeface="仿宋_GB2312" pitchFamily="49" charset="-122"/>
                </a:rPr>
                <a:t>串联</a:t>
              </a:r>
              <a:endParaRPr kumimoji="1" lang="zh-CN" altLang="en-US" sz="2400" b="1">
                <a:solidFill>
                  <a:srgbClr val="FF0000"/>
                </a:solidFill>
                <a:latin typeface="仿宋_GB2312" pitchFamily="49" charset="-122"/>
                <a:ea typeface="仿宋_GB2312" pitchFamily="49" charset="-122"/>
              </a:endParaRPr>
            </a:p>
          </p:txBody>
        </p:sp>
        <p:sp>
          <p:nvSpPr>
            <p:cNvPr id="38922" name="Text Box 10"/>
            <p:cNvSpPr txBox="1">
              <a:spLocks noChangeArrowheads="1"/>
            </p:cNvSpPr>
            <p:nvPr/>
          </p:nvSpPr>
          <p:spPr bwMode="auto">
            <a:xfrm>
              <a:off x="4838" y="5557"/>
              <a:ext cx="1080"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8923" name="Oval 11"/>
            <p:cNvSpPr>
              <a:spLocks noChangeArrowheads="1"/>
            </p:cNvSpPr>
            <p:nvPr/>
          </p:nvSpPr>
          <p:spPr bwMode="auto">
            <a:xfrm>
              <a:off x="5938" y="3963"/>
              <a:ext cx="410" cy="8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8924" name="Text Box 12"/>
            <p:cNvSpPr txBox="1">
              <a:spLocks noChangeArrowheads="1"/>
            </p:cNvSpPr>
            <p:nvPr/>
          </p:nvSpPr>
          <p:spPr bwMode="auto">
            <a:xfrm>
              <a:off x="5443" y="3398"/>
              <a:ext cx="615" cy="825"/>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38925" name="Text Box 13"/>
            <p:cNvSpPr txBox="1">
              <a:spLocks noChangeArrowheads="1"/>
            </p:cNvSpPr>
            <p:nvPr/>
          </p:nvSpPr>
          <p:spPr bwMode="auto">
            <a:xfrm>
              <a:off x="5501" y="4199"/>
              <a:ext cx="53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38926" name="Oval 14"/>
            <p:cNvSpPr>
              <a:spLocks noChangeArrowheads="1"/>
            </p:cNvSpPr>
            <p:nvPr/>
          </p:nvSpPr>
          <p:spPr bwMode="auto">
            <a:xfrm>
              <a:off x="5938" y="5481"/>
              <a:ext cx="410" cy="8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8927" name="Text Box 15"/>
            <p:cNvSpPr txBox="1">
              <a:spLocks noChangeArrowheads="1"/>
            </p:cNvSpPr>
            <p:nvPr/>
          </p:nvSpPr>
          <p:spPr bwMode="auto">
            <a:xfrm>
              <a:off x="5446" y="4919"/>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38928" name="Text Box 16"/>
            <p:cNvSpPr txBox="1">
              <a:spLocks noChangeArrowheads="1"/>
            </p:cNvSpPr>
            <p:nvPr/>
          </p:nvSpPr>
          <p:spPr bwMode="auto">
            <a:xfrm>
              <a:off x="5501" y="5710"/>
              <a:ext cx="530" cy="825"/>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38929" name="Line 17"/>
            <p:cNvSpPr>
              <a:spLocks noChangeShapeType="1"/>
            </p:cNvSpPr>
            <p:nvPr/>
          </p:nvSpPr>
          <p:spPr bwMode="auto">
            <a:xfrm>
              <a:off x="6158" y="3690"/>
              <a:ext cx="0" cy="1032"/>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30" name="Line 18"/>
            <p:cNvSpPr>
              <a:spLocks noChangeShapeType="1"/>
            </p:cNvSpPr>
            <p:nvPr/>
          </p:nvSpPr>
          <p:spPr bwMode="auto">
            <a:xfrm>
              <a:off x="6158" y="3690"/>
              <a:ext cx="174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31" name="Line 19"/>
            <p:cNvSpPr>
              <a:spLocks noChangeShapeType="1"/>
            </p:cNvSpPr>
            <p:nvPr/>
          </p:nvSpPr>
          <p:spPr bwMode="auto">
            <a:xfrm>
              <a:off x="6158" y="6610"/>
              <a:ext cx="162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32" name="Text Box 20"/>
            <p:cNvSpPr txBox="1">
              <a:spLocks noChangeArrowheads="1"/>
            </p:cNvSpPr>
            <p:nvPr/>
          </p:nvSpPr>
          <p:spPr bwMode="auto">
            <a:xfrm>
              <a:off x="4868" y="4021"/>
              <a:ext cx="1050"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8933" name="Line 21"/>
            <p:cNvSpPr>
              <a:spLocks noChangeShapeType="1"/>
            </p:cNvSpPr>
            <p:nvPr/>
          </p:nvSpPr>
          <p:spPr bwMode="auto">
            <a:xfrm flipV="1">
              <a:off x="6158" y="5540"/>
              <a:ext cx="0" cy="107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34" name="Line 22"/>
            <p:cNvSpPr>
              <a:spLocks noChangeShapeType="1"/>
            </p:cNvSpPr>
            <p:nvPr/>
          </p:nvSpPr>
          <p:spPr bwMode="auto">
            <a:xfrm flipV="1">
              <a:off x="6158" y="4722"/>
              <a:ext cx="0" cy="818"/>
            </a:xfrm>
            <a:prstGeom prst="line">
              <a:avLst/>
            </a:prstGeom>
            <a:noFill/>
            <a:ln w="28575" cap="rnd">
              <a:solidFill>
                <a:srgbClr val="FFCC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35" name="Text Box 23"/>
            <p:cNvSpPr txBox="1">
              <a:spLocks noChangeArrowheads="1"/>
            </p:cNvSpPr>
            <p:nvPr/>
          </p:nvSpPr>
          <p:spPr bwMode="auto">
            <a:xfrm>
              <a:off x="7788" y="3362"/>
              <a:ext cx="335" cy="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º</a:t>
              </a:r>
              <a:endParaRPr kumimoji="1" lang="en-US" altLang="zh-CN" sz="2800" b="1">
                <a:solidFill>
                  <a:schemeClr val="tx1"/>
                </a:solidFill>
                <a:latin typeface="Times New Roman" panose="02020503050405090304" pitchFamily="18" charset="0"/>
                <a:ea typeface="宋体" pitchFamily="2" charset="-122"/>
              </a:endParaRPr>
            </a:p>
          </p:txBody>
        </p:sp>
        <p:sp>
          <p:nvSpPr>
            <p:cNvPr id="38981" name="Text Box 69"/>
            <p:cNvSpPr txBox="1">
              <a:spLocks noChangeArrowheads="1"/>
            </p:cNvSpPr>
            <p:nvPr/>
          </p:nvSpPr>
          <p:spPr bwMode="auto">
            <a:xfrm>
              <a:off x="7333" y="3524"/>
              <a:ext cx="610" cy="81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38982" name="Text Box 70"/>
            <p:cNvSpPr txBox="1">
              <a:spLocks noChangeArrowheads="1"/>
            </p:cNvSpPr>
            <p:nvPr/>
          </p:nvSpPr>
          <p:spPr bwMode="auto">
            <a:xfrm>
              <a:off x="7445" y="5679"/>
              <a:ext cx="530" cy="81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38984" name="Text Box 72"/>
            <p:cNvSpPr txBox="1">
              <a:spLocks noChangeArrowheads="1"/>
            </p:cNvSpPr>
            <p:nvPr/>
          </p:nvSpPr>
          <p:spPr bwMode="auto">
            <a:xfrm>
              <a:off x="7105" y="4657"/>
              <a:ext cx="870" cy="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endParaRPr kumimoji="1" lang="en-US" altLang="zh-CN" sz="2800" b="1" i="1" baseline="-25000">
                <a:solidFill>
                  <a:schemeClr val="tx1"/>
                </a:solidFill>
                <a:latin typeface="Times New Roman" panose="02020503050405090304" pitchFamily="18" charset="0"/>
                <a:ea typeface="宋体" pitchFamily="2" charset="-122"/>
              </a:endParaRPr>
            </a:p>
          </p:txBody>
        </p:sp>
      </p:grpSp>
      <p:sp>
        <p:nvSpPr>
          <p:cNvPr id="38987" name="AutoShape 75"/>
          <p:cNvSpPr>
            <a:spLocks noChangeArrowheads="1"/>
          </p:cNvSpPr>
          <p:nvPr/>
        </p:nvSpPr>
        <p:spPr bwMode="auto">
          <a:xfrm>
            <a:off x="7751764" y="1486854"/>
            <a:ext cx="2376487" cy="503237"/>
          </a:xfrm>
          <a:prstGeom prst="wedgeRoundRectCallout">
            <a:avLst>
              <a:gd name="adj1" fmla="val -51806"/>
              <a:gd name="adj2" fmla="val 162620"/>
              <a:gd name="adj3" fmla="val 16667"/>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pPr>
            <a:r>
              <a:rPr kumimoji="1" lang="zh-CN" altLang="en-US" sz="2400" b="1">
                <a:solidFill>
                  <a:srgbClr val="000000"/>
                </a:solidFill>
                <a:latin typeface="Arial" panose="020B0604020202090204" pitchFamily="34" charset="0"/>
                <a:ea typeface="仿宋_GB2312" pitchFamily="49" charset="-122"/>
              </a:rPr>
              <a:t>注意参考方向</a:t>
            </a:r>
            <a:endParaRPr kumimoji="1" lang="zh-CN" altLang="en-US" sz="2400" b="1">
              <a:solidFill>
                <a:srgbClr val="000000"/>
              </a:solidFill>
              <a:latin typeface="Arial" panose="020B0604020202090204" pitchFamily="34" charset="0"/>
              <a:ea typeface="仿宋_GB2312" pitchFamily="49" charset="-122"/>
            </a:endParaRPr>
          </a:p>
        </p:txBody>
      </p:sp>
      <p:grpSp>
        <p:nvGrpSpPr>
          <p:cNvPr id="38988" name="Group 76"/>
          <p:cNvGrpSpPr/>
          <p:nvPr/>
        </p:nvGrpSpPr>
        <p:grpSpPr bwMode="auto">
          <a:xfrm rot="20022313">
            <a:off x="6311901" y="4511040"/>
            <a:ext cx="1871663" cy="673100"/>
            <a:chOff x="2018" y="1525"/>
            <a:chExt cx="1179" cy="424"/>
          </a:xfrm>
        </p:grpSpPr>
        <p:sp>
          <p:nvSpPr>
            <p:cNvPr id="38989" name="AutoShape 77"/>
            <p:cNvSpPr>
              <a:spLocks noChangeArrowheads="1"/>
            </p:cNvSpPr>
            <p:nvPr/>
          </p:nvSpPr>
          <p:spPr bwMode="auto">
            <a:xfrm>
              <a:off x="2018" y="1525"/>
              <a:ext cx="1179" cy="182"/>
            </a:xfrm>
            <a:prstGeom prst="rightArrow">
              <a:avLst>
                <a:gd name="adj1" fmla="val 50000"/>
                <a:gd name="adj2" fmla="val 161951"/>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0000"/>
                </a:solidFill>
                <a:latin typeface="Arial Black" panose="020B0A04020102020204" pitchFamily="34" charset="0"/>
                <a:ea typeface="宋体" pitchFamily="2" charset="-122"/>
              </a:endParaRPr>
            </a:p>
          </p:txBody>
        </p:sp>
        <p:sp>
          <p:nvSpPr>
            <p:cNvPr id="38990" name="Text Box 78"/>
            <p:cNvSpPr txBox="1">
              <a:spLocks noChangeArrowheads="1"/>
            </p:cNvSpPr>
            <p:nvPr/>
          </p:nvSpPr>
          <p:spPr bwMode="auto">
            <a:xfrm>
              <a:off x="2064" y="1661"/>
              <a:ext cx="9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等效电路</a:t>
              </a:r>
              <a:endParaRPr lang="zh-CN" altLang="en-US" sz="2400" b="1">
                <a:solidFill>
                  <a:srgbClr val="FF0000"/>
                </a:solidFill>
                <a:latin typeface="Arial" panose="020B0604020202090204" pitchFamily="34" charset="0"/>
                <a:ea typeface="仿宋_GB2312" pitchFamily="49" charset="-122"/>
              </a:endParaRPr>
            </a:p>
          </p:txBody>
        </p:sp>
      </p:grpSp>
      <p:sp>
        <p:nvSpPr>
          <p:cNvPr id="38991" name="Rectangle 79"/>
          <p:cNvSpPr>
            <a:spLocks noChangeArrowheads="1"/>
          </p:cNvSpPr>
          <p:nvPr/>
        </p:nvSpPr>
        <p:spPr bwMode="auto">
          <a:xfrm>
            <a:off x="1919289" y="4368166"/>
            <a:ext cx="1022350" cy="460375"/>
          </a:xfrm>
          <a:prstGeom prst="rect">
            <a:avLst/>
          </a:prstGeom>
          <a:noFill/>
          <a:ln w="38100">
            <a:solidFill>
              <a:srgbClr val="66FF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buFont typeface="Wingdings" panose="05000000000000000000" pitchFamily="2" charset="2"/>
              <a:buChar char="l"/>
            </a:pPr>
            <a:r>
              <a:rPr kumimoji="1" lang="zh-CN" altLang="en-US" sz="2400" b="1">
                <a:solidFill>
                  <a:srgbClr val="FF0000"/>
                </a:solidFill>
                <a:latin typeface="仿宋_GB2312" pitchFamily="49" charset="-122"/>
                <a:ea typeface="仿宋_GB2312" pitchFamily="49" charset="-122"/>
              </a:rPr>
              <a:t>并联</a:t>
            </a:r>
            <a:endParaRPr kumimoji="1" lang="zh-CN" altLang="en-US" sz="2400" b="1">
              <a:solidFill>
                <a:srgbClr val="FF0000"/>
              </a:solidFill>
              <a:latin typeface="仿宋_GB2312" pitchFamily="49" charset="-122"/>
              <a:ea typeface="仿宋_GB2312" pitchFamily="49" charset="-122"/>
            </a:endParaRPr>
          </a:p>
        </p:txBody>
      </p:sp>
      <p:sp>
        <p:nvSpPr>
          <p:cNvPr id="38972" name="Text Box 60"/>
          <p:cNvSpPr txBox="1">
            <a:spLocks noChangeArrowheads="1"/>
          </p:cNvSpPr>
          <p:nvPr/>
        </p:nvSpPr>
        <p:spPr bwMode="auto">
          <a:xfrm>
            <a:off x="5069205" y="443992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endParaRPr kumimoji="1" lang="en-US" altLang="zh-CN" sz="2400" b="1" i="1">
              <a:solidFill>
                <a:schemeClr val="tx1"/>
              </a:solidFill>
              <a:latin typeface="Times New Roman" panose="02020503050405090304" pitchFamily="18" charset="0"/>
              <a:ea typeface="宋体" pitchFamily="2" charset="-122"/>
            </a:endParaRPr>
          </a:p>
        </p:txBody>
      </p:sp>
      <p:sp>
        <p:nvSpPr>
          <p:cNvPr id="38974" name="Text Box 62"/>
          <p:cNvSpPr txBox="1">
            <a:spLocks noChangeArrowheads="1"/>
          </p:cNvSpPr>
          <p:nvPr/>
        </p:nvSpPr>
        <p:spPr bwMode="auto">
          <a:xfrm>
            <a:off x="5532755" y="6325870"/>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º</a:t>
            </a:r>
            <a:endParaRPr kumimoji="1" lang="en-US" altLang="zh-CN" sz="2400" b="1">
              <a:solidFill>
                <a:schemeClr val="tx1"/>
              </a:solidFill>
              <a:latin typeface="Times New Roman" panose="02020503050405090304" pitchFamily="18" charset="0"/>
              <a:ea typeface="宋体" pitchFamily="2" charset="-122"/>
            </a:endParaRPr>
          </a:p>
        </p:txBody>
      </p:sp>
      <p:grpSp>
        <p:nvGrpSpPr>
          <p:cNvPr id="4" name="组合 3"/>
          <p:cNvGrpSpPr/>
          <p:nvPr/>
        </p:nvGrpSpPr>
        <p:grpSpPr>
          <a:xfrm>
            <a:off x="2783205" y="4725670"/>
            <a:ext cx="2933700" cy="1771650"/>
            <a:chOff x="4383" y="7442"/>
            <a:chExt cx="4620" cy="2790"/>
          </a:xfrm>
        </p:grpSpPr>
        <p:sp>
          <p:nvSpPr>
            <p:cNvPr id="38960" name="Text Box 48"/>
            <p:cNvSpPr txBox="1">
              <a:spLocks noChangeArrowheads="1"/>
            </p:cNvSpPr>
            <p:nvPr/>
          </p:nvSpPr>
          <p:spPr bwMode="auto">
            <a:xfrm>
              <a:off x="4383" y="8532"/>
              <a:ext cx="1200"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38961" name="Oval 49"/>
            <p:cNvSpPr>
              <a:spLocks noChangeArrowheads="1"/>
            </p:cNvSpPr>
            <p:nvPr/>
          </p:nvSpPr>
          <p:spPr bwMode="auto">
            <a:xfrm>
              <a:off x="5482" y="8482"/>
              <a:ext cx="410" cy="8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8962" name="Text Box 50"/>
            <p:cNvSpPr txBox="1">
              <a:spLocks noChangeArrowheads="1"/>
            </p:cNvSpPr>
            <p:nvPr/>
          </p:nvSpPr>
          <p:spPr bwMode="auto">
            <a:xfrm>
              <a:off x="4983" y="7952"/>
              <a:ext cx="563"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38963" name="Text Box 51"/>
            <p:cNvSpPr txBox="1">
              <a:spLocks noChangeArrowheads="1"/>
            </p:cNvSpPr>
            <p:nvPr/>
          </p:nvSpPr>
          <p:spPr bwMode="auto">
            <a:xfrm>
              <a:off x="5015" y="8772"/>
              <a:ext cx="530"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38964" name="Oval 52"/>
            <p:cNvSpPr>
              <a:spLocks noChangeArrowheads="1"/>
            </p:cNvSpPr>
            <p:nvPr/>
          </p:nvSpPr>
          <p:spPr bwMode="auto">
            <a:xfrm>
              <a:off x="7273" y="8482"/>
              <a:ext cx="410" cy="8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8965" name="Text Box 53"/>
            <p:cNvSpPr txBox="1">
              <a:spLocks noChangeArrowheads="1"/>
            </p:cNvSpPr>
            <p:nvPr/>
          </p:nvSpPr>
          <p:spPr bwMode="auto">
            <a:xfrm>
              <a:off x="6783" y="7952"/>
              <a:ext cx="563"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38966" name="Text Box 54"/>
            <p:cNvSpPr txBox="1">
              <a:spLocks noChangeArrowheads="1"/>
            </p:cNvSpPr>
            <p:nvPr/>
          </p:nvSpPr>
          <p:spPr bwMode="auto">
            <a:xfrm>
              <a:off x="6815" y="8772"/>
              <a:ext cx="530"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38968" name="Line 56"/>
            <p:cNvSpPr>
              <a:spLocks noChangeShapeType="1"/>
            </p:cNvSpPr>
            <p:nvPr/>
          </p:nvSpPr>
          <p:spPr bwMode="auto">
            <a:xfrm>
              <a:off x="5703" y="7712"/>
              <a:ext cx="0" cy="252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69" name="Line 57"/>
            <p:cNvSpPr>
              <a:spLocks noChangeShapeType="1"/>
            </p:cNvSpPr>
            <p:nvPr/>
          </p:nvSpPr>
          <p:spPr bwMode="auto">
            <a:xfrm>
              <a:off x="7503" y="7712"/>
              <a:ext cx="0" cy="2520"/>
            </a:xfrm>
            <a:prstGeom prst="line">
              <a:avLst/>
            </a:prstGeom>
            <a:noFill/>
            <a:ln w="127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70" name="Line 58"/>
            <p:cNvSpPr>
              <a:spLocks noChangeShapeType="1"/>
            </p:cNvSpPr>
            <p:nvPr/>
          </p:nvSpPr>
          <p:spPr bwMode="auto">
            <a:xfrm>
              <a:off x="5703" y="7712"/>
              <a:ext cx="3120" cy="0"/>
            </a:xfrm>
            <a:prstGeom prst="line">
              <a:avLst/>
            </a:prstGeom>
            <a:noFill/>
            <a:ln w="12700">
              <a:solidFill>
                <a:srgbClr val="FFCC00"/>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71" name="Line 59"/>
            <p:cNvSpPr>
              <a:spLocks noChangeShapeType="1"/>
            </p:cNvSpPr>
            <p:nvPr/>
          </p:nvSpPr>
          <p:spPr bwMode="auto">
            <a:xfrm>
              <a:off x="5703" y="10232"/>
              <a:ext cx="3120" cy="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73" name="Text Box 61"/>
            <p:cNvSpPr txBox="1">
              <a:spLocks noChangeArrowheads="1"/>
            </p:cNvSpPr>
            <p:nvPr/>
          </p:nvSpPr>
          <p:spPr bwMode="auto">
            <a:xfrm>
              <a:off x="8713" y="7442"/>
              <a:ext cx="290"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º</a:t>
              </a:r>
              <a:endParaRPr kumimoji="1" lang="en-US" altLang="zh-CN" sz="2400" b="1">
                <a:solidFill>
                  <a:schemeClr val="tx1"/>
                </a:solidFill>
                <a:latin typeface="Times New Roman" panose="02020503050405090304" pitchFamily="18" charset="0"/>
                <a:ea typeface="宋体" pitchFamily="2" charset="-122"/>
              </a:endParaRPr>
            </a:p>
          </p:txBody>
        </p:sp>
        <p:sp>
          <p:nvSpPr>
            <p:cNvPr id="38975" name="Line 63"/>
            <p:cNvSpPr>
              <a:spLocks noChangeShapeType="1"/>
            </p:cNvSpPr>
            <p:nvPr/>
          </p:nvSpPr>
          <p:spPr bwMode="auto">
            <a:xfrm>
              <a:off x="7503" y="7712"/>
              <a:ext cx="1080"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8992" name="Text Box 80"/>
            <p:cNvSpPr txBox="1">
              <a:spLocks noChangeArrowheads="1"/>
            </p:cNvSpPr>
            <p:nvPr/>
          </p:nvSpPr>
          <p:spPr bwMode="auto">
            <a:xfrm>
              <a:off x="6198" y="8352"/>
              <a:ext cx="1200"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r>
                <a:rPr kumimoji="1" lang="en-US" altLang="zh-CN" sz="2400" b="1" baseline="-25000">
                  <a:solidFill>
                    <a:schemeClr val="tx1"/>
                  </a:solidFill>
                  <a:latin typeface="Times New Roman" panose="02020503050405090304" pitchFamily="18" charset="0"/>
                  <a:ea typeface="宋体" pitchFamily="2" charset="-122"/>
                </a:rPr>
                <a:t>2</a:t>
              </a:r>
              <a:endParaRPr kumimoji="1" lang="en-US" altLang="zh-CN" sz="2400" b="1" baseline="-25000">
                <a:solidFill>
                  <a:schemeClr val="tx1"/>
                </a:solidFill>
                <a:latin typeface="Times New Roman" panose="02020503050405090304" pitchFamily="18" charset="0"/>
                <a:ea typeface="宋体" pitchFamily="2" charset="-122"/>
              </a:endParaRPr>
            </a:p>
          </p:txBody>
        </p:sp>
      </p:grpSp>
      <p:graphicFrame>
        <p:nvGraphicFramePr>
          <p:cNvPr id="38994" name="Object 82"/>
          <p:cNvGraphicFramePr>
            <a:graphicFrameLocks noChangeAspect="1"/>
          </p:cNvGraphicFramePr>
          <p:nvPr/>
        </p:nvGraphicFramePr>
        <p:xfrm>
          <a:off x="5880101" y="5519103"/>
          <a:ext cx="2087563" cy="627062"/>
        </p:xfrm>
        <a:graphic>
          <a:graphicData uri="http://schemas.openxmlformats.org/presentationml/2006/ole">
            <mc:AlternateContent xmlns:mc="http://schemas.openxmlformats.org/markup-compatibility/2006">
              <mc:Choice xmlns:v="urn:schemas-microsoft-com:vml" Requires="v">
                <p:oleObj spid="_x0000_s5" name="Equation" r:id="rId4" imgW="628650" imgH="164465" progId="Equation.3">
                  <p:embed/>
                </p:oleObj>
              </mc:Choice>
              <mc:Fallback>
                <p:oleObj name="Equation" r:id="rId4" imgW="628650" imgH="164465" progId="Equation.3">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1" y="5519103"/>
                        <a:ext cx="2087563" cy="6270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灯片编号占位符 5"/>
          <p:cNvSpPr>
            <a:spLocks noGrp="1"/>
          </p:cNvSpPr>
          <p:nvPr>
            <p:ph type="sldNum" sz="quarter" idx="12"/>
            <p:custDataLst>
              <p:tags r:id="rId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8977"/>
                                        </p:tgtEl>
                                        <p:attrNameLst>
                                          <p:attrName>style.visibility</p:attrName>
                                        </p:attrNameLst>
                                      </p:cBhvr>
                                      <p:to>
                                        <p:strVal val="visible"/>
                                      </p:to>
                                    </p:set>
                                    <p:animEffect transition="in" filter="wipe(left)">
                                      <p:cBhvr>
                                        <p:cTn id="13" dur="3000"/>
                                        <p:tgtEl>
                                          <p:spTgt spid="38977"/>
                                        </p:tgtEl>
                                      </p:cBhvr>
                                    </p:animEffect>
                                  </p:childTnLst>
                                </p:cTn>
                              </p:par>
                            </p:childTnLst>
                          </p:cTn>
                        </p:par>
                        <p:par>
                          <p:cTn id="14" fill="hold">
                            <p:stCondLst>
                              <p:cond delay="3000"/>
                            </p:stCondLst>
                            <p:childTnLst>
                              <p:par>
                                <p:cTn id="15" presetID="20" presetClass="entr" presetSubtype="0" fill="hold" nodeType="afterEffect">
                                  <p:stCondLst>
                                    <p:cond delay="0"/>
                                  </p:stCondLst>
                                  <p:childTnLst>
                                    <p:set>
                                      <p:cBhvr>
                                        <p:cTn id="16" dur="1" fill="hold">
                                          <p:stCondLst>
                                            <p:cond delay="0"/>
                                          </p:stCondLst>
                                        </p:cTn>
                                        <p:tgtEl>
                                          <p:spTgt spid="38987"/>
                                        </p:tgtEl>
                                        <p:attrNameLst>
                                          <p:attrName>style.visibility</p:attrName>
                                        </p:attrNameLst>
                                      </p:cBhvr>
                                      <p:to>
                                        <p:strVal val="visible"/>
                                      </p:to>
                                    </p:set>
                                    <p:animEffect transition="in" filter="wedge">
                                      <p:cBhvr>
                                        <p:cTn id="17" dur="2000"/>
                                        <p:tgtEl>
                                          <p:spTgt spid="38987"/>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8979"/>
                                        </p:tgtEl>
                                        <p:attrNameLst>
                                          <p:attrName>style.visibility</p:attrName>
                                        </p:attrNameLst>
                                      </p:cBhvr>
                                      <p:to>
                                        <p:strVal val="visible"/>
                                      </p:to>
                                    </p:set>
                                    <p:anim to="" calcmode="lin" valueType="num">
                                      <p:cBhvr>
                                        <p:cTn id="22" dur="1" fill="hold"/>
                                        <p:tgtEl>
                                          <p:spTgt spid="38979"/>
                                        </p:tgtEl>
                                      </p:cBhvr>
                                    </p:anim>
                                  </p:childTnLst>
                                </p:cTn>
                              </p:par>
                            </p:childTnLst>
                          </p:cTn>
                        </p:par>
                        <p:par>
                          <p:cTn id="23" fill="hold">
                            <p:stCondLst>
                              <p:cond delay="0"/>
                            </p:stCondLst>
                            <p:childTnLst>
                              <p:par>
                                <p:cTn id="24" presetID="2" presetClass="entr" presetSubtype="2" fill="hold" nodeType="afterEffect">
                                  <p:stCondLst>
                                    <p:cond delay="0"/>
                                  </p:stCondLst>
                                  <p:childTnLst>
                                    <p:set>
                                      <p:cBhvr>
                                        <p:cTn id="25" dur="1" fill="hold">
                                          <p:stCondLst>
                                            <p:cond delay="0"/>
                                          </p:stCondLst>
                                        </p:cTn>
                                        <p:tgtEl>
                                          <p:spTgt spid="38997"/>
                                        </p:tgtEl>
                                        <p:attrNameLst>
                                          <p:attrName>style.visibility</p:attrName>
                                        </p:attrNameLst>
                                      </p:cBhvr>
                                      <p:to>
                                        <p:strVal val="visible"/>
                                      </p:to>
                                    </p:set>
                                    <p:anim calcmode="lin" valueType="num">
                                      <p:cBhvr additive="base">
                                        <p:cTn id="26" dur="500" fill="hold"/>
                                        <p:tgtEl>
                                          <p:spTgt spid="38997"/>
                                        </p:tgtEl>
                                        <p:attrNameLst>
                                          <p:attrName>ppt_x</p:attrName>
                                        </p:attrNameLst>
                                      </p:cBhvr>
                                      <p:tavLst>
                                        <p:tav tm="0">
                                          <p:val>
                                            <p:strVal val="1+#ppt_w/2"/>
                                          </p:val>
                                        </p:tav>
                                        <p:tav tm="100000">
                                          <p:val>
                                            <p:strVal val="#ppt_x"/>
                                          </p:val>
                                        </p:tav>
                                      </p:tavLst>
                                    </p:anim>
                                    <p:anim calcmode="lin" valueType="num">
                                      <p:cBhvr additive="base">
                                        <p:cTn id="27" dur="500" fill="hold"/>
                                        <p:tgtEl>
                                          <p:spTgt spid="3899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38991"/>
                                        </p:tgtEl>
                                        <p:attrNameLst>
                                          <p:attrName>style.visibility</p:attrName>
                                        </p:attrNameLst>
                                      </p:cBhvr>
                                      <p:to>
                                        <p:strVal val="visible"/>
                                      </p:to>
                                    </p:set>
                                    <p:animEffect transition="in" filter="slide(fromBottom)">
                                      <p:cBhvr>
                                        <p:cTn id="32" dur="500"/>
                                        <p:tgtEl>
                                          <p:spTgt spid="3899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8994"/>
                                        </p:tgtEl>
                                        <p:attrNameLst>
                                          <p:attrName>style.visibility</p:attrName>
                                        </p:attrNameLst>
                                      </p:cBhvr>
                                      <p:to>
                                        <p:strVal val="visible"/>
                                      </p:to>
                                    </p:set>
                                    <p:animEffect transition="in" filter="checkerboard(across)">
                                      <p:cBhvr>
                                        <p:cTn id="37" dur="500"/>
                                        <p:tgtEl>
                                          <p:spTgt spid="38994"/>
                                        </p:tgtEl>
                                      </p:cBhvr>
                                    </p:animEffect>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nodeType="clickEffect">
                                  <p:stCondLst>
                                    <p:cond delay="0"/>
                                  </p:stCondLst>
                                  <p:childTnLst>
                                    <p:set>
                                      <p:cBhvr>
                                        <p:cTn id="41" dur="1" fill="hold">
                                          <p:stCondLst>
                                            <p:cond delay="0"/>
                                          </p:stCondLst>
                                        </p:cTn>
                                        <p:tgtEl>
                                          <p:spTgt spid="38988"/>
                                        </p:tgtEl>
                                        <p:attrNameLst>
                                          <p:attrName>style.visibility</p:attrName>
                                        </p:attrNameLst>
                                      </p:cBhvr>
                                      <p:to>
                                        <p:strVal val="visible"/>
                                      </p:to>
                                    </p:set>
                                    <p:anim to="" calcmode="lin" valueType="num">
                                      <p:cBhvr>
                                        <p:cTn id="42" dur="1" fill="hold"/>
                                        <p:tgtEl>
                                          <p:spTgt spid="38988"/>
                                        </p:tgtEl>
                                      </p:cBhvr>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8920"/>
                                        </p:tgtEl>
                                        <p:attrNameLst>
                                          <p:attrName>style.visibility</p:attrName>
                                        </p:attrNameLst>
                                      </p:cBhvr>
                                      <p:to>
                                        <p:strVal val="visible"/>
                                      </p:to>
                                    </p:set>
                                    <p:anim calcmode="lin" valueType="num">
                                      <p:cBhvr additive="base">
                                        <p:cTn id="47" dur="500" fill="hold"/>
                                        <p:tgtEl>
                                          <p:spTgt spid="38920"/>
                                        </p:tgtEl>
                                        <p:attrNameLst>
                                          <p:attrName>ppt_x</p:attrName>
                                        </p:attrNameLst>
                                      </p:cBhvr>
                                      <p:tavLst>
                                        <p:tav tm="0">
                                          <p:val>
                                            <p:strVal val="#ppt_x"/>
                                          </p:val>
                                        </p:tav>
                                        <p:tav tm="100000">
                                          <p:val>
                                            <p:strVal val="#ppt_x"/>
                                          </p:val>
                                        </p:tav>
                                      </p:tavLst>
                                    </p:anim>
                                    <p:anim calcmode="lin" valueType="num">
                                      <p:cBhvr additive="base">
                                        <p:cTn id="48" dur="500" fill="hold"/>
                                        <p:tgtEl>
                                          <p:spTgt spid="389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autoUpdateAnimBg="0"/>
      <p:bldP spid="38920" grpId="0" animBg="1" autoUpdateAnimBg="0"/>
      <p:bldP spid="38987" grpId="0" animBg="1"/>
      <p:bldP spid="38991"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976" name="Group 88"/>
          <p:cNvGrpSpPr/>
          <p:nvPr/>
        </p:nvGrpSpPr>
        <p:grpSpPr bwMode="auto">
          <a:xfrm>
            <a:off x="7535864" y="1210945"/>
            <a:ext cx="2376487" cy="1887538"/>
            <a:chOff x="3787" y="482"/>
            <a:chExt cx="1497" cy="1189"/>
          </a:xfrm>
        </p:grpSpPr>
        <p:sp>
          <p:nvSpPr>
            <p:cNvPr id="37922" name="Oval 34"/>
            <p:cNvSpPr>
              <a:spLocks noChangeArrowheads="1"/>
            </p:cNvSpPr>
            <p:nvPr/>
          </p:nvSpPr>
          <p:spPr bwMode="auto">
            <a:xfrm>
              <a:off x="4105" y="821"/>
              <a:ext cx="164" cy="3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23" name="Text Box 35"/>
            <p:cNvSpPr txBox="1">
              <a:spLocks noChangeArrowheads="1"/>
            </p:cNvSpPr>
            <p:nvPr/>
          </p:nvSpPr>
          <p:spPr bwMode="auto">
            <a:xfrm>
              <a:off x="3877" y="633"/>
              <a:ext cx="246"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924" name="Text Box 36"/>
            <p:cNvSpPr txBox="1">
              <a:spLocks noChangeArrowheads="1"/>
            </p:cNvSpPr>
            <p:nvPr/>
          </p:nvSpPr>
          <p:spPr bwMode="auto">
            <a:xfrm>
              <a:off x="4422" y="482"/>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928" name="Text Box 40"/>
            <p:cNvSpPr txBox="1">
              <a:spLocks noChangeArrowheads="1"/>
            </p:cNvSpPr>
            <p:nvPr/>
          </p:nvSpPr>
          <p:spPr bwMode="auto">
            <a:xfrm>
              <a:off x="4078" y="482"/>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r>
                <a:rPr lang="en-US" altLang="zh-CN" sz="2800" b="1" i="1" baseline="-25000">
                  <a:solidFill>
                    <a:schemeClr val="tx1"/>
                  </a:solidFill>
                  <a:latin typeface="Times New Roman" panose="02020503050405090304" pitchFamily="18" charset="0"/>
                  <a:ea typeface="宋体" pitchFamily="2" charset="-122"/>
                </a:rPr>
                <a:t>S</a:t>
              </a:r>
              <a:endParaRPr lang="en-US" altLang="zh-CN" sz="2800" b="1" i="1" baseline="-25000">
                <a:solidFill>
                  <a:schemeClr val="tx1"/>
                </a:solidFill>
                <a:latin typeface="Times New Roman" panose="02020503050405090304" pitchFamily="18" charset="0"/>
                <a:ea typeface="宋体" pitchFamily="2" charset="-122"/>
              </a:endParaRPr>
            </a:p>
          </p:txBody>
        </p:sp>
        <p:sp>
          <p:nvSpPr>
            <p:cNvPr id="37929" name="Text Box 41"/>
            <p:cNvSpPr txBox="1">
              <a:spLocks noChangeArrowheads="1"/>
            </p:cNvSpPr>
            <p:nvPr/>
          </p:nvSpPr>
          <p:spPr bwMode="auto">
            <a:xfrm>
              <a:off x="3923" y="1344"/>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930" name="Text Box 42"/>
            <p:cNvSpPr txBox="1">
              <a:spLocks noChangeArrowheads="1"/>
            </p:cNvSpPr>
            <p:nvPr/>
          </p:nvSpPr>
          <p:spPr bwMode="auto">
            <a:xfrm>
              <a:off x="4966" y="123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931" name="Text Box 43"/>
            <p:cNvSpPr txBox="1">
              <a:spLocks noChangeArrowheads="1"/>
            </p:cNvSpPr>
            <p:nvPr/>
          </p:nvSpPr>
          <p:spPr bwMode="auto">
            <a:xfrm>
              <a:off x="3969" y="1117"/>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7932" name="Line 44"/>
            <p:cNvSpPr>
              <a:spLocks noChangeShapeType="1"/>
            </p:cNvSpPr>
            <p:nvPr/>
          </p:nvSpPr>
          <p:spPr bwMode="auto">
            <a:xfrm>
              <a:off x="3833" y="981"/>
              <a:ext cx="0" cy="408"/>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33" name="Line 45"/>
            <p:cNvSpPr>
              <a:spLocks noChangeShapeType="1"/>
            </p:cNvSpPr>
            <p:nvPr/>
          </p:nvSpPr>
          <p:spPr bwMode="auto">
            <a:xfrm flipV="1">
              <a:off x="3833" y="970"/>
              <a:ext cx="1406" cy="11"/>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34" name="Line 46"/>
            <p:cNvSpPr>
              <a:spLocks noChangeShapeType="1"/>
            </p:cNvSpPr>
            <p:nvPr/>
          </p:nvSpPr>
          <p:spPr bwMode="auto">
            <a:xfrm>
              <a:off x="5239" y="981"/>
              <a:ext cx="0" cy="408"/>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35" name="Oval 47"/>
            <p:cNvSpPr>
              <a:spLocks noChangeArrowheads="1"/>
            </p:cNvSpPr>
            <p:nvPr/>
          </p:nvSpPr>
          <p:spPr bwMode="auto">
            <a:xfrm>
              <a:off x="5193" y="138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36" name="Oval 48"/>
            <p:cNvSpPr>
              <a:spLocks noChangeArrowheads="1"/>
            </p:cNvSpPr>
            <p:nvPr/>
          </p:nvSpPr>
          <p:spPr bwMode="auto">
            <a:xfrm>
              <a:off x="3787" y="138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38" name="Rectangle 50"/>
            <p:cNvSpPr>
              <a:spLocks noChangeArrowheads="1"/>
            </p:cNvSpPr>
            <p:nvPr/>
          </p:nvSpPr>
          <p:spPr bwMode="auto">
            <a:xfrm>
              <a:off x="4558" y="935"/>
              <a:ext cx="318"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39" name="Line 51"/>
            <p:cNvSpPr>
              <a:spLocks noChangeShapeType="1"/>
            </p:cNvSpPr>
            <p:nvPr/>
          </p:nvSpPr>
          <p:spPr bwMode="auto">
            <a:xfrm flipV="1">
              <a:off x="3969" y="1071"/>
              <a:ext cx="0" cy="3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40" name="Text Box 52"/>
            <p:cNvSpPr txBox="1">
              <a:spLocks noChangeArrowheads="1"/>
            </p:cNvSpPr>
            <p:nvPr/>
          </p:nvSpPr>
          <p:spPr bwMode="auto">
            <a:xfrm>
              <a:off x="4286" y="1333"/>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7941" name="Text Box 53"/>
            <p:cNvSpPr txBox="1">
              <a:spLocks noChangeArrowheads="1"/>
            </p:cNvSpPr>
            <p:nvPr/>
          </p:nvSpPr>
          <p:spPr bwMode="auto">
            <a:xfrm>
              <a:off x="4604" y="562"/>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R</a:t>
              </a:r>
              <a:endParaRPr lang="en-US" altLang="zh-CN" sz="2800" b="1" i="1">
                <a:solidFill>
                  <a:schemeClr val="tx1"/>
                </a:solidFill>
                <a:latin typeface="Times New Roman" panose="02020503050405090304" pitchFamily="18" charset="0"/>
                <a:ea typeface="宋体" pitchFamily="2" charset="-122"/>
              </a:endParaRPr>
            </a:p>
          </p:txBody>
        </p:sp>
      </p:grpSp>
      <p:grpSp>
        <p:nvGrpSpPr>
          <p:cNvPr id="37945" name="Group 57"/>
          <p:cNvGrpSpPr/>
          <p:nvPr/>
        </p:nvGrpSpPr>
        <p:grpSpPr bwMode="auto">
          <a:xfrm>
            <a:off x="2279650" y="1210945"/>
            <a:ext cx="3816350" cy="1905000"/>
            <a:chOff x="249" y="391"/>
            <a:chExt cx="2404" cy="1200"/>
          </a:xfrm>
        </p:grpSpPr>
        <p:grpSp>
          <p:nvGrpSpPr>
            <p:cNvPr id="37919" name="Group 31"/>
            <p:cNvGrpSpPr/>
            <p:nvPr/>
          </p:nvGrpSpPr>
          <p:grpSpPr bwMode="auto">
            <a:xfrm>
              <a:off x="249" y="391"/>
              <a:ext cx="2404" cy="1200"/>
              <a:chOff x="249" y="-164"/>
              <a:chExt cx="2404" cy="1200"/>
            </a:xfrm>
          </p:grpSpPr>
          <p:sp>
            <p:nvSpPr>
              <p:cNvPr id="37892" name="Text Box 4"/>
              <p:cNvSpPr txBox="1">
                <a:spLocks noChangeArrowheads="1"/>
              </p:cNvSpPr>
              <p:nvPr/>
            </p:nvSpPr>
            <p:spPr bwMode="auto">
              <a:xfrm>
                <a:off x="1429" y="-164"/>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r>
                  <a:rPr lang="en-US" altLang="zh-CN" sz="2800" b="1" i="1" baseline="-25000">
                    <a:solidFill>
                      <a:schemeClr val="tx1"/>
                    </a:solidFill>
                    <a:latin typeface="Times New Roman" panose="02020503050405090304" pitchFamily="18" charset="0"/>
                    <a:ea typeface="宋体" pitchFamily="2" charset="-122"/>
                  </a:rPr>
                  <a:t>S</a:t>
                </a:r>
                <a:r>
                  <a:rPr lang="en-US" altLang="zh-CN" sz="2800" b="1" baseline="-25000">
                    <a:solidFill>
                      <a:schemeClr val="tx1"/>
                    </a:solidFill>
                    <a:latin typeface="Times New Roman" panose="02020503050405090304" pitchFamily="18" charset="0"/>
                    <a:ea typeface="宋体" pitchFamily="2" charset="-122"/>
                  </a:rPr>
                  <a:t>2</a:t>
                </a:r>
                <a:endParaRPr lang="en-US" altLang="zh-CN" sz="2800" b="1" baseline="-25000">
                  <a:solidFill>
                    <a:schemeClr val="tx1"/>
                  </a:solidFill>
                  <a:latin typeface="Times New Roman" panose="02020503050405090304" pitchFamily="18" charset="0"/>
                  <a:ea typeface="宋体" pitchFamily="2" charset="-122"/>
                </a:endParaRPr>
              </a:p>
            </p:txBody>
          </p:sp>
          <p:sp>
            <p:nvSpPr>
              <p:cNvPr id="37893" name="Oval 5"/>
              <p:cNvSpPr>
                <a:spLocks noChangeArrowheads="1"/>
              </p:cNvSpPr>
              <p:nvPr/>
            </p:nvSpPr>
            <p:spPr bwMode="auto">
              <a:xfrm>
                <a:off x="567" y="186"/>
                <a:ext cx="164" cy="3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894" name="Text Box 6"/>
              <p:cNvSpPr txBox="1">
                <a:spLocks noChangeArrowheads="1"/>
              </p:cNvSpPr>
              <p:nvPr/>
            </p:nvSpPr>
            <p:spPr bwMode="auto">
              <a:xfrm>
                <a:off x="339" y="-2"/>
                <a:ext cx="246"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895" name="Text Box 7"/>
              <p:cNvSpPr txBox="1">
                <a:spLocks noChangeArrowheads="1"/>
              </p:cNvSpPr>
              <p:nvPr/>
            </p:nvSpPr>
            <p:spPr bwMode="auto">
              <a:xfrm>
                <a:off x="884" y="-15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896" name="Oval 8"/>
              <p:cNvSpPr>
                <a:spLocks noChangeArrowheads="1"/>
              </p:cNvSpPr>
              <p:nvPr/>
            </p:nvSpPr>
            <p:spPr bwMode="auto">
              <a:xfrm>
                <a:off x="1519" y="187"/>
                <a:ext cx="164" cy="3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897" name="Text Box 9"/>
              <p:cNvSpPr txBox="1">
                <a:spLocks noChangeArrowheads="1"/>
              </p:cNvSpPr>
              <p:nvPr/>
            </p:nvSpPr>
            <p:spPr bwMode="auto">
              <a:xfrm>
                <a:off x="1292" y="0"/>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898" name="Text Box 10"/>
              <p:cNvSpPr txBox="1">
                <a:spLocks noChangeArrowheads="1"/>
              </p:cNvSpPr>
              <p:nvPr/>
            </p:nvSpPr>
            <p:spPr bwMode="auto">
              <a:xfrm>
                <a:off x="1791" y="-118"/>
                <a:ext cx="212"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902" name="Text Box 14"/>
              <p:cNvSpPr txBox="1">
                <a:spLocks noChangeArrowheads="1"/>
              </p:cNvSpPr>
              <p:nvPr/>
            </p:nvSpPr>
            <p:spPr bwMode="auto">
              <a:xfrm>
                <a:off x="540" y="-153"/>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r>
                  <a:rPr lang="en-US" altLang="zh-CN" sz="2800" b="1" i="1" baseline="-25000">
                    <a:solidFill>
                      <a:schemeClr val="tx1"/>
                    </a:solidFill>
                    <a:latin typeface="Times New Roman" panose="02020503050405090304" pitchFamily="18" charset="0"/>
                    <a:ea typeface="宋体" pitchFamily="2" charset="-122"/>
                  </a:rPr>
                  <a:t>S</a:t>
                </a:r>
                <a:r>
                  <a:rPr lang="en-US" altLang="zh-CN" sz="2800" b="1" baseline="-25000">
                    <a:solidFill>
                      <a:schemeClr val="tx1"/>
                    </a:solidFill>
                    <a:latin typeface="Times New Roman" panose="02020503050405090304" pitchFamily="18" charset="0"/>
                    <a:ea typeface="宋体" pitchFamily="2" charset="-122"/>
                  </a:rPr>
                  <a:t>1</a:t>
                </a:r>
                <a:endParaRPr lang="en-US" altLang="zh-CN" sz="2800" b="1" baseline="-25000">
                  <a:solidFill>
                    <a:schemeClr val="tx1"/>
                  </a:solidFill>
                  <a:latin typeface="Times New Roman" panose="02020503050405090304" pitchFamily="18" charset="0"/>
                  <a:ea typeface="宋体" pitchFamily="2" charset="-122"/>
                </a:endParaRPr>
              </a:p>
            </p:txBody>
          </p:sp>
          <p:sp>
            <p:nvSpPr>
              <p:cNvPr id="37907" name="Text Box 19"/>
              <p:cNvSpPr txBox="1">
                <a:spLocks noChangeArrowheads="1"/>
              </p:cNvSpPr>
              <p:nvPr/>
            </p:nvSpPr>
            <p:spPr bwMode="auto">
              <a:xfrm>
                <a:off x="385" y="70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908" name="Text Box 20"/>
              <p:cNvSpPr txBox="1">
                <a:spLocks noChangeArrowheads="1"/>
              </p:cNvSpPr>
              <p:nvPr/>
            </p:nvSpPr>
            <p:spPr bwMode="auto">
              <a:xfrm>
                <a:off x="2336" y="572"/>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909" name="Text Box 21"/>
              <p:cNvSpPr txBox="1">
                <a:spLocks noChangeArrowheads="1"/>
              </p:cNvSpPr>
              <p:nvPr/>
            </p:nvSpPr>
            <p:spPr bwMode="auto">
              <a:xfrm>
                <a:off x="431" y="48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7910" name="Line 22"/>
              <p:cNvSpPr>
                <a:spLocks noChangeShapeType="1"/>
              </p:cNvSpPr>
              <p:nvPr/>
            </p:nvSpPr>
            <p:spPr bwMode="auto">
              <a:xfrm>
                <a:off x="295" y="346"/>
                <a:ext cx="0" cy="408"/>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11" name="Line 23"/>
              <p:cNvSpPr>
                <a:spLocks noChangeShapeType="1"/>
              </p:cNvSpPr>
              <p:nvPr/>
            </p:nvSpPr>
            <p:spPr bwMode="auto">
              <a:xfrm>
                <a:off x="295" y="346"/>
                <a:ext cx="2313"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12" name="Line 24"/>
              <p:cNvSpPr>
                <a:spLocks noChangeShapeType="1"/>
              </p:cNvSpPr>
              <p:nvPr/>
            </p:nvSpPr>
            <p:spPr bwMode="auto">
              <a:xfrm>
                <a:off x="2608" y="346"/>
                <a:ext cx="0" cy="408"/>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13" name="Oval 25"/>
              <p:cNvSpPr>
                <a:spLocks noChangeArrowheads="1"/>
              </p:cNvSpPr>
              <p:nvPr/>
            </p:nvSpPr>
            <p:spPr bwMode="auto">
              <a:xfrm>
                <a:off x="2562" y="754"/>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14" name="Oval 26"/>
              <p:cNvSpPr>
                <a:spLocks noChangeArrowheads="1"/>
              </p:cNvSpPr>
              <p:nvPr/>
            </p:nvSpPr>
            <p:spPr bwMode="auto">
              <a:xfrm>
                <a:off x="249" y="754"/>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15" name="Rectangle 27"/>
              <p:cNvSpPr>
                <a:spLocks noChangeArrowheads="1"/>
              </p:cNvSpPr>
              <p:nvPr/>
            </p:nvSpPr>
            <p:spPr bwMode="auto">
              <a:xfrm>
                <a:off x="2109" y="300"/>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16" name="Rectangle 28"/>
              <p:cNvSpPr>
                <a:spLocks noChangeArrowheads="1"/>
              </p:cNvSpPr>
              <p:nvPr/>
            </p:nvSpPr>
            <p:spPr bwMode="auto">
              <a:xfrm>
                <a:off x="1020" y="300"/>
                <a:ext cx="318"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17" name="Line 29"/>
              <p:cNvSpPr>
                <a:spLocks noChangeShapeType="1"/>
              </p:cNvSpPr>
              <p:nvPr/>
            </p:nvSpPr>
            <p:spPr bwMode="auto">
              <a:xfrm flipV="1">
                <a:off x="431" y="436"/>
                <a:ext cx="0" cy="31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18" name="Text Box 30"/>
              <p:cNvSpPr txBox="1">
                <a:spLocks noChangeArrowheads="1"/>
              </p:cNvSpPr>
              <p:nvPr/>
            </p:nvSpPr>
            <p:spPr bwMode="auto">
              <a:xfrm>
                <a:off x="1383" y="663"/>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grpSp>
        <p:sp>
          <p:nvSpPr>
            <p:cNvPr id="37942" name="Text Box 54"/>
            <p:cNvSpPr txBox="1">
              <a:spLocks noChangeArrowheads="1"/>
            </p:cNvSpPr>
            <p:nvPr/>
          </p:nvSpPr>
          <p:spPr bwMode="auto">
            <a:xfrm>
              <a:off x="975" y="935"/>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R</a:t>
              </a:r>
              <a:r>
                <a:rPr lang="en-US" altLang="zh-CN" sz="2800" b="1" baseline="-25000">
                  <a:solidFill>
                    <a:schemeClr val="tx1"/>
                  </a:solidFill>
                  <a:latin typeface="Times New Roman" panose="02020503050405090304" pitchFamily="18" charset="0"/>
                  <a:ea typeface="宋体" pitchFamily="2" charset="-122"/>
                </a:rPr>
                <a:t>1</a:t>
              </a:r>
              <a:endParaRPr lang="en-US" altLang="zh-CN" sz="2800" b="1" baseline="-25000">
                <a:solidFill>
                  <a:schemeClr val="tx1"/>
                </a:solidFill>
                <a:latin typeface="Times New Roman" panose="02020503050405090304" pitchFamily="18" charset="0"/>
                <a:ea typeface="宋体" pitchFamily="2" charset="-122"/>
              </a:endParaRPr>
            </a:p>
          </p:txBody>
        </p:sp>
        <p:sp>
          <p:nvSpPr>
            <p:cNvPr id="37943" name="Text Box 55"/>
            <p:cNvSpPr txBox="1">
              <a:spLocks noChangeArrowheads="1"/>
            </p:cNvSpPr>
            <p:nvPr/>
          </p:nvSpPr>
          <p:spPr bwMode="auto">
            <a:xfrm>
              <a:off x="2109" y="935"/>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R</a:t>
              </a:r>
              <a:r>
                <a:rPr lang="en-US" altLang="zh-CN" sz="2800" b="1" baseline="-25000">
                  <a:solidFill>
                    <a:schemeClr val="tx1"/>
                  </a:solidFill>
                  <a:latin typeface="Times New Roman" panose="02020503050405090304" pitchFamily="18" charset="0"/>
                  <a:ea typeface="宋体" pitchFamily="2" charset="-122"/>
                </a:rPr>
                <a:t>2</a:t>
              </a:r>
              <a:endParaRPr lang="en-US" altLang="zh-CN" sz="2800" b="1" baseline="-25000">
                <a:solidFill>
                  <a:schemeClr val="tx1"/>
                </a:solidFill>
                <a:latin typeface="Times New Roman" panose="02020503050405090304" pitchFamily="18" charset="0"/>
                <a:ea typeface="宋体" pitchFamily="2" charset="-122"/>
              </a:endParaRPr>
            </a:p>
          </p:txBody>
        </p:sp>
      </p:grpSp>
      <p:sp>
        <p:nvSpPr>
          <p:cNvPr id="37946" name="Text Box 58"/>
          <p:cNvSpPr txBox="1">
            <a:spLocks noChangeArrowheads="1"/>
          </p:cNvSpPr>
          <p:nvPr/>
        </p:nvSpPr>
        <p:spPr bwMode="auto">
          <a:xfrm>
            <a:off x="1847851" y="779146"/>
            <a:ext cx="4608513" cy="46037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buFont typeface="Wingdings" panose="05000000000000000000" pitchFamily="2" charset="2"/>
              <a:buChar char="l"/>
            </a:pPr>
            <a:r>
              <a:rPr lang="en-US" altLang="zh-CN" sz="2400" b="1">
                <a:solidFill>
                  <a:srgbClr val="FF0000"/>
                </a:solidFill>
                <a:latin typeface="Arial" panose="020B0604020202090204" pitchFamily="34" charset="0"/>
                <a:ea typeface="仿宋_GB2312" pitchFamily="49" charset="-122"/>
              </a:rPr>
              <a:t> </a:t>
            </a:r>
            <a:r>
              <a:rPr lang="zh-CN" altLang="en-US" sz="2400" b="1">
                <a:solidFill>
                  <a:srgbClr val="FF0000"/>
                </a:solidFill>
                <a:latin typeface="Arial" panose="020B0604020202090204" pitchFamily="34" charset="0"/>
                <a:ea typeface="仿宋_GB2312" pitchFamily="49" charset="-122"/>
              </a:rPr>
              <a:t>电压源与支路的串、并联等效</a:t>
            </a:r>
            <a:endParaRPr lang="zh-CN" altLang="en-US" sz="2400" b="1">
              <a:solidFill>
                <a:srgbClr val="FF0000"/>
              </a:solidFill>
              <a:latin typeface="Arial" panose="020B0604020202090204" pitchFamily="34" charset="0"/>
              <a:ea typeface="仿宋_GB2312" pitchFamily="49" charset="-122"/>
            </a:endParaRPr>
          </a:p>
        </p:txBody>
      </p:sp>
      <p:sp>
        <p:nvSpPr>
          <p:cNvPr id="37947" name="AutoShape 59"/>
          <p:cNvSpPr>
            <a:spLocks noChangeArrowheads="1"/>
          </p:cNvSpPr>
          <p:nvPr/>
        </p:nvSpPr>
        <p:spPr bwMode="auto">
          <a:xfrm>
            <a:off x="6311900" y="2074545"/>
            <a:ext cx="863600" cy="215900"/>
          </a:xfrm>
          <a:prstGeom prst="rightArrow">
            <a:avLst>
              <a:gd name="adj1" fmla="val 50000"/>
              <a:gd name="adj2" fmla="val 100000"/>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aphicFrame>
        <p:nvGraphicFramePr>
          <p:cNvPr id="37948" name="Object 60"/>
          <p:cNvGraphicFramePr>
            <a:graphicFrameLocks noChangeAspect="1"/>
          </p:cNvGraphicFramePr>
          <p:nvPr/>
        </p:nvGraphicFramePr>
        <p:xfrm>
          <a:off x="2135188" y="3154045"/>
          <a:ext cx="8032750" cy="558800"/>
        </p:xfrm>
        <a:graphic>
          <a:graphicData uri="http://schemas.openxmlformats.org/presentationml/2006/ole">
            <mc:AlternateContent xmlns:mc="http://schemas.openxmlformats.org/markup-compatibility/2006">
              <mc:Choice xmlns:v="urn:schemas-microsoft-com:vml" Requires="v">
                <p:oleObj spid="_x0000_s2" name="Equation" r:id="rId1" imgW="2743200" imgH="164465" progId="Equation.3">
                  <p:embed/>
                </p:oleObj>
              </mc:Choice>
              <mc:Fallback>
                <p:oleObj name="Equation" r:id="rId1" imgW="2743200" imgH="164465" progId="Equation.3">
                  <p:embed/>
                  <p:pic>
                    <p:nvPicPr>
                      <p:cNvPr id="0" name="Objec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3154045"/>
                        <a:ext cx="8032750" cy="5588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p:cNvGrpSpPr/>
          <p:nvPr/>
        </p:nvGrpSpPr>
        <p:grpSpPr>
          <a:xfrm>
            <a:off x="1847850" y="3946525"/>
            <a:ext cx="3599815" cy="2159635"/>
            <a:chOff x="2910" y="6215"/>
            <a:chExt cx="5669" cy="3401"/>
          </a:xfrm>
        </p:grpSpPr>
        <p:sp>
          <p:nvSpPr>
            <p:cNvPr id="37950" name="Text Box 62"/>
            <p:cNvSpPr txBox="1">
              <a:spLocks noChangeArrowheads="1"/>
            </p:cNvSpPr>
            <p:nvPr/>
          </p:nvSpPr>
          <p:spPr bwMode="auto">
            <a:xfrm>
              <a:off x="2910" y="7755"/>
              <a:ext cx="1200" cy="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i="1" baseline="-25000">
                  <a:solidFill>
                    <a:schemeClr val="tx1"/>
                  </a:solidFill>
                  <a:latin typeface="Times New Roman" panose="02020503050405090304" pitchFamily="18" charset="0"/>
                  <a:ea typeface="宋体" pitchFamily="2" charset="-122"/>
                </a:rPr>
                <a:t>S</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7951" name="Oval 63"/>
            <p:cNvSpPr>
              <a:spLocks noChangeArrowheads="1"/>
            </p:cNvSpPr>
            <p:nvPr/>
          </p:nvSpPr>
          <p:spPr bwMode="auto">
            <a:xfrm>
              <a:off x="4031" y="7705"/>
              <a:ext cx="410" cy="817"/>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52" name="Text Box 64"/>
            <p:cNvSpPr txBox="1">
              <a:spLocks noChangeArrowheads="1"/>
            </p:cNvSpPr>
            <p:nvPr/>
          </p:nvSpPr>
          <p:spPr bwMode="auto">
            <a:xfrm>
              <a:off x="3510" y="7175"/>
              <a:ext cx="563"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37953" name="Text Box 65"/>
            <p:cNvSpPr txBox="1">
              <a:spLocks noChangeArrowheads="1"/>
            </p:cNvSpPr>
            <p:nvPr/>
          </p:nvSpPr>
          <p:spPr bwMode="auto">
            <a:xfrm>
              <a:off x="3543" y="7995"/>
              <a:ext cx="530"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37957" name="Line 69"/>
            <p:cNvSpPr>
              <a:spLocks noChangeShapeType="1"/>
            </p:cNvSpPr>
            <p:nvPr/>
          </p:nvSpPr>
          <p:spPr bwMode="auto">
            <a:xfrm>
              <a:off x="4230" y="6935"/>
              <a:ext cx="0" cy="252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58" name="Line 70"/>
            <p:cNvSpPr>
              <a:spLocks noChangeShapeType="1"/>
            </p:cNvSpPr>
            <p:nvPr/>
          </p:nvSpPr>
          <p:spPr bwMode="auto">
            <a:xfrm>
              <a:off x="6030" y="6935"/>
              <a:ext cx="0" cy="2520"/>
            </a:xfrm>
            <a:prstGeom prst="line">
              <a:avLst/>
            </a:prstGeom>
            <a:noFill/>
            <a:ln w="127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59" name="Line 71"/>
            <p:cNvSpPr>
              <a:spLocks noChangeShapeType="1"/>
            </p:cNvSpPr>
            <p:nvPr/>
          </p:nvSpPr>
          <p:spPr bwMode="auto">
            <a:xfrm>
              <a:off x="4230" y="6935"/>
              <a:ext cx="3120" cy="0"/>
            </a:xfrm>
            <a:prstGeom prst="line">
              <a:avLst/>
            </a:prstGeom>
            <a:noFill/>
            <a:ln w="12700">
              <a:solidFill>
                <a:srgbClr val="FFCC00"/>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60" name="Line 72"/>
            <p:cNvSpPr>
              <a:spLocks noChangeShapeType="1"/>
            </p:cNvSpPr>
            <p:nvPr/>
          </p:nvSpPr>
          <p:spPr bwMode="auto">
            <a:xfrm>
              <a:off x="4230" y="9455"/>
              <a:ext cx="3120" cy="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61" name="Text Box 73"/>
            <p:cNvSpPr txBox="1">
              <a:spLocks noChangeArrowheads="1"/>
            </p:cNvSpPr>
            <p:nvPr/>
          </p:nvSpPr>
          <p:spPr bwMode="auto">
            <a:xfrm>
              <a:off x="6510" y="6215"/>
              <a:ext cx="60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endParaRPr kumimoji="1" lang="en-US" altLang="zh-CN" sz="2400" b="1" i="1">
                <a:solidFill>
                  <a:schemeClr val="tx1"/>
                </a:solidFill>
                <a:latin typeface="Times New Roman" panose="02020503050405090304" pitchFamily="18" charset="0"/>
                <a:ea typeface="宋体" pitchFamily="2" charset="-122"/>
              </a:endParaRPr>
            </a:p>
          </p:txBody>
        </p:sp>
        <p:sp>
          <p:nvSpPr>
            <p:cNvPr id="37964" name="Line 76"/>
            <p:cNvSpPr>
              <a:spLocks noChangeShapeType="1"/>
            </p:cNvSpPr>
            <p:nvPr/>
          </p:nvSpPr>
          <p:spPr bwMode="auto">
            <a:xfrm>
              <a:off x="6030" y="6935"/>
              <a:ext cx="1080"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66" name="Rectangle 78"/>
            <p:cNvSpPr>
              <a:spLocks noChangeArrowheads="1"/>
            </p:cNvSpPr>
            <p:nvPr/>
          </p:nvSpPr>
          <p:spPr bwMode="auto">
            <a:xfrm>
              <a:off x="5405" y="7690"/>
              <a:ext cx="1248" cy="124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zh-CN" altLang="en-US" sz="2400" b="1">
                  <a:solidFill>
                    <a:schemeClr val="tx1"/>
                  </a:solidFill>
                  <a:latin typeface="Arial" panose="020B0604020202090204" pitchFamily="34" charset="0"/>
                  <a:ea typeface="仿宋_GB2312" pitchFamily="49" charset="-122"/>
                </a:rPr>
                <a:t>任意</a:t>
              </a:r>
              <a:endParaRPr lang="zh-CN" altLang="en-US" sz="2400" b="1">
                <a:solidFill>
                  <a:schemeClr val="tx1"/>
                </a:solidFill>
                <a:latin typeface="Arial" panose="020B0604020202090204" pitchFamily="34" charset="0"/>
                <a:ea typeface="仿宋_GB2312" pitchFamily="49" charset="-122"/>
              </a:endParaRPr>
            </a:p>
            <a:p>
              <a:pPr algn="ctr" defTabSz="914400" fontAlgn="base">
                <a:spcBef>
                  <a:spcPct val="0"/>
                </a:spcBef>
                <a:spcAft>
                  <a:spcPct val="0"/>
                </a:spcAft>
              </a:pPr>
              <a:r>
                <a:rPr lang="zh-CN" altLang="en-US" sz="2400" b="1">
                  <a:solidFill>
                    <a:schemeClr val="tx1"/>
                  </a:solidFill>
                  <a:latin typeface="Arial" panose="020B0604020202090204" pitchFamily="34" charset="0"/>
                  <a:ea typeface="仿宋_GB2312" pitchFamily="49" charset="-122"/>
                </a:rPr>
                <a:t>元件</a:t>
              </a:r>
              <a:endParaRPr lang="zh-CN" altLang="en-US" sz="2400" b="1">
                <a:solidFill>
                  <a:schemeClr val="tx1"/>
                </a:solidFill>
                <a:latin typeface="Arial" panose="020B0604020202090204" pitchFamily="34" charset="0"/>
                <a:ea typeface="仿宋_GB2312" pitchFamily="49" charset="-122"/>
              </a:endParaRPr>
            </a:p>
          </p:txBody>
        </p:sp>
        <p:sp>
          <p:nvSpPr>
            <p:cNvPr id="37967" name="Oval 79"/>
            <p:cNvSpPr>
              <a:spLocks noChangeArrowheads="1"/>
            </p:cNvSpPr>
            <p:nvPr/>
          </p:nvSpPr>
          <p:spPr bwMode="auto">
            <a:xfrm>
              <a:off x="7333" y="6782"/>
              <a:ext cx="228" cy="2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68" name="Oval 80"/>
            <p:cNvSpPr>
              <a:spLocks noChangeArrowheads="1"/>
            </p:cNvSpPr>
            <p:nvPr/>
          </p:nvSpPr>
          <p:spPr bwMode="auto">
            <a:xfrm>
              <a:off x="7333" y="9390"/>
              <a:ext cx="228" cy="2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71" name="Text Box 83"/>
            <p:cNvSpPr txBox="1">
              <a:spLocks noChangeArrowheads="1"/>
            </p:cNvSpPr>
            <p:nvPr/>
          </p:nvSpPr>
          <p:spPr bwMode="auto">
            <a:xfrm>
              <a:off x="6993" y="7917"/>
              <a:ext cx="908" cy="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7972" name="Text Box 84"/>
            <p:cNvSpPr txBox="1">
              <a:spLocks noChangeArrowheads="1"/>
            </p:cNvSpPr>
            <p:nvPr/>
          </p:nvSpPr>
          <p:spPr bwMode="auto">
            <a:xfrm>
              <a:off x="7108" y="6897"/>
              <a:ext cx="610" cy="81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973" name="Text Box 85"/>
            <p:cNvSpPr txBox="1">
              <a:spLocks noChangeArrowheads="1"/>
            </p:cNvSpPr>
            <p:nvPr/>
          </p:nvSpPr>
          <p:spPr bwMode="auto">
            <a:xfrm>
              <a:off x="7108" y="8370"/>
              <a:ext cx="530" cy="81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grpSp>
          <p:nvGrpSpPr>
            <p:cNvPr id="37977" name="Group 89"/>
            <p:cNvGrpSpPr/>
            <p:nvPr/>
          </p:nvGrpSpPr>
          <p:grpSpPr bwMode="auto">
            <a:xfrm>
              <a:off x="7445" y="6897"/>
              <a:ext cx="1135" cy="2608"/>
              <a:chOff x="2018" y="2478"/>
              <a:chExt cx="454" cy="1043"/>
            </a:xfrm>
          </p:grpSpPr>
          <p:sp>
            <p:nvSpPr>
              <p:cNvPr id="37969" name="Freeform 81"/>
              <p:cNvSpPr/>
              <p:nvPr/>
            </p:nvSpPr>
            <p:spPr bwMode="auto">
              <a:xfrm>
                <a:off x="2018" y="2478"/>
                <a:ext cx="408" cy="1043"/>
              </a:xfrm>
              <a:custGeom>
                <a:avLst/>
                <a:gdLst>
                  <a:gd name="T0" fmla="*/ 0 w 688"/>
                  <a:gd name="T1" fmla="*/ 1043 h 1043"/>
                  <a:gd name="T2" fmla="*/ 363 w 688"/>
                  <a:gd name="T3" fmla="*/ 861 h 1043"/>
                  <a:gd name="T4" fmla="*/ 635 w 688"/>
                  <a:gd name="T5" fmla="*/ 453 h 1043"/>
                  <a:gd name="T6" fmla="*/ 46 w 688"/>
                  <a:gd name="T7" fmla="*/ 0 h 1043"/>
                </a:gdLst>
                <a:ahLst/>
                <a:cxnLst>
                  <a:cxn ang="0">
                    <a:pos x="T0" y="T1"/>
                  </a:cxn>
                  <a:cxn ang="0">
                    <a:pos x="T2" y="T3"/>
                  </a:cxn>
                  <a:cxn ang="0">
                    <a:pos x="T4" y="T5"/>
                  </a:cxn>
                  <a:cxn ang="0">
                    <a:pos x="T6" y="T7"/>
                  </a:cxn>
                </a:cxnLst>
                <a:rect l="0" t="0" r="r" b="b"/>
                <a:pathLst>
                  <a:path w="688" h="1043">
                    <a:moveTo>
                      <a:pt x="0" y="1043"/>
                    </a:moveTo>
                    <a:cubicBezTo>
                      <a:pt x="128" y="1001"/>
                      <a:pt x="257" y="959"/>
                      <a:pt x="363" y="861"/>
                    </a:cubicBezTo>
                    <a:cubicBezTo>
                      <a:pt x="469" y="763"/>
                      <a:pt x="688" y="596"/>
                      <a:pt x="635" y="453"/>
                    </a:cubicBezTo>
                    <a:cubicBezTo>
                      <a:pt x="582" y="310"/>
                      <a:pt x="314" y="155"/>
                      <a:pt x="46" y="0"/>
                    </a:cubicBezTo>
                  </a:path>
                </a:pathLst>
              </a:custGeom>
              <a:noFill/>
              <a:ln w="38100" cap="flat" cmpd="sng">
                <a:solidFill>
                  <a:srgbClr val="FFCC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70" name="Rectangle 82"/>
              <p:cNvSpPr>
                <a:spLocks noChangeArrowheads="1"/>
              </p:cNvSpPr>
              <p:nvPr/>
            </p:nvSpPr>
            <p:spPr bwMode="auto">
              <a:xfrm>
                <a:off x="2336" y="2886"/>
                <a:ext cx="136"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75" name="Text Box 87"/>
              <p:cNvSpPr txBox="1">
                <a:spLocks noChangeArrowheads="1"/>
              </p:cNvSpPr>
              <p:nvPr/>
            </p:nvSpPr>
            <p:spPr bwMode="auto">
              <a:xfrm>
                <a:off x="2064" y="2840"/>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rgbClr val="000000"/>
                    </a:solidFill>
                    <a:latin typeface="Times New Roman" panose="02020503050405090304" pitchFamily="18" charset="0"/>
                    <a:ea typeface="宋体" pitchFamily="2" charset="-122"/>
                  </a:rPr>
                  <a:t>R</a:t>
                </a:r>
                <a:endParaRPr lang="en-US" altLang="zh-CN" sz="2400" b="1">
                  <a:solidFill>
                    <a:srgbClr val="FFFF00"/>
                  </a:solidFill>
                  <a:latin typeface="Arial" panose="020B0604020202090204" pitchFamily="34" charset="0"/>
                  <a:ea typeface="仿宋_GB2312" pitchFamily="49" charset="-122"/>
                </a:endParaRPr>
              </a:p>
            </p:txBody>
          </p:sp>
        </p:grpSp>
      </p:grpSp>
      <p:sp>
        <p:nvSpPr>
          <p:cNvPr id="37979" name="AutoShape 91"/>
          <p:cNvSpPr>
            <a:spLocks noChangeArrowheads="1"/>
          </p:cNvSpPr>
          <p:nvPr/>
        </p:nvSpPr>
        <p:spPr bwMode="auto">
          <a:xfrm>
            <a:off x="6024563" y="5170170"/>
            <a:ext cx="863600" cy="215900"/>
          </a:xfrm>
          <a:prstGeom prst="rightArrow">
            <a:avLst>
              <a:gd name="adj1" fmla="val 50000"/>
              <a:gd name="adj2" fmla="val 100000"/>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4" name="组合 3"/>
          <p:cNvGrpSpPr/>
          <p:nvPr/>
        </p:nvGrpSpPr>
        <p:grpSpPr>
          <a:xfrm>
            <a:off x="7104380" y="4090670"/>
            <a:ext cx="2159635" cy="2160905"/>
            <a:chOff x="11188" y="6442"/>
            <a:chExt cx="3401" cy="3403"/>
          </a:xfrm>
        </p:grpSpPr>
        <p:sp>
          <p:nvSpPr>
            <p:cNvPr id="37981" name="Text Box 93"/>
            <p:cNvSpPr txBox="1">
              <a:spLocks noChangeArrowheads="1"/>
            </p:cNvSpPr>
            <p:nvPr/>
          </p:nvSpPr>
          <p:spPr bwMode="auto">
            <a:xfrm>
              <a:off x="11188" y="7802"/>
              <a:ext cx="1200"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r>
                <a:rPr lang="en-US" altLang="zh-CN" sz="2800" b="1" i="1" baseline="-25000">
                  <a:solidFill>
                    <a:schemeClr val="tx1"/>
                  </a:solidFill>
                  <a:latin typeface="Times New Roman" panose="02020503050405090304" pitchFamily="18" charset="0"/>
                  <a:ea typeface="宋体" pitchFamily="2" charset="-122"/>
                </a:rPr>
                <a:t>S</a:t>
              </a:r>
              <a:endParaRPr lang="en-US" altLang="zh-CN" sz="2800" b="1" i="1" baseline="-25000">
                <a:solidFill>
                  <a:schemeClr val="tx1"/>
                </a:solidFill>
                <a:latin typeface="Times New Roman" panose="02020503050405090304" pitchFamily="18" charset="0"/>
                <a:ea typeface="宋体" pitchFamily="2" charset="-122"/>
              </a:endParaRPr>
            </a:p>
          </p:txBody>
        </p:sp>
        <p:sp>
          <p:nvSpPr>
            <p:cNvPr id="37982" name="Oval 94"/>
            <p:cNvSpPr>
              <a:spLocks noChangeArrowheads="1"/>
            </p:cNvSpPr>
            <p:nvPr/>
          </p:nvSpPr>
          <p:spPr bwMode="auto">
            <a:xfrm>
              <a:off x="12090" y="7932"/>
              <a:ext cx="410" cy="8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83" name="Text Box 95"/>
            <p:cNvSpPr txBox="1">
              <a:spLocks noChangeArrowheads="1"/>
            </p:cNvSpPr>
            <p:nvPr/>
          </p:nvSpPr>
          <p:spPr bwMode="auto">
            <a:xfrm>
              <a:off x="11590" y="7402"/>
              <a:ext cx="562"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a:t>
              </a:r>
              <a:endParaRPr lang="en-US" altLang="zh-CN" sz="2400" b="1">
                <a:solidFill>
                  <a:schemeClr val="tx1"/>
                </a:solidFill>
                <a:latin typeface="Times New Roman" panose="02020503050405090304" pitchFamily="18" charset="0"/>
                <a:ea typeface="宋体" pitchFamily="2" charset="-122"/>
              </a:endParaRPr>
            </a:p>
          </p:txBody>
        </p:sp>
        <p:sp>
          <p:nvSpPr>
            <p:cNvPr id="37984" name="Text Box 96"/>
            <p:cNvSpPr txBox="1">
              <a:spLocks noChangeArrowheads="1"/>
            </p:cNvSpPr>
            <p:nvPr/>
          </p:nvSpPr>
          <p:spPr bwMode="auto">
            <a:xfrm>
              <a:off x="11623" y="8222"/>
              <a:ext cx="530" cy="72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_</a:t>
              </a:r>
              <a:endParaRPr lang="en-US" altLang="zh-CN" sz="2400" b="1">
                <a:solidFill>
                  <a:schemeClr val="tx1"/>
                </a:solidFill>
                <a:latin typeface="Times New Roman" panose="02020503050405090304" pitchFamily="18" charset="0"/>
                <a:ea typeface="宋体" pitchFamily="2" charset="-122"/>
              </a:endParaRPr>
            </a:p>
          </p:txBody>
        </p:sp>
        <p:sp>
          <p:nvSpPr>
            <p:cNvPr id="37985" name="Line 97"/>
            <p:cNvSpPr>
              <a:spLocks noChangeShapeType="1"/>
            </p:cNvSpPr>
            <p:nvPr/>
          </p:nvSpPr>
          <p:spPr bwMode="auto">
            <a:xfrm>
              <a:off x="12310" y="7162"/>
              <a:ext cx="0" cy="2520"/>
            </a:xfrm>
            <a:prstGeom prst="line">
              <a:avLst/>
            </a:prstGeom>
            <a:noFill/>
            <a:ln w="127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89" name="Text Box 101"/>
            <p:cNvSpPr txBox="1">
              <a:spLocks noChangeArrowheads="1"/>
            </p:cNvSpPr>
            <p:nvPr/>
          </p:nvSpPr>
          <p:spPr bwMode="auto">
            <a:xfrm>
              <a:off x="13200" y="6442"/>
              <a:ext cx="60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I</a:t>
              </a:r>
              <a:endParaRPr lang="en-US" altLang="zh-CN" sz="2400" b="1" i="1">
                <a:solidFill>
                  <a:schemeClr val="tx1"/>
                </a:solidFill>
                <a:latin typeface="Times New Roman" panose="02020503050405090304" pitchFamily="18" charset="0"/>
                <a:ea typeface="宋体" pitchFamily="2" charset="-122"/>
              </a:endParaRPr>
            </a:p>
          </p:txBody>
        </p:sp>
        <p:sp>
          <p:nvSpPr>
            <p:cNvPr id="37990" name="Line 102"/>
            <p:cNvSpPr>
              <a:spLocks noChangeShapeType="1"/>
            </p:cNvSpPr>
            <p:nvPr/>
          </p:nvSpPr>
          <p:spPr bwMode="auto">
            <a:xfrm>
              <a:off x="12720" y="7462"/>
              <a:ext cx="108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92" name="Oval 104"/>
            <p:cNvSpPr>
              <a:spLocks noChangeArrowheads="1"/>
            </p:cNvSpPr>
            <p:nvPr/>
          </p:nvSpPr>
          <p:spPr bwMode="auto">
            <a:xfrm>
              <a:off x="14023" y="7010"/>
              <a:ext cx="227"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93" name="Oval 105"/>
            <p:cNvSpPr>
              <a:spLocks noChangeArrowheads="1"/>
            </p:cNvSpPr>
            <p:nvPr/>
          </p:nvSpPr>
          <p:spPr bwMode="auto">
            <a:xfrm>
              <a:off x="14023" y="9617"/>
              <a:ext cx="227"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7994" name="Text Box 106"/>
            <p:cNvSpPr txBox="1">
              <a:spLocks noChangeArrowheads="1"/>
            </p:cNvSpPr>
            <p:nvPr/>
          </p:nvSpPr>
          <p:spPr bwMode="auto">
            <a:xfrm>
              <a:off x="13683" y="8145"/>
              <a:ext cx="907"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7995" name="Text Box 107"/>
            <p:cNvSpPr txBox="1">
              <a:spLocks noChangeArrowheads="1"/>
            </p:cNvSpPr>
            <p:nvPr/>
          </p:nvSpPr>
          <p:spPr bwMode="auto">
            <a:xfrm>
              <a:off x="13798" y="7125"/>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7996" name="Text Box 108"/>
            <p:cNvSpPr txBox="1">
              <a:spLocks noChangeArrowheads="1"/>
            </p:cNvSpPr>
            <p:nvPr/>
          </p:nvSpPr>
          <p:spPr bwMode="auto">
            <a:xfrm>
              <a:off x="13798" y="8597"/>
              <a:ext cx="53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7997" name="Line 109"/>
            <p:cNvSpPr>
              <a:spLocks noChangeShapeType="1"/>
            </p:cNvSpPr>
            <p:nvPr/>
          </p:nvSpPr>
          <p:spPr bwMode="auto">
            <a:xfrm>
              <a:off x="12323" y="7122"/>
              <a:ext cx="1700"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7998" name="Line 110"/>
            <p:cNvSpPr>
              <a:spLocks noChangeShapeType="1"/>
            </p:cNvSpPr>
            <p:nvPr/>
          </p:nvSpPr>
          <p:spPr bwMode="auto">
            <a:xfrm>
              <a:off x="12323" y="9732"/>
              <a:ext cx="1700"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8000" name="Text Box 112"/>
          <p:cNvSpPr txBox="1">
            <a:spLocks noChangeArrowheads="1"/>
          </p:cNvSpPr>
          <p:nvPr/>
        </p:nvSpPr>
        <p:spPr bwMode="auto">
          <a:xfrm>
            <a:off x="5448300" y="6179821"/>
            <a:ext cx="2160588" cy="46037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对外等效！</a:t>
            </a:r>
            <a:endParaRPr lang="zh-CN" altLang="en-US" dirty="0"/>
          </a:p>
        </p:txBody>
      </p:sp>
      <p:sp>
        <p:nvSpPr>
          <p:cNvPr id="5" name="灯片编号占位符 4"/>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7946"/>
                                        </p:tgtEl>
                                        <p:attrNameLst>
                                          <p:attrName>style.visibility</p:attrName>
                                        </p:attrNameLst>
                                      </p:cBhvr>
                                      <p:to>
                                        <p:strVal val="visible"/>
                                      </p:to>
                                    </p:set>
                                    <p:anim calcmode="lin" valueType="num">
                                      <p:cBhvr additive="base">
                                        <p:cTn id="7" dur="500" fill="hold"/>
                                        <p:tgtEl>
                                          <p:spTgt spid="37946"/>
                                        </p:tgtEl>
                                        <p:attrNameLst>
                                          <p:attrName>ppt_x</p:attrName>
                                        </p:attrNameLst>
                                      </p:cBhvr>
                                      <p:tavLst>
                                        <p:tav tm="0">
                                          <p:val>
                                            <p:strVal val="0-#ppt_w/2"/>
                                          </p:val>
                                        </p:tav>
                                        <p:tav tm="100000">
                                          <p:val>
                                            <p:strVal val="#ppt_x"/>
                                          </p:val>
                                        </p:tav>
                                      </p:tavLst>
                                    </p:anim>
                                    <p:anim calcmode="lin" valueType="num">
                                      <p:cBhvr additive="base">
                                        <p:cTn id="8" dur="500" fill="hold"/>
                                        <p:tgtEl>
                                          <p:spTgt spid="3794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37945"/>
                                        </p:tgtEl>
                                        <p:attrNameLst>
                                          <p:attrName>style.visibility</p:attrName>
                                        </p:attrNameLst>
                                      </p:cBhvr>
                                      <p:to>
                                        <p:strVal val="visible"/>
                                      </p:to>
                                    </p:set>
                                    <p:animEffect transition="in" filter="wedge">
                                      <p:cBhvr>
                                        <p:cTn id="13" dur="2000"/>
                                        <p:tgtEl>
                                          <p:spTgt spid="3794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7948"/>
                                        </p:tgtEl>
                                        <p:attrNameLst>
                                          <p:attrName>style.visibility</p:attrName>
                                        </p:attrNameLst>
                                      </p:cBhvr>
                                      <p:to>
                                        <p:strVal val="visible"/>
                                      </p:to>
                                    </p:set>
                                    <p:animEffect transition="in" filter="wipe(left)">
                                      <p:cBhvr>
                                        <p:cTn id="18" dur="3000"/>
                                        <p:tgtEl>
                                          <p:spTgt spid="3794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7947"/>
                                        </p:tgtEl>
                                        <p:attrNameLst>
                                          <p:attrName>style.visibility</p:attrName>
                                        </p:attrNameLst>
                                      </p:cBhvr>
                                      <p:to>
                                        <p:strVal val="visible"/>
                                      </p:to>
                                    </p:set>
                                    <p:animEffect transition="in" filter="slide(fromLeft)">
                                      <p:cBhvr>
                                        <p:cTn id="23" dur="500"/>
                                        <p:tgtEl>
                                          <p:spTgt spid="37947"/>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37976"/>
                                        </p:tgtEl>
                                        <p:attrNameLst>
                                          <p:attrName>style.visibility</p:attrName>
                                        </p:attrNameLst>
                                      </p:cBhvr>
                                      <p:to>
                                        <p:strVal val="visible"/>
                                      </p:to>
                                    </p:set>
                                    <p:anim calcmode="lin" valueType="num">
                                      <p:cBhvr additive="base">
                                        <p:cTn id="27" dur="1000" fill="hold"/>
                                        <p:tgtEl>
                                          <p:spTgt spid="37976"/>
                                        </p:tgtEl>
                                        <p:attrNameLst>
                                          <p:attrName>ppt_x</p:attrName>
                                        </p:attrNameLst>
                                      </p:cBhvr>
                                      <p:tavLst>
                                        <p:tav tm="0">
                                          <p:val>
                                            <p:strVal val="#ppt_x"/>
                                          </p:val>
                                        </p:tav>
                                        <p:tav tm="100000">
                                          <p:val>
                                            <p:strVal val="#ppt_x"/>
                                          </p:val>
                                        </p:tav>
                                      </p:tavLst>
                                    </p:anim>
                                    <p:anim calcmode="lin" valueType="num">
                                      <p:cBhvr additive="base">
                                        <p:cTn id="28" dur="1000" fill="hold"/>
                                        <p:tgtEl>
                                          <p:spTgt spid="37976"/>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37979"/>
                                        </p:tgtEl>
                                        <p:attrNameLst>
                                          <p:attrName>style.visibility</p:attrName>
                                        </p:attrNameLst>
                                      </p:cBhvr>
                                      <p:to>
                                        <p:strVal val="visible"/>
                                      </p:to>
                                    </p:set>
                                    <p:animEffect transition="in" filter="slide(fromLeft)">
                                      <p:cBhvr>
                                        <p:cTn id="33" dur="500"/>
                                        <p:tgtEl>
                                          <p:spTgt spid="3797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8000"/>
                                        </p:tgtEl>
                                        <p:attrNameLst>
                                          <p:attrName>style.visibility</p:attrName>
                                        </p:attrNameLst>
                                      </p:cBhvr>
                                      <p:to>
                                        <p:strVal val="visible"/>
                                      </p:to>
                                    </p:set>
                                    <p:animEffect transition="in" filter="wipe(up)">
                                      <p:cBhvr>
                                        <p:cTn id="38" dur="500"/>
                                        <p:tgtEl>
                                          <p:spTgt spid="38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46" grpId="0" animBg="1"/>
      <p:bldP spid="380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74825" y="2443372"/>
            <a:ext cx="1512888" cy="646331"/>
          </a:xfrm>
          <a:prstGeom prst="rect">
            <a:avLst/>
          </a:prstGeom>
          <a:noFill/>
          <a:ln w="38100">
            <a:solidFill>
              <a:schemeClr val="hlink"/>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marL="381000" indent="-3810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lnSpc>
                <a:spcPct val="150000"/>
              </a:lnSpc>
              <a:spcBef>
                <a:spcPct val="50000"/>
              </a:spcBef>
              <a:buClr>
                <a:srgbClr val="FFFF00"/>
              </a:buClr>
              <a:buFont typeface="Wingdings" panose="05000000000000000000" pitchFamily="2" charset="2"/>
              <a:buChar char="l"/>
            </a:pPr>
            <a:r>
              <a:rPr kumimoji="1" lang="zh-CN" altLang="en-US" sz="2400" b="1">
                <a:latin typeface="Times New Roman" panose="02020503050405090304" pitchFamily="18" charset="0"/>
                <a:ea typeface="仿宋_GB2312" pitchFamily="49" charset="-122"/>
              </a:rPr>
              <a:t>电压</a:t>
            </a:r>
            <a:r>
              <a:rPr kumimoji="1" lang="en-US" altLang="zh-CN" sz="2400" b="1" i="1">
                <a:latin typeface="Times New Roman" panose="02020503050405090304" pitchFamily="18" charset="0"/>
                <a:ea typeface="仿宋_GB2312" pitchFamily="49" charset="-122"/>
              </a:rPr>
              <a:t>U</a:t>
            </a:r>
            <a:endParaRPr kumimoji="1" lang="en-US" altLang="zh-CN" sz="2400" b="1" i="1">
              <a:latin typeface="Times New Roman" panose="02020503050405090304" pitchFamily="18" charset="0"/>
              <a:ea typeface="仿宋_GB2312" pitchFamily="49" charset="-122"/>
            </a:endParaRPr>
          </a:p>
        </p:txBody>
      </p:sp>
      <p:graphicFrame>
        <p:nvGraphicFramePr>
          <p:cNvPr id="3" name="Object 3"/>
          <p:cNvGraphicFramePr>
            <a:graphicFrameLocks noChangeAspect="1"/>
          </p:cNvGraphicFramePr>
          <p:nvPr/>
        </p:nvGraphicFramePr>
        <p:xfrm>
          <a:off x="3949700" y="3875405"/>
          <a:ext cx="3832225" cy="1246188"/>
        </p:xfrm>
        <a:graphic>
          <a:graphicData uri="http://schemas.openxmlformats.org/presentationml/2006/ole">
            <mc:AlternateContent xmlns:mc="http://schemas.openxmlformats.org/markup-compatibility/2006">
              <mc:Choice xmlns:v="urn:schemas-microsoft-com:vml" Requires="v">
                <p:oleObj spid="_x0000_s4" name="Equation" r:id="rId1" imgW="31089600" imgH="10058400" progId="Equation.DSMT4">
                  <p:embed/>
                </p:oleObj>
              </mc:Choice>
              <mc:Fallback>
                <p:oleObj name="Equation" r:id="rId1" imgW="31089600" imgH="10058400" progId="Equation.DSMT4">
                  <p:embed/>
                  <p:pic>
                    <p:nvPicPr>
                      <p:cNvPr id="0" name="Object 3"/>
                      <p:cNvPicPr>
                        <a:picLocks noChangeAspect="1" noChangeArrowheads="1"/>
                      </p:cNvPicPr>
                      <p:nvPr/>
                    </p:nvPicPr>
                    <p:blipFill>
                      <a:blip r:embed="rId2"/>
                      <a:srcRect/>
                      <a:stretch>
                        <a:fillRect/>
                      </a:stretch>
                    </p:blipFill>
                    <p:spPr bwMode="auto">
                      <a:xfrm>
                        <a:off x="3949700" y="3875405"/>
                        <a:ext cx="3832225" cy="1246188"/>
                      </a:xfrm>
                      <a:prstGeom prst="rect">
                        <a:avLst/>
                      </a:prstGeom>
                      <a:gradFill rotWithShape="1">
                        <a:gsLst>
                          <a:gs pos="0">
                            <a:srgbClr val="FFCCCC"/>
                          </a:gs>
                          <a:gs pos="100000">
                            <a:srgbClr val="FFFFFF"/>
                          </a:gs>
                        </a:gsLst>
                        <a:lin ang="5400000" scaled="1"/>
                      </a:gradFill>
                      <a:ln>
                        <a:noFill/>
                      </a:ln>
                      <a:effectLst>
                        <a:prstShdw prst="shdw17" dist="17961" dir="2700000">
                          <a:srgbClr val="997A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4"/>
          <p:cNvSpPr txBox="1">
            <a:spLocks noChangeArrowheads="1"/>
          </p:cNvSpPr>
          <p:nvPr/>
        </p:nvSpPr>
        <p:spPr bwMode="auto">
          <a:xfrm>
            <a:off x="1774825" y="6232954"/>
            <a:ext cx="450583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dirty="0">
                <a:solidFill>
                  <a:schemeClr val="tx2"/>
                </a:solidFill>
                <a:latin typeface="Times New Roman" panose="02020503050405090304" pitchFamily="18" charset="0"/>
                <a:ea typeface="宋体" pitchFamily="2" charset="-122"/>
              </a:rPr>
              <a:t>  </a:t>
            </a:r>
            <a:r>
              <a:rPr kumimoji="1" lang="zh-CN" altLang="en-US" sz="2400" b="1" dirty="0">
                <a:latin typeface="Times New Roman" panose="02020503050405090304" pitchFamily="18" charset="0"/>
                <a:ea typeface="仿宋_GB2312" pitchFamily="49" charset="-122"/>
              </a:rPr>
              <a:t>单位：</a:t>
            </a:r>
            <a:r>
              <a:rPr kumimoji="1" lang="en-US" altLang="zh-CN" sz="2400" b="1" dirty="0">
                <a:latin typeface="Times New Roman" panose="02020503050405090304" pitchFamily="18" charset="0"/>
                <a:ea typeface="仿宋_GB2312" pitchFamily="49" charset="-122"/>
              </a:rPr>
              <a:t>V (</a:t>
            </a:r>
            <a:r>
              <a:rPr kumimoji="1" lang="zh-CN" altLang="en-US" sz="2400" b="1" dirty="0">
                <a:latin typeface="Times New Roman" panose="02020503050405090304" pitchFamily="18" charset="0"/>
                <a:ea typeface="仿宋_GB2312" pitchFamily="49" charset="-122"/>
              </a:rPr>
              <a:t>伏</a:t>
            </a:r>
            <a:r>
              <a:rPr kumimoji="1" lang="en-US" altLang="en-US"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rPr>
              <a:t>、</a:t>
            </a:r>
            <a:r>
              <a:rPr kumimoji="1" lang="en-US" altLang="zh-CN" sz="2400" b="1" dirty="0">
                <a:latin typeface="Times New Roman" panose="02020503050405090304" pitchFamily="18" charset="0"/>
                <a:ea typeface="仿宋_GB2312" pitchFamily="49" charset="-122"/>
              </a:rPr>
              <a:t>kV</a:t>
            </a:r>
            <a:r>
              <a:rPr kumimoji="1" lang="zh-CN" altLang="en-US" sz="2400" b="1" dirty="0">
                <a:latin typeface="Times New Roman" panose="02020503050405090304" pitchFamily="18" charset="0"/>
                <a:ea typeface="仿宋_GB2312" pitchFamily="49" charset="-122"/>
              </a:rPr>
              <a:t>、</a:t>
            </a:r>
            <a:r>
              <a:rPr kumimoji="1" lang="en-US" altLang="zh-CN" sz="2400" b="1" dirty="0">
                <a:latin typeface="Times New Roman" panose="02020503050405090304" pitchFamily="18" charset="0"/>
                <a:ea typeface="仿宋_GB2312" pitchFamily="49" charset="-122"/>
              </a:rPr>
              <a:t>mV</a:t>
            </a:r>
            <a:r>
              <a:rPr kumimoji="1" lang="zh-CN" altLang="en-US"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dirty="0">
                <a:latin typeface="Times New Roman" panose="02020503050405090304" pitchFamily="18" charset="0"/>
                <a:ea typeface="仿宋_GB2312" pitchFamily="49" charset="-122"/>
                <a:sym typeface="Symbol" panose="05050102010706020507" pitchFamily="18" charset="2"/>
              </a:rPr>
              <a:t>V</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6" name="Rectangle 5"/>
          <p:cNvSpPr>
            <a:spLocks noChangeArrowheads="1"/>
          </p:cNvSpPr>
          <p:nvPr/>
        </p:nvSpPr>
        <p:spPr bwMode="auto">
          <a:xfrm>
            <a:off x="1178287" y="782638"/>
            <a:ext cx="781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en-US" altLang="zh-CN" sz="2800" b="1" dirty="0">
                <a:latin typeface="Times New Roman" panose="02020503050405090304" pitchFamily="18" charset="0"/>
                <a:ea typeface="仿宋_GB2312" pitchFamily="49" charset="-122"/>
              </a:rPr>
              <a:t>&lt;2&gt;. </a:t>
            </a:r>
            <a:r>
              <a:rPr kumimoji="1" lang="zh-CN" altLang="en-US" sz="2800" b="1" dirty="0">
                <a:latin typeface="Times New Roman" panose="02020503050405090304" pitchFamily="18" charset="0"/>
                <a:ea typeface="仿宋_GB2312" pitchFamily="49" charset="-122"/>
              </a:rPr>
              <a:t>电压的参考方向 </a:t>
            </a:r>
            <a:r>
              <a:rPr kumimoji="1" lang="en-US" altLang="zh-CN" sz="2800" b="1" dirty="0">
                <a:latin typeface="Times New Roman" panose="02020503050405090304" pitchFamily="18" charset="0"/>
                <a:ea typeface="仿宋_GB2312" pitchFamily="49" charset="-122"/>
              </a:rPr>
              <a:t>(voltage reference direction)</a:t>
            </a:r>
            <a:endParaRPr lang="en-US" altLang="zh-CN" dirty="0">
              <a:ea typeface="宋体" pitchFamily="2" charset="-122"/>
            </a:endParaRPr>
          </a:p>
        </p:txBody>
      </p:sp>
      <p:sp>
        <p:nvSpPr>
          <p:cNvPr id="7" name="Text Box 6"/>
          <p:cNvSpPr txBox="1">
            <a:spLocks noChangeArrowheads="1"/>
          </p:cNvSpPr>
          <p:nvPr/>
        </p:nvSpPr>
        <p:spPr bwMode="auto">
          <a:xfrm>
            <a:off x="4151313" y="2446656"/>
            <a:ext cx="56880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lnSpc>
                <a:spcPct val="150000"/>
              </a:lnSpc>
              <a:spcBef>
                <a:spcPct val="50000"/>
              </a:spcBef>
              <a:buFont typeface="Wingdings" panose="05000000000000000000" pitchFamily="2" charset="2"/>
              <a:buNone/>
            </a:pPr>
            <a:r>
              <a:rPr kumimoji="1" lang="zh-CN" altLang="en-US" sz="2400" b="1">
                <a:latin typeface="Times New Roman" panose="02020503050405090304" pitchFamily="18" charset="0"/>
                <a:ea typeface="仿宋_GB2312" pitchFamily="49" charset="-122"/>
              </a:rPr>
              <a:t>单位正电荷</a:t>
            </a:r>
            <a:r>
              <a:rPr kumimoji="1" lang="en-US" altLang="zh-CN" sz="2400" b="1" i="1">
                <a:latin typeface="Times New Roman" panose="02020503050405090304" pitchFamily="18" charset="0"/>
                <a:ea typeface="仿宋_GB2312" pitchFamily="49" charset="-122"/>
              </a:rPr>
              <a:t>q </a:t>
            </a:r>
            <a:r>
              <a:rPr kumimoji="1" lang="zh-CN" altLang="en-US" sz="2400" b="1">
                <a:latin typeface="Times New Roman" panose="02020503050405090304" pitchFamily="18" charset="0"/>
                <a:ea typeface="仿宋_GB2312" pitchFamily="49" charset="-122"/>
              </a:rPr>
              <a:t>从电路中一点移至另一点时电场力做功（</a:t>
            </a:r>
            <a:r>
              <a:rPr kumimoji="1" lang="en-US" altLang="zh-CN" sz="2400" b="1" i="1">
                <a:latin typeface="Times New Roman" panose="02020503050405090304" pitchFamily="18" charset="0"/>
                <a:ea typeface="仿宋_GB2312" pitchFamily="49" charset="-122"/>
              </a:rPr>
              <a:t>W</a:t>
            </a:r>
            <a:r>
              <a:rPr kumimoji="1" lang="zh-CN" altLang="en-US" sz="2400" b="1">
                <a:latin typeface="Times New Roman" panose="02020503050405090304" pitchFamily="18" charset="0"/>
                <a:ea typeface="仿宋_GB2312" pitchFamily="49" charset="-122"/>
              </a:rPr>
              <a:t>）的大小</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8" name="AutoShape 7"/>
          <p:cNvSpPr>
            <a:spLocks noChangeArrowheads="1"/>
          </p:cNvSpPr>
          <p:nvPr/>
        </p:nvSpPr>
        <p:spPr bwMode="auto">
          <a:xfrm>
            <a:off x="3503613" y="2735580"/>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Text Box 8"/>
          <p:cNvSpPr txBox="1">
            <a:spLocks noChangeArrowheads="1"/>
          </p:cNvSpPr>
          <p:nvPr/>
        </p:nvSpPr>
        <p:spPr bwMode="auto">
          <a:xfrm>
            <a:off x="1778001" y="1530171"/>
            <a:ext cx="1366838" cy="461665"/>
          </a:xfrm>
          <a:prstGeom prst="rect">
            <a:avLst/>
          </a:prstGeom>
          <a:noFill/>
          <a:ln w="38100">
            <a:solidFill>
              <a:schemeClr val="hlink"/>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buClr>
                <a:srgbClr val="FFFF00"/>
              </a:buClr>
              <a:buSzPts val="2400"/>
              <a:buFont typeface="Wingdings" panose="05000000000000000000" pitchFamily="2" charset="2"/>
              <a:buChar char="l"/>
            </a:pPr>
            <a:r>
              <a:rPr kumimoji="1" lang="zh-CN" altLang="en-US" sz="2400" b="1" dirty="0">
                <a:solidFill>
                  <a:schemeClr val="tx2"/>
                </a:solidFill>
                <a:latin typeface="Times New Roman" panose="02020503050405090304" pitchFamily="18" charset="0"/>
                <a:ea typeface="宋体" pitchFamily="2" charset="-122"/>
                <a:sym typeface="Symbol" panose="05050102010706020507" pitchFamily="18" charset="2"/>
              </a:rPr>
              <a:t> </a:t>
            </a:r>
            <a:r>
              <a:rPr kumimoji="1" lang="zh-CN" altLang="en-US" sz="2400" b="1" dirty="0">
                <a:latin typeface="Times New Roman" panose="02020503050405090304" pitchFamily="18" charset="0"/>
                <a:ea typeface="仿宋_GB2312" pitchFamily="49" charset="-122"/>
                <a:sym typeface="Symbol" panose="05050102010706020507" pitchFamily="18" charset="2"/>
              </a:rPr>
              <a:t>电位</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sp>
        <p:nvSpPr>
          <p:cNvPr id="10" name="AutoShape 9"/>
          <p:cNvSpPr>
            <a:spLocks noChangeArrowheads="1"/>
          </p:cNvSpPr>
          <p:nvPr/>
        </p:nvSpPr>
        <p:spPr bwMode="auto">
          <a:xfrm>
            <a:off x="3503613" y="1654493"/>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Rectangle 10"/>
          <p:cNvSpPr>
            <a:spLocks noChangeArrowheads="1"/>
          </p:cNvSpPr>
          <p:nvPr/>
        </p:nvSpPr>
        <p:spPr bwMode="auto">
          <a:xfrm>
            <a:off x="4151314" y="1360717"/>
            <a:ext cx="53292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marL="381000" indent="-3810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nSpc>
                <a:spcPct val="150000"/>
              </a:lnSpc>
              <a:spcBef>
                <a:spcPct val="50000"/>
              </a:spcBef>
              <a:buFont typeface="Wingdings" panose="05000000000000000000" pitchFamily="2" charset="2"/>
              <a:buNone/>
            </a:pPr>
            <a:r>
              <a:rPr kumimoji="1" lang="zh-CN" altLang="en-US" sz="2400" b="1">
                <a:latin typeface="Times New Roman" panose="02020503050405090304" pitchFamily="18" charset="0"/>
                <a:ea typeface="仿宋_GB2312" pitchFamily="49" charset="-122"/>
              </a:rPr>
              <a:t>单位正电荷</a:t>
            </a:r>
            <a:r>
              <a:rPr kumimoji="1" lang="en-US" altLang="zh-CN" sz="2400" b="1" i="1">
                <a:latin typeface="Times New Roman" panose="02020503050405090304" pitchFamily="18" charset="0"/>
                <a:ea typeface="仿宋_GB2312" pitchFamily="49" charset="-122"/>
              </a:rPr>
              <a:t>q </a:t>
            </a:r>
            <a:r>
              <a:rPr kumimoji="1" lang="zh-CN" altLang="en-US" sz="2400" b="1">
                <a:latin typeface="Times New Roman" panose="02020503050405090304" pitchFamily="18" charset="0"/>
                <a:ea typeface="仿宋_GB2312" pitchFamily="49" charset="-122"/>
              </a:rPr>
              <a:t>从电路中一点移至参考点（</a:t>
            </a:r>
            <a:r>
              <a:rPr kumimoji="1" lang="zh-CN" altLang="en-US" sz="2400" b="1">
                <a:latin typeface="Times New Roman" panose="02020503050405090304" pitchFamily="18" charset="0"/>
                <a:ea typeface="仿宋_GB2312" pitchFamily="49" charset="-122"/>
                <a:sym typeface="Symbol" panose="05050102010706020507" pitchFamily="18" charset="2"/>
              </a:rPr>
              <a:t>＝</a:t>
            </a:r>
            <a:r>
              <a:rPr kumimoji="1" lang="en-US" altLang="zh-CN" sz="2400" b="1">
                <a:latin typeface="Times New Roman" panose="02020503050405090304" pitchFamily="18" charset="0"/>
                <a:ea typeface="仿宋_GB2312" pitchFamily="49" charset="-122"/>
                <a:sym typeface="Symbol" panose="05050102010706020507" pitchFamily="18" charset="2"/>
              </a:rPr>
              <a:t>0</a:t>
            </a:r>
            <a:r>
              <a:rPr kumimoji="1" lang="zh-CN" altLang="en-US" sz="2400" b="1">
                <a:latin typeface="Times New Roman" panose="02020503050405090304" pitchFamily="18" charset="0"/>
                <a:ea typeface="仿宋_GB2312" pitchFamily="49" charset="-122"/>
                <a:sym typeface="Symbol" panose="05050102010706020507" pitchFamily="18" charset="2"/>
              </a:rPr>
              <a:t>）</a:t>
            </a:r>
            <a:r>
              <a:rPr kumimoji="1" lang="zh-CN" altLang="en-US" sz="2400" b="1">
                <a:latin typeface="Times New Roman" panose="02020503050405090304" pitchFamily="18" charset="0"/>
                <a:ea typeface="仿宋_GB2312" pitchFamily="49" charset="-122"/>
              </a:rPr>
              <a:t>时电场力做功的大小</a:t>
            </a:r>
            <a:endParaRPr lang="zh-CN" altLang="en-US">
              <a:ea typeface="宋体" pitchFamily="2" charset="-122"/>
            </a:endParaRPr>
          </a:p>
        </p:txBody>
      </p:sp>
      <p:sp>
        <p:nvSpPr>
          <p:cNvPr id="12" name="Text Box 11"/>
          <p:cNvSpPr txBox="1">
            <a:spLocks noChangeArrowheads="1"/>
          </p:cNvSpPr>
          <p:nvPr/>
        </p:nvSpPr>
        <p:spPr bwMode="auto">
          <a:xfrm>
            <a:off x="1774826" y="5470844"/>
            <a:ext cx="2449513" cy="461665"/>
          </a:xfrm>
          <a:prstGeom prst="rect">
            <a:avLst/>
          </a:prstGeom>
          <a:noFill/>
          <a:ln w="38100" cap="sq"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rPr>
              <a:t>  </a:t>
            </a:r>
            <a:r>
              <a:rPr kumimoji="1" lang="zh-CN" altLang="en-US" sz="2400" b="1">
                <a:latin typeface="Times New Roman" panose="02020503050405090304" pitchFamily="18" charset="0"/>
                <a:ea typeface="仿宋_GB2312" pitchFamily="49" charset="-122"/>
                <a:sym typeface="Symbol" panose="05050102010706020507" pitchFamily="18" charset="2"/>
              </a:rPr>
              <a:t>实际电压方向</a:t>
            </a:r>
            <a:r>
              <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rPr>
              <a:t>     </a:t>
            </a:r>
            <a:endPar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3" name="AutoShape 12"/>
          <p:cNvSpPr>
            <a:spLocks noChangeArrowheads="1"/>
          </p:cNvSpPr>
          <p:nvPr/>
        </p:nvSpPr>
        <p:spPr bwMode="auto">
          <a:xfrm>
            <a:off x="4367213" y="5615305"/>
            <a:ext cx="576262" cy="215900"/>
          </a:xfrm>
          <a:prstGeom prst="rightArrow">
            <a:avLst>
              <a:gd name="adj1" fmla="val 50000"/>
              <a:gd name="adj2" fmla="val 6672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4" name="Text Box 13"/>
          <p:cNvSpPr txBox="1">
            <a:spLocks noChangeArrowheads="1"/>
          </p:cNvSpPr>
          <p:nvPr/>
        </p:nvSpPr>
        <p:spPr bwMode="auto">
          <a:xfrm>
            <a:off x="4872038" y="5470843"/>
            <a:ext cx="331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电位真正降低的方向</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15" name="灯片编号占位符 1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8879" y="666751"/>
            <a:ext cx="2865437" cy="1909763"/>
          </a:xfrm>
          <a:prstGeom prst="rect">
            <a:avLst/>
          </a:prstGeom>
          <a:solidFill>
            <a:schemeClr val="tx2"/>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Text Box 4"/>
          <p:cNvSpPr txBox="1">
            <a:spLocks noChangeArrowheads="1"/>
          </p:cNvSpPr>
          <p:nvPr/>
        </p:nvSpPr>
        <p:spPr bwMode="auto">
          <a:xfrm>
            <a:off x="2220279" y="1428751"/>
            <a:ext cx="6172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sp>
        <p:nvSpPr>
          <p:cNvPr id="68613" name="Text Box 5"/>
          <p:cNvSpPr txBox="1">
            <a:spLocks noChangeArrowheads="1"/>
          </p:cNvSpPr>
          <p:nvPr/>
        </p:nvSpPr>
        <p:spPr bwMode="auto">
          <a:xfrm>
            <a:off x="3658554" y="1411288"/>
            <a:ext cx="6172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000000"/>
                </a:solidFill>
                <a:latin typeface="Times New Roman" panose="02020503050405090304" pitchFamily="18" charset="0"/>
                <a:ea typeface="黑体" pitchFamily="49" charset="-122"/>
              </a:rPr>
              <a:t>5V</a:t>
            </a:r>
            <a:endParaRPr kumimoji="1" lang="en-US" altLang="zh-CN" sz="2800">
              <a:solidFill>
                <a:srgbClr val="000000"/>
              </a:solidFill>
              <a:latin typeface="Times New Roman" panose="02020503050405090304" pitchFamily="18" charset="0"/>
              <a:ea typeface="黑体" pitchFamily="49" charset="-122"/>
            </a:endParaRPr>
          </a:p>
        </p:txBody>
      </p:sp>
      <p:grpSp>
        <p:nvGrpSpPr>
          <p:cNvPr id="68614" name="Group 6"/>
          <p:cNvGrpSpPr/>
          <p:nvPr/>
        </p:nvGrpSpPr>
        <p:grpSpPr bwMode="auto">
          <a:xfrm>
            <a:off x="6708141" y="1166813"/>
            <a:ext cx="1914525" cy="1903412"/>
            <a:chOff x="2976" y="576"/>
            <a:chExt cx="1206" cy="1199"/>
          </a:xfrm>
        </p:grpSpPr>
        <p:pic>
          <p:nvPicPr>
            <p:cNvPr id="686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 y="576"/>
              <a:ext cx="1079" cy="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6" name="Text Box 8"/>
            <p:cNvSpPr txBox="1">
              <a:spLocks noChangeArrowheads="1"/>
            </p:cNvSpPr>
            <p:nvPr/>
          </p:nvSpPr>
          <p:spPr bwMode="auto">
            <a:xfrm>
              <a:off x="2976" y="1056"/>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grpSp>
      <p:sp>
        <p:nvSpPr>
          <p:cNvPr id="68617" name="AutoShape 9"/>
          <p:cNvSpPr>
            <a:spLocks noChangeArrowheads="1"/>
          </p:cNvSpPr>
          <p:nvPr/>
        </p:nvSpPr>
        <p:spPr bwMode="auto">
          <a:xfrm>
            <a:off x="5803265" y="1900239"/>
            <a:ext cx="457200" cy="485775"/>
          </a:xfrm>
          <a:prstGeom prst="rightArrow">
            <a:avLst>
              <a:gd name="adj1" fmla="val 49676"/>
              <a:gd name="adj2" fmla="val 36458"/>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0" scaled="1"/>
          </a:gra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68618" name="Group 10"/>
          <p:cNvGrpSpPr/>
          <p:nvPr/>
        </p:nvGrpSpPr>
        <p:grpSpPr bwMode="auto">
          <a:xfrm>
            <a:off x="2147254" y="2836863"/>
            <a:ext cx="3094037" cy="1909762"/>
            <a:chOff x="528" y="576"/>
            <a:chExt cx="1949" cy="1203"/>
          </a:xfrm>
        </p:grpSpPr>
        <p:pic>
          <p:nvPicPr>
            <p:cNvPr id="6861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576"/>
              <a:ext cx="1805" cy="1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20" name="Text Box 12"/>
            <p:cNvSpPr txBox="1">
              <a:spLocks noChangeArrowheads="1"/>
            </p:cNvSpPr>
            <p:nvPr/>
          </p:nvSpPr>
          <p:spPr bwMode="auto">
            <a:xfrm>
              <a:off x="528" y="1056"/>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sp>
          <p:nvSpPr>
            <p:cNvPr id="68621" name="Text Box 13"/>
            <p:cNvSpPr txBox="1">
              <a:spLocks noChangeArrowheads="1"/>
            </p:cNvSpPr>
            <p:nvPr/>
          </p:nvSpPr>
          <p:spPr bwMode="auto">
            <a:xfrm>
              <a:off x="1434" y="1045"/>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000000"/>
                  </a:solidFill>
                  <a:latin typeface="Times New Roman" panose="02020503050405090304" pitchFamily="18" charset="0"/>
                  <a:ea typeface="黑体" pitchFamily="49" charset="-122"/>
                </a:rPr>
                <a:t>6V</a:t>
              </a:r>
              <a:endParaRPr kumimoji="1" lang="en-US" altLang="zh-CN" sz="2800">
                <a:solidFill>
                  <a:srgbClr val="000000"/>
                </a:solidFill>
                <a:latin typeface="Times New Roman" panose="02020503050405090304" pitchFamily="18" charset="0"/>
                <a:ea typeface="黑体" pitchFamily="49" charset="-122"/>
              </a:endParaRPr>
            </a:p>
          </p:txBody>
        </p:sp>
      </p:grpSp>
      <p:sp>
        <p:nvSpPr>
          <p:cNvPr id="68622" name="Text Box 14"/>
          <p:cNvSpPr txBox="1">
            <a:spLocks noChangeArrowheads="1"/>
          </p:cNvSpPr>
          <p:nvPr/>
        </p:nvSpPr>
        <p:spPr bwMode="auto">
          <a:xfrm>
            <a:off x="5879465" y="3567113"/>
            <a:ext cx="1249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en-US" sz="2800">
                <a:solidFill>
                  <a:srgbClr val="FF0000"/>
                </a:solidFill>
                <a:latin typeface="Times New Roman" panose="02020503050405090304" pitchFamily="18" charset="0"/>
                <a:ea typeface="楷体_GB2312" pitchFamily="1" charset="-122"/>
              </a:rPr>
              <a:t>不允许</a:t>
            </a:r>
            <a:endParaRPr kumimoji="1" lang="zh-CN" altLang="en-US" sz="2800">
              <a:solidFill>
                <a:srgbClr val="FF0000"/>
              </a:solidFill>
              <a:latin typeface="Times New Roman" panose="02020503050405090304" pitchFamily="18" charset="0"/>
              <a:ea typeface="楷体_GB2312" pitchFamily="1" charset="-122"/>
            </a:endParaRPr>
          </a:p>
        </p:txBody>
      </p:sp>
      <p:sp>
        <p:nvSpPr>
          <p:cNvPr id="68623" name="Text Box 15"/>
          <p:cNvSpPr txBox="1">
            <a:spLocks noChangeArrowheads="1"/>
          </p:cNvSpPr>
          <p:nvPr/>
        </p:nvSpPr>
        <p:spPr bwMode="auto">
          <a:xfrm>
            <a:off x="5955665" y="5681663"/>
            <a:ext cx="4094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en-US" sz="2800">
                <a:solidFill>
                  <a:srgbClr val="FFCC00"/>
                </a:solidFill>
                <a:latin typeface="Times New Roman" panose="02020503050405090304" pitchFamily="18" charset="0"/>
                <a:ea typeface="楷体_GB2312" pitchFamily="1" charset="-122"/>
              </a:rPr>
              <a:t>同理：电压源</a:t>
            </a:r>
            <a:r>
              <a:rPr kumimoji="1" lang="zh-CN" altLang="en-US" sz="2800">
                <a:solidFill>
                  <a:srgbClr val="FF0000"/>
                </a:solidFill>
                <a:latin typeface="Times New Roman" panose="02020503050405090304" pitchFamily="18" charset="0"/>
                <a:ea typeface="楷体_GB2312" pitchFamily="1" charset="-122"/>
              </a:rPr>
              <a:t>不允许短路</a:t>
            </a:r>
            <a:endParaRPr kumimoji="1" lang="zh-CN" altLang="en-US" sz="2800">
              <a:solidFill>
                <a:srgbClr val="FF0000"/>
              </a:solidFill>
              <a:latin typeface="Times New Roman" panose="02020503050405090304" pitchFamily="18" charset="0"/>
              <a:ea typeface="楷体_GB2312" pitchFamily="1" charset="-122"/>
            </a:endParaRPr>
          </a:p>
        </p:txBody>
      </p:sp>
      <p:sp>
        <p:nvSpPr>
          <p:cNvPr id="68624" name="Line 16"/>
          <p:cNvSpPr>
            <a:spLocks noChangeShapeType="1"/>
          </p:cNvSpPr>
          <p:nvPr/>
        </p:nvSpPr>
        <p:spPr bwMode="auto">
          <a:xfrm>
            <a:off x="2755265" y="2943225"/>
            <a:ext cx="2514600" cy="1905000"/>
          </a:xfrm>
          <a:prstGeom prst="line">
            <a:avLst/>
          </a:prstGeom>
          <a:noFill/>
          <a:ln w="25400">
            <a:solidFill>
              <a:srgbClr val="FF0066"/>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68626" name="Group 18"/>
          <p:cNvGrpSpPr/>
          <p:nvPr/>
        </p:nvGrpSpPr>
        <p:grpSpPr bwMode="auto">
          <a:xfrm>
            <a:off x="2374265" y="4951096"/>
            <a:ext cx="2324100" cy="1903413"/>
            <a:chOff x="528" y="2880"/>
            <a:chExt cx="1464" cy="1199"/>
          </a:xfrm>
        </p:grpSpPr>
        <p:pic>
          <p:nvPicPr>
            <p:cNvPr id="6862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 y="2880"/>
              <a:ext cx="1079" cy="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28" name="Text Box 20"/>
            <p:cNvSpPr txBox="1">
              <a:spLocks noChangeArrowheads="1"/>
            </p:cNvSpPr>
            <p:nvPr/>
          </p:nvSpPr>
          <p:spPr bwMode="auto">
            <a:xfrm>
              <a:off x="528" y="3360"/>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sp>
          <p:nvSpPr>
            <p:cNvPr id="68629" name="Line 21"/>
            <p:cNvSpPr>
              <a:spLocks noChangeShapeType="1"/>
            </p:cNvSpPr>
            <p:nvPr/>
          </p:nvSpPr>
          <p:spPr bwMode="auto">
            <a:xfrm>
              <a:off x="1608" y="3060"/>
              <a:ext cx="384" cy="0"/>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8630" name="Line 22"/>
            <p:cNvSpPr>
              <a:spLocks noChangeShapeType="1"/>
            </p:cNvSpPr>
            <p:nvPr/>
          </p:nvSpPr>
          <p:spPr bwMode="auto">
            <a:xfrm>
              <a:off x="1608" y="3899"/>
              <a:ext cx="384" cy="0"/>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8631" name="Line 23"/>
            <p:cNvSpPr>
              <a:spLocks noChangeShapeType="1"/>
            </p:cNvSpPr>
            <p:nvPr/>
          </p:nvSpPr>
          <p:spPr bwMode="auto">
            <a:xfrm>
              <a:off x="1992" y="3054"/>
              <a:ext cx="0" cy="861"/>
            </a:xfrm>
            <a:prstGeom prst="line">
              <a:avLst/>
            </a:prstGeom>
            <a:noFill/>
            <a:ln w="190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68632" name="Line 24"/>
          <p:cNvSpPr>
            <a:spLocks noChangeShapeType="1"/>
          </p:cNvSpPr>
          <p:nvPr/>
        </p:nvSpPr>
        <p:spPr bwMode="auto">
          <a:xfrm>
            <a:off x="2755265" y="5027295"/>
            <a:ext cx="2286000" cy="1676400"/>
          </a:xfrm>
          <a:prstGeom prst="line">
            <a:avLst/>
          </a:prstGeom>
          <a:noFill/>
          <a:ln w="25400">
            <a:solidFill>
              <a:srgbClr val="FF0066"/>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8634" name="Line 26"/>
          <p:cNvSpPr>
            <a:spLocks noChangeShapeType="1"/>
          </p:cNvSpPr>
          <p:nvPr/>
        </p:nvSpPr>
        <p:spPr bwMode="auto">
          <a:xfrm>
            <a:off x="4045903" y="5214621"/>
            <a:ext cx="0" cy="13684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 name="灯片编号占位符 1"/>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617"/>
                                        </p:tgtEl>
                                        <p:attrNameLst>
                                          <p:attrName>style.visibility</p:attrName>
                                        </p:attrNameLst>
                                      </p:cBhvr>
                                      <p:to>
                                        <p:strVal val="visible"/>
                                      </p:to>
                                    </p:set>
                                    <p:animEffect transition="in" filter="wipe(left)">
                                      <p:cBhvr>
                                        <p:cTn id="7" dur="500"/>
                                        <p:tgtEl>
                                          <p:spTgt spid="68617"/>
                                        </p:tgtEl>
                                      </p:cBhvr>
                                    </p:animEffect>
                                  </p:childTnLst>
                                </p:cTn>
                              </p:par>
                            </p:childTnLst>
                          </p:cTn>
                        </p:par>
                        <p:par>
                          <p:cTn id="8" fill="hold">
                            <p:stCondLst>
                              <p:cond delay="500"/>
                            </p:stCondLst>
                            <p:childTnLst>
                              <p:par>
                                <p:cTn id="9" presetID="22" presetClass="entr" presetSubtype="8" fill="hold" nodeType="afterEffect">
                                  <p:stCondLst>
                                    <p:cond delay="200"/>
                                  </p:stCondLst>
                                  <p:childTnLst>
                                    <p:set>
                                      <p:cBhvr>
                                        <p:cTn id="10" dur="1" fill="hold">
                                          <p:stCondLst>
                                            <p:cond delay="0"/>
                                          </p:stCondLst>
                                        </p:cTn>
                                        <p:tgtEl>
                                          <p:spTgt spid="68614"/>
                                        </p:tgtEl>
                                        <p:attrNameLst>
                                          <p:attrName>style.visibility</p:attrName>
                                        </p:attrNameLst>
                                      </p:cBhvr>
                                      <p:to>
                                        <p:strVal val="visible"/>
                                      </p:to>
                                    </p:set>
                                    <p:animEffect transition="in" filter="wipe(left)">
                                      <p:cBhvr>
                                        <p:cTn id="11" dur="500"/>
                                        <p:tgtEl>
                                          <p:spTgt spid="686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8618"/>
                                        </p:tgtEl>
                                        <p:attrNameLst>
                                          <p:attrName>style.visibility</p:attrName>
                                        </p:attrNameLst>
                                      </p:cBhvr>
                                      <p:to>
                                        <p:strVal val="visible"/>
                                      </p:to>
                                    </p:set>
                                    <p:animEffect transition="in" filter="wipe(left)">
                                      <p:cBhvr>
                                        <p:cTn id="16" dur="500"/>
                                        <p:tgtEl>
                                          <p:spTgt spid="6861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8622"/>
                                        </p:tgtEl>
                                        <p:attrNameLst>
                                          <p:attrName>style.visibility</p:attrName>
                                        </p:attrNameLst>
                                      </p:cBhvr>
                                      <p:to>
                                        <p:strVal val="visible"/>
                                      </p:to>
                                    </p:set>
                                    <p:anim calcmode="lin" valueType="num">
                                      <p:cBhvr additive="base">
                                        <p:cTn id="21" dur="500" fill="hold"/>
                                        <p:tgtEl>
                                          <p:spTgt spid="68622"/>
                                        </p:tgtEl>
                                        <p:attrNameLst>
                                          <p:attrName>ppt_x</p:attrName>
                                        </p:attrNameLst>
                                      </p:cBhvr>
                                      <p:tavLst>
                                        <p:tav tm="0">
                                          <p:val>
                                            <p:strVal val="1+#ppt_w/2"/>
                                          </p:val>
                                        </p:tav>
                                        <p:tav tm="100000">
                                          <p:val>
                                            <p:strVal val="#ppt_x"/>
                                          </p:val>
                                        </p:tav>
                                      </p:tavLst>
                                    </p:anim>
                                    <p:anim calcmode="lin" valueType="num">
                                      <p:cBhvr additive="base">
                                        <p:cTn id="22" dur="500" fill="hold"/>
                                        <p:tgtEl>
                                          <p:spTgt spid="6862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8" presetClass="entr" presetSubtype="6" fill="hold" nodeType="afterEffect">
                                  <p:stCondLst>
                                    <p:cond delay="200"/>
                                  </p:stCondLst>
                                  <p:childTnLst>
                                    <p:set>
                                      <p:cBhvr>
                                        <p:cTn id="25" dur="1" fill="hold">
                                          <p:stCondLst>
                                            <p:cond delay="0"/>
                                          </p:stCondLst>
                                        </p:cTn>
                                        <p:tgtEl>
                                          <p:spTgt spid="68624"/>
                                        </p:tgtEl>
                                        <p:attrNameLst>
                                          <p:attrName>style.visibility</p:attrName>
                                        </p:attrNameLst>
                                      </p:cBhvr>
                                      <p:to>
                                        <p:strVal val="visible"/>
                                      </p:to>
                                    </p:set>
                                    <p:animEffect transition="in" filter="strips(downRight)">
                                      <p:cBhvr>
                                        <p:cTn id="26" dur="500"/>
                                        <p:tgtEl>
                                          <p:spTgt spid="6862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8626"/>
                                        </p:tgtEl>
                                        <p:attrNameLst>
                                          <p:attrName>style.visibility</p:attrName>
                                        </p:attrNameLst>
                                      </p:cBhvr>
                                      <p:to>
                                        <p:strVal val="visible"/>
                                      </p:to>
                                    </p:set>
                                    <p:animEffect transition="in" filter="blinds(horizontal)">
                                      <p:cBhvr>
                                        <p:cTn id="31" dur="500"/>
                                        <p:tgtEl>
                                          <p:spTgt spid="68626"/>
                                        </p:tgtEl>
                                      </p:cBhvr>
                                    </p:animEffect>
                                  </p:childTnLst>
                                </p:cTn>
                              </p:par>
                              <p:par>
                                <p:cTn id="32" presetID="3" presetClass="entr" presetSubtype="10" fill="hold" nodeType="withEffect">
                                  <p:stCondLst>
                                    <p:cond delay="0"/>
                                  </p:stCondLst>
                                  <p:childTnLst>
                                    <p:set>
                                      <p:cBhvr>
                                        <p:cTn id="33" dur="1" fill="hold">
                                          <p:stCondLst>
                                            <p:cond delay="0"/>
                                          </p:stCondLst>
                                        </p:cTn>
                                        <p:tgtEl>
                                          <p:spTgt spid="68632"/>
                                        </p:tgtEl>
                                        <p:attrNameLst>
                                          <p:attrName>style.visibility</p:attrName>
                                        </p:attrNameLst>
                                      </p:cBhvr>
                                      <p:to>
                                        <p:strVal val="visible"/>
                                      </p:to>
                                    </p:set>
                                    <p:animEffect transition="in" filter="blinds(horizontal)">
                                      <p:cBhvr>
                                        <p:cTn id="34" dur="500"/>
                                        <p:tgtEl>
                                          <p:spTgt spid="68632"/>
                                        </p:tgtEl>
                                      </p:cBhvr>
                                    </p:animEffect>
                                  </p:childTnLst>
                                </p:cTn>
                              </p:par>
                              <p:par>
                                <p:cTn id="35" presetID="3" presetClass="entr" presetSubtype="10" fill="hold" nodeType="withEffect">
                                  <p:stCondLst>
                                    <p:cond delay="0"/>
                                  </p:stCondLst>
                                  <p:childTnLst>
                                    <p:set>
                                      <p:cBhvr>
                                        <p:cTn id="36" dur="1" fill="hold">
                                          <p:stCondLst>
                                            <p:cond delay="0"/>
                                          </p:stCondLst>
                                        </p:cTn>
                                        <p:tgtEl>
                                          <p:spTgt spid="68634"/>
                                        </p:tgtEl>
                                        <p:attrNameLst>
                                          <p:attrName>style.visibility</p:attrName>
                                        </p:attrNameLst>
                                      </p:cBhvr>
                                      <p:to>
                                        <p:strVal val="visible"/>
                                      </p:to>
                                    </p:set>
                                    <p:animEffect transition="in" filter="blinds(horizontal)">
                                      <p:cBhvr>
                                        <p:cTn id="37" dur="500"/>
                                        <p:tgtEl>
                                          <p:spTgt spid="686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8623"/>
                                        </p:tgtEl>
                                        <p:attrNameLst>
                                          <p:attrName>style.visibility</p:attrName>
                                        </p:attrNameLst>
                                      </p:cBhvr>
                                      <p:to>
                                        <p:strVal val="visible"/>
                                      </p:to>
                                    </p:set>
                                    <p:animEffect transition="in" filter="blinds(horizontal)">
                                      <p:cBhvr>
                                        <p:cTn id="42" dur="500"/>
                                        <p:tgtEl>
                                          <p:spTgt spid="68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2" grpId="0" autoUpdateAnimBg="0"/>
      <p:bldP spid="686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2566989" y="5677854"/>
            <a:ext cx="6408737" cy="977265"/>
          </a:xfrm>
          <a:prstGeom prst="rect">
            <a:avLst/>
          </a:prstGeom>
          <a:solidFill>
            <a:srgbClr val="008000"/>
          </a:solidFill>
          <a:ln>
            <a:noFill/>
          </a:ln>
          <a:effectLst/>
          <a:extLs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defTabSz="914400" eaLnBrk="0" fontAlgn="base" hangingPunct="0">
              <a:lnSpc>
                <a:spcPct val="120000"/>
              </a:lnSpc>
              <a:spcBef>
                <a:spcPct val="50000"/>
              </a:spcBef>
              <a:spcAft>
                <a:spcPct val="0"/>
              </a:spcAft>
              <a:buClr>
                <a:srgbClr val="FFFF00"/>
              </a:buClr>
            </a:pPr>
            <a:r>
              <a:rPr kumimoji="1" lang="zh-CN" altLang="en-US" sz="2400" b="1">
                <a:solidFill>
                  <a:srgbClr val="FFFF00"/>
                </a:solidFill>
                <a:latin typeface="Times New Roman" panose="02020503050405090304" pitchFamily="18" charset="0"/>
                <a:ea typeface="宋体" pitchFamily="2" charset="-122"/>
              </a:rPr>
              <a:t>    实际电压源也不允许短路。因其内阻小，若短路，电流很大，可能烧毁电源。</a:t>
            </a:r>
            <a:endParaRPr kumimoji="1" lang="zh-CN" altLang="en-US" sz="2400" b="1">
              <a:solidFill>
                <a:srgbClr val="FFFF00"/>
              </a:solidFill>
              <a:latin typeface="Times New Roman" panose="02020503050405090304" pitchFamily="18" charset="0"/>
              <a:ea typeface="宋体" pitchFamily="2" charset="-122"/>
            </a:endParaRPr>
          </a:p>
        </p:txBody>
      </p:sp>
      <p:grpSp>
        <p:nvGrpSpPr>
          <p:cNvPr id="172035" name="Group 3"/>
          <p:cNvGrpSpPr/>
          <p:nvPr/>
        </p:nvGrpSpPr>
        <p:grpSpPr bwMode="auto">
          <a:xfrm>
            <a:off x="5375275" y="2008823"/>
            <a:ext cx="3384550" cy="2138362"/>
            <a:chOff x="2426" y="1071"/>
            <a:chExt cx="2132" cy="1347"/>
          </a:xfrm>
        </p:grpSpPr>
        <p:sp>
          <p:nvSpPr>
            <p:cNvPr id="136221" name="Line 4"/>
            <p:cNvSpPr>
              <a:spLocks noChangeShapeType="1"/>
            </p:cNvSpPr>
            <p:nvPr/>
          </p:nvSpPr>
          <p:spPr bwMode="auto">
            <a:xfrm>
              <a:off x="2861" y="1608"/>
              <a:ext cx="1694" cy="130"/>
            </a:xfrm>
            <a:prstGeom prst="line">
              <a:avLst/>
            </a:prstGeom>
            <a:noFill/>
            <a:ln w="571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6222" name="Text Box 5"/>
            <p:cNvSpPr txBox="1">
              <a:spLocks noChangeArrowheads="1"/>
            </p:cNvSpPr>
            <p:nvPr/>
          </p:nvSpPr>
          <p:spPr bwMode="auto">
            <a:xfrm>
              <a:off x="3862" y="1233"/>
              <a:ext cx="326"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u</a:t>
              </a:r>
              <a:r>
                <a:rPr kumimoji="1" lang="en-US" altLang="zh-CN" sz="3200" b="1" i="1" baseline="-25000">
                  <a:solidFill>
                    <a:srgbClr val="003366"/>
                  </a:solidFill>
                  <a:latin typeface="Times New Roman" panose="02020503050405090304" pitchFamily="18" charset="0"/>
                  <a:ea typeface="宋体" pitchFamily="2" charset="-122"/>
                  <a:sym typeface="Symbol" panose="05050102010706020507" pitchFamily="18" charset="2"/>
                </a:rPr>
                <a:t>s</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23" name="Line 6"/>
            <p:cNvSpPr>
              <a:spLocks noChangeShapeType="1"/>
            </p:cNvSpPr>
            <p:nvPr/>
          </p:nvSpPr>
          <p:spPr bwMode="auto">
            <a:xfrm>
              <a:off x="2426" y="2091"/>
              <a:ext cx="2132" cy="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6224" name="Line 7"/>
            <p:cNvSpPr>
              <a:spLocks noChangeShapeType="1"/>
            </p:cNvSpPr>
            <p:nvPr/>
          </p:nvSpPr>
          <p:spPr bwMode="auto">
            <a:xfrm flipV="1">
              <a:off x="3285" y="1262"/>
              <a:ext cx="0" cy="1141"/>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6225" name="Text Box 8"/>
            <p:cNvSpPr txBox="1">
              <a:spLocks noChangeArrowheads="1"/>
            </p:cNvSpPr>
            <p:nvPr/>
          </p:nvSpPr>
          <p:spPr bwMode="auto">
            <a:xfrm>
              <a:off x="2925" y="1071"/>
              <a:ext cx="25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26" name="Text Box 9"/>
            <p:cNvSpPr txBox="1">
              <a:spLocks noChangeArrowheads="1"/>
            </p:cNvSpPr>
            <p:nvPr/>
          </p:nvSpPr>
          <p:spPr bwMode="auto">
            <a:xfrm>
              <a:off x="4322" y="2053"/>
              <a:ext cx="1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27" name="Text Box 10"/>
            <p:cNvSpPr txBox="1">
              <a:spLocks noChangeArrowheads="1"/>
            </p:cNvSpPr>
            <p:nvPr/>
          </p:nvSpPr>
          <p:spPr bwMode="auto">
            <a:xfrm>
              <a:off x="2969" y="2091"/>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i="1">
                  <a:solidFill>
                    <a:srgbClr val="003366"/>
                  </a:solidFill>
                  <a:latin typeface="Times New Roman" panose="02020503050405090304" pitchFamily="18" charset="0"/>
                  <a:ea typeface="宋体" pitchFamily="2" charset="-122"/>
                  <a:sym typeface="Symbol" panose="05050102010706020507" pitchFamily="18" charset="2"/>
                </a:rPr>
                <a:t>O</a:t>
              </a:r>
              <a:endParaRPr kumimoji="1" lang="en-US" altLang="zh-CN" sz="24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28" name="Line 11"/>
            <p:cNvSpPr>
              <a:spLocks noChangeShapeType="1"/>
            </p:cNvSpPr>
            <p:nvPr/>
          </p:nvSpPr>
          <p:spPr bwMode="auto">
            <a:xfrm flipH="1">
              <a:off x="3311" y="1450"/>
              <a:ext cx="467" cy="15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172044" name="Text Box 12"/>
          <p:cNvSpPr txBox="1">
            <a:spLocks noChangeArrowheads="1"/>
          </p:cNvSpPr>
          <p:nvPr/>
        </p:nvSpPr>
        <p:spPr bwMode="auto">
          <a:xfrm>
            <a:off x="1880078" y="640398"/>
            <a:ext cx="2092960"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2E6272"/>
                </a:solidFill>
                <a:latin typeface="Times New Roman" panose="02020503050405090304" pitchFamily="18" charset="0"/>
                <a:ea typeface="宋体" pitchFamily="2" charset="-122"/>
              </a:rPr>
              <a:t>  </a:t>
            </a:r>
            <a:r>
              <a:rPr kumimoji="1" lang="zh-CN" altLang="zh-CN" sz="2400" b="1">
                <a:solidFill>
                  <a:srgbClr val="003366"/>
                </a:solidFill>
                <a:latin typeface="Times New Roman" panose="02020503050405090304" pitchFamily="18" charset="0"/>
                <a:ea typeface="仿宋_GB2312" pitchFamily="49" charset="-122"/>
              </a:rPr>
              <a:t>实际电压源</a:t>
            </a:r>
            <a:endParaRPr kumimoji="1" lang="zh-CN" altLang="en-US" sz="2400" b="1">
              <a:solidFill>
                <a:srgbClr val="003366"/>
              </a:solidFill>
              <a:latin typeface="Times New Roman" panose="02020503050405090304" pitchFamily="18" charset="0"/>
              <a:ea typeface="仿宋_GB2312" pitchFamily="49" charset="-122"/>
            </a:endParaRPr>
          </a:p>
        </p:txBody>
      </p:sp>
      <p:grpSp>
        <p:nvGrpSpPr>
          <p:cNvPr id="172045" name="Group 13"/>
          <p:cNvGrpSpPr/>
          <p:nvPr/>
        </p:nvGrpSpPr>
        <p:grpSpPr bwMode="auto">
          <a:xfrm>
            <a:off x="1919289" y="1289685"/>
            <a:ext cx="2111375" cy="3444876"/>
            <a:chOff x="249" y="618"/>
            <a:chExt cx="1330" cy="2170"/>
          </a:xfrm>
        </p:grpSpPr>
        <p:sp>
          <p:nvSpPr>
            <p:cNvPr id="136204" name="Text Box 14"/>
            <p:cNvSpPr txBox="1">
              <a:spLocks noChangeArrowheads="1"/>
            </p:cNvSpPr>
            <p:nvPr/>
          </p:nvSpPr>
          <p:spPr bwMode="auto">
            <a:xfrm>
              <a:off x="703" y="618"/>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grpSp>
          <p:nvGrpSpPr>
            <p:cNvPr id="136205" name="Group 15"/>
            <p:cNvGrpSpPr/>
            <p:nvPr/>
          </p:nvGrpSpPr>
          <p:grpSpPr bwMode="auto">
            <a:xfrm>
              <a:off x="249" y="799"/>
              <a:ext cx="1330" cy="1989"/>
              <a:chOff x="249" y="799"/>
              <a:chExt cx="1330" cy="1989"/>
            </a:xfrm>
          </p:grpSpPr>
          <p:sp>
            <p:nvSpPr>
              <p:cNvPr id="136206" name="Oval 16"/>
              <p:cNvSpPr>
                <a:spLocks noChangeArrowheads="1"/>
              </p:cNvSpPr>
              <p:nvPr/>
            </p:nvSpPr>
            <p:spPr bwMode="auto">
              <a:xfrm rot="10800000">
                <a:off x="647" y="1430"/>
                <a:ext cx="164" cy="327"/>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6207" name="Text Box 17"/>
              <p:cNvSpPr txBox="1">
                <a:spLocks noChangeArrowheads="1"/>
              </p:cNvSpPr>
              <p:nvPr/>
            </p:nvSpPr>
            <p:spPr bwMode="auto">
              <a:xfrm rot="10800000">
                <a:off x="505" y="1115"/>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08" name="Text Box 18"/>
              <p:cNvSpPr txBox="1">
                <a:spLocks noChangeArrowheads="1"/>
              </p:cNvSpPr>
              <p:nvPr/>
            </p:nvSpPr>
            <p:spPr bwMode="auto">
              <a:xfrm>
                <a:off x="533" y="1664"/>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09" name="Oval 19"/>
              <p:cNvSpPr>
                <a:spLocks noChangeArrowheads="1"/>
              </p:cNvSpPr>
              <p:nvPr/>
            </p:nvSpPr>
            <p:spPr bwMode="auto">
              <a:xfrm rot="10800000">
                <a:off x="1332" y="2461"/>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6210" name="Line 20"/>
              <p:cNvSpPr>
                <a:spLocks noChangeShapeType="1"/>
              </p:cNvSpPr>
              <p:nvPr/>
            </p:nvSpPr>
            <p:spPr bwMode="auto">
              <a:xfrm rot="5400000">
                <a:off x="1060" y="2305"/>
                <a:ext cx="0" cy="6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6211" name="Oval 21"/>
              <p:cNvSpPr>
                <a:spLocks noChangeArrowheads="1"/>
              </p:cNvSpPr>
              <p:nvPr/>
            </p:nvSpPr>
            <p:spPr bwMode="auto">
              <a:xfrm rot="10800000">
                <a:off x="1332" y="818"/>
                <a:ext cx="164" cy="327"/>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6212" name="Line 22"/>
              <p:cNvSpPr>
                <a:spLocks noChangeShapeType="1"/>
              </p:cNvSpPr>
              <p:nvPr/>
            </p:nvSpPr>
            <p:spPr bwMode="auto">
              <a:xfrm rot="5400000">
                <a:off x="1060" y="662"/>
                <a:ext cx="0" cy="6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6213" name="Text Box 23"/>
              <p:cNvSpPr txBox="1">
                <a:spLocks noChangeArrowheads="1"/>
              </p:cNvSpPr>
              <p:nvPr/>
            </p:nvSpPr>
            <p:spPr bwMode="auto">
              <a:xfrm>
                <a:off x="1338" y="161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14" name="Text Box 24"/>
              <p:cNvSpPr txBox="1">
                <a:spLocks noChangeArrowheads="1"/>
              </p:cNvSpPr>
              <p:nvPr/>
            </p:nvSpPr>
            <p:spPr bwMode="auto">
              <a:xfrm rot="10800000">
                <a:off x="1304" y="957"/>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15" name="Text Box 25"/>
              <p:cNvSpPr txBox="1">
                <a:spLocks noChangeArrowheads="1"/>
              </p:cNvSpPr>
              <p:nvPr/>
            </p:nvSpPr>
            <p:spPr bwMode="auto">
              <a:xfrm>
                <a:off x="1338" y="2160"/>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6216" name="Line 26"/>
              <p:cNvSpPr>
                <a:spLocks noChangeShapeType="1"/>
              </p:cNvSpPr>
              <p:nvPr/>
            </p:nvSpPr>
            <p:spPr bwMode="auto">
              <a:xfrm rot="10800000">
                <a:off x="740" y="982"/>
                <a:ext cx="8" cy="163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aphicFrame>
            <p:nvGraphicFramePr>
              <p:cNvPr id="136217" name="Object 27"/>
              <p:cNvGraphicFramePr>
                <a:graphicFrameLocks noChangeAspect="1"/>
              </p:cNvGraphicFramePr>
              <p:nvPr/>
            </p:nvGraphicFramePr>
            <p:xfrm>
              <a:off x="249" y="1434"/>
              <a:ext cx="340" cy="408"/>
            </p:xfrm>
            <a:graphic>
              <a:graphicData uri="http://schemas.openxmlformats.org/presentationml/2006/ole">
                <mc:AlternateContent xmlns:mc="http://schemas.openxmlformats.org/markup-compatibility/2006">
                  <mc:Choice xmlns:v="urn:schemas-microsoft-com:vml" Requires="v">
                    <p:oleObj spid="_x0000_s2" name="Equation" r:id="rId1" imgW="128905" imgH="157480" progId="Equation.3">
                      <p:embed/>
                    </p:oleObj>
                  </mc:Choice>
                  <mc:Fallback>
                    <p:oleObj name="Equation" r:id="rId1" imgW="128905" imgH="157480" progId="Equation.3">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434"/>
                            <a:ext cx="3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8" name="Rectangle 28"/>
              <p:cNvSpPr>
                <a:spLocks noChangeArrowheads="1"/>
              </p:cNvSpPr>
              <p:nvPr/>
            </p:nvSpPr>
            <p:spPr bwMode="auto">
              <a:xfrm>
                <a:off x="657" y="2115"/>
                <a:ext cx="182" cy="363"/>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36219" name="Object 29"/>
              <p:cNvGraphicFramePr>
                <a:graphicFrameLocks noChangeAspect="1"/>
              </p:cNvGraphicFramePr>
              <p:nvPr/>
            </p:nvGraphicFramePr>
            <p:xfrm>
              <a:off x="295" y="2115"/>
              <a:ext cx="302" cy="362"/>
            </p:xfrm>
            <a:graphic>
              <a:graphicData uri="http://schemas.openxmlformats.org/presentationml/2006/ole">
                <mc:AlternateContent xmlns:mc="http://schemas.openxmlformats.org/markup-compatibility/2006">
                  <mc:Choice xmlns:v="urn:schemas-microsoft-com:vml" Requires="v">
                    <p:oleObj spid="_x0000_s3" name="Equation" r:id="rId3" imgW="128905" imgH="157480" progId="Equation.DSMT4">
                      <p:embed/>
                    </p:oleObj>
                  </mc:Choice>
                  <mc:Fallback>
                    <p:oleObj name="Equation" r:id="rId3" imgW="128905" imgH="15748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2115"/>
                            <a:ext cx="30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0" name="AutoShape 30"/>
              <p:cNvSpPr>
                <a:spLocks noChangeArrowheads="1"/>
              </p:cNvSpPr>
              <p:nvPr/>
            </p:nvSpPr>
            <p:spPr bwMode="auto">
              <a:xfrm>
                <a:off x="975" y="799"/>
                <a:ext cx="499" cy="91"/>
              </a:xfrm>
              <a:prstGeom prst="rightArrow">
                <a:avLst>
                  <a:gd name="adj1" fmla="val 50000"/>
                  <a:gd name="adj2" fmla="val 137088"/>
                </a:avLst>
              </a:prstGeom>
              <a:solidFill>
                <a:schemeClr val="tx1"/>
              </a:solidFill>
              <a:ln w="9525" algn="ctr">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grpSp>
      <p:sp>
        <p:nvSpPr>
          <p:cNvPr id="172063" name="AutoShape 31"/>
          <p:cNvSpPr>
            <a:spLocks noChangeArrowheads="1"/>
          </p:cNvSpPr>
          <p:nvPr/>
        </p:nvSpPr>
        <p:spPr bwMode="auto">
          <a:xfrm>
            <a:off x="1992314" y="4961573"/>
            <a:ext cx="1800225" cy="576262"/>
          </a:xfrm>
          <a:prstGeom prst="wedgeRoundRectCallout">
            <a:avLst>
              <a:gd name="adj1" fmla="val -2028"/>
              <a:gd name="adj2" fmla="val -110056"/>
              <a:gd name="adj3" fmla="val 16667"/>
            </a:avLst>
          </a:prstGeom>
          <a:blipFill dpi="0" rotWithShape="1">
            <a:blip r:embed="rId5"/>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考虑内阻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2064" name="Text Box 32"/>
          <p:cNvSpPr txBox="1">
            <a:spLocks noChangeArrowheads="1"/>
          </p:cNvSpPr>
          <p:nvPr/>
        </p:nvSpPr>
        <p:spPr bwMode="auto">
          <a:xfrm>
            <a:off x="4511676" y="1865948"/>
            <a:ext cx="1584325"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rPr>
              <a:t>伏安特性</a:t>
            </a:r>
            <a:endParaRPr kumimoji="1" lang="zh-CN" altLang="en-US" sz="2400" b="1">
              <a:solidFill>
                <a:srgbClr val="CC0000"/>
              </a:solidFill>
              <a:latin typeface="Times New Roman" panose="02020503050405090304" pitchFamily="18" charset="0"/>
              <a:ea typeface="宋体" pitchFamily="2" charset="-122"/>
              <a:sym typeface="Symbol" panose="05050102010706020507" pitchFamily="18" charset="2"/>
            </a:endParaRPr>
          </a:p>
        </p:txBody>
      </p:sp>
      <p:graphicFrame>
        <p:nvGraphicFramePr>
          <p:cNvPr id="172065" name="Object 33"/>
          <p:cNvGraphicFramePr>
            <a:graphicFrameLocks noChangeAspect="1"/>
          </p:cNvGraphicFramePr>
          <p:nvPr/>
        </p:nvGraphicFramePr>
        <p:xfrm>
          <a:off x="6888164" y="1145224"/>
          <a:ext cx="2447925" cy="687387"/>
        </p:xfrm>
        <a:graphic>
          <a:graphicData uri="http://schemas.openxmlformats.org/presentationml/2006/ole">
            <mc:AlternateContent xmlns:mc="http://schemas.openxmlformats.org/markup-compatibility/2006">
              <mc:Choice xmlns:v="urn:schemas-microsoft-com:vml" Requires="v">
                <p:oleObj spid="_x0000_s4" name="Equation" r:id="rId6" imgW="593090" imgH="157480" progId="Equation.3">
                  <p:embed/>
                </p:oleObj>
              </mc:Choice>
              <mc:Fallback>
                <p:oleObj name="Equation" r:id="rId6" imgW="593090" imgH="157480"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164" y="1145224"/>
                        <a:ext cx="244792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66" name="Text Box 34"/>
          <p:cNvSpPr txBox="1">
            <a:spLocks noChangeArrowheads="1"/>
          </p:cNvSpPr>
          <p:nvPr/>
        </p:nvSpPr>
        <p:spPr bwMode="auto">
          <a:xfrm>
            <a:off x="3935413" y="4458335"/>
            <a:ext cx="35290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一个好的电压源要求</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2067" name="Object 35"/>
          <p:cNvGraphicFramePr>
            <a:graphicFrameLocks noChangeAspect="1"/>
          </p:cNvGraphicFramePr>
          <p:nvPr/>
        </p:nvGraphicFramePr>
        <p:xfrm>
          <a:off x="7680326" y="4385311"/>
          <a:ext cx="1400175" cy="614363"/>
        </p:xfrm>
        <a:graphic>
          <a:graphicData uri="http://schemas.openxmlformats.org/presentationml/2006/ole">
            <mc:AlternateContent xmlns:mc="http://schemas.openxmlformats.org/markup-compatibility/2006">
              <mc:Choice xmlns:v="urn:schemas-microsoft-com:vml" Requires="v">
                <p:oleObj spid="_x0000_s5" name="Equation" r:id="rId8" imgW="378460" imgH="157480" progId="Equation.3">
                  <p:embed/>
                </p:oleObj>
              </mc:Choice>
              <mc:Fallback>
                <p:oleObj name="Equation" r:id="rId8" imgW="378460" imgH="157480" progId="Equation.3">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0326" y="4385311"/>
                        <a:ext cx="1400175"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2044"/>
                                        </p:tgtEl>
                                        <p:attrNameLst>
                                          <p:attrName>style.visibility</p:attrName>
                                        </p:attrNameLst>
                                      </p:cBhvr>
                                      <p:to>
                                        <p:strVal val="visible"/>
                                      </p:to>
                                    </p:set>
                                    <p:anim calcmode="lin" valueType="num">
                                      <p:cBhvr additive="base">
                                        <p:cTn id="7" dur="300" fill="hold"/>
                                        <p:tgtEl>
                                          <p:spTgt spid="172044"/>
                                        </p:tgtEl>
                                        <p:attrNameLst>
                                          <p:attrName>ppt_x</p:attrName>
                                        </p:attrNameLst>
                                      </p:cBhvr>
                                      <p:tavLst>
                                        <p:tav tm="0">
                                          <p:val>
                                            <p:strVal val="0-#ppt_w/2"/>
                                          </p:val>
                                        </p:tav>
                                        <p:tav tm="100000">
                                          <p:val>
                                            <p:strVal val="#ppt_x"/>
                                          </p:val>
                                        </p:tav>
                                      </p:tavLst>
                                    </p:anim>
                                    <p:anim calcmode="lin" valueType="num">
                                      <p:cBhvr additive="base">
                                        <p:cTn id="8" dur="300" fill="hold"/>
                                        <p:tgtEl>
                                          <p:spTgt spid="1720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172045"/>
                                        </p:tgtEl>
                                        <p:attrNameLst>
                                          <p:attrName>style.visibility</p:attrName>
                                        </p:attrNameLst>
                                      </p:cBhvr>
                                      <p:to>
                                        <p:strVal val="visible"/>
                                      </p:to>
                                    </p:set>
                                    <p:animEffect transition="in" filter="wedge">
                                      <p:cBhvr>
                                        <p:cTn id="13" dur="1000"/>
                                        <p:tgtEl>
                                          <p:spTgt spid="172045"/>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72063"/>
                                        </p:tgtEl>
                                        <p:attrNameLst>
                                          <p:attrName>style.visibility</p:attrName>
                                        </p:attrNameLst>
                                      </p:cBhvr>
                                      <p:to>
                                        <p:strVal val="visible"/>
                                      </p:to>
                                    </p:set>
                                    <p:animEffect transition="in" filter="wedge">
                                      <p:cBhvr>
                                        <p:cTn id="17" dur="2000"/>
                                        <p:tgtEl>
                                          <p:spTgt spid="172063"/>
                                        </p:tgtEl>
                                      </p:cBhvr>
                                    </p:animEffect>
                                  </p:childTnLst>
                                </p:cTn>
                              </p:par>
                            </p:childTnLst>
                          </p:cTn>
                        </p:par>
                      </p:childTnLst>
                    </p:cTn>
                  </p:par>
                  <p:par>
                    <p:cTn id="18" fill="hold">
                      <p:stCondLst>
                        <p:cond delay="indefinite"/>
                      </p:stCondLst>
                      <p:childTnLst>
                        <p:par>
                          <p:cTn id="19" fill="hold">
                            <p:stCondLst>
                              <p:cond delay="0"/>
                            </p:stCondLst>
                            <p:childTnLst>
                              <p:par>
                                <p:cTn id="20" presetID="51" presetClass="entr" presetSubtype="0" fill="hold" nodeType="clickEffect">
                                  <p:stCondLst>
                                    <p:cond delay="0"/>
                                  </p:stCondLst>
                                  <p:childTnLst>
                                    <p:set>
                                      <p:cBhvr>
                                        <p:cTn id="21" dur="1" fill="hold">
                                          <p:stCondLst>
                                            <p:cond delay="0"/>
                                          </p:stCondLst>
                                        </p:cTn>
                                        <p:tgtEl>
                                          <p:spTgt spid="172064"/>
                                        </p:tgtEl>
                                        <p:attrNameLst>
                                          <p:attrName>style.visibility</p:attrName>
                                        </p:attrNameLst>
                                      </p:cBhvr>
                                      <p:to>
                                        <p:strVal val="visible"/>
                                      </p:to>
                                    </p:set>
                                    <p:animEffect transition="in" filter="fade">
                                      <p:cBhvr>
                                        <p:cTn id="22" dur="385" decel="100000"/>
                                        <p:tgtEl>
                                          <p:spTgt spid="172064"/>
                                        </p:tgtEl>
                                      </p:cBhvr>
                                    </p:animEffect>
                                    <p:animScale>
                                      <p:cBhvr>
                                        <p:cTn id="23" dur="385" decel="100000"/>
                                        <p:tgtEl>
                                          <p:spTgt spid="172064"/>
                                        </p:tgtEl>
                                      </p:cBhvr>
                                      <p:from x="10000" y="10000"/>
                                      <p:to x="200000" y="450000"/>
                                    </p:animScale>
                                    <p:animScale>
                                      <p:cBhvr>
                                        <p:cTn id="24" dur="615" accel="100000" fill="hold">
                                          <p:stCondLst>
                                            <p:cond delay="385"/>
                                          </p:stCondLst>
                                        </p:cTn>
                                        <p:tgtEl>
                                          <p:spTgt spid="172064"/>
                                        </p:tgtEl>
                                      </p:cBhvr>
                                      <p:from x="200000" y="450000"/>
                                      <p:to x="100000" y="100000"/>
                                    </p:animScale>
                                    <p:set>
                                      <p:cBhvr>
                                        <p:cTn id="25" dur="385" fill="hold"/>
                                        <p:tgtEl>
                                          <p:spTgt spid="172064"/>
                                        </p:tgtEl>
                                        <p:attrNameLst>
                                          <p:attrName>ppt_x</p:attrName>
                                        </p:attrNameLst>
                                      </p:cBhvr>
                                      <p:to>
                                        <p:strVal val="(0.5)"/>
                                      </p:to>
                                    </p:set>
                                    <p:anim from="(0.5)" to="(#ppt_x)" calcmode="lin" valueType="num">
                                      <p:cBhvr>
                                        <p:cTn id="26" dur="615" accel="100000" fill="hold">
                                          <p:stCondLst>
                                            <p:cond delay="385"/>
                                          </p:stCondLst>
                                        </p:cTn>
                                        <p:tgtEl>
                                          <p:spTgt spid="172064"/>
                                        </p:tgtEl>
                                        <p:attrNameLst>
                                          <p:attrName>ppt_x</p:attrName>
                                        </p:attrNameLst>
                                      </p:cBhvr>
                                    </p:anim>
                                    <p:set>
                                      <p:cBhvr>
                                        <p:cTn id="27" dur="385" fill="hold"/>
                                        <p:tgtEl>
                                          <p:spTgt spid="172064"/>
                                        </p:tgtEl>
                                        <p:attrNameLst>
                                          <p:attrName>ppt_y</p:attrName>
                                        </p:attrNameLst>
                                      </p:cBhvr>
                                      <p:to>
                                        <p:strVal val="(#ppt_y+0.4)"/>
                                      </p:to>
                                    </p:set>
                                    <p:anim from="(#ppt_y+0.4)" to="(#ppt_y)" calcmode="lin" valueType="num">
                                      <p:cBhvr>
                                        <p:cTn id="28" dur="615" accel="100000" fill="hold">
                                          <p:stCondLst>
                                            <p:cond delay="385"/>
                                          </p:stCondLst>
                                        </p:cTn>
                                        <p:tgtEl>
                                          <p:spTgt spid="172064"/>
                                        </p:tgtEl>
                                        <p:attrNameLst>
                                          <p:attrName>ppt_y</p:attrName>
                                        </p:attrNameLst>
                                      </p:cBhvr>
                                    </p:anim>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72065"/>
                                        </p:tgtEl>
                                        <p:attrNameLst>
                                          <p:attrName>style.visibility</p:attrName>
                                        </p:attrNameLst>
                                      </p:cBhvr>
                                      <p:to>
                                        <p:strVal val="visible"/>
                                      </p:to>
                                    </p:set>
                                    <p:animEffect transition="in" filter="strips(downRight)">
                                      <p:cBhvr>
                                        <p:cTn id="33" dur="1000"/>
                                        <p:tgtEl>
                                          <p:spTgt spid="172065"/>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172035"/>
                                        </p:tgtEl>
                                        <p:attrNameLst>
                                          <p:attrName>style.visibility</p:attrName>
                                        </p:attrNameLst>
                                      </p:cBhvr>
                                      <p:to>
                                        <p:strVal val="visible"/>
                                      </p:to>
                                    </p:set>
                                    <p:animEffect transition="in" filter="wedge">
                                      <p:cBhvr>
                                        <p:cTn id="38" dur="2000"/>
                                        <p:tgtEl>
                                          <p:spTgt spid="172035"/>
                                        </p:tgtEl>
                                      </p:cBhvr>
                                    </p:animEffect>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iterate type="wd">
                                    <p:tmPct val="100000"/>
                                  </p:iterate>
                                  <p:childTnLst>
                                    <p:set>
                                      <p:cBhvr>
                                        <p:cTn id="42" dur="1" fill="hold">
                                          <p:stCondLst>
                                            <p:cond delay="0"/>
                                          </p:stCondLst>
                                        </p:cTn>
                                        <p:tgtEl>
                                          <p:spTgt spid="172066"/>
                                        </p:tgtEl>
                                        <p:attrNameLst>
                                          <p:attrName>style.visibility</p:attrName>
                                        </p:attrNameLst>
                                      </p:cBhvr>
                                      <p:to>
                                        <p:strVal val="visible"/>
                                      </p:to>
                                    </p:set>
                                    <p:anim calcmode="lin" valueType="num">
                                      <p:cBhvr>
                                        <p:cTn id="43" dur="500" fill="hold"/>
                                        <p:tgtEl>
                                          <p:spTgt spid="172066"/>
                                        </p:tgtEl>
                                        <p:attrNameLst>
                                          <p:attrName>ppt_w</p:attrName>
                                        </p:attrNameLst>
                                      </p:cBhvr>
                                      <p:tavLst>
                                        <p:tav tm="0">
                                          <p:val>
                                            <p:fltVal val="0"/>
                                          </p:val>
                                        </p:tav>
                                        <p:tav tm="100000">
                                          <p:val>
                                            <p:strVal val="#ppt_w"/>
                                          </p:val>
                                        </p:tav>
                                      </p:tavLst>
                                    </p:anim>
                                    <p:anim calcmode="lin" valueType="num">
                                      <p:cBhvr>
                                        <p:cTn id="44" dur="500" fill="hold"/>
                                        <p:tgtEl>
                                          <p:spTgt spid="172066"/>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72067"/>
                                        </p:tgtEl>
                                        <p:attrNameLst>
                                          <p:attrName>style.visibility</p:attrName>
                                        </p:attrNameLst>
                                      </p:cBhvr>
                                      <p:to>
                                        <p:strVal val="visible"/>
                                      </p:to>
                                    </p:set>
                                    <p:anim calcmode="lin" valueType="num">
                                      <p:cBhvr>
                                        <p:cTn id="49" dur="500" fill="hold"/>
                                        <p:tgtEl>
                                          <p:spTgt spid="172067"/>
                                        </p:tgtEl>
                                        <p:attrNameLst>
                                          <p:attrName>ppt_w</p:attrName>
                                        </p:attrNameLst>
                                      </p:cBhvr>
                                      <p:tavLst>
                                        <p:tav tm="0">
                                          <p:val>
                                            <p:fltVal val="0"/>
                                          </p:val>
                                        </p:tav>
                                        <p:tav tm="100000">
                                          <p:val>
                                            <p:strVal val="#ppt_w"/>
                                          </p:val>
                                        </p:tav>
                                      </p:tavLst>
                                    </p:anim>
                                    <p:anim calcmode="lin" valueType="num">
                                      <p:cBhvr>
                                        <p:cTn id="50" dur="500" fill="hold"/>
                                        <p:tgtEl>
                                          <p:spTgt spid="172067"/>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nodeType="clickEffect">
                                  <p:stCondLst>
                                    <p:cond delay="0"/>
                                  </p:stCondLst>
                                  <p:iterate type="lt">
                                    <p:tmPct val="100000"/>
                                  </p:iterate>
                                  <p:childTnLst>
                                    <p:set>
                                      <p:cBhvr>
                                        <p:cTn id="54" dur="1" fill="hold">
                                          <p:stCondLst>
                                            <p:cond delay="0"/>
                                          </p:stCondLst>
                                        </p:cTn>
                                        <p:tgtEl>
                                          <p:spTgt spid="172034"/>
                                        </p:tgtEl>
                                        <p:attrNameLst>
                                          <p:attrName>style.visibility</p:attrName>
                                        </p:attrNameLst>
                                      </p:cBhvr>
                                      <p:to>
                                        <p:strVal val="visible"/>
                                      </p:to>
                                    </p:set>
                                    <p:anim calcmode="lin" valueType="num">
                                      <p:cBhvr>
                                        <p:cTn id="55" dur="100" fill="hold"/>
                                        <p:tgtEl>
                                          <p:spTgt spid="172034"/>
                                        </p:tgtEl>
                                        <p:attrNameLst>
                                          <p:attrName>ppt_w</p:attrName>
                                        </p:attrNameLst>
                                      </p:cBhvr>
                                      <p:tavLst>
                                        <p:tav tm="0">
                                          <p:val>
                                            <p:strVal val="#ppt_w*0.70"/>
                                          </p:val>
                                        </p:tav>
                                        <p:tav tm="100000">
                                          <p:val>
                                            <p:strVal val="#ppt_w"/>
                                          </p:val>
                                        </p:tav>
                                      </p:tavLst>
                                    </p:anim>
                                    <p:anim calcmode="lin" valueType="num">
                                      <p:cBhvr>
                                        <p:cTn id="56" dur="100" fill="hold"/>
                                        <p:tgtEl>
                                          <p:spTgt spid="172034"/>
                                        </p:tgtEl>
                                        <p:attrNameLst>
                                          <p:attrName>ppt_h</p:attrName>
                                        </p:attrNameLst>
                                      </p:cBhvr>
                                      <p:tavLst>
                                        <p:tav tm="0">
                                          <p:val>
                                            <p:strVal val="#ppt_h"/>
                                          </p:val>
                                        </p:tav>
                                        <p:tav tm="100000">
                                          <p:val>
                                            <p:strVal val="#ppt_h"/>
                                          </p:val>
                                        </p:tav>
                                      </p:tavLst>
                                    </p:anim>
                                    <p:animEffect transition="in" filter="fade">
                                      <p:cBhvr>
                                        <p:cTn id="57" dur="100"/>
                                        <p:tgtEl>
                                          <p:spTgt spid="172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nimBg="1"/>
      <p:bldP spid="172044" grpId="0" animBg="1" autoUpdateAnimBg="0"/>
      <p:bldP spid="172063" grpId="0" animBg="1"/>
      <p:bldP spid="172064" grpId="0"/>
      <p:bldP spid="17206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36865"/>
          <p:cNvSpPr>
            <a:spLocks noGrp="1" noChangeArrowheads="1"/>
          </p:cNvSpPr>
          <p:nvPr>
            <p:ph type="title" idx="4294967295"/>
          </p:nvPr>
        </p:nvSpPr>
        <p:spPr>
          <a:xfrm>
            <a:off x="0" y="593725"/>
            <a:ext cx="3195955" cy="765175"/>
          </a:xfrm>
        </p:spPr>
        <p:txBody>
          <a:bodyPr/>
          <a:lstStyle/>
          <a:p>
            <a:r>
              <a:rPr lang="zh-CN" altLang="en-US" sz="2800" b="1">
                <a:ea typeface="幼圆" panose="02010509060101010101" pitchFamily="49" charset="-122"/>
              </a:rPr>
              <a:t>部分电压源照片</a:t>
            </a:r>
            <a:endParaRPr lang="zh-CN" altLang="en-US" sz="2800" b="1">
              <a:ea typeface="幼圆" panose="02010509060101010101" pitchFamily="49" charset="-122"/>
            </a:endParaRPr>
          </a:p>
        </p:txBody>
      </p:sp>
      <p:pic>
        <p:nvPicPr>
          <p:cNvPr id="36867" name="图片 36866" descr="001007755">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551" y="1719263"/>
            <a:ext cx="1846263"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36867" descr="0009550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026" y="1808163"/>
            <a:ext cx="20605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36868" descr="5003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713" y="3789363"/>
            <a:ext cx="1714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36869" descr="2006514204717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675" y="1989138"/>
            <a:ext cx="112553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36870" descr="d7abd2ff7ff736fd20071015173428_90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6489" y="1808163"/>
            <a:ext cx="1709737"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36871" descr="直流稳压电源_产品二"/>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0101" y="4014789"/>
            <a:ext cx="23399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图片 36872" descr="0009579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9763" y="405923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blinds(horizontal)">
                                      <p:cBhvr>
                                        <p:cTn id="7" dur="500"/>
                                        <p:tgtEl>
                                          <p:spTgt spid="36870"/>
                                        </p:tgtEl>
                                      </p:cBhvr>
                                    </p:animEffect>
                                  </p:childTnLst>
                                </p:cTn>
                              </p:par>
                              <p:par>
                                <p:cTn id="8" presetID="3" presetClass="entr" presetSubtype="10"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blinds(horizontal)">
                                      <p:cBhvr>
                                        <p:cTn id="10" dur="500"/>
                                        <p:tgtEl>
                                          <p:spTgt spid="36868"/>
                                        </p:tgtEl>
                                      </p:cBhvr>
                                    </p:animEffect>
                                  </p:childTnLst>
                                </p:cTn>
                              </p:par>
                              <p:par>
                                <p:cTn id="11" presetID="3" presetClass="entr" presetSubtype="10" fill="hold" nodeType="withEffect">
                                  <p:stCondLst>
                                    <p:cond delay="0"/>
                                  </p:stCondLst>
                                  <p:childTnLst>
                                    <p:set>
                                      <p:cBhvr>
                                        <p:cTn id="12" dur="1" fill="hold">
                                          <p:stCondLst>
                                            <p:cond delay="0"/>
                                          </p:stCondLst>
                                        </p:cTn>
                                        <p:tgtEl>
                                          <p:spTgt spid="36871"/>
                                        </p:tgtEl>
                                        <p:attrNameLst>
                                          <p:attrName>style.visibility</p:attrName>
                                        </p:attrNameLst>
                                      </p:cBhvr>
                                      <p:to>
                                        <p:strVal val="visible"/>
                                      </p:to>
                                    </p:set>
                                    <p:animEffect transition="in" filter="blinds(horizontal)">
                                      <p:cBhvr>
                                        <p:cTn id="13" dur="500"/>
                                        <p:tgtEl>
                                          <p:spTgt spid="36871"/>
                                        </p:tgtEl>
                                      </p:cBhvr>
                                    </p:animEffect>
                                  </p:childTnLst>
                                </p:cTn>
                              </p:par>
                              <p:par>
                                <p:cTn id="14" presetID="3" presetClass="entr" presetSubtype="10" fill="hold" nodeType="withEffect">
                                  <p:stCondLst>
                                    <p:cond delay="0"/>
                                  </p:stCondLst>
                                  <p:childTnLst>
                                    <p:set>
                                      <p:cBhvr>
                                        <p:cTn id="15" dur="1" fill="hold">
                                          <p:stCondLst>
                                            <p:cond delay="0"/>
                                          </p:stCondLst>
                                        </p:cTn>
                                        <p:tgtEl>
                                          <p:spTgt spid="36867"/>
                                        </p:tgtEl>
                                        <p:attrNameLst>
                                          <p:attrName>style.visibility</p:attrName>
                                        </p:attrNameLst>
                                      </p:cBhvr>
                                      <p:to>
                                        <p:strVal val="visible"/>
                                      </p:to>
                                    </p:set>
                                    <p:animEffect transition="in" filter="blinds(horizontal)">
                                      <p:cBhvr>
                                        <p:cTn id="16" dur="500"/>
                                        <p:tgtEl>
                                          <p:spTgt spid="36867"/>
                                        </p:tgtEl>
                                      </p:cBhvr>
                                    </p:animEffect>
                                  </p:childTnLst>
                                </p:cTn>
                              </p:par>
                              <p:par>
                                <p:cTn id="17" presetID="3" presetClass="entr" presetSubtype="10" fill="hold" nodeType="withEffect">
                                  <p:stCondLst>
                                    <p:cond delay="0"/>
                                  </p:stCondLst>
                                  <p:childTnLst>
                                    <p:set>
                                      <p:cBhvr>
                                        <p:cTn id="18" dur="1" fill="hold">
                                          <p:stCondLst>
                                            <p:cond delay="0"/>
                                          </p:stCondLst>
                                        </p:cTn>
                                        <p:tgtEl>
                                          <p:spTgt spid="36873"/>
                                        </p:tgtEl>
                                        <p:attrNameLst>
                                          <p:attrName>style.visibility</p:attrName>
                                        </p:attrNameLst>
                                      </p:cBhvr>
                                      <p:to>
                                        <p:strVal val="visible"/>
                                      </p:to>
                                    </p:set>
                                    <p:animEffect transition="in" filter="blinds(horizontal)">
                                      <p:cBhvr>
                                        <p:cTn id="19" dur="500"/>
                                        <p:tgtEl>
                                          <p:spTgt spid="36873"/>
                                        </p:tgtEl>
                                      </p:cBhvr>
                                    </p:animEffect>
                                  </p:childTnLst>
                                </p:cTn>
                              </p:par>
                              <p:par>
                                <p:cTn id="20" presetID="3" presetClass="entr" presetSubtype="10" fill="hold" nodeType="withEffect">
                                  <p:stCondLst>
                                    <p:cond delay="0"/>
                                  </p:stCondLst>
                                  <p:childTnLst>
                                    <p:set>
                                      <p:cBhvr>
                                        <p:cTn id="21" dur="1" fill="hold">
                                          <p:stCondLst>
                                            <p:cond delay="0"/>
                                          </p:stCondLst>
                                        </p:cTn>
                                        <p:tgtEl>
                                          <p:spTgt spid="36872"/>
                                        </p:tgtEl>
                                        <p:attrNameLst>
                                          <p:attrName>style.visibility</p:attrName>
                                        </p:attrNameLst>
                                      </p:cBhvr>
                                      <p:to>
                                        <p:strVal val="visible"/>
                                      </p:to>
                                    </p:set>
                                    <p:animEffect transition="in" filter="blinds(horizontal)">
                                      <p:cBhvr>
                                        <p:cTn id="22" dur="500"/>
                                        <p:tgtEl>
                                          <p:spTgt spid="36872"/>
                                        </p:tgtEl>
                                      </p:cBhvr>
                                    </p:animEffect>
                                  </p:childTnLst>
                                </p:cTn>
                              </p:par>
                              <p:par>
                                <p:cTn id="23" presetID="3" presetClass="entr" presetSubtype="10" fill="hold" nodeType="withEffect">
                                  <p:stCondLst>
                                    <p:cond delay="0"/>
                                  </p:stCondLst>
                                  <p:childTnLst>
                                    <p:set>
                                      <p:cBhvr>
                                        <p:cTn id="24" dur="1" fill="hold">
                                          <p:stCondLst>
                                            <p:cond delay="0"/>
                                          </p:stCondLst>
                                        </p:cTn>
                                        <p:tgtEl>
                                          <p:spTgt spid="36869"/>
                                        </p:tgtEl>
                                        <p:attrNameLst>
                                          <p:attrName>style.visibility</p:attrName>
                                        </p:attrNameLst>
                                      </p:cBhvr>
                                      <p:to>
                                        <p:strVal val="visible"/>
                                      </p:to>
                                    </p:set>
                                    <p:animEffect transition="in" filter="blinds(horizontal)">
                                      <p:cBhvr>
                                        <p:cTn id="25"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4872039" y="963613"/>
            <a:ext cx="5184775" cy="1439862"/>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2476500" indent="-24765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0"/>
              </a:spcBef>
              <a:spcAft>
                <a:spcPct val="0"/>
              </a:spcAft>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solidFill>
                  <a:srgbClr val="003366"/>
                </a:solidFill>
                <a:latin typeface="Times New Roman" panose="02020503050405090304" pitchFamily="18" charset="0"/>
                <a:ea typeface="仿宋_GB2312" pitchFamily="49" charset="-122"/>
              </a:rPr>
              <a:t>其输出电流总能保持定值或一定</a:t>
            </a:r>
            <a:endParaRPr kumimoji="1" lang="zh-CN" altLang="en-US" sz="2400" b="1">
              <a:solidFill>
                <a:srgbClr val="003366"/>
              </a:solidFill>
              <a:latin typeface="Times New Roman" panose="02020503050405090304" pitchFamily="18" charset="0"/>
              <a:ea typeface="仿宋_GB2312" pitchFamily="49" charset="-122"/>
            </a:endParaRPr>
          </a:p>
          <a:p>
            <a:pP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rPr>
              <a:t>的时间函数，其值与它的两端电压</a:t>
            </a:r>
            <a:r>
              <a:rPr kumimoji="1" lang="en-US" altLang="zh-CN" sz="2800" b="1" i="1">
                <a:solidFill>
                  <a:srgbClr val="003366"/>
                </a:solidFill>
                <a:latin typeface="Times New Roman" panose="02020503050405090304" pitchFamily="18" charset="0"/>
                <a:ea typeface="仿宋_GB2312" pitchFamily="49" charset="-122"/>
              </a:rPr>
              <a:t>u </a:t>
            </a:r>
            <a:endParaRPr kumimoji="1" lang="en-US" altLang="zh-CN" sz="2800" b="1" i="1">
              <a:solidFill>
                <a:srgbClr val="003366"/>
              </a:solidFill>
              <a:latin typeface="Times New Roman" panose="02020503050405090304" pitchFamily="18" charset="0"/>
              <a:ea typeface="仿宋_GB2312" pitchFamily="49" charset="-122"/>
            </a:endParaRPr>
          </a:p>
          <a:p>
            <a:pP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rPr>
              <a:t>无关的元件叫理想电流源。</a:t>
            </a:r>
            <a:endParaRPr kumimoji="1" lang="zh-CN" altLang="en-US" sz="2400" b="1">
              <a:solidFill>
                <a:srgbClr val="003366"/>
              </a:solidFill>
              <a:latin typeface="Times New Roman" panose="02020503050405090304" pitchFamily="18" charset="0"/>
              <a:ea typeface="仿宋_GB2312" pitchFamily="49" charset="-122"/>
            </a:endParaRPr>
          </a:p>
        </p:txBody>
      </p:sp>
      <p:sp>
        <p:nvSpPr>
          <p:cNvPr id="174083" name="Text Box 3"/>
          <p:cNvSpPr txBox="1">
            <a:spLocks noChangeArrowheads="1"/>
          </p:cNvSpPr>
          <p:nvPr/>
        </p:nvSpPr>
        <p:spPr bwMode="auto">
          <a:xfrm>
            <a:off x="1992314" y="2547938"/>
            <a:ext cx="1800225" cy="457200"/>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solidFill>
                  <a:srgbClr val="003366"/>
                </a:solidFill>
                <a:latin typeface="Times New Roman" panose="02020503050405090304" pitchFamily="18" charset="0"/>
                <a:ea typeface="仿宋_GB2312" pitchFamily="49" charset="-122"/>
              </a:rPr>
              <a:t>电路符号</a:t>
            </a:r>
            <a:endParaRPr kumimoji="1" lang="zh-CN" altLang="en-US" sz="2400" b="1">
              <a:solidFill>
                <a:srgbClr val="003366"/>
              </a:solidFill>
              <a:latin typeface="Times New Roman" panose="02020503050405090304" pitchFamily="18" charset="0"/>
              <a:ea typeface="仿宋_GB2312" pitchFamily="49" charset="-122"/>
            </a:endParaRPr>
          </a:p>
        </p:txBody>
      </p:sp>
      <p:sp>
        <p:nvSpPr>
          <p:cNvPr id="174084" name="Text Box 4"/>
          <p:cNvSpPr txBox="1">
            <a:spLocks noChangeArrowheads="1"/>
          </p:cNvSpPr>
          <p:nvPr/>
        </p:nvSpPr>
        <p:spPr bwMode="auto">
          <a:xfrm>
            <a:off x="1774826" y="603251"/>
            <a:ext cx="3097213" cy="52197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a:solidFill>
                  <a:srgbClr val="003366"/>
                </a:solidFill>
                <a:latin typeface="Times New Roman" panose="02020503050405090304" pitchFamily="18" charset="0"/>
                <a:ea typeface="仿宋_GB2312" pitchFamily="49" charset="-122"/>
                <a:sym typeface="Symbol" panose="05050102010706020507" pitchFamily="18" charset="2"/>
              </a:rPr>
              <a:t>&lt;2&gt;. </a:t>
            </a:r>
            <a:r>
              <a:rPr kumimoji="1" lang="zh-CN" altLang="en-US" sz="2800" b="1">
                <a:solidFill>
                  <a:srgbClr val="003366"/>
                </a:solidFill>
                <a:latin typeface="Times New Roman" panose="02020503050405090304" pitchFamily="18" charset="0"/>
                <a:ea typeface="仿宋_GB2312" pitchFamily="49" charset="-122"/>
                <a:sym typeface="Symbol" panose="05050102010706020507" pitchFamily="18" charset="2"/>
              </a:rPr>
              <a:t>理想电流源</a:t>
            </a:r>
            <a:endParaRPr kumimoji="1" lang="zh-CN" altLang="en-US" sz="28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4085" name="Text Box 5"/>
          <p:cNvSpPr txBox="1">
            <a:spLocks noChangeArrowheads="1"/>
          </p:cNvSpPr>
          <p:nvPr/>
        </p:nvSpPr>
        <p:spPr bwMode="auto">
          <a:xfrm>
            <a:off x="2063751" y="1547814"/>
            <a:ext cx="1368425" cy="460375"/>
          </a:xfrm>
          <a:prstGeom prst="rect">
            <a:avLst/>
          </a:prstGeom>
          <a:noFill/>
          <a:ln w="38100" algn="ctr">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定义</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4086" name="AutoShape 6"/>
          <p:cNvSpPr>
            <a:spLocks noChangeArrowheads="1"/>
          </p:cNvSpPr>
          <p:nvPr/>
        </p:nvSpPr>
        <p:spPr bwMode="auto">
          <a:xfrm>
            <a:off x="3792538" y="1611313"/>
            <a:ext cx="1008062" cy="144462"/>
          </a:xfrm>
          <a:prstGeom prst="rightArrow">
            <a:avLst>
              <a:gd name="adj1" fmla="val 50000"/>
              <a:gd name="adj2" fmla="val 174451"/>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nvGrpSpPr>
          <p:cNvPr id="174087" name="Group 7"/>
          <p:cNvGrpSpPr/>
          <p:nvPr/>
        </p:nvGrpSpPr>
        <p:grpSpPr bwMode="auto">
          <a:xfrm>
            <a:off x="4656138" y="2332039"/>
            <a:ext cx="3382962" cy="1887537"/>
            <a:chOff x="1973" y="1616"/>
            <a:chExt cx="2131" cy="1189"/>
          </a:xfrm>
        </p:grpSpPr>
        <p:sp>
          <p:nvSpPr>
            <p:cNvPr id="137236" name="Line 8"/>
            <p:cNvSpPr>
              <a:spLocks noChangeShapeType="1"/>
            </p:cNvSpPr>
            <p:nvPr/>
          </p:nvSpPr>
          <p:spPr bwMode="auto">
            <a:xfrm rot="5400000">
              <a:off x="3080" y="1248"/>
              <a:ext cx="0" cy="2048"/>
            </a:xfrm>
            <a:prstGeom prst="line">
              <a:avLst/>
            </a:prstGeom>
            <a:noFill/>
            <a:ln w="38100">
              <a:solidFill>
                <a:srgbClr val="00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7237" name="Oval 9"/>
            <p:cNvSpPr>
              <a:spLocks noChangeArrowheads="1"/>
            </p:cNvSpPr>
            <p:nvPr/>
          </p:nvSpPr>
          <p:spPr bwMode="auto">
            <a:xfrm>
              <a:off x="2726" y="1987"/>
              <a:ext cx="547" cy="536"/>
            </a:xfrm>
            <a:prstGeom prst="ellipse">
              <a:avLst/>
            </a:prstGeom>
            <a:solidFill>
              <a:schemeClr val="accent1"/>
            </a:solidFill>
            <a:ln w="508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7238" name="Text Box 10"/>
            <p:cNvSpPr txBox="1">
              <a:spLocks noChangeArrowheads="1"/>
            </p:cNvSpPr>
            <p:nvPr/>
          </p:nvSpPr>
          <p:spPr bwMode="auto">
            <a:xfrm>
              <a:off x="2880" y="2478"/>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37239" name="Object 11"/>
            <p:cNvGraphicFramePr>
              <a:graphicFrameLocks noChangeAspect="1"/>
            </p:cNvGraphicFramePr>
            <p:nvPr/>
          </p:nvGraphicFramePr>
          <p:xfrm>
            <a:off x="2619" y="1616"/>
            <a:ext cx="238" cy="390"/>
          </p:xfrm>
          <a:graphic>
            <a:graphicData uri="http://schemas.openxmlformats.org/presentationml/2006/ole">
              <mc:AlternateContent xmlns:mc="http://schemas.openxmlformats.org/markup-compatibility/2006">
                <mc:Choice xmlns:v="urn:schemas-microsoft-com:vml" Requires="v">
                  <p:oleObj spid="_x0000_s2" name="Equation" r:id="rId1" imgW="92710" imgH="157480" progId="Equation.DSMT4">
                    <p:embed/>
                  </p:oleObj>
                </mc:Choice>
                <mc:Fallback>
                  <p:oleObj name="Equation" r:id="rId1" imgW="92710" imgH="157480" progId="Equation.DSMT4">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 y="1616"/>
                          <a:ext cx="238"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40" name="Text Box 12"/>
            <p:cNvSpPr txBox="1">
              <a:spLocks noChangeArrowheads="1"/>
            </p:cNvSpPr>
            <p:nvPr/>
          </p:nvSpPr>
          <p:spPr bwMode="auto">
            <a:xfrm>
              <a:off x="2290" y="2387"/>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a:solidFill>
                    <a:srgbClr val="CC0000"/>
                  </a:solidFill>
                  <a:latin typeface="Times New Roman" panose="02020503050405090304" pitchFamily="18" charset="0"/>
                  <a:ea typeface="宋体" pitchFamily="2" charset="-122"/>
                  <a:sym typeface="Symbol" panose="05050102010706020507" pitchFamily="18" charset="2"/>
                </a:rPr>
                <a:t>+</a:t>
              </a:r>
              <a:endParaRPr kumimoji="1" lang="en-US" altLang="zh-CN" sz="32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137241" name="Text Box 13"/>
            <p:cNvSpPr txBox="1">
              <a:spLocks noChangeArrowheads="1"/>
            </p:cNvSpPr>
            <p:nvPr/>
          </p:nvSpPr>
          <p:spPr bwMode="auto">
            <a:xfrm>
              <a:off x="3333" y="2251"/>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en-US" altLang="zh-CN" sz="2800" b="1">
                  <a:solidFill>
                    <a:srgbClr val="CC0000"/>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7242" name="AutoShape 14"/>
            <p:cNvSpPr>
              <a:spLocks noChangeArrowheads="1"/>
            </p:cNvSpPr>
            <p:nvPr/>
          </p:nvSpPr>
          <p:spPr bwMode="auto">
            <a:xfrm>
              <a:off x="1973" y="2024"/>
              <a:ext cx="680" cy="91"/>
            </a:xfrm>
            <a:prstGeom prst="leftArrow">
              <a:avLst>
                <a:gd name="adj1" fmla="val 50000"/>
                <a:gd name="adj2" fmla="val 186813"/>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7243" name="Line 15"/>
            <p:cNvSpPr>
              <a:spLocks noChangeShapeType="1"/>
            </p:cNvSpPr>
            <p:nvPr/>
          </p:nvSpPr>
          <p:spPr bwMode="auto">
            <a:xfrm>
              <a:off x="3016" y="1979"/>
              <a:ext cx="0" cy="544"/>
            </a:xfrm>
            <a:prstGeom prst="line">
              <a:avLst/>
            </a:prstGeom>
            <a:noFill/>
            <a:ln w="5715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174096" name="Text Box 16"/>
          <p:cNvSpPr txBox="1">
            <a:spLocks noChangeArrowheads="1"/>
          </p:cNvSpPr>
          <p:nvPr/>
        </p:nvSpPr>
        <p:spPr bwMode="auto">
          <a:xfrm>
            <a:off x="1774825" y="5026979"/>
            <a:ext cx="633730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rPr>
              <a:t>(1)   </a:t>
            </a: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电流源的输出电流由电源本身决定，与外电路无关；与它两端电压方向、大小无关</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4097" name="Text Box 17"/>
          <p:cNvSpPr txBox="1">
            <a:spLocks noChangeArrowheads="1"/>
          </p:cNvSpPr>
          <p:nvPr/>
        </p:nvSpPr>
        <p:spPr bwMode="auto">
          <a:xfrm>
            <a:off x="1774825" y="6147595"/>
            <a:ext cx="72009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lnSpc>
                <a:spcPct val="70000"/>
              </a:lnSpc>
              <a:spcBef>
                <a:spcPct val="50000"/>
              </a:spcBef>
              <a:spcAft>
                <a:spcPct val="0"/>
              </a:spcAft>
              <a:buFontTx/>
              <a:buAutoNum type="arabicParenBoth" startAt="2"/>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   电流源两端的电压由电源及外电路共同决定</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4098" name="Text Box 18"/>
          <p:cNvSpPr txBox="1">
            <a:spLocks noChangeArrowheads="1"/>
          </p:cNvSpPr>
          <p:nvPr/>
        </p:nvSpPr>
        <p:spPr bwMode="auto">
          <a:xfrm>
            <a:off x="1943259" y="4306888"/>
            <a:ext cx="4541520"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理想电流源的电压、电流关系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grpSp>
        <p:nvGrpSpPr>
          <p:cNvPr id="174099" name="Group 19"/>
          <p:cNvGrpSpPr/>
          <p:nvPr/>
        </p:nvGrpSpPr>
        <p:grpSpPr bwMode="auto">
          <a:xfrm>
            <a:off x="8112126" y="3556000"/>
            <a:ext cx="2206625" cy="2952750"/>
            <a:chOff x="4150" y="2024"/>
            <a:chExt cx="1390" cy="1860"/>
          </a:xfrm>
        </p:grpSpPr>
        <p:sp>
          <p:nvSpPr>
            <p:cNvPr id="137230" name="Line 20"/>
            <p:cNvSpPr>
              <a:spLocks noChangeShapeType="1"/>
            </p:cNvSpPr>
            <p:nvPr/>
          </p:nvSpPr>
          <p:spPr bwMode="auto">
            <a:xfrm flipV="1">
              <a:off x="4150" y="3126"/>
              <a:ext cx="1239"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7231" name="Line 21"/>
            <p:cNvSpPr>
              <a:spLocks noChangeShapeType="1"/>
            </p:cNvSpPr>
            <p:nvPr/>
          </p:nvSpPr>
          <p:spPr bwMode="auto">
            <a:xfrm flipH="1">
              <a:off x="4558" y="2230"/>
              <a:ext cx="0" cy="1586"/>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7232" name="Line 22"/>
            <p:cNvSpPr>
              <a:spLocks noChangeShapeType="1"/>
            </p:cNvSpPr>
            <p:nvPr/>
          </p:nvSpPr>
          <p:spPr bwMode="auto">
            <a:xfrm>
              <a:off x="5041" y="2437"/>
              <a:ext cx="1" cy="1447"/>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7233" name="Text Box 23"/>
            <p:cNvSpPr txBox="1">
              <a:spLocks noChangeArrowheads="1"/>
            </p:cNvSpPr>
            <p:nvPr/>
          </p:nvSpPr>
          <p:spPr bwMode="auto">
            <a:xfrm>
              <a:off x="4578" y="2024"/>
              <a:ext cx="2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7234" name="Text Box 24"/>
            <p:cNvSpPr txBox="1">
              <a:spLocks noChangeArrowheads="1"/>
            </p:cNvSpPr>
            <p:nvPr/>
          </p:nvSpPr>
          <p:spPr bwMode="auto">
            <a:xfrm>
              <a:off x="5241" y="3058"/>
              <a:ext cx="29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37235" name="Object 25"/>
            <p:cNvGraphicFramePr>
              <a:graphicFrameLocks noChangeAspect="1"/>
            </p:cNvGraphicFramePr>
            <p:nvPr/>
          </p:nvGraphicFramePr>
          <p:xfrm>
            <a:off x="5108" y="2230"/>
            <a:ext cx="430" cy="447"/>
          </p:xfrm>
          <a:graphic>
            <a:graphicData uri="http://schemas.openxmlformats.org/presentationml/2006/ole">
              <mc:AlternateContent xmlns:mc="http://schemas.openxmlformats.org/markup-compatibility/2006">
                <mc:Choice xmlns:v="urn:schemas-microsoft-com:vml" Requires="v">
                  <p:oleObj spid="_x0000_s3" name="Equation" r:id="rId3" imgW="214630" imgH="157480" progId="Equation.DSMT4">
                    <p:embed/>
                  </p:oleObj>
                </mc:Choice>
                <mc:Fallback>
                  <p:oleObj name="Equation" r:id="rId3" imgW="214630" imgH="157480" progId="Equation.DSMT4">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8" y="2230"/>
                          <a:ext cx="430"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4106" name="AutoShape 26"/>
          <p:cNvSpPr>
            <a:spLocks noChangeArrowheads="1"/>
          </p:cNvSpPr>
          <p:nvPr/>
        </p:nvSpPr>
        <p:spPr bwMode="auto">
          <a:xfrm>
            <a:off x="9264650" y="2187575"/>
            <a:ext cx="935038" cy="865188"/>
          </a:xfrm>
          <a:prstGeom prst="wedgeRoundRectCallout">
            <a:avLst>
              <a:gd name="adj1" fmla="val -46773"/>
              <a:gd name="adj2" fmla="val 127981"/>
              <a:gd name="adj3" fmla="val 16667"/>
            </a:avLst>
          </a:prstGeom>
          <a:blipFill dpi="0" rotWithShape="1">
            <a:blip r:embed="rId5"/>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伏安关系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4" name="灯片编号占位符 3"/>
          <p:cNvSpPr>
            <a:spLocks noGrp="1"/>
          </p:cNvSpPr>
          <p:nvPr>
            <p:ph type="sldNum" sz="quarter" idx="12"/>
            <p:custDataLst>
              <p:tags r:id="rId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4084"/>
                                        </p:tgtEl>
                                        <p:attrNameLst>
                                          <p:attrName>style.visibility</p:attrName>
                                        </p:attrNameLst>
                                      </p:cBhvr>
                                      <p:to>
                                        <p:strVal val="visible"/>
                                      </p:to>
                                    </p:set>
                                    <p:anim calcmode="lin" valueType="num">
                                      <p:cBhvr additive="base">
                                        <p:cTn id="7" dur="500" fill="hold"/>
                                        <p:tgtEl>
                                          <p:spTgt spid="174084"/>
                                        </p:tgtEl>
                                        <p:attrNameLst>
                                          <p:attrName>ppt_x</p:attrName>
                                        </p:attrNameLst>
                                      </p:cBhvr>
                                      <p:tavLst>
                                        <p:tav tm="0">
                                          <p:val>
                                            <p:strVal val="0-#ppt_w/2"/>
                                          </p:val>
                                        </p:tav>
                                        <p:tav tm="100000">
                                          <p:val>
                                            <p:strVal val="#ppt_x"/>
                                          </p:val>
                                        </p:tav>
                                      </p:tavLst>
                                    </p:anim>
                                    <p:anim calcmode="lin" valueType="num">
                                      <p:cBhvr additive="base">
                                        <p:cTn id="8" dur="500" fill="hold"/>
                                        <p:tgtEl>
                                          <p:spTgt spid="1740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4085"/>
                                        </p:tgtEl>
                                        <p:attrNameLst>
                                          <p:attrName>style.visibility</p:attrName>
                                        </p:attrNameLst>
                                      </p:cBhvr>
                                      <p:to>
                                        <p:strVal val="visible"/>
                                      </p:to>
                                    </p:set>
                                    <p:animEffect transition="in" filter="blinds(horizontal)">
                                      <p:cBhvr>
                                        <p:cTn id="13" dur="500"/>
                                        <p:tgtEl>
                                          <p:spTgt spid="17408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74086"/>
                                        </p:tgtEl>
                                        <p:attrNameLst>
                                          <p:attrName>style.visibility</p:attrName>
                                        </p:attrNameLst>
                                      </p:cBhvr>
                                      <p:to>
                                        <p:strVal val="visible"/>
                                      </p:to>
                                    </p:set>
                                    <p:animEffect transition="in" filter="slide(fromLeft)">
                                      <p:cBhvr>
                                        <p:cTn id="18" dur="500"/>
                                        <p:tgtEl>
                                          <p:spTgt spid="174086"/>
                                        </p:tgtEl>
                                      </p:cBhvr>
                                    </p:animEffect>
                                  </p:childTnLst>
                                </p:cTn>
                              </p:par>
                            </p:childTnLst>
                          </p:cTn>
                        </p:par>
                        <p:par>
                          <p:cTn id="19" fill="hold">
                            <p:stCondLst>
                              <p:cond delay="500"/>
                            </p:stCondLst>
                            <p:childTnLst>
                              <p:par>
                                <p:cTn id="20" presetID="17" presetClass="entr" presetSubtype="10" fill="hold" nodeType="afterEffect">
                                  <p:stCondLst>
                                    <p:cond delay="0"/>
                                  </p:stCondLst>
                                  <p:iterate type="lt">
                                    <p:tmPct val="100000"/>
                                  </p:iterate>
                                  <p:childTnLst>
                                    <p:set>
                                      <p:cBhvr>
                                        <p:cTn id="21" dur="1" fill="hold">
                                          <p:stCondLst>
                                            <p:cond delay="0"/>
                                          </p:stCondLst>
                                        </p:cTn>
                                        <p:tgtEl>
                                          <p:spTgt spid="174082"/>
                                        </p:tgtEl>
                                        <p:attrNameLst>
                                          <p:attrName>style.visibility</p:attrName>
                                        </p:attrNameLst>
                                      </p:cBhvr>
                                      <p:to>
                                        <p:strVal val="visible"/>
                                      </p:to>
                                    </p:set>
                                    <p:anim calcmode="lin" valueType="num">
                                      <p:cBhvr>
                                        <p:cTn id="22" dur="100" fill="hold"/>
                                        <p:tgtEl>
                                          <p:spTgt spid="174082"/>
                                        </p:tgtEl>
                                        <p:attrNameLst>
                                          <p:attrName>ppt_w</p:attrName>
                                        </p:attrNameLst>
                                      </p:cBhvr>
                                      <p:tavLst>
                                        <p:tav tm="0">
                                          <p:val>
                                            <p:fltVal val="0"/>
                                          </p:val>
                                        </p:tav>
                                        <p:tav tm="100000">
                                          <p:val>
                                            <p:strVal val="#ppt_w"/>
                                          </p:val>
                                        </p:tav>
                                      </p:tavLst>
                                    </p:anim>
                                    <p:anim calcmode="lin" valueType="num">
                                      <p:cBhvr>
                                        <p:cTn id="23" dur="100" fill="hold"/>
                                        <p:tgtEl>
                                          <p:spTgt spid="174082"/>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74083"/>
                                        </p:tgtEl>
                                        <p:attrNameLst>
                                          <p:attrName>style.visibility</p:attrName>
                                        </p:attrNameLst>
                                      </p:cBhvr>
                                      <p:to>
                                        <p:strVal val="visible"/>
                                      </p:to>
                                    </p:set>
                                  </p:childTnLst>
                                </p:cTn>
                              </p:par>
                            </p:childTnLst>
                          </p:cTn>
                        </p:par>
                        <p:par>
                          <p:cTn id="28" fill="hold">
                            <p:stCondLst>
                              <p:cond delay="500"/>
                            </p:stCondLst>
                            <p:childTnLst>
                              <p:par>
                                <p:cTn id="29" presetID="20" presetClass="entr" presetSubtype="0" fill="hold" nodeType="afterEffect">
                                  <p:stCondLst>
                                    <p:cond delay="0"/>
                                  </p:stCondLst>
                                  <p:childTnLst>
                                    <p:set>
                                      <p:cBhvr>
                                        <p:cTn id="30" dur="1" fill="hold">
                                          <p:stCondLst>
                                            <p:cond delay="0"/>
                                          </p:stCondLst>
                                        </p:cTn>
                                        <p:tgtEl>
                                          <p:spTgt spid="174087"/>
                                        </p:tgtEl>
                                        <p:attrNameLst>
                                          <p:attrName>style.visibility</p:attrName>
                                        </p:attrNameLst>
                                      </p:cBhvr>
                                      <p:to>
                                        <p:strVal val="visible"/>
                                      </p:to>
                                    </p:set>
                                    <p:animEffect transition="in" filter="wedge">
                                      <p:cBhvr>
                                        <p:cTn id="31" dur="2000"/>
                                        <p:tgtEl>
                                          <p:spTgt spid="17408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74098"/>
                                        </p:tgtEl>
                                        <p:attrNameLst>
                                          <p:attrName>style.visibility</p:attrName>
                                        </p:attrNameLst>
                                      </p:cBhvr>
                                      <p:to>
                                        <p:strVal val="visible"/>
                                      </p:to>
                                    </p:set>
                                    <p:anim calcmode="lin" valueType="num">
                                      <p:cBhvr additive="base">
                                        <p:cTn id="36" dur="500" fill="hold"/>
                                        <p:tgtEl>
                                          <p:spTgt spid="174098"/>
                                        </p:tgtEl>
                                        <p:attrNameLst>
                                          <p:attrName>ppt_x</p:attrName>
                                        </p:attrNameLst>
                                      </p:cBhvr>
                                      <p:tavLst>
                                        <p:tav tm="0">
                                          <p:val>
                                            <p:strVal val="0-#ppt_w/2"/>
                                          </p:val>
                                        </p:tav>
                                        <p:tav tm="100000">
                                          <p:val>
                                            <p:strVal val="#ppt_x"/>
                                          </p:val>
                                        </p:tav>
                                      </p:tavLst>
                                    </p:anim>
                                    <p:anim calcmode="lin" valueType="num">
                                      <p:cBhvr additive="base">
                                        <p:cTn id="37" dur="500" fill="hold"/>
                                        <p:tgtEl>
                                          <p:spTgt spid="17409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iterate type="lt">
                                    <p:tmPct val="100000"/>
                                  </p:iterate>
                                  <p:childTnLst>
                                    <p:set>
                                      <p:cBhvr>
                                        <p:cTn id="41" dur="1" fill="hold">
                                          <p:stCondLst>
                                            <p:cond delay="0"/>
                                          </p:stCondLst>
                                        </p:cTn>
                                        <p:tgtEl>
                                          <p:spTgt spid="174096"/>
                                        </p:tgtEl>
                                        <p:attrNameLst>
                                          <p:attrName>style.visibility</p:attrName>
                                        </p:attrNameLst>
                                      </p:cBhvr>
                                      <p:to>
                                        <p:strVal val="visible"/>
                                      </p:to>
                                    </p:set>
                                    <p:anim calcmode="lin" valueType="num">
                                      <p:cBhvr>
                                        <p:cTn id="42" dur="100" fill="hold"/>
                                        <p:tgtEl>
                                          <p:spTgt spid="174096"/>
                                        </p:tgtEl>
                                        <p:attrNameLst>
                                          <p:attrName>ppt_w</p:attrName>
                                        </p:attrNameLst>
                                      </p:cBhvr>
                                      <p:tavLst>
                                        <p:tav tm="0">
                                          <p:val>
                                            <p:fltVal val="0"/>
                                          </p:val>
                                        </p:tav>
                                        <p:tav tm="100000">
                                          <p:val>
                                            <p:strVal val="#ppt_w"/>
                                          </p:val>
                                        </p:tav>
                                      </p:tavLst>
                                    </p:anim>
                                    <p:anim calcmode="lin" valueType="num">
                                      <p:cBhvr>
                                        <p:cTn id="43" dur="100" fill="hold"/>
                                        <p:tgtEl>
                                          <p:spTgt spid="17409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0" presetClass="entr" presetSubtype="0" fill="hold" nodeType="clickEffect">
                                  <p:stCondLst>
                                    <p:cond delay="0"/>
                                  </p:stCondLst>
                                  <p:childTnLst>
                                    <p:set>
                                      <p:cBhvr>
                                        <p:cTn id="47" dur="1" fill="hold">
                                          <p:stCondLst>
                                            <p:cond delay="0"/>
                                          </p:stCondLst>
                                        </p:cTn>
                                        <p:tgtEl>
                                          <p:spTgt spid="174099"/>
                                        </p:tgtEl>
                                        <p:attrNameLst>
                                          <p:attrName>style.visibility</p:attrName>
                                        </p:attrNameLst>
                                      </p:cBhvr>
                                      <p:to>
                                        <p:strVal val="visible"/>
                                      </p:to>
                                    </p:set>
                                    <p:animEffect transition="in" filter="wedge">
                                      <p:cBhvr>
                                        <p:cTn id="48" dur="2000"/>
                                        <p:tgtEl>
                                          <p:spTgt spid="174099"/>
                                        </p:tgtEl>
                                      </p:cBhvr>
                                    </p:animEffect>
                                  </p:childTnLst>
                                </p:cTn>
                              </p:par>
                            </p:childTnLst>
                          </p:cTn>
                        </p:par>
                        <p:par>
                          <p:cTn id="49" fill="hold">
                            <p:stCondLst>
                              <p:cond delay="2000"/>
                            </p:stCondLst>
                            <p:childTnLst>
                              <p:par>
                                <p:cTn id="50" presetID="20" presetClass="entr" presetSubtype="0" fill="hold" nodeType="afterEffect">
                                  <p:stCondLst>
                                    <p:cond delay="0"/>
                                  </p:stCondLst>
                                  <p:childTnLst>
                                    <p:set>
                                      <p:cBhvr>
                                        <p:cTn id="51" dur="1" fill="hold">
                                          <p:stCondLst>
                                            <p:cond delay="0"/>
                                          </p:stCondLst>
                                        </p:cTn>
                                        <p:tgtEl>
                                          <p:spTgt spid="174106"/>
                                        </p:tgtEl>
                                        <p:attrNameLst>
                                          <p:attrName>style.visibility</p:attrName>
                                        </p:attrNameLst>
                                      </p:cBhvr>
                                      <p:to>
                                        <p:strVal val="visible"/>
                                      </p:to>
                                    </p:set>
                                    <p:animEffect transition="in" filter="wedge">
                                      <p:cBhvr>
                                        <p:cTn id="52" dur="2000"/>
                                        <p:tgtEl>
                                          <p:spTgt spid="174106"/>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nodeType="clickEffect">
                                  <p:stCondLst>
                                    <p:cond delay="0"/>
                                  </p:stCondLst>
                                  <p:iterate type="lt">
                                    <p:tmPct val="100000"/>
                                  </p:iterate>
                                  <p:childTnLst>
                                    <p:set>
                                      <p:cBhvr>
                                        <p:cTn id="56" dur="1" fill="hold">
                                          <p:stCondLst>
                                            <p:cond delay="0"/>
                                          </p:stCondLst>
                                        </p:cTn>
                                        <p:tgtEl>
                                          <p:spTgt spid="174097"/>
                                        </p:tgtEl>
                                        <p:attrNameLst>
                                          <p:attrName>style.visibility</p:attrName>
                                        </p:attrNameLst>
                                      </p:cBhvr>
                                      <p:to>
                                        <p:strVal val="visible"/>
                                      </p:to>
                                    </p:set>
                                    <p:anim calcmode="lin" valueType="num">
                                      <p:cBhvr>
                                        <p:cTn id="57" dur="100" fill="hold"/>
                                        <p:tgtEl>
                                          <p:spTgt spid="174097"/>
                                        </p:tgtEl>
                                        <p:attrNameLst>
                                          <p:attrName>ppt_w</p:attrName>
                                        </p:attrNameLst>
                                      </p:cBhvr>
                                      <p:tavLst>
                                        <p:tav tm="0">
                                          <p:val>
                                            <p:strVal val="#ppt_w*0.70"/>
                                          </p:val>
                                        </p:tav>
                                        <p:tav tm="100000">
                                          <p:val>
                                            <p:strVal val="#ppt_w"/>
                                          </p:val>
                                        </p:tav>
                                      </p:tavLst>
                                    </p:anim>
                                    <p:anim calcmode="lin" valueType="num">
                                      <p:cBhvr>
                                        <p:cTn id="58" dur="100" fill="hold"/>
                                        <p:tgtEl>
                                          <p:spTgt spid="174097"/>
                                        </p:tgtEl>
                                        <p:attrNameLst>
                                          <p:attrName>ppt_h</p:attrName>
                                        </p:attrNameLst>
                                      </p:cBhvr>
                                      <p:tavLst>
                                        <p:tav tm="0">
                                          <p:val>
                                            <p:strVal val="#ppt_h"/>
                                          </p:val>
                                        </p:tav>
                                        <p:tav tm="100000">
                                          <p:val>
                                            <p:strVal val="#ppt_h"/>
                                          </p:val>
                                        </p:tav>
                                      </p:tavLst>
                                    </p:anim>
                                    <p:animEffect transition="in" filter="fade">
                                      <p:cBhvr>
                                        <p:cTn id="59" dur="100"/>
                                        <p:tgtEl>
                                          <p:spTgt spid="17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utoUpdateAnimBg="0"/>
      <p:bldP spid="174083" grpId="0" animBg="1" autoUpdateAnimBg="0"/>
      <p:bldP spid="174084" grpId="0"/>
      <p:bldP spid="174085" grpId="0" animBg="1"/>
      <p:bldP spid="174096" grpId="0" autoUpdateAnimBg="0"/>
      <p:bldP spid="174097" grpId="0" autoUpdateAnimBg="0"/>
      <p:bldP spid="174098" grpId="0" animBg="1" autoUpdateAnimBg="0"/>
      <p:bldP spid="17410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1992313" y="582931"/>
            <a:ext cx="647700"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例</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75107" name="AutoShape 3"/>
          <p:cNvSpPr>
            <a:spLocks noChangeArrowheads="1"/>
          </p:cNvSpPr>
          <p:nvPr/>
        </p:nvSpPr>
        <p:spPr bwMode="auto">
          <a:xfrm rot="21428792">
            <a:off x="4511675" y="2832100"/>
            <a:ext cx="565150" cy="1352550"/>
          </a:xfrm>
          <a:prstGeom prst="wedgeRoundRectCallout">
            <a:avLst>
              <a:gd name="adj1" fmla="val -111486"/>
              <a:gd name="adj2" fmla="val -37634"/>
              <a:gd name="adj3" fmla="val 16667"/>
            </a:avLst>
          </a:prstGeom>
          <a:blipFill dpi="0" rotWithShape="1">
            <a:blip r:embed="rId1"/>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外电路</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5108" name="AutoShape 4"/>
          <p:cNvSpPr>
            <a:spLocks noChangeArrowheads="1"/>
          </p:cNvSpPr>
          <p:nvPr/>
        </p:nvSpPr>
        <p:spPr bwMode="auto">
          <a:xfrm rot="20827372">
            <a:off x="4943475" y="1392238"/>
            <a:ext cx="865188" cy="144462"/>
          </a:xfrm>
          <a:prstGeom prst="rightArrow">
            <a:avLst>
              <a:gd name="adj1" fmla="val 50000"/>
              <a:gd name="adj2" fmla="val 149726"/>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5109" name="AutoShape 5"/>
          <p:cNvSpPr>
            <a:spLocks noChangeArrowheads="1"/>
          </p:cNvSpPr>
          <p:nvPr/>
        </p:nvSpPr>
        <p:spPr bwMode="auto">
          <a:xfrm>
            <a:off x="5016500" y="2184401"/>
            <a:ext cx="865188" cy="144463"/>
          </a:xfrm>
          <a:prstGeom prst="rightArrow">
            <a:avLst>
              <a:gd name="adj1" fmla="val 50000"/>
              <a:gd name="adj2" fmla="val 149725"/>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5110" name="AutoShape 6"/>
          <p:cNvSpPr>
            <a:spLocks noChangeArrowheads="1"/>
          </p:cNvSpPr>
          <p:nvPr/>
        </p:nvSpPr>
        <p:spPr bwMode="auto">
          <a:xfrm rot="1047492">
            <a:off x="5232400" y="3048001"/>
            <a:ext cx="865188" cy="144463"/>
          </a:xfrm>
          <a:prstGeom prst="rightArrow">
            <a:avLst>
              <a:gd name="adj1" fmla="val 50000"/>
              <a:gd name="adj2" fmla="val 149725"/>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75111" name="Object 7"/>
          <p:cNvGraphicFramePr>
            <a:graphicFrameLocks noChangeAspect="1"/>
          </p:cNvGraphicFramePr>
          <p:nvPr/>
        </p:nvGraphicFramePr>
        <p:xfrm>
          <a:off x="6543676" y="1897064"/>
          <a:ext cx="2936875" cy="625475"/>
        </p:xfrm>
        <a:graphic>
          <a:graphicData uri="http://schemas.openxmlformats.org/presentationml/2006/ole">
            <mc:AlternateContent xmlns:mc="http://schemas.openxmlformats.org/markup-compatibility/2006">
              <mc:Choice xmlns:v="urn:schemas-microsoft-com:vml" Requires="v">
                <p:oleObj spid="_x0000_s2" name="Equation" r:id="rId2" imgW="700405" imgH="135890" progId="Equation.3">
                  <p:embed/>
                </p:oleObj>
              </mc:Choice>
              <mc:Fallback>
                <p:oleObj name="Equation" r:id="rId2" imgW="700405" imgH="13589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676" y="1897064"/>
                        <a:ext cx="293687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2" name="Object 8"/>
          <p:cNvGraphicFramePr>
            <a:graphicFrameLocks noChangeAspect="1"/>
          </p:cNvGraphicFramePr>
          <p:nvPr/>
        </p:nvGraphicFramePr>
        <p:xfrm>
          <a:off x="6442075" y="2976563"/>
          <a:ext cx="2967038" cy="527050"/>
        </p:xfrm>
        <a:graphic>
          <a:graphicData uri="http://schemas.openxmlformats.org/presentationml/2006/ole">
            <mc:AlternateContent xmlns:mc="http://schemas.openxmlformats.org/markup-compatibility/2006">
              <mc:Choice xmlns:v="urn:schemas-microsoft-com:vml" Requires="v">
                <p:oleObj spid="_x0000_s3" name="Equation" r:id="rId4" imgW="728980" imgH="135890" progId="Equation.3">
                  <p:embed/>
                </p:oleObj>
              </mc:Choice>
              <mc:Fallback>
                <p:oleObj name="Equation" r:id="rId4" imgW="728980" imgH="13589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075" y="2976563"/>
                        <a:ext cx="2967038"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3" name="Text Box 9"/>
          <p:cNvSpPr txBox="1">
            <a:spLocks noChangeArrowheads="1"/>
          </p:cNvSpPr>
          <p:nvPr/>
        </p:nvSpPr>
        <p:spPr bwMode="auto">
          <a:xfrm>
            <a:off x="5735638" y="3913188"/>
            <a:ext cx="3529012" cy="52197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0000"/>
                </a:solidFill>
                <a:latin typeface="Times New Roman" panose="02020503050405090304" pitchFamily="18" charset="0"/>
                <a:ea typeface="宋体" pitchFamily="2" charset="-122"/>
                <a:sym typeface="Symbol" panose="05050102010706020507" pitchFamily="18" charset="2"/>
              </a:rPr>
              <a:t>电流源不能开路！</a:t>
            </a:r>
            <a:endParaRPr kumimoji="1" lang="zh-CN" altLang="en-US" sz="2800" b="1">
              <a:solidFill>
                <a:srgbClr val="000000"/>
              </a:solidFill>
              <a:latin typeface="Times New Roman" panose="02020503050405090304" pitchFamily="18" charset="0"/>
              <a:ea typeface="宋体" pitchFamily="2" charset="-122"/>
              <a:sym typeface="Symbol" panose="05050102010706020507" pitchFamily="18" charset="2"/>
            </a:endParaRPr>
          </a:p>
        </p:txBody>
      </p:sp>
      <p:grpSp>
        <p:nvGrpSpPr>
          <p:cNvPr id="175114" name="Group 10"/>
          <p:cNvGrpSpPr/>
          <p:nvPr/>
        </p:nvGrpSpPr>
        <p:grpSpPr bwMode="auto">
          <a:xfrm>
            <a:off x="1990725" y="1463676"/>
            <a:ext cx="2520950" cy="2447925"/>
            <a:chOff x="158" y="799"/>
            <a:chExt cx="1588" cy="1542"/>
          </a:xfrm>
        </p:grpSpPr>
        <p:sp>
          <p:nvSpPr>
            <p:cNvPr id="138255" name="Rectangle 11"/>
            <p:cNvSpPr>
              <a:spLocks noChangeArrowheads="1"/>
            </p:cNvSpPr>
            <p:nvPr/>
          </p:nvSpPr>
          <p:spPr bwMode="auto">
            <a:xfrm>
              <a:off x="385" y="799"/>
              <a:ext cx="998" cy="1542"/>
            </a:xfrm>
            <a:prstGeom prst="rect">
              <a:avLst/>
            </a:prstGeom>
            <a:noFill/>
            <a:ln w="38100" algn="ctr">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8256" name="Oval 12"/>
            <p:cNvSpPr>
              <a:spLocks noChangeArrowheads="1"/>
            </p:cNvSpPr>
            <p:nvPr/>
          </p:nvSpPr>
          <p:spPr bwMode="auto">
            <a:xfrm>
              <a:off x="158" y="1480"/>
              <a:ext cx="453" cy="453"/>
            </a:xfrm>
            <a:prstGeom prst="ellipse">
              <a:avLst/>
            </a:prstGeom>
            <a:solidFill>
              <a:schemeClr val="accent1"/>
            </a:solidFill>
            <a:ln w="50800" algn="ctr">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8257" name="Rectangle 13"/>
            <p:cNvSpPr>
              <a:spLocks noChangeArrowheads="1"/>
            </p:cNvSpPr>
            <p:nvPr/>
          </p:nvSpPr>
          <p:spPr bwMode="auto">
            <a:xfrm>
              <a:off x="1292" y="1344"/>
              <a:ext cx="182" cy="453"/>
            </a:xfrm>
            <a:prstGeom prst="rect">
              <a:avLst/>
            </a:prstGeom>
            <a:solidFill>
              <a:srgbClr val="46ACA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8258" name="AutoShape 14"/>
            <p:cNvSpPr>
              <a:spLocks noChangeArrowheads="1"/>
            </p:cNvSpPr>
            <p:nvPr/>
          </p:nvSpPr>
          <p:spPr bwMode="auto">
            <a:xfrm rot="-5400000">
              <a:off x="45" y="1094"/>
              <a:ext cx="499" cy="91"/>
            </a:xfrm>
            <a:prstGeom prst="rightArrow">
              <a:avLst>
                <a:gd name="adj1" fmla="val 50000"/>
                <a:gd name="adj2" fmla="val 137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8259" name="Text Box 15"/>
            <p:cNvSpPr txBox="1">
              <a:spLocks noChangeArrowheads="1"/>
            </p:cNvSpPr>
            <p:nvPr/>
          </p:nvSpPr>
          <p:spPr bwMode="auto">
            <a:xfrm>
              <a:off x="1474" y="1117"/>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R</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8260" name="Text Box 16"/>
            <p:cNvSpPr txBox="1">
              <a:spLocks noChangeArrowheads="1"/>
            </p:cNvSpPr>
            <p:nvPr/>
          </p:nvSpPr>
          <p:spPr bwMode="auto">
            <a:xfrm>
              <a:off x="657" y="1525"/>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8261" name="Text Box 17"/>
            <p:cNvSpPr txBox="1">
              <a:spLocks noChangeArrowheads="1"/>
            </p:cNvSpPr>
            <p:nvPr/>
          </p:nvSpPr>
          <p:spPr bwMode="auto">
            <a:xfrm>
              <a:off x="476" y="1797"/>
              <a:ext cx="27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38262" name="Text Box 18"/>
            <p:cNvSpPr txBox="1">
              <a:spLocks noChangeArrowheads="1"/>
            </p:cNvSpPr>
            <p:nvPr/>
          </p:nvSpPr>
          <p:spPr bwMode="auto">
            <a:xfrm>
              <a:off x="521" y="1162"/>
              <a:ext cx="27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38263" name="Object 19"/>
            <p:cNvGraphicFramePr>
              <a:graphicFrameLocks noChangeAspect="1"/>
            </p:cNvGraphicFramePr>
            <p:nvPr/>
          </p:nvGraphicFramePr>
          <p:xfrm>
            <a:off x="476" y="890"/>
            <a:ext cx="260" cy="390"/>
          </p:xfrm>
          <a:graphic>
            <a:graphicData uri="http://schemas.openxmlformats.org/presentationml/2006/ole">
              <mc:AlternateContent xmlns:mc="http://schemas.openxmlformats.org/markup-compatibility/2006">
                <mc:Choice xmlns:v="urn:schemas-microsoft-com:vml" Requires="v">
                  <p:oleObj spid="_x0000_s4" name="Equation" r:id="rId6" imgW="100330" imgH="157480" progId="Equation.3">
                    <p:embed/>
                  </p:oleObj>
                </mc:Choice>
                <mc:Fallback>
                  <p:oleObj name="Equation" r:id="rId6" imgW="100330" imgH="15748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890"/>
                          <a:ext cx="260" cy="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64" name="Line 20"/>
            <p:cNvSpPr>
              <a:spLocks noChangeShapeType="1"/>
            </p:cNvSpPr>
            <p:nvPr/>
          </p:nvSpPr>
          <p:spPr bwMode="auto">
            <a:xfrm>
              <a:off x="158" y="1706"/>
              <a:ext cx="454" cy="0"/>
            </a:xfrm>
            <a:prstGeom prst="line">
              <a:avLst/>
            </a:prstGeom>
            <a:noFill/>
            <a:ln w="571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175125" name="Text Box 21"/>
          <p:cNvSpPr txBox="1">
            <a:spLocks noChangeArrowheads="1"/>
          </p:cNvSpPr>
          <p:nvPr/>
        </p:nvSpPr>
        <p:spPr bwMode="auto">
          <a:xfrm>
            <a:off x="1992314" y="4632326"/>
            <a:ext cx="2808287" cy="504825"/>
          </a:xfrm>
          <a:prstGeom prst="rect">
            <a:avLst/>
          </a:prstGeom>
          <a:solidFill>
            <a:srgbClr val="008000"/>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5750" indent="-285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defTabSz="914400" eaLnBrk="0" fontAlgn="base" hangingPunct="0">
              <a:spcBef>
                <a:spcPct val="50000"/>
              </a:spcBef>
              <a:spcAft>
                <a:spcPct val="0"/>
              </a:spcAft>
            </a:pPr>
            <a:r>
              <a:rPr kumimoji="1" lang="zh-CN" altLang="en-US" sz="2400" b="1">
                <a:solidFill>
                  <a:srgbClr val="FFFF00"/>
                </a:solidFill>
                <a:latin typeface="Times New Roman" panose="02020503050405090304" pitchFamily="18" charset="0"/>
                <a:ea typeface="宋体" pitchFamily="2" charset="-122"/>
              </a:rPr>
              <a:t>实际电流源的产生</a:t>
            </a:r>
            <a:endParaRPr kumimoji="1" lang="zh-CN" altLang="en-US" sz="2400" b="1">
              <a:solidFill>
                <a:srgbClr val="FFFF00"/>
              </a:solidFill>
              <a:latin typeface="Times New Roman" panose="02020503050405090304" pitchFamily="18" charset="0"/>
              <a:ea typeface="宋体" pitchFamily="2" charset="-122"/>
            </a:endParaRPr>
          </a:p>
        </p:txBody>
      </p:sp>
      <p:sp>
        <p:nvSpPr>
          <p:cNvPr id="175126" name="Text Box 22"/>
          <p:cNvSpPr txBox="1">
            <a:spLocks noChangeArrowheads="1"/>
          </p:cNvSpPr>
          <p:nvPr/>
        </p:nvSpPr>
        <p:spPr bwMode="auto">
          <a:xfrm>
            <a:off x="2351088" y="5157789"/>
            <a:ext cx="7848600" cy="131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defTabSz="914400" eaLnBrk="0" fontAlgn="base" hangingPunct="0">
              <a:spcBef>
                <a:spcPct val="0"/>
              </a:spcBef>
              <a:spcAft>
                <a:spcPct val="0"/>
              </a:spcAft>
            </a:pPr>
            <a:r>
              <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rPr>
              <a:t>可由稳流电子设备产生，如晶体管的集电极电流与负载无关；光电池在一定光线照射下光电池被激发产生一定值的电流等。</a:t>
            </a:r>
            <a:endPar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5127" name="Object 23"/>
          <p:cNvGraphicFramePr>
            <a:graphicFrameLocks noChangeAspect="1"/>
          </p:cNvGraphicFramePr>
          <p:nvPr/>
        </p:nvGraphicFramePr>
        <p:xfrm>
          <a:off x="6527800" y="1031875"/>
          <a:ext cx="1511300" cy="679450"/>
        </p:xfrm>
        <a:graphic>
          <a:graphicData uri="http://schemas.openxmlformats.org/presentationml/2006/ole">
            <mc:AlternateContent xmlns:mc="http://schemas.openxmlformats.org/markup-compatibility/2006">
              <mc:Choice xmlns:v="urn:schemas-microsoft-com:vml" Requires="v">
                <p:oleObj spid="_x0000_s5" name="Equation" r:id="rId8" imgW="364490" imgH="157480" progId="Equation.3">
                  <p:embed/>
                </p:oleObj>
              </mc:Choice>
              <mc:Fallback>
                <p:oleObj name="Equation" r:id="rId8" imgW="364490" imgH="15748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7800" y="1031875"/>
                        <a:ext cx="15113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5106"/>
                                        </p:tgtEl>
                                        <p:attrNameLst>
                                          <p:attrName>style.visibility</p:attrName>
                                        </p:attrNameLst>
                                      </p:cBhvr>
                                      <p:to>
                                        <p:strVal val="visible"/>
                                      </p:to>
                                    </p:set>
                                    <p:anim calcmode="lin" valueType="num">
                                      <p:cBhvr>
                                        <p:cTn id="7" dur="1000" fill="hold"/>
                                        <p:tgtEl>
                                          <p:spTgt spid="175106"/>
                                        </p:tgtEl>
                                        <p:attrNameLst>
                                          <p:attrName>ppt_w</p:attrName>
                                        </p:attrNameLst>
                                      </p:cBhvr>
                                      <p:tavLst>
                                        <p:tav tm="0">
                                          <p:val>
                                            <p:fltVal val="0"/>
                                          </p:val>
                                        </p:tav>
                                        <p:tav tm="100000">
                                          <p:val>
                                            <p:strVal val="#ppt_w"/>
                                          </p:val>
                                        </p:tav>
                                      </p:tavLst>
                                    </p:anim>
                                    <p:anim calcmode="lin" valueType="num">
                                      <p:cBhvr>
                                        <p:cTn id="8" dur="1000" fill="hold"/>
                                        <p:tgtEl>
                                          <p:spTgt spid="175106"/>
                                        </p:tgtEl>
                                        <p:attrNameLst>
                                          <p:attrName>ppt_h</p:attrName>
                                        </p:attrNameLst>
                                      </p:cBhvr>
                                      <p:tavLst>
                                        <p:tav tm="0">
                                          <p:val>
                                            <p:fltVal val="0"/>
                                          </p:val>
                                        </p:tav>
                                        <p:tav tm="100000">
                                          <p:val>
                                            <p:strVal val="#ppt_h"/>
                                          </p:val>
                                        </p:tav>
                                      </p:tavLst>
                                    </p:anim>
                                    <p:anim calcmode="lin" valueType="num">
                                      <p:cBhvr>
                                        <p:cTn id="9" dur="1000" fill="hold"/>
                                        <p:tgtEl>
                                          <p:spTgt spid="17510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510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75114"/>
                                        </p:tgtEl>
                                        <p:attrNameLst>
                                          <p:attrName>style.visibility</p:attrName>
                                        </p:attrNameLst>
                                      </p:cBhvr>
                                      <p:to>
                                        <p:strVal val="visible"/>
                                      </p:to>
                                    </p:set>
                                    <p:animEffect transition="in" filter="wedge">
                                      <p:cBhvr>
                                        <p:cTn id="14" dur="2000"/>
                                        <p:tgtEl>
                                          <p:spTgt spid="175114"/>
                                        </p:tgtEl>
                                      </p:cBhvr>
                                    </p:animEffect>
                                  </p:childTnLst>
                                </p:cTn>
                              </p:par>
                            </p:childTnLst>
                          </p:cTn>
                        </p:par>
                        <p:par>
                          <p:cTn id="15" fill="hold">
                            <p:stCondLst>
                              <p:cond delay="3000"/>
                            </p:stCondLst>
                            <p:childTnLst>
                              <p:par>
                                <p:cTn id="16" presetID="49" presetClass="entr" presetSubtype="0" decel="100000" fill="hold" nodeType="afterEffect">
                                  <p:stCondLst>
                                    <p:cond delay="0"/>
                                  </p:stCondLst>
                                  <p:childTnLst>
                                    <p:set>
                                      <p:cBhvr>
                                        <p:cTn id="17" dur="1" fill="hold">
                                          <p:stCondLst>
                                            <p:cond delay="0"/>
                                          </p:stCondLst>
                                        </p:cTn>
                                        <p:tgtEl>
                                          <p:spTgt spid="175107"/>
                                        </p:tgtEl>
                                        <p:attrNameLst>
                                          <p:attrName>style.visibility</p:attrName>
                                        </p:attrNameLst>
                                      </p:cBhvr>
                                      <p:to>
                                        <p:strVal val="visible"/>
                                      </p:to>
                                    </p:set>
                                    <p:anim calcmode="lin" valueType="num">
                                      <p:cBhvr>
                                        <p:cTn id="18" dur="500" fill="hold"/>
                                        <p:tgtEl>
                                          <p:spTgt spid="175107"/>
                                        </p:tgtEl>
                                        <p:attrNameLst>
                                          <p:attrName>ppt_w</p:attrName>
                                        </p:attrNameLst>
                                      </p:cBhvr>
                                      <p:tavLst>
                                        <p:tav tm="0">
                                          <p:val>
                                            <p:fltVal val="0"/>
                                          </p:val>
                                        </p:tav>
                                        <p:tav tm="100000">
                                          <p:val>
                                            <p:strVal val="#ppt_w"/>
                                          </p:val>
                                        </p:tav>
                                      </p:tavLst>
                                    </p:anim>
                                    <p:anim calcmode="lin" valueType="num">
                                      <p:cBhvr>
                                        <p:cTn id="19" dur="500" fill="hold"/>
                                        <p:tgtEl>
                                          <p:spTgt spid="175107"/>
                                        </p:tgtEl>
                                        <p:attrNameLst>
                                          <p:attrName>ppt_h</p:attrName>
                                        </p:attrNameLst>
                                      </p:cBhvr>
                                      <p:tavLst>
                                        <p:tav tm="0">
                                          <p:val>
                                            <p:fltVal val="0"/>
                                          </p:val>
                                        </p:tav>
                                        <p:tav tm="100000">
                                          <p:val>
                                            <p:strVal val="#ppt_h"/>
                                          </p:val>
                                        </p:tav>
                                      </p:tavLst>
                                    </p:anim>
                                    <p:anim calcmode="lin" valueType="num">
                                      <p:cBhvr>
                                        <p:cTn id="20" dur="500" fill="hold"/>
                                        <p:tgtEl>
                                          <p:spTgt spid="175107"/>
                                        </p:tgtEl>
                                        <p:attrNameLst>
                                          <p:attrName>style.rotation</p:attrName>
                                        </p:attrNameLst>
                                      </p:cBhvr>
                                      <p:tavLst>
                                        <p:tav tm="0">
                                          <p:val>
                                            <p:fltVal val="360"/>
                                          </p:val>
                                        </p:tav>
                                        <p:tav tm="100000">
                                          <p:val>
                                            <p:fltVal val="0"/>
                                          </p:val>
                                        </p:tav>
                                      </p:tavLst>
                                    </p:anim>
                                    <p:animEffect transition="in" filter="fade">
                                      <p:cBhvr>
                                        <p:cTn id="21" dur="500"/>
                                        <p:tgtEl>
                                          <p:spTgt spid="175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5108"/>
                                        </p:tgtEl>
                                        <p:attrNameLst>
                                          <p:attrName>style.visibility</p:attrName>
                                        </p:attrNameLst>
                                      </p:cBhvr>
                                      <p:to>
                                        <p:strVal val="visible"/>
                                      </p:to>
                                    </p:set>
                                    <p:animEffect transition="in" filter="wipe(down)">
                                      <p:cBhvr>
                                        <p:cTn id="26" dur="500"/>
                                        <p:tgtEl>
                                          <p:spTgt spid="175108"/>
                                        </p:tgtEl>
                                      </p:cBhvr>
                                    </p:animEffect>
                                  </p:childTnLst>
                                </p:cTn>
                              </p:par>
                            </p:childTnLst>
                          </p:cTn>
                        </p:par>
                        <p:par>
                          <p:cTn id="27" fill="hold">
                            <p:stCondLst>
                              <p:cond delay="500"/>
                            </p:stCondLst>
                            <p:childTnLst>
                              <p:par>
                                <p:cTn id="28" presetID="18" presetClass="entr" presetSubtype="6" fill="hold" nodeType="afterEffect">
                                  <p:stCondLst>
                                    <p:cond delay="0"/>
                                  </p:stCondLst>
                                  <p:childTnLst>
                                    <p:set>
                                      <p:cBhvr>
                                        <p:cTn id="29" dur="1" fill="hold">
                                          <p:stCondLst>
                                            <p:cond delay="0"/>
                                          </p:stCondLst>
                                        </p:cTn>
                                        <p:tgtEl>
                                          <p:spTgt spid="175127"/>
                                        </p:tgtEl>
                                        <p:attrNameLst>
                                          <p:attrName>style.visibility</p:attrName>
                                        </p:attrNameLst>
                                      </p:cBhvr>
                                      <p:to>
                                        <p:strVal val="visible"/>
                                      </p:to>
                                    </p:set>
                                    <p:animEffect transition="in" filter="strips(downRight)">
                                      <p:cBhvr>
                                        <p:cTn id="30" dur="1000"/>
                                        <p:tgtEl>
                                          <p:spTgt spid="17512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175109"/>
                                        </p:tgtEl>
                                        <p:attrNameLst>
                                          <p:attrName>style.visibility</p:attrName>
                                        </p:attrNameLst>
                                      </p:cBhvr>
                                      <p:to>
                                        <p:strVal val="visible"/>
                                      </p:to>
                                    </p:set>
                                    <p:animEffect transition="in" filter="slide(fromLeft)">
                                      <p:cBhvr>
                                        <p:cTn id="35" dur="500"/>
                                        <p:tgtEl>
                                          <p:spTgt spid="175109"/>
                                        </p:tgtEl>
                                      </p:cBhvr>
                                    </p:animEffect>
                                  </p:childTnLst>
                                </p:cTn>
                              </p:par>
                            </p:childTnLst>
                          </p:cTn>
                        </p:par>
                        <p:par>
                          <p:cTn id="36" fill="hold">
                            <p:stCondLst>
                              <p:cond delay="500"/>
                            </p:stCondLst>
                            <p:childTnLst>
                              <p:par>
                                <p:cTn id="37" presetID="18" presetClass="entr" presetSubtype="6" fill="hold" nodeType="afterEffect">
                                  <p:stCondLst>
                                    <p:cond delay="0"/>
                                  </p:stCondLst>
                                  <p:childTnLst>
                                    <p:set>
                                      <p:cBhvr>
                                        <p:cTn id="38" dur="1" fill="hold">
                                          <p:stCondLst>
                                            <p:cond delay="0"/>
                                          </p:stCondLst>
                                        </p:cTn>
                                        <p:tgtEl>
                                          <p:spTgt spid="175111"/>
                                        </p:tgtEl>
                                        <p:attrNameLst>
                                          <p:attrName>style.visibility</p:attrName>
                                        </p:attrNameLst>
                                      </p:cBhvr>
                                      <p:to>
                                        <p:strVal val="visible"/>
                                      </p:to>
                                    </p:set>
                                    <p:animEffect transition="in" filter="strips(downRight)">
                                      <p:cBhvr>
                                        <p:cTn id="39" dur="1000"/>
                                        <p:tgtEl>
                                          <p:spTgt spid="1751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75110"/>
                                        </p:tgtEl>
                                        <p:attrNameLst>
                                          <p:attrName>style.visibility</p:attrName>
                                        </p:attrNameLst>
                                      </p:cBhvr>
                                      <p:to>
                                        <p:strVal val="visible"/>
                                      </p:to>
                                    </p:set>
                                    <p:animEffect transition="in" filter="wipe(up)">
                                      <p:cBhvr>
                                        <p:cTn id="44" dur="500"/>
                                        <p:tgtEl>
                                          <p:spTgt spid="175110"/>
                                        </p:tgtEl>
                                      </p:cBhvr>
                                    </p:animEffect>
                                  </p:childTnLst>
                                </p:cTn>
                              </p:par>
                            </p:childTnLst>
                          </p:cTn>
                        </p:par>
                        <p:par>
                          <p:cTn id="45" fill="hold">
                            <p:stCondLst>
                              <p:cond delay="500"/>
                            </p:stCondLst>
                            <p:childTnLst>
                              <p:par>
                                <p:cTn id="46" presetID="18" presetClass="entr" presetSubtype="6" fill="hold" nodeType="afterEffect">
                                  <p:stCondLst>
                                    <p:cond delay="0"/>
                                  </p:stCondLst>
                                  <p:childTnLst>
                                    <p:set>
                                      <p:cBhvr>
                                        <p:cTn id="47" dur="1" fill="hold">
                                          <p:stCondLst>
                                            <p:cond delay="0"/>
                                          </p:stCondLst>
                                        </p:cTn>
                                        <p:tgtEl>
                                          <p:spTgt spid="175112"/>
                                        </p:tgtEl>
                                        <p:attrNameLst>
                                          <p:attrName>style.visibility</p:attrName>
                                        </p:attrNameLst>
                                      </p:cBhvr>
                                      <p:to>
                                        <p:strVal val="visible"/>
                                      </p:to>
                                    </p:set>
                                    <p:animEffect transition="in" filter="strips(downRight)">
                                      <p:cBhvr>
                                        <p:cTn id="48" dur="1000"/>
                                        <p:tgtEl>
                                          <p:spTgt spid="17511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75113"/>
                                        </p:tgtEl>
                                        <p:attrNameLst>
                                          <p:attrName>style.visibility</p:attrName>
                                        </p:attrNameLst>
                                      </p:cBhvr>
                                      <p:to>
                                        <p:strVal val="visible"/>
                                      </p:to>
                                    </p:set>
                                    <p:anim calcmode="lin" valueType="num">
                                      <p:cBhvr>
                                        <p:cTn id="53" dur="1000" fill="hold"/>
                                        <p:tgtEl>
                                          <p:spTgt spid="175113"/>
                                        </p:tgtEl>
                                        <p:attrNameLst>
                                          <p:attrName>ppt_w</p:attrName>
                                        </p:attrNameLst>
                                      </p:cBhvr>
                                      <p:tavLst>
                                        <p:tav tm="0">
                                          <p:val>
                                            <p:fltVal val="0"/>
                                          </p:val>
                                        </p:tav>
                                        <p:tav tm="100000">
                                          <p:val>
                                            <p:strVal val="#ppt_w"/>
                                          </p:val>
                                        </p:tav>
                                      </p:tavLst>
                                    </p:anim>
                                    <p:anim calcmode="lin" valueType="num">
                                      <p:cBhvr>
                                        <p:cTn id="54" dur="1000" fill="hold"/>
                                        <p:tgtEl>
                                          <p:spTgt spid="175113"/>
                                        </p:tgtEl>
                                        <p:attrNameLst>
                                          <p:attrName>ppt_h</p:attrName>
                                        </p:attrNameLst>
                                      </p:cBhvr>
                                      <p:tavLst>
                                        <p:tav tm="0">
                                          <p:val>
                                            <p:fltVal val="0"/>
                                          </p:val>
                                        </p:tav>
                                        <p:tav tm="100000">
                                          <p:val>
                                            <p:strVal val="#ppt_h"/>
                                          </p:val>
                                        </p:tav>
                                      </p:tavLst>
                                    </p:anim>
                                    <p:animEffect transition="in" filter="fade">
                                      <p:cBhvr>
                                        <p:cTn id="55" dur="1000"/>
                                        <p:tgtEl>
                                          <p:spTgt spid="17511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75125"/>
                                        </p:tgtEl>
                                        <p:attrNameLst>
                                          <p:attrName>style.visibility</p:attrName>
                                        </p:attrNameLst>
                                      </p:cBhvr>
                                      <p:to>
                                        <p:strVal val="visible"/>
                                      </p:to>
                                    </p:set>
                                    <p:animEffect transition="in" filter="blinds(horizontal)">
                                      <p:cBhvr>
                                        <p:cTn id="60" dur="500"/>
                                        <p:tgtEl>
                                          <p:spTgt spid="175125"/>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nodeType="clickEffect">
                                  <p:stCondLst>
                                    <p:cond delay="0"/>
                                  </p:stCondLst>
                                  <p:iterate type="lt">
                                    <p:tmPct val="100000"/>
                                  </p:iterate>
                                  <p:childTnLst>
                                    <p:set>
                                      <p:cBhvr>
                                        <p:cTn id="64" dur="1" fill="hold">
                                          <p:stCondLst>
                                            <p:cond delay="0"/>
                                          </p:stCondLst>
                                        </p:cTn>
                                        <p:tgtEl>
                                          <p:spTgt spid="175126"/>
                                        </p:tgtEl>
                                        <p:attrNameLst>
                                          <p:attrName>style.visibility</p:attrName>
                                        </p:attrNameLst>
                                      </p:cBhvr>
                                      <p:to>
                                        <p:strVal val="visible"/>
                                      </p:to>
                                    </p:set>
                                    <p:anim calcmode="lin" valueType="num">
                                      <p:cBhvr>
                                        <p:cTn id="65" dur="75" fill="hold"/>
                                        <p:tgtEl>
                                          <p:spTgt spid="175126"/>
                                        </p:tgtEl>
                                        <p:attrNameLst>
                                          <p:attrName>ppt_w</p:attrName>
                                        </p:attrNameLst>
                                      </p:cBhvr>
                                      <p:tavLst>
                                        <p:tav tm="0">
                                          <p:val>
                                            <p:fltVal val="0"/>
                                          </p:val>
                                        </p:tav>
                                        <p:tav tm="100000">
                                          <p:val>
                                            <p:strVal val="#ppt_w"/>
                                          </p:val>
                                        </p:tav>
                                      </p:tavLst>
                                    </p:anim>
                                    <p:anim calcmode="lin" valueType="num">
                                      <p:cBhvr>
                                        <p:cTn id="66" dur="75" fill="hold"/>
                                        <p:tgtEl>
                                          <p:spTgt spid="1751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07" grpId="0" animBg="1"/>
      <p:bldP spid="175113" grpId="0" animBg="1"/>
      <p:bldP spid="175125" grpId="0" animBg="1" autoUpdateAnimBg="0"/>
      <p:bldP spid="175126"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2135188" y="608013"/>
            <a:ext cx="2520950"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rPr>
              <a:t>电流源的功率</a:t>
            </a:r>
            <a:endPar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endParaRPr>
          </a:p>
        </p:txBody>
      </p:sp>
      <p:sp>
        <p:nvSpPr>
          <p:cNvPr id="176131" name="Text Box 3"/>
          <p:cNvSpPr txBox="1">
            <a:spLocks noChangeArrowheads="1"/>
          </p:cNvSpPr>
          <p:nvPr/>
        </p:nvSpPr>
        <p:spPr bwMode="auto">
          <a:xfrm>
            <a:off x="4583114" y="1308100"/>
            <a:ext cx="55451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000000"/>
                </a:solidFill>
                <a:latin typeface="Times New Roman" panose="02020503050405090304" pitchFamily="18" charset="0"/>
                <a:ea typeface="仿宋_GB2312" pitchFamily="49" charset="-122"/>
                <a:sym typeface="MT Extra" panose="05050102010205020202" pitchFamily="18" charset="2"/>
              </a:rPr>
              <a:t>（</a:t>
            </a:r>
            <a:r>
              <a:rPr kumimoji="1" lang="en-US" altLang="zh-CN" sz="2400" b="1">
                <a:solidFill>
                  <a:srgbClr val="000000"/>
                </a:solidFill>
                <a:latin typeface="Times New Roman" panose="02020503050405090304" pitchFamily="18" charset="0"/>
                <a:ea typeface="仿宋_GB2312" pitchFamily="49" charset="-122"/>
                <a:sym typeface="MT Extra" panose="05050102010205020202" pitchFamily="18" charset="2"/>
              </a:rPr>
              <a:t>1</a:t>
            </a:r>
            <a:r>
              <a:rPr kumimoji="1" lang="zh-CN" altLang="en-US" sz="2400" b="1">
                <a:solidFill>
                  <a:srgbClr val="000000"/>
                </a:solidFill>
                <a:latin typeface="Times New Roman" panose="02020503050405090304" pitchFamily="18" charset="0"/>
                <a:ea typeface="仿宋_GB2312" pitchFamily="49" charset="-122"/>
                <a:sym typeface="MT Extra" panose="05050102010205020202" pitchFamily="18" charset="2"/>
              </a:rPr>
              <a:t>）</a:t>
            </a:r>
            <a:r>
              <a:rPr kumimoji="1" lang="zh-CN" altLang="en-US" sz="2400" b="1">
                <a:solidFill>
                  <a:srgbClr val="000000"/>
                </a:solidFill>
                <a:latin typeface="Times New Roman" panose="02020503050405090304" pitchFamily="18" charset="0"/>
                <a:ea typeface="宋体" pitchFamily="2" charset="-122"/>
                <a:sym typeface="MT Extra" panose="05050102010205020202" pitchFamily="18" charset="2"/>
              </a:rPr>
              <a:t>  </a:t>
            </a:r>
            <a:r>
              <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rPr>
              <a:t>电压、电流的参考方向非关联；</a:t>
            </a:r>
            <a:r>
              <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rPr>
              <a:t>　　　　　　　　　　　　　　　</a:t>
            </a:r>
            <a:endPar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endParaRPr>
          </a:p>
        </p:txBody>
      </p:sp>
      <p:sp>
        <p:nvSpPr>
          <p:cNvPr id="176132" name="AutoShape 4"/>
          <p:cNvSpPr>
            <a:spLocks noChangeArrowheads="1"/>
          </p:cNvSpPr>
          <p:nvPr/>
        </p:nvSpPr>
        <p:spPr bwMode="auto">
          <a:xfrm>
            <a:off x="4800601" y="806451"/>
            <a:ext cx="1008063" cy="142875"/>
          </a:xfrm>
          <a:prstGeom prst="rightArrow">
            <a:avLst>
              <a:gd name="adj1" fmla="val 50000"/>
              <a:gd name="adj2" fmla="val 176389"/>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76133" name="Object 5"/>
          <p:cNvGraphicFramePr>
            <a:graphicFrameLocks noChangeAspect="1"/>
          </p:cNvGraphicFramePr>
          <p:nvPr/>
        </p:nvGraphicFramePr>
        <p:xfrm>
          <a:off x="6184901" y="590551"/>
          <a:ext cx="1376363" cy="619125"/>
        </p:xfrm>
        <a:graphic>
          <a:graphicData uri="http://schemas.openxmlformats.org/presentationml/2006/ole">
            <mc:AlternateContent xmlns:mc="http://schemas.openxmlformats.org/markup-compatibility/2006">
              <mc:Choice xmlns:v="urn:schemas-microsoft-com:vml" Requires="v">
                <p:oleObj spid="_x0000_s2" name="Equation" r:id="rId1" imgW="364490" imgH="157480" progId="Equation.3">
                  <p:embed/>
                </p:oleObj>
              </mc:Choice>
              <mc:Fallback>
                <p:oleObj name="Equation" r:id="rId1" imgW="364490" imgH="15748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901" y="590551"/>
                        <a:ext cx="137636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4" name="AutoShape 6"/>
          <p:cNvSpPr>
            <a:spLocks noChangeArrowheads="1"/>
          </p:cNvSpPr>
          <p:nvPr/>
        </p:nvSpPr>
        <p:spPr bwMode="auto">
          <a:xfrm>
            <a:off x="6167438" y="2390776"/>
            <a:ext cx="792162" cy="144463"/>
          </a:xfrm>
          <a:prstGeom prst="rightArrow">
            <a:avLst>
              <a:gd name="adj1" fmla="val 50000"/>
              <a:gd name="adj2" fmla="val 137087"/>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6135" name="Text Box 7"/>
          <p:cNvSpPr txBox="1">
            <a:spLocks noChangeArrowheads="1"/>
          </p:cNvSpPr>
          <p:nvPr/>
        </p:nvSpPr>
        <p:spPr bwMode="auto">
          <a:xfrm>
            <a:off x="6959600" y="2246313"/>
            <a:ext cx="33845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rPr>
              <a:t>发出功率，起电源作用</a:t>
            </a:r>
            <a:endPar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endParaRPr>
          </a:p>
        </p:txBody>
      </p:sp>
      <p:sp>
        <p:nvSpPr>
          <p:cNvPr id="176136" name="Text Box 8"/>
          <p:cNvSpPr txBox="1">
            <a:spLocks noChangeArrowheads="1"/>
          </p:cNvSpPr>
          <p:nvPr/>
        </p:nvSpPr>
        <p:spPr bwMode="auto">
          <a:xfrm>
            <a:off x="4656139" y="3324226"/>
            <a:ext cx="51847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eaLnBrk="0" fontAlgn="base" hangingPunct="0">
              <a:spcBef>
                <a:spcPct val="50000"/>
              </a:spcBef>
              <a:spcAft>
                <a:spcPct val="0"/>
              </a:spcAft>
            </a:pPr>
            <a:r>
              <a:rPr kumimoji="1" lang="zh-CN" altLang="en-US" sz="2400" b="1">
                <a:solidFill>
                  <a:srgbClr val="000000"/>
                </a:solidFill>
                <a:latin typeface="Times New Roman" panose="02020503050405090304" pitchFamily="18" charset="0"/>
                <a:ea typeface="仿宋_GB2312" pitchFamily="49" charset="-122"/>
                <a:sym typeface="MT Extra" panose="05050102010205020202" pitchFamily="18" charset="2"/>
              </a:rPr>
              <a:t>（</a:t>
            </a:r>
            <a:r>
              <a:rPr kumimoji="1" lang="en-US" altLang="zh-CN" sz="2400" b="1">
                <a:solidFill>
                  <a:srgbClr val="000000"/>
                </a:solidFill>
                <a:latin typeface="Times New Roman" panose="02020503050405090304" pitchFamily="18" charset="0"/>
                <a:ea typeface="仿宋_GB2312" pitchFamily="49" charset="-122"/>
                <a:sym typeface="MT Extra" panose="05050102010205020202" pitchFamily="18" charset="2"/>
              </a:rPr>
              <a:t>2</a:t>
            </a:r>
            <a:r>
              <a:rPr kumimoji="1" lang="zh-CN" altLang="en-US" sz="2400" b="1">
                <a:solidFill>
                  <a:srgbClr val="000000"/>
                </a:solidFill>
                <a:latin typeface="Times New Roman" panose="02020503050405090304" pitchFamily="18" charset="0"/>
                <a:ea typeface="仿宋_GB2312" pitchFamily="49" charset="-122"/>
                <a:sym typeface="MT Extra" panose="05050102010205020202" pitchFamily="18" charset="2"/>
              </a:rPr>
              <a:t>）</a:t>
            </a:r>
            <a:r>
              <a:rPr kumimoji="1" lang="zh-CN" altLang="en-US" sz="2400" b="1">
                <a:solidFill>
                  <a:srgbClr val="000000"/>
                </a:solidFill>
                <a:latin typeface="Times New Roman" panose="02020503050405090304" pitchFamily="18" charset="0"/>
                <a:ea typeface="宋体" pitchFamily="2" charset="-122"/>
                <a:sym typeface="MT Extra" panose="05050102010205020202" pitchFamily="18" charset="2"/>
              </a:rPr>
              <a:t>  </a:t>
            </a:r>
            <a:r>
              <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rPr>
              <a:t>电压、电流的参考方向关联；</a:t>
            </a:r>
            <a:r>
              <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rPr>
              <a:t>　　　　　　　　　　　　　　　</a:t>
            </a:r>
            <a:endParaRPr kumimoji="1" lang="zh-CN" altLang="en-US" sz="2400" b="1">
              <a:solidFill>
                <a:srgbClr val="2E6272"/>
              </a:solidFill>
              <a:latin typeface="Times New Roman" panose="02020503050405090304" pitchFamily="18" charset="0"/>
              <a:ea typeface="宋体" pitchFamily="2" charset="-122"/>
              <a:sym typeface="Symbol" panose="05050102010706020507" pitchFamily="18" charset="2"/>
            </a:endParaRPr>
          </a:p>
        </p:txBody>
      </p:sp>
      <p:sp>
        <p:nvSpPr>
          <p:cNvPr id="176137" name="AutoShape 9"/>
          <p:cNvSpPr>
            <a:spLocks noChangeArrowheads="1"/>
          </p:cNvSpPr>
          <p:nvPr/>
        </p:nvSpPr>
        <p:spPr bwMode="auto">
          <a:xfrm>
            <a:off x="6240463" y="4765676"/>
            <a:ext cx="792162" cy="144463"/>
          </a:xfrm>
          <a:prstGeom prst="rightArrow">
            <a:avLst>
              <a:gd name="adj1" fmla="val 50000"/>
              <a:gd name="adj2" fmla="val 137087"/>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6138" name="Text Box 10"/>
          <p:cNvSpPr txBox="1">
            <a:spLocks noChangeArrowheads="1"/>
          </p:cNvSpPr>
          <p:nvPr/>
        </p:nvSpPr>
        <p:spPr bwMode="auto">
          <a:xfrm>
            <a:off x="7104063" y="4549775"/>
            <a:ext cx="29527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rPr>
              <a:t>吸收功率，充当负载</a:t>
            </a:r>
            <a:endPar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6139" name="Object 11"/>
          <p:cNvGraphicFramePr>
            <a:graphicFrameLocks noChangeAspect="1"/>
          </p:cNvGraphicFramePr>
          <p:nvPr/>
        </p:nvGraphicFramePr>
        <p:xfrm>
          <a:off x="5735639" y="5557838"/>
          <a:ext cx="1743075" cy="569912"/>
        </p:xfrm>
        <a:graphic>
          <a:graphicData uri="http://schemas.openxmlformats.org/presentationml/2006/ole">
            <mc:AlternateContent xmlns:mc="http://schemas.openxmlformats.org/markup-compatibility/2006">
              <mc:Choice xmlns:v="urn:schemas-microsoft-com:vml" Requires="v">
                <p:oleObj spid="_x0000_s3" name="Equation" r:id="rId3" imgW="507365" imgH="157480" progId="Equation.3">
                  <p:embed/>
                </p:oleObj>
              </mc:Choice>
              <mc:Fallback>
                <p:oleObj name="Equation" r:id="rId3" imgW="507365" imgH="1574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39" y="5557838"/>
                        <a:ext cx="1743075"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40" name="Text Box 12"/>
          <p:cNvSpPr txBox="1">
            <a:spLocks noChangeArrowheads="1"/>
          </p:cNvSpPr>
          <p:nvPr/>
        </p:nvSpPr>
        <p:spPr bwMode="auto">
          <a:xfrm>
            <a:off x="4367213" y="5486401"/>
            <a:ext cx="1008062" cy="52197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或：</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76141" name="AutoShape 13"/>
          <p:cNvSpPr>
            <a:spLocks noChangeArrowheads="1"/>
          </p:cNvSpPr>
          <p:nvPr/>
        </p:nvSpPr>
        <p:spPr bwMode="auto">
          <a:xfrm>
            <a:off x="7608889" y="5773738"/>
            <a:ext cx="720725" cy="144462"/>
          </a:xfrm>
          <a:prstGeom prst="rightArrow">
            <a:avLst>
              <a:gd name="adj1" fmla="val 50000"/>
              <a:gd name="adj2" fmla="val 124726"/>
            </a:avLst>
          </a:prstGeom>
          <a:solidFill>
            <a:srgbClr val="FF3300"/>
          </a:solidFill>
          <a:ln w="9525"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76142" name="Text Box 14"/>
          <p:cNvSpPr txBox="1">
            <a:spLocks noChangeArrowheads="1"/>
          </p:cNvSpPr>
          <p:nvPr/>
        </p:nvSpPr>
        <p:spPr bwMode="auto">
          <a:xfrm>
            <a:off x="8401051" y="5630863"/>
            <a:ext cx="15843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rPr>
              <a:t>发出负功</a:t>
            </a:r>
            <a:endPar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endParaRPr>
          </a:p>
        </p:txBody>
      </p:sp>
      <p:grpSp>
        <p:nvGrpSpPr>
          <p:cNvPr id="176143" name="Group 15"/>
          <p:cNvGrpSpPr/>
          <p:nvPr/>
        </p:nvGrpSpPr>
        <p:grpSpPr bwMode="auto">
          <a:xfrm>
            <a:off x="1992313" y="1509713"/>
            <a:ext cx="2017712" cy="1962149"/>
            <a:chOff x="295" y="938"/>
            <a:chExt cx="1271" cy="1236"/>
          </a:xfrm>
        </p:grpSpPr>
        <p:sp>
          <p:nvSpPr>
            <p:cNvPr id="139296" name="Line 16"/>
            <p:cNvSpPr>
              <a:spLocks noChangeShapeType="1"/>
            </p:cNvSpPr>
            <p:nvPr/>
          </p:nvSpPr>
          <p:spPr bwMode="auto">
            <a:xfrm rot="10800000">
              <a:off x="740" y="982"/>
              <a:ext cx="0" cy="117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297" name="Oval 17"/>
            <p:cNvSpPr>
              <a:spLocks noChangeArrowheads="1"/>
            </p:cNvSpPr>
            <p:nvPr/>
          </p:nvSpPr>
          <p:spPr bwMode="auto">
            <a:xfrm rot="10800000">
              <a:off x="599" y="1430"/>
              <a:ext cx="262" cy="328"/>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298" name="Oval 18"/>
            <p:cNvSpPr>
              <a:spLocks noChangeArrowheads="1"/>
            </p:cNvSpPr>
            <p:nvPr/>
          </p:nvSpPr>
          <p:spPr bwMode="auto">
            <a:xfrm rot="10800000">
              <a:off x="1372" y="2076"/>
              <a:ext cx="81" cy="9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299" name="Line 19"/>
            <p:cNvSpPr>
              <a:spLocks noChangeShapeType="1"/>
            </p:cNvSpPr>
            <p:nvPr/>
          </p:nvSpPr>
          <p:spPr bwMode="auto">
            <a:xfrm rot="5400000">
              <a:off x="1060" y="1837"/>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300" name="Oval 20"/>
            <p:cNvSpPr>
              <a:spLocks noChangeArrowheads="1"/>
            </p:cNvSpPr>
            <p:nvPr/>
          </p:nvSpPr>
          <p:spPr bwMode="auto">
            <a:xfrm rot="10800000">
              <a:off x="1343" y="938"/>
              <a:ext cx="81" cy="92"/>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301" name="Line 21"/>
            <p:cNvSpPr>
              <a:spLocks noChangeShapeType="1"/>
            </p:cNvSpPr>
            <p:nvPr/>
          </p:nvSpPr>
          <p:spPr bwMode="auto">
            <a:xfrm rot="5400000">
              <a:off x="1060" y="662"/>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302" name="Text Box 22"/>
            <p:cNvSpPr txBox="1">
              <a:spLocks noChangeArrowheads="1"/>
            </p:cNvSpPr>
            <p:nvPr/>
          </p:nvSpPr>
          <p:spPr bwMode="auto">
            <a:xfrm>
              <a:off x="1318" y="138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9303" name="Text Box 23"/>
            <p:cNvSpPr txBox="1">
              <a:spLocks noChangeArrowheads="1"/>
            </p:cNvSpPr>
            <p:nvPr/>
          </p:nvSpPr>
          <p:spPr bwMode="auto">
            <a:xfrm rot="10800000">
              <a:off x="1304" y="957"/>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9304" name="Text Box 24"/>
            <p:cNvSpPr txBox="1">
              <a:spLocks noChangeArrowheads="1"/>
            </p:cNvSpPr>
            <p:nvPr/>
          </p:nvSpPr>
          <p:spPr bwMode="auto">
            <a:xfrm>
              <a:off x="1343" y="1726"/>
              <a:ext cx="19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39305" name="Object 25"/>
            <p:cNvGraphicFramePr>
              <a:graphicFrameLocks noChangeAspect="1"/>
            </p:cNvGraphicFramePr>
            <p:nvPr/>
          </p:nvGraphicFramePr>
          <p:xfrm>
            <a:off x="295" y="1344"/>
            <a:ext cx="242" cy="362"/>
          </p:xfrm>
          <a:graphic>
            <a:graphicData uri="http://schemas.openxmlformats.org/presentationml/2006/ole">
              <mc:AlternateContent xmlns:mc="http://schemas.openxmlformats.org/markup-compatibility/2006">
                <mc:Choice xmlns:v="urn:schemas-microsoft-com:vml" Requires="v">
                  <p:oleObj spid="_x0000_s4" name="Equation" r:id="rId5" imgW="100330" imgH="157480" progId="Equation.3">
                    <p:embed/>
                  </p:oleObj>
                </mc:Choice>
                <mc:Fallback>
                  <p:oleObj name="Equation" r:id="rId5" imgW="100330" imgH="15748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1344"/>
                          <a:ext cx="24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306" name="Line 26"/>
            <p:cNvSpPr>
              <a:spLocks noChangeShapeType="1"/>
            </p:cNvSpPr>
            <p:nvPr/>
          </p:nvSpPr>
          <p:spPr bwMode="auto">
            <a:xfrm flipV="1">
              <a:off x="567" y="1616"/>
              <a:ext cx="317" cy="0"/>
            </a:xfrm>
            <a:prstGeom prst="line">
              <a:avLst/>
            </a:prstGeom>
            <a:noFill/>
            <a:ln w="571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307" name="AutoShape 27"/>
            <p:cNvSpPr>
              <a:spLocks noChangeArrowheads="1"/>
            </p:cNvSpPr>
            <p:nvPr/>
          </p:nvSpPr>
          <p:spPr bwMode="auto">
            <a:xfrm>
              <a:off x="612" y="981"/>
              <a:ext cx="91" cy="408"/>
            </a:xfrm>
            <a:prstGeom prst="upArrow">
              <a:avLst>
                <a:gd name="adj1" fmla="val 50000"/>
                <a:gd name="adj2" fmla="val 112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graphicFrame>
        <p:nvGraphicFramePr>
          <p:cNvPr id="176156" name="Object 28"/>
          <p:cNvGraphicFramePr>
            <a:graphicFrameLocks noChangeAspect="1"/>
          </p:cNvGraphicFramePr>
          <p:nvPr/>
        </p:nvGraphicFramePr>
        <p:xfrm>
          <a:off x="4656138" y="2101851"/>
          <a:ext cx="1376362" cy="619125"/>
        </p:xfrm>
        <a:graphic>
          <a:graphicData uri="http://schemas.openxmlformats.org/presentationml/2006/ole">
            <mc:AlternateContent xmlns:mc="http://schemas.openxmlformats.org/markup-compatibility/2006">
              <mc:Choice xmlns:v="urn:schemas-microsoft-com:vml" Requires="v">
                <p:oleObj spid="_x0000_s5" name="Equation" r:id="rId7" imgW="364490" imgH="157480" progId="Equation.3">
                  <p:embed/>
                </p:oleObj>
              </mc:Choice>
              <mc:Fallback>
                <p:oleObj name="Equation" r:id="rId7" imgW="364490" imgH="15748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138" y="2101851"/>
                        <a:ext cx="137636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57" name="Object 29"/>
          <p:cNvGraphicFramePr>
            <a:graphicFrameLocks noChangeAspect="1"/>
          </p:cNvGraphicFramePr>
          <p:nvPr/>
        </p:nvGraphicFramePr>
        <p:xfrm>
          <a:off x="4727576" y="4478339"/>
          <a:ext cx="1376363" cy="619125"/>
        </p:xfrm>
        <a:graphic>
          <a:graphicData uri="http://schemas.openxmlformats.org/presentationml/2006/ole">
            <mc:AlternateContent xmlns:mc="http://schemas.openxmlformats.org/markup-compatibility/2006">
              <mc:Choice xmlns:v="urn:schemas-microsoft-com:vml" Requires="v">
                <p:oleObj spid="_x0000_s6" name="Equation" r:id="rId9" imgW="364490" imgH="157480" progId="Equation.3">
                  <p:embed/>
                </p:oleObj>
              </mc:Choice>
              <mc:Fallback>
                <p:oleObj name="Equation" r:id="rId9" imgW="364490" imgH="157480"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6" y="4478339"/>
                        <a:ext cx="1376363"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6158" name="Group 30"/>
          <p:cNvGrpSpPr/>
          <p:nvPr/>
        </p:nvGrpSpPr>
        <p:grpSpPr bwMode="auto">
          <a:xfrm>
            <a:off x="1919289" y="4176910"/>
            <a:ext cx="2016125" cy="2212059"/>
            <a:chOff x="249" y="2606"/>
            <a:chExt cx="1270" cy="1256"/>
          </a:xfrm>
        </p:grpSpPr>
        <p:sp>
          <p:nvSpPr>
            <p:cNvPr id="139284" name="Line 31"/>
            <p:cNvSpPr>
              <a:spLocks noChangeShapeType="1"/>
            </p:cNvSpPr>
            <p:nvPr/>
          </p:nvSpPr>
          <p:spPr bwMode="auto">
            <a:xfrm rot="10800000">
              <a:off x="694" y="2648"/>
              <a:ext cx="0" cy="117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285" name="Oval 32"/>
            <p:cNvSpPr>
              <a:spLocks noChangeArrowheads="1"/>
            </p:cNvSpPr>
            <p:nvPr/>
          </p:nvSpPr>
          <p:spPr bwMode="auto">
            <a:xfrm rot="10800000">
              <a:off x="553" y="3113"/>
              <a:ext cx="262" cy="296"/>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286" name="Oval 33"/>
            <p:cNvSpPr>
              <a:spLocks noChangeArrowheads="1"/>
            </p:cNvSpPr>
            <p:nvPr/>
          </p:nvSpPr>
          <p:spPr bwMode="auto">
            <a:xfrm rot="10800000">
              <a:off x="1334" y="3756"/>
              <a:ext cx="94" cy="106"/>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287" name="Line 34"/>
            <p:cNvSpPr>
              <a:spLocks noChangeShapeType="1"/>
            </p:cNvSpPr>
            <p:nvPr/>
          </p:nvSpPr>
          <p:spPr bwMode="auto">
            <a:xfrm rot="5400000">
              <a:off x="1014" y="3503"/>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288" name="Oval 35"/>
            <p:cNvSpPr>
              <a:spLocks noChangeArrowheads="1"/>
            </p:cNvSpPr>
            <p:nvPr/>
          </p:nvSpPr>
          <p:spPr bwMode="auto">
            <a:xfrm rot="10800000">
              <a:off x="1318" y="2606"/>
              <a:ext cx="81" cy="8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39289" name="Line 36"/>
            <p:cNvSpPr>
              <a:spLocks noChangeShapeType="1"/>
            </p:cNvSpPr>
            <p:nvPr/>
          </p:nvSpPr>
          <p:spPr bwMode="auto">
            <a:xfrm rot="5400000">
              <a:off x="1014" y="2328"/>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290" name="Text Box 37"/>
            <p:cNvSpPr txBox="1">
              <a:spLocks noChangeArrowheads="1"/>
            </p:cNvSpPr>
            <p:nvPr/>
          </p:nvSpPr>
          <p:spPr bwMode="auto">
            <a:xfrm>
              <a:off x="1272" y="3068"/>
              <a:ext cx="24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9291" name="Text Box 38"/>
            <p:cNvSpPr txBox="1">
              <a:spLocks noChangeArrowheads="1"/>
            </p:cNvSpPr>
            <p:nvPr/>
          </p:nvSpPr>
          <p:spPr bwMode="auto">
            <a:xfrm rot="10800000">
              <a:off x="1257" y="2642"/>
              <a:ext cx="2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39292" name="Text Box 39"/>
            <p:cNvSpPr txBox="1">
              <a:spLocks noChangeArrowheads="1"/>
            </p:cNvSpPr>
            <p:nvPr/>
          </p:nvSpPr>
          <p:spPr bwMode="auto">
            <a:xfrm>
              <a:off x="1297" y="3410"/>
              <a:ext cx="196"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39293" name="Object 40"/>
            <p:cNvGraphicFramePr>
              <a:graphicFrameLocks noChangeAspect="1"/>
            </p:cNvGraphicFramePr>
            <p:nvPr/>
          </p:nvGraphicFramePr>
          <p:xfrm>
            <a:off x="249" y="3010"/>
            <a:ext cx="242" cy="362"/>
          </p:xfrm>
          <a:graphic>
            <a:graphicData uri="http://schemas.openxmlformats.org/presentationml/2006/ole">
              <mc:AlternateContent xmlns:mc="http://schemas.openxmlformats.org/markup-compatibility/2006">
                <mc:Choice xmlns:v="urn:schemas-microsoft-com:vml" Requires="v">
                  <p:oleObj spid="_x0000_s7" name="Equation" r:id="rId11" imgW="100330" imgH="157480" progId="Equation.3">
                    <p:embed/>
                  </p:oleObj>
                </mc:Choice>
                <mc:Fallback>
                  <p:oleObj name="Equation" r:id="rId11" imgW="100330" imgH="157480" progId="Equation.3">
                    <p:embed/>
                    <p:pic>
                      <p:nvPicPr>
                        <p:cNvPr id="0"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 y="3010"/>
                          <a:ext cx="24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294" name="Line 41"/>
            <p:cNvSpPr>
              <a:spLocks noChangeShapeType="1"/>
            </p:cNvSpPr>
            <p:nvPr/>
          </p:nvSpPr>
          <p:spPr bwMode="auto">
            <a:xfrm flipV="1">
              <a:off x="521" y="3282"/>
              <a:ext cx="317" cy="0"/>
            </a:xfrm>
            <a:prstGeom prst="line">
              <a:avLst/>
            </a:prstGeom>
            <a:noFill/>
            <a:ln w="571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39295" name="AutoShape 42"/>
            <p:cNvSpPr>
              <a:spLocks noChangeArrowheads="1"/>
            </p:cNvSpPr>
            <p:nvPr/>
          </p:nvSpPr>
          <p:spPr bwMode="auto">
            <a:xfrm>
              <a:off x="567" y="2614"/>
              <a:ext cx="90" cy="408"/>
            </a:xfrm>
            <a:prstGeom prst="downArrow">
              <a:avLst>
                <a:gd name="adj1" fmla="val 50000"/>
                <a:gd name="adj2" fmla="val 113333"/>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sp>
        <p:nvSpPr>
          <p:cNvPr id="8" name="灯片编号占位符 7"/>
          <p:cNvSpPr>
            <a:spLocks noGrp="1"/>
          </p:cNvSpPr>
          <p:nvPr>
            <p:ph type="sldNum" sz="quarter" idx="12"/>
            <p:custDataLst>
              <p:tags r:id="rId1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additive="base">
                                        <p:cTn id="7" dur="500" fill="hold"/>
                                        <p:tgtEl>
                                          <p:spTgt spid="176130"/>
                                        </p:tgtEl>
                                        <p:attrNameLst>
                                          <p:attrName>ppt_x</p:attrName>
                                        </p:attrNameLst>
                                      </p:cBhvr>
                                      <p:tavLst>
                                        <p:tav tm="0">
                                          <p:val>
                                            <p:strVal val="0-#ppt_w/2"/>
                                          </p:val>
                                        </p:tav>
                                        <p:tav tm="100000">
                                          <p:val>
                                            <p:strVal val="#ppt_x"/>
                                          </p:val>
                                        </p:tav>
                                      </p:tavLst>
                                    </p:anim>
                                    <p:anim calcmode="lin" valueType="num">
                                      <p:cBhvr additive="base">
                                        <p:cTn id="8" dur="500" fill="hold"/>
                                        <p:tgtEl>
                                          <p:spTgt spid="176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76132"/>
                                        </p:tgtEl>
                                        <p:attrNameLst>
                                          <p:attrName>style.visibility</p:attrName>
                                        </p:attrNameLst>
                                      </p:cBhvr>
                                      <p:to>
                                        <p:strVal val="visible"/>
                                      </p:to>
                                    </p:set>
                                    <p:animEffect transition="in" filter="slide(fromLeft)">
                                      <p:cBhvr>
                                        <p:cTn id="13" dur="500"/>
                                        <p:tgtEl>
                                          <p:spTgt spid="176132"/>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blinds(horizontal)">
                                      <p:cBhvr>
                                        <p:cTn id="17" dur="500"/>
                                        <p:tgtEl>
                                          <p:spTgt spid="17613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iterate type="lt">
                                    <p:tmPct val="100000"/>
                                  </p:iterate>
                                  <p:childTnLst>
                                    <p:set>
                                      <p:cBhvr>
                                        <p:cTn id="21" dur="1" fill="hold">
                                          <p:stCondLst>
                                            <p:cond delay="0"/>
                                          </p:stCondLst>
                                        </p:cTn>
                                        <p:tgtEl>
                                          <p:spTgt spid="176131"/>
                                        </p:tgtEl>
                                        <p:attrNameLst>
                                          <p:attrName>style.visibility</p:attrName>
                                        </p:attrNameLst>
                                      </p:cBhvr>
                                      <p:to>
                                        <p:strVal val="visible"/>
                                      </p:to>
                                    </p:set>
                                    <p:animEffect transition="in" filter="strips(downRight)">
                                      <p:cBhvr>
                                        <p:cTn id="22" dur="75"/>
                                        <p:tgtEl>
                                          <p:spTgt spid="176131"/>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76143"/>
                                        </p:tgtEl>
                                        <p:attrNameLst>
                                          <p:attrName>style.visibility</p:attrName>
                                        </p:attrNameLst>
                                      </p:cBhvr>
                                      <p:to>
                                        <p:strVal val="visible"/>
                                      </p:to>
                                    </p:set>
                                    <p:animEffect transition="in" filter="wedge">
                                      <p:cBhvr>
                                        <p:cTn id="27" dur="2000"/>
                                        <p:tgtEl>
                                          <p:spTgt spid="1761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6156"/>
                                        </p:tgtEl>
                                        <p:attrNameLst>
                                          <p:attrName>style.visibility</p:attrName>
                                        </p:attrNameLst>
                                      </p:cBhvr>
                                      <p:to>
                                        <p:strVal val="visible"/>
                                      </p:to>
                                    </p:set>
                                    <p:animEffect transition="in" filter="blinds(horizontal)">
                                      <p:cBhvr>
                                        <p:cTn id="32" dur="500"/>
                                        <p:tgtEl>
                                          <p:spTgt spid="17615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76134"/>
                                        </p:tgtEl>
                                        <p:attrNameLst>
                                          <p:attrName>style.visibility</p:attrName>
                                        </p:attrNameLst>
                                      </p:cBhvr>
                                      <p:to>
                                        <p:strVal val="visible"/>
                                      </p:to>
                                    </p:set>
                                    <p:animEffect transition="in" filter="slide(fromLeft)">
                                      <p:cBhvr>
                                        <p:cTn id="37" dur="500"/>
                                        <p:tgtEl>
                                          <p:spTgt spid="176134"/>
                                        </p:tgtEl>
                                      </p:cBhvr>
                                    </p:animEffect>
                                  </p:childTnLst>
                                </p:cTn>
                              </p:par>
                            </p:childTnLst>
                          </p:cTn>
                        </p:par>
                        <p:par>
                          <p:cTn id="38" fill="hold">
                            <p:stCondLst>
                              <p:cond delay="500"/>
                            </p:stCondLst>
                            <p:childTnLst>
                              <p:par>
                                <p:cTn id="39" presetID="23" presetClass="entr" presetSubtype="16" fill="hold" nodeType="afterEffect">
                                  <p:stCondLst>
                                    <p:cond delay="0"/>
                                  </p:stCondLst>
                                  <p:childTnLst>
                                    <p:set>
                                      <p:cBhvr>
                                        <p:cTn id="40" dur="1" fill="hold">
                                          <p:stCondLst>
                                            <p:cond delay="0"/>
                                          </p:stCondLst>
                                        </p:cTn>
                                        <p:tgtEl>
                                          <p:spTgt spid="176135"/>
                                        </p:tgtEl>
                                        <p:attrNameLst>
                                          <p:attrName>style.visibility</p:attrName>
                                        </p:attrNameLst>
                                      </p:cBhvr>
                                      <p:to>
                                        <p:strVal val="visible"/>
                                      </p:to>
                                    </p:set>
                                    <p:anim calcmode="lin" valueType="num">
                                      <p:cBhvr>
                                        <p:cTn id="41" dur="500" fill="hold"/>
                                        <p:tgtEl>
                                          <p:spTgt spid="176135"/>
                                        </p:tgtEl>
                                        <p:attrNameLst>
                                          <p:attrName>ppt_w</p:attrName>
                                        </p:attrNameLst>
                                      </p:cBhvr>
                                      <p:tavLst>
                                        <p:tav tm="0">
                                          <p:val>
                                            <p:fltVal val="0"/>
                                          </p:val>
                                        </p:tav>
                                        <p:tav tm="100000">
                                          <p:val>
                                            <p:strVal val="#ppt_w"/>
                                          </p:val>
                                        </p:tav>
                                      </p:tavLst>
                                    </p:anim>
                                    <p:anim calcmode="lin" valueType="num">
                                      <p:cBhvr>
                                        <p:cTn id="42" dur="500" fill="hold"/>
                                        <p:tgtEl>
                                          <p:spTgt spid="176135"/>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iterate type="lt">
                                    <p:tmPct val="100000"/>
                                  </p:iterate>
                                  <p:childTnLst>
                                    <p:set>
                                      <p:cBhvr>
                                        <p:cTn id="46" dur="1" fill="hold">
                                          <p:stCondLst>
                                            <p:cond delay="0"/>
                                          </p:stCondLst>
                                        </p:cTn>
                                        <p:tgtEl>
                                          <p:spTgt spid="176136"/>
                                        </p:tgtEl>
                                        <p:attrNameLst>
                                          <p:attrName>style.visibility</p:attrName>
                                        </p:attrNameLst>
                                      </p:cBhvr>
                                      <p:to>
                                        <p:strVal val="visible"/>
                                      </p:to>
                                    </p:set>
                                    <p:animEffect transition="in" filter="strips(downRight)">
                                      <p:cBhvr>
                                        <p:cTn id="47" dur="75"/>
                                        <p:tgtEl>
                                          <p:spTgt spid="176136"/>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176158"/>
                                        </p:tgtEl>
                                        <p:attrNameLst>
                                          <p:attrName>style.visibility</p:attrName>
                                        </p:attrNameLst>
                                      </p:cBhvr>
                                      <p:to>
                                        <p:strVal val="visible"/>
                                      </p:to>
                                    </p:set>
                                    <p:animEffect transition="in" filter="wedge">
                                      <p:cBhvr>
                                        <p:cTn id="52" dur="2000"/>
                                        <p:tgtEl>
                                          <p:spTgt spid="17615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76157"/>
                                        </p:tgtEl>
                                        <p:attrNameLst>
                                          <p:attrName>style.visibility</p:attrName>
                                        </p:attrNameLst>
                                      </p:cBhvr>
                                      <p:to>
                                        <p:strVal val="visible"/>
                                      </p:to>
                                    </p:set>
                                    <p:animEffect transition="in" filter="blinds(horizontal)">
                                      <p:cBhvr>
                                        <p:cTn id="57" dur="500"/>
                                        <p:tgtEl>
                                          <p:spTgt spid="176157"/>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nodeType="clickEffect">
                                  <p:stCondLst>
                                    <p:cond delay="0"/>
                                  </p:stCondLst>
                                  <p:childTnLst>
                                    <p:set>
                                      <p:cBhvr>
                                        <p:cTn id="61" dur="1" fill="hold">
                                          <p:stCondLst>
                                            <p:cond delay="0"/>
                                          </p:stCondLst>
                                        </p:cTn>
                                        <p:tgtEl>
                                          <p:spTgt spid="176137"/>
                                        </p:tgtEl>
                                        <p:attrNameLst>
                                          <p:attrName>style.visibility</p:attrName>
                                        </p:attrNameLst>
                                      </p:cBhvr>
                                      <p:to>
                                        <p:strVal val="visible"/>
                                      </p:to>
                                    </p:set>
                                    <p:animEffect transition="in" filter="slide(fromLeft)">
                                      <p:cBhvr>
                                        <p:cTn id="62" dur="500"/>
                                        <p:tgtEl>
                                          <p:spTgt spid="176137"/>
                                        </p:tgtEl>
                                      </p:cBhvr>
                                    </p:animEffect>
                                  </p:childTnLst>
                                </p:cTn>
                              </p:par>
                            </p:childTnLst>
                          </p:cTn>
                        </p:par>
                        <p:par>
                          <p:cTn id="63" fill="hold">
                            <p:stCondLst>
                              <p:cond delay="500"/>
                            </p:stCondLst>
                            <p:childTnLst>
                              <p:par>
                                <p:cTn id="64" presetID="23" presetClass="entr" presetSubtype="16" fill="hold" nodeType="afterEffect">
                                  <p:stCondLst>
                                    <p:cond delay="0"/>
                                  </p:stCondLst>
                                  <p:childTnLst>
                                    <p:set>
                                      <p:cBhvr>
                                        <p:cTn id="65" dur="1" fill="hold">
                                          <p:stCondLst>
                                            <p:cond delay="0"/>
                                          </p:stCondLst>
                                        </p:cTn>
                                        <p:tgtEl>
                                          <p:spTgt spid="176138"/>
                                        </p:tgtEl>
                                        <p:attrNameLst>
                                          <p:attrName>style.visibility</p:attrName>
                                        </p:attrNameLst>
                                      </p:cBhvr>
                                      <p:to>
                                        <p:strVal val="visible"/>
                                      </p:to>
                                    </p:set>
                                    <p:anim calcmode="lin" valueType="num">
                                      <p:cBhvr>
                                        <p:cTn id="66" dur="500" fill="hold"/>
                                        <p:tgtEl>
                                          <p:spTgt spid="176138"/>
                                        </p:tgtEl>
                                        <p:attrNameLst>
                                          <p:attrName>ppt_w</p:attrName>
                                        </p:attrNameLst>
                                      </p:cBhvr>
                                      <p:tavLst>
                                        <p:tav tm="0">
                                          <p:val>
                                            <p:fltVal val="0"/>
                                          </p:val>
                                        </p:tav>
                                        <p:tav tm="100000">
                                          <p:val>
                                            <p:strVal val="#ppt_w"/>
                                          </p:val>
                                        </p:tav>
                                      </p:tavLst>
                                    </p:anim>
                                    <p:anim calcmode="lin" valueType="num">
                                      <p:cBhvr>
                                        <p:cTn id="67" dur="500" fill="hold"/>
                                        <p:tgtEl>
                                          <p:spTgt spid="176138"/>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51" presetClass="entr" presetSubtype="0" fill="hold" nodeType="clickEffect">
                                  <p:stCondLst>
                                    <p:cond delay="0"/>
                                  </p:stCondLst>
                                  <p:childTnLst>
                                    <p:set>
                                      <p:cBhvr>
                                        <p:cTn id="71" dur="1" fill="hold">
                                          <p:stCondLst>
                                            <p:cond delay="0"/>
                                          </p:stCondLst>
                                        </p:cTn>
                                        <p:tgtEl>
                                          <p:spTgt spid="176140"/>
                                        </p:tgtEl>
                                        <p:attrNameLst>
                                          <p:attrName>style.visibility</p:attrName>
                                        </p:attrNameLst>
                                      </p:cBhvr>
                                      <p:to>
                                        <p:strVal val="visible"/>
                                      </p:to>
                                    </p:set>
                                    <p:animEffect transition="in" filter="fade">
                                      <p:cBhvr>
                                        <p:cTn id="72" dur="385" decel="100000"/>
                                        <p:tgtEl>
                                          <p:spTgt spid="176140"/>
                                        </p:tgtEl>
                                      </p:cBhvr>
                                    </p:animEffect>
                                    <p:animScale>
                                      <p:cBhvr>
                                        <p:cTn id="73" dur="385" decel="100000"/>
                                        <p:tgtEl>
                                          <p:spTgt spid="176140"/>
                                        </p:tgtEl>
                                      </p:cBhvr>
                                      <p:from x="10000" y="10000"/>
                                      <p:to x="200000" y="450000"/>
                                    </p:animScale>
                                    <p:animScale>
                                      <p:cBhvr>
                                        <p:cTn id="74" dur="615" accel="100000" fill="hold">
                                          <p:stCondLst>
                                            <p:cond delay="385"/>
                                          </p:stCondLst>
                                        </p:cTn>
                                        <p:tgtEl>
                                          <p:spTgt spid="176140"/>
                                        </p:tgtEl>
                                      </p:cBhvr>
                                      <p:from x="200000" y="450000"/>
                                      <p:to x="100000" y="100000"/>
                                    </p:animScale>
                                    <p:set>
                                      <p:cBhvr>
                                        <p:cTn id="75" dur="385" fill="hold"/>
                                        <p:tgtEl>
                                          <p:spTgt spid="176140"/>
                                        </p:tgtEl>
                                        <p:attrNameLst>
                                          <p:attrName>ppt_x</p:attrName>
                                        </p:attrNameLst>
                                      </p:cBhvr>
                                      <p:to>
                                        <p:strVal val="(0.5)"/>
                                      </p:to>
                                    </p:set>
                                    <p:anim from="(0.5)" to="(#ppt_x)" calcmode="lin" valueType="num">
                                      <p:cBhvr>
                                        <p:cTn id="76" dur="615" accel="100000" fill="hold">
                                          <p:stCondLst>
                                            <p:cond delay="385"/>
                                          </p:stCondLst>
                                        </p:cTn>
                                        <p:tgtEl>
                                          <p:spTgt spid="176140"/>
                                        </p:tgtEl>
                                        <p:attrNameLst>
                                          <p:attrName>ppt_x</p:attrName>
                                        </p:attrNameLst>
                                      </p:cBhvr>
                                    </p:anim>
                                    <p:set>
                                      <p:cBhvr>
                                        <p:cTn id="77" dur="385" fill="hold"/>
                                        <p:tgtEl>
                                          <p:spTgt spid="176140"/>
                                        </p:tgtEl>
                                        <p:attrNameLst>
                                          <p:attrName>ppt_y</p:attrName>
                                        </p:attrNameLst>
                                      </p:cBhvr>
                                      <p:to>
                                        <p:strVal val="(#ppt_y+0.4)"/>
                                      </p:to>
                                    </p:set>
                                    <p:anim from="(#ppt_y+0.4)" to="(#ppt_y)" calcmode="lin" valueType="num">
                                      <p:cBhvr>
                                        <p:cTn id="78" dur="615" accel="100000" fill="hold">
                                          <p:stCondLst>
                                            <p:cond delay="385"/>
                                          </p:stCondLst>
                                        </p:cTn>
                                        <p:tgtEl>
                                          <p:spTgt spid="176140"/>
                                        </p:tgtEl>
                                        <p:attrNameLst>
                                          <p:attrName>ppt_y</p:attrName>
                                        </p:attrNameLst>
                                      </p:cBhvr>
                                    </p:anim>
                                  </p:childTnLst>
                                </p:cTn>
                              </p:par>
                            </p:childTnLst>
                          </p:cTn>
                        </p:par>
                        <p:par>
                          <p:cTn id="79" fill="hold">
                            <p:stCondLst>
                              <p:cond delay="1000"/>
                            </p:stCondLst>
                            <p:childTnLst>
                              <p:par>
                                <p:cTn id="80" presetID="3" presetClass="entr" presetSubtype="10" fill="hold" nodeType="afterEffect">
                                  <p:stCondLst>
                                    <p:cond delay="0"/>
                                  </p:stCondLst>
                                  <p:childTnLst>
                                    <p:set>
                                      <p:cBhvr>
                                        <p:cTn id="81" dur="1" fill="hold">
                                          <p:stCondLst>
                                            <p:cond delay="0"/>
                                          </p:stCondLst>
                                        </p:cTn>
                                        <p:tgtEl>
                                          <p:spTgt spid="176139"/>
                                        </p:tgtEl>
                                        <p:attrNameLst>
                                          <p:attrName>style.visibility</p:attrName>
                                        </p:attrNameLst>
                                      </p:cBhvr>
                                      <p:to>
                                        <p:strVal val="visible"/>
                                      </p:to>
                                    </p:set>
                                    <p:animEffect transition="in" filter="blinds(horizontal)">
                                      <p:cBhvr>
                                        <p:cTn id="82" dur="500"/>
                                        <p:tgtEl>
                                          <p:spTgt spid="176139"/>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8" fill="hold" nodeType="clickEffect">
                                  <p:stCondLst>
                                    <p:cond delay="0"/>
                                  </p:stCondLst>
                                  <p:childTnLst>
                                    <p:set>
                                      <p:cBhvr>
                                        <p:cTn id="86" dur="1" fill="hold">
                                          <p:stCondLst>
                                            <p:cond delay="0"/>
                                          </p:stCondLst>
                                        </p:cTn>
                                        <p:tgtEl>
                                          <p:spTgt spid="176141"/>
                                        </p:tgtEl>
                                        <p:attrNameLst>
                                          <p:attrName>style.visibility</p:attrName>
                                        </p:attrNameLst>
                                      </p:cBhvr>
                                      <p:to>
                                        <p:strVal val="visible"/>
                                      </p:to>
                                    </p:set>
                                    <p:animEffect transition="in" filter="slide(fromLeft)">
                                      <p:cBhvr>
                                        <p:cTn id="87" dur="500"/>
                                        <p:tgtEl>
                                          <p:spTgt spid="176141"/>
                                        </p:tgtEl>
                                      </p:cBhvr>
                                    </p:animEffect>
                                  </p:childTnLst>
                                </p:cTn>
                              </p:par>
                            </p:childTnLst>
                          </p:cTn>
                        </p:par>
                        <p:par>
                          <p:cTn id="88" fill="hold">
                            <p:stCondLst>
                              <p:cond delay="500"/>
                            </p:stCondLst>
                            <p:childTnLst>
                              <p:par>
                                <p:cTn id="89" presetID="23" presetClass="entr" presetSubtype="16" fill="hold" nodeType="afterEffect">
                                  <p:stCondLst>
                                    <p:cond delay="0"/>
                                  </p:stCondLst>
                                  <p:childTnLst>
                                    <p:set>
                                      <p:cBhvr>
                                        <p:cTn id="90" dur="1" fill="hold">
                                          <p:stCondLst>
                                            <p:cond delay="0"/>
                                          </p:stCondLst>
                                        </p:cTn>
                                        <p:tgtEl>
                                          <p:spTgt spid="176142"/>
                                        </p:tgtEl>
                                        <p:attrNameLst>
                                          <p:attrName>style.visibility</p:attrName>
                                        </p:attrNameLst>
                                      </p:cBhvr>
                                      <p:to>
                                        <p:strVal val="visible"/>
                                      </p:to>
                                    </p:set>
                                    <p:anim calcmode="lin" valueType="num">
                                      <p:cBhvr>
                                        <p:cTn id="91" dur="500" fill="hold"/>
                                        <p:tgtEl>
                                          <p:spTgt spid="176142"/>
                                        </p:tgtEl>
                                        <p:attrNameLst>
                                          <p:attrName>ppt_w</p:attrName>
                                        </p:attrNameLst>
                                      </p:cBhvr>
                                      <p:tavLst>
                                        <p:tav tm="0">
                                          <p:val>
                                            <p:fltVal val="0"/>
                                          </p:val>
                                        </p:tav>
                                        <p:tav tm="100000">
                                          <p:val>
                                            <p:strVal val="#ppt_w"/>
                                          </p:val>
                                        </p:tav>
                                      </p:tavLst>
                                    </p:anim>
                                    <p:anim calcmode="lin" valueType="num">
                                      <p:cBhvr>
                                        <p:cTn id="92" dur="500" fill="hold"/>
                                        <p:tgtEl>
                                          <p:spTgt spid="1761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nimBg="1" autoUpdateAnimBg="0"/>
      <p:bldP spid="176131" grpId="0" autoUpdateAnimBg="0"/>
      <p:bldP spid="176135" grpId="0"/>
      <p:bldP spid="176136" grpId="0" autoUpdateAnimBg="0"/>
      <p:bldP spid="176138" grpId="0"/>
      <p:bldP spid="176140" grpId="0"/>
      <p:bldP spid="17614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2208213" y="549276"/>
            <a:ext cx="647700"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例</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77155" name="Text Box 3"/>
          <p:cNvSpPr txBox="1">
            <a:spLocks noChangeArrowheads="1"/>
          </p:cNvSpPr>
          <p:nvPr/>
        </p:nvSpPr>
        <p:spPr bwMode="auto">
          <a:xfrm>
            <a:off x="3287714" y="692150"/>
            <a:ext cx="44656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rPr>
              <a:t>计算图示电路各元件的功率。</a:t>
            </a:r>
            <a:endParaRPr kumimoji="1" lang="zh-CN" altLang="en-US" sz="2400" b="1">
              <a:solidFill>
                <a:srgbClr val="000000"/>
              </a:solidFill>
              <a:latin typeface="Times New Roman" panose="02020503050405090304" pitchFamily="18" charset="0"/>
              <a:ea typeface="仿宋_GB2312" pitchFamily="49" charset="-122"/>
              <a:sym typeface="Symbol" panose="05050102010706020507" pitchFamily="18" charset="2"/>
            </a:endParaRPr>
          </a:p>
        </p:txBody>
      </p:sp>
      <p:sp>
        <p:nvSpPr>
          <p:cNvPr id="177156" name="Text Box 4"/>
          <p:cNvSpPr txBox="1">
            <a:spLocks noChangeArrowheads="1"/>
          </p:cNvSpPr>
          <p:nvPr/>
        </p:nvSpPr>
        <p:spPr bwMode="auto">
          <a:xfrm>
            <a:off x="5808663" y="1901826"/>
            <a:ext cx="647700"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rPr>
              <a:t>解</a:t>
            </a:r>
            <a:endParaRPr kumimoji="1" lang="zh-CN" altLang="en-US" sz="2800" b="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77157" name="Object 5"/>
          <p:cNvGraphicFramePr>
            <a:graphicFrameLocks noChangeAspect="1"/>
          </p:cNvGraphicFramePr>
          <p:nvPr/>
        </p:nvGraphicFramePr>
        <p:xfrm>
          <a:off x="7180264" y="1989139"/>
          <a:ext cx="2244725" cy="477837"/>
        </p:xfrm>
        <a:graphic>
          <a:graphicData uri="http://schemas.openxmlformats.org/presentationml/2006/ole">
            <mc:AlternateContent xmlns:mc="http://schemas.openxmlformats.org/markup-compatibility/2006">
              <mc:Choice xmlns:v="urn:schemas-microsoft-com:vml" Requires="v">
                <p:oleObj spid="_x0000_s2" name="Equation" r:id="rId1" imgW="614680" imgH="121285" progId="Equation.DSMT4">
                  <p:embed/>
                </p:oleObj>
              </mc:Choice>
              <mc:Fallback>
                <p:oleObj name="Equation" r:id="rId1" imgW="614680" imgH="121285"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264" y="1989139"/>
                        <a:ext cx="22447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8" name="Object 6"/>
          <p:cNvGraphicFramePr>
            <a:graphicFrameLocks noChangeAspect="1"/>
          </p:cNvGraphicFramePr>
          <p:nvPr/>
        </p:nvGraphicFramePr>
        <p:xfrm>
          <a:off x="7121526" y="2693989"/>
          <a:ext cx="1262063" cy="492125"/>
        </p:xfrm>
        <a:graphic>
          <a:graphicData uri="http://schemas.openxmlformats.org/presentationml/2006/ole">
            <mc:AlternateContent xmlns:mc="http://schemas.openxmlformats.org/markup-compatibility/2006">
              <mc:Choice xmlns:v="urn:schemas-microsoft-com:vml" Requires="v">
                <p:oleObj spid="_x0000_s3" name="Equation" r:id="rId3" imgW="328930" imgH="121285" progId="Equation.DSMT4">
                  <p:embed/>
                </p:oleObj>
              </mc:Choice>
              <mc:Fallback>
                <p:oleObj name="Equation" r:id="rId3" imgW="328930" imgH="121285"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526" y="2693989"/>
                        <a:ext cx="126206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9" name="Object 7"/>
          <p:cNvGraphicFramePr>
            <a:graphicFrameLocks noChangeAspect="1"/>
          </p:cNvGraphicFramePr>
          <p:nvPr/>
        </p:nvGraphicFramePr>
        <p:xfrm>
          <a:off x="5586414" y="3629026"/>
          <a:ext cx="3933825" cy="631825"/>
        </p:xfrm>
        <a:graphic>
          <a:graphicData uri="http://schemas.openxmlformats.org/presentationml/2006/ole">
            <mc:AlternateContent xmlns:mc="http://schemas.openxmlformats.org/markup-compatibility/2006">
              <mc:Choice xmlns:v="urn:schemas-microsoft-com:vml" Requires="v">
                <p:oleObj spid="_x0000_s4" name="Equation" r:id="rId5" imgW="1050290" imgH="157480" progId="Equation.DSMT4">
                  <p:embed/>
                </p:oleObj>
              </mc:Choice>
              <mc:Fallback>
                <p:oleObj name="Equation" r:id="rId5" imgW="1050290" imgH="1574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414" y="3629026"/>
                        <a:ext cx="3933825"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60" name="Object 8"/>
          <p:cNvGraphicFramePr>
            <a:graphicFrameLocks noChangeAspect="1"/>
          </p:cNvGraphicFramePr>
          <p:nvPr/>
        </p:nvGraphicFramePr>
        <p:xfrm>
          <a:off x="5100638" y="4494213"/>
          <a:ext cx="3790950" cy="609600"/>
        </p:xfrm>
        <a:graphic>
          <a:graphicData uri="http://schemas.openxmlformats.org/presentationml/2006/ole">
            <mc:AlternateContent xmlns:mc="http://schemas.openxmlformats.org/markup-compatibility/2006">
              <mc:Choice xmlns:v="urn:schemas-microsoft-com:vml" Requires="v">
                <p:oleObj spid="_x0000_s5" name="Equation" r:id="rId7" imgW="1050290" imgH="157480" progId="Equation.DSMT4">
                  <p:embed/>
                </p:oleObj>
              </mc:Choice>
              <mc:Fallback>
                <p:oleObj name="Equation" r:id="rId7" imgW="1050290" imgH="15748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638" y="4494213"/>
                        <a:ext cx="37909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1" name="Text Box 9"/>
          <p:cNvSpPr txBox="1">
            <a:spLocks noChangeArrowheads="1"/>
          </p:cNvSpPr>
          <p:nvPr/>
        </p:nvSpPr>
        <p:spPr bwMode="auto">
          <a:xfrm>
            <a:off x="9732964" y="3644900"/>
            <a:ext cx="9350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发出</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7162" name="Text Box 10"/>
          <p:cNvSpPr txBox="1">
            <a:spLocks noChangeArrowheads="1"/>
          </p:cNvSpPr>
          <p:nvPr/>
        </p:nvSpPr>
        <p:spPr bwMode="auto">
          <a:xfrm>
            <a:off x="9409114" y="4437063"/>
            <a:ext cx="9350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吸收</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7163" name="Text Box 11"/>
          <p:cNvSpPr txBox="1">
            <a:spLocks noChangeArrowheads="1"/>
          </p:cNvSpPr>
          <p:nvPr/>
        </p:nvSpPr>
        <p:spPr bwMode="auto">
          <a:xfrm>
            <a:off x="3359151" y="5502276"/>
            <a:ext cx="4537075" cy="52197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800" b="1">
                <a:solidFill>
                  <a:srgbClr val="FFFF00"/>
                </a:solidFill>
                <a:latin typeface="Times New Roman" panose="02020503050405090304" pitchFamily="18" charset="0"/>
                <a:ea typeface="仿宋_GB2312" pitchFamily="49" charset="-122"/>
                <a:sym typeface="Symbol" panose="05050102010706020507" pitchFamily="18" charset="2"/>
              </a:rPr>
              <a:t>满足</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a:t>
            </a:r>
            <a:r>
              <a:rPr kumimoji="1" lang="en-US" altLang="zh-CN" sz="2800" b="1" i="1">
                <a:solidFill>
                  <a:srgbClr val="FFFF00"/>
                </a:solidFill>
                <a:latin typeface="Times New Roman" panose="02020503050405090304" pitchFamily="18" charset="0"/>
                <a:ea typeface="仿宋_GB2312" pitchFamily="49" charset="-122"/>
                <a:sym typeface="Wingdings" panose="05000000000000000000" pitchFamily="2" charset="2"/>
              </a:rPr>
              <a:t>P</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（发）＝</a:t>
            </a:r>
            <a:r>
              <a:rPr kumimoji="1" lang="en-US" altLang="zh-CN" sz="2800" b="1" i="1">
                <a:solidFill>
                  <a:srgbClr val="FFFF00"/>
                </a:solidFill>
                <a:latin typeface="Times New Roman" panose="02020503050405090304" pitchFamily="18" charset="0"/>
                <a:ea typeface="仿宋_GB2312" pitchFamily="49" charset="-122"/>
                <a:sym typeface="Wingdings" panose="05000000000000000000" pitchFamily="2" charset="2"/>
              </a:rPr>
              <a:t>P</a:t>
            </a:r>
            <a:r>
              <a:rPr kumimoji="1" lang="zh-CN" altLang="en-US" sz="2800" b="1">
                <a:solidFill>
                  <a:srgbClr val="FFFF00"/>
                </a:solidFill>
                <a:latin typeface="Times New Roman" panose="02020503050405090304" pitchFamily="18" charset="0"/>
                <a:ea typeface="仿宋_GB2312" pitchFamily="49" charset="-122"/>
                <a:sym typeface="Wingdings" panose="05000000000000000000" pitchFamily="2" charset="2"/>
              </a:rPr>
              <a:t>（吸）</a:t>
            </a:r>
            <a:endParaRPr kumimoji="1" lang="zh-CN" altLang="en-US" sz="2800" b="1">
              <a:solidFill>
                <a:srgbClr val="FFFF00"/>
              </a:solidFill>
              <a:latin typeface="Times New Roman" panose="02020503050405090304" pitchFamily="18" charset="0"/>
              <a:ea typeface="仿宋_GB2312" pitchFamily="49" charset="-122"/>
              <a:sym typeface="Symbol" panose="05050102010706020507" pitchFamily="18" charset="2"/>
            </a:endParaRPr>
          </a:p>
        </p:txBody>
      </p:sp>
      <p:grpSp>
        <p:nvGrpSpPr>
          <p:cNvPr id="177164" name="Group 12"/>
          <p:cNvGrpSpPr/>
          <p:nvPr/>
        </p:nvGrpSpPr>
        <p:grpSpPr bwMode="auto">
          <a:xfrm>
            <a:off x="1487170" y="1556068"/>
            <a:ext cx="4098925" cy="2451100"/>
            <a:chOff x="158" y="526"/>
            <a:chExt cx="2450" cy="1544"/>
          </a:xfrm>
        </p:grpSpPr>
        <p:sp>
          <p:nvSpPr>
            <p:cNvPr id="140302" name="Line 13"/>
            <p:cNvSpPr>
              <a:spLocks noChangeShapeType="1"/>
            </p:cNvSpPr>
            <p:nvPr/>
          </p:nvSpPr>
          <p:spPr bwMode="auto">
            <a:xfrm rot="10800000">
              <a:off x="1944" y="891"/>
              <a:ext cx="0" cy="117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03" name="Oval 14"/>
            <p:cNvSpPr>
              <a:spLocks noChangeArrowheads="1"/>
            </p:cNvSpPr>
            <p:nvPr/>
          </p:nvSpPr>
          <p:spPr bwMode="auto">
            <a:xfrm rot="10800000">
              <a:off x="615" y="1339"/>
              <a:ext cx="241" cy="328"/>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0304" name="Text Box 15"/>
            <p:cNvSpPr txBox="1">
              <a:spLocks noChangeArrowheads="1"/>
            </p:cNvSpPr>
            <p:nvPr/>
          </p:nvSpPr>
          <p:spPr bwMode="auto">
            <a:xfrm rot="10800000">
              <a:off x="505" y="1023"/>
              <a:ext cx="26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05" name="Text Box 16"/>
            <p:cNvSpPr txBox="1">
              <a:spLocks noChangeArrowheads="1"/>
            </p:cNvSpPr>
            <p:nvPr/>
          </p:nvSpPr>
          <p:spPr bwMode="auto">
            <a:xfrm>
              <a:off x="533" y="1572"/>
              <a:ext cx="19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06" name="Text Box 17"/>
            <p:cNvSpPr txBox="1">
              <a:spLocks noChangeArrowheads="1"/>
            </p:cNvSpPr>
            <p:nvPr/>
          </p:nvSpPr>
          <p:spPr bwMode="auto">
            <a:xfrm>
              <a:off x="1443" y="1297"/>
              <a:ext cx="241"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07" name="Line 18"/>
            <p:cNvSpPr>
              <a:spLocks noChangeShapeType="1"/>
            </p:cNvSpPr>
            <p:nvPr/>
          </p:nvSpPr>
          <p:spPr bwMode="auto">
            <a:xfrm rot="5400000">
              <a:off x="1060" y="1746"/>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08" name="Line 19"/>
            <p:cNvSpPr>
              <a:spLocks noChangeShapeType="1"/>
            </p:cNvSpPr>
            <p:nvPr/>
          </p:nvSpPr>
          <p:spPr bwMode="auto">
            <a:xfrm rot="5400000">
              <a:off x="1060" y="571"/>
              <a:ext cx="0"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09" name="Line 20"/>
            <p:cNvSpPr>
              <a:spLocks noChangeShapeType="1"/>
            </p:cNvSpPr>
            <p:nvPr/>
          </p:nvSpPr>
          <p:spPr bwMode="auto">
            <a:xfrm rot="10800000">
              <a:off x="740" y="891"/>
              <a:ext cx="0" cy="117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10" name="Oval 21"/>
            <p:cNvSpPr>
              <a:spLocks noChangeArrowheads="1"/>
            </p:cNvSpPr>
            <p:nvPr/>
          </p:nvSpPr>
          <p:spPr bwMode="auto">
            <a:xfrm rot="10800000">
              <a:off x="1779" y="1339"/>
              <a:ext cx="285" cy="328"/>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0311" name="Text Box 22"/>
            <p:cNvSpPr txBox="1">
              <a:spLocks noChangeArrowheads="1"/>
            </p:cNvSpPr>
            <p:nvPr/>
          </p:nvSpPr>
          <p:spPr bwMode="auto">
            <a:xfrm rot="10800000">
              <a:off x="1701" y="980"/>
              <a:ext cx="26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12" name="Text Box 23"/>
            <p:cNvSpPr txBox="1">
              <a:spLocks noChangeArrowheads="1"/>
            </p:cNvSpPr>
            <p:nvPr/>
          </p:nvSpPr>
          <p:spPr bwMode="auto">
            <a:xfrm>
              <a:off x="1701" y="1569"/>
              <a:ext cx="19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13" name="Line 24"/>
            <p:cNvSpPr>
              <a:spLocks noChangeShapeType="1"/>
            </p:cNvSpPr>
            <p:nvPr/>
          </p:nvSpPr>
          <p:spPr bwMode="auto">
            <a:xfrm rot="5400000">
              <a:off x="1630" y="1748"/>
              <a:ext cx="3"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14" name="Line 25"/>
            <p:cNvSpPr>
              <a:spLocks noChangeShapeType="1"/>
            </p:cNvSpPr>
            <p:nvPr/>
          </p:nvSpPr>
          <p:spPr bwMode="auto">
            <a:xfrm rot="16200000" flipV="1">
              <a:off x="1631" y="571"/>
              <a:ext cx="1" cy="6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0315" name="Text Box 26"/>
            <p:cNvSpPr txBox="1">
              <a:spLocks noChangeArrowheads="1"/>
            </p:cNvSpPr>
            <p:nvPr/>
          </p:nvSpPr>
          <p:spPr bwMode="auto">
            <a:xfrm>
              <a:off x="2064" y="1344"/>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rPr>
                <a:t>2A</a:t>
              </a:r>
              <a:endPar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40316" name="Text Box 27"/>
            <p:cNvSpPr txBox="1">
              <a:spLocks noChangeArrowheads="1"/>
            </p:cNvSpPr>
            <p:nvPr/>
          </p:nvSpPr>
          <p:spPr bwMode="auto">
            <a:xfrm>
              <a:off x="158" y="1344"/>
              <a:ext cx="43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rPr>
                <a:t>5V</a:t>
              </a:r>
              <a:endParaRPr kumimoji="1" lang="en-US" altLang="zh-CN"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40317" name="AutoShape 28"/>
            <p:cNvSpPr>
              <a:spLocks noChangeArrowheads="1"/>
            </p:cNvSpPr>
            <p:nvPr/>
          </p:nvSpPr>
          <p:spPr bwMode="auto">
            <a:xfrm>
              <a:off x="748" y="709"/>
              <a:ext cx="545" cy="90"/>
            </a:xfrm>
            <a:prstGeom prst="rightArrow">
              <a:avLst>
                <a:gd name="adj1" fmla="val 50000"/>
                <a:gd name="adj2" fmla="val 151389"/>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0318" name="Text Box 29"/>
            <p:cNvSpPr txBox="1">
              <a:spLocks noChangeArrowheads="1"/>
            </p:cNvSpPr>
            <p:nvPr/>
          </p:nvSpPr>
          <p:spPr bwMode="auto">
            <a:xfrm>
              <a:off x="1338" y="526"/>
              <a:ext cx="17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0319" name="AutoShape 30"/>
            <p:cNvSpPr>
              <a:spLocks noChangeArrowheads="1"/>
            </p:cNvSpPr>
            <p:nvPr/>
          </p:nvSpPr>
          <p:spPr bwMode="auto">
            <a:xfrm>
              <a:off x="2018" y="890"/>
              <a:ext cx="91" cy="363"/>
            </a:xfrm>
            <a:prstGeom prst="upArrow">
              <a:avLst>
                <a:gd name="adj1" fmla="val 50000"/>
                <a:gd name="adj2" fmla="val 99725"/>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0320" name="Line 31"/>
            <p:cNvSpPr>
              <a:spLocks noChangeShapeType="1"/>
            </p:cNvSpPr>
            <p:nvPr/>
          </p:nvSpPr>
          <p:spPr bwMode="auto">
            <a:xfrm>
              <a:off x="1746" y="1525"/>
              <a:ext cx="363" cy="0"/>
            </a:xfrm>
            <a:prstGeom prst="line">
              <a:avLst/>
            </a:prstGeom>
            <a:noFill/>
            <a:ln w="571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7154"/>
                                        </p:tgtEl>
                                        <p:attrNameLst>
                                          <p:attrName>style.visibility</p:attrName>
                                        </p:attrNameLst>
                                      </p:cBhvr>
                                      <p:to>
                                        <p:strVal val="visible"/>
                                      </p:to>
                                    </p:set>
                                    <p:anim calcmode="lin" valueType="num">
                                      <p:cBhvr>
                                        <p:cTn id="7" dur="1000" fill="hold"/>
                                        <p:tgtEl>
                                          <p:spTgt spid="177154"/>
                                        </p:tgtEl>
                                        <p:attrNameLst>
                                          <p:attrName>ppt_w</p:attrName>
                                        </p:attrNameLst>
                                      </p:cBhvr>
                                      <p:tavLst>
                                        <p:tav tm="0">
                                          <p:val>
                                            <p:fltVal val="0"/>
                                          </p:val>
                                        </p:tav>
                                        <p:tav tm="100000">
                                          <p:val>
                                            <p:strVal val="#ppt_w"/>
                                          </p:val>
                                        </p:tav>
                                      </p:tavLst>
                                    </p:anim>
                                    <p:anim calcmode="lin" valueType="num">
                                      <p:cBhvr>
                                        <p:cTn id="8" dur="1000" fill="hold"/>
                                        <p:tgtEl>
                                          <p:spTgt spid="177154"/>
                                        </p:tgtEl>
                                        <p:attrNameLst>
                                          <p:attrName>ppt_h</p:attrName>
                                        </p:attrNameLst>
                                      </p:cBhvr>
                                      <p:tavLst>
                                        <p:tav tm="0">
                                          <p:val>
                                            <p:fltVal val="0"/>
                                          </p:val>
                                        </p:tav>
                                        <p:tav tm="100000">
                                          <p:val>
                                            <p:strVal val="#ppt_h"/>
                                          </p:val>
                                        </p:tav>
                                      </p:tavLst>
                                    </p:anim>
                                    <p:anim calcmode="lin" valueType="num">
                                      <p:cBhvr>
                                        <p:cTn id="9" dur="1000" fill="hold"/>
                                        <p:tgtEl>
                                          <p:spTgt spid="1771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715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7" presetClass="entr" presetSubtype="10" fill="hold" nodeType="afterEffect">
                                  <p:stCondLst>
                                    <p:cond delay="0"/>
                                  </p:stCondLst>
                                  <p:childTnLst>
                                    <p:set>
                                      <p:cBhvr>
                                        <p:cTn id="13" dur="1" fill="hold">
                                          <p:stCondLst>
                                            <p:cond delay="0"/>
                                          </p:stCondLst>
                                        </p:cTn>
                                        <p:tgtEl>
                                          <p:spTgt spid="177155"/>
                                        </p:tgtEl>
                                        <p:attrNameLst>
                                          <p:attrName>style.visibility</p:attrName>
                                        </p:attrNameLst>
                                      </p:cBhvr>
                                      <p:to>
                                        <p:strVal val="visible"/>
                                      </p:to>
                                    </p:set>
                                    <p:anim calcmode="lin" valueType="num">
                                      <p:cBhvr>
                                        <p:cTn id="14" dur="500" fill="hold"/>
                                        <p:tgtEl>
                                          <p:spTgt spid="177155"/>
                                        </p:tgtEl>
                                        <p:attrNameLst>
                                          <p:attrName>ppt_w</p:attrName>
                                        </p:attrNameLst>
                                      </p:cBhvr>
                                      <p:tavLst>
                                        <p:tav tm="0">
                                          <p:val>
                                            <p:fltVal val="0"/>
                                          </p:val>
                                        </p:tav>
                                        <p:tav tm="100000">
                                          <p:val>
                                            <p:strVal val="#ppt_w"/>
                                          </p:val>
                                        </p:tav>
                                      </p:tavLst>
                                    </p:anim>
                                    <p:anim calcmode="lin" valueType="num">
                                      <p:cBhvr>
                                        <p:cTn id="15" dur="500" fill="hold"/>
                                        <p:tgtEl>
                                          <p:spTgt spid="177155"/>
                                        </p:tgtEl>
                                        <p:attrNameLst>
                                          <p:attrName>ppt_h</p:attrName>
                                        </p:attrNameLst>
                                      </p:cBhvr>
                                      <p:tavLst>
                                        <p:tav tm="0">
                                          <p:val>
                                            <p:strVal val="#ppt_h"/>
                                          </p:val>
                                        </p:tav>
                                        <p:tav tm="100000">
                                          <p:val>
                                            <p:strVal val="#ppt_h"/>
                                          </p:val>
                                        </p:tav>
                                      </p:tavLst>
                                    </p:anim>
                                  </p:childTnLst>
                                </p:cTn>
                              </p:par>
                            </p:childTnLst>
                          </p:cTn>
                        </p:par>
                        <p:par>
                          <p:cTn id="16" fill="hold">
                            <p:stCondLst>
                              <p:cond delay="1500"/>
                            </p:stCondLst>
                            <p:childTnLst>
                              <p:par>
                                <p:cTn id="17" presetID="20" presetClass="entr" presetSubtype="0" fill="hold" nodeType="afterEffect">
                                  <p:stCondLst>
                                    <p:cond delay="0"/>
                                  </p:stCondLst>
                                  <p:childTnLst>
                                    <p:set>
                                      <p:cBhvr>
                                        <p:cTn id="18" dur="1" fill="hold">
                                          <p:stCondLst>
                                            <p:cond delay="0"/>
                                          </p:stCondLst>
                                        </p:cTn>
                                        <p:tgtEl>
                                          <p:spTgt spid="177164"/>
                                        </p:tgtEl>
                                        <p:attrNameLst>
                                          <p:attrName>style.visibility</p:attrName>
                                        </p:attrNameLst>
                                      </p:cBhvr>
                                      <p:to>
                                        <p:strVal val="visible"/>
                                      </p:to>
                                    </p:set>
                                    <p:animEffect transition="in" filter="wedge">
                                      <p:cBhvr>
                                        <p:cTn id="19" dur="2000"/>
                                        <p:tgtEl>
                                          <p:spTgt spid="17716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77156"/>
                                        </p:tgtEl>
                                        <p:attrNameLst>
                                          <p:attrName>style.visibility</p:attrName>
                                        </p:attrNameLst>
                                      </p:cBhvr>
                                      <p:to>
                                        <p:strVal val="visible"/>
                                      </p:to>
                                    </p:set>
                                    <p:animEffect transition="in" filter="blinds(horizontal)">
                                      <p:cBhvr>
                                        <p:cTn id="24" dur="500"/>
                                        <p:tgtEl>
                                          <p:spTgt spid="177156"/>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3" fill="hold" nodeType="clickEffect">
                                  <p:stCondLst>
                                    <p:cond delay="0"/>
                                  </p:stCondLst>
                                  <p:childTnLst>
                                    <p:set>
                                      <p:cBhvr>
                                        <p:cTn id="28" dur="1" fill="hold">
                                          <p:stCondLst>
                                            <p:cond delay="0"/>
                                          </p:stCondLst>
                                        </p:cTn>
                                        <p:tgtEl>
                                          <p:spTgt spid="177157"/>
                                        </p:tgtEl>
                                        <p:attrNameLst>
                                          <p:attrName>style.visibility</p:attrName>
                                        </p:attrNameLst>
                                      </p:cBhvr>
                                      <p:to>
                                        <p:strVal val="visible"/>
                                      </p:to>
                                    </p:set>
                                    <p:animEffect transition="in" filter="strips(upRight)">
                                      <p:cBhvr>
                                        <p:cTn id="29" dur="1000"/>
                                        <p:tgtEl>
                                          <p:spTgt spid="17715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3" fill="hold" nodeType="clickEffect">
                                  <p:stCondLst>
                                    <p:cond delay="0"/>
                                  </p:stCondLst>
                                  <p:childTnLst>
                                    <p:set>
                                      <p:cBhvr>
                                        <p:cTn id="33" dur="1" fill="hold">
                                          <p:stCondLst>
                                            <p:cond delay="0"/>
                                          </p:stCondLst>
                                        </p:cTn>
                                        <p:tgtEl>
                                          <p:spTgt spid="177158"/>
                                        </p:tgtEl>
                                        <p:attrNameLst>
                                          <p:attrName>style.visibility</p:attrName>
                                        </p:attrNameLst>
                                      </p:cBhvr>
                                      <p:to>
                                        <p:strVal val="visible"/>
                                      </p:to>
                                    </p:set>
                                    <p:animEffect transition="in" filter="strips(upRight)">
                                      <p:cBhvr>
                                        <p:cTn id="34" dur="1000"/>
                                        <p:tgtEl>
                                          <p:spTgt spid="177158"/>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77159"/>
                                        </p:tgtEl>
                                        <p:attrNameLst>
                                          <p:attrName>style.visibility</p:attrName>
                                        </p:attrNameLst>
                                      </p:cBhvr>
                                      <p:to>
                                        <p:strVal val="visible"/>
                                      </p:to>
                                    </p:set>
                                    <p:animEffect transition="in" filter="strips(downRight)">
                                      <p:cBhvr>
                                        <p:cTn id="39" dur="1000"/>
                                        <p:tgtEl>
                                          <p:spTgt spid="177159"/>
                                        </p:tgtEl>
                                      </p:cBhvr>
                                    </p:animEffect>
                                  </p:childTnLst>
                                </p:cTn>
                              </p:par>
                            </p:childTnLst>
                          </p:cTn>
                        </p:par>
                        <p:par>
                          <p:cTn id="40" fill="hold">
                            <p:stCondLst>
                              <p:cond delay="1000"/>
                            </p:stCondLst>
                            <p:childTnLst>
                              <p:par>
                                <p:cTn id="41" presetID="23" presetClass="entr" presetSubtype="16" fill="hold" nodeType="afterEffect">
                                  <p:stCondLst>
                                    <p:cond delay="0"/>
                                  </p:stCondLst>
                                  <p:childTnLst>
                                    <p:set>
                                      <p:cBhvr>
                                        <p:cTn id="42" dur="1" fill="hold">
                                          <p:stCondLst>
                                            <p:cond delay="0"/>
                                          </p:stCondLst>
                                        </p:cTn>
                                        <p:tgtEl>
                                          <p:spTgt spid="177161"/>
                                        </p:tgtEl>
                                        <p:attrNameLst>
                                          <p:attrName>style.visibility</p:attrName>
                                        </p:attrNameLst>
                                      </p:cBhvr>
                                      <p:to>
                                        <p:strVal val="visible"/>
                                      </p:to>
                                    </p:set>
                                    <p:anim calcmode="lin" valueType="num">
                                      <p:cBhvr>
                                        <p:cTn id="43" dur="500" fill="hold"/>
                                        <p:tgtEl>
                                          <p:spTgt spid="177161"/>
                                        </p:tgtEl>
                                        <p:attrNameLst>
                                          <p:attrName>ppt_w</p:attrName>
                                        </p:attrNameLst>
                                      </p:cBhvr>
                                      <p:tavLst>
                                        <p:tav tm="0">
                                          <p:val>
                                            <p:fltVal val="0"/>
                                          </p:val>
                                        </p:tav>
                                        <p:tav tm="100000">
                                          <p:val>
                                            <p:strVal val="#ppt_w"/>
                                          </p:val>
                                        </p:tav>
                                      </p:tavLst>
                                    </p:anim>
                                    <p:anim calcmode="lin" valueType="num">
                                      <p:cBhvr>
                                        <p:cTn id="44" dur="500" fill="hold"/>
                                        <p:tgtEl>
                                          <p:spTgt spid="17716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nodeType="clickEffect">
                                  <p:stCondLst>
                                    <p:cond delay="0"/>
                                  </p:stCondLst>
                                  <p:childTnLst>
                                    <p:set>
                                      <p:cBhvr>
                                        <p:cTn id="48" dur="1" fill="hold">
                                          <p:stCondLst>
                                            <p:cond delay="0"/>
                                          </p:stCondLst>
                                        </p:cTn>
                                        <p:tgtEl>
                                          <p:spTgt spid="177160"/>
                                        </p:tgtEl>
                                        <p:attrNameLst>
                                          <p:attrName>style.visibility</p:attrName>
                                        </p:attrNameLst>
                                      </p:cBhvr>
                                      <p:to>
                                        <p:strVal val="visible"/>
                                      </p:to>
                                    </p:set>
                                    <p:animEffect transition="in" filter="strips(downRight)">
                                      <p:cBhvr>
                                        <p:cTn id="49" dur="5000"/>
                                        <p:tgtEl>
                                          <p:spTgt spid="177160"/>
                                        </p:tgtEl>
                                      </p:cBhvr>
                                    </p:animEffect>
                                  </p:childTnLst>
                                </p:cTn>
                              </p:par>
                            </p:childTnLst>
                          </p:cTn>
                        </p:par>
                        <p:par>
                          <p:cTn id="50" fill="hold">
                            <p:stCondLst>
                              <p:cond delay="5000"/>
                            </p:stCondLst>
                            <p:childTnLst>
                              <p:par>
                                <p:cTn id="51" presetID="23" presetClass="entr" presetSubtype="16" fill="hold" nodeType="afterEffect">
                                  <p:stCondLst>
                                    <p:cond delay="0"/>
                                  </p:stCondLst>
                                  <p:childTnLst>
                                    <p:set>
                                      <p:cBhvr>
                                        <p:cTn id="52" dur="1" fill="hold">
                                          <p:stCondLst>
                                            <p:cond delay="0"/>
                                          </p:stCondLst>
                                        </p:cTn>
                                        <p:tgtEl>
                                          <p:spTgt spid="177162"/>
                                        </p:tgtEl>
                                        <p:attrNameLst>
                                          <p:attrName>style.visibility</p:attrName>
                                        </p:attrNameLst>
                                      </p:cBhvr>
                                      <p:to>
                                        <p:strVal val="visible"/>
                                      </p:to>
                                    </p:set>
                                    <p:anim calcmode="lin" valueType="num">
                                      <p:cBhvr>
                                        <p:cTn id="53" dur="500" fill="hold"/>
                                        <p:tgtEl>
                                          <p:spTgt spid="177162"/>
                                        </p:tgtEl>
                                        <p:attrNameLst>
                                          <p:attrName>ppt_w</p:attrName>
                                        </p:attrNameLst>
                                      </p:cBhvr>
                                      <p:tavLst>
                                        <p:tav tm="0">
                                          <p:val>
                                            <p:fltVal val="0"/>
                                          </p:val>
                                        </p:tav>
                                        <p:tav tm="100000">
                                          <p:val>
                                            <p:strVal val="#ppt_w"/>
                                          </p:val>
                                        </p:tav>
                                      </p:tavLst>
                                    </p:anim>
                                    <p:anim calcmode="lin" valueType="num">
                                      <p:cBhvr>
                                        <p:cTn id="54" dur="500" fill="hold"/>
                                        <p:tgtEl>
                                          <p:spTgt spid="177162"/>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3" fill="hold" nodeType="clickEffect">
                                  <p:stCondLst>
                                    <p:cond delay="0"/>
                                  </p:stCondLst>
                                  <p:childTnLst>
                                    <p:set>
                                      <p:cBhvr>
                                        <p:cTn id="58" dur="1" fill="hold">
                                          <p:stCondLst>
                                            <p:cond delay="0"/>
                                          </p:stCondLst>
                                        </p:cTn>
                                        <p:tgtEl>
                                          <p:spTgt spid="177163"/>
                                        </p:tgtEl>
                                        <p:attrNameLst>
                                          <p:attrName>style.visibility</p:attrName>
                                        </p:attrNameLst>
                                      </p:cBhvr>
                                      <p:to>
                                        <p:strVal val="visible"/>
                                      </p:to>
                                    </p:set>
                                    <p:animEffect transition="in" filter="strips(upRight)">
                                      <p:cBhvr>
                                        <p:cTn id="59" dur="1000"/>
                                        <p:tgtEl>
                                          <p:spTgt spid="17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55" grpId="0"/>
      <p:bldP spid="177156" grpId="0"/>
      <p:bldP spid="177161" grpId="0"/>
      <p:bldP spid="177162" grpId="0"/>
      <p:bldP spid="17716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847851" y="760731"/>
            <a:ext cx="4608513" cy="46037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buFont typeface="Wingdings" panose="05000000000000000000" pitchFamily="2" charset="2"/>
              <a:buChar char="l"/>
            </a:pPr>
            <a:r>
              <a:rPr lang="en-US" altLang="zh-CN" sz="2400" b="1">
                <a:solidFill>
                  <a:srgbClr val="FF0000"/>
                </a:solidFill>
                <a:latin typeface="Arial" panose="020B0604020202090204" pitchFamily="34" charset="0"/>
                <a:ea typeface="仿宋_GB2312" pitchFamily="49" charset="-122"/>
              </a:rPr>
              <a:t> </a:t>
            </a:r>
            <a:r>
              <a:rPr lang="zh-CN" altLang="en-US" sz="2400" b="1">
                <a:solidFill>
                  <a:srgbClr val="FF0000"/>
                </a:solidFill>
                <a:latin typeface="Arial" panose="020B0604020202090204" pitchFamily="34" charset="0"/>
                <a:ea typeface="仿宋_GB2312" pitchFamily="49" charset="-122"/>
              </a:rPr>
              <a:t>电流源与支路的串、并联等效</a:t>
            </a:r>
            <a:endParaRPr lang="zh-CN" altLang="en-US" sz="2400" b="1">
              <a:solidFill>
                <a:srgbClr val="FF0000"/>
              </a:solidFill>
              <a:latin typeface="Arial" panose="020B0604020202090204" pitchFamily="34" charset="0"/>
              <a:ea typeface="仿宋_GB2312" pitchFamily="49" charset="-122"/>
            </a:endParaRPr>
          </a:p>
        </p:txBody>
      </p:sp>
      <p:grpSp>
        <p:nvGrpSpPr>
          <p:cNvPr id="35886" name="Group 46"/>
          <p:cNvGrpSpPr/>
          <p:nvPr/>
        </p:nvGrpSpPr>
        <p:grpSpPr bwMode="auto">
          <a:xfrm>
            <a:off x="1919288" y="1221105"/>
            <a:ext cx="3816350" cy="2173288"/>
            <a:chOff x="340" y="709"/>
            <a:chExt cx="2404" cy="1369"/>
          </a:xfrm>
        </p:grpSpPr>
        <p:grpSp>
          <p:nvGrpSpPr>
            <p:cNvPr id="35845" name="Group 5"/>
            <p:cNvGrpSpPr/>
            <p:nvPr/>
          </p:nvGrpSpPr>
          <p:grpSpPr bwMode="auto">
            <a:xfrm>
              <a:off x="340" y="1234"/>
              <a:ext cx="291" cy="328"/>
              <a:chOff x="2304" y="2284"/>
              <a:chExt cx="288" cy="328"/>
            </a:xfrm>
          </p:grpSpPr>
          <p:sp>
            <p:nvSpPr>
              <p:cNvPr id="35846" name="Oval 6"/>
              <p:cNvSpPr>
                <a:spLocks noChangeArrowheads="1"/>
              </p:cNvSpPr>
              <p:nvPr/>
            </p:nvSpPr>
            <p:spPr bwMode="auto">
              <a:xfrm>
                <a:off x="2304" y="2284"/>
                <a:ext cx="27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847" name="Line 7"/>
              <p:cNvSpPr>
                <a:spLocks noChangeShapeType="1"/>
              </p:cNvSpPr>
              <p:nvPr/>
            </p:nvSpPr>
            <p:spPr bwMode="auto">
              <a:xfrm>
                <a:off x="2304" y="2448"/>
                <a:ext cx="288"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5848" name="Line 8"/>
            <p:cNvSpPr>
              <a:spLocks noChangeShapeType="1"/>
            </p:cNvSpPr>
            <p:nvPr/>
          </p:nvSpPr>
          <p:spPr bwMode="auto">
            <a:xfrm>
              <a:off x="486" y="1542"/>
              <a:ext cx="0" cy="3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49" name="Line 9"/>
            <p:cNvSpPr>
              <a:spLocks noChangeShapeType="1"/>
            </p:cNvSpPr>
            <p:nvPr/>
          </p:nvSpPr>
          <p:spPr bwMode="auto">
            <a:xfrm flipV="1">
              <a:off x="486" y="1062"/>
              <a:ext cx="0" cy="192"/>
            </a:xfrm>
            <a:prstGeom prst="line">
              <a:avLst/>
            </a:prstGeom>
            <a:noFill/>
            <a:ln w="28575">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50" name="Text Box 10"/>
            <p:cNvSpPr txBox="1">
              <a:spLocks noChangeArrowheads="1"/>
            </p:cNvSpPr>
            <p:nvPr/>
          </p:nvSpPr>
          <p:spPr bwMode="auto">
            <a:xfrm>
              <a:off x="583" y="1254"/>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S1</a:t>
              </a:r>
              <a:endParaRPr kumimoji="1" lang="en-US" altLang="zh-CN" sz="2800" b="1" i="1" baseline="-25000">
                <a:solidFill>
                  <a:schemeClr val="tx1"/>
                </a:solidFill>
                <a:latin typeface="Times New Roman" panose="02020503050405090304" pitchFamily="18" charset="0"/>
                <a:ea typeface="宋体" pitchFamily="2" charset="-122"/>
              </a:endParaRPr>
            </a:p>
          </p:txBody>
        </p:sp>
        <p:grpSp>
          <p:nvGrpSpPr>
            <p:cNvPr id="35851" name="Group 11"/>
            <p:cNvGrpSpPr/>
            <p:nvPr/>
          </p:nvGrpSpPr>
          <p:grpSpPr bwMode="auto">
            <a:xfrm>
              <a:off x="1383" y="1234"/>
              <a:ext cx="291" cy="328"/>
              <a:chOff x="2304" y="2284"/>
              <a:chExt cx="288" cy="328"/>
            </a:xfrm>
          </p:grpSpPr>
          <p:sp>
            <p:nvSpPr>
              <p:cNvPr id="35852" name="Oval 12"/>
              <p:cNvSpPr>
                <a:spLocks noChangeArrowheads="1"/>
              </p:cNvSpPr>
              <p:nvPr/>
            </p:nvSpPr>
            <p:spPr bwMode="auto">
              <a:xfrm>
                <a:off x="2304" y="2284"/>
                <a:ext cx="253"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853" name="Line 13"/>
              <p:cNvSpPr>
                <a:spLocks noChangeShapeType="1"/>
              </p:cNvSpPr>
              <p:nvPr/>
            </p:nvSpPr>
            <p:spPr bwMode="auto">
              <a:xfrm>
                <a:off x="2304" y="2448"/>
                <a:ext cx="288" cy="0"/>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5854" name="Line 14"/>
            <p:cNvSpPr>
              <a:spLocks noChangeShapeType="1"/>
            </p:cNvSpPr>
            <p:nvPr/>
          </p:nvSpPr>
          <p:spPr bwMode="auto">
            <a:xfrm>
              <a:off x="1538" y="1542"/>
              <a:ext cx="0" cy="336"/>
            </a:xfrm>
            <a:prstGeom prst="line">
              <a:avLst/>
            </a:prstGeom>
            <a:noFill/>
            <a:ln w="28575">
              <a:solidFill>
                <a:srgbClr val="FFCC00"/>
              </a:solidFill>
              <a:round/>
              <a:headEnd type="none"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55" name="Line 15"/>
            <p:cNvSpPr>
              <a:spLocks noChangeShapeType="1"/>
            </p:cNvSpPr>
            <p:nvPr/>
          </p:nvSpPr>
          <p:spPr bwMode="auto">
            <a:xfrm flipV="1">
              <a:off x="1538" y="1062"/>
              <a:ext cx="0" cy="192"/>
            </a:xfrm>
            <a:prstGeom prst="line">
              <a:avLst/>
            </a:prstGeom>
            <a:noFill/>
            <a:ln w="28575">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56" name="Text Box 16"/>
            <p:cNvSpPr txBox="1">
              <a:spLocks noChangeArrowheads="1"/>
            </p:cNvSpPr>
            <p:nvPr/>
          </p:nvSpPr>
          <p:spPr bwMode="auto">
            <a:xfrm>
              <a:off x="1639" y="1243"/>
              <a:ext cx="42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S2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5869" name="Text Box 29"/>
            <p:cNvSpPr txBox="1">
              <a:spLocks noChangeArrowheads="1"/>
            </p:cNvSpPr>
            <p:nvPr/>
          </p:nvSpPr>
          <p:spPr bwMode="auto">
            <a:xfrm>
              <a:off x="2109" y="935"/>
              <a:ext cx="13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5870" name="Text Box 30"/>
            <p:cNvSpPr txBox="1">
              <a:spLocks noChangeArrowheads="1"/>
            </p:cNvSpPr>
            <p:nvPr/>
          </p:nvSpPr>
          <p:spPr bwMode="auto">
            <a:xfrm>
              <a:off x="2064" y="1751"/>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5871" name="Line 31"/>
            <p:cNvSpPr>
              <a:spLocks noChangeShapeType="1"/>
            </p:cNvSpPr>
            <p:nvPr/>
          </p:nvSpPr>
          <p:spPr bwMode="auto">
            <a:xfrm>
              <a:off x="2109" y="981"/>
              <a:ext cx="363"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72" name="Text Box 32"/>
            <p:cNvSpPr txBox="1">
              <a:spLocks noChangeArrowheads="1"/>
            </p:cNvSpPr>
            <p:nvPr/>
          </p:nvSpPr>
          <p:spPr bwMode="auto">
            <a:xfrm>
              <a:off x="1791" y="709"/>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5873" name="Line 33"/>
            <p:cNvSpPr>
              <a:spLocks noChangeShapeType="1"/>
            </p:cNvSpPr>
            <p:nvPr/>
          </p:nvSpPr>
          <p:spPr bwMode="auto">
            <a:xfrm>
              <a:off x="1020" y="1071"/>
              <a:ext cx="0" cy="817"/>
            </a:xfrm>
            <a:prstGeom prst="line">
              <a:avLst/>
            </a:prstGeom>
            <a:noFill/>
            <a:ln w="952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75" name="Line 35"/>
            <p:cNvSpPr>
              <a:spLocks noChangeShapeType="1"/>
            </p:cNvSpPr>
            <p:nvPr/>
          </p:nvSpPr>
          <p:spPr bwMode="auto">
            <a:xfrm>
              <a:off x="476" y="1888"/>
              <a:ext cx="167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76" name="Line 36"/>
            <p:cNvSpPr>
              <a:spLocks noChangeShapeType="1"/>
            </p:cNvSpPr>
            <p:nvPr/>
          </p:nvSpPr>
          <p:spPr bwMode="auto">
            <a:xfrm>
              <a:off x="476" y="1071"/>
              <a:ext cx="1724"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77" name="Line 37"/>
            <p:cNvSpPr>
              <a:spLocks noChangeShapeType="1"/>
            </p:cNvSpPr>
            <p:nvPr/>
          </p:nvSpPr>
          <p:spPr bwMode="auto">
            <a:xfrm>
              <a:off x="2018" y="1071"/>
              <a:ext cx="0" cy="817"/>
            </a:xfrm>
            <a:prstGeom prst="line">
              <a:avLst/>
            </a:prstGeom>
            <a:noFill/>
            <a:ln w="952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78" name="Rectangle 38"/>
            <p:cNvSpPr>
              <a:spLocks noChangeArrowheads="1"/>
            </p:cNvSpPr>
            <p:nvPr/>
          </p:nvSpPr>
          <p:spPr bwMode="auto">
            <a:xfrm>
              <a:off x="975" y="1344"/>
              <a:ext cx="136"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879" name="Rectangle 39"/>
            <p:cNvSpPr>
              <a:spLocks noChangeArrowheads="1"/>
            </p:cNvSpPr>
            <p:nvPr/>
          </p:nvSpPr>
          <p:spPr bwMode="auto">
            <a:xfrm>
              <a:off x="1973" y="1298"/>
              <a:ext cx="91" cy="272"/>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881" name="Text Box 41"/>
            <p:cNvSpPr txBox="1">
              <a:spLocks noChangeArrowheads="1"/>
            </p:cNvSpPr>
            <p:nvPr/>
          </p:nvSpPr>
          <p:spPr bwMode="auto">
            <a:xfrm>
              <a:off x="2064" y="1253"/>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5882" name="Text Box 42"/>
            <p:cNvSpPr txBox="1">
              <a:spLocks noChangeArrowheads="1"/>
            </p:cNvSpPr>
            <p:nvPr/>
          </p:nvSpPr>
          <p:spPr bwMode="auto">
            <a:xfrm>
              <a:off x="1066" y="1298"/>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5883" name="Text Box 43"/>
            <p:cNvSpPr txBox="1">
              <a:spLocks noChangeArrowheads="1"/>
            </p:cNvSpPr>
            <p:nvPr/>
          </p:nvSpPr>
          <p:spPr bwMode="auto">
            <a:xfrm>
              <a:off x="2290" y="98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a:t>
              </a:r>
              <a:endParaRPr lang="en-US" altLang="zh-CN" sz="2400" b="1">
                <a:solidFill>
                  <a:schemeClr val="tx1"/>
                </a:solidFill>
                <a:latin typeface="Arial" panose="020B0604020202090204" pitchFamily="34" charset="0"/>
                <a:ea typeface="仿宋_GB2312" pitchFamily="49" charset="-122"/>
              </a:endParaRPr>
            </a:p>
          </p:txBody>
        </p:sp>
        <p:sp>
          <p:nvSpPr>
            <p:cNvPr id="35884" name="Text Box 44"/>
            <p:cNvSpPr txBox="1">
              <a:spLocks noChangeArrowheads="1"/>
            </p:cNvSpPr>
            <p:nvPr/>
          </p:nvSpPr>
          <p:spPr bwMode="auto">
            <a:xfrm>
              <a:off x="2336" y="161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_</a:t>
              </a:r>
              <a:endParaRPr lang="en-US" altLang="zh-CN" sz="2400" b="1">
                <a:solidFill>
                  <a:schemeClr val="tx1"/>
                </a:solidFill>
                <a:latin typeface="Arial" panose="020B0604020202090204" pitchFamily="34" charset="0"/>
                <a:ea typeface="仿宋_GB2312" pitchFamily="49" charset="-122"/>
              </a:endParaRPr>
            </a:p>
          </p:txBody>
        </p:sp>
        <p:sp>
          <p:nvSpPr>
            <p:cNvPr id="35885" name="Text Box 45"/>
            <p:cNvSpPr txBox="1">
              <a:spLocks noChangeArrowheads="1"/>
            </p:cNvSpPr>
            <p:nvPr/>
          </p:nvSpPr>
          <p:spPr bwMode="auto">
            <a:xfrm>
              <a:off x="2426" y="1298"/>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i="1">
                  <a:solidFill>
                    <a:schemeClr val="tx1"/>
                  </a:solidFill>
                  <a:latin typeface="Times New Roman" panose="02020503050405090304" pitchFamily="18" charset="0"/>
                  <a:ea typeface="仿宋_GB2312" pitchFamily="49" charset="-122"/>
                </a:rPr>
                <a:t>u</a:t>
              </a:r>
              <a:endParaRPr lang="en-US" altLang="zh-CN" sz="2400" b="1" i="1">
                <a:solidFill>
                  <a:schemeClr val="tx1"/>
                </a:solidFill>
                <a:latin typeface="Times New Roman" panose="02020503050405090304" pitchFamily="18" charset="0"/>
                <a:ea typeface="仿宋_GB2312" pitchFamily="49" charset="-122"/>
              </a:endParaRPr>
            </a:p>
          </p:txBody>
        </p:sp>
      </p:grpSp>
      <p:graphicFrame>
        <p:nvGraphicFramePr>
          <p:cNvPr id="35887" name="Object 47"/>
          <p:cNvGraphicFramePr>
            <a:graphicFrameLocks noChangeAspect="1"/>
          </p:cNvGraphicFramePr>
          <p:nvPr/>
        </p:nvGraphicFramePr>
        <p:xfrm>
          <a:off x="1847851" y="3381694"/>
          <a:ext cx="8208963" cy="490537"/>
        </p:xfrm>
        <a:graphic>
          <a:graphicData uri="http://schemas.openxmlformats.org/presentationml/2006/ole">
            <mc:AlternateContent xmlns:mc="http://schemas.openxmlformats.org/markup-compatibility/2006">
              <mc:Choice xmlns:v="urn:schemas-microsoft-com:vml" Requires="v">
                <p:oleObj spid="_x0000_s2" name="Equation" r:id="rId1" imgW="2872105" imgH="164465" progId="Equation.3">
                  <p:embed/>
                </p:oleObj>
              </mc:Choice>
              <mc:Fallback>
                <p:oleObj name="Equation" r:id="rId1" imgW="2872105" imgH="164465" progId="Equation.3">
                  <p:embed/>
                  <p:pic>
                    <p:nvPicPr>
                      <p:cNvPr id="0" name="Object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3381694"/>
                        <a:ext cx="8208963"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905" name="Group 65"/>
          <p:cNvGrpSpPr/>
          <p:nvPr/>
        </p:nvGrpSpPr>
        <p:grpSpPr bwMode="auto">
          <a:xfrm>
            <a:off x="5591176" y="2013268"/>
            <a:ext cx="1871663" cy="792162"/>
            <a:chOff x="2880" y="1253"/>
            <a:chExt cx="1179" cy="499"/>
          </a:xfrm>
        </p:grpSpPr>
        <p:sp>
          <p:nvSpPr>
            <p:cNvPr id="35906" name="AutoShape 66"/>
            <p:cNvSpPr>
              <a:spLocks noChangeArrowheads="1"/>
            </p:cNvSpPr>
            <p:nvPr/>
          </p:nvSpPr>
          <p:spPr bwMode="auto">
            <a:xfrm>
              <a:off x="2880" y="1536"/>
              <a:ext cx="1179" cy="216"/>
            </a:xfrm>
            <a:prstGeom prst="rightArrow">
              <a:avLst>
                <a:gd name="adj1" fmla="val 50000"/>
                <a:gd name="adj2" fmla="val 136458"/>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0000"/>
                </a:solidFill>
                <a:latin typeface="Arial Black" panose="020B0A04020102020204" pitchFamily="34" charset="0"/>
                <a:ea typeface="宋体" pitchFamily="2" charset="-122"/>
              </a:endParaRPr>
            </a:p>
          </p:txBody>
        </p:sp>
        <p:sp>
          <p:nvSpPr>
            <p:cNvPr id="35907" name="Text Box 67"/>
            <p:cNvSpPr txBox="1">
              <a:spLocks noChangeArrowheads="1"/>
            </p:cNvSpPr>
            <p:nvPr/>
          </p:nvSpPr>
          <p:spPr bwMode="auto">
            <a:xfrm>
              <a:off x="2926" y="1253"/>
              <a:ext cx="10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等效电路</a:t>
              </a:r>
              <a:endParaRPr lang="zh-CN" altLang="en-US" sz="2400" b="1">
                <a:solidFill>
                  <a:srgbClr val="FF0000"/>
                </a:solidFill>
                <a:latin typeface="Arial" panose="020B0604020202090204" pitchFamily="34" charset="0"/>
                <a:ea typeface="仿宋_GB2312" pitchFamily="49" charset="-122"/>
              </a:endParaRPr>
            </a:p>
          </p:txBody>
        </p:sp>
      </p:grpSp>
      <p:grpSp>
        <p:nvGrpSpPr>
          <p:cNvPr id="35908" name="Group 68"/>
          <p:cNvGrpSpPr/>
          <p:nvPr/>
        </p:nvGrpSpPr>
        <p:grpSpPr bwMode="auto">
          <a:xfrm>
            <a:off x="4008439" y="4677094"/>
            <a:ext cx="936625" cy="1800225"/>
            <a:chOff x="2018" y="2478"/>
            <a:chExt cx="454" cy="1043"/>
          </a:xfrm>
        </p:grpSpPr>
        <p:sp>
          <p:nvSpPr>
            <p:cNvPr id="35909" name="Freeform 69"/>
            <p:cNvSpPr/>
            <p:nvPr/>
          </p:nvSpPr>
          <p:spPr bwMode="auto">
            <a:xfrm>
              <a:off x="2018" y="2478"/>
              <a:ext cx="408" cy="1043"/>
            </a:xfrm>
            <a:custGeom>
              <a:avLst/>
              <a:gdLst>
                <a:gd name="T0" fmla="*/ 0 w 688"/>
                <a:gd name="T1" fmla="*/ 1043 h 1043"/>
                <a:gd name="T2" fmla="*/ 363 w 688"/>
                <a:gd name="T3" fmla="*/ 861 h 1043"/>
                <a:gd name="T4" fmla="*/ 635 w 688"/>
                <a:gd name="T5" fmla="*/ 453 h 1043"/>
                <a:gd name="T6" fmla="*/ 46 w 688"/>
                <a:gd name="T7" fmla="*/ 0 h 1043"/>
              </a:gdLst>
              <a:ahLst/>
              <a:cxnLst>
                <a:cxn ang="0">
                  <a:pos x="T0" y="T1"/>
                </a:cxn>
                <a:cxn ang="0">
                  <a:pos x="T2" y="T3"/>
                </a:cxn>
                <a:cxn ang="0">
                  <a:pos x="T4" y="T5"/>
                </a:cxn>
                <a:cxn ang="0">
                  <a:pos x="T6" y="T7"/>
                </a:cxn>
              </a:cxnLst>
              <a:rect l="0" t="0" r="r" b="b"/>
              <a:pathLst>
                <a:path w="688" h="1043">
                  <a:moveTo>
                    <a:pt x="0" y="1043"/>
                  </a:moveTo>
                  <a:cubicBezTo>
                    <a:pt x="128" y="1001"/>
                    <a:pt x="257" y="959"/>
                    <a:pt x="363" y="861"/>
                  </a:cubicBezTo>
                  <a:cubicBezTo>
                    <a:pt x="469" y="763"/>
                    <a:pt x="688" y="596"/>
                    <a:pt x="635" y="453"/>
                  </a:cubicBezTo>
                  <a:cubicBezTo>
                    <a:pt x="582" y="310"/>
                    <a:pt x="314" y="155"/>
                    <a:pt x="46" y="0"/>
                  </a:cubicBezTo>
                </a:path>
              </a:pathLst>
            </a:custGeom>
            <a:noFill/>
            <a:ln w="38100" cap="flat" cmpd="sng">
              <a:solidFill>
                <a:srgbClr val="FFCC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10" name="Rectangle 70"/>
            <p:cNvSpPr>
              <a:spLocks noChangeArrowheads="1"/>
            </p:cNvSpPr>
            <p:nvPr/>
          </p:nvSpPr>
          <p:spPr bwMode="auto">
            <a:xfrm>
              <a:off x="2336" y="2886"/>
              <a:ext cx="136"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11" name="Text Box 71"/>
            <p:cNvSpPr txBox="1">
              <a:spLocks noChangeArrowheads="1"/>
            </p:cNvSpPr>
            <p:nvPr/>
          </p:nvSpPr>
          <p:spPr bwMode="auto">
            <a:xfrm>
              <a:off x="2064" y="2840"/>
              <a:ext cx="348"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R</a:t>
              </a:r>
              <a:endParaRPr lang="en-US" altLang="zh-CN" sz="2800" b="1" i="1">
                <a:solidFill>
                  <a:schemeClr val="tx1"/>
                </a:solidFill>
                <a:latin typeface="Times New Roman" panose="02020503050405090304" pitchFamily="18" charset="0"/>
                <a:ea typeface="宋体" pitchFamily="2" charset="-122"/>
              </a:endParaRPr>
            </a:p>
          </p:txBody>
        </p:sp>
      </p:grpSp>
      <p:grpSp>
        <p:nvGrpSpPr>
          <p:cNvPr id="35913" name="Group 73"/>
          <p:cNvGrpSpPr/>
          <p:nvPr/>
        </p:nvGrpSpPr>
        <p:grpSpPr bwMode="auto">
          <a:xfrm>
            <a:off x="7751763" y="4389755"/>
            <a:ext cx="1657350" cy="1752600"/>
            <a:chOff x="3600" y="1200"/>
            <a:chExt cx="980" cy="1104"/>
          </a:xfrm>
        </p:grpSpPr>
        <p:grpSp>
          <p:nvGrpSpPr>
            <p:cNvPr id="35914" name="Group 74"/>
            <p:cNvGrpSpPr/>
            <p:nvPr/>
          </p:nvGrpSpPr>
          <p:grpSpPr bwMode="auto">
            <a:xfrm>
              <a:off x="3600" y="1480"/>
              <a:ext cx="288" cy="328"/>
              <a:chOff x="2304" y="2284"/>
              <a:chExt cx="288" cy="328"/>
            </a:xfrm>
          </p:grpSpPr>
          <p:sp>
            <p:nvSpPr>
              <p:cNvPr id="35915" name="Oval 75"/>
              <p:cNvSpPr>
                <a:spLocks noChangeArrowheads="1"/>
              </p:cNvSpPr>
              <p:nvPr/>
            </p:nvSpPr>
            <p:spPr bwMode="auto">
              <a:xfrm>
                <a:off x="2304" y="2284"/>
                <a:ext cx="261"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916" name="Line 76"/>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5917" name="Line 77"/>
            <p:cNvSpPr>
              <a:spLocks noChangeShapeType="1"/>
            </p:cNvSpPr>
            <p:nvPr/>
          </p:nvSpPr>
          <p:spPr bwMode="auto">
            <a:xfrm>
              <a:off x="3744" y="1788"/>
              <a:ext cx="0" cy="3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18" name="Line 78"/>
            <p:cNvSpPr>
              <a:spLocks noChangeShapeType="1"/>
            </p:cNvSpPr>
            <p:nvPr/>
          </p:nvSpPr>
          <p:spPr bwMode="auto">
            <a:xfrm flipV="1">
              <a:off x="3744" y="1308"/>
              <a:ext cx="0" cy="19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19" name="Text Box 79"/>
            <p:cNvSpPr txBox="1">
              <a:spLocks noChangeArrowheads="1"/>
            </p:cNvSpPr>
            <p:nvPr/>
          </p:nvSpPr>
          <p:spPr bwMode="auto">
            <a:xfrm>
              <a:off x="3878" y="1480"/>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r>
                <a:rPr lang="en-US" altLang="zh-CN" sz="2800" b="1" i="1" baseline="-25000">
                  <a:solidFill>
                    <a:schemeClr val="tx1"/>
                  </a:solidFill>
                  <a:latin typeface="Times New Roman" panose="02020503050405090304" pitchFamily="18" charset="0"/>
                  <a:ea typeface="宋体" pitchFamily="2" charset="-122"/>
                </a:rPr>
                <a:t>S</a:t>
              </a:r>
              <a:endParaRPr lang="en-US" altLang="zh-CN" sz="2800" b="1" i="1" baseline="-25000">
                <a:solidFill>
                  <a:schemeClr val="tx1"/>
                </a:solidFill>
                <a:latin typeface="Times New Roman" panose="02020503050405090304" pitchFamily="18" charset="0"/>
                <a:ea typeface="宋体" pitchFamily="2" charset="-122"/>
              </a:endParaRPr>
            </a:p>
          </p:txBody>
        </p:sp>
        <p:sp>
          <p:nvSpPr>
            <p:cNvPr id="35920" name="Line 80"/>
            <p:cNvSpPr>
              <a:spLocks noChangeShapeType="1"/>
            </p:cNvSpPr>
            <p:nvPr/>
          </p:nvSpPr>
          <p:spPr bwMode="auto">
            <a:xfrm>
              <a:off x="3744" y="2124"/>
              <a:ext cx="76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21" name="Line 81"/>
            <p:cNvSpPr>
              <a:spLocks noChangeShapeType="1"/>
            </p:cNvSpPr>
            <p:nvPr/>
          </p:nvSpPr>
          <p:spPr bwMode="auto">
            <a:xfrm>
              <a:off x="3744" y="1308"/>
              <a:ext cx="768"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22" name="Text Box 82"/>
            <p:cNvSpPr txBox="1">
              <a:spLocks noChangeArrowheads="1"/>
            </p:cNvSpPr>
            <p:nvPr/>
          </p:nvSpPr>
          <p:spPr bwMode="auto">
            <a:xfrm>
              <a:off x="4464" y="1200"/>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º</a:t>
              </a:r>
              <a:endParaRPr lang="en-US" altLang="zh-CN" sz="2400" b="1">
                <a:solidFill>
                  <a:schemeClr val="tx1"/>
                </a:solidFill>
                <a:latin typeface="Times New Roman" panose="02020503050405090304" pitchFamily="18" charset="0"/>
                <a:ea typeface="宋体" pitchFamily="2" charset="-122"/>
              </a:endParaRPr>
            </a:p>
          </p:txBody>
        </p:sp>
        <p:sp>
          <p:nvSpPr>
            <p:cNvPr id="35923" name="Text Box 83"/>
            <p:cNvSpPr txBox="1">
              <a:spLocks noChangeArrowheads="1"/>
            </p:cNvSpPr>
            <p:nvPr/>
          </p:nvSpPr>
          <p:spPr bwMode="auto">
            <a:xfrm>
              <a:off x="4464" y="2016"/>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º</a:t>
              </a:r>
              <a:endParaRPr lang="en-US" altLang="zh-CN" sz="2400" b="1">
                <a:solidFill>
                  <a:schemeClr val="tx1"/>
                </a:solidFill>
                <a:latin typeface="Times New Roman" panose="02020503050405090304" pitchFamily="18" charset="0"/>
                <a:ea typeface="宋体" pitchFamily="2" charset="-122"/>
              </a:endParaRPr>
            </a:p>
          </p:txBody>
        </p:sp>
      </p:grpSp>
      <p:grpSp>
        <p:nvGrpSpPr>
          <p:cNvPr id="35951" name="Group 111"/>
          <p:cNvGrpSpPr/>
          <p:nvPr/>
        </p:nvGrpSpPr>
        <p:grpSpPr bwMode="auto">
          <a:xfrm>
            <a:off x="1992314" y="4316730"/>
            <a:ext cx="2376487" cy="2490788"/>
            <a:chOff x="295" y="2568"/>
            <a:chExt cx="1497" cy="1569"/>
          </a:xfrm>
        </p:grpSpPr>
        <p:grpSp>
          <p:nvGrpSpPr>
            <p:cNvPr id="35888" name="Group 48"/>
            <p:cNvGrpSpPr/>
            <p:nvPr/>
          </p:nvGrpSpPr>
          <p:grpSpPr bwMode="auto">
            <a:xfrm>
              <a:off x="295" y="2704"/>
              <a:ext cx="1361" cy="1433"/>
              <a:chOff x="3600" y="1223"/>
              <a:chExt cx="980" cy="1058"/>
            </a:xfrm>
          </p:grpSpPr>
          <p:grpSp>
            <p:nvGrpSpPr>
              <p:cNvPr id="35889" name="Group 49"/>
              <p:cNvGrpSpPr/>
              <p:nvPr/>
            </p:nvGrpSpPr>
            <p:grpSpPr bwMode="auto">
              <a:xfrm>
                <a:off x="3600" y="1523"/>
                <a:ext cx="288" cy="242"/>
                <a:chOff x="2304" y="2327"/>
                <a:chExt cx="288" cy="242"/>
              </a:xfrm>
            </p:grpSpPr>
            <p:sp>
              <p:nvSpPr>
                <p:cNvPr id="35890" name="Oval 50"/>
                <p:cNvSpPr>
                  <a:spLocks noChangeArrowheads="1"/>
                </p:cNvSpPr>
                <p:nvPr/>
              </p:nvSpPr>
              <p:spPr bwMode="auto">
                <a:xfrm>
                  <a:off x="2328" y="2327"/>
                  <a:ext cx="242" cy="242"/>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891" name="Line 51"/>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5892" name="Line 52"/>
              <p:cNvSpPr>
                <a:spLocks noChangeShapeType="1"/>
              </p:cNvSpPr>
              <p:nvPr/>
            </p:nvSpPr>
            <p:spPr bwMode="auto">
              <a:xfrm>
                <a:off x="3744" y="1788"/>
                <a:ext cx="0" cy="3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93" name="Line 53"/>
              <p:cNvSpPr>
                <a:spLocks noChangeShapeType="1"/>
              </p:cNvSpPr>
              <p:nvPr/>
            </p:nvSpPr>
            <p:spPr bwMode="auto">
              <a:xfrm flipV="1">
                <a:off x="3744" y="1308"/>
                <a:ext cx="0" cy="19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94" name="Text Box 54"/>
              <p:cNvSpPr txBox="1">
                <a:spLocks noChangeArrowheads="1"/>
              </p:cNvSpPr>
              <p:nvPr/>
            </p:nvSpPr>
            <p:spPr bwMode="auto">
              <a:xfrm>
                <a:off x="3878" y="1480"/>
                <a:ext cx="33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S</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5895" name="Line 55"/>
              <p:cNvSpPr>
                <a:spLocks noChangeShapeType="1"/>
              </p:cNvSpPr>
              <p:nvPr/>
            </p:nvSpPr>
            <p:spPr bwMode="auto">
              <a:xfrm>
                <a:off x="3744" y="2124"/>
                <a:ext cx="76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96" name="Line 56"/>
              <p:cNvSpPr>
                <a:spLocks noChangeShapeType="1"/>
              </p:cNvSpPr>
              <p:nvPr/>
            </p:nvSpPr>
            <p:spPr bwMode="auto">
              <a:xfrm>
                <a:off x="3744" y="1308"/>
                <a:ext cx="768"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897" name="Text Box 57"/>
              <p:cNvSpPr txBox="1">
                <a:spLocks noChangeArrowheads="1"/>
              </p:cNvSpPr>
              <p:nvPr/>
            </p:nvSpPr>
            <p:spPr bwMode="auto">
              <a:xfrm>
                <a:off x="4464" y="1223"/>
                <a:ext cx="116"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5898" name="Text Box 58"/>
              <p:cNvSpPr txBox="1">
                <a:spLocks noChangeArrowheads="1"/>
              </p:cNvSpPr>
              <p:nvPr/>
            </p:nvSpPr>
            <p:spPr bwMode="auto">
              <a:xfrm>
                <a:off x="4464" y="2039"/>
                <a:ext cx="116"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35900" name="Rectangle 60"/>
            <p:cNvSpPr>
              <a:spLocks noChangeArrowheads="1"/>
            </p:cNvSpPr>
            <p:nvPr/>
          </p:nvSpPr>
          <p:spPr bwMode="auto">
            <a:xfrm>
              <a:off x="839" y="2568"/>
              <a:ext cx="590" cy="59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lang="zh-CN" altLang="en-US" sz="2400" b="1">
                  <a:solidFill>
                    <a:schemeClr val="tx1"/>
                  </a:solidFill>
                  <a:latin typeface="Arial" panose="020B0604020202090204" pitchFamily="34" charset="0"/>
                  <a:ea typeface="仿宋_GB2312" pitchFamily="49" charset="-122"/>
                </a:rPr>
                <a:t>任意</a:t>
              </a:r>
              <a:endParaRPr lang="zh-CN" altLang="en-US" sz="2400" b="1">
                <a:solidFill>
                  <a:schemeClr val="tx1"/>
                </a:solidFill>
                <a:latin typeface="Arial" panose="020B0604020202090204" pitchFamily="34" charset="0"/>
                <a:ea typeface="仿宋_GB2312" pitchFamily="49" charset="-122"/>
              </a:endParaRPr>
            </a:p>
            <a:p>
              <a:pPr algn="ctr" defTabSz="914400" fontAlgn="base">
                <a:spcBef>
                  <a:spcPct val="0"/>
                </a:spcBef>
                <a:spcAft>
                  <a:spcPct val="0"/>
                </a:spcAft>
              </a:pPr>
              <a:r>
                <a:rPr lang="zh-CN" altLang="en-US" sz="2400" b="1">
                  <a:solidFill>
                    <a:schemeClr val="tx1"/>
                  </a:solidFill>
                  <a:latin typeface="Arial" panose="020B0604020202090204" pitchFamily="34" charset="0"/>
                  <a:ea typeface="仿宋_GB2312" pitchFamily="49" charset="-122"/>
                </a:rPr>
                <a:t>元件</a:t>
              </a:r>
              <a:endParaRPr lang="zh-CN" altLang="en-US" sz="2400" b="1">
                <a:solidFill>
                  <a:schemeClr val="tx1"/>
                </a:solidFill>
                <a:latin typeface="Arial" panose="020B0604020202090204" pitchFamily="34" charset="0"/>
                <a:ea typeface="仿宋_GB2312" pitchFamily="49" charset="-122"/>
              </a:endParaRPr>
            </a:p>
          </p:txBody>
        </p:sp>
        <p:sp>
          <p:nvSpPr>
            <p:cNvPr id="35927" name="Text Box 87"/>
            <p:cNvSpPr txBox="1">
              <a:spLocks noChangeArrowheads="1"/>
            </p:cNvSpPr>
            <p:nvPr/>
          </p:nvSpPr>
          <p:spPr bwMode="auto">
            <a:xfrm>
              <a:off x="1429" y="3262"/>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i="1">
                  <a:solidFill>
                    <a:schemeClr val="tx1"/>
                  </a:solidFill>
                  <a:latin typeface="Times New Roman" panose="02020503050405090304" pitchFamily="18" charset="0"/>
                  <a:ea typeface="仿宋_GB2312" pitchFamily="49" charset="-122"/>
                </a:rPr>
                <a:t>u</a:t>
              </a:r>
              <a:endParaRPr lang="en-US" altLang="zh-CN" sz="2400" b="1" i="1">
                <a:solidFill>
                  <a:schemeClr val="tx1"/>
                </a:solidFill>
                <a:latin typeface="Times New Roman" panose="02020503050405090304" pitchFamily="18" charset="0"/>
                <a:ea typeface="仿宋_GB2312" pitchFamily="49" charset="-122"/>
              </a:endParaRPr>
            </a:p>
          </p:txBody>
        </p:sp>
        <p:sp>
          <p:nvSpPr>
            <p:cNvPr id="35928" name="Text Box 88"/>
            <p:cNvSpPr txBox="1">
              <a:spLocks noChangeArrowheads="1"/>
            </p:cNvSpPr>
            <p:nvPr/>
          </p:nvSpPr>
          <p:spPr bwMode="auto">
            <a:xfrm>
              <a:off x="1429" y="3534"/>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_</a:t>
              </a:r>
              <a:endParaRPr lang="en-US" altLang="zh-CN" sz="2400" b="1">
                <a:solidFill>
                  <a:schemeClr val="tx1"/>
                </a:solidFill>
                <a:latin typeface="Arial" panose="020B0604020202090204" pitchFamily="34" charset="0"/>
                <a:ea typeface="仿宋_GB2312" pitchFamily="49" charset="-122"/>
              </a:endParaRPr>
            </a:p>
          </p:txBody>
        </p:sp>
        <p:sp>
          <p:nvSpPr>
            <p:cNvPr id="35929" name="Text Box 89"/>
            <p:cNvSpPr txBox="1">
              <a:spLocks noChangeArrowheads="1"/>
            </p:cNvSpPr>
            <p:nvPr/>
          </p:nvSpPr>
          <p:spPr bwMode="auto">
            <a:xfrm>
              <a:off x="1520" y="280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a:t>
              </a:r>
              <a:endParaRPr lang="en-US" altLang="zh-CN" sz="2400" b="1">
                <a:solidFill>
                  <a:schemeClr val="tx1"/>
                </a:solidFill>
                <a:latin typeface="Arial" panose="020B0604020202090204" pitchFamily="34" charset="0"/>
                <a:ea typeface="仿宋_GB2312" pitchFamily="49" charset="-122"/>
              </a:endParaRPr>
            </a:p>
          </p:txBody>
        </p:sp>
      </p:grpSp>
      <p:grpSp>
        <p:nvGrpSpPr>
          <p:cNvPr id="35931" name="Group 91"/>
          <p:cNvGrpSpPr/>
          <p:nvPr/>
        </p:nvGrpSpPr>
        <p:grpSpPr bwMode="auto">
          <a:xfrm>
            <a:off x="5448301" y="4677093"/>
            <a:ext cx="1871663" cy="792162"/>
            <a:chOff x="2880" y="1253"/>
            <a:chExt cx="1179" cy="499"/>
          </a:xfrm>
        </p:grpSpPr>
        <p:sp>
          <p:nvSpPr>
            <p:cNvPr id="35932" name="AutoShape 92"/>
            <p:cNvSpPr>
              <a:spLocks noChangeArrowheads="1"/>
            </p:cNvSpPr>
            <p:nvPr/>
          </p:nvSpPr>
          <p:spPr bwMode="auto">
            <a:xfrm>
              <a:off x="2880" y="1536"/>
              <a:ext cx="1179" cy="216"/>
            </a:xfrm>
            <a:prstGeom prst="rightArrow">
              <a:avLst>
                <a:gd name="adj1" fmla="val 50000"/>
                <a:gd name="adj2" fmla="val 136458"/>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0000"/>
                </a:solidFill>
                <a:latin typeface="Arial Black" panose="020B0A04020102020204" pitchFamily="34" charset="0"/>
                <a:ea typeface="宋体" pitchFamily="2" charset="-122"/>
              </a:endParaRPr>
            </a:p>
          </p:txBody>
        </p:sp>
        <p:sp>
          <p:nvSpPr>
            <p:cNvPr id="35933" name="Text Box 93"/>
            <p:cNvSpPr txBox="1">
              <a:spLocks noChangeArrowheads="1"/>
            </p:cNvSpPr>
            <p:nvPr/>
          </p:nvSpPr>
          <p:spPr bwMode="auto">
            <a:xfrm>
              <a:off x="2926" y="1253"/>
              <a:ext cx="10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400" b="1">
                  <a:solidFill>
                    <a:srgbClr val="FF0000"/>
                  </a:solidFill>
                  <a:latin typeface="Arial" panose="020B0604020202090204" pitchFamily="34" charset="0"/>
                  <a:ea typeface="仿宋_GB2312" pitchFamily="49" charset="-122"/>
                </a:rPr>
                <a:t>等效电路</a:t>
              </a:r>
              <a:endParaRPr lang="zh-CN" altLang="en-US" sz="2400" b="1">
                <a:solidFill>
                  <a:srgbClr val="FF0000"/>
                </a:solidFill>
                <a:latin typeface="Arial" panose="020B0604020202090204" pitchFamily="34" charset="0"/>
                <a:ea typeface="仿宋_GB2312" pitchFamily="49" charset="-122"/>
              </a:endParaRPr>
            </a:p>
          </p:txBody>
        </p:sp>
      </p:grpSp>
      <p:grpSp>
        <p:nvGrpSpPr>
          <p:cNvPr id="35934" name="Group 94"/>
          <p:cNvGrpSpPr/>
          <p:nvPr/>
        </p:nvGrpSpPr>
        <p:grpSpPr bwMode="auto">
          <a:xfrm>
            <a:off x="7824788" y="1508443"/>
            <a:ext cx="1943100" cy="1752600"/>
            <a:chOff x="3696" y="799"/>
            <a:chExt cx="999" cy="1104"/>
          </a:xfrm>
        </p:grpSpPr>
        <p:grpSp>
          <p:nvGrpSpPr>
            <p:cNvPr id="35935" name="Group 95"/>
            <p:cNvGrpSpPr/>
            <p:nvPr/>
          </p:nvGrpSpPr>
          <p:grpSpPr bwMode="auto">
            <a:xfrm>
              <a:off x="3696" y="799"/>
              <a:ext cx="980" cy="1104"/>
              <a:chOff x="3600" y="1200"/>
              <a:chExt cx="980" cy="1104"/>
            </a:xfrm>
          </p:grpSpPr>
          <p:grpSp>
            <p:nvGrpSpPr>
              <p:cNvPr id="35936" name="Group 96"/>
              <p:cNvGrpSpPr/>
              <p:nvPr/>
            </p:nvGrpSpPr>
            <p:grpSpPr bwMode="auto">
              <a:xfrm>
                <a:off x="3600" y="1480"/>
                <a:ext cx="288" cy="328"/>
                <a:chOff x="2304" y="2284"/>
                <a:chExt cx="288" cy="328"/>
              </a:xfrm>
            </p:grpSpPr>
            <p:sp>
              <p:nvSpPr>
                <p:cNvPr id="35937" name="Oval 97"/>
                <p:cNvSpPr>
                  <a:spLocks noChangeArrowheads="1"/>
                </p:cNvSpPr>
                <p:nvPr/>
              </p:nvSpPr>
              <p:spPr bwMode="auto">
                <a:xfrm>
                  <a:off x="2304" y="2284"/>
                  <a:ext cx="25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938" name="Line 98"/>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5939" name="Line 99"/>
              <p:cNvSpPr>
                <a:spLocks noChangeShapeType="1"/>
              </p:cNvSpPr>
              <p:nvPr/>
            </p:nvSpPr>
            <p:spPr bwMode="auto">
              <a:xfrm>
                <a:off x="3744" y="1788"/>
                <a:ext cx="0" cy="3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40" name="Line 100"/>
              <p:cNvSpPr>
                <a:spLocks noChangeShapeType="1"/>
              </p:cNvSpPr>
              <p:nvPr/>
            </p:nvSpPr>
            <p:spPr bwMode="auto">
              <a:xfrm flipV="1">
                <a:off x="3744" y="1308"/>
                <a:ext cx="0" cy="19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41" name="Text Box 101"/>
              <p:cNvSpPr txBox="1">
                <a:spLocks noChangeArrowheads="1"/>
              </p:cNvSpPr>
              <p:nvPr/>
            </p:nvSpPr>
            <p:spPr bwMode="auto">
              <a:xfrm>
                <a:off x="3878" y="1480"/>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r>
                  <a:rPr lang="en-US" altLang="zh-CN" sz="2800" b="1" i="1" baseline="-25000">
                    <a:solidFill>
                      <a:schemeClr val="tx1"/>
                    </a:solidFill>
                    <a:latin typeface="Times New Roman" panose="02020503050405090304" pitchFamily="18" charset="0"/>
                    <a:ea typeface="宋体" pitchFamily="2" charset="-122"/>
                  </a:rPr>
                  <a:t>S</a:t>
                </a:r>
                <a:endParaRPr lang="en-US" altLang="zh-CN" sz="2800" b="1" i="1" baseline="-25000">
                  <a:solidFill>
                    <a:schemeClr val="tx1"/>
                  </a:solidFill>
                  <a:latin typeface="Times New Roman" panose="02020503050405090304" pitchFamily="18" charset="0"/>
                  <a:ea typeface="宋体" pitchFamily="2" charset="-122"/>
                </a:endParaRPr>
              </a:p>
            </p:txBody>
          </p:sp>
          <p:sp>
            <p:nvSpPr>
              <p:cNvPr id="35942" name="Line 102"/>
              <p:cNvSpPr>
                <a:spLocks noChangeShapeType="1"/>
              </p:cNvSpPr>
              <p:nvPr/>
            </p:nvSpPr>
            <p:spPr bwMode="auto">
              <a:xfrm>
                <a:off x="3744" y="2124"/>
                <a:ext cx="76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43" name="Line 103"/>
              <p:cNvSpPr>
                <a:spLocks noChangeShapeType="1"/>
              </p:cNvSpPr>
              <p:nvPr/>
            </p:nvSpPr>
            <p:spPr bwMode="auto">
              <a:xfrm>
                <a:off x="3744" y="1308"/>
                <a:ext cx="768"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44" name="Text Box 104"/>
              <p:cNvSpPr txBox="1">
                <a:spLocks noChangeArrowheads="1"/>
              </p:cNvSpPr>
              <p:nvPr/>
            </p:nvSpPr>
            <p:spPr bwMode="auto">
              <a:xfrm>
                <a:off x="4464" y="1200"/>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º</a:t>
                </a:r>
                <a:endParaRPr lang="en-US" altLang="zh-CN" sz="2400" b="1">
                  <a:solidFill>
                    <a:schemeClr val="tx1"/>
                  </a:solidFill>
                  <a:latin typeface="Times New Roman" panose="02020503050405090304" pitchFamily="18" charset="0"/>
                  <a:ea typeface="宋体" pitchFamily="2" charset="-122"/>
                </a:endParaRPr>
              </a:p>
            </p:txBody>
          </p:sp>
          <p:sp>
            <p:nvSpPr>
              <p:cNvPr id="35945" name="Text Box 105"/>
              <p:cNvSpPr txBox="1">
                <a:spLocks noChangeArrowheads="1"/>
              </p:cNvSpPr>
              <p:nvPr/>
            </p:nvSpPr>
            <p:spPr bwMode="auto">
              <a:xfrm>
                <a:off x="4464" y="2016"/>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º</a:t>
                </a:r>
                <a:endParaRPr lang="en-US" altLang="zh-CN" sz="2400" b="1">
                  <a:solidFill>
                    <a:schemeClr val="tx1"/>
                  </a:solidFill>
                  <a:latin typeface="Times New Roman" panose="02020503050405090304" pitchFamily="18" charset="0"/>
                  <a:ea typeface="宋体" pitchFamily="2" charset="-122"/>
                </a:endParaRPr>
              </a:p>
            </p:txBody>
          </p:sp>
        </p:grpSp>
        <p:sp>
          <p:nvSpPr>
            <p:cNvPr id="35946" name="Line 106"/>
            <p:cNvSpPr>
              <a:spLocks noChangeShapeType="1"/>
            </p:cNvSpPr>
            <p:nvPr/>
          </p:nvSpPr>
          <p:spPr bwMode="auto">
            <a:xfrm>
              <a:off x="4422" y="890"/>
              <a:ext cx="0" cy="816"/>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5947" name="Rectangle 107"/>
            <p:cNvSpPr>
              <a:spLocks noChangeArrowheads="1"/>
            </p:cNvSpPr>
            <p:nvPr/>
          </p:nvSpPr>
          <p:spPr bwMode="auto">
            <a:xfrm>
              <a:off x="4377" y="1162"/>
              <a:ext cx="91" cy="272"/>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5948" name="Text Box 108"/>
            <p:cNvSpPr txBox="1">
              <a:spLocks noChangeArrowheads="1"/>
            </p:cNvSpPr>
            <p:nvPr/>
          </p:nvSpPr>
          <p:spPr bwMode="auto">
            <a:xfrm>
              <a:off x="4468" y="111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仿宋_GB2312" pitchFamily="49" charset="-122"/>
                </a:rPr>
                <a:t>R</a:t>
              </a:r>
              <a:endParaRPr lang="en-US" altLang="zh-CN" sz="2400" b="1" i="1">
                <a:solidFill>
                  <a:schemeClr val="tx1"/>
                </a:solidFill>
                <a:latin typeface="Times New Roman" panose="02020503050405090304" pitchFamily="18" charset="0"/>
                <a:ea typeface="仿宋_GB2312" pitchFamily="49" charset="-122"/>
              </a:endParaRPr>
            </a:p>
          </p:txBody>
        </p:sp>
      </p:grpSp>
      <p:sp>
        <p:nvSpPr>
          <p:cNvPr id="35950" name="Text Box 110"/>
          <p:cNvSpPr txBox="1">
            <a:spLocks noChangeArrowheads="1"/>
          </p:cNvSpPr>
          <p:nvPr/>
        </p:nvSpPr>
        <p:spPr bwMode="auto">
          <a:xfrm>
            <a:off x="5448300" y="5974081"/>
            <a:ext cx="2160588" cy="52197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800" b="1" dirty="0">
                <a:solidFill>
                  <a:srgbClr val="FFFF00"/>
                </a:solidFill>
                <a:latin typeface="Arial" panose="020B0604020202090204" pitchFamily="34" charset="0"/>
                <a:ea typeface="宋体" pitchFamily="2" charset="-122"/>
              </a:rPr>
              <a:t>对外等效！</a:t>
            </a:r>
            <a:endParaRPr lang="zh-CN" altLang="en-US" sz="2400" b="1" dirty="0">
              <a:solidFill>
                <a:srgbClr val="FFFF00"/>
              </a:solidFill>
              <a:latin typeface="Arial" panose="020B0604020202090204" pitchFamily="34" charset="0"/>
              <a:ea typeface="仿宋_GB2312" pitchFamily="49" charset="-122"/>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0-#ppt_w/2"/>
                                          </p:val>
                                        </p:tav>
                                        <p:tav tm="100000">
                                          <p:val>
                                            <p:strVal val="#ppt_x"/>
                                          </p:val>
                                        </p:tav>
                                      </p:tavLst>
                                    </p:anim>
                                    <p:anim calcmode="lin" valueType="num">
                                      <p:cBhvr additive="base">
                                        <p:cTn id="8" dur="500" fill="hold"/>
                                        <p:tgtEl>
                                          <p:spTgt spid="3584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35886"/>
                                        </p:tgtEl>
                                        <p:attrNameLst>
                                          <p:attrName>style.visibility</p:attrName>
                                        </p:attrNameLst>
                                      </p:cBhvr>
                                      <p:to>
                                        <p:strVal val="visible"/>
                                      </p:to>
                                    </p:set>
                                    <p:animEffect transition="in" filter="barn(inHorizontal)">
                                      <p:cBhvr>
                                        <p:cTn id="13" dur="2000"/>
                                        <p:tgtEl>
                                          <p:spTgt spid="358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5887"/>
                                        </p:tgtEl>
                                        <p:attrNameLst>
                                          <p:attrName>style.visibility</p:attrName>
                                        </p:attrNameLst>
                                      </p:cBhvr>
                                      <p:to>
                                        <p:strVal val="visible"/>
                                      </p:to>
                                    </p:set>
                                    <p:animEffect transition="in" filter="wipe(left)">
                                      <p:cBhvr>
                                        <p:cTn id="18" dur="3000"/>
                                        <p:tgtEl>
                                          <p:spTgt spid="3588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5905"/>
                                        </p:tgtEl>
                                        <p:attrNameLst>
                                          <p:attrName>style.visibility</p:attrName>
                                        </p:attrNameLst>
                                      </p:cBhvr>
                                      <p:to>
                                        <p:strVal val="visible"/>
                                      </p:to>
                                    </p:set>
                                    <p:animEffect transition="in" filter="slide(fromLeft)">
                                      <p:cBhvr>
                                        <p:cTn id="23" dur="500"/>
                                        <p:tgtEl>
                                          <p:spTgt spid="35905"/>
                                        </p:tgtEl>
                                      </p:cBhvr>
                                    </p:animEffect>
                                  </p:childTnLst>
                                </p:cTn>
                              </p:par>
                            </p:childTnLst>
                          </p:cTn>
                        </p:par>
                        <p:par>
                          <p:cTn id="24" fill="hold">
                            <p:stCondLst>
                              <p:cond delay="500"/>
                            </p:stCondLst>
                            <p:childTnLst>
                              <p:par>
                                <p:cTn id="25" presetID="51" presetClass="entr" presetSubtype="0" fill="hold" nodeType="afterEffect">
                                  <p:stCondLst>
                                    <p:cond delay="0"/>
                                  </p:stCondLst>
                                  <p:childTnLst>
                                    <p:set>
                                      <p:cBhvr>
                                        <p:cTn id="26" dur="1" fill="hold">
                                          <p:stCondLst>
                                            <p:cond delay="0"/>
                                          </p:stCondLst>
                                        </p:cTn>
                                        <p:tgtEl>
                                          <p:spTgt spid="35934"/>
                                        </p:tgtEl>
                                        <p:attrNameLst>
                                          <p:attrName>style.visibility</p:attrName>
                                        </p:attrNameLst>
                                      </p:cBhvr>
                                      <p:to>
                                        <p:strVal val="visible"/>
                                      </p:to>
                                    </p:set>
                                    <p:animEffect transition="in" filter="fade">
                                      <p:cBhvr>
                                        <p:cTn id="27" dur="770" decel="100000"/>
                                        <p:tgtEl>
                                          <p:spTgt spid="35934"/>
                                        </p:tgtEl>
                                      </p:cBhvr>
                                    </p:animEffect>
                                    <p:animScale>
                                      <p:cBhvr>
                                        <p:cTn id="28" dur="770" decel="100000"/>
                                        <p:tgtEl>
                                          <p:spTgt spid="35934"/>
                                        </p:tgtEl>
                                      </p:cBhvr>
                                      <p:from x="10000" y="10000"/>
                                      <p:to x="200000" y="450000"/>
                                    </p:animScale>
                                    <p:animScale>
                                      <p:cBhvr>
                                        <p:cTn id="29" dur="1230" accel="100000" fill="hold">
                                          <p:stCondLst>
                                            <p:cond delay="770"/>
                                          </p:stCondLst>
                                        </p:cTn>
                                        <p:tgtEl>
                                          <p:spTgt spid="35934"/>
                                        </p:tgtEl>
                                      </p:cBhvr>
                                      <p:from x="200000" y="450000"/>
                                      <p:to x="100000" y="100000"/>
                                    </p:animScale>
                                    <p:set>
                                      <p:cBhvr>
                                        <p:cTn id="30" dur="770" fill="hold"/>
                                        <p:tgtEl>
                                          <p:spTgt spid="35934"/>
                                        </p:tgtEl>
                                        <p:attrNameLst>
                                          <p:attrName>ppt_x</p:attrName>
                                        </p:attrNameLst>
                                      </p:cBhvr>
                                      <p:to>
                                        <p:strVal val="(0.5)"/>
                                      </p:to>
                                    </p:set>
                                    <p:anim from="(0.5)" to="(#ppt_x)" calcmode="lin" valueType="num">
                                      <p:cBhvr>
                                        <p:cTn id="31" dur="1230" accel="100000" fill="hold">
                                          <p:stCondLst>
                                            <p:cond delay="770"/>
                                          </p:stCondLst>
                                        </p:cTn>
                                        <p:tgtEl>
                                          <p:spTgt spid="35934"/>
                                        </p:tgtEl>
                                        <p:attrNameLst>
                                          <p:attrName>ppt_x</p:attrName>
                                        </p:attrNameLst>
                                      </p:cBhvr>
                                    </p:anim>
                                    <p:set>
                                      <p:cBhvr>
                                        <p:cTn id="32" dur="770" fill="hold"/>
                                        <p:tgtEl>
                                          <p:spTgt spid="35934"/>
                                        </p:tgtEl>
                                        <p:attrNameLst>
                                          <p:attrName>ppt_y</p:attrName>
                                        </p:attrNameLst>
                                      </p:cBhvr>
                                      <p:to>
                                        <p:strVal val="(#ppt_y+0.4)"/>
                                      </p:to>
                                    </p:set>
                                    <p:anim from="(#ppt_y+0.4)" to="(#ppt_y)" calcmode="lin" valueType="num">
                                      <p:cBhvr>
                                        <p:cTn id="33" dur="1230" accel="100000" fill="hold">
                                          <p:stCondLst>
                                            <p:cond delay="770"/>
                                          </p:stCondLst>
                                        </p:cTn>
                                        <p:tgtEl>
                                          <p:spTgt spid="35934"/>
                                        </p:tgtEl>
                                        <p:attrNameLst>
                                          <p:attrName>ppt_y</p:attrName>
                                        </p:attrNameLst>
                                      </p:cBhvr>
                                    </p:anim>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35951"/>
                                        </p:tgtEl>
                                        <p:attrNameLst>
                                          <p:attrName>style.visibility</p:attrName>
                                        </p:attrNameLst>
                                      </p:cBhvr>
                                      <p:to>
                                        <p:strVal val="visible"/>
                                      </p:to>
                                    </p:set>
                                    <p:animEffect transition="in" filter="wedge">
                                      <p:cBhvr>
                                        <p:cTn id="38" dur="2000"/>
                                        <p:tgtEl>
                                          <p:spTgt spid="35951"/>
                                        </p:tgtEl>
                                      </p:cBhvr>
                                    </p:animEffect>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nodeType="clickEffect">
                                  <p:stCondLst>
                                    <p:cond delay="0"/>
                                  </p:stCondLst>
                                  <p:childTnLst>
                                    <p:set>
                                      <p:cBhvr>
                                        <p:cTn id="42" dur="1" fill="hold">
                                          <p:stCondLst>
                                            <p:cond delay="0"/>
                                          </p:stCondLst>
                                        </p:cTn>
                                        <p:tgtEl>
                                          <p:spTgt spid="35908"/>
                                        </p:tgtEl>
                                        <p:attrNameLst>
                                          <p:attrName>style.visibility</p:attrName>
                                        </p:attrNameLst>
                                      </p:cBhvr>
                                      <p:to>
                                        <p:strVal val="visible"/>
                                      </p:to>
                                    </p:set>
                                    <p:anim calcmode="lin" valueType="num">
                                      <p:cBhvr>
                                        <p:cTn id="43" dur="2000" fill="hold"/>
                                        <p:tgtEl>
                                          <p:spTgt spid="35908"/>
                                        </p:tgtEl>
                                        <p:attrNameLst>
                                          <p:attrName>ppt_w</p:attrName>
                                        </p:attrNameLst>
                                      </p:cBhvr>
                                      <p:tavLst>
                                        <p:tav tm="0">
                                          <p:val>
                                            <p:fltVal val="0"/>
                                          </p:val>
                                        </p:tav>
                                        <p:tav tm="100000">
                                          <p:val>
                                            <p:strVal val="#ppt_w"/>
                                          </p:val>
                                        </p:tav>
                                      </p:tavLst>
                                    </p:anim>
                                    <p:anim calcmode="lin" valueType="num">
                                      <p:cBhvr>
                                        <p:cTn id="44" dur="2000" fill="hold"/>
                                        <p:tgtEl>
                                          <p:spTgt spid="35908"/>
                                        </p:tgtEl>
                                        <p:attrNameLst>
                                          <p:attrName>ppt_h</p:attrName>
                                        </p:attrNameLst>
                                      </p:cBhvr>
                                      <p:tavLst>
                                        <p:tav tm="0">
                                          <p:val>
                                            <p:fltVal val="0"/>
                                          </p:val>
                                        </p:tav>
                                        <p:tav tm="100000">
                                          <p:val>
                                            <p:strVal val="#ppt_h"/>
                                          </p:val>
                                        </p:tav>
                                      </p:tavLst>
                                    </p:anim>
                                    <p:anim calcmode="lin" valueType="num">
                                      <p:cBhvr>
                                        <p:cTn id="45" dur="2000" fill="hold"/>
                                        <p:tgtEl>
                                          <p:spTgt spid="35908"/>
                                        </p:tgtEl>
                                        <p:attrNameLst>
                                          <p:attrName>ppt_x</p:attrName>
                                        </p:attrNameLst>
                                      </p:cBhvr>
                                      <p:tavLst>
                                        <p:tav tm="0" fmla="#ppt_x+(cos(-2*pi*(1-$))*-#ppt_x-sin(-2*pi*(1-$))*(1-#ppt_y))*(1-$)">
                                          <p:val>
                                            <p:fltVal val="0"/>
                                          </p:val>
                                        </p:tav>
                                        <p:tav tm="100000">
                                          <p:val>
                                            <p:fltVal val="1"/>
                                          </p:val>
                                        </p:tav>
                                      </p:tavLst>
                                    </p:anim>
                                    <p:anim calcmode="lin" valueType="num">
                                      <p:cBhvr>
                                        <p:cTn id="46" dur="2000" fill="hold"/>
                                        <p:tgtEl>
                                          <p:spTgt spid="35908"/>
                                        </p:tgtEl>
                                        <p:attrNameLst>
                                          <p:attrName>ppt_y</p:attrName>
                                        </p:attrNameLst>
                                      </p:cBhvr>
                                      <p:tavLst>
                                        <p:tav tm="0" fmla="#ppt_y+(sin(-2*pi*(1-$))*-#ppt_x+cos(-2*pi*(1-$))*(1-#ppt_y))*(1-$)">
                                          <p:val>
                                            <p:fltVal val="0"/>
                                          </p:val>
                                        </p:tav>
                                        <p:tav tm="100000">
                                          <p:val>
                                            <p:fltVal val="1"/>
                                          </p:val>
                                        </p:tav>
                                      </p:tavLst>
                                    </p:anim>
                                  </p:childTnLst>
                                  <p:subTnLst>
                                    <p:set>
                                      <p:cBhvr override="childStyle">
                                        <p:cTn dur="1" fill="hold" display="0" masterRel="nextClick" afterEffect="1"/>
                                        <p:tgtEl>
                                          <p:spTgt spid="35908"/>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4" presetClass="entr" presetSubtype="0" fill="hold" nodeType="clickEffect">
                                  <p:stCondLst>
                                    <p:cond delay="0"/>
                                  </p:stCondLst>
                                  <p:childTnLst>
                                    <p:set>
                                      <p:cBhvr>
                                        <p:cTn id="50" dur="1" fill="hold">
                                          <p:stCondLst>
                                            <p:cond delay="499"/>
                                          </p:stCondLst>
                                        </p:cTn>
                                        <p:tgtEl>
                                          <p:spTgt spid="35931"/>
                                        </p:tgtEl>
                                        <p:attrNameLst>
                                          <p:attrName>style.visibility</p:attrName>
                                        </p:attrNameLst>
                                      </p:cBhvr>
                                      <p:to>
                                        <p:strVal val="visible"/>
                                      </p:to>
                                    </p:set>
                                    <p:anim to="" calcmode="lin" valueType="num">
                                      <p:cBhvr>
                                        <p:cTn id="51" dur="1" fill="hold"/>
                                        <p:tgtEl>
                                          <p:spTgt spid="35931"/>
                                        </p:tgtEl>
                                      </p:cBhvr>
                                    </p:anim>
                                  </p:childTnLst>
                                </p:cTn>
                              </p:par>
                            </p:childTnLst>
                          </p:cTn>
                        </p:par>
                        <p:par>
                          <p:cTn id="52" fill="hold">
                            <p:stCondLst>
                              <p:cond delay="500"/>
                            </p:stCondLst>
                            <p:childTnLst>
                              <p:par>
                                <p:cTn id="53" presetID="20" presetClass="entr" presetSubtype="0" fill="hold" nodeType="afterEffect">
                                  <p:stCondLst>
                                    <p:cond delay="0"/>
                                  </p:stCondLst>
                                  <p:childTnLst>
                                    <p:set>
                                      <p:cBhvr>
                                        <p:cTn id="54" dur="1" fill="hold">
                                          <p:stCondLst>
                                            <p:cond delay="0"/>
                                          </p:stCondLst>
                                        </p:cTn>
                                        <p:tgtEl>
                                          <p:spTgt spid="35913"/>
                                        </p:tgtEl>
                                        <p:attrNameLst>
                                          <p:attrName>style.visibility</p:attrName>
                                        </p:attrNameLst>
                                      </p:cBhvr>
                                      <p:to>
                                        <p:strVal val="visible"/>
                                      </p:to>
                                    </p:set>
                                    <p:animEffect transition="in" filter="wedge">
                                      <p:cBhvr>
                                        <p:cTn id="55" dur="2000"/>
                                        <p:tgtEl>
                                          <p:spTgt spid="359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5950"/>
                                        </p:tgtEl>
                                        <p:attrNameLst>
                                          <p:attrName>style.visibility</p:attrName>
                                        </p:attrNameLst>
                                      </p:cBhvr>
                                      <p:to>
                                        <p:strVal val="visible"/>
                                      </p:to>
                                    </p:set>
                                    <p:animEffect transition="in" filter="wipe(up)">
                                      <p:cBhvr>
                                        <p:cTn id="60" dur="500"/>
                                        <p:tgtEl>
                                          <p:spTgt spid="35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nimBg="1"/>
      <p:bldP spid="35950"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5" name="Group 3"/>
          <p:cNvGrpSpPr/>
          <p:nvPr/>
        </p:nvGrpSpPr>
        <p:grpSpPr bwMode="auto">
          <a:xfrm>
            <a:off x="2855913" y="762000"/>
            <a:ext cx="1573212" cy="2514600"/>
            <a:chOff x="839" y="576"/>
            <a:chExt cx="991" cy="1584"/>
          </a:xfrm>
        </p:grpSpPr>
        <p:pic>
          <p:nvPicPr>
            <p:cNvPr id="696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 y="576"/>
              <a:ext cx="793"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7" name="Text Box 5"/>
            <p:cNvSpPr txBox="1">
              <a:spLocks noChangeArrowheads="1"/>
            </p:cNvSpPr>
            <p:nvPr/>
          </p:nvSpPr>
          <p:spPr bwMode="auto">
            <a:xfrm>
              <a:off x="1440" y="864"/>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5A</a:t>
              </a:r>
              <a:endParaRPr kumimoji="1" lang="en-US" altLang="zh-CN" sz="2800">
                <a:solidFill>
                  <a:srgbClr val="FFCC00"/>
                </a:solidFill>
                <a:latin typeface="Times New Roman" panose="02020503050405090304" pitchFamily="18" charset="0"/>
                <a:ea typeface="黑体" pitchFamily="49" charset="-122"/>
              </a:endParaRPr>
            </a:p>
          </p:txBody>
        </p:sp>
        <p:sp>
          <p:nvSpPr>
            <p:cNvPr id="69638" name="Text Box 6"/>
            <p:cNvSpPr txBox="1">
              <a:spLocks noChangeArrowheads="1"/>
            </p:cNvSpPr>
            <p:nvPr/>
          </p:nvSpPr>
          <p:spPr bwMode="auto">
            <a:xfrm>
              <a:off x="1440" y="1545"/>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5A</a:t>
              </a:r>
              <a:endParaRPr kumimoji="1" lang="en-US" altLang="zh-CN" sz="2800">
                <a:solidFill>
                  <a:srgbClr val="FFCC00"/>
                </a:solidFill>
                <a:latin typeface="Times New Roman" panose="02020503050405090304" pitchFamily="18" charset="0"/>
                <a:ea typeface="黑体" pitchFamily="49" charset="-122"/>
              </a:endParaRPr>
            </a:p>
          </p:txBody>
        </p:sp>
      </p:grpSp>
      <p:sp>
        <p:nvSpPr>
          <p:cNvPr id="69639" name="AutoShape 7"/>
          <p:cNvSpPr>
            <a:spLocks noChangeArrowheads="1"/>
          </p:cNvSpPr>
          <p:nvPr/>
        </p:nvSpPr>
        <p:spPr bwMode="auto">
          <a:xfrm>
            <a:off x="5181600" y="1724026"/>
            <a:ext cx="457200" cy="485775"/>
          </a:xfrm>
          <a:prstGeom prst="rightArrow">
            <a:avLst>
              <a:gd name="adj1" fmla="val 50000"/>
              <a:gd name="adj2" fmla="val 25000"/>
            </a:avLst>
          </a:prstGeom>
          <a:gradFill rotWithShape="0">
            <a:gsLst>
              <a:gs pos="0">
                <a:srgbClr val="3399FF"/>
              </a:gs>
              <a:gs pos="16000">
                <a:srgbClr val="00CCCC"/>
              </a:gs>
              <a:gs pos="47000">
                <a:srgbClr val="9999FF"/>
              </a:gs>
              <a:gs pos="60001">
                <a:srgbClr val="2E6792"/>
              </a:gs>
              <a:gs pos="71001">
                <a:srgbClr val="3333CC"/>
              </a:gs>
              <a:gs pos="81000">
                <a:srgbClr val="1170FF"/>
              </a:gs>
              <a:gs pos="100000">
                <a:srgbClr val="006699"/>
              </a:gs>
            </a:gsLst>
            <a:lin ang="0" scaled="1"/>
          </a:gra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69640" name="Group 8"/>
          <p:cNvGrpSpPr/>
          <p:nvPr/>
        </p:nvGrpSpPr>
        <p:grpSpPr bwMode="auto">
          <a:xfrm>
            <a:off x="6135688" y="1220788"/>
            <a:ext cx="1712912" cy="1522412"/>
            <a:chOff x="2665" y="865"/>
            <a:chExt cx="1079" cy="959"/>
          </a:xfrm>
        </p:grpSpPr>
        <p:pic>
          <p:nvPicPr>
            <p:cNvPr id="696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 y="865"/>
              <a:ext cx="1079"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42" name="Text Box 10"/>
            <p:cNvSpPr txBox="1">
              <a:spLocks noChangeArrowheads="1"/>
            </p:cNvSpPr>
            <p:nvPr/>
          </p:nvSpPr>
          <p:spPr bwMode="auto">
            <a:xfrm>
              <a:off x="3306" y="1161"/>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000000"/>
                  </a:solidFill>
                  <a:latin typeface="Times New Roman" panose="02020503050405090304" pitchFamily="18" charset="0"/>
                  <a:ea typeface="黑体" pitchFamily="49" charset="-122"/>
                </a:rPr>
                <a:t>5A</a:t>
              </a:r>
              <a:endParaRPr kumimoji="1" lang="en-US" altLang="zh-CN" sz="2800">
                <a:solidFill>
                  <a:srgbClr val="000000"/>
                </a:solidFill>
                <a:latin typeface="Times New Roman" panose="02020503050405090304" pitchFamily="18" charset="0"/>
                <a:ea typeface="黑体" pitchFamily="49" charset="-122"/>
              </a:endParaRPr>
            </a:p>
          </p:txBody>
        </p:sp>
      </p:grpSp>
      <p:grpSp>
        <p:nvGrpSpPr>
          <p:cNvPr id="69643" name="Group 11"/>
          <p:cNvGrpSpPr/>
          <p:nvPr/>
        </p:nvGrpSpPr>
        <p:grpSpPr bwMode="auto">
          <a:xfrm>
            <a:off x="2855913" y="3581400"/>
            <a:ext cx="1573212" cy="2514600"/>
            <a:chOff x="839" y="2352"/>
            <a:chExt cx="991" cy="1584"/>
          </a:xfrm>
        </p:grpSpPr>
        <p:pic>
          <p:nvPicPr>
            <p:cNvPr id="6964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2352"/>
              <a:ext cx="793"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45" name="Text Box 13"/>
            <p:cNvSpPr txBox="1">
              <a:spLocks noChangeArrowheads="1"/>
            </p:cNvSpPr>
            <p:nvPr/>
          </p:nvSpPr>
          <p:spPr bwMode="auto">
            <a:xfrm>
              <a:off x="1440" y="2640"/>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5A</a:t>
              </a:r>
              <a:endParaRPr kumimoji="1" lang="en-US" altLang="zh-CN" sz="2800">
                <a:solidFill>
                  <a:srgbClr val="FFCC00"/>
                </a:solidFill>
                <a:latin typeface="Times New Roman" panose="02020503050405090304" pitchFamily="18" charset="0"/>
                <a:ea typeface="黑体" pitchFamily="49" charset="-122"/>
              </a:endParaRPr>
            </a:p>
          </p:txBody>
        </p:sp>
        <p:sp>
          <p:nvSpPr>
            <p:cNvPr id="69646" name="Text Box 14"/>
            <p:cNvSpPr txBox="1">
              <a:spLocks noChangeArrowheads="1"/>
            </p:cNvSpPr>
            <p:nvPr/>
          </p:nvSpPr>
          <p:spPr bwMode="auto">
            <a:xfrm>
              <a:off x="1440" y="3321"/>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6A</a:t>
              </a:r>
              <a:endParaRPr kumimoji="1" lang="en-US" altLang="zh-CN" sz="2800">
                <a:solidFill>
                  <a:srgbClr val="FFCC00"/>
                </a:solidFill>
                <a:latin typeface="Times New Roman" panose="02020503050405090304" pitchFamily="18" charset="0"/>
                <a:ea typeface="黑体" pitchFamily="49" charset="-122"/>
              </a:endParaRPr>
            </a:p>
          </p:txBody>
        </p:sp>
      </p:grpSp>
      <p:sp>
        <p:nvSpPr>
          <p:cNvPr id="69647" name="Text Box 15"/>
          <p:cNvSpPr txBox="1">
            <a:spLocks noChangeArrowheads="1"/>
          </p:cNvSpPr>
          <p:nvPr/>
        </p:nvSpPr>
        <p:spPr bwMode="auto">
          <a:xfrm>
            <a:off x="3048000" y="6186488"/>
            <a:ext cx="1249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en-US" sz="2800">
                <a:solidFill>
                  <a:srgbClr val="FF0000"/>
                </a:solidFill>
                <a:latin typeface="Times New Roman" panose="02020503050405090304" pitchFamily="18" charset="0"/>
                <a:ea typeface="楷体_GB2312" pitchFamily="1" charset="-122"/>
              </a:rPr>
              <a:t>不允许</a:t>
            </a:r>
            <a:endParaRPr kumimoji="1" lang="zh-CN" altLang="en-US" sz="2800">
              <a:solidFill>
                <a:srgbClr val="FF0000"/>
              </a:solidFill>
              <a:latin typeface="Times New Roman" panose="02020503050405090304" pitchFamily="18" charset="0"/>
              <a:ea typeface="楷体_GB2312" pitchFamily="1" charset="-122"/>
            </a:endParaRPr>
          </a:p>
        </p:txBody>
      </p:sp>
      <p:sp>
        <p:nvSpPr>
          <p:cNvPr id="69648" name="Text Box 16"/>
          <p:cNvSpPr txBox="1">
            <a:spLocks noChangeArrowheads="1"/>
          </p:cNvSpPr>
          <p:nvPr/>
        </p:nvSpPr>
        <p:spPr bwMode="auto">
          <a:xfrm>
            <a:off x="5715000" y="6186488"/>
            <a:ext cx="4094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en-US" sz="2800">
                <a:solidFill>
                  <a:srgbClr val="000000"/>
                </a:solidFill>
                <a:latin typeface="Times New Roman" panose="02020503050405090304" pitchFamily="18" charset="0"/>
                <a:ea typeface="楷体_GB2312" pitchFamily="1" charset="-122"/>
              </a:rPr>
              <a:t>同理：电流源</a:t>
            </a:r>
            <a:r>
              <a:rPr kumimoji="1" lang="zh-CN" altLang="en-US" sz="2800">
                <a:solidFill>
                  <a:srgbClr val="FF0000"/>
                </a:solidFill>
                <a:latin typeface="Times New Roman" panose="02020503050405090304" pitchFamily="18" charset="0"/>
                <a:ea typeface="楷体_GB2312" pitchFamily="1" charset="-122"/>
              </a:rPr>
              <a:t>不允许开路</a:t>
            </a:r>
            <a:endParaRPr kumimoji="1" lang="zh-CN" altLang="en-US" sz="2800">
              <a:solidFill>
                <a:srgbClr val="FF0000"/>
              </a:solidFill>
              <a:latin typeface="Times New Roman" panose="02020503050405090304" pitchFamily="18" charset="0"/>
              <a:ea typeface="楷体_GB2312" pitchFamily="1" charset="-122"/>
            </a:endParaRPr>
          </a:p>
        </p:txBody>
      </p:sp>
      <p:sp>
        <p:nvSpPr>
          <p:cNvPr id="69649" name="Line 17"/>
          <p:cNvSpPr>
            <a:spLocks noChangeShapeType="1"/>
          </p:cNvSpPr>
          <p:nvPr/>
        </p:nvSpPr>
        <p:spPr bwMode="auto">
          <a:xfrm>
            <a:off x="2895600" y="3657600"/>
            <a:ext cx="1524000" cy="2362200"/>
          </a:xfrm>
          <a:prstGeom prst="line">
            <a:avLst/>
          </a:prstGeom>
          <a:noFill/>
          <a:ln w="25400">
            <a:solidFill>
              <a:srgbClr val="FF0066"/>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69650" name="Group 18"/>
          <p:cNvGrpSpPr/>
          <p:nvPr/>
        </p:nvGrpSpPr>
        <p:grpSpPr bwMode="auto">
          <a:xfrm>
            <a:off x="6745288" y="3963988"/>
            <a:ext cx="1712912" cy="1522412"/>
            <a:chOff x="2665" y="865"/>
            <a:chExt cx="1079" cy="959"/>
          </a:xfrm>
        </p:grpSpPr>
        <p:pic>
          <p:nvPicPr>
            <p:cNvPr id="6965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 y="865"/>
              <a:ext cx="1079"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52" name="Text Box 20"/>
            <p:cNvSpPr txBox="1">
              <a:spLocks noChangeArrowheads="1"/>
            </p:cNvSpPr>
            <p:nvPr/>
          </p:nvSpPr>
          <p:spPr bwMode="auto">
            <a:xfrm>
              <a:off x="3306" y="1161"/>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000000"/>
                  </a:solidFill>
                  <a:latin typeface="Times New Roman" panose="02020503050405090304" pitchFamily="18" charset="0"/>
                  <a:ea typeface="黑体" pitchFamily="49" charset="-122"/>
                </a:rPr>
                <a:t>5A</a:t>
              </a:r>
              <a:endParaRPr kumimoji="1" lang="en-US" altLang="zh-CN" sz="2800">
                <a:solidFill>
                  <a:srgbClr val="000000"/>
                </a:solidFill>
                <a:latin typeface="Times New Roman" panose="02020503050405090304" pitchFamily="18" charset="0"/>
                <a:ea typeface="黑体" pitchFamily="49" charset="-122"/>
              </a:endParaRPr>
            </a:p>
          </p:txBody>
        </p:sp>
      </p:grpSp>
      <p:sp>
        <p:nvSpPr>
          <p:cNvPr id="69653" name="Line 21"/>
          <p:cNvSpPr>
            <a:spLocks noChangeShapeType="1"/>
          </p:cNvSpPr>
          <p:nvPr/>
        </p:nvSpPr>
        <p:spPr bwMode="auto">
          <a:xfrm>
            <a:off x="7086600" y="3733800"/>
            <a:ext cx="1295400" cy="2057400"/>
          </a:xfrm>
          <a:prstGeom prst="line">
            <a:avLst/>
          </a:prstGeom>
          <a:noFill/>
          <a:ln w="25400">
            <a:solidFill>
              <a:srgbClr val="FF0066"/>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 name="灯片编号占位符 1"/>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9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9639"/>
                                        </p:tgtEl>
                                        <p:attrNameLst>
                                          <p:attrName>style.visibility</p:attrName>
                                        </p:attrNameLst>
                                      </p:cBhvr>
                                      <p:to>
                                        <p:strVal val="visible"/>
                                      </p:to>
                                    </p:set>
                                    <p:animEffect transition="in" filter="wipe(left)">
                                      <p:cBhvr>
                                        <p:cTn id="11" dur="500"/>
                                        <p:tgtEl>
                                          <p:spTgt spid="69639"/>
                                        </p:tgtEl>
                                      </p:cBhvr>
                                    </p:animEffect>
                                  </p:childTnLst>
                                </p:cTn>
                              </p:par>
                            </p:childTnLst>
                          </p:cTn>
                        </p:par>
                        <p:par>
                          <p:cTn id="12" fill="hold">
                            <p:stCondLst>
                              <p:cond delay="500"/>
                            </p:stCondLst>
                            <p:childTnLst>
                              <p:par>
                                <p:cTn id="13" presetID="22" presetClass="entr" presetSubtype="8" fill="hold" nodeType="afterEffect">
                                  <p:stCondLst>
                                    <p:cond delay="200"/>
                                  </p:stCondLst>
                                  <p:childTnLst>
                                    <p:set>
                                      <p:cBhvr>
                                        <p:cTn id="14" dur="1" fill="hold">
                                          <p:stCondLst>
                                            <p:cond delay="0"/>
                                          </p:stCondLst>
                                        </p:cTn>
                                        <p:tgtEl>
                                          <p:spTgt spid="69640"/>
                                        </p:tgtEl>
                                        <p:attrNameLst>
                                          <p:attrName>style.visibility</p:attrName>
                                        </p:attrNameLst>
                                      </p:cBhvr>
                                      <p:to>
                                        <p:strVal val="visible"/>
                                      </p:to>
                                    </p:set>
                                    <p:animEffect transition="in" filter="wipe(left)">
                                      <p:cBhvr>
                                        <p:cTn id="15" dur="500"/>
                                        <p:tgtEl>
                                          <p:spTgt spid="696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964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9647"/>
                                        </p:tgtEl>
                                        <p:attrNameLst>
                                          <p:attrName>style.visibility</p:attrName>
                                        </p:attrNameLst>
                                      </p:cBhvr>
                                      <p:to>
                                        <p:strVal val="visible"/>
                                      </p:to>
                                    </p:set>
                                    <p:anim calcmode="lin" valueType="num">
                                      <p:cBhvr additive="base">
                                        <p:cTn id="24" dur="500" fill="hold"/>
                                        <p:tgtEl>
                                          <p:spTgt spid="69647"/>
                                        </p:tgtEl>
                                        <p:attrNameLst>
                                          <p:attrName>ppt_x</p:attrName>
                                        </p:attrNameLst>
                                      </p:cBhvr>
                                      <p:tavLst>
                                        <p:tav tm="0">
                                          <p:val>
                                            <p:strVal val="0-#ppt_w/2"/>
                                          </p:val>
                                        </p:tav>
                                        <p:tav tm="100000">
                                          <p:val>
                                            <p:strVal val="#ppt_x"/>
                                          </p:val>
                                        </p:tav>
                                      </p:tavLst>
                                    </p:anim>
                                    <p:anim calcmode="lin" valueType="num">
                                      <p:cBhvr additive="base">
                                        <p:cTn id="25" dur="500" fill="hold"/>
                                        <p:tgtEl>
                                          <p:spTgt spid="69647"/>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18" presetClass="entr" presetSubtype="6" fill="hold" nodeType="afterEffect">
                                  <p:stCondLst>
                                    <p:cond delay="200"/>
                                  </p:stCondLst>
                                  <p:childTnLst>
                                    <p:set>
                                      <p:cBhvr>
                                        <p:cTn id="28" dur="1" fill="hold">
                                          <p:stCondLst>
                                            <p:cond delay="0"/>
                                          </p:stCondLst>
                                        </p:cTn>
                                        <p:tgtEl>
                                          <p:spTgt spid="69649"/>
                                        </p:tgtEl>
                                        <p:attrNameLst>
                                          <p:attrName>style.visibility</p:attrName>
                                        </p:attrNameLst>
                                      </p:cBhvr>
                                      <p:to>
                                        <p:strVal val="visible"/>
                                      </p:to>
                                    </p:set>
                                    <p:animEffect transition="in" filter="strips(downRight)">
                                      <p:cBhvr>
                                        <p:cTn id="29" dur="500"/>
                                        <p:tgtEl>
                                          <p:spTgt spid="6964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9650"/>
                                        </p:tgtEl>
                                        <p:attrNameLst>
                                          <p:attrName>style.visibility</p:attrName>
                                        </p:attrNameLst>
                                      </p:cBhvr>
                                      <p:to>
                                        <p:strVal val="visible"/>
                                      </p:to>
                                    </p:set>
                                    <p:animEffect transition="in" filter="wipe(left)">
                                      <p:cBhvr>
                                        <p:cTn id="34" dur="500"/>
                                        <p:tgtEl>
                                          <p:spTgt spid="69650"/>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9648"/>
                                        </p:tgtEl>
                                        <p:attrNameLst>
                                          <p:attrName>style.visibility</p:attrName>
                                        </p:attrNameLst>
                                      </p:cBhvr>
                                      <p:to>
                                        <p:strVal val="visible"/>
                                      </p:to>
                                    </p:set>
                                    <p:animEffect transition="in" filter="wipe(left)">
                                      <p:cBhvr>
                                        <p:cTn id="38" dur="500"/>
                                        <p:tgtEl>
                                          <p:spTgt spid="69648"/>
                                        </p:tgtEl>
                                      </p:cBhvr>
                                    </p:animEffect>
                                  </p:childTnLst>
                                </p:cTn>
                              </p:par>
                            </p:childTnLst>
                          </p:cTn>
                        </p:par>
                        <p:par>
                          <p:cTn id="39" fill="hold">
                            <p:stCondLst>
                              <p:cond delay="1000"/>
                            </p:stCondLst>
                            <p:childTnLst>
                              <p:par>
                                <p:cTn id="40" presetID="18" presetClass="entr" presetSubtype="6" fill="hold" nodeType="afterEffect">
                                  <p:stCondLst>
                                    <p:cond delay="200"/>
                                  </p:stCondLst>
                                  <p:childTnLst>
                                    <p:set>
                                      <p:cBhvr>
                                        <p:cTn id="41" dur="1" fill="hold">
                                          <p:stCondLst>
                                            <p:cond delay="0"/>
                                          </p:stCondLst>
                                        </p:cTn>
                                        <p:tgtEl>
                                          <p:spTgt spid="69653"/>
                                        </p:tgtEl>
                                        <p:attrNameLst>
                                          <p:attrName>style.visibility</p:attrName>
                                        </p:attrNameLst>
                                      </p:cBhvr>
                                      <p:to>
                                        <p:strVal val="visible"/>
                                      </p:to>
                                    </p:set>
                                    <p:animEffect transition="in" filter="strips(downRight)">
                                      <p:cBhvr>
                                        <p:cTn id="42" dur="500"/>
                                        <p:tgtEl>
                                          <p:spTgt spid="69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7" grpId="0" autoUpdateAnimBg="0"/>
      <p:bldP spid="69648"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2669540" y="622618"/>
            <a:ext cx="6228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zh-CN" sz="2800">
                <a:solidFill>
                  <a:srgbClr val="FFCC00"/>
                </a:solidFill>
                <a:latin typeface="Times New Roman" panose="02020503050405090304" pitchFamily="18" charset="0"/>
                <a:ea typeface="黑体" pitchFamily="49" charset="-122"/>
              </a:rPr>
              <a:t>电压源和其他元件（除电压源外）并联</a:t>
            </a:r>
            <a:endParaRPr kumimoji="1" lang="zh-CN" altLang="en-US" sz="2800">
              <a:solidFill>
                <a:srgbClr val="FFCC00"/>
              </a:solidFill>
              <a:latin typeface="Times New Roman" panose="02020503050405090304" pitchFamily="18" charset="0"/>
              <a:ea typeface="黑体" pitchFamily="49" charset="-122"/>
            </a:endParaRPr>
          </a:p>
        </p:txBody>
      </p:sp>
      <p:pic>
        <p:nvPicPr>
          <p:cNvPr id="706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2128" y="1414780"/>
            <a:ext cx="2849562" cy="151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0" name="Text Box 4"/>
          <p:cNvSpPr txBox="1">
            <a:spLocks noChangeArrowheads="1"/>
          </p:cNvSpPr>
          <p:nvPr/>
        </p:nvSpPr>
        <p:spPr bwMode="auto">
          <a:xfrm>
            <a:off x="2844166" y="2002156"/>
            <a:ext cx="6172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grpSp>
        <p:nvGrpSpPr>
          <p:cNvPr id="70661" name="Group 5"/>
          <p:cNvGrpSpPr/>
          <p:nvPr/>
        </p:nvGrpSpPr>
        <p:grpSpPr bwMode="auto">
          <a:xfrm>
            <a:off x="6968491" y="1240155"/>
            <a:ext cx="1997075" cy="1995488"/>
            <a:chOff x="2976" y="576"/>
            <a:chExt cx="1258" cy="1257"/>
          </a:xfrm>
        </p:grpSpPr>
        <p:pic>
          <p:nvPicPr>
            <p:cNvPr id="706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 y="576"/>
              <a:ext cx="1131" cy="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3" name="Text Box 7"/>
            <p:cNvSpPr txBox="1">
              <a:spLocks noChangeArrowheads="1"/>
            </p:cNvSpPr>
            <p:nvPr/>
          </p:nvSpPr>
          <p:spPr bwMode="auto">
            <a:xfrm>
              <a:off x="2976" y="1056"/>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5V</a:t>
              </a:r>
              <a:endParaRPr kumimoji="1" lang="en-US" altLang="zh-CN" sz="2800">
                <a:solidFill>
                  <a:srgbClr val="FFCC00"/>
                </a:solidFill>
                <a:latin typeface="Times New Roman" panose="02020503050405090304" pitchFamily="18" charset="0"/>
                <a:ea typeface="黑体" pitchFamily="49" charset="-122"/>
              </a:endParaRPr>
            </a:p>
          </p:txBody>
        </p:sp>
      </p:grpSp>
      <p:sp>
        <p:nvSpPr>
          <p:cNvPr id="70664" name="AutoShape 8"/>
          <p:cNvSpPr>
            <a:spLocks noChangeArrowheads="1"/>
          </p:cNvSpPr>
          <p:nvPr/>
        </p:nvSpPr>
        <p:spPr bwMode="auto">
          <a:xfrm>
            <a:off x="6206490" y="1973581"/>
            <a:ext cx="457200" cy="485775"/>
          </a:xfrm>
          <a:prstGeom prst="rightArrow">
            <a:avLst>
              <a:gd name="adj1" fmla="val 50000"/>
              <a:gd name="adj2" fmla="val 25000"/>
            </a:avLst>
          </a:prstGeom>
          <a:gradFill rotWithShape="0">
            <a:gsLst>
              <a:gs pos="0">
                <a:srgbClr val="03D4A8"/>
              </a:gs>
              <a:gs pos="25000">
                <a:srgbClr val="21D6E0"/>
              </a:gs>
              <a:gs pos="75000">
                <a:srgbClr val="0087E6"/>
              </a:gs>
              <a:gs pos="100000">
                <a:srgbClr val="005CBF"/>
              </a:gs>
            </a:gsLst>
            <a:lin ang="0" scaled="1"/>
          </a:gra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kumimoji="1" lang="zh-CN" altLang="zh-CN" sz="2800">
              <a:solidFill>
                <a:srgbClr val="000000"/>
              </a:solidFill>
              <a:latin typeface="Times New Roman" panose="02020503050405090304" pitchFamily="18" charset="0"/>
              <a:ea typeface="黑体" pitchFamily="49" charset="-122"/>
            </a:endParaRPr>
          </a:p>
        </p:txBody>
      </p:sp>
      <p:sp>
        <p:nvSpPr>
          <p:cNvPr id="70665" name="Text Box 9"/>
          <p:cNvSpPr txBox="1">
            <a:spLocks noChangeArrowheads="1"/>
          </p:cNvSpPr>
          <p:nvPr/>
        </p:nvSpPr>
        <p:spPr bwMode="auto">
          <a:xfrm>
            <a:off x="2669540" y="3289618"/>
            <a:ext cx="6228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zh-CN" sz="2800">
                <a:solidFill>
                  <a:srgbClr val="FFCC00"/>
                </a:solidFill>
                <a:latin typeface="Times New Roman" panose="02020503050405090304" pitchFamily="18" charset="0"/>
                <a:ea typeface="黑体" pitchFamily="49" charset="-122"/>
              </a:rPr>
              <a:t>电流源和其他元件（除电流源外）串联</a:t>
            </a:r>
            <a:endParaRPr kumimoji="1" lang="zh-CN" altLang="en-US" sz="2800">
              <a:solidFill>
                <a:srgbClr val="FFCC00"/>
              </a:solidFill>
              <a:latin typeface="Times New Roman" panose="02020503050405090304" pitchFamily="18" charset="0"/>
              <a:ea typeface="黑体" pitchFamily="49" charset="-122"/>
            </a:endParaRPr>
          </a:p>
        </p:txBody>
      </p:sp>
      <p:grpSp>
        <p:nvGrpSpPr>
          <p:cNvPr id="70666" name="Group 10"/>
          <p:cNvGrpSpPr/>
          <p:nvPr/>
        </p:nvGrpSpPr>
        <p:grpSpPr bwMode="auto">
          <a:xfrm>
            <a:off x="3655378" y="3948431"/>
            <a:ext cx="1636712" cy="2473325"/>
            <a:chOff x="889" y="2282"/>
            <a:chExt cx="1031" cy="1558"/>
          </a:xfrm>
        </p:grpSpPr>
        <p:pic>
          <p:nvPicPr>
            <p:cNvPr id="706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 y="2282"/>
              <a:ext cx="839" cy="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8" name="Text Box 12"/>
            <p:cNvSpPr txBox="1">
              <a:spLocks noChangeArrowheads="1"/>
            </p:cNvSpPr>
            <p:nvPr/>
          </p:nvSpPr>
          <p:spPr bwMode="auto">
            <a:xfrm>
              <a:off x="1530" y="2640"/>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5A</a:t>
              </a:r>
              <a:endParaRPr kumimoji="1" lang="en-US" altLang="zh-CN" sz="2800">
                <a:solidFill>
                  <a:srgbClr val="FFCC00"/>
                </a:solidFill>
                <a:latin typeface="Times New Roman" panose="02020503050405090304" pitchFamily="18" charset="0"/>
                <a:ea typeface="黑体" pitchFamily="49" charset="-122"/>
              </a:endParaRPr>
            </a:p>
          </p:txBody>
        </p:sp>
      </p:grpSp>
      <p:sp>
        <p:nvSpPr>
          <p:cNvPr id="70669" name="AutoShape 13"/>
          <p:cNvSpPr>
            <a:spLocks noChangeArrowheads="1"/>
          </p:cNvSpPr>
          <p:nvPr/>
        </p:nvSpPr>
        <p:spPr bwMode="auto">
          <a:xfrm>
            <a:off x="5977890" y="5097781"/>
            <a:ext cx="457200" cy="485775"/>
          </a:xfrm>
          <a:prstGeom prst="rightArrow">
            <a:avLst>
              <a:gd name="adj1" fmla="val 49676"/>
              <a:gd name="adj2" fmla="val 36458"/>
            </a:avLst>
          </a:prstGeom>
          <a:gradFill rotWithShape="0">
            <a:gsLst>
              <a:gs pos="0">
                <a:srgbClr val="03D4A8"/>
              </a:gs>
              <a:gs pos="25000">
                <a:srgbClr val="21D6E0"/>
              </a:gs>
              <a:gs pos="75000">
                <a:srgbClr val="0087E6"/>
              </a:gs>
              <a:gs pos="100000">
                <a:srgbClr val="005CBF"/>
              </a:gs>
            </a:gsLst>
            <a:lin ang="0" scaled="1"/>
          </a:gradFill>
          <a:ln w="2857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70670" name="Group 14"/>
          <p:cNvGrpSpPr/>
          <p:nvPr/>
        </p:nvGrpSpPr>
        <p:grpSpPr bwMode="auto">
          <a:xfrm>
            <a:off x="6931978" y="4594543"/>
            <a:ext cx="1712912" cy="1522412"/>
            <a:chOff x="2665" y="865"/>
            <a:chExt cx="1079" cy="959"/>
          </a:xfrm>
        </p:grpSpPr>
        <p:pic>
          <p:nvPicPr>
            <p:cNvPr id="706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 y="865"/>
              <a:ext cx="1079"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72" name="Text Box 16"/>
            <p:cNvSpPr txBox="1">
              <a:spLocks noChangeArrowheads="1"/>
            </p:cNvSpPr>
            <p:nvPr/>
          </p:nvSpPr>
          <p:spPr bwMode="auto">
            <a:xfrm>
              <a:off x="3306" y="1161"/>
              <a:ext cx="39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800">
                  <a:solidFill>
                    <a:srgbClr val="FFCC00"/>
                  </a:solidFill>
                  <a:latin typeface="Times New Roman" panose="02020503050405090304" pitchFamily="18" charset="0"/>
                  <a:ea typeface="黑体" pitchFamily="49" charset="-122"/>
                </a:rPr>
                <a:t>5A</a:t>
              </a:r>
              <a:endParaRPr kumimoji="1" lang="en-US" altLang="zh-CN" sz="2800">
                <a:solidFill>
                  <a:srgbClr val="FFCC00"/>
                </a:solidFill>
                <a:latin typeface="Times New Roman" panose="02020503050405090304" pitchFamily="18" charset="0"/>
                <a:ea typeface="黑体" pitchFamily="49" charset="-122"/>
              </a:endParaRPr>
            </a:p>
          </p:txBody>
        </p:sp>
      </p:grpSp>
      <p:sp>
        <p:nvSpPr>
          <p:cNvPr id="2" name="灯片编号占位符 1"/>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664"/>
                                        </p:tgtEl>
                                        <p:attrNameLst>
                                          <p:attrName>style.visibility</p:attrName>
                                        </p:attrNameLst>
                                      </p:cBhvr>
                                      <p:to>
                                        <p:strVal val="visible"/>
                                      </p:to>
                                    </p:set>
                                    <p:animEffect transition="in" filter="wipe(left)">
                                      <p:cBhvr>
                                        <p:cTn id="7" dur="500"/>
                                        <p:tgtEl>
                                          <p:spTgt spid="706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661"/>
                                        </p:tgtEl>
                                        <p:attrNameLst>
                                          <p:attrName>style.visibility</p:attrName>
                                        </p:attrNameLst>
                                      </p:cBhvr>
                                      <p:to>
                                        <p:strVal val="visible"/>
                                      </p:to>
                                    </p:set>
                                    <p:animEffect transition="in" filter="wipe(left)">
                                      <p:cBhvr>
                                        <p:cTn id="12" dur="500"/>
                                        <p:tgtEl>
                                          <p:spTgt spid="706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665">
                                            <p:txEl>
                                              <p:pRg st="0" end="0"/>
                                            </p:txEl>
                                          </p:spTgt>
                                        </p:tgtEl>
                                        <p:attrNameLst>
                                          <p:attrName>style.visibility</p:attrName>
                                        </p:attrNameLst>
                                      </p:cBhvr>
                                      <p:to>
                                        <p:strVal val="visible"/>
                                      </p:to>
                                    </p:set>
                                    <p:animEffect transition="in" filter="wipe(left)">
                                      <p:cBhvr>
                                        <p:cTn id="17" dur="500"/>
                                        <p:tgtEl>
                                          <p:spTgt spid="7066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706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0669"/>
                                        </p:tgtEl>
                                        <p:attrNameLst>
                                          <p:attrName>style.visibility</p:attrName>
                                        </p:attrNameLst>
                                      </p:cBhvr>
                                      <p:to>
                                        <p:strVal val="visible"/>
                                      </p:to>
                                    </p:set>
                                    <p:animEffect transition="in" filter="wipe(left)">
                                      <p:cBhvr>
                                        <p:cTn id="26" dur="500"/>
                                        <p:tgtEl>
                                          <p:spTgt spid="7066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0670"/>
                                        </p:tgtEl>
                                        <p:attrNameLst>
                                          <p:attrName>style.visibility</p:attrName>
                                        </p:attrNameLst>
                                      </p:cBhvr>
                                      <p:to>
                                        <p:strVal val="visible"/>
                                      </p:to>
                                    </p:set>
                                    <p:animEffect transition="in" filter="wipe(left)">
                                      <p:cBhvr>
                                        <p:cTn id="31" dur="500"/>
                                        <p:tgtEl>
                                          <p:spTgt spid="70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4" grpId="0" animBg="1" autoUpdateAnimBg="0"/>
      <p:bldP spid="70665" grpId="0" autoUpdateAnimBg="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275262" y="695703"/>
            <a:ext cx="6237147" cy="2308324"/>
          </a:xfrm>
          <a:prstGeom prst="rect">
            <a:avLst/>
          </a:prstGeom>
          <a:noFill/>
          <a:ln w="38100" cap="sq" algn="ctr">
            <a:noFill/>
            <a:miter lim="800000"/>
          </a:ln>
          <a:effectLst/>
        </p:spPr>
        <p:txBody>
          <a:bodyPr wrap="square">
            <a:spAutoFit/>
          </a:bodyPr>
          <a:lstStyle/>
          <a:p>
            <a:pPr>
              <a:spcBef>
                <a:spcPct val="50000"/>
              </a:spcBef>
              <a:defRPr/>
            </a:pPr>
            <a:r>
              <a:rPr kumimoji="1" lang="zh-CN" altLang="en-US" sz="2400" b="1" dirty="0">
                <a:latin typeface="Times New Roman" panose="02020503050405090304" pitchFamily="18" charset="0"/>
                <a:ea typeface="仿宋_GB2312" pitchFamily="49" charset="-122"/>
                <a:sym typeface="Symbol" panose="05050102010706020507" pitchFamily="18" charset="2"/>
              </a:rPr>
              <a:t>已知：</a:t>
            </a:r>
            <a:r>
              <a:rPr kumimoji="1" lang="en-US" altLang="zh-CN" sz="2400" b="1" dirty="0">
                <a:latin typeface="Times New Roman" panose="02020503050405090304" pitchFamily="18" charset="0"/>
                <a:ea typeface="仿宋_GB2312" pitchFamily="49" charset="-122"/>
                <a:sym typeface="Symbol" panose="05050102010706020507" pitchFamily="18" charset="2"/>
              </a:rPr>
              <a:t>4C</a:t>
            </a:r>
            <a:r>
              <a:rPr kumimoji="1" lang="zh-CN" altLang="en-US" sz="2400" b="1" dirty="0">
                <a:latin typeface="Times New Roman" panose="02020503050405090304" pitchFamily="18" charset="0"/>
                <a:ea typeface="仿宋_GB2312" pitchFamily="49" charset="-122"/>
                <a:sym typeface="Symbol" panose="05050102010706020507" pitchFamily="18" charset="2"/>
              </a:rPr>
              <a:t>正电荷由</a:t>
            </a:r>
            <a:r>
              <a:rPr kumimoji="1" lang="en-US" altLang="zh-CN" sz="2400" b="1" dirty="0">
                <a:latin typeface="Times New Roman" panose="02020503050405090304" pitchFamily="18" charset="0"/>
                <a:ea typeface="仿宋_GB2312" pitchFamily="49" charset="-122"/>
                <a:sym typeface="Symbol" panose="05050102010706020507" pitchFamily="18" charset="2"/>
              </a:rPr>
              <a:t>a</a:t>
            </a:r>
            <a:r>
              <a:rPr kumimoji="1" lang="zh-CN" altLang="en-US" sz="2400" b="1" dirty="0">
                <a:latin typeface="Times New Roman" panose="02020503050405090304" pitchFamily="18" charset="0"/>
                <a:ea typeface="仿宋_GB2312" pitchFamily="49" charset="-122"/>
                <a:sym typeface="Symbol" panose="05050102010706020507" pitchFamily="18" charset="2"/>
              </a:rPr>
              <a:t>点均匀移动至</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点电场力做功</a:t>
            </a:r>
            <a:r>
              <a:rPr kumimoji="1" lang="en-US" altLang="zh-CN" sz="2400" b="1" dirty="0">
                <a:latin typeface="Times New Roman" panose="02020503050405090304" pitchFamily="18" charset="0"/>
                <a:ea typeface="仿宋_GB2312" pitchFamily="49" charset="-122"/>
                <a:sym typeface="Symbol" panose="05050102010706020507" pitchFamily="18" charset="2"/>
              </a:rPr>
              <a:t>8J</a:t>
            </a:r>
            <a:r>
              <a:rPr kumimoji="1" lang="zh-CN" altLang="en-US" sz="2400" b="1" dirty="0">
                <a:latin typeface="Times New Roman" panose="02020503050405090304" pitchFamily="18" charset="0"/>
                <a:ea typeface="仿宋_GB2312" pitchFamily="49" charset="-122"/>
                <a:sym typeface="Symbol" panose="05050102010706020507" pitchFamily="18" charset="2"/>
              </a:rPr>
              <a:t>，由</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点移动到</a:t>
            </a:r>
            <a:r>
              <a:rPr kumimoji="1" lang="en-US" altLang="zh-CN" sz="2400" b="1" dirty="0">
                <a:latin typeface="Times New Roman" panose="02020503050405090304" pitchFamily="18" charset="0"/>
                <a:ea typeface="仿宋_GB2312" pitchFamily="49" charset="-122"/>
                <a:sym typeface="Symbol" panose="05050102010706020507" pitchFamily="18" charset="2"/>
              </a:rPr>
              <a:t>c</a:t>
            </a:r>
            <a:r>
              <a:rPr kumimoji="1" lang="zh-CN" altLang="en-US" sz="2400" b="1" dirty="0">
                <a:latin typeface="Times New Roman" panose="02020503050405090304" pitchFamily="18" charset="0"/>
                <a:ea typeface="仿宋_GB2312" pitchFamily="49" charset="-122"/>
                <a:sym typeface="Symbol" panose="05050102010706020507" pitchFamily="18" charset="2"/>
              </a:rPr>
              <a:t>点电场力做功为</a:t>
            </a:r>
            <a:r>
              <a:rPr kumimoji="1" lang="en-US" altLang="zh-CN" sz="2400" b="1" dirty="0">
                <a:latin typeface="Times New Roman" panose="02020503050405090304" pitchFamily="18" charset="0"/>
                <a:ea typeface="仿宋_GB2312" pitchFamily="49" charset="-122"/>
                <a:sym typeface="Symbol" panose="05050102010706020507" pitchFamily="18" charset="2"/>
              </a:rPr>
              <a:t>12J</a:t>
            </a:r>
            <a:r>
              <a:rPr kumimoji="1" lang="zh-CN" altLang="en-US" sz="2400" b="1" dirty="0">
                <a:latin typeface="Times New Roman" panose="02020503050405090304" pitchFamily="18" charset="0"/>
                <a:ea typeface="仿宋_GB2312" pitchFamily="49" charset="-122"/>
                <a:sym typeface="Symbol" panose="05050102010706020507" pitchFamily="18" charset="2"/>
              </a:rPr>
              <a:t>，</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a:p>
            <a:pPr>
              <a:spcBef>
                <a:spcPct val="50000"/>
              </a:spcBef>
              <a:defRPr/>
            </a:pPr>
            <a:r>
              <a:rPr kumimoji="1" lang="en-US" altLang="zh-CN" sz="2400" b="1" dirty="0">
                <a:latin typeface="Times New Roman" panose="02020503050405090304" pitchFamily="18" charset="0"/>
                <a:ea typeface="仿宋_GB2312" pitchFamily="49" charset="-122"/>
                <a:sym typeface="Symbol" panose="05050102010706020507" pitchFamily="18" charset="2"/>
              </a:rPr>
              <a:t>(1) </a:t>
            </a:r>
            <a:r>
              <a:rPr kumimoji="1" lang="zh-CN" altLang="en-US" sz="2400" b="1" dirty="0">
                <a:latin typeface="Times New Roman" panose="02020503050405090304" pitchFamily="18" charset="0"/>
                <a:ea typeface="仿宋_GB2312" pitchFamily="49" charset="-122"/>
                <a:sym typeface="Symbol" panose="05050102010706020507" pitchFamily="18" charset="2"/>
              </a:rPr>
              <a:t>若以</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点为参考点，求</a:t>
            </a:r>
            <a:r>
              <a:rPr kumimoji="1" lang="en-US" altLang="zh-CN" sz="2400" b="1" dirty="0">
                <a:latin typeface="Times New Roman" panose="02020503050405090304" pitchFamily="18" charset="0"/>
                <a:ea typeface="仿宋_GB2312" pitchFamily="49" charset="-122"/>
                <a:sym typeface="Symbol" panose="05050102010706020507" pitchFamily="18" charset="2"/>
              </a:rPr>
              <a:t>a</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dirty="0">
                <a:latin typeface="Times New Roman" panose="02020503050405090304" pitchFamily="18" charset="0"/>
                <a:ea typeface="仿宋_GB2312" pitchFamily="49" charset="-122"/>
                <a:sym typeface="Symbol" panose="05050102010706020507" pitchFamily="18" charset="2"/>
              </a:rPr>
              <a:t>c</a:t>
            </a:r>
            <a:r>
              <a:rPr kumimoji="1" lang="zh-CN" altLang="en-US" sz="2400" b="1" dirty="0">
                <a:latin typeface="Times New Roman" panose="02020503050405090304" pitchFamily="18" charset="0"/>
                <a:ea typeface="仿宋_GB2312" pitchFamily="49" charset="-122"/>
                <a:sym typeface="Symbol" panose="05050102010706020507" pitchFamily="18" charset="2"/>
              </a:rPr>
              <a:t>点的电位和电压</a:t>
            </a:r>
            <a:r>
              <a:rPr kumimoji="1" lang="en-US" altLang="zh-CN" sz="2400" b="1" dirty="0" err="1">
                <a:latin typeface="Times New Roman" panose="02020503050405090304" pitchFamily="18" charset="0"/>
                <a:ea typeface="仿宋_GB2312" pitchFamily="49" charset="-122"/>
                <a:sym typeface="Symbol" panose="05050102010706020507" pitchFamily="18" charset="2"/>
              </a:rPr>
              <a:t>U</a:t>
            </a:r>
            <a:r>
              <a:rPr kumimoji="1" lang="en-US" altLang="zh-CN" sz="2400" b="1" baseline="-25000" dirty="0" err="1">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ab</a:t>
            </a:r>
            <a:r>
              <a:rPr kumimoji="1" lang="zh-CN" altLang="en-US"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a:t>
            </a:r>
            <a:r>
              <a:rPr kumimoji="1" lang="en-US" altLang="zh-CN"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U</a:t>
            </a:r>
            <a:r>
              <a:rPr kumimoji="1" lang="en-US" altLang="zh-CN" sz="2400" b="1" baseline="-25000"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 </a:t>
            </a:r>
            <a:r>
              <a:rPr kumimoji="1" lang="en-US" altLang="zh-CN" sz="2400" b="1" baseline="-25000" dirty="0" err="1">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bc</a:t>
            </a:r>
            <a:r>
              <a:rPr kumimoji="1" lang="en-US" altLang="zh-CN"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a:t>
            </a:r>
            <a:endParaRPr kumimoji="1" lang="en-US" altLang="zh-CN" sz="2400" b="1" baseline="-25000"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endParaRPr>
          </a:p>
          <a:p>
            <a:pPr>
              <a:spcBef>
                <a:spcPct val="50000"/>
              </a:spcBef>
              <a:defRPr/>
            </a:pPr>
            <a:r>
              <a:rPr kumimoji="1" lang="en-US" altLang="zh-CN"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(2)  </a:t>
            </a:r>
            <a:r>
              <a:rPr kumimoji="1" lang="zh-CN" altLang="en-US"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若以</a:t>
            </a:r>
            <a:r>
              <a:rPr kumimoji="1" lang="en-US" altLang="zh-CN"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c</a:t>
            </a:r>
            <a:r>
              <a:rPr kumimoji="1" lang="zh-CN" altLang="en-US"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rPr>
              <a:t>点为参考点，再求以上各值</a:t>
            </a:r>
            <a:endParaRPr kumimoji="1" lang="zh-CN" altLang="en-US" sz="2400" b="1" dirty="0">
              <a:effectLst>
                <a:outerShdw blurRad="38100" dist="38100" dir="2700000" algn="tl">
                  <a:srgbClr val="C0C0C0"/>
                </a:outerShdw>
              </a:effectLst>
              <a:latin typeface="Times New Roman" panose="02020503050405090304" pitchFamily="18" charset="0"/>
              <a:ea typeface="仿宋_GB2312" pitchFamily="49" charset="-122"/>
              <a:sym typeface="Symbol" panose="05050102010706020507" pitchFamily="18" charset="2"/>
            </a:endParaRPr>
          </a:p>
        </p:txBody>
      </p:sp>
      <p:sp>
        <p:nvSpPr>
          <p:cNvPr id="3" name="Line 4"/>
          <p:cNvSpPr>
            <a:spLocks noChangeShapeType="1"/>
          </p:cNvSpPr>
          <p:nvPr/>
        </p:nvSpPr>
        <p:spPr bwMode="auto">
          <a:xfrm>
            <a:off x="1963739" y="1658938"/>
            <a:ext cx="936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wrap="none" anchor="ctr"/>
          <a:lstStyle/>
          <a:p>
            <a:endParaRPr lang="zh-CN" altLang="en-US"/>
          </a:p>
        </p:txBody>
      </p:sp>
      <p:grpSp>
        <p:nvGrpSpPr>
          <p:cNvPr id="5" name="Group 6"/>
          <p:cNvGrpSpPr/>
          <p:nvPr/>
        </p:nvGrpSpPr>
        <p:grpSpPr bwMode="auto">
          <a:xfrm>
            <a:off x="850106" y="609978"/>
            <a:ext cx="3203576" cy="3017838"/>
            <a:chOff x="0" y="482"/>
            <a:chExt cx="2018" cy="1901"/>
          </a:xfrm>
        </p:grpSpPr>
        <p:sp>
          <p:nvSpPr>
            <p:cNvPr id="6" name="Text Box 7"/>
            <p:cNvSpPr txBox="1">
              <a:spLocks noChangeArrowheads="1"/>
            </p:cNvSpPr>
            <p:nvPr/>
          </p:nvSpPr>
          <p:spPr bwMode="auto">
            <a:xfrm>
              <a:off x="0" y="663"/>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a</a:t>
              </a:r>
              <a:endPar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nvGrpSpPr>
            <p:cNvPr id="7" name="Group 8"/>
            <p:cNvGrpSpPr/>
            <p:nvPr/>
          </p:nvGrpSpPr>
          <p:grpSpPr bwMode="auto">
            <a:xfrm>
              <a:off x="204" y="709"/>
              <a:ext cx="1814" cy="1674"/>
              <a:chOff x="204" y="709"/>
              <a:chExt cx="1814" cy="1674"/>
            </a:xfrm>
          </p:grpSpPr>
          <p:sp>
            <p:nvSpPr>
              <p:cNvPr id="9" name="Line 9"/>
              <p:cNvSpPr>
                <a:spLocks noChangeShapeType="1"/>
              </p:cNvSpPr>
              <p:nvPr/>
            </p:nvSpPr>
            <p:spPr bwMode="auto">
              <a:xfrm>
                <a:off x="340" y="845"/>
                <a:ext cx="0" cy="1224"/>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340" y="845"/>
                <a:ext cx="1497"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1"/>
              <p:cNvSpPr>
                <a:spLocks noChangeShapeType="1"/>
              </p:cNvSpPr>
              <p:nvPr/>
            </p:nvSpPr>
            <p:spPr bwMode="auto">
              <a:xfrm>
                <a:off x="1837" y="845"/>
                <a:ext cx="0" cy="1224"/>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2"/>
              <p:cNvSpPr>
                <a:spLocks noChangeShapeType="1"/>
              </p:cNvSpPr>
              <p:nvPr/>
            </p:nvSpPr>
            <p:spPr bwMode="auto">
              <a:xfrm>
                <a:off x="340" y="2069"/>
                <a:ext cx="1497" cy="0"/>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13"/>
              <p:cNvSpPr>
                <a:spLocks noChangeArrowheads="1"/>
              </p:cNvSpPr>
              <p:nvPr/>
            </p:nvSpPr>
            <p:spPr bwMode="auto">
              <a:xfrm>
                <a:off x="204" y="1207"/>
                <a:ext cx="272"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4" name="Rectangle 14"/>
              <p:cNvSpPr>
                <a:spLocks noChangeArrowheads="1"/>
              </p:cNvSpPr>
              <p:nvPr/>
            </p:nvSpPr>
            <p:spPr bwMode="auto">
              <a:xfrm>
                <a:off x="249" y="1253"/>
                <a:ext cx="22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5" name="Rectangle 15"/>
              <p:cNvSpPr>
                <a:spLocks noChangeArrowheads="1"/>
              </p:cNvSpPr>
              <p:nvPr/>
            </p:nvSpPr>
            <p:spPr bwMode="auto">
              <a:xfrm>
                <a:off x="204" y="1207"/>
                <a:ext cx="272" cy="545"/>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6" name="Rectangle 16"/>
              <p:cNvSpPr>
                <a:spLocks noChangeArrowheads="1"/>
              </p:cNvSpPr>
              <p:nvPr/>
            </p:nvSpPr>
            <p:spPr bwMode="auto">
              <a:xfrm>
                <a:off x="1701" y="1207"/>
                <a:ext cx="272" cy="545"/>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7" name="Rectangle 17"/>
              <p:cNvSpPr>
                <a:spLocks noChangeArrowheads="1"/>
              </p:cNvSpPr>
              <p:nvPr/>
            </p:nvSpPr>
            <p:spPr bwMode="auto">
              <a:xfrm>
                <a:off x="839" y="709"/>
                <a:ext cx="545" cy="272"/>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8" name="Text Box 18"/>
              <p:cNvSpPr txBox="1">
                <a:spLocks noChangeArrowheads="1"/>
              </p:cNvSpPr>
              <p:nvPr/>
            </p:nvSpPr>
            <p:spPr bwMode="auto">
              <a:xfrm>
                <a:off x="1655" y="1979"/>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c</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sp>
          <p:nvSpPr>
            <p:cNvPr id="8" name="Text Box 19"/>
            <p:cNvSpPr txBox="1">
              <a:spLocks noChangeArrowheads="1"/>
            </p:cNvSpPr>
            <p:nvPr/>
          </p:nvSpPr>
          <p:spPr bwMode="auto">
            <a:xfrm>
              <a:off x="1610" y="482"/>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b</a:t>
              </a:r>
              <a:endPar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grpSp>
        <p:nvGrpSpPr>
          <p:cNvPr id="19" name="Group 20"/>
          <p:cNvGrpSpPr/>
          <p:nvPr/>
        </p:nvGrpSpPr>
        <p:grpSpPr bwMode="auto">
          <a:xfrm>
            <a:off x="3801269" y="970341"/>
            <a:ext cx="361950" cy="431800"/>
            <a:chOff x="4558" y="3839"/>
            <a:chExt cx="228" cy="272"/>
          </a:xfrm>
        </p:grpSpPr>
        <p:sp>
          <p:nvSpPr>
            <p:cNvPr id="20" name="Line 21"/>
            <p:cNvSpPr>
              <a:spLocks noChangeShapeType="1"/>
            </p:cNvSpPr>
            <p:nvPr/>
          </p:nvSpPr>
          <p:spPr bwMode="auto">
            <a:xfrm>
              <a:off x="4558" y="3974"/>
              <a:ext cx="227" cy="0"/>
            </a:xfrm>
            <a:prstGeom prst="line">
              <a:avLst/>
            </a:prstGeom>
            <a:noFill/>
            <a:ln w="63500" cap="sq">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2"/>
            <p:cNvSpPr>
              <a:spLocks noChangeShapeType="1"/>
            </p:cNvSpPr>
            <p:nvPr/>
          </p:nvSpPr>
          <p:spPr bwMode="auto">
            <a:xfrm>
              <a:off x="4786" y="3839"/>
              <a:ext cx="0" cy="272"/>
            </a:xfrm>
            <a:prstGeom prst="line">
              <a:avLst/>
            </a:prstGeom>
            <a:noFill/>
            <a:ln w="635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2" name="Object 23"/>
          <p:cNvGraphicFramePr>
            <a:graphicFrameLocks noChangeAspect="1"/>
          </p:cNvGraphicFramePr>
          <p:nvPr/>
        </p:nvGraphicFramePr>
        <p:xfrm>
          <a:off x="1928813" y="4168198"/>
          <a:ext cx="2746375" cy="947737"/>
        </p:xfrm>
        <a:graphic>
          <a:graphicData uri="http://schemas.openxmlformats.org/presentationml/2006/ole">
            <mc:AlternateContent xmlns:mc="http://schemas.openxmlformats.org/markup-compatibility/2006">
              <mc:Choice xmlns:v="urn:schemas-microsoft-com:vml" Requires="v">
                <p:oleObj spid="_x0000_s4" name="Equation" r:id="rId1" imgW="1152525" imgH="386080" progId="Equation.3">
                  <p:embed/>
                </p:oleObj>
              </mc:Choice>
              <mc:Fallback>
                <p:oleObj name="Equation" r:id="rId1" imgW="1152525" imgH="386080" progId="Equation.3">
                  <p:embed/>
                  <p:pic>
                    <p:nvPicPr>
                      <p:cNvPr id="0" name="Object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4168198"/>
                        <a:ext cx="2746375"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4"/>
          <p:cNvGraphicFramePr>
            <a:graphicFrameLocks noChangeAspect="1"/>
          </p:cNvGraphicFramePr>
          <p:nvPr/>
        </p:nvGraphicFramePr>
        <p:xfrm>
          <a:off x="5312232" y="3536694"/>
          <a:ext cx="949325" cy="473075"/>
        </p:xfrm>
        <a:graphic>
          <a:graphicData uri="http://schemas.openxmlformats.org/presentationml/2006/ole">
            <mc:AlternateContent xmlns:mc="http://schemas.openxmlformats.org/markup-compatibility/2006">
              <mc:Choice xmlns:v="urn:schemas-microsoft-com:vml" Requires="v">
                <p:oleObj spid="_x0000_s24" name="Equation" r:id="rId3" imgW="386080" imgH="180340" progId="Equation.3">
                  <p:embed/>
                </p:oleObj>
              </mc:Choice>
              <mc:Fallback>
                <p:oleObj name="Equation" r:id="rId3" imgW="386080" imgH="18034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232" y="3536694"/>
                        <a:ext cx="9493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noChangeAspect="1"/>
          </p:cNvGraphicFramePr>
          <p:nvPr/>
        </p:nvGraphicFramePr>
        <p:xfrm>
          <a:off x="1928813" y="5084764"/>
          <a:ext cx="3968750" cy="847725"/>
        </p:xfrm>
        <a:graphic>
          <a:graphicData uri="http://schemas.openxmlformats.org/presentationml/2006/ole">
            <mc:AlternateContent xmlns:mc="http://schemas.openxmlformats.org/markup-compatibility/2006">
              <mc:Choice xmlns:v="urn:schemas-microsoft-com:vml" Requires="v">
                <p:oleObj spid="_x0000_s26" name="Equation" r:id="rId5" imgW="1667510" imgH="334645" progId="Equation.3">
                  <p:embed/>
                </p:oleObj>
              </mc:Choice>
              <mc:Fallback>
                <p:oleObj name="Equation" r:id="rId5" imgW="1667510" imgH="334645"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813" y="5084764"/>
                        <a:ext cx="396875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6"/>
          <p:cNvGraphicFramePr>
            <a:graphicFrameLocks noChangeAspect="1"/>
          </p:cNvGraphicFramePr>
          <p:nvPr/>
        </p:nvGraphicFramePr>
        <p:xfrm>
          <a:off x="6464301" y="4365626"/>
          <a:ext cx="3794125" cy="473075"/>
        </p:xfrm>
        <a:graphic>
          <a:graphicData uri="http://schemas.openxmlformats.org/presentationml/2006/ole">
            <mc:AlternateContent xmlns:mc="http://schemas.openxmlformats.org/markup-compatibility/2006">
              <mc:Choice xmlns:v="urn:schemas-microsoft-com:vml" Requires="v">
                <p:oleObj spid="_x0000_s28" name="Equation" r:id="rId7" imgW="1597025" imgH="180340" progId="Equation.3">
                  <p:embed/>
                </p:oleObj>
              </mc:Choice>
              <mc:Fallback>
                <p:oleObj name="Equation" r:id="rId7" imgW="1597025" imgH="18034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4301" y="4365626"/>
                        <a:ext cx="37941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7"/>
          <p:cNvGraphicFramePr>
            <a:graphicFrameLocks noChangeAspect="1"/>
          </p:cNvGraphicFramePr>
          <p:nvPr/>
        </p:nvGraphicFramePr>
        <p:xfrm>
          <a:off x="6464301" y="5272088"/>
          <a:ext cx="4167187" cy="473075"/>
        </p:xfrm>
        <a:graphic>
          <a:graphicData uri="http://schemas.openxmlformats.org/presentationml/2006/ole">
            <mc:AlternateContent xmlns:mc="http://schemas.openxmlformats.org/markup-compatibility/2006">
              <mc:Choice xmlns:v="urn:schemas-microsoft-com:vml" Requires="v">
                <p:oleObj spid="_x0000_s30" name="Equation" r:id="rId9" imgW="1757680" imgH="180340" progId="Equation.3">
                  <p:embed/>
                </p:oleObj>
              </mc:Choice>
              <mc:Fallback>
                <p:oleObj name="Equation" r:id="rId9" imgW="1757680" imgH="180340" progId="Equation.3">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4301" y="5272088"/>
                        <a:ext cx="4167187"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28"/>
          <p:cNvSpPr txBox="1">
            <a:spLocks noChangeArrowheads="1"/>
          </p:cNvSpPr>
          <p:nvPr/>
        </p:nvSpPr>
        <p:spPr bwMode="auto">
          <a:xfrm>
            <a:off x="1712913" y="351059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(1)</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2" name="Text Box 29"/>
          <p:cNvSpPr txBox="1">
            <a:spLocks noChangeArrowheads="1"/>
          </p:cNvSpPr>
          <p:nvPr/>
        </p:nvSpPr>
        <p:spPr bwMode="auto">
          <a:xfrm>
            <a:off x="2359482" y="3536693"/>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sym typeface="Symbol" panose="05050102010706020507" pitchFamily="18" charset="2"/>
              </a:rPr>
              <a:t>以</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点为电位参考点</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sp>
        <p:nvSpPr>
          <p:cNvPr id="33" name="灯片编号占位符 3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2566989" y="5480369"/>
            <a:ext cx="6408737" cy="977265"/>
          </a:xfrm>
          <a:prstGeom prst="rect">
            <a:avLst/>
          </a:prstGeom>
          <a:solidFill>
            <a:srgbClr val="008000"/>
          </a:solidFill>
          <a:ln>
            <a:noFill/>
          </a:ln>
          <a:effectLst/>
          <a:extLs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defTabSz="914400" eaLnBrk="0" fontAlgn="base" hangingPunct="0">
              <a:lnSpc>
                <a:spcPct val="120000"/>
              </a:lnSpc>
              <a:spcBef>
                <a:spcPct val="50000"/>
              </a:spcBef>
              <a:spcAft>
                <a:spcPct val="0"/>
              </a:spcAft>
              <a:buClr>
                <a:srgbClr val="FFFF00"/>
              </a:buClr>
            </a:pPr>
            <a:r>
              <a:rPr kumimoji="1" lang="zh-CN" altLang="en-US" sz="2400" b="1">
                <a:solidFill>
                  <a:srgbClr val="FFFF00"/>
                </a:solidFill>
                <a:latin typeface="Times New Roman" panose="02020503050405090304" pitchFamily="18" charset="0"/>
                <a:ea typeface="宋体" pitchFamily="2" charset="-122"/>
              </a:rPr>
              <a:t>    实际电流源也不允许开路。因其内阻大，若开路，电压很高，可能烧毁电源。</a:t>
            </a:r>
            <a:endParaRPr kumimoji="1" lang="zh-CN" altLang="en-US" sz="2400" b="1">
              <a:solidFill>
                <a:srgbClr val="FFFF00"/>
              </a:solidFill>
              <a:latin typeface="Times New Roman" panose="02020503050405090304" pitchFamily="18" charset="0"/>
              <a:ea typeface="宋体" pitchFamily="2" charset="-122"/>
            </a:endParaRPr>
          </a:p>
        </p:txBody>
      </p:sp>
      <p:grpSp>
        <p:nvGrpSpPr>
          <p:cNvPr id="178179" name="Group 3"/>
          <p:cNvGrpSpPr/>
          <p:nvPr/>
        </p:nvGrpSpPr>
        <p:grpSpPr bwMode="auto">
          <a:xfrm>
            <a:off x="5375275" y="1955801"/>
            <a:ext cx="3644900" cy="2138363"/>
            <a:chOff x="2426" y="1071"/>
            <a:chExt cx="2296" cy="1347"/>
          </a:xfrm>
        </p:grpSpPr>
        <p:sp>
          <p:nvSpPr>
            <p:cNvPr id="141343" name="Line 4"/>
            <p:cNvSpPr>
              <a:spLocks noChangeShapeType="1"/>
            </p:cNvSpPr>
            <p:nvPr/>
          </p:nvSpPr>
          <p:spPr bwMode="auto">
            <a:xfrm>
              <a:off x="3560" y="1071"/>
              <a:ext cx="499" cy="1270"/>
            </a:xfrm>
            <a:prstGeom prst="line">
              <a:avLst/>
            </a:prstGeom>
            <a:noFill/>
            <a:ln w="571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44" name="Text Box 5"/>
            <p:cNvSpPr txBox="1">
              <a:spLocks noChangeArrowheads="1"/>
            </p:cNvSpPr>
            <p:nvPr/>
          </p:nvSpPr>
          <p:spPr bwMode="auto">
            <a:xfrm>
              <a:off x="4467" y="1568"/>
              <a:ext cx="255"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i</a:t>
              </a:r>
              <a:r>
                <a:rPr kumimoji="1" lang="en-US" altLang="zh-CN" sz="3200" b="1" i="1" baseline="-25000">
                  <a:solidFill>
                    <a:srgbClr val="003366"/>
                  </a:solidFill>
                  <a:latin typeface="Times New Roman" panose="02020503050405090304" pitchFamily="18" charset="0"/>
                  <a:ea typeface="宋体" pitchFamily="2" charset="-122"/>
                  <a:sym typeface="Symbol" panose="05050102010706020507" pitchFamily="18" charset="2"/>
                </a:rPr>
                <a:t>s</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45" name="Line 6"/>
            <p:cNvSpPr>
              <a:spLocks noChangeShapeType="1"/>
            </p:cNvSpPr>
            <p:nvPr/>
          </p:nvSpPr>
          <p:spPr bwMode="auto">
            <a:xfrm>
              <a:off x="2426" y="2091"/>
              <a:ext cx="2132" cy="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46" name="Line 7"/>
            <p:cNvSpPr>
              <a:spLocks noChangeShapeType="1"/>
            </p:cNvSpPr>
            <p:nvPr/>
          </p:nvSpPr>
          <p:spPr bwMode="auto">
            <a:xfrm flipV="1">
              <a:off x="3285" y="1262"/>
              <a:ext cx="0" cy="1141"/>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47" name="Text Box 8"/>
            <p:cNvSpPr txBox="1">
              <a:spLocks noChangeArrowheads="1"/>
            </p:cNvSpPr>
            <p:nvPr/>
          </p:nvSpPr>
          <p:spPr bwMode="auto">
            <a:xfrm>
              <a:off x="2925" y="1071"/>
              <a:ext cx="25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48" name="Text Box 9"/>
            <p:cNvSpPr txBox="1">
              <a:spLocks noChangeArrowheads="1"/>
            </p:cNvSpPr>
            <p:nvPr/>
          </p:nvSpPr>
          <p:spPr bwMode="auto">
            <a:xfrm>
              <a:off x="4322" y="2053"/>
              <a:ext cx="187"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i</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49" name="Text Box 10"/>
            <p:cNvSpPr txBox="1">
              <a:spLocks noChangeArrowheads="1"/>
            </p:cNvSpPr>
            <p:nvPr/>
          </p:nvSpPr>
          <p:spPr bwMode="auto">
            <a:xfrm>
              <a:off x="2969" y="2091"/>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400" b="1" i="1">
                  <a:solidFill>
                    <a:srgbClr val="003366"/>
                  </a:solidFill>
                  <a:latin typeface="Times New Roman" panose="02020503050405090304" pitchFamily="18" charset="0"/>
                  <a:ea typeface="宋体" pitchFamily="2" charset="-122"/>
                  <a:sym typeface="Symbol" panose="05050102010706020507" pitchFamily="18" charset="2"/>
                </a:rPr>
                <a:t>O</a:t>
              </a:r>
              <a:endParaRPr kumimoji="1" lang="en-US" altLang="zh-CN" sz="24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50" name="Line 11"/>
            <p:cNvSpPr>
              <a:spLocks noChangeShapeType="1"/>
            </p:cNvSpPr>
            <p:nvPr/>
          </p:nvSpPr>
          <p:spPr bwMode="auto">
            <a:xfrm flipH="1">
              <a:off x="4001" y="1911"/>
              <a:ext cx="467" cy="15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178188" name="Text Box 12"/>
          <p:cNvSpPr txBox="1">
            <a:spLocks noChangeArrowheads="1"/>
          </p:cNvSpPr>
          <p:nvPr/>
        </p:nvSpPr>
        <p:spPr bwMode="auto">
          <a:xfrm>
            <a:off x="1880078" y="620713"/>
            <a:ext cx="2092960"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buClr>
                <a:srgbClr val="FFFF00"/>
              </a:buClr>
              <a:buFont typeface="Wingdings" panose="05000000000000000000" pitchFamily="2" charset="2"/>
              <a:buChar char="l"/>
            </a:pPr>
            <a:r>
              <a:rPr kumimoji="1" lang="zh-CN" altLang="en-US" sz="2400" b="1">
                <a:solidFill>
                  <a:srgbClr val="2E6272"/>
                </a:solidFill>
                <a:latin typeface="Times New Roman" panose="02020503050405090304" pitchFamily="18" charset="0"/>
                <a:ea typeface="宋体" pitchFamily="2" charset="-122"/>
              </a:rPr>
              <a:t>  </a:t>
            </a:r>
            <a:r>
              <a:rPr kumimoji="1" lang="zh-CN" altLang="zh-CN" sz="2400" b="1">
                <a:solidFill>
                  <a:srgbClr val="003366"/>
                </a:solidFill>
                <a:latin typeface="Times New Roman" panose="02020503050405090304" pitchFamily="18" charset="0"/>
                <a:ea typeface="仿宋_GB2312" pitchFamily="49" charset="-122"/>
              </a:rPr>
              <a:t>实际电</a:t>
            </a:r>
            <a:r>
              <a:rPr kumimoji="1" lang="zh-CN" altLang="en-US" sz="2400" b="1">
                <a:solidFill>
                  <a:srgbClr val="003366"/>
                </a:solidFill>
                <a:latin typeface="Times New Roman" panose="02020503050405090304" pitchFamily="18" charset="0"/>
                <a:ea typeface="仿宋_GB2312" pitchFamily="49" charset="-122"/>
              </a:rPr>
              <a:t>流</a:t>
            </a:r>
            <a:r>
              <a:rPr kumimoji="1" lang="zh-CN" altLang="zh-CN" sz="2400" b="1">
                <a:solidFill>
                  <a:srgbClr val="003366"/>
                </a:solidFill>
                <a:latin typeface="Times New Roman" panose="02020503050405090304" pitchFamily="18" charset="0"/>
                <a:ea typeface="仿宋_GB2312" pitchFamily="49" charset="-122"/>
              </a:rPr>
              <a:t>源</a:t>
            </a:r>
            <a:endParaRPr kumimoji="1" lang="zh-CN" altLang="en-US" sz="2400" b="1">
              <a:solidFill>
                <a:srgbClr val="003366"/>
              </a:solidFill>
              <a:latin typeface="Times New Roman" panose="02020503050405090304" pitchFamily="18" charset="0"/>
              <a:ea typeface="仿宋_GB2312" pitchFamily="49" charset="-122"/>
            </a:endParaRPr>
          </a:p>
        </p:txBody>
      </p:sp>
      <p:sp>
        <p:nvSpPr>
          <p:cNvPr id="178189" name="AutoShape 13"/>
          <p:cNvSpPr>
            <a:spLocks noChangeArrowheads="1"/>
          </p:cNvSpPr>
          <p:nvPr/>
        </p:nvSpPr>
        <p:spPr bwMode="auto">
          <a:xfrm>
            <a:off x="1847851" y="4621213"/>
            <a:ext cx="1800225" cy="576262"/>
          </a:xfrm>
          <a:prstGeom prst="wedgeRoundRectCallout">
            <a:avLst>
              <a:gd name="adj1" fmla="val 36421"/>
              <a:gd name="adj2" fmla="val -148620"/>
              <a:gd name="adj3" fmla="val 16667"/>
            </a:avLst>
          </a:prstGeom>
          <a:blipFill dpi="0" rotWithShape="1">
            <a:blip r:embed="rId1"/>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0"/>
              </a:spcBef>
              <a:spcAft>
                <a:spcPct val="0"/>
              </a:spcAft>
            </a:pPr>
            <a:r>
              <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rPr>
              <a:t>考虑内阻</a:t>
            </a:r>
            <a:endParaRPr kumimoji="1" lang="zh-CN" altLang="en-US" sz="2400" b="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78190" name="Text Box 14"/>
          <p:cNvSpPr txBox="1">
            <a:spLocks noChangeArrowheads="1"/>
          </p:cNvSpPr>
          <p:nvPr/>
        </p:nvSpPr>
        <p:spPr bwMode="auto">
          <a:xfrm>
            <a:off x="4872039" y="947738"/>
            <a:ext cx="1584325" cy="460375"/>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rPr>
              <a:t>伏安特性</a:t>
            </a:r>
            <a:endParaRPr kumimoji="1" lang="zh-CN" altLang="en-US" sz="2400" b="1">
              <a:solidFill>
                <a:srgbClr val="003366"/>
              </a:solidFill>
              <a:latin typeface="Times New Roman" panose="02020503050405090304" pitchFamily="18" charset="0"/>
              <a:ea typeface="宋体" pitchFamily="2" charset="-122"/>
              <a:sym typeface="Symbol" panose="05050102010706020507" pitchFamily="18" charset="2"/>
            </a:endParaRPr>
          </a:p>
        </p:txBody>
      </p:sp>
      <p:graphicFrame>
        <p:nvGraphicFramePr>
          <p:cNvPr id="178191" name="Object 15"/>
          <p:cNvGraphicFramePr>
            <a:graphicFrameLocks noChangeAspect="1"/>
          </p:cNvGraphicFramePr>
          <p:nvPr/>
        </p:nvGraphicFramePr>
        <p:xfrm>
          <a:off x="7165976" y="939801"/>
          <a:ext cx="2181225" cy="1336675"/>
        </p:xfrm>
        <a:graphic>
          <a:graphicData uri="http://schemas.openxmlformats.org/presentationml/2006/ole">
            <mc:AlternateContent xmlns:mc="http://schemas.openxmlformats.org/markup-compatibility/2006">
              <mc:Choice xmlns:v="urn:schemas-microsoft-com:vml" Requires="v">
                <p:oleObj spid="_x0000_s2" name="Equation" r:id="rId2" imgW="528955" imgH="321310" progId="Equation.3">
                  <p:embed/>
                </p:oleObj>
              </mc:Choice>
              <mc:Fallback>
                <p:oleObj name="Equation" r:id="rId2" imgW="528955" imgH="32131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76" y="939801"/>
                        <a:ext cx="2181225" cy="133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92" name="Text Box 16"/>
          <p:cNvSpPr txBox="1">
            <a:spLocks noChangeArrowheads="1"/>
          </p:cNvSpPr>
          <p:nvPr/>
        </p:nvSpPr>
        <p:spPr bwMode="auto">
          <a:xfrm>
            <a:off x="3935413" y="4405313"/>
            <a:ext cx="35290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一个好的电流源要求</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aphicFrame>
        <p:nvGraphicFramePr>
          <p:cNvPr id="178193" name="Object 17"/>
          <p:cNvGraphicFramePr>
            <a:graphicFrameLocks noChangeAspect="1"/>
          </p:cNvGraphicFramePr>
          <p:nvPr/>
        </p:nvGraphicFramePr>
        <p:xfrm>
          <a:off x="7629526" y="4332288"/>
          <a:ext cx="1501775" cy="614362"/>
        </p:xfrm>
        <a:graphic>
          <a:graphicData uri="http://schemas.openxmlformats.org/presentationml/2006/ole">
            <mc:AlternateContent xmlns:mc="http://schemas.openxmlformats.org/markup-compatibility/2006">
              <mc:Choice xmlns:v="urn:schemas-microsoft-com:vml" Requires="v">
                <p:oleObj spid="_x0000_s3" name="Equation" r:id="rId4" imgW="407035" imgH="157480" progId="Equation.3">
                  <p:embed/>
                </p:oleObj>
              </mc:Choice>
              <mc:Fallback>
                <p:oleObj name="Equation" r:id="rId4" imgW="407035" imgH="157480"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9526" y="4332288"/>
                        <a:ext cx="1501775"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8194" name="Group 18"/>
          <p:cNvGrpSpPr/>
          <p:nvPr/>
        </p:nvGrpSpPr>
        <p:grpSpPr bwMode="auto">
          <a:xfrm>
            <a:off x="1774826" y="1236664"/>
            <a:ext cx="2665413" cy="3001530"/>
            <a:chOff x="158" y="618"/>
            <a:chExt cx="1679" cy="1891"/>
          </a:xfrm>
        </p:grpSpPr>
        <p:grpSp>
          <p:nvGrpSpPr>
            <p:cNvPr id="141324" name="Group 19"/>
            <p:cNvGrpSpPr/>
            <p:nvPr/>
          </p:nvGrpSpPr>
          <p:grpSpPr bwMode="auto">
            <a:xfrm>
              <a:off x="158" y="618"/>
              <a:ext cx="1679" cy="1891"/>
              <a:chOff x="158" y="618"/>
              <a:chExt cx="1679" cy="1891"/>
            </a:xfrm>
          </p:grpSpPr>
          <p:grpSp>
            <p:nvGrpSpPr>
              <p:cNvPr id="141326" name="Group 20"/>
              <p:cNvGrpSpPr/>
              <p:nvPr/>
            </p:nvGrpSpPr>
            <p:grpSpPr bwMode="auto">
              <a:xfrm>
                <a:off x="158" y="879"/>
                <a:ext cx="1578" cy="1630"/>
                <a:chOff x="113" y="924"/>
                <a:chExt cx="1457" cy="1490"/>
              </a:xfrm>
            </p:grpSpPr>
            <p:sp>
              <p:nvSpPr>
                <p:cNvPr id="141329" name="Line 21"/>
                <p:cNvSpPr>
                  <a:spLocks noChangeShapeType="1"/>
                </p:cNvSpPr>
                <p:nvPr/>
              </p:nvSpPr>
              <p:spPr bwMode="auto">
                <a:xfrm>
                  <a:off x="1156" y="981"/>
                  <a:ext cx="0" cy="136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30" name="Oval 22"/>
                <p:cNvSpPr>
                  <a:spLocks noChangeArrowheads="1"/>
                </p:cNvSpPr>
                <p:nvPr/>
              </p:nvSpPr>
              <p:spPr bwMode="auto">
                <a:xfrm rot="10800000">
                  <a:off x="1378" y="2270"/>
                  <a:ext cx="91" cy="144"/>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1331" name="Line 23"/>
                <p:cNvSpPr>
                  <a:spLocks noChangeShapeType="1"/>
                </p:cNvSpPr>
                <p:nvPr/>
              </p:nvSpPr>
              <p:spPr bwMode="auto">
                <a:xfrm rot="16200000" flipV="1">
                  <a:off x="990" y="1963"/>
                  <a:ext cx="12" cy="76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32" name="Oval 24"/>
                <p:cNvSpPr>
                  <a:spLocks noChangeArrowheads="1"/>
                </p:cNvSpPr>
                <p:nvPr/>
              </p:nvSpPr>
              <p:spPr bwMode="auto">
                <a:xfrm rot="10800000">
                  <a:off x="1378" y="924"/>
                  <a:ext cx="91" cy="99"/>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1333" name="Line 25"/>
                <p:cNvSpPr>
                  <a:spLocks noChangeShapeType="1"/>
                </p:cNvSpPr>
                <p:nvPr/>
              </p:nvSpPr>
              <p:spPr bwMode="auto">
                <a:xfrm rot="16200000" flipV="1">
                  <a:off x="995" y="598"/>
                  <a:ext cx="1" cy="76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sp>
              <p:nvSpPr>
                <p:cNvPr id="141334" name="Text Box 26"/>
                <p:cNvSpPr txBox="1">
                  <a:spLocks noChangeArrowheads="1"/>
                </p:cNvSpPr>
                <p:nvPr/>
              </p:nvSpPr>
              <p:spPr bwMode="auto">
                <a:xfrm>
                  <a:off x="1347" y="1630"/>
                  <a:ext cx="223"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rPr>
                    <a:t>u</a:t>
                  </a:r>
                  <a:endParaRPr kumimoji="1" lang="en-US" altLang="zh-CN" sz="28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35" name="Text Box 27"/>
                <p:cNvSpPr txBox="1">
                  <a:spLocks noChangeArrowheads="1"/>
                </p:cNvSpPr>
                <p:nvPr/>
              </p:nvSpPr>
              <p:spPr bwMode="auto">
                <a:xfrm rot="10800000">
                  <a:off x="1283" y="1074"/>
                  <a:ext cx="242"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36" name="Text Box 28"/>
                <p:cNvSpPr txBox="1">
                  <a:spLocks noChangeArrowheads="1"/>
                </p:cNvSpPr>
                <p:nvPr/>
              </p:nvSpPr>
              <p:spPr bwMode="auto">
                <a:xfrm>
                  <a:off x="1338" y="1856"/>
                  <a:ext cx="196"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rPr>
                    <a:t>_</a:t>
                  </a:r>
                  <a:endParaRPr kumimoji="1" lang="en-US" altLang="zh-CN" sz="3200" b="1" i="1">
                    <a:solidFill>
                      <a:srgbClr val="003366"/>
                    </a:solidFill>
                    <a:latin typeface="Times New Roman" panose="02020503050405090304" pitchFamily="18" charset="0"/>
                    <a:ea typeface="宋体" pitchFamily="2" charset="-122"/>
                    <a:sym typeface="Symbol" panose="05050102010706020507" pitchFamily="18" charset="2"/>
                  </a:endParaRPr>
                </a:p>
              </p:txBody>
            </p:sp>
            <p:sp>
              <p:nvSpPr>
                <p:cNvPr id="141337" name="Line 29"/>
                <p:cNvSpPr>
                  <a:spLocks noChangeShapeType="1"/>
                </p:cNvSpPr>
                <p:nvPr/>
              </p:nvSpPr>
              <p:spPr bwMode="auto">
                <a:xfrm rot="10800000">
                  <a:off x="604" y="982"/>
                  <a:ext cx="8" cy="1359"/>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aphicFrame>
              <p:nvGraphicFramePr>
                <p:cNvPr id="141338" name="Object 30"/>
                <p:cNvGraphicFramePr>
                  <a:graphicFrameLocks noChangeAspect="1"/>
                </p:cNvGraphicFramePr>
                <p:nvPr/>
              </p:nvGraphicFramePr>
              <p:xfrm>
                <a:off x="113" y="1344"/>
                <a:ext cx="272" cy="408"/>
              </p:xfrm>
              <a:graphic>
                <a:graphicData uri="http://schemas.openxmlformats.org/presentationml/2006/ole">
                  <mc:AlternateContent xmlns:mc="http://schemas.openxmlformats.org/markup-compatibility/2006">
                    <mc:Choice xmlns:v="urn:schemas-microsoft-com:vml" Requires="v">
                      <p:oleObj spid="_x0000_s4" name="Equation" r:id="rId6" imgW="100330" imgH="157480" progId="Equation.3">
                        <p:embed/>
                      </p:oleObj>
                    </mc:Choice>
                    <mc:Fallback>
                      <p:oleObj name="Equation" r:id="rId6" imgW="100330" imgH="157480" progId="Equation.3">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 y="1344"/>
                              <a:ext cx="27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39" name="Rectangle 31"/>
                <p:cNvSpPr>
                  <a:spLocks noChangeArrowheads="1"/>
                </p:cNvSpPr>
                <p:nvPr/>
              </p:nvSpPr>
              <p:spPr bwMode="auto">
                <a:xfrm>
                  <a:off x="1065" y="1434"/>
                  <a:ext cx="182" cy="363"/>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aphicFrame>
              <p:nvGraphicFramePr>
                <p:cNvPr id="141340" name="Object 32"/>
                <p:cNvGraphicFramePr>
                  <a:graphicFrameLocks noChangeAspect="1"/>
                </p:cNvGraphicFramePr>
                <p:nvPr/>
              </p:nvGraphicFramePr>
              <p:xfrm>
                <a:off x="748" y="1434"/>
                <a:ext cx="343" cy="362"/>
              </p:xfrm>
              <a:graphic>
                <a:graphicData uri="http://schemas.openxmlformats.org/presentationml/2006/ole">
                  <mc:AlternateContent xmlns:mc="http://schemas.openxmlformats.org/markup-compatibility/2006">
                    <mc:Choice xmlns:v="urn:schemas-microsoft-com:vml" Requires="v">
                      <p:oleObj spid="_x0000_s5" name="Equation" r:id="rId8" imgW="149860" imgH="157480" progId="Equation.3">
                        <p:embed/>
                      </p:oleObj>
                    </mc:Choice>
                    <mc:Fallback>
                      <p:oleObj name="Equation" r:id="rId8" imgW="149860" imgH="157480"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 y="1434"/>
                              <a:ext cx="343"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41" name="AutoShape 33"/>
                <p:cNvSpPr>
                  <a:spLocks noChangeArrowheads="1"/>
                </p:cNvSpPr>
                <p:nvPr/>
              </p:nvSpPr>
              <p:spPr bwMode="auto">
                <a:xfrm rot="-5400000">
                  <a:off x="227" y="1139"/>
                  <a:ext cx="499" cy="91"/>
                </a:xfrm>
                <a:prstGeom prst="rightArrow">
                  <a:avLst>
                    <a:gd name="adj1" fmla="val 50000"/>
                    <a:gd name="adj2" fmla="val 137088"/>
                  </a:avLst>
                </a:prstGeom>
                <a:solidFill>
                  <a:schemeClr val="tx1"/>
                </a:solidFill>
                <a:ln w="9525" algn="ctr">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sp>
              <p:nvSpPr>
                <p:cNvPr id="141342" name="Oval 34"/>
                <p:cNvSpPr>
                  <a:spLocks noChangeArrowheads="1"/>
                </p:cNvSpPr>
                <p:nvPr/>
              </p:nvSpPr>
              <p:spPr bwMode="auto">
                <a:xfrm rot="10800000">
                  <a:off x="431" y="1444"/>
                  <a:ext cx="325" cy="300"/>
                </a:xfrm>
                <a:prstGeom prst="ellipse">
                  <a:avLst/>
                </a:prstGeom>
                <a:solidFill>
                  <a:schemeClr val="accent1"/>
                </a:solidFill>
                <a:ln w="5715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defTabSz="914400" fontAlgn="base">
                    <a:spcBef>
                      <a:spcPct val="0"/>
                    </a:spcBef>
                    <a:spcAft>
                      <a:spcPct val="0"/>
                    </a:spcAft>
                  </a:pPr>
                  <a:endParaRPr lang="zh-CN" altLang="en-US">
                    <a:solidFill>
                      <a:srgbClr val="003366"/>
                    </a:solidFill>
                    <a:ea typeface="宋体" pitchFamily="2" charset="-122"/>
                  </a:endParaRPr>
                </a:p>
              </p:txBody>
            </p:sp>
          </p:grpSp>
          <p:sp>
            <p:nvSpPr>
              <p:cNvPr id="141327" name="Text Box 35"/>
              <p:cNvSpPr txBox="1">
                <a:spLocks noChangeArrowheads="1"/>
              </p:cNvSpPr>
              <p:nvPr/>
            </p:nvSpPr>
            <p:spPr bwMode="auto">
              <a:xfrm>
                <a:off x="1519" y="618"/>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defTabSz="914400" eaLnBrk="0" fontAlgn="base" hangingPunct="0">
                  <a:spcBef>
                    <a:spcPct val="50000"/>
                  </a:spcBef>
                  <a:spcAft>
                    <a:spcPct val="0"/>
                  </a:spcAft>
                </a:pPr>
                <a:r>
                  <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rPr>
                  <a:t>i</a:t>
                </a:r>
                <a:endParaRPr kumimoji="1" lang="en-US" altLang="zh-CN" sz="2800" b="1" i="1">
                  <a:solidFill>
                    <a:srgbClr val="003366"/>
                  </a:solidFill>
                  <a:latin typeface="Times New Roman" panose="02020503050405090304" pitchFamily="18" charset="0"/>
                  <a:ea typeface="仿宋_GB2312" pitchFamily="49" charset="-122"/>
                  <a:sym typeface="Symbol" panose="05050102010706020507" pitchFamily="18" charset="2"/>
                </a:endParaRPr>
              </a:p>
            </p:txBody>
          </p:sp>
          <p:sp>
            <p:nvSpPr>
              <p:cNvPr id="141328" name="Line 36"/>
              <p:cNvSpPr>
                <a:spLocks noChangeShapeType="1"/>
              </p:cNvSpPr>
              <p:nvPr/>
            </p:nvSpPr>
            <p:spPr bwMode="auto">
              <a:xfrm>
                <a:off x="1292" y="754"/>
                <a:ext cx="273"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
          <p:nvSpPr>
            <p:cNvPr id="141325" name="Line 37"/>
            <p:cNvSpPr>
              <a:spLocks noChangeShapeType="1"/>
            </p:cNvSpPr>
            <p:nvPr/>
          </p:nvSpPr>
          <p:spPr bwMode="auto">
            <a:xfrm>
              <a:off x="476" y="1616"/>
              <a:ext cx="408" cy="0"/>
            </a:xfrm>
            <a:prstGeom prst="line">
              <a:avLst/>
            </a:prstGeom>
            <a:noFill/>
            <a:ln w="38100" cap="sq">
              <a:solidFill>
                <a:srgbClr val="FFCC00"/>
              </a:solidFill>
              <a:round/>
            </a:ln>
            <a:effectLst>
              <a:prstShdw prst="shdw17" dist="17961" dir="2700000">
                <a:srgbClr val="997A00"/>
              </a:prst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zh-CN" altLang="en-US">
                <a:solidFill>
                  <a:srgbClr val="003366"/>
                </a:solidFill>
                <a:latin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8188"/>
                                        </p:tgtEl>
                                        <p:attrNameLst>
                                          <p:attrName>style.visibility</p:attrName>
                                        </p:attrNameLst>
                                      </p:cBhvr>
                                      <p:to>
                                        <p:strVal val="visible"/>
                                      </p:to>
                                    </p:set>
                                    <p:anim calcmode="lin" valueType="num">
                                      <p:cBhvr additive="base">
                                        <p:cTn id="7" dur="300" fill="hold"/>
                                        <p:tgtEl>
                                          <p:spTgt spid="178188"/>
                                        </p:tgtEl>
                                        <p:attrNameLst>
                                          <p:attrName>ppt_x</p:attrName>
                                        </p:attrNameLst>
                                      </p:cBhvr>
                                      <p:tavLst>
                                        <p:tav tm="0">
                                          <p:val>
                                            <p:strVal val="0-#ppt_w/2"/>
                                          </p:val>
                                        </p:tav>
                                        <p:tav tm="100000">
                                          <p:val>
                                            <p:strVal val="#ppt_x"/>
                                          </p:val>
                                        </p:tav>
                                      </p:tavLst>
                                    </p:anim>
                                    <p:anim calcmode="lin" valueType="num">
                                      <p:cBhvr additive="base">
                                        <p:cTn id="8" dur="300" fill="hold"/>
                                        <p:tgtEl>
                                          <p:spTgt spid="1781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78194"/>
                                        </p:tgtEl>
                                        <p:attrNameLst>
                                          <p:attrName>style.visibility</p:attrName>
                                        </p:attrNameLst>
                                      </p:cBhvr>
                                      <p:to>
                                        <p:strVal val="visible"/>
                                      </p:to>
                                    </p:set>
                                    <p:animEffect transition="in" filter="wipe(left)">
                                      <p:cBhvr>
                                        <p:cTn id="12" dur="2000"/>
                                        <p:tgtEl>
                                          <p:spTgt spid="178194"/>
                                        </p:tgtEl>
                                      </p:cBhvr>
                                    </p:animEffect>
                                  </p:childTnLst>
                                </p:cTn>
                              </p:par>
                            </p:childTnLst>
                          </p:cTn>
                        </p:par>
                        <p:par>
                          <p:cTn id="13" fill="hold">
                            <p:stCondLst>
                              <p:cond delay="2500"/>
                            </p:stCondLst>
                            <p:childTnLst>
                              <p:par>
                                <p:cTn id="14" presetID="20" presetClass="entr" presetSubtype="0" fill="hold" nodeType="afterEffect">
                                  <p:stCondLst>
                                    <p:cond delay="0"/>
                                  </p:stCondLst>
                                  <p:childTnLst>
                                    <p:set>
                                      <p:cBhvr>
                                        <p:cTn id="15" dur="1" fill="hold">
                                          <p:stCondLst>
                                            <p:cond delay="0"/>
                                          </p:stCondLst>
                                        </p:cTn>
                                        <p:tgtEl>
                                          <p:spTgt spid="178189"/>
                                        </p:tgtEl>
                                        <p:attrNameLst>
                                          <p:attrName>style.visibility</p:attrName>
                                        </p:attrNameLst>
                                      </p:cBhvr>
                                      <p:to>
                                        <p:strVal val="visible"/>
                                      </p:to>
                                    </p:set>
                                    <p:animEffect transition="in" filter="wedge">
                                      <p:cBhvr>
                                        <p:cTn id="16" dur="2000"/>
                                        <p:tgtEl>
                                          <p:spTgt spid="178189"/>
                                        </p:tgtEl>
                                      </p:cBhvr>
                                    </p:animEffect>
                                  </p:childTnLst>
                                </p:cTn>
                              </p:par>
                            </p:childTnLst>
                          </p:cTn>
                        </p:par>
                      </p:childTnLst>
                    </p:cTn>
                  </p:par>
                  <p:par>
                    <p:cTn id="17" fill="hold">
                      <p:stCondLst>
                        <p:cond delay="indefinite"/>
                      </p:stCondLst>
                      <p:childTnLst>
                        <p:par>
                          <p:cTn id="18" fill="hold">
                            <p:stCondLst>
                              <p:cond delay="0"/>
                            </p:stCondLst>
                            <p:childTnLst>
                              <p:par>
                                <p:cTn id="19" presetID="51" presetClass="entr" presetSubtype="0" fill="hold" nodeType="clickEffect">
                                  <p:stCondLst>
                                    <p:cond delay="0"/>
                                  </p:stCondLst>
                                  <p:childTnLst>
                                    <p:set>
                                      <p:cBhvr>
                                        <p:cTn id="20" dur="1" fill="hold">
                                          <p:stCondLst>
                                            <p:cond delay="0"/>
                                          </p:stCondLst>
                                        </p:cTn>
                                        <p:tgtEl>
                                          <p:spTgt spid="178190"/>
                                        </p:tgtEl>
                                        <p:attrNameLst>
                                          <p:attrName>style.visibility</p:attrName>
                                        </p:attrNameLst>
                                      </p:cBhvr>
                                      <p:to>
                                        <p:strVal val="visible"/>
                                      </p:to>
                                    </p:set>
                                    <p:animEffect transition="in" filter="fade">
                                      <p:cBhvr>
                                        <p:cTn id="21" dur="385" decel="100000"/>
                                        <p:tgtEl>
                                          <p:spTgt spid="178190"/>
                                        </p:tgtEl>
                                      </p:cBhvr>
                                    </p:animEffect>
                                    <p:animScale>
                                      <p:cBhvr>
                                        <p:cTn id="22" dur="385" decel="100000"/>
                                        <p:tgtEl>
                                          <p:spTgt spid="178190"/>
                                        </p:tgtEl>
                                      </p:cBhvr>
                                      <p:from x="10000" y="10000"/>
                                      <p:to x="200000" y="450000"/>
                                    </p:animScale>
                                    <p:animScale>
                                      <p:cBhvr>
                                        <p:cTn id="23" dur="615" accel="100000" fill="hold">
                                          <p:stCondLst>
                                            <p:cond delay="385"/>
                                          </p:stCondLst>
                                        </p:cTn>
                                        <p:tgtEl>
                                          <p:spTgt spid="178190"/>
                                        </p:tgtEl>
                                      </p:cBhvr>
                                      <p:from x="200000" y="450000"/>
                                      <p:to x="100000" y="100000"/>
                                    </p:animScale>
                                    <p:set>
                                      <p:cBhvr>
                                        <p:cTn id="24" dur="385" fill="hold"/>
                                        <p:tgtEl>
                                          <p:spTgt spid="178190"/>
                                        </p:tgtEl>
                                        <p:attrNameLst>
                                          <p:attrName>ppt_x</p:attrName>
                                        </p:attrNameLst>
                                      </p:cBhvr>
                                      <p:to>
                                        <p:strVal val="(0.5)"/>
                                      </p:to>
                                    </p:set>
                                    <p:anim from="(0.5)" to="(#ppt_x)" calcmode="lin" valueType="num">
                                      <p:cBhvr>
                                        <p:cTn id="25" dur="615" accel="100000" fill="hold">
                                          <p:stCondLst>
                                            <p:cond delay="385"/>
                                          </p:stCondLst>
                                        </p:cTn>
                                        <p:tgtEl>
                                          <p:spTgt spid="178190"/>
                                        </p:tgtEl>
                                        <p:attrNameLst>
                                          <p:attrName>ppt_x</p:attrName>
                                        </p:attrNameLst>
                                      </p:cBhvr>
                                    </p:anim>
                                    <p:set>
                                      <p:cBhvr>
                                        <p:cTn id="26" dur="385" fill="hold"/>
                                        <p:tgtEl>
                                          <p:spTgt spid="178190"/>
                                        </p:tgtEl>
                                        <p:attrNameLst>
                                          <p:attrName>ppt_y</p:attrName>
                                        </p:attrNameLst>
                                      </p:cBhvr>
                                      <p:to>
                                        <p:strVal val="(#ppt_y+0.4)"/>
                                      </p:to>
                                    </p:set>
                                    <p:anim from="(#ppt_y+0.4)" to="(#ppt_y)" calcmode="lin" valueType="num">
                                      <p:cBhvr>
                                        <p:cTn id="27" dur="615" accel="100000" fill="hold">
                                          <p:stCondLst>
                                            <p:cond delay="385"/>
                                          </p:stCondLst>
                                        </p:cTn>
                                        <p:tgtEl>
                                          <p:spTgt spid="178190"/>
                                        </p:tgtEl>
                                        <p:attrNameLst>
                                          <p:attrName>ppt_y</p:attrName>
                                        </p:attrNameLst>
                                      </p:cBhvr>
                                    </p:anim>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78191"/>
                                        </p:tgtEl>
                                        <p:attrNameLst>
                                          <p:attrName>style.visibility</p:attrName>
                                        </p:attrNameLst>
                                      </p:cBhvr>
                                      <p:to>
                                        <p:strVal val="visible"/>
                                      </p:to>
                                    </p:set>
                                    <p:animEffect transition="in" filter="strips(downRight)">
                                      <p:cBhvr>
                                        <p:cTn id="32" dur="1000"/>
                                        <p:tgtEl>
                                          <p:spTgt spid="178191"/>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178179"/>
                                        </p:tgtEl>
                                        <p:attrNameLst>
                                          <p:attrName>style.visibility</p:attrName>
                                        </p:attrNameLst>
                                      </p:cBhvr>
                                      <p:to>
                                        <p:strVal val="visible"/>
                                      </p:to>
                                    </p:set>
                                    <p:animEffect transition="in" filter="wedge">
                                      <p:cBhvr>
                                        <p:cTn id="37" dur="2000"/>
                                        <p:tgtEl>
                                          <p:spTgt spid="178179"/>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iterate type="wd">
                                    <p:tmPct val="100000"/>
                                  </p:iterate>
                                  <p:childTnLst>
                                    <p:set>
                                      <p:cBhvr>
                                        <p:cTn id="41" dur="1" fill="hold">
                                          <p:stCondLst>
                                            <p:cond delay="0"/>
                                          </p:stCondLst>
                                        </p:cTn>
                                        <p:tgtEl>
                                          <p:spTgt spid="178192"/>
                                        </p:tgtEl>
                                        <p:attrNameLst>
                                          <p:attrName>style.visibility</p:attrName>
                                        </p:attrNameLst>
                                      </p:cBhvr>
                                      <p:to>
                                        <p:strVal val="visible"/>
                                      </p:to>
                                    </p:set>
                                    <p:anim calcmode="lin" valueType="num">
                                      <p:cBhvr>
                                        <p:cTn id="42" dur="500" fill="hold"/>
                                        <p:tgtEl>
                                          <p:spTgt spid="178192"/>
                                        </p:tgtEl>
                                        <p:attrNameLst>
                                          <p:attrName>ppt_w</p:attrName>
                                        </p:attrNameLst>
                                      </p:cBhvr>
                                      <p:tavLst>
                                        <p:tav tm="0">
                                          <p:val>
                                            <p:fltVal val="0"/>
                                          </p:val>
                                        </p:tav>
                                        <p:tav tm="100000">
                                          <p:val>
                                            <p:strVal val="#ppt_w"/>
                                          </p:val>
                                        </p:tav>
                                      </p:tavLst>
                                    </p:anim>
                                    <p:anim calcmode="lin" valueType="num">
                                      <p:cBhvr>
                                        <p:cTn id="43" dur="500" fill="hold"/>
                                        <p:tgtEl>
                                          <p:spTgt spid="17819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178193"/>
                                        </p:tgtEl>
                                        <p:attrNameLst>
                                          <p:attrName>style.visibility</p:attrName>
                                        </p:attrNameLst>
                                      </p:cBhvr>
                                      <p:to>
                                        <p:strVal val="visible"/>
                                      </p:to>
                                    </p:set>
                                    <p:anim calcmode="lin" valueType="num">
                                      <p:cBhvr>
                                        <p:cTn id="48" dur="500" fill="hold"/>
                                        <p:tgtEl>
                                          <p:spTgt spid="178193"/>
                                        </p:tgtEl>
                                        <p:attrNameLst>
                                          <p:attrName>ppt_w</p:attrName>
                                        </p:attrNameLst>
                                      </p:cBhvr>
                                      <p:tavLst>
                                        <p:tav tm="0">
                                          <p:val>
                                            <p:fltVal val="0"/>
                                          </p:val>
                                        </p:tav>
                                        <p:tav tm="100000">
                                          <p:val>
                                            <p:strVal val="#ppt_w"/>
                                          </p:val>
                                        </p:tav>
                                      </p:tavLst>
                                    </p:anim>
                                    <p:anim calcmode="lin" valueType="num">
                                      <p:cBhvr>
                                        <p:cTn id="49" dur="500" fill="hold"/>
                                        <p:tgtEl>
                                          <p:spTgt spid="178193"/>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iterate type="lt">
                                    <p:tmPct val="100000"/>
                                  </p:iterate>
                                  <p:childTnLst>
                                    <p:set>
                                      <p:cBhvr>
                                        <p:cTn id="53" dur="1" fill="hold">
                                          <p:stCondLst>
                                            <p:cond delay="0"/>
                                          </p:stCondLst>
                                        </p:cTn>
                                        <p:tgtEl>
                                          <p:spTgt spid="178178"/>
                                        </p:tgtEl>
                                        <p:attrNameLst>
                                          <p:attrName>style.visibility</p:attrName>
                                        </p:attrNameLst>
                                      </p:cBhvr>
                                      <p:to>
                                        <p:strVal val="visible"/>
                                      </p:to>
                                    </p:set>
                                    <p:anim calcmode="lin" valueType="num">
                                      <p:cBhvr>
                                        <p:cTn id="54" dur="100" fill="hold"/>
                                        <p:tgtEl>
                                          <p:spTgt spid="178178"/>
                                        </p:tgtEl>
                                        <p:attrNameLst>
                                          <p:attrName>ppt_w</p:attrName>
                                        </p:attrNameLst>
                                      </p:cBhvr>
                                      <p:tavLst>
                                        <p:tav tm="0">
                                          <p:val>
                                            <p:strVal val="#ppt_w*0.70"/>
                                          </p:val>
                                        </p:tav>
                                        <p:tav tm="100000">
                                          <p:val>
                                            <p:strVal val="#ppt_w"/>
                                          </p:val>
                                        </p:tav>
                                      </p:tavLst>
                                    </p:anim>
                                    <p:anim calcmode="lin" valueType="num">
                                      <p:cBhvr>
                                        <p:cTn id="55" dur="100" fill="hold"/>
                                        <p:tgtEl>
                                          <p:spTgt spid="178178"/>
                                        </p:tgtEl>
                                        <p:attrNameLst>
                                          <p:attrName>ppt_h</p:attrName>
                                        </p:attrNameLst>
                                      </p:cBhvr>
                                      <p:tavLst>
                                        <p:tav tm="0">
                                          <p:val>
                                            <p:strVal val="#ppt_h"/>
                                          </p:val>
                                        </p:tav>
                                        <p:tav tm="100000">
                                          <p:val>
                                            <p:strVal val="#ppt_h"/>
                                          </p:val>
                                        </p:tav>
                                      </p:tavLst>
                                    </p:anim>
                                    <p:animEffect transition="in" filter="fade">
                                      <p:cBhvr>
                                        <p:cTn id="56" dur="100"/>
                                        <p:tgtEl>
                                          <p:spTgt spid="178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nimBg="1"/>
      <p:bldP spid="178188" grpId="0" animBg="1" autoUpdateAnimBg="0"/>
      <p:bldP spid="178189" grpId="0" animBg="1"/>
      <p:bldP spid="178190" grpId="0" animBg="1"/>
      <p:bldP spid="17819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295650" y="604839"/>
            <a:ext cx="64008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3200" b="1" dirty="0">
                <a:solidFill>
                  <a:schemeClr val="tx1"/>
                </a:solidFill>
                <a:latin typeface="仿宋_GB2312" pitchFamily="49" charset="-122"/>
                <a:ea typeface="仿宋_GB2312" pitchFamily="49" charset="-122"/>
              </a:rPr>
              <a:t>电压源和电流源的等效变换</a:t>
            </a:r>
            <a:r>
              <a:rPr kumimoji="1" lang="zh-CN" altLang="en-US" sz="3200" dirty="0">
                <a:solidFill>
                  <a:schemeClr val="tx1"/>
                </a:solidFill>
                <a:latin typeface="仿宋_GB2312" pitchFamily="49" charset="-122"/>
                <a:ea typeface="仿宋_GB2312" pitchFamily="49" charset="-122"/>
              </a:rPr>
              <a:t> </a:t>
            </a:r>
            <a:endParaRPr kumimoji="1" lang="zh-CN" altLang="en-US" sz="3200" dirty="0">
              <a:solidFill>
                <a:schemeClr val="tx1"/>
              </a:solidFill>
              <a:latin typeface="仿宋_GB2312" pitchFamily="49" charset="-122"/>
              <a:ea typeface="仿宋_GB2312" pitchFamily="49" charset="-122"/>
            </a:endParaRPr>
          </a:p>
        </p:txBody>
      </p:sp>
      <p:sp>
        <p:nvSpPr>
          <p:cNvPr id="34868" name="Text Box 52"/>
          <p:cNvSpPr txBox="1">
            <a:spLocks noChangeArrowheads="1"/>
          </p:cNvSpPr>
          <p:nvPr/>
        </p:nvSpPr>
        <p:spPr bwMode="auto">
          <a:xfrm>
            <a:off x="1919288" y="1323976"/>
            <a:ext cx="8316912"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a:solidFill>
                  <a:schemeClr val="tx1"/>
                </a:solidFill>
                <a:latin typeface="Arial" panose="020B0604020202090204" pitchFamily="34" charset="0"/>
                <a:ea typeface="宋体" pitchFamily="2" charset="-122"/>
              </a:defRPr>
            </a:lvl1pPr>
            <a:lvl2pPr marL="762000">
              <a:defRPr>
                <a:solidFill>
                  <a:schemeClr val="tx1"/>
                </a:solidFill>
                <a:latin typeface="Arial" panose="020B0604020202090204" pitchFamily="34" charset="0"/>
                <a:ea typeface="宋体" pitchFamily="2" charset="-122"/>
              </a:defRPr>
            </a:lvl2pPr>
            <a:lvl3pPr marL="952500">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defTabSz="914400" fontAlgn="base">
              <a:lnSpc>
                <a:spcPct val="120000"/>
              </a:lnSpc>
              <a:spcBef>
                <a:spcPct val="50000"/>
              </a:spcBef>
              <a:spcAft>
                <a:spcPct val="0"/>
              </a:spcAft>
            </a:pPr>
            <a:r>
              <a:rPr kumimoji="1" lang="zh-CN" altLang="en-US" sz="2400" b="1">
                <a:solidFill>
                  <a:srgbClr val="FF0000"/>
                </a:solidFill>
                <a:latin typeface="Times New Roman" panose="02020503050405090304" pitchFamily="18" charset="0"/>
                <a:ea typeface="仿宋_GB2312" pitchFamily="49" charset="-122"/>
              </a:rPr>
              <a:t>实际电压源、实际电流源两种模型可以进行等效变换，所谓的等效是指端口的电压、电流在转换过程中保持不变。</a:t>
            </a:r>
            <a:endParaRPr kumimoji="1" lang="zh-CN" altLang="en-US" sz="2400" b="1">
              <a:solidFill>
                <a:srgbClr val="FF0000"/>
              </a:solidFill>
              <a:latin typeface="Times New Roman" panose="02020503050405090304" pitchFamily="18" charset="0"/>
              <a:ea typeface="仿宋_GB2312" pitchFamily="49" charset="-122"/>
            </a:endParaRPr>
          </a:p>
        </p:txBody>
      </p:sp>
      <p:sp>
        <p:nvSpPr>
          <p:cNvPr id="34869" name="Text Box 53"/>
          <p:cNvSpPr txBox="1">
            <a:spLocks noChangeArrowheads="1"/>
          </p:cNvSpPr>
          <p:nvPr/>
        </p:nvSpPr>
        <p:spPr bwMode="auto">
          <a:xfrm>
            <a:off x="3792538" y="4924426"/>
            <a:ext cx="21590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u=u</a:t>
            </a:r>
            <a:r>
              <a:rPr kumimoji="1" lang="en-US" altLang="zh-CN" sz="2800" b="1" baseline="-25000">
                <a:solidFill>
                  <a:schemeClr val="tx1"/>
                </a:solidFill>
                <a:latin typeface="Times New Roman" panose="02020503050405090304" pitchFamily="18" charset="0"/>
                <a:ea typeface="宋体" pitchFamily="2" charset="-122"/>
              </a:rPr>
              <a:t>S </a:t>
            </a:r>
            <a:r>
              <a:rPr kumimoji="1" lang="en-US" altLang="zh-CN" sz="2800" b="1" i="1" baseline="-25000">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 R</a:t>
            </a:r>
            <a:r>
              <a:rPr kumimoji="1" lang="en-US" altLang="zh-CN" sz="2800" b="1" baseline="-25000">
                <a:solidFill>
                  <a:schemeClr val="tx1"/>
                </a:solidFill>
                <a:latin typeface="Times New Roman" panose="02020503050405090304" pitchFamily="18" charset="0"/>
                <a:ea typeface="宋体" pitchFamily="2" charset="-122"/>
              </a:rPr>
              <a:t>i</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34870" name="Text Box 54"/>
          <p:cNvSpPr txBox="1">
            <a:spLocks noChangeArrowheads="1"/>
          </p:cNvSpPr>
          <p:nvPr/>
        </p:nvSpPr>
        <p:spPr bwMode="auto">
          <a:xfrm>
            <a:off x="7032625" y="4851401"/>
            <a:ext cx="18288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rgbClr val="000000"/>
                </a:solidFill>
                <a:latin typeface="Times New Roman" panose="02020503050405090304" pitchFamily="18" charset="0"/>
                <a:ea typeface="宋体" pitchFamily="2" charset="-122"/>
              </a:rPr>
              <a:t>i =i</a:t>
            </a:r>
            <a:r>
              <a:rPr kumimoji="1" lang="en-US" altLang="zh-CN" sz="2800" b="1" baseline="-25000">
                <a:solidFill>
                  <a:srgbClr val="000000"/>
                </a:solidFill>
                <a:latin typeface="Times New Roman" panose="02020503050405090304" pitchFamily="18" charset="0"/>
                <a:ea typeface="宋体" pitchFamily="2" charset="-122"/>
              </a:rPr>
              <a:t>S</a:t>
            </a:r>
            <a:r>
              <a:rPr kumimoji="1" lang="en-US" altLang="zh-CN" sz="2800" b="1" i="1" baseline="-25000">
                <a:solidFill>
                  <a:srgbClr val="000000"/>
                </a:solidFill>
                <a:latin typeface="Times New Roman" panose="02020503050405090304" pitchFamily="18" charset="0"/>
                <a:ea typeface="宋体" pitchFamily="2" charset="-122"/>
              </a:rPr>
              <a:t> </a:t>
            </a:r>
            <a:r>
              <a:rPr kumimoji="1" lang="en-US" altLang="zh-CN" sz="2800" b="1" i="1">
                <a:solidFill>
                  <a:srgbClr val="000000"/>
                </a:solidFill>
                <a:latin typeface="Times New Roman" panose="02020503050405090304" pitchFamily="18" charset="0"/>
                <a:ea typeface="宋体" pitchFamily="2" charset="-122"/>
              </a:rPr>
              <a:t>– G</a:t>
            </a:r>
            <a:r>
              <a:rPr kumimoji="1" lang="en-US" altLang="zh-CN" sz="2800" b="1" i="1" baseline="-25000">
                <a:solidFill>
                  <a:srgbClr val="000000"/>
                </a:solidFill>
                <a:latin typeface="Times New Roman" panose="02020503050405090304" pitchFamily="18" charset="0"/>
                <a:ea typeface="宋体" pitchFamily="2" charset="-122"/>
              </a:rPr>
              <a:t>i</a:t>
            </a:r>
            <a:r>
              <a:rPr kumimoji="1" lang="en-US" altLang="zh-CN" sz="2800" b="1" i="1">
                <a:solidFill>
                  <a:srgbClr val="000000"/>
                </a:solidFill>
                <a:latin typeface="Times New Roman" panose="02020503050405090304" pitchFamily="18" charset="0"/>
                <a:ea typeface="宋体" pitchFamily="2" charset="-122"/>
              </a:rPr>
              <a:t>u</a:t>
            </a:r>
            <a:endParaRPr kumimoji="1" lang="en-US" altLang="zh-CN" sz="2800" b="1">
              <a:solidFill>
                <a:srgbClr val="000000"/>
              </a:solidFill>
              <a:latin typeface="Times New Roman" panose="02020503050405090304" pitchFamily="18" charset="0"/>
              <a:ea typeface="宋体" pitchFamily="2" charset="-122"/>
            </a:endParaRPr>
          </a:p>
        </p:txBody>
      </p:sp>
      <p:sp>
        <p:nvSpPr>
          <p:cNvPr id="34871" name="Text Box 55"/>
          <p:cNvSpPr txBox="1">
            <a:spLocks noChangeArrowheads="1"/>
          </p:cNvSpPr>
          <p:nvPr/>
        </p:nvSpPr>
        <p:spPr bwMode="auto">
          <a:xfrm>
            <a:off x="3792538" y="5500688"/>
            <a:ext cx="25209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 = u</a:t>
            </a:r>
            <a:r>
              <a:rPr kumimoji="1" lang="en-US" altLang="zh-CN" sz="2800" b="1" baseline="-25000">
                <a:solidFill>
                  <a:schemeClr val="tx1"/>
                </a:solidFill>
                <a:latin typeface="Times New Roman" panose="02020503050405090304" pitchFamily="18" charset="0"/>
                <a:ea typeface="宋体" pitchFamily="2" charset="-122"/>
              </a:rPr>
              <a:t>S</a:t>
            </a: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 u/R</a:t>
            </a:r>
            <a:r>
              <a:rPr kumimoji="1" lang="en-US" altLang="zh-CN" sz="2800" b="1" baseline="-25000">
                <a:solidFill>
                  <a:schemeClr val="tx1"/>
                </a:solidFill>
                <a:latin typeface="Times New Roman" panose="02020503050405090304" pitchFamily="18" charset="0"/>
                <a:ea typeface="宋体" pitchFamily="2" charset="-122"/>
              </a:rPr>
              <a:t>i</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4872" name="Text Box 56"/>
          <p:cNvSpPr txBox="1">
            <a:spLocks noChangeArrowheads="1"/>
          </p:cNvSpPr>
          <p:nvPr/>
        </p:nvSpPr>
        <p:spPr bwMode="auto">
          <a:xfrm>
            <a:off x="1992314" y="6219825"/>
            <a:ext cx="3311525" cy="460375"/>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zh-CN" sz="2400" b="1">
                <a:solidFill>
                  <a:srgbClr val="000000"/>
                </a:solidFill>
                <a:latin typeface="Times New Roman" panose="02020503050405090304" pitchFamily="18" charset="0"/>
                <a:ea typeface="宋体" pitchFamily="2" charset="-122"/>
              </a:rPr>
              <a:t>比较</a:t>
            </a:r>
            <a:r>
              <a:rPr kumimoji="1" lang="zh-CN" altLang="en-US" sz="2400" b="1">
                <a:solidFill>
                  <a:srgbClr val="000000"/>
                </a:solidFill>
                <a:latin typeface="Times New Roman" panose="02020503050405090304" pitchFamily="18" charset="0"/>
                <a:ea typeface="宋体" pitchFamily="2" charset="-122"/>
              </a:rPr>
              <a:t>可</a:t>
            </a:r>
            <a:r>
              <a:rPr kumimoji="1" lang="zh-CN" altLang="zh-CN" sz="2400" b="1">
                <a:solidFill>
                  <a:srgbClr val="000000"/>
                </a:solidFill>
                <a:latin typeface="Times New Roman" panose="02020503050405090304" pitchFamily="18" charset="0"/>
                <a:ea typeface="宋体" pitchFamily="2" charset="-122"/>
              </a:rPr>
              <a:t>得等效的条件：</a:t>
            </a:r>
            <a:endParaRPr kumimoji="1" lang="zh-CN" altLang="en-US" sz="2400" b="1">
              <a:solidFill>
                <a:srgbClr val="000000"/>
              </a:solidFill>
              <a:latin typeface="Times New Roman" panose="02020503050405090304" pitchFamily="18" charset="0"/>
              <a:ea typeface="宋体" pitchFamily="2" charset="-122"/>
            </a:endParaRPr>
          </a:p>
        </p:txBody>
      </p:sp>
      <p:sp>
        <p:nvSpPr>
          <p:cNvPr id="34873" name="Text Box 57"/>
          <p:cNvSpPr txBox="1">
            <a:spLocks noChangeArrowheads="1"/>
          </p:cNvSpPr>
          <p:nvPr/>
        </p:nvSpPr>
        <p:spPr bwMode="auto">
          <a:xfrm>
            <a:off x="6743701" y="5572125"/>
            <a:ext cx="2016125" cy="1076325"/>
          </a:xfrm>
          <a:prstGeom prst="rect">
            <a:avLst/>
          </a:prstGeom>
          <a:gradFill rotWithShape="0">
            <a:gsLst>
              <a:gs pos="0">
                <a:schemeClr val="accent1"/>
              </a:gs>
              <a:gs pos="100000">
                <a:srgbClr val="FFFFFF"/>
              </a:gs>
            </a:gsLst>
            <a:lin ang="0" scaled="1"/>
          </a:gradFill>
          <a:ln>
            <a:noFill/>
          </a:ln>
          <a:effectLst>
            <a:outerShdw dist="35921"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p>
            <a:pPr defTabSz="914400" fontAlgn="base">
              <a:spcBef>
                <a:spcPct val="50000"/>
              </a:spcBef>
              <a:spcAft>
                <a:spcPct val="0"/>
              </a:spcAft>
            </a:pPr>
            <a:r>
              <a:rPr kumimoji="1" lang="en-US" altLang="zh-CN" sz="3200" b="1" i="1">
                <a:solidFill>
                  <a:srgbClr val="000000"/>
                </a:solidFill>
                <a:latin typeface="Times New Roman" panose="02020503050405090304" pitchFamily="18" charset="0"/>
                <a:ea typeface="宋体" pitchFamily="2" charset="-122"/>
              </a:rPr>
              <a:t> i</a:t>
            </a:r>
            <a:r>
              <a:rPr kumimoji="1" lang="en-US" altLang="zh-CN" sz="3200" b="1" baseline="-25000">
                <a:solidFill>
                  <a:srgbClr val="000000"/>
                </a:solidFill>
                <a:latin typeface="Times New Roman" panose="02020503050405090304" pitchFamily="18" charset="0"/>
                <a:ea typeface="宋体" pitchFamily="2" charset="-122"/>
              </a:rPr>
              <a:t>S</a:t>
            </a:r>
            <a:r>
              <a:rPr kumimoji="1" lang="en-US" altLang="zh-CN" sz="3200" b="1" i="1">
                <a:solidFill>
                  <a:srgbClr val="000000"/>
                </a:solidFill>
                <a:latin typeface="Times New Roman" panose="02020503050405090304" pitchFamily="18" charset="0"/>
                <a:ea typeface="宋体" pitchFamily="2" charset="-122"/>
              </a:rPr>
              <a:t>=u</a:t>
            </a:r>
            <a:r>
              <a:rPr kumimoji="1" lang="en-US" altLang="zh-CN" sz="3200" b="1" i="1" baseline="-25000">
                <a:solidFill>
                  <a:srgbClr val="000000"/>
                </a:solidFill>
                <a:latin typeface="Times New Roman" panose="02020503050405090304" pitchFamily="18" charset="0"/>
                <a:ea typeface="宋体" pitchFamily="2" charset="-122"/>
              </a:rPr>
              <a:t>S </a:t>
            </a:r>
            <a:r>
              <a:rPr kumimoji="1" lang="en-US" altLang="zh-CN" sz="3200" b="1" i="1">
                <a:solidFill>
                  <a:srgbClr val="000000"/>
                </a:solidFill>
                <a:latin typeface="Times New Roman" panose="02020503050405090304" pitchFamily="18" charset="0"/>
                <a:ea typeface="宋体" pitchFamily="2" charset="-122"/>
              </a:rPr>
              <a:t>/R</a:t>
            </a:r>
            <a:r>
              <a:rPr kumimoji="1" lang="en-US" altLang="zh-CN" sz="3200" b="1" i="1" baseline="-25000">
                <a:solidFill>
                  <a:srgbClr val="000000"/>
                </a:solidFill>
                <a:latin typeface="Times New Roman" panose="02020503050405090304" pitchFamily="18" charset="0"/>
                <a:ea typeface="宋体" pitchFamily="2" charset="-122"/>
              </a:rPr>
              <a:t>i   </a:t>
            </a:r>
            <a:r>
              <a:rPr kumimoji="1" lang="en-US" altLang="zh-CN" sz="3200" b="1" i="1">
                <a:solidFill>
                  <a:srgbClr val="000000"/>
                </a:solidFill>
                <a:latin typeface="Times New Roman" panose="02020503050405090304" pitchFamily="18" charset="0"/>
                <a:ea typeface="宋体" pitchFamily="2" charset="-122"/>
              </a:rPr>
              <a:t>   G</a:t>
            </a:r>
            <a:r>
              <a:rPr kumimoji="1" lang="en-US" altLang="zh-CN" sz="3200" b="1" i="1" baseline="-25000">
                <a:solidFill>
                  <a:srgbClr val="000000"/>
                </a:solidFill>
                <a:latin typeface="Times New Roman" panose="02020503050405090304" pitchFamily="18" charset="0"/>
                <a:ea typeface="宋体" pitchFamily="2" charset="-122"/>
              </a:rPr>
              <a:t>i</a:t>
            </a:r>
            <a:r>
              <a:rPr kumimoji="1" lang="en-US" altLang="zh-CN" sz="3200" b="1" i="1">
                <a:solidFill>
                  <a:srgbClr val="000000"/>
                </a:solidFill>
                <a:latin typeface="Times New Roman" panose="02020503050405090304" pitchFamily="18" charset="0"/>
                <a:ea typeface="宋体" pitchFamily="2" charset="-122"/>
              </a:rPr>
              <a:t>=</a:t>
            </a:r>
            <a:r>
              <a:rPr kumimoji="1" lang="en-US" altLang="zh-CN" sz="3200" b="1">
                <a:solidFill>
                  <a:srgbClr val="000000"/>
                </a:solidFill>
                <a:latin typeface="Times New Roman" panose="02020503050405090304" pitchFamily="18" charset="0"/>
                <a:ea typeface="宋体" pitchFamily="2" charset="-122"/>
              </a:rPr>
              <a:t>1</a:t>
            </a:r>
            <a:r>
              <a:rPr kumimoji="1" lang="en-US" altLang="zh-CN" sz="3200" b="1" i="1">
                <a:solidFill>
                  <a:srgbClr val="000000"/>
                </a:solidFill>
                <a:latin typeface="Times New Roman" panose="02020503050405090304" pitchFamily="18" charset="0"/>
                <a:ea typeface="宋体" pitchFamily="2" charset="-122"/>
              </a:rPr>
              <a:t>/R</a:t>
            </a:r>
            <a:r>
              <a:rPr kumimoji="1" lang="en-US" altLang="zh-CN" sz="3200" b="1" i="1" baseline="-25000">
                <a:solidFill>
                  <a:srgbClr val="000000"/>
                </a:solidFill>
                <a:latin typeface="Times New Roman" panose="02020503050405090304" pitchFamily="18" charset="0"/>
                <a:ea typeface="宋体" pitchFamily="2" charset="-122"/>
              </a:rPr>
              <a:t>i</a:t>
            </a:r>
            <a:endParaRPr kumimoji="1" lang="en-US" altLang="zh-CN" sz="3200" b="1" i="1">
              <a:solidFill>
                <a:srgbClr val="000000"/>
              </a:solidFill>
              <a:latin typeface="Times New Roman" panose="02020503050405090304" pitchFamily="18" charset="0"/>
              <a:ea typeface="宋体" pitchFamily="2" charset="-122"/>
            </a:endParaRPr>
          </a:p>
        </p:txBody>
      </p:sp>
      <p:grpSp>
        <p:nvGrpSpPr>
          <p:cNvPr id="34874" name="Group 58"/>
          <p:cNvGrpSpPr/>
          <p:nvPr/>
        </p:nvGrpSpPr>
        <p:grpSpPr bwMode="auto">
          <a:xfrm>
            <a:off x="6456363" y="2763838"/>
            <a:ext cx="2743200" cy="1784350"/>
            <a:chOff x="96" y="3024"/>
            <a:chExt cx="1728" cy="1124"/>
          </a:xfrm>
        </p:grpSpPr>
        <p:sp>
          <p:nvSpPr>
            <p:cNvPr id="34875" name="Freeform 59"/>
            <p:cNvSpPr/>
            <p:nvPr/>
          </p:nvSpPr>
          <p:spPr bwMode="auto">
            <a:xfrm>
              <a:off x="390" y="3294"/>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76" name="Text Box 60"/>
            <p:cNvSpPr txBox="1">
              <a:spLocks noChangeArrowheads="1"/>
            </p:cNvSpPr>
            <p:nvPr/>
          </p:nvSpPr>
          <p:spPr bwMode="auto">
            <a:xfrm>
              <a:off x="1440" y="302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34877" name="Text Box 61"/>
            <p:cNvSpPr txBox="1">
              <a:spLocks noChangeArrowheads="1"/>
            </p:cNvSpPr>
            <p:nvPr/>
          </p:nvSpPr>
          <p:spPr bwMode="auto">
            <a:xfrm>
              <a:off x="1008" y="3552"/>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i="1" baseline="-25000">
                  <a:solidFill>
                    <a:schemeClr val="tx1"/>
                  </a:solidFill>
                  <a:latin typeface="Times New Roman" panose="02020503050405090304" pitchFamily="18" charset="0"/>
                  <a:ea typeface="宋体" pitchFamily="2" charset="-122"/>
                </a:rPr>
                <a:t>i</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34878" name="Text Box 62"/>
            <p:cNvSpPr txBox="1">
              <a:spLocks noChangeArrowheads="1"/>
            </p:cNvSpPr>
            <p:nvPr/>
          </p:nvSpPr>
          <p:spPr bwMode="auto">
            <a:xfrm>
              <a:off x="1440" y="3276"/>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a:t>
              </a:r>
              <a:endParaRPr kumimoji="1" lang="en-US" altLang="zh-CN" sz="2800" b="1" i="1">
                <a:solidFill>
                  <a:schemeClr val="tx1"/>
                </a:solidFill>
                <a:latin typeface="Times New Roman" panose="02020503050405090304" pitchFamily="18" charset="0"/>
                <a:ea typeface="宋体" pitchFamily="2" charset="-122"/>
              </a:endParaRPr>
            </a:p>
          </p:txBody>
        </p:sp>
        <p:sp>
          <p:nvSpPr>
            <p:cNvPr id="34879" name="Text Box 63"/>
            <p:cNvSpPr txBox="1">
              <a:spLocks noChangeArrowheads="1"/>
            </p:cNvSpPr>
            <p:nvPr/>
          </p:nvSpPr>
          <p:spPr bwMode="auto">
            <a:xfrm>
              <a:off x="1488" y="360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34880" name="Text Box 64"/>
            <p:cNvSpPr txBox="1">
              <a:spLocks noChangeArrowheads="1"/>
            </p:cNvSpPr>
            <p:nvPr/>
          </p:nvSpPr>
          <p:spPr bwMode="auto">
            <a:xfrm>
              <a:off x="1536" y="374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_</a:t>
              </a:r>
              <a:endParaRPr kumimoji="1" lang="en-US" altLang="zh-CN" sz="2800" b="1" i="1">
                <a:solidFill>
                  <a:schemeClr val="tx1"/>
                </a:solidFill>
                <a:latin typeface="Times New Roman" panose="02020503050405090304" pitchFamily="18" charset="0"/>
                <a:ea typeface="宋体" pitchFamily="2" charset="-122"/>
              </a:endParaRPr>
            </a:p>
          </p:txBody>
        </p:sp>
        <p:sp>
          <p:nvSpPr>
            <p:cNvPr id="34881" name="Freeform 65"/>
            <p:cNvSpPr/>
            <p:nvPr/>
          </p:nvSpPr>
          <p:spPr bwMode="auto">
            <a:xfrm>
              <a:off x="390" y="4110"/>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82" name="Freeform 66"/>
            <p:cNvSpPr/>
            <p:nvPr/>
          </p:nvSpPr>
          <p:spPr bwMode="auto">
            <a:xfrm>
              <a:off x="396" y="3294"/>
              <a:ext cx="1" cy="834"/>
            </a:xfrm>
            <a:custGeom>
              <a:avLst/>
              <a:gdLst>
                <a:gd name="T0" fmla="*/ 0 w 1"/>
                <a:gd name="T1" fmla="*/ 0 h 834"/>
                <a:gd name="T2" fmla="*/ 1 w 1"/>
                <a:gd name="T3" fmla="*/ 834 h 834"/>
              </a:gdLst>
              <a:ahLst/>
              <a:cxnLst>
                <a:cxn ang="0">
                  <a:pos x="T0" y="T1"/>
                </a:cxn>
                <a:cxn ang="0">
                  <a:pos x="T2" y="T3"/>
                </a:cxn>
              </a:cxnLst>
              <a:rect l="0" t="0" r="r" b="b"/>
              <a:pathLst>
                <a:path w="1" h="834">
                  <a:moveTo>
                    <a:pt x="0" y="0"/>
                  </a:moveTo>
                  <a:lnTo>
                    <a:pt x="1" y="834"/>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34883" name="Group 67"/>
            <p:cNvGrpSpPr/>
            <p:nvPr/>
          </p:nvGrpSpPr>
          <p:grpSpPr bwMode="auto">
            <a:xfrm>
              <a:off x="240" y="3580"/>
              <a:ext cx="288" cy="328"/>
              <a:chOff x="2304" y="2284"/>
              <a:chExt cx="288" cy="328"/>
            </a:xfrm>
          </p:grpSpPr>
          <p:sp>
            <p:nvSpPr>
              <p:cNvPr id="34884" name="Oval 68"/>
              <p:cNvSpPr>
                <a:spLocks noChangeArrowheads="1"/>
              </p:cNvSpPr>
              <p:nvPr/>
            </p:nvSpPr>
            <p:spPr bwMode="auto">
              <a:xfrm>
                <a:off x="2326" y="2284"/>
                <a:ext cx="226"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85" name="Line 69"/>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4886" name="Freeform 70"/>
            <p:cNvSpPr/>
            <p:nvPr/>
          </p:nvSpPr>
          <p:spPr bwMode="auto">
            <a:xfrm>
              <a:off x="972" y="3294"/>
              <a:ext cx="1" cy="834"/>
            </a:xfrm>
            <a:custGeom>
              <a:avLst/>
              <a:gdLst>
                <a:gd name="T0" fmla="*/ 0 w 1"/>
                <a:gd name="T1" fmla="*/ 834 h 834"/>
                <a:gd name="T2" fmla="*/ 0 w 1"/>
                <a:gd name="T3" fmla="*/ 0 h 834"/>
              </a:gdLst>
              <a:ahLst/>
              <a:cxnLst>
                <a:cxn ang="0">
                  <a:pos x="T0" y="T1"/>
                </a:cxn>
                <a:cxn ang="0">
                  <a:pos x="T2" y="T3"/>
                </a:cxn>
              </a:cxnLst>
              <a:rect l="0" t="0" r="r" b="b"/>
              <a:pathLst>
                <a:path w="1" h="834">
                  <a:moveTo>
                    <a:pt x="0" y="834"/>
                  </a:moveTo>
                  <a:lnTo>
                    <a:pt x="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87" name="Rectangle 71"/>
            <p:cNvSpPr>
              <a:spLocks noChangeArrowheads="1"/>
            </p:cNvSpPr>
            <p:nvPr/>
          </p:nvSpPr>
          <p:spPr bwMode="auto">
            <a:xfrm>
              <a:off x="912" y="3580"/>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88" name="Text Box 72"/>
            <p:cNvSpPr txBox="1">
              <a:spLocks noChangeArrowheads="1"/>
            </p:cNvSpPr>
            <p:nvPr/>
          </p:nvSpPr>
          <p:spPr bwMode="auto">
            <a:xfrm>
              <a:off x="96" y="326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S</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4889" name="Line 73"/>
            <p:cNvSpPr>
              <a:spLocks noChangeShapeType="1"/>
            </p:cNvSpPr>
            <p:nvPr/>
          </p:nvSpPr>
          <p:spPr bwMode="auto">
            <a:xfrm>
              <a:off x="1104" y="3168"/>
              <a:ext cx="33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4890" name="Line 74"/>
            <p:cNvSpPr>
              <a:spLocks noChangeShapeType="1"/>
            </p:cNvSpPr>
            <p:nvPr/>
          </p:nvSpPr>
          <p:spPr bwMode="auto">
            <a:xfrm rot="-5400000">
              <a:off x="0" y="3744"/>
              <a:ext cx="384"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4891" name="Oval 75"/>
            <p:cNvSpPr>
              <a:spLocks noChangeArrowheads="1"/>
            </p:cNvSpPr>
            <p:nvPr/>
          </p:nvSpPr>
          <p:spPr bwMode="auto">
            <a:xfrm>
              <a:off x="1632" y="3264"/>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92" name="Oval 76"/>
            <p:cNvSpPr>
              <a:spLocks noChangeArrowheads="1"/>
            </p:cNvSpPr>
            <p:nvPr/>
          </p:nvSpPr>
          <p:spPr bwMode="auto">
            <a:xfrm>
              <a:off x="1632" y="4080"/>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3" name="组合 2"/>
          <p:cNvGrpSpPr/>
          <p:nvPr/>
        </p:nvGrpSpPr>
        <p:grpSpPr>
          <a:xfrm>
            <a:off x="1919605" y="2259330"/>
            <a:ext cx="2423160" cy="2393950"/>
            <a:chOff x="3023" y="3558"/>
            <a:chExt cx="3816" cy="3770"/>
          </a:xfrm>
        </p:grpSpPr>
        <p:sp>
          <p:nvSpPr>
            <p:cNvPr id="34894" name="Text Box 78"/>
            <p:cNvSpPr txBox="1">
              <a:spLocks noChangeArrowheads="1"/>
            </p:cNvSpPr>
            <p:nvPr/>
          </p:nvSpPr>
          <p:spPr bwMode="auto">
            <a:xfrm>
              <a:off x="5203" y="3558"/>
              <a:ext cx="681"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34896" name="Oval 80"/>
            <p:cNvSpPr>
              <a:spLocks noChangeArrowheads="1"/>
            </p:cNvSpPr>
            <p:nvPr/>
          </p:nvSpPr>
          <p:spPr bwMode="auto">
            <a:xfrm>
              <a:off x="4123" y="4837"/>
              <a:ext cx="567"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897" name="Text Box 81"/>
            <p:cNvSpPr txBox="1">
              <a:spLocks noChangeArrowheads="1"/>
            </p:cNvSpPr>
            <p:nvPr/>
          </p:nvSpPr>
          <p:spPr bwMode="auto">
            <a:xfrm>
              <a:off x="3650" y="4260"/>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4898" name="Text Box 82"/>
            <p:cNvSpPr txBox="1">
              <a:spLocks noChangeArrowheads="1"/>
            </p:cNvSpPr>
            <p:nvPr/>
          </p:nvSpPr>
          <p:spPr bwMode="auto">
            <a:xfrm>
              <a:off x="3673" y="5080"/>
              <a:ext cx="602"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4899" name="Text Box 83"/>
            <p:cNvSpPr txBox="1">
              <a:spLocks noChangeArrowheads="1"/>
            </p:cNvSpPr>
            <p:nvPr/>
          </p:nvSpPr>
          <p:spPr bwMode="auto">
            <a:xfrm>
              <a:off x="3023" y="4758"/>
              <a:ext cx="954"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25000">
                  <a:solidFill>
                    <a:schemeClr val="tx1"/>
                  </a:solidFill>
                  <a:latin typeface="Times New Roman" panose="02020503050405090304" pitchFamily="18" charset="0"/>
                  <a:ea typeface="宋体" pitchFamily="2" charset="-122"/>
                </a:rPr>
                <a:t>S</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4900" name="Freeform 84"/>
            <p:cNvSpPr/>
            <p:nvPr/>
          </p:nvSpPr>
          <p:spPr bwMode="auto">
            <a:xfrm>
              <a:off x="4437" y="4590"/>
              <a:ext cx="6" cy="2648"/>
            </a:xfrm>
            <a:custGeom>
              <a:avLst/>
              <a:gdLst>
                <a:gd name="T0" fmla="*/ 0 w 2"/>
                <a:gd name="T1" fmla="*/ 0 h 1059"/>
                <a:gd name="T2" fmla="*/ 2 w 2"/>
                <a:gd name="T3" fmla="*/ 1059 h 1059"/>
              </a:gdLst>
              <a:ahLst/>
              <a:cxnLst>
                <a:cxn ang="0">
                  <a:pos x="T0" y="T1"/>
                </a:cxn>
                <a:cxn ang="0">
                  <a:pos x="T2" y="T3"/>
                </a:cxn>
              </a:cxnLst>
              <a:rect l="0" t="0" r="r" b="b"/>
              <a:pathLst>
                <a:path w="2" h="1059">
                  <a:moveTo>
                    <a:pt x="0" y="0"/>
                  </a:moveTo>
                  <a:lnTo>
                    <a:pt x="2" y="1059"/>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901" name="Freeform 85"/>
            <p:cNvSpPr/>
            <p:nvPr/>
          </p:nvSpPr>
          <p:spPr bwMode="auto">
            <a:xfrm>
              <a:off x="4420" y="4608"/>
              <a:ext cx="1873" cy="3"/>
            </a:xfrm>
            <a:custGeom>
              <a:avLst/>
              <a:gdLst>
                <a:gd name="T0" fmla="*/ 0 w 660"/>
                <a:gd name="T1" fmla="*/ 0 h 1"/>
                <a:gd name="T2" fmla="*/ 660 w 660"/>
                <a:gd name="T3" fmla="*/ 0 h 1"/>
              </a:gdLst>
              <a:ahLst/>
              <a:cxnLst>
                <a:cxn ang="0">
                  <a:pos x="T0" y="T1"/>
                </a:cxn>
                <a:cxn ang="0">
                  <a:pos x="T2" y="T3"/>
                </a:cxn>
              </a:cxnLst>
              <a:rect l="0" t="0" r="r" b="b"/>
              <a:pathLst>
                <a:path w="660" h="1">
                  <a:moveTo>
                    <a:pt x="0" y="0"/>
                  </a:moveTo>
                  <a:lnTo>
                    <a:pt x="66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902" name="Freeform 86"/>
            <p:cNvSpPr/>
            <p:nvPr/>
          </p:nvSpPr>
          <p:spPr bwMode="auto">
            <a:xfrm>
              <a:off x="4445" y="7240"/>
              <a:ext cx="1848" cy="5"/>
            </a:xfrm>
            <a:custGeom>
              <a:avLst/>
              <a:gdLst>
                <a:gd name="T0" fmla="*/ 0 w 651"/>
                <a:gd name="T1" fmla="*/ 2 h 2"/>
                <a:gd name="T2" fmla="*/ 651 w 651"/>
                <a:gd name="T3" fmla="*/ 0 h 2"/>
              </a:gdLst>
              <a:ahLst/>
              <a:cxnLst>
                <a:cxn ang="0">
                  <a:pos x="T0" y="T1"/>
                </a:cxn>
                <a:cxn ang="0">
                  <a:pos x="T2" y="T3"/>
                </a:cxn>
              </a:cxnLst>
              <a:rect l="0" t="0" r="r" b="b"/>
              <a:pathLst>
                <a:path w="651" h="2">
                  <a:moveTo>
                    <a:pt x="0" y="2"/>
                  </a:moveTo>
                  <a:lnTo>
                    <a:pt x="651"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903" name="Line 87"/>
            <p:cNvSpPr>
              <a:spLocks noChangeShapeType="1"/>
            </p:cNvSpPr>
            <p:nvPr/>
          </p:nvSpPr>
          <p:spPr bwMode="auto">
            <a:xfrm>
              <a:off x="4794" y="4278"/>
              <a:ext cx="1090"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4904" name="Rectangle 88"/>
            <p:cNvSpPr>
              <a:spLocks noChangeArrowheads="1"/>
            </p:cNvSpPr>
            <p:nvPr/>
          </p:nvSpPr>
          <p:spPr bwMode="auto">
            <a:xfrm>
              <a:off x="4283" y="6148"/>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905" name="Text Box 89"/>
            <p:cNvSpPr txBox="1">
              <a:spLocks noChangeArrowheads="1"/>
            </p:cNvSpPr>
            <p:nvPr/>
          </p:nvSpPr>
          <p:spPr bwMode="auto">
            <a:xfrm>
              <a:off x="3432" y="607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i</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4906" name="Text Box 90"/>
            <p:cNvSpPr txBox="1">
              <a:spLocks noChangeArrowheads="1"/>
            </p:cNvSpPr>
            <p:nvPr/>
          </p:nvSpPr>
          <p:spPr bwMode="auto">
            <a:xfrm>
              <a:off x="5884" y="463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a:t>
              </a:r>
              <a:endParaRPr kumimoji="1" lang="en-US" altLang="zh-CN" sz="2800" b="1" i="1">
                <a:solidFill>
                  <a:schemeClr val="tx1"/>
                </a:solidFill>
                <a:latin typeface="Times New Roman" panose="02020503050405090304" pitchFamily="18" charset="0"/>
                <a:ea typeface="宋体" pitchFamily="2" charset="-122"/>
              </a:endParaRPr>
            </a:p>
          </p:txBody>
        </p:sp>
        <p:sp>
          <p:nvSpPr>
            <p:cNvPr id="34907" name="Text Box 91"/>
            <p:cNvSpPr txBox="1">
              <a:spLocks noChangeArrowheads="1"/>
            </p:cNvSpPr>
            <p:nvPr/>
          </p:nvSpPr>
          <p:spPr bwMode="auto">
            <a:xfrm>
              <a:off x="6021" y="547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34908" name="Text Box 92"/>
            <p:cNvSpPr txBox="1">
              <a:spLocks noChangeArrowheads="1"/>
            </p:cNvSpPr>
            <p:nvPr/>
          </p:nvSpPr>
          <p:spPr bwMode="auto">
            <a:xfrm>
              <a:off x="6021" y="619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_</a:t>
              </a:r>
              <a:endParaRPr kumimoji="1" lang="en-US" altLang="zh-CN" sz="2800" b="1" i="1">
                <a:solidFill>
                  <a:schemeClr val="tx1"/>
                </a:solidFill>
                <a:latin typeface="Times New Roman" panose="02020503050405090304" pitchFamily="18" charset="0"/>
                <a:ea typeface="宋体" pitchFamily="2" charset="-122"/>
              </a:endParaRPr>
            </a:p>
          </p:txBody>
        </p:sp>
        <p:sp>
          <p:nvSpPr>
            <p:cNvPr id="34909" name="Oval 93"/>
            <p:cNvSpPr>
              <a:spLocks noChangeArrowheads="1"/>
            </p:cNvSpPr>
            <p:nvPr/>
          </p:nvSpPr>
          <p:spPr bwMode="auto">
            <a:xfrm>
              <a:off x="6293" y="4518"/>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4910" name="Oval 94"/>
            <p:cNvSpPr>
              <a:spLocks noChangeArrowheads="1"/>
            </p:cNvSpPr>
            <p:nvPr/>
          </p:nvSpPr>
          <p:spPr bwMode="auto">
            <a:xfrm>
              <a:off x="6293" y="7158"/>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34912" name="AutoShape 96"/>
          <p:cNvSpPr>
            <a:spLocks noChangeArrowheads="1"/>
          </p:cNvSpPr>
          <p:nvPr/>
        </p:nvSpPr>
        <p:spPr bwMode="auto">
          <a:xfrm>
            <a:off x="5016501" y="2763839"/>
            <a:ext cx="576263" cy="2016125"/>
          </a:xfrm>
          <a:prstGeom prst="wedgeRoundRectCallout">
            <a:avLst>
              <a:gd name="adj1" fmla="val -196005"/>
              <a:gd name="adj2" fmla="val -16380"/>
              <a:gd name="adj3" fmla="val 16667"/>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仿宋_GB2312" pitchFamily="49" charset="-122"/>
              </a:rPr>
              <a:t>实际电压源</a:t>
            </a:r>
            <a:endParaRPr lang="zh-CN" altLang="en-US" sz="2400" b="1">
              <a:solidFill>
                <a:srgbClr val="000000"/>
              </a:solidFill>
              <a:latin typeface="Arial" panose="020B0604020202090204" pitchFamily="34" charset="0"/>
              <a:ea typeface="仿宋_GB2312" pitchFamily="49" charset="-122"/>
            </a:endParaRPr>
          </a:p>
          <a:p>
            <a:pPr algn="ctr" defTabSz="914400" fontAlgn="base">
              <a:spcBef>
                <a:spcPct val="0"/>
              </a:spcBef>
              <a:spcAft>
                <a:spcPct val="0"/>
              </a:spcAft>
            </a:pPr>
            <a:endParaRPr lang="en-US" altLang="zh-CN" sz="2400" b="1">
              <a:solidFill>
                <a:srgbClr val="FFFF00"/>
              </a:solidFill>
              <a:latin typeface="Arial" panose="020B0604020202090204" pitchFamily="34" charset="0"/>
              <a:ea typeface="仿宋_GB2312" pitchFamily="49" charset="-122"/>
            </a:endParaRPr>
          </a:p>
        </p:txBody>
      </p:sp>
      <p:sp>
        <p:nvSpPr>
          <p:cNvPr id="34913" name="AutoShape 97"/>
          <p:cNvSpPr>
            <a:spLocks noChangeArrowheads="1"/>
          </p:cNvSpPr>
          <p:nvPr/>
        </p:nvSpPr>
        <p:spPr bwMode="auto">
          <a:xfrm>
            <a:off x="9767888" y="2619376"/>
            <a:ext cx="576262" cy="2016125"/>
          </a:xfrm>
          <a:prstGeom prst="wedgeRoundRectCallout">
            <a:avLst>
              <a:gd name="adj1" fmla="val -182782"/>
              <a:gd name="adj2" fmla="val 9764"/>
              <a:gd name="adj3" fmla="val 16667"/>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仿宋_GB2312" pitchFamily="49" charset="-122"/>
              </a:rPr>
              <a:t>实际电流源</a:t>
            </a:r>
            <a:endParaRPr lang="zh-CN" altLang="en-US" sz="2400" b="1">
              <a:solidFill>
                <a:srgbClr val="000000"/>
              </a:solidFill>
              <a:latin typeface="Arial" panose="020B0604020202090204" pitchFamily="34" charset="0"/>
              <a:ea typeface="仿宋_GB2312" pitchFamily="49" charset="-122"/>
            </a:endParaRPr>
          </a:p>
          <a:p>
            <a:pPr algn="ctr" defTabSz="914400" fontAlgn="base">
              <a:spcBef>
                <a:spcPct val="0"/>
              </a:spcBef>
              <a:spcAft>
                <a:spcPct val="0"/>
              </a:spcAft>
            </a:pPr>
            <a:endParaRPr lang="en-US" altLang="zh-CN" sz="2400" b="1">
              <a:solidFill>
                <a:srgbClr val="FFFF00"/>
              </a:solidFill>
              <a:latin typeface="Arial" panose="020B0604020202090204" pitchFamily="34" charset="0"/>
              <a:ea typeface="仿宋_GB2312" pitchFamily="49" charset="-122"/>
            </a:endParaRPr>
          </a:p>
        </p:txBody>
      </p:sp>
      <p:sp>
        <p:nvSpPr>
          <p:cNvPr id="34914" name="Text Box 98"/>
          <p:cNvSpPr txBox="1">
            <a:spLocks noChangeArrowheads="1"/>
          </p:cNvSpPr>
          <p:nvPr/>
        </p:nvSpPr>
        <p:spPr bwMode="auto">
          <a:xfrm>
            <a:off x="1847850" y="4995863"/>
            <a:ext cx="1512888" cy="4603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FF00"/>
                </a:solidFill>
                <a:latin typeface="Arial" panose="020B0604020202090204" pitchFamily="34" charset="0"/>
                <a:ea typeface="仿宋_GB2312" pitchFamily="49" charset="-122"/>
              </a:rPr>
              <a:t>端口特性</a:t>
            </a:r>
            <a:endParaRPr lang="zh-CN" altLang="en-US" sz="2400" b="1">
              <a:solidFill>
                <a:srgbClr val="FFFF00"/>
              </a:solidFill>
              <a:latin typeface="Arial" panose="020B0604020202090204" pitchFamily="34" charset="0"/>
              <a:ea typeface="仿宋_GB2312" pitchFamily="49" charset="-122"/>
            </a:endParaRPr>
          </a:p>
        </p:txBody>
      </p:sp>
      <p:sp>
        <p:nvSpPr>
          <p:cNvPr id="2" name="灯片编号占位符 1"/>
          <p:cNvSpPr>
            <a:spLocks noGrp="1"/>
          </p:cNvSpPr>
          <p:nvPr>
            <p:ph type="sldNum" sz="quarter" idx="12"/>
            <p:custDataLst>
              <p:tags r:id="rId2"/>
            </p:custDataLst>
          </p:nvPr>
        </p:nvSpPr>
        <p:spPr>
          <a:xfrm>
            <a:off x="11278551" y="62865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iterate type="lt">
                                    <p:tmPct val="100000"/>
                                  </p:iterate>
                                  <p:childTnLst>
                                    <p:set>
                                      <p:cBhvr>
                                        <p:cTn id="12" dur="1" fill="hold">
                                          <p:stCondLst>
                                            <p:cond delay="0"/>
                                          </p:stCondLst>
                                        </p:cTn>
                                        <p:tgtEl>
                                          <p:spTgt spid="34868">
                                            <p:txEl>
                                              <p:pRg st="0" end="0"/>
                                            </p:txEl>
                                          </p:spTgt>
                                        </p:tgtEl>
                                        <p:attrNameLst>
                                          <p:attrName>style.visibility</p:attrName>
                                        </p:attrNameLst>
                                      </p:cBhvr>
                                      <p:to>
                                        <p:strVal val="visible"/>
                                      </p:to>
                                    </p:set>
                                    <p:animEffect transition="in" filter="wipe(up)">
                                      <p:cBhvr>
                                        <p:cTn id="13" dur="75"/>
                                        <p:tgtEl>
                                          <p:spTgt spid="34868">
                                            <p:txEl>
                                              <p:pRg st="0" end="0"/>
                                            </p:txEl>
                                          </p:spTgt>
                                        </p:tgtEl>
                                      </p:cBhvr>
                                    </p:animEffect>
                                  </p:childTnLst>
                                </p:cTn>
                              </p:par>
                            </p:childTnLst>
                          </p:cTn>
                        </p:par>
                        <p:par>
                          <p:cTn id="14" fill="hold">
                            <p:stCondLst>
                              <p:cond delay="3750"/>
                            </p:stCondLst>
                            <p:childTnLst>
                              <p:par>
                                <p:cTn id="15" presetID="20" presetClass="entr" presetSubtype="0" fill="hold" nodeType="afterEffect">
                                  <p:stCondLst>
                                    <p:cond delay="0"/>
                                  </p:stCondLst>
                                  <p:childTnLst>
                                    <p:set>
                                      <p:cBhvr>
                                        <p:cTn id="16" dur="1" fill="hold">
                                          <p:stCondLst>
                                            <p:cond delay="0"/>
                                          </p:stCondLst>
                                        </p:cTn>
                                        <p:tgtEl>
                                          <p:spTgt spid="34912"/>
                                        </p:tgtEl>
                                        <p:attrNameLst>
                                          <p:attrName>style.visibility</p:attrName>
                                        </p:attrNameLst>
                                      </p:cBhvr>
                                      <p:to>
                                        <p:strVal val="visible"/>
                                      </p:to>
                                    </p:set>
                                    <p:animEffect transition="in" filter="wedge">
                                      <p:cBhvr>
                                        <p:cTn id="17" dur="2000"/>
                                        <p:tgtEl>
                                          <p:spTgt spid="349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34874"/>
                                        </p:tgtEl>
                                        <p:attrNameLst>
                                          <p:attrName>style.visibility</p:attrName>
                                        </p:attrNameLst>
                                      </p:cBhvr>
                                      <p:to>
                                        <p:strVal val="visible"/>
                                      </p:to>
                                    </p:set>
                                    <p:anim calcmode="lin" valueType="num">
                                      <p:cBhvr additive="base">
                                        <p:cTn id="22" dur="500" fill="hold"/>
                                        <p:tgtEl>
                                          <p:spTgt spid="34874"/>
                                        </p:tgtEl>
                                        <p:attrNameLst>
                                          <p:attrName>ppt_x</p:attrName>
                                        </p:attrNameLst>
                                      </p:cBhvr>
                                      <p:tavLst>
                                        <p:tav tm="0">
                                          <p:val>
                                            <p:strVal val="1+#ppt_w/2"/>
                                          </p:val>
                                        </p:tav>
                                        <p:tav tm="100000">
                                          <p:val>
                                            <p:strVal val="#ppt_x"/>
                                          </p:val>
                                        </p:tav>
                                      </p:tavLst>
                                    </p:anim>
                                    <p:anim calcmode="lin" valueType="num">
                                      <p:cBhvr additive="base">
                                        <p:cTn id="23" dur="500" fill="hold"/>
                                        <p:tgtEl>
                                          <p:spTgt spid="34874"/>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0" presetClass="entr" presetSubtype="0" fill="hold" nodeType="afterEffect">
                                  <p:stCondLst>
                                    <p:cond delay="0"/>
                                  </p:stCondLst>
                                  <p:childTnLst>
                                    <p:set>
                                      <p:cBhvr>
                                        <p:cTn id="26" dur="1" fill="hold">
                                          <p:stCondLst>
                                            <p:cond delay="0"/>
                                          </p:stCondLst>
                                        </p:cTn>
                                        <p:tgtEl>
                                          <p:spTgt spid="34913"/>
                                        </p:tgtEl>
                                        <p:attrNameLst>
                                          <p:attrName>style.visibility</p:attrName>
                                        </p:attrNameLst>
                                      </p:cBhvr>
                                      <p:to>
                                        <p:strVal val="visible"/>
                                      </p:to>
                                    </p:set>
                                    <p:animEffect transition="in" filter="wedge">
                                      <p:cBhvr>
                                        <p:cTn id="27" dur="2000"/>
                                        <p:tgtEl>
                                          <p:spTgt spid="34913"/>
                                        </p:tgtEl>
                                      </p:cBhvr>
                                    </p:animEffect>
                                  </p:childTnLst>
                                </p:cTn>
                              </p:par>
                            </p:childTnLst>
                          </p:cTn>
                        </p:par>
                      </p:childTnLst>
                    </p:cTn>
                  </p:par>
                  <p:par>
                    <p:cTn id="28" fill="hold">
                      <p:stCondLst>
                        <p:cond delay="indefinite"/>
                      </p:stCondLst>
                      <p:childTnLst>
                        <p:par>
                          <p:cTn id="29" fill="hold">
                            <p:stCondLst>
                              <p:cond delay="0"/>
                            </p:stCondLst>
                            <p:childTnLst>
                              <p:par>
                                <p:cTn id="30" presetID="51" presetClass="entr" presetSubtype="0" fill="hold" nodeType="clickEffect">
                                  <p:stCondLst>
                                    <p:cond delay="0"/>
                                  </p:stCondLst>
                                  <p:childTnLst>
                                    <p:set>
                                      <p:cBhvr>
                                        <p:cTn id="31" dur="1" fill="hold">
                                          <p:stCondLst>
                                            <p:cond delay="0"/>
                                          </p:stCondLst>
                                        </p:cTn>
                                        <p:tgtEl>
                                          <p:spTgt spid="34914"/>
                                        </p:tgtEl>
                                        <p:attrNameLst>
                                          <p:attrName>style.visibility</p:attrName>
                                        </p:attrNameLst>
                                      </p:cBhvr>
                                      <p:to>
                                        <p:strVal val="visible"/>
                                      </p:to>
                                    </p:set>
                                    <p:animEffect transition="in" filter="fade">
                                      <p:cBhvr>
                                        <p:cTn id="32" dur="770" decel="100000"/>
                                        <p:tgtEl>
                                          <p:spTgt spid="34914"/>
                                        </p:tgtEl>
                                      </p:cBhvr>
                                    </p:animEffect>
                                    <p:animScale>
                                      <p:cBhvr>
                                        <p:cTn id="33" dur="770" decel="100000"/>
                                        <p:tgtEl>
                                          <p:spTgt spid="34914"/>
                                        </p:tgtEl>
                                      </p:cBhvr>
                                      <p:from x="10000" y="10000"/>
                                      <p:to x="200000" y="450000"/>
                                    </p:animScale>
                                    <p:animScale>
                                      <p:cBhvr>
                                        <p:cTn id="34" dur="1230" accel="100000" fill="hold">
                                          <p:stCondLst>
                                            <p:cond delay="770"/>
                                          </p:stCondLst>
                                        </p:cTn>
                                        <p:tgtEl>
                                          <p:spTgt spid="34914"/>
                                        </p:tgtEl>
                                      </p:cBhvr>
                                      <p:from x="200000" y="450000"/>
                                      <p:to x="100000" y="100000"/>
                                    </p:animScale>
                                    <p:set>
                                      <p:cBhvr>
                                        <p:cTn id="35" dur="770" fill="hold"/>
                                        <p:tgtEl>
                                          <p:spTgt spid="34914"/>
                                        </p:tgtEl>
                                        <p:attrNameLst>
                                          <p:attrName>ppt_x</p:attrName>
                                        </p:attrNameLst>
                                      </p:cBhvr>
                                      <p:to>
                                        <p:strVal val="(0.5)"/>
                                      </p:to>
                                    </p:set>
                                    <p:anim from="(0.5)" to="(#ppt_x)" calcmode="lin" valueType="num">
                                      <p:cBhvr>
                                        <p:cTn id="36" dur="1230" accel="100000" fill="hold">
                                          <p:stCondLst>
                                            <p:cond delay="770"/>
                                          </p:stCondLst>
                                        </p:cTn>
                                        <p:tgtEl>
                                          <p:spTgt spid="34914"/>
                                        </p:tgtEl>
                                        <p:attrNameLst>
                                          <p:attrName>ppt_x</p:attrName>
                                        </p:attrNameLst>
                                      </p:cBhvr>
                                    </p:anim>
                                    <p:set>
                                      <p:cBhvr>
                                        <p:cTn id="37" dur="770" fill="hold"/>
                                        <p:tgtEl>
                                          <p:spTgt spid="34914"/>
                                        </p:tgtEl>
                                        <p:attrNameLst>
                                          <p:attrName>ppt_y</p:attrName>
                                        </p:attrNameLst>
                                      </p:cBhvr>
                                      <p:to>
                                        <p:strVal val="(#ppt_y+0.4)"/>
                                      </p:to>
                                    </p:set>
                                    <p:anim from="(#ppt_y+0.4)" to="(#ppt_y)" calcmode="lin" valueType="num">
                                      <p:cBhvr>
                                        <p:cTn id="38" dur="1230" accel="100000" fill="hold">
                                          <p:stCondLst>
                                            <p:cond delay="770"/>
                                          </p:stCondLst>
                                        </p:cTn>
                                        <p:tgtEl>
                                          <p:spTgt spid="34914"/>
                                        </p:tgtEl>
                                        <p:attrNameLst>
                                          <p:attrName>ppt_y</p:attrName>
                                        </p:attrNameLst>
                                      </p:cBhvr>
                                    </p:anim>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34869"/>
                                        </p:tgtEl>
                                        <p:attrNameLst>
                                          <p:attrName>style.visibility</p:attrName>
                                        </p:attrNameLst>
                                      </p:cBhvr>
                                      <p:to>
                                        <p:strVal val="visible"/>
                                      </p:to>
                                    </p:set>
                                    <p:animEffect transition="in" filter="wipe(left)">
                                      <p:cBhvr>
                                        <p:cTn id="42" dur="3000"/>
                                        <p:tgtEl>
                                          <p:spTgt spid="348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871"/>
                                        </p:tgtEl>
                                        <p:attrNameLst>
                                          <p:attrName>style.visibility</p:attrName>
                                        </p:attrNameLst>
                                      </p:cBhvr>
                                      <p:to>
                                        <p:strVal val="visible"/>
                                      </p:to>
                                    </p:set>
                                    <p:animEffect transition="in" filter="wipe(left)">
                                      <p:cBhvr>
                                        <p:cTn id="47" dur="3000"/>
                                        <p:tgtEl>
                                          <p:spTgt spid="3487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870"/>
                                        </p:tgtEl>
                                        <p:attrNameLst>
                                          <p:attrName>style.visibility</p:attrName>
                                        </p:attrNameLst>
                                      </p:cBhvr>
                                      <p:to>
                                        <p:strVal val="visible"/>
                                      </p:to>
                                    </p:set>
                                    <p:animEffect transition="in" filter="wipe(left)">
                                      <p:cBhvr>
                                        <p:cTn id="52" dur="3000"/>
                                        <p:tgtEl>
                                          <p:spTgt spid="3487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4872"/>
                                        </p:tgtEl>
                                        <p:attrNameLst>
                                          <p:attrName>style.visibility</p:attrName>
                                        </p:attrNameLst>
                                      </p:cBhvr>
                                      <p:to>
                                        <p:strVal val="visible"/>
                                      </p:to>
                                    </p:set>
                                    <p:animEffect transition="in" filter="wipe(left)">
                                      <p:cBhvr>
                                        <p:cTn id="57" dur="2000"/>
                                        <p:tgtEl>
                                          <p:spTgt spid="34872"/>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1" fill="hold" nodeType="clickEffect">
                                  <p:stCondLst>
                                    <p:cond delay="0"/>
                                  </p:stCondLst>
                                  <p:childTnLst>
                                    <p:set>
                                      <p:cBhvr>
                                        <p:cTn id="61" dur="1" fill="hold">
                                          <p:stCondLst>
                                            <p:cond delay="0"/>
                                          </p:stCondLst>
                                        </p:cTn>
                                        <p:tgtEl>
                                          <p:spTgt spid="34873"/>
                                        </p:tgtEl>
                                        <p:attrNameLst>
                                          <p:attrName>style.visibility</p:attrName>
                                        </p:attrNameLst>
                                      </p:cBhvr>
                                      <p:to>
                                        <p:strVal val="visible"/>
                                      </p:to>
                                    </p:set>
                                    <p:animEffect transition="in" filter="slide(fromTop)">
                                      <p:cBhvr>
                                        <p:cTn id="62" dur="1000"/>
                                        <p:tgtEl>
                                          <p:spTgt spid="34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68" grpId="0" autoUpdateAnimBg="0" build="p"/>
      <p:bldP spid="34869" grpId="0" autoUpdateAnimBg="0"/>
      <p:bldP spid="34870" grpId="0" autoUpdateAnimBg="0"/>
      <p:bldP spid="34871" grpId="0" autoUpdateAnimBg="0"/>
      <p:bldP spid="34872" grpId="0" animBg="1" autoUpdateAnimBg="0"/>
      <p:bldP spid="34873" grpId="0" animBg="1" autoUpdateAnimBg="0"/>
      <p:bldP spid="34912" grpId="0" animBg="1"/>
      <p:bldP spid="34913" grpId="0" animBg="1"/>
      <p:bldP spid="3491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sz="half" idx="4294967295"/>
          </p:nvPr>
        </p:nvSpPr>
        <p:spPr>
          <a:xfrm>
            <a:off x="266700" y="1270000"/>
            <a:ext cx="4365625" cy="596900"/>
          </a:xfrm>
        </p:spPr>
        <p:txBody>
          <a:bodyPr>
            <a:normAutofit/>
          </a:bodyPr>
          <a:lstStyle/>
          <a:p>
            <a:pPr eaLnBrk="1" hangingPunct="1">
              <a:buFont typeface="Wingdings" panose="05000000000000000000" pitchFamily="2" charset="2"/>
              <a:buNone/>
            </a:pPr>
            <a:r>
              <a:rPr lang="zh-CN" altLang="en-US" sz="2800" b="1">
                <a:latin typeface="仿宋_GB2312" charset="0"/>
                <a:ea typeface="仿宋_GB2312" charset="0"/>
                <a:cs typeface="仿宋_GB2312" charset="0"/>
              </a:rPr>
              <a:t>等效</a:t>
            </a:r>
            <a:r>
              <a:rPr lang="en-US" altLang="zh-CN" sz="2800" b="1">
                <a:latin typeface="仿宋_GB2312" charset="0"/>
                <a:ea typeface="仿宋_GB2312" charset="0"/>
                <a:cs typeface="仿宋_GB2312" charset="0"/>
              </a:rPr>
              <a:t>---</a:t>
            </a:r>
            <a:r>
              <a:rPr lang="zh-CN" altLang="en-US" sz="2800" b="1">
                <a:latin typeface="仿宋_GB2312" charset="0"/>
                <a:ea typeface="仿宋_GB2312" charset="0"/>
                <a:cs typeface="仿宋_GB2312" charset="0"/>
              </a:rPr>
              <a:t>对外电路等效</a:t>
            </a:r>
            <a:endParaRPr lang="zh-CN" altLang="en-US" sz="2800" b="1">
              <a:latin typeface="仿宋_GB2312" charset="0"/>
              <a:ea typeface="仿宋_GB2312" charset="0"/>
              <a:cs typeface="仿宋_GB2312" charset="0"/>
            </a:endParaRPr>
          </a:p>
        </p:txBody>
      </p:sp>
      <p:sp>
        <p:nvSpPr>
          <p:cNvPr id="39939" name="Rectangle 3"/>
          <p:cNvSpPr>
            <a:spLocks noChangeArrowheads="1"/>
          </p:cNvSpPr>
          <p:nvPr/>
        </p:nvSpPr>
        <p:spPr bwMode="auto">
          <a:xfrm>
            <a:off x="2417763" y="622300"/>
            <a:ext cx="60309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469900" marR="0" lvl="0" indent="-469900" algn="l" defTabSz="457200" rtl="0" eaLnBrk="1" fontAlgn="auto" latinLnBrk="0" hangingPunct="1">
              <a:lnSpc>
                <a:spcPct val="100000"/>
              </a:lnSpc>
              <a:spcBef>
                <a:spcPct val="20000"/>
              </a:spcBef>
              <a:spcAft>
                <a:spcPts val="0"/>
              </a:spcAft>
              <a:buClr>
                <a:srgbClr val="48A8D0"/>
              </a:buClr>
              <a:buSzTx/>
              <a:buFont typeface="Wingdings" panose="05000000000000000000" pitchFamily="2" charset="2"/>
              <a:buNone/>
              <a:defRPr/>
            </a:pPr>
            <a:r>
              <a:rPr kumimoji="0" lang="en-US" altLang="zh-CN" sz="32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3.</a:t>
            </a:r>
            <a:r>
              <a:rPr kumimoji="0" lang="zh-CN" altLang="en-US" sz="32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两种实际电源模型的等效互换</a:t>
            </a:r>
            <a:endParaRPr kumimoji="0" lang="zh-CN" altLang="en-US" sz="3200" b="1" i="0" u="none" strike="noStrike" kern="1200" cap="none" spc="0" normalizeH="0" baseline="0" noProof="0">
              <a:ln>
                <a:noFill/>
              </a:ln>
              <a:solidFill>
                <a:prstClr val="black"/>
              </a:solidFill>
              <a:effectLst/>
              <a:uLnTx/>
              <a:uFillTx/>
              <a:latin typeface="仿宋_GB2312" charset="0"/>
              <a:ea typeface="仿宋_GB2312" charset="0"/>
              <a:cs typeface="仿宋_GB2312" charset="0"/>
            </a:endParaRPr>
          </a:p>
        </p:txBody>
      </p:sp>
      <p:sp>
        <p:nvSpPr>
          <p:cNvPr id="38916" name="Rectangle 4"/>
          <p:cNvSpPr>
            <a:spLocks noChangeArrowheads="1"/>
          </p:cNvSpPr>
          <p:nvPr/>
        </p:nvSpPr>
        <p:spPr bwMode="auto">
          <a:xfrm>
            <a:off x="2357439" y="1803400"/>
            <a:ext cx="7920037"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469900" marR="0" lvl="0" indent="-469900" algn="l" defTabSz="457200" rtl="0" eaLnBrk="1" fontAlgn="auto" latinLnBrk="0" hangingPunct="1">
              <a:lnSpc>
                <a:spcPct val="100000"/>
              </a:lnSpc>
              <a:spcBef>
                <a:spcPct val="20000"/>
              </a:spcBef>
              <a:spcAft>
                <a:spcPts val="0"/>
              </a:spcAft>
              <a:buClr>
                <a:srgbClr val="48A8D0"/>
              </a:buClr>
              <a:buSzTx/>
              <a:buFont typeface="Wingdings" panose="05000000000000000000" pitchFamily="2" charset="2"/>
              <a:buNone/>
              <a:defRPr/>
            </a:pPr>
            <a:r>
              <a:rPr kumimoji="0" lang="zh-CN" altLang="en-US"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互换</a:t>
            </a:r>
            <a:r>
              <a:rPr kumimoji="0" lang="en-US" altLang="zh-CN"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a:t>
            </a:r>
            <a:r>
              <a:rPr kumimoji="0" lang="zh-CN" altLang="en-US"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实际电压源可变换为实际电流源，</a:t>
            </a:r>
            <a:endParaRPr kumimoji="0" lang="zh-CN" altLang="en-US"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endParaRPr>
          </a:p>
          <a:p>
            <a:pPr marL="469900" marR="0" lvl="0" indent="-469900" algn="l" defTabSz="457200" rtl="0" eaLnBrk="1" fontAlgn="auto" latinLnBrk="0" hangingPunct="1">
              <a:lnSpc>
                <a:spcPct val="100000"/>
              </a:lnSpc>
              <a:spcBef>
                <a:spcPct val="20000"/>
              </a:spcBef>
              <a:spcAft>
                <a:spcPts val="0"/>
              </a:spcAft>
              <a:buClr>
                <a:srgbClr val="48A8D0"/>
              </a:buClr>
              <a:buSzTx/>
              <a:buFont typeface="Wingdings" panose="05000000000000000000" pitchFamily="2" charset="2"/>
              <a:buNone/>
              <a:defRPr/>
            </a:pPr>
            <a:r>
              <a:rPr kumimoji="0" lang="zh-CN" altLang="en-US"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rPr>
              <a:t>       实际电流源可变换为实际电压源</a:t>
            </a:r>
            <a:endParaRPr kumimoji="0" lang="zh-CN" altLang="en-US" sz="2800" b="1" i="0" u="none" strike="noStrike" kern="1200" cap="none" spc="0" normalizeH="0" baseline="0" noProof="0">
              <a:ln>
                <a:noFill/>
              </a:ln>
              <a:solidFill>
                <a:prstClr val="black"/>
              </a:solidFill>
              <a:effectLst/>
              <a:uLnTx/>
              <a:uFillTx/>
              <a:latin typeface="仿宋_GB2312" charset="0"/>
              <a:ea typeface="仿宋_GB2312" charset="0"/>
              <a:cs typeface="仿宋_GB2312" charset="0"/>
            </a:endParaRPr>
          </a:p>
        </p:txBody>
      </p:sp>
      <p:sp>
        <p:nvSpPr>
          <p:cNvPr id="38917" name="AutoShape 5"/>
          <p:cNvSpPr>
            <a:spLocks noChangeArrowheads="1"/>
          </p:cNvSpPr>
          <p:nvPr/>
        </p:nvSpPr>
        <p:spPr bwMode="auto">
          <a:xfrm flipV="1">
            <a:off x="5776914" y="4379914"/>
            <a:ext cx="1214437" cy="90487"/>
          </a:xfrm>
          <a:prstGeom prst="rightArrow">
            <a:avLst>
              <a:gd name="adj1" fmla="val 50000"/>
              <a:gd name="adj2" fmla="val 335217"/>
            </a:avLst>
          </a:prstGeom>
          <a:solidFill>
            <a:srgbClr val="FFFFFF"/>
          </a:solidFill>
          <a:ln w="9525">
            <a:solidFill>
              <a:srgbClr val="000000"/>
            </a:solidFill>
            <a:miter lim="800000"/>
          </a:ln>
        </p:spPr>
        <p:txBody>
          <a:bodyPr rot="10800000"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ctr"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华文楷体" panose="02010600040101010101" pitchFamily="2" charset="-122"/>
              <a:cs typeface="+mn-cs"/>
            </a:endParaRPr>
          </a:p>
        </p:txBody>
      </p:sp>
      <p:sp>
        <p:nvSpPr>
          <p:cNvPr id="39942" name="Rectangle 6"/>
          <p:cNvSpPr>
            <a:spLocks noChangeArrowheads="1"/>
          </p:cNvSpPr>
          <p:nvPr/>
        </p:nvSpPr>
        <p:spPr bwMode="auto">
          <a:xfrm>
            <a:off x="5941061" y="-260985"/>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43" name="Rectangle 7"/>
          <p:cNvSpPr>
            <a:spLocks noChangeArrowheads="1"/>
          </p:cNvSpPr>
          <p:nvPr/>
        </p:nvSpPr>
        <p:spPr bwMode="auto">
          <a:xfrm>
            <a:off x="5941061" y="-260985"/>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graphicFrame>
        <p:nvGraphicFramePr>
          <p:cNvPr id="38920" name="对象 38919"/>
          <p:cNvGraphicFramePr>
            <a:graphicFrameLocks noChangeAspect="1"/>
          </p:cNvGraphicFramePr>
          <p:nvPr/>
        </p:nvGraphicFramePr>
        <p:xfrm>
          <a:off x="5732464" y="3524251"/>
          <a:ext cx="1260475" cy="855663"/>
        </p:xfrm>
        <a:graphic>
          <a:graphicData uri="http://schemas.openxmlformats.org/presentationml/2006/ole">
            <mc:AlternateContent xmlns:mc="http://schemas.openxmlformats.org/markup-compatibility/2006">
              <mc:Choice xmlns:v="urn:schemas-microsoft-com:vml" Requires="v">
                <p:oleObj spid="_x0000_s2" name="" r:id="rId1" imgW="534035" imgH="432435" progId="">
                  <p:embed/>
                </p:oleObj>
              </mc:Choice>
              <mc:Fallback>
                <p:oleObj name="" r:id="rId1" imgW="534035" imgH="432435" progId="">
                  <p:embed/>
                  <p:pic>
                    <p:nvPicPr>
                      <p:cNvPr id="0" name="对象 389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4" y="3524251"/>
                        <a:ext cx="126047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21" name="AutoShape 9"/>
          <p:cNvSpPr>
            <a:spLocks noChangeArrowheads="1"/>
          </p:cNvSpPr>
          <p:nvPr/>
        </p:nvSpPr>
        <p:spPr bwMode="auto">
          <a:xfrm>
            <a:off x="5732464" y="5010150"/>
            <a:ext cx="1246187" cy="90488"/>
          </a:xfrm>
          <a:prstGeom prst="leftArrow">
            <a:avLst>
              <a:gd name="adj1" fmla="val 50000"/>
              <a:gd name="adj2" fmla="val 343977"/>
            </a:avLst>
          </a:prstGeom>
          <a:solidFill>
            <a:srgbClr val="FFFFFF"/>
          </a:solidFill>
          <a:ln w="9525">
            <a:solidFill>
              <a:srgbClr val="0000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46" name="Rectangle 12"/>
          <p:cNvSpPr>
            <a:spLocks noChangeArrowheads="1"/>
          </p:cNvSpPr>
          <p:nvPr/>
        </p:nvSpPr>
        <p:spPr bwMode="auto">
          <a:xfrm>
            <a:off x="6207761" y="2982278"/>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graphicFrame>
        <p:nvGraphicFramePr>
          <p:cNvPr id="38923" name="对象 38922"/>
          <p:cNvGraphicFramePr>
            <a:graphicFrameLocks noChangeAspect="1"/>
          </p:cNvGraphicFramePr>
          <p:nvPr/>
        </p:nvGraphicFramePr>
        <p:xfrm>
          <a:off x="3200401" y="5735638"/>
          <a:ext cx="1979613" cy="495300"/>
        </p:xfrm>
        <a:graphic>
          <a:graphicData uri="http://schemas.openxmlformats.org/presentationml/2006/ole">
            <mc:AlternateContent xmlns:mc="http://schemas.openxmlformats.org/markup-compatibility/2006">
              <mc:Choice xmlns:v="urn:schemas-microsoft-com:vml" Requires="v">
                <p:oleObj spid="_x0000_s3" name="" r:id="rId3" imgW="851535" imgH="228600" progId="">
                  <p:embed/>
                </p:oleObj>
              </mc:Choice>
              <mc:Fallback>
                <p:oleObj name="" r:id="rId3" imgW="851535" imgH="228600" progId="">
                  <p:embed/>
                  <p:pic>
                    <p:nvPicPr>
                      <p:cNvPr id="0" name="对象 389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5735638"/>
                        <a:ext cx="19796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8" name="Rectangle 14"/>
          <p:cNvSpPr>
            <a:spLocks noChangeArrowheads="1"/>
          </p:cNvSpPr>
          <p:nvPr/>
        </p:nvSpPr>
        <p:spPr bwMode="auto">
          <a:xfrm>
            <a:off x="1790700" y="3471547"/>
            <a:ext cx="255270"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zh-CN" altLang="en-US" sz="1000" b="1" i="0" u="none" strike="noStrike" kern="1200" cap="none" spc="0" normalizeH="0" baseline="0" noProof="0">
                <a:ln>
                  <a:noFill/>
                </a:ln>
                <a:solidFill>
                  <a:prstClr val="black"/>
                </a:solidFill>
                <a:effectLst/>
                <a:uLnTx/>
                <a:uFillTx/>
                <a:latin typeface="Times New Roman" panose="02020503050405090304" pitchFamily="18" charset="0"/>
                <a:ea typeface="宋体" pitchFamily="2" charset="-122"/>
                <a:cs typeface="+mn-cs"/>
              </a:rPr>
              <a:t> </a:t>
            </a:r>
            <a:r>
              <a:rPr kumimoji="0" lang="zh-CN" altLang="en-US" sz="900" b="1" i="0" u="none" strike="noStrike" kern="1200" cap="none" spc="0" normalizeH="0" baseline="0" noProof="0">
                <a:ln>
                  <a:noFill/>
                </a:ln>
                <a:solidFill>
                  <a:prstClr val="black"/>
                </a:solidFill>
                <a:effectLst/>
                <a:uLnTx/>
                <a:uFillTx/>
                <a:latin typeface="Verdana" panose="020B0804030504040204" pitchFamily="34" charset="0"/>
                <a:ea typeface="华文楷体" panose="02010600040101010101" pitchFamily="2" charset="-122"/>
                <a:cs typeface="+mn-cs"/>
              </a:rPr>
              <a:t> </a:t>
            </a:r>
            <a:endParaRPr kumimoji="0" lang="zh-CN" altLang="en-US" sz="1800" b="1" i="0" u="none" strike="noStrike" kern="1200" cap="none" spc="0" normalizeH="0" baseline="0" noProof="0">
              <a:ln>
                <a:noFill/>
              </a:ln>
              <a:solidFill>
                <a:prstClr val="black"/>
              </a:solidFill>
              <a:effectLst/>
              <a:uLnTx/>
              <a:uFillTx/>
              <a:latin typeface="Arial" panose="020B0604020202090204" pitchFamily="34" charset="0"/>
              <a:ea typeface="宋体" pitchFamily="2" charset="-122"/>
              <a:cs typeface="+mn-cs"/>
            </a:endParaRPr>
          </a:p>
        </p:txBody>
      </p:sp>
      <p:sp>
        <p:nvSpPr>
          <p:cNvPr id="39949" name="Rectangle 15"/>
          <p:cNvSpPr>
            <a:spLocks noChangeArrowheads="1"/>
          </p:cNvSpPr>
          <p:nvPr/>
        </p:nvSpPr>
        <p:spPr bwMode="auto">
          <a:xfrm>
            <a:off x="6207761" y="3104515"/>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graphicFrame>
        <p:nvGraphicFramePr>
          <p:cNvPr id="38926" name="对象 38925"/>
          <p:cNvGraphicFramePr>
            <a:graphicFrameLocks noChangeAspect="1"/>
          </p:cNvGraphicFramePr>
          <p:nvPr/>
        </p:nvGraphicFramePr>
        <p:xfrm>
          <a:off x="7353300" y="5684838"/>
          <a:ext cx="2070100" cy="495300"/>
        </p:xfrm>
        <a:graphic>
          <a:graphicData uri="http://schemas.openxmlformats.org/presentationml/2006/ole">
            <mc:AlternateContent xmlns:mc="http://schemas.openxmlformats.org/markup-compatibility/2006">
              <mc:Choice xmlns:v="urn:schemas-microsoft-com:vml" Requires="v">
                <p:oleObj spid="_x0000_s4" name="" r:id="rId5" imgW="941070" imgH="228600" progId="">
                  <p:embed/>
                </p:oleObj>
              </mc:Choice>
              <mc:Fallback>
                <p:oleObj name="" r:id="rId5" imgW="941070" imgH="228600" progId="">
                  <p:embed/>
                  <p:pic>
                    <p:nvPicPr>
                      <p:cNvPr id="0" name="对象 389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00" y="5684838"/>
                        <a:ext cx="20701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1" name="Rectangle 17"/>
          <p:cNvSpPr>
            <a:spLocks noChangeArrowheads="1"/>
          </p:cNvSpPr>
          <p:nvPr/>
        </p:nvSpPr>
        <p:spPr bwMode="auto">
          <a:xfrm>
            <a:off x="6207761" y="3104515"/>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graphicFrame>
        <p:nvGraphicFramePr>
          <p:cNvPr id="38928" name="对象 38927"/>
          <p:cNvGraphicFramePr>
            <a:graphicFrameLocks noChangeAspect="1"/>
          </p:cNvGraphicFramePr>
          <p:nvPr/>
        </p:nvGraphicFramePr>
        <p:xfrm>
          <a:off x="5822950" y="4470400"/>
          <a:ext cx="1016000" cy="496888"/>
        </p:xfrm>
        <a:graphic>
          <a:graphicData uri="http://schemas.openxmlformats.org/presentationml/2006/ole">
            <mc:AlternateContent xmlns:mc="http://schemas.openxmlformats.org/markup-compatibility/2006">
              <mc:Choice xmlns:v="urn:schemas-microsoft-com:vml" Requires="v">
                <p:oleObj spid="_x0000_s5" name="" r:id="rId7" imgW="495935" imgH="228600" progId="">
                  <p:embed/>
                </p:oleObj>
              </mc:Choice>
              <mc:Fallback>
                <p:oleObj name="" r:id="rId7" imgW="495935" imgH="228600" progId="">
                  <p:embed/>
                  <p:pic>
                    <p:nvPicPr>
                      <p:cNvPr id="0" name="对象 389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2950" y="4470400"/>
                        <a:ext cx="1016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3" name="Rectangle 19"/>
          <p:cNvSpPr>
            <a:spLocks noChangeArrowheads="1"/>
          </p:cNvSpPr>
          <p:nvPr/>
        </p:nvSpPr>
        <p:spPr bwMode="auto">
          <a:xfrm>
            <a:off x="6207761" y="3104515"/>
            <a:ext cx="309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graphicFrame>
        <p:nvGraphicFramePr>
          <p:cNvPr id="38930" name="对象 38929"/>
          <p:cNvGraphicFramePr>
            <a:graphicFrameLocks noChangeAspect="1"/>
          </p:cNvGraphicFramePr>
          <p:nvPr/>
        </p:nvGraphicFramePr>
        <p:xfrm>
          <a:off x="5688013" y="5100638"/>
          <a:ext cx="1331912" cy="519112"/>
        </p:xfrm>
        <a:graphic>
          <a:graphicData uri="http://schemas.openxmlformats.org/presentationml/2006/ole">
            <mc:AlternateContent xmlns:mc="http://schemas.openxmlformats.org/markup-compatibility/2006">
              <mc:Choice xmlns:v="urn:schemas-microsoft-com:vml" Requires="v">
                <p:oleObj spid="_x0000_s6" name="" r:id="rId9" imgW="648335" imgH="228600" progId="">
                  <p:embed/>
                </p:oleObj>
              </mc:Choice>
              <mc:Fallback>
                <p:oleObj name="" r:id="rId9" imgW="648335" imgH="228600" progId="">
                  <p:embed/>
                  <p:pic>
                    <p:nvPicPr>
                      <p:cNvPr id="0" name="对象 389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8013" y="5100638"/>
                        <a:ext cx="1331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8934" name="Group 24"/>
          <p:cNvGrpSpPr/>
          <p:nvPr/>
        </p:nvGrpSpPr>
        <p:grpSpPr bwMode="auto">
          <a:xfrm>
            <a:off x="2778126" y="2955925"/>
            <a:ext cx="2608263" cy="2781300"/>
            <a:chOff x="0" y="0"/>
            <a:chExt cx="1643" cy="1752"/>
          </a:xfrm>
        </p:grpSpPr>
        <p:sp>
          <p:nvSpPr>
            <p:cNvPr id="39978" name="Rectangle 25"/>
            <p:cNvSpPr>
              <a:spLocks noChangeArrowheads="1"/>
            </p:cNvSpPr>
            <p:nvPr/>
          </p:nvSpPr>
          <p:spPr bwMode="auto">
            <a:xfrm>
              <a:off x="0" y="172"/>
              <a:ext cx="6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79" name="Rectangle 26"/>
            <p:cNvSpPr>
              <a:spLocks noChangeArrowheads="1"/>
            </p:cNvSpPr>
            <p:nvPr/>
          </p:nvSpPr>
          <p:spPr bwMode="auto">
            <a:xfrm>
              <a:off x="238" y="316"/>
              <a:ext cx="1120"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80" name="Rectangle 27"/>
            <p:cNvSpPr>
              <a:spLocks noChangeArrowheads="1"/>
            </p:cNvSpPr>
            <p:nvPr/>
          </p:nvSpPr>
          <p:spPr bwMode="auto">
            <a:xfrm>
              <a:off x="13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81" name="Oval 28"/>
            <p:cNvSpPr>
              <a:spLocks noChangeArrowheads="1"/>
            </p:cNvSpPr>
            <p:nvPr/>
          </p:nvSpPr>
          <p:spPr bwMode="auto">
            <a:xfrm>
              <a:off x="862" y="275"/>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82" name="Oval 29"/>
            <p:cNvSpPr>
              <a:spLocks noChangeArrowheads="1"/>
            </p:cNvSpPr>
            <p:nvPr/>
          </p:nvSpPr>
          <p:spPr bwMode="auto">
            <a:xfrm>
              <a:off x="862" y="1432"/>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83" name="Text Box 30"/>
            <p:cNvSpPr txBox="1">
              <a:spLocks noChangeArrowheads="1"/>
            </p:cNvSpPr>
            <p:nvPr/>
          </p:nvSpPr>
          <p:spPr bwMode="auto">
            <a:xfrm>
              <a:off x="7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en-US" altLang="zh-CN" sz="20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U</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en-US" altLang="zh-CN" sz="18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rPr>
                <a:t>-</a:t>
              </a:r>
              <a:endParaRPr kumimoji="0" lang="en-US" altLang="zh-CN"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endParaRPr>
            </a:p>
          </p:txBody>
        </p:sp>
        <p:sp>
          <p:nvSpPr>
            <p:cNvPr id="39984" name="Line 31"/>
            <p:cNvSpPr>
              <a:spLocks noChangeShapeType="1"/>
            </p:cNvSpPr>
            <p:nvPr/>
          </p:nvSpPr>
          <p:spPr bwMode="auto">
            <a:xfrm>
              <a:off x="10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w Cen MT" panose="020B0602020104020603"/>
                <a:ea typeface="宋体" pitchFamily="2" charset="-122"/>
                <a:cs typeface="+mn-cs"/>
              </a:endParaRPr>
            </a:p>
          </p:txBody>
        </p:sp>
        <p:sp>
          <p:nvSpPr>
            <p:cNvPr id="39985" name="Text Box 32"/>
            <p:cNvSpPr txBox="1">
              <a:spLocks noChangeArrowheads="1"/>
            </p:cNvSpPr>
            <p:nvPr/>
          </p:nvSpPr>
          <p:spPr bwMode="auto">
            <a:xfrm>
              <a:off x="7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a</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86" name="Text Box 33"/>
            <p:cNvSpPr txBox="1">
              <a:spLocks noChangeArrowheads="1"/>
            </p:cNvSpPr>
            <p:nvPr/>
          </p:nvSpPr>
          <p:spPr bwMode="auto">
            <a:xfrm>
              <a:off x="7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b</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87" name="Text Box 34"/>
            <p:cNvSpPr txBox="1">
              <a:spLocks noChangeArrowheads="1"/>
            </p:cNvSpPr>
            <p:nvPr/>
          </p:nvSpPr>
          <p:spPr bwMode="auto">
            <a:xfrm>
              <a:off x="10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I</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88" name="Text Box 35"/>
            <p:cNvSpPr txBox="1">
              <a:spLocks noChangeArrowheads="1"/>
            </p:cNvSpPr>
            <p:nvPr/>
          </p:nvSpPr>
          <p:spPr bwMode="auto">
            <a:xfrm>
              <a:off x="13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R</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89" name="Rectangle 36"/>
            <p:cNvSpPr>
              <a:spLocks noChangeArrowheads="1"/>
            </p:cNvSpPr>
            <p:nvPr/>
          </p:nvSpPr>
          <p:spPr bwMode="auto">
            <a:xfrm>
              <a:off x="193" y="459"/>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90" name="Text Box 37"/>
            <p:cNvSpPr txBox="1">
              <a:spLocks noChangeArrowheads="1"/>
            </p:cNvSpPr>
            <p:nvPr/>
          </p:nvSpPr>
          <p:spPr bwMode="auto">
            <a:xfrm>
              <a:off x="280" y="46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R</a:t>
              </a:r>
              <a:r>
                <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rPr>
                <a:t>0</a:t>
              </a:r>
              <a:endPar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91" name="Oval 38"/>
            <p:cNvSpPr>
              <a:spLocks noChangeArrowheads="1"/>
            </p:cNvSpPr>
            <p:nvPr/>
          </p:nvSpPr>
          <p:spPr bwMode="auto">
            <a:xfrm>
              <a:off x="111" y="1014"/>
              <a:ext cx="245" cy="24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92" name="Rectangle 39"/>
            <p:cNvSpPr>
              <a:spLocks noChangeArrowheads="1"/>
            </p:cNvSpPr>
            <p:nvPr/>
          </p:nvSpPr>
          <p:spPr bwMode="auto">
            <a:xfrm>
              <a:off x="265" y="76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a:t>
              </a:r>
              <a:endParaRPr kumimoji="0" lang="zh-CN" altLang="en-US"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93" name="Rectangle 40"/>
            <p:cNvSpPr>
              <a:spLocks noChangeArrowheads="1"/>
            </p:cNvSpPr>
            <p:nvPr/>
          </p:nvSpPr>
          <p:spPr bwMode="auto">
            <a:xfrm>
              <a:off x="252" y="1182"/>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rPr>
                <a:t>-</a:t>
              </a:r>
              <a:endParaRPr kumimoji="0" lang="zh-CN" altLang="en-US"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endParaRPr>
            </a:p>
          </p:txBody>
        </p:sp>
        <p:sp>
          <p:nvSpPr>
            <p:cNvPr id="39994" name="Rectangle 41"/>
            <p:cNvSpPr>
              <a:spLocks noChangeArrowheads="1"/>
            </p:cNvSpPr>
            <p:nvPr/>
          </p:nvSpPr>
          <p:spPr bwMode="auto">
            <a:xfrm>
              <a:off x="331" y="988"/>
              <a:ext cx="3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U</a:t>
              </a:r>
              <a:r>
                <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rPr>
                <a:t>S</a:t>
              </a:r>
              <a:endParaRPr kumimoji="0" lang="zh-CN" altLang="en-US"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grpSp>
      <p:grpSp>
        <p:nvGrpSpPr>
          <p:cNvPr id="38952" name="Group 42"/>
          <p:cNvGrpSpPr/>
          <p:nvPr/>
        </p:nvGrpSpPr>
        <p:grpSpPr bwMode="auto">
          <a:xfrm>
            <a:off x="7137401" y="2871788"/>
            <a:ext cx="3084513" cy="2781300"/>
            <a:chOff x="0" y="0"/>
            <a:chExt cx="1943" cy="1752"/>
          </a:xfrm>
        </p:grpSpPr>
        <p:sp>
          <p:nvSpPr>
            <p:cNvPr id="39960" name="Line 43"/>
            <p:cNvSpPr>
              <a:spLocks noChangeShapeType="1"/>
            </p:cNvSpPr>
            <p:nvPr/>
          </p:nvSpPr>
          <p:spPr bwMode="auto">
            <a:xfrm>
              <a:off x="617" y="313"/>
              <a:ext cx="0" cy="11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w Cen MT" panose="020B0602020104020603"/>
                <a:ea typeface="宋体" pitchFamily="2" charset="-122"/>
                <a:cs typeface="+mn-cs"/>
              </a:endParaRPr>
            </a:p>
          </p:txBody>
        </p:sp>
        <p:sp>
          <p:nvSpPr>
            <p:cNvPr id="39961" name="Rectangle 44"/>
            <p:cNvSpPr>
              <a:spLocks noChangeArrowheads="1"/>
            </p:cNvSpPr>
            <p:nvPr/>
          </p:nvSpPr>
          <p:spPr bwMode="auto">
            <a:xfrm>
              <a:off x="0" y="172"/>
              <a:ext cx="994" cy="1388"/>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62" name="Rectangle 45"/>
            <p:cNvSpPr>
              <a:spLocks noChangeArrowheads="1"/>
            </p:cNvSpPr>
            <p:nvPr/>
          </p:nvSpPr>
          <p:spPr bwMode="auto">
            <a:xfrm>
              <a:off x="214" y="316"/>
              <a:ext cx="1444" cy="115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63" name="Rectangle 46"/>
            <p:cNvSpPr>
              <a:spLocks noChangeArrowheads="1"/>
            </p:cNvSpPr>
            <p:nvPr/>
          </p:nvSpPr>
          <p:spPr bwMode="auto">
            <a:xfrm>
              <a:off x="1612" y="719"/>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64" name="Oval 47"/>
            <p:cNvSpPr>
              <a:spLocks noChangeArrowheads="1"/>
            </p:cNvSpPr>
            <p:nvPr/>
          </p:nvSpPr>
          <p:spPr bwMode="auto">
            <a:xfrm>
              <a:off x="1162" y="275"/>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65" name="Oval 48"/>
            <p:cNvSpPr>
              <a:spLocks noChangeArrowheads="1"/>
            </p:cNvSpPr>
            <p:nvPr/>
          </p:nvSpPr>
          <p:spPr bwMode="auto">
            <a:xfrm>
              <a:off x="1162" y="1432"/>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66" name="Text Box 49"/>
            <p:cNvSpPr txBox="1">
              <a:spLocks noChangeArrowheads="1"/>
            </p:cNvSpPr>
            <p:nvPr/>
          </p:nvSpPr>
          <p:spPr bwMode="auto">
            <a:xfrm>
              <a:off x="1058" y="291"/>
              <a:ext cx="255"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en-US" altLang="zh-CN" sz="2000" b="1" i="0"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U</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en-US" altLang="zh-CN" sz="18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rPr>
                <a:t>-</a:t>
              </a:r>
              <a:endParaRPr kumimoji="0" lang="en-US" altLang="zh-CN" sz="28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endParaRPr>
            </a:p>
          </p:txBody>
        </p:sp>
        <p:sp>
          <p:nvSpPr>
            <p:cNvPr id="39967" name="Line 50"/>
            <p:cNvSpPr>
              <a:spLocks noChangeShapeType="1"/>
            </p:cNvSpPr>
            <p:nvPr/>
          </p:nvSpPr>
          <p:spPr bwMode="auto">
            <a:xfrm>
              <a:off x="1305"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w Cen MT" panose="020B0602020104020603"/>
                <a:ea typeface="宋体" pitchFamily="2" charset="-122"/>
                <a:cs typeface="+mn-cs"/>
              </a:endParaRPr>
            </a:p>
          </p:txBody>
        </p:sp>
        <p:sp>
          <p:nvSpPr>
            <p:cNvPr id="39968" name="Text Box 51"/>
            <p:cNvSpPr txBox="1">
              <a:spLocks noChangeArrowheads="1"/>
            </p:cNvSpPr>
            <p:nvPr/>
          </p:nvSpPr>
          <p:spPr bwMode="auto">
            <a:xfrm>
              <a:off x="1097"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a</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69" name="Text Box 52"/>
            <p:cNvSpPr txBox="1">
              <a:spLocks noChangeArrowheads="1"/>
            </p:cNvSpPr>
            <p:nvPr/>
          </p:nvSpPr>
          <p:spPr bwMode="auto">
            <a:xfrm>
              <a:off x="1076" y="146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b</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70" name="Text Box 53"/>
            <p:cNvSpPr txBox="1">
              <a:spLocks noChangeArrowheads="1"/>
            </p:cNvSpPr>
            <p:nvPr/>
          </p:nvSpPr>
          <p:spPr bwMode="auto">
            <a:xfrm>
              <a:off x="1375" y="33"/>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I</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71" name="Text Box 54"/>
            <p:cNvSpPr txBox="1">
              <a:spLocks noChangeArrowheads="1"/>
            </p:cNvSpPr>
            <p:nvPr/>
          </p:nvSpPr>
          <p:spPr bwMode="auto">
            <a:xfrm>
              <a:off x="1699" y="721"/>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R</a:t>
              </a:r>
              <a:endPar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72" name="Rectangle 55"/>
            <p:cNvSpPr>
              <a:spLocks noChangeArrowheads="1"/>
            </p:cNvSpPr>
            <p:nvPr/>
          </p:nvSpPr>
          <p:spPr bwMode="auto">
            <a:xfrm>
              <a:off x="572" y="767"/>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73" name="Text Box 56"/>
            <p:cNvSpPr txBox="1">
              <a:spLocks noChangeArrowheads="1"/>
            </p:cNvSpPr>
            <p:nvPr/>
          </p:nvSpPr>
          <p:spPr bwMode="auto">
            <a:xfrm>
              <a:off x="659" y="76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R</a:t>
              </a:r>
              <a:r>
                <a:rPr kumimoji="0" lang="en-US" altLang="zh-CN" sz="2400" b="1" i="1" u="none" strike="noStrike" kern="1200" cap="none" spc="0" normalizeH="0" baseline="0" noProof="0">
                  <a:ln>
                    <a:noFill/>
                  </a:ln>
                  <a:solidFill>
                    <a:prstClr val="black"/>
                  </a:solidFill>
                  <a:effectLst/>
                  <a:uLnTx/>
                  <a:uFillTx/>
                  <a:latin typeface="Batang" panose="02030600000101010101" pitchFamily="2" charset="-127"/>
                  <a:ea typeface="Batang" panose="02030600000101010101" pitchFamily="2" charset="-127"/>
                  <a:cs typeface="+mn-cs"/>
                </a:rPr>
                <a:t>’</a:t>
              </a:r>
              <a:r>
                <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rPr>
                <a:t>0</a:t>
              </a:r>
              <a:endPar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74" name="Oval 57"/>
            <p:cNvSpPr>
              <a:spLocks noChangeArrowheads="1"/>
            </p:cNvSpPr>
            <p:nvPr/>
          </p:nvSpPr>
          <p:spPr bwMode="auto">
            <a:xfrm>
              <a:off x="95" y="829"/>
              <a:ext cx="245" cy="245"/>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endParaRPr kumimoji="0" lang="zh-CN" altLang="en-US" sz="2800" b="1" i="0" u="none" strike="noStrike" kern="1200" cap="none" spc="0" normalizeH="0" baseline="0" noProof="0">
                <a:ln>
                  <a:noFill/>
                </a:ln>
                <a:solidFill>
                  <a:prstClr val="black"/>
                </a:solidFill>
                <a:effectLst/>
                <a:uLnTx/>
                <a:uFillTx/>
                <a:latin typeface="Verdana" panose="020B0804030504040204" pitchFamily="34" charset="0"/>
                <a:ea typeface="幼圆" panose="02010509060101010101" pitchFamily="49" charset="-122"/>
                <a:cs typeface="+mn-cs"/>
              </a:endParaRPr>
            </a:p>
          </p:txBody>
        </p:sp>
        <p:sp>
          <p:nvSpPr>
            <p:cNvPr id="39975" name="Rectangle 58"/>
            <p:cNvSpPr>
              <a:spLocks noChangeArrowheads="1"/>
            </p:cNvSpPr>
            <p:nvPr/>
          </p:nvSpPr>
          <p:spPr bwMode="auto">
            <a:xfrm>
              <a:off x="229" y="492"/>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marR="0" lvl="0" indent="0" algn="just" defTabSz="457200" rtl="0" eaLnBrk="1" fontAlgn="auto" latinLnBrk="0" hangingPunct="1">
                <a:lnSpc>
                  <a:spcPct val="100000"/>
                </a:lnSpc>
                <a:spcBef>
                  <a:spcPts val="0"/>
                </a:spcBef>
                <a:spcAft>
                  <a:spcPts val="0"/>
                </a:spcAft>
                <a:buClrTx/>
                <a:buSzTx/>
                <a:buFont typeface="Arial" panose="020B0604020202090204" pitchFamily="34" charset="0"/>
                <a:buNone/>
                <a:defRPr/>
              </a:pPr>
              <a:r>
                <a:rPr kumimoji="0" lang="en-US" altLang="zh-CN" sz="2400" b="1" i="1" u="none" strike="noStrike" kern="1200" cap="none" spc="0" normalizeH="0" baseline="0" noProof="0">
                  <a:ln>
                    <a:noFill/>
                  </a:ln>
                  <a:solidFill>
                    <a:prstClr val="black"/>
                  </a:solidFill>
                  <a:effectLst/>
                  <a:uLnTx/>
                  <a:uFillTx/>
                  <a:latin typeface="Times New Roman" panose="02020503050405090304" pitchFamily="18" charset="0"/>
                  <a:ea typeface="幼圆" panose="02010509060101010101" pitchFamily="49" charset="-122"/>
                  <a:cs typeface="+mn-cs"/>
                </a:rPr>
                <a:t>I</a:t>
              </a:r>
              <a:r>
                <a:rPr kumimoji="0" lang="en-US" altLang="zh-CN"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rPr>
                <a:t>S</a:t>
              </a:r>
              <a:endParaRPr kumimoji="0" lang="zh-CN" altLang="en-US" sz="2400" b="1" i="0" u="none" strike="noStrike" kern="1200" cap="none" spc="0" normalizeH="0" baseline="-25000" noProof="0">
                <a:ln>
                  <a:noFill/>
                </a:ln>
                <a:solidFill>
                  <a:prstClr val="black"/>
                </a:solidFill>
                <a:effectLst/>
                <a:uLnTx/>
                <a:uFillTx/>
                <a:latin typeface="Times New Roman" panose="02020503050405090304" pitchFamily="18" charset="0"/>
                <a:ea typeface="幼圆" panose="02010509060101010101" pitchFamily="49" charset="-122"/>
                <a:cs typeface="+mn-cs"/>
              </a:endParaRPr>
            </a:p>
          </p:txBody>
        </p:sp>
        <p:sp>
          <p:nvSpPr>
            <p:cNvPr id="39976" name="Line 59"/>
            <p:cNvSpPr>
              <a:spLocks noChangeShapeType="1"/>
            </p:cNvSpPr>
            <p:nvPr/>
          </p:nvSpPr>
          <p:spPr bwMode="auto">
            <a:xfrm>
              <a:off x="96" y="953"/>
              <a:ext cx="2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w Cen MT" panose="020B0602020104020603"/>
                <a:ea typeface="宋体" pitchFamily="2" charset="-122"/>
                <a:cs typeface="+mn-cs"/>
              </a:endParaRPr>
            </a:p>
          </p:txBody>
        </p:sp>
        <p:sp>
          <p:nvSpPr>
            <p:cNvPr id="39977" name="Line 60"/>
            <p:cNvSpPr>
              <a:spLocks noChangeShapeType="1"/>
            </p:cNvSpPr>
            <p:nvPr/>
          </p:nvSpPr>
          <p:spPr bwMode="auto">
            <a:xfrm flipV="1">
              <a:off x="214" y="630"/>
              <a:ext cx="0" cy="173"/>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w Cen MT" panose="020B0602020104020603"/>
                <a:ea typeface="宋体" pitchFamily="2" charset="-122"/>
                <a:cs typeface="+mn-cs"/>
              </a:endParaRPr>
            </a:p>
          </p:txBody>
        </p:sp>
      </p:grpSp>
      <p:sp>
        <p:nvSpPr>
          <p:cNvPr id="7" name="灯片编号占位符 6"/>
          <p:cNvSpPr>
            <a:spLocks noGrp="1"/>
          </p:cNvSpPr>
          <p:nvPr>
            <p:ph type="sldNum" sz="quarter" idx="12"/>
            <p:custDataLst>
              <p:tags r:id="rId1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blinds(horizontal)">
                                      <p:cBhvr>
                                        <p:cTn id="7" dur="500"/>
                                        <p:tgtEl>
                                          <p:spTgt spid="389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blinds(horizontal)">
                                      <p:cBhvr>
                                        <p:cTn id="12" dur="500"/>
                                        <p:tgtEl>
                                          <p:spTgt spid="389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934"/>
                                        </p:tgtEl>
                                        <p:attrNameLst>
                                          <p:attrName>style.visibility</p:attrName>
                                        </p:attrNameLst>
                                      </p:cBhvr>
                                      <p:to>
                                        <p:strVal val="visible"/>
                                      </p:to>
                                    </p:set>
                                    <p:animEffect transition="in" filter="dissolve">
                                      <p:cBhvr>
                                        <p:cTn id="17" dur="500"/>
                                        <p:tgtEl>
                                          <p:spTgt spid="389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23"/>
                                        </p:tgtEl>
                                        <p:attrNameLst>
                                          <p:attrName>style.visibility</p:attrName>
                                        </p:attrNameLst>
                                      </p:cBhvr>
                                      <p:to>
                                        <p:strVal val="visible"/>
                                      </p:to>
                                    </p:set>
                                    <p:animEffect transition="in" filter="blinds(horizontal)">
                                      <p:cBhvr>
                                        <p:cTn id="22" dur="500"/>
                                        <p:tgtEl>
                                          <p:spTgt spid="389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8952"/>
                                        </p:tgtEl>
                                        <p:attrNameLst>
                                          <p:attrName>style.visibility</p:attrName>
                                        </p:attrNameLst>
                                      </p:cBhvr>
                                      <p:to>
                                        <p:strVal val="visible"/>
                                      </p:to>
                                    </p:set>
                                    <p:animEffect transition="in" filter="dissolve">
                                      <p:cBhvr>
                                        <p:cTn id="27" dur="500"/>
                                        <p:tgtEl>
                                          <p:spTgt spid="3895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926"/>
                                        </p:tgtEl>
                                        <p:attrNameLst>
                                          <p:attrName>style.visibility</p:attrName>
                                        </p:attrNameLst>
                                      </p:cBhvr>
                                      <p:to>
                                        <p:strVal val="visible"/>
                                      </p:to>
                                    </p:set>
                                    <p:animEffect transition="in" filter="blinds(horizontal)">
                                      <p:cBhvr>
                                        <p:cTn id="32" dur="500"/>
                                        <p:tgtEl>
                                          <p:spTgt spid="389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8917"/>
                                        </p:tgtEl>
                                        <p:attrNameLst>
                                          <p:attrName>style.visibility</p:attrName>
                                        </p:attrNameLst>
                                      </p:cBhvr>
                                      <p:to>
                                        <p:strVal val="visible"/>
                                      </p:to>
                                    </p:set>
                                    <p:animEffect transition="in" filter="blinds(horizontal)">
                                      <p:cBhvr>
                                        <p:cTn id="37" dur="500"/>
                                        <p:tgtEl>
                                          <p:spTgt spid="389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8920"/>
                                        </p:tgtEl>
                                        <p:attrNameLst>
                                          <p:attrName>style.visibility</p:attrName>
                                        </p:attrNameLst>
                                      </p:cBhvr>
                                      <p:to>
                                        <p:strVal val="visible"/>
                                      </p:to>
                                    </p:set>
                                    <p:animEffect transition="in" filter="blinds(horizontal)">
                                      <p:cBhvr>
                                        <p:cTn id="42" dur="500"/>
                                        <p:tgtEl>
                                          <p:spTgt spid="389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8928"/>
                                        </p:tgtEl>
                                        <p:attrNameLst>
                                          <p:attrName>style.visibility</p:attrName>
                                        </p:attrNameLst>
                                      </p:cBhvr>
                                      <p:to>
                                        <p:strVal val="visible"/>
                                      </p:to>
                                    </p:set>
                                    <p:animEffect transition="in" filter="blinds(horizontal)">
                                      <p:cBhvr>
                                        <p:cTn id="47" dur="500"/>
                                        <p:tgtEl>
                                          <p:spTgt spid="3892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921"/>
                                        </p:tgtEl>
                                        <p:attrNameLst>
                                          <p:attrName>style.visibility</p:attrName>
                                        </p:attrNameLst>
                                      </p:cBhvr>
                                      <p:to>
                                        <p:strVal val="visible"/>
                                      </p:to>
                                    </p:set>
                                    <p:animEffect transition="in" filter="blinds(horizontal)">
                                      <p:cBhvr>
                                        <p:cTn id="52" dur="500"/>
                                        <p:tgtEl>
                                          <p:spTgt spid="389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8930"/>
                                        </p:tgtEl>
                                        <p:attrNameLst>
                                          <p:attrName>style.visibility</p:attrName>
                                        </p:attrNameLst>
                                      </p:cBhvr>
                                      <p:to>
                                        <p:strVal val="visible"/>
                                      </p:to>
                                    </p:set>
                                    <p:animEffect transition="in" filter="blinds(horizontal)">
                                      <p:cBhvr>
                                        <p:cTn id="57" dur="500"/>
                                        <p:tgtEl>
                                          <p:spTgt spid="3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P spid="38916" grpId="0"/>
      <p:bldP spid="38917" grpId="0" bldLvl="0" animBg="1"/>
      <p:bldP spid="38921"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057400" y="657225"/>
            <a:ext cx="3733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0000"/>
                </a:solidFill>
                <a:latin typeface="Times New Roman" panose="02020503050405090304" pitchFamily="18" charset="0"/>
                <a:ea typeface="仿宋_GB2312" pitchFamily="49" charset="-122"/>
              </a:rPr>
              <a:t>由电压源变换为电流源：</a:t>
            </a:r>
            <a:endParaRPr kumimoji="1" lang="zh-CN" altLang="en-US" sz="2400" b="1">
              <a:solidFill>
                <a:srgbClr val="FF0000"/>
              </a:solidFill>
              <a:latin typeface="Times New Roman" panose="02020503050405090304" pitchFamily="18" charset="0"/>
              <a:ea typeface="仿宋_GB2312" pitchFamily="49" charset="-122"/>
            </a:endParaRPr>
          </a:p>
        </p:txBody>
      </p:sp>
      <p:grpSp>
        <p:nvGrpSpPr>
          <p:cNvPr id="33795" name="Group 3"/>
          <p:cNvGrpSpPr/>
          <p:nvPr/>
        </p:nvGrpSpPr>
        <p:grpSpPr bwMode="auto">
          <a:xfrm rot="20463659">
            <a:off x="4648200" y="1952625"/>
            <a:ext cx="1219200" cy="681038"/>
            <a:chOff x="1968" y="960"/>
            <a:chExt cx="768" cy="472"/>
          </a:xfrm>
        </p:grpSpPr>
        <p:sp>
          <p:nvSpPr>
            <p:cNvPr id="33796" name="AutoShape 4"/>
            <p:cNvSpPr>
              <a:spLocks noChangeArrowheads="1"/>
            </p:cNvSpPr>
            <p:nvPr/>
          </p:nvSpPr>
          <p:spPr bwMode="auto">
            <a:xfrm>
              <a:off x="1968" y="1144"/>
              <a:ext cx="768" cy="288"/>
            </a:xfrm>
            <a:prstGeom prst="rightArrow">
              <a:avLst>
                <a:gd name="adj1" fmla="val 50000"/>
                <a:gd name="adj2" fmla="val 66667"/>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797" name="Text Box 5"/>
            <p:cNvSpPr txBox="1">
              <a:spLocks noChangeArrowheads="1"/>
            </p:cNvSpPr>
            <p:nvPr/>
          </p:nvSpPr>
          <p:spPr bwMode="auto">
            <a:xfrm>
              <a:off x="2016" y="960"/>
              <a:ext cx="528"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000000"/>
                  </a:solidFill>
                  <a:latin typeface="Times New Roman" panose="02020503050405090304" pitchFamily="18" charset="0"/>
                  <a:ea typeface="宋体" pitchFamily="2" charset="-122"/>
                </a:rPr>
                <a:t>转换</a:t>
              </a:r>
              <a:endParaRPr kumimoji="1" lang="zh-CN" altLang="en-US" sz="2400" b="1">
                <a:solidFill>
                  <a:srgbClr val="000000"/>
                </a:solidFill>
                <a:latin typeface="Times New Roman" panose="02020503050405090304" pitchFamily="18" charset="0"/>
                <a:ea typeface="宋体" pitchFamily="2" charset="-122"/>
              </a:endParaRPr>
            </a:p>
          </p:txBody>
        </p:sp>
      </p:grpSp>
      <p:grpSp>
        <p:nvGrpSpPr>
          <p:cNvPr id="33798" name="Group 6"/>
          <p:cNvGrpSpPr/>
          <p:nvPr/>
        </p:nvGrpSpPr>
        <p:grpSpPr bwMode="auto">
          <a:xfrm>
            <a:off x="4800600" y="4733925"/>
            <a:ext cx="1219200" cy="781050"/>
            <a:chOff x="1968" y="2620"/>
            <a:chExt cx="768" cy="492"/>
          </a:xfrm>
        </p:grpSpPr>
        <p:sp>
          <p:nvSpPr>
            <p:cNvPr id="33799" name="AutoShape 7"/>
            <p:cNvSpPr>
              <a:spLocks noChangeArrowheads="1"/>
            </p:cNvSpPr>
            <p:nvPr/>
          </p:nvSpPr>
          <p:spPr bwMode="auto">
            <a:xfrm>
              <a:off x="1968" y="2824"/>
              <a:ext cx="768" cy="288"/>
            </a:xfrm>
            <a:prstGeom prst="rightArrow">
              <a:avLst>
                <a:gd name="adj1" fmla="val 50000"/>
                <a:gd name="adj2" fmla="val 66667"/>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800" name="Text Box 8"/>
            <p:cNvSpPr txBox="1">
              <a:spLocks noChangeArrowheads="1"/>
            </p:cNvSpPr>
            <p:nvPr/>
          </p:nvSpPr>
          <p:spPr bwMode="auto">
            <a:xfrm>
              <a:off x="2016" y="2620"/>
              <a:ext cx="5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000000"/>
                  </a:solidFill>
                  <a:latin typeface="Times New Roman" panose="02020503050405090304" pitchFamily="18" charset="0"/>
                  <a:ea typeface="宋体" pitchFamily="2" charset="-122"/>
                </a:rPr>
                <a:t>转换</a:t>
              </a:r>
              <a:endParaRPr kumimoji="1" lang="zh-CN" altLang="en-US" sz="2400" b="1">
                <a:solidFill>
                  <a:srgbClr val="000000"/>
                </a:solidFill>
                <a:latin typeface="Times New Roman" panose="02020503050405090304" pitchFamily="18" charset="0"/>
                <a:ea typeface="宋体" pitchFamily="2" charset="-122"/>
              </a:endParaRPr>
            </a:p>
          </p:txBody>
        </p:sp>
      </p:grpSp>
      <p:sp>
        <p:nvSpPr>
          <p:cNvPr id="33874" name="Text Box 82"/>
          <p:cNvSpPr txBox="1">
            <a:spLocks noChangeArrowheads="1"/>
          </p:cNvSpPr>
          <p:nvPr/>
        </p:nvSpPr>
        <p:spPr bwMode="auto">
          <a:xfrm>
            <a:off x="2057400" y="3819525"/>
            <a:ext cx="3733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0000"/>
                </a:solidFill>
                <a:latin typeface="Times New Roman" panose="02020503050405090304" pitchFamily="18" charset="0"/>
                <a:ea typeface="仿宋_GB2312" pitchFamily="49" charset="-122"/>
              </a:rPr>
              <a:t>由电流源变换为电压源：</a:t>
            </a:r>
            <a:endParaRPr kumimoji="1" lang="zh-CN" altLang="en-US" sz="2400" b="1">
              <a:solidFill>
                <a:srgbClr val="FF0000"/>
              </a:solidFill>
              <a:latin typeface="Times New Roman" panose="02020503050405090304" pitchFamily="18" charset="0"/>
              <a:ea typeface="仿宋_GB2312" pitchFamily="49" charset="-122"/>
            </a:endParaRPr>
          </a:p>
        </p:txBody>
      </p:sp>
      <p:graphicFrame>
        <p:nvGraphicFramePr>
          <p:cNvPr id="33875" name="Object 83"/>
          <p:cNvGraphicFramePr>
            <a:graphicFrameLocks noChangeAspect="1"/>
          </p:cNvGraphicFramePr>
          <p:nvPr/>
        </p:nvGraphicFramePr>
        <p:xfrm>
          <a:off x="6677025" y="2382520"/>
          <a:ext cx="3409950" cy="953135"/>
        </p:xfrm>
        <a:graphic>
          <a:graphicData uri="http://schemas.openxmlformats.org/presentationml/2006/ole">
            <mc:AlternateContent xmlns:mc="http://schemas.openxmlformats.org/markup-compatibility/2006">
              <mc:Choice xmlns:v="urn:schemas-microsoft-com:vml" Requires="v">
                <p:oleObj spid="_x0000_s2" name="Equation" r:id="rId1" imgW="1186180" imgH="328930" progId="Equation.3">
                  <p:embed/>
                </p:oleObj>
              </mc:Choice>
              <mc:Fallback>
                <p:oleObj name="Equation" r:id="rId1" imgW="1186180" imgH="328930" progId="Equation.3">
                  <p:embed/>
                  <p:pic>
                    <p:nvPicPr>
                      <p:cNvPr id="0" name="Object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2382520"/>
                        <a:ext cx="3409950" cy="953135"/>
                      </a:xfrm>
                      <a:prstGeom prst="rect">
                        <a:avLst/>
                      </a:prstGeom>
                      <a:gradFill rotWithShape="0">
                        <a:gsLst>
                          <a:gs pos="0">
                            <a:srgbClr val="00FFFF">
                              <a:gamma/>
                              <a:tint val="0"/>
                              <a:invGamma/>
                            </a:srgbClr>
                          </a:gs>
                          <a:gs pos="50000">
                            <a:srgbClr val="00FFFF"/>
                          </a:gs>
                          <a:gs pos="100000">
                            <a:srgbClr val="00FFFF">
                              <a:gamma/>
                              <a:tint val="0"/>
                              <a:invGamma/>
                            </a:srgbClr>
                          </a:gs>
                        </a:gsLst>
                        <a:lin ang="5400000" scaled="1"/>
                      </a:gradFill>
                      <a:ln w="12700">
                        <a:solidFill>
                          <a:srgbClr val="FF00FF"/>
                        </a:solidFill>
                        <a:miter lim="800000"/>
                        <a:headEnd/>
                        <a:tailEnd/>
                      </a:ln>
                      <a:effectLst>
                        <a:prstShdw prst="shdw13" dist="53882" dir="13500000">
                          <a:srgbClr val="808080">
                            <a:alpha val="50000"/>
                          </a:srgbClr>
                        </a:prstShdw>
                      </a:effectLst>
                    </p:spPr>
                  </p:pic>
                </p:oleObj>
              </mc:Fallback>
            </mc:AlternateContent>
          </a:graphicData>
        </a:graphic>
      </p:graphicFrame>
      <p:graphicFrame>
        <p:nvGraphicFramePr>
          <p:cNvPr id="33876" name="Object 84"/>
          <p:cNvGraphicFramePr>
            <a:graphicFrameLocks noChangeAspect="1"/>
          </p:cNvGraphicFramePr>
          <p:nvPr/>
        </p:nvGraphicFramePr>
        <p:xfrm>
          <a:off x="6527484" y="5837239"/>
          <a:ext cx="3502025" cy="962025"/>
        </p:xfrm>
        <a:graphic>
          <a:graphicData uri="http://schemas.openxmlformats.org/presentationml/2006/ole">
            <mc:AlternateContent xmlns:mc="http://schemas.openxmlformats.org/markup-compatibility/2006">
              <mc:Choice xmlns:v="urn:schemas-microsoft-com:vml" Requires="v">
                <p:oleObj spid="_x0000_s3" name="Equation" r:id="rId3" imgW="1200150" imgH="328930" progId="Equation.3">
                  <p:embed/>
                </p:oleObj>
              </mc:Choice>
              <mc:Fallback>
                <p:oleObj name="Equation" r:id="rId3" imgW="1200150" imgH="328930" progId="Equation.3">
                  <p:embed/>
                  <p:pic>
                    <p:nvPicPr>
                      <p:cNvPr id="0" name="Object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484" y="5837239"/>
                        <a:ext cx="3502025" cy="962025"/>
                      </a:xfrm>
                      <a:prstGeom prst="rect">
                        <a:avLst/>
                      </a:prstGeom>
                      <a:gradFill rotWithShape="0">
                        <a:gsLst>
                          <a:gs pos="0">
                            <a:srgbClr val="00FFFF"/>
                          </a:gs>
                          <a:gs pos="100000">
                            <a:srgbClr val="00FFFF">
                              <a:gamma/>
                              <a:tint val="0"/>
                              <a:invGamma/>
                            </a:srgbClr>
                          </a:gs>
                        </a:gsLst>
                        <a:lin ang="5400000" scaled="1"/>
                      </a:gradFill>
                      <a:ln w="9525">
                        <a:solidFill>
                          <a:srgbClr val="FF00FF"/>
                        </a:solidFill>
                        <a:miter lim="800000"/>
                        <a:headEnd/>
                        <a:tailEnd/>
                      </a:ln>
                      <a:effectLst>
                        <a:prstShdw prst="shdw13" dist="53882" dir="13500000">
                          <a:srgbClr val="808080">
                            <a:alpha val="50000"/>
                          </a:srgbClr>
                        </a:prstShdw>
                      </a:effectLst>
                    </p:spPr>
                  </p:pic>
                </p:oleObj>
              </mc:Fallback>
            </mc:AlternateContent>
          </a:graphicData>
        </a:graphic>
      </p:graphicFrame>
      <p:grpSp>
        <p:nvGrpSpPr>
          <p:cNvPr id="4" name="组合 3"/>
          <p:cNvGrpSpPr/>
          <p:nvPr/>
        </p:nvGrpSpPr>
        <p:grpSpPr>
          <a:xfrm>
            <a:off x="1992630" y="1049655"/>
            <a:ext cx="2423160" cy="2393950"/>
            <a:chOff x="3138" y="1653"/>
            <a:chExt cx="3816" cy="3770"/>
          </a:xfrm>
        </p:grpSpPr>
        <p:sp>
          <p:nvSpPr>
            <p:cNvPr id="33878" name="Text Box 86"/>
            <p:cNvSpPr txBox="1">
              <a:spLocks noChangeArrowheads="1"/>
            </p:cNvSpPr>
            <p:nvPr/>
          </p:nvSpPr>
          <p:spPr bwMode="auto">
            <a:xfrm>
              <a:off x="5318" y="1653"/>
              <a:ext cx="681"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33880" name="Oval 88"/>
            <p:cNvSpPr>
              <a:spLocks noChangeArrowheads="1"/>
            </p:cNvSpPr>
            <p:nvPr/>
          </p:nvSpPr>
          <p:spPr bwMode="auto">
            <a:xfrm>
              <a:off x="4193" y="2932"/>
              <a:ext cx="601"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81" name="Text Box 89"/>
            <p:cNvSpPr txBox="1">
              <a:spLocks noChangeArrowheads="1"/>
            </p:cNvSpPr>
            <p:nvPr/>
          </p:nvSpPr>
          <p:spPr bwMode="auto">
            <a:xfrm>
              <a:off x="3765" y="2355"/>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3882" name="Text Box 90"/>
            <p:cNvSpPr txBox="1">
              <a:spLocks noChangeArrowheads="1"/>
            </p:cNvSpPr>
            <p:nvPr/>
          </p:nvSpPr>
          <p:spPr bwMode="auto">
            <a:xfrm>
              <a:off x="3788" y="3175"/>
              <a:ext cx="602"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3883" name="Text Box 91"/>
            <p:cNvSpPr txBox="1">
              <a:spLocks noChangeArrowheads="1"/>
            </p:cNvSpPr>
            <p:nvPr/>
          </p:nvSpPr>
          <p:spPr bwMode="auto">
            <a:xfrm>
              <a:off x="3138" y="2853"/>
              <a:ext cx="954"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25000">
                  <a:solidFill>
                    <a:schemeClr val="tx1"/>
                  </a:solidFill>
                  <a:latin typeface="Times New Roman" panose="02020503050405090304" pitchFamily="18" charset="0"/>
                  <a:ea typeface="宋体" pitchFamily="2" charset="-122"/>
                </a:rPr>
                <a:t>S</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3884" name="Freeform 92"/>
            <p:cNvSpPr/>
            <p:nvPr/>
          </p:nvSpPr>
          <p:spPr bwMode="auto">
            <a:xfrm>
              <a:off x="4552" y="2685"/>
              <a:ext cx="6" cy="2648"/>
            </a:xfrm>
            <a:custGeom>
              <a:avLst/>
              <a:gdLst>
                <a:gd name="T0" fmla="*/ 0 w 2"/>
                <a:gd name="T1" fmla="*/ 0 h 1059"/>
                <a:gd name="T2" fmla="*/ 2 w 2"/>
                <a:gd name="T3" fmla="*/ 1059 h 1059"/>
              </a:gdLst>
              <a:ahLst/>
              <a:cxnLst>
                <a:cxn ang="0">
                  <a:pos x="T0" y="T1"/>
                </a:cxn>
                <a:cxn ang="0">
                  <a:pos x="T2" y="T3"/>
                </a:cxn>
              </a:cxnLst>
              <a:rect l="0" t="0" r="r" b="b"/>
              <a:pathLst>
                <a:path w="2" h="1059">
                  <a:moveTo>
                    <a:pt x="0" y="0"/>
                  </a:moveTo>
                  <a:lnTo>
                    <a:pt x="2" y="1059"/>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85" name="Freeform 93"/>
            <p:cNvSpPr/>
            <p:nvPr/>
          </p:nvSpPr>
          <p:spPr bwMode="auto">
            <a:xfrm>
              <a:off x="4535" y="2703"/>
              <a:ext cx="1873" cy="3"/>
            </a:xfrm>
            <a:custGeom>
              <a:avLst/>
              <a:gdLst>
                <a:gd name="T0" fmla="*/ 0 w 660"/>
                <a:gd name="T1" fmla="*/ 0 h 1"/>
                <a:gd name="T2" fmla="*/ 660 w 660"/>
                <a:gd name="T3" fmla="*/ 0 h 1"/>
              </a:gdLst>
              <a:ahLst/>
              <a:cxnLst>
                <a:cxn ang="0">
                  <a:pos x="T0" y="T1"/>
                </a:cxn>
                <a:cxn ang="0">
                  <a:pos x="T2" y="T3"/>
                </a:cxn>
              </a:cxnLst>
              <a:rect l="0" t="0" r="r" b="b"/>
              <a:pathLst>
                <a:path w="660" h="1">
                  <a:moveTo>
                    <a:pt x="0" y="0"/>
                  </a:moveTo>
                  <a:lnTo>
                    <a:pt x="66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86" name="Freeform 94"/>
            <p:cNvSpPr/>
            <p:nvPr/>
          </p:nvSpPr>
          <p:spPr bwMode="auto">
            <a:xfrm>
              <a:off x="4560" y="5335"/>
              <a:ext cx="1848" cy="5"/>
            </a:xfrm>
            <a:custGeom>
              <a:avLst/>
              <a:gdLst>
                <a:gd name="T0" fmla="*/ 0 w 651"/>
                <a:gd name="T1" fmla="*/ 2 h 2"/>
                <a:gd name="T2" fmla="*/ 651 w 651"/>
                <a:gd name="T3" fmla="*/ 0 h 2"/>
              </a:gdLst>
              <a:ahLst/>
              <a:cxnLst>
                <a:cxn ang="0">
                  <a:pos x="T0" y="T1"/>
                </a:cxn>
                <a:cxn ang="0">
                  <a:pos x="T2" y="T3"/>
                </a:cxn>
              </a:cxnLst>
              <a:rect l="0" t="0" r="r" b="b"/>
              <a:pathLst>
                <a:path w="651" h="2">
                  <a:moveTo>
                    <a:pt x="0" y="2"/>
                  </a:moveTo>
                  <a:lnTo>
                    <a:pt x="651"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87" name="Line 95"/>
            <p:cNvSpPr>
              <a:spLocks noChangeShapeType="1"/>
            </p:cNvSpPr>
            <p:nvPr/>
          </p:nvSpPr>
          <p:spPr bwMode="auto">
            <a:xfrm>
              <a:off x="4909" y="2373"/>
              <a:ext cx="1090"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888" name="Rectangle 96"/>
            <p:cNvSpPr>
              <a:spLocks noChangeArrowheads="1"/>
            </p:cNvSpPr>
            <p:nvPr/>
          </p:nvSpPr>
          <p:spPr bwMode="auto">
            <a:xfrm>
              <a:off x="4398" y="4243"/>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89" name="Text Box 97"/>
            <p:cNvSpPr txBox="1">
              <a:spLocks noChangeArrowheads="1"/>
            </p:cNvSpPr>
            <p:nvPr/>
          </p:nvSpPr>
          <p:spPr bwMode="auto">
            <a:xfrm>
              <a:off x="3547" y="4173"/>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i</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3890" name="Text Box 98"/>
            <p:cNvSpPr txBox="1">
              <a:spLocks noChangeArrowheads="1"/>
            </p:cNvSpPr>
            <p:nvPr/>
          </p:nvSpPr>
          <p:spPr bwMode="auto">
            <a:xfrm>
              <a:off x="5999" y="2733"/>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a:t>
              </a:r>
              <a:endParaRPr kumimoji="1" lang="en-US" altLang="zh-CN" sz="2800" b="1" i="1">
                <a:solidFill>
                  <a:schemeClr val="tx1"/>
                </a:solidFill>
                <a:latin typeface="Times New Roman" panose="02020503050405090304" pitchFamily="18" charset="0"/>
                <a:ea typeface="宋体" pitchFamily="2" charset="-122"/>
              </a:endParaRPr>
            </a:p>
          </p:txBody>
        </p:sp>
        <p:sp>
          <p:nvSpPr>
            <p:cNvPr id="33891" name="Text Box 99"/>
            <p:cNvSpPr txBox="1">
              <a:spLocks noChangeArrowheads="1"/>
            </p:cNvSpPr>
            <p:nvPr/>
          </p:nvSpPr>
          <p:spPr bwMode="auto">
            <a:xfrm>
              <a:off x="6136" y="3573"/>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33892" name="Text Box 100"/>
            <p:cNvSpPr txBox="1">
              <a:spLocks noChangeArrowheads="1"/>
            </p:cNvSpPr>
            <p:nvPr/>
          </p:nvSpPr>
          <p:spPr bwMode="auto">
            <a:xfrm>
              <a:off x="6136" y="4293"/>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_</a:t>
              </a:r>
              <a:endParaRPr kumimoji="1" lang="en-US" altLang="zh-CN" sz="2800" b="1" i="1">
                <a:solidFill>
                  <a:schemeClr val="tx1"/>
                </a:solidFill>
                <a:latin typeface="Times New Roman" panose="02020503050405090304" pitchFamily="18" charset="0"/>
                <a:ea typeface="宋体" pitchFamily="2" charset="-122"/>
              </a:endParaRPr>
            </a:p>
          </p:txBody>
        </p:sp>
        <p:sp>
          <p:nvSpPr>
            <p:cNvPr id="33893" name="Oval 101"/>
            <p:cNvSpPr>
              <a:spLocks noChangeArrowheads="1"/>
            </p:cNvSpPr>
            <p:nvPr/>
          </p:nvSpPr>
          <p:spPr bwMode="auto">
            <a:xfrm>
              <a:off x="6408" y="2613"/>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94" name="Oval 102"/>
            <p:cNvSpPr>
              <a:spLocks noChangeArrowheads="1"/>
            </p:cNvSpPr>
            <p:nvPr/>
          </p:nvSpPr>
          <p:spPr bwMode="auto">
            <a:xfrm>
              <a:off x="6408" y="5253"/>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33895" name="Group 103"/>
          <p:cNvGrpSpPr/>
          <p:nvPr/>
        </p:nvGrpSpPr>
        <p:grpSpPr bwMode="auto">
          <a:xfrm>
            <a:off x="6527800" y="428625"/>
            <a:ext cx="2743200" cy="1784350"/>
            <a:chOff x="96" y="3024"/>
            <a:chExt cx="1728" cy="1124"/>
          </a:xfrm>
        </p:grpSpPr>
        <p:sp>
          <p:nvSpPr>
            <p:cNvPr id="33896" name="Freeform 104"/>
            <p:cNvSpPr/>
            <p:nvPr/>
          </p:nvSpPr>
          <p:spPr bwMode="auto">
            <a:xfrm>
              <a:off x="390" y="3294"/>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897" name="Text Box 105"/>
            <p:cNvSpPr txBox="1">
              <a:spLocks noChangeArrowheads="1"/>
            </p:cNvSpPr>
            <p:nvPr/>
          </p:nvSpPr>
          <p:spPr bwMode="auto">
            <a:xfrm>
              <a:off x="1440" y="302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3898" name="Text Box 106"/>
            <p:cNvSpPr txBox="1">
              <a:spLocks noChangeArrowheads="1"/>
            </p:cNvSpPr>
            <p:nvPr/>
          </p:nvSpPr>
          <p:spPr bwMode="auto">
            <a:xfrm>
              <a:off x="1008" y="3552"/>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G</a:t>
              </a:r>
              <a:r>
                <a:rPr lang="en-US" altLang="zh-CN" sz="2800" b="1" i="1" baseline="-25000">
                  <a:solidFill>
                    <a:schemeClr val="tx1"/>
                  </a:solidFill>
                  <a:latin typeface="Times New Roman" panose="02020503050405090304" pitchFamily="18" charset="0"/>
                  <a:ea typeface="宋体" pitchFamily="2" charset="-122"/>
                </a:rPr>
                <a:t>i</a:t>
              </a:r>
              <a:endParaRPr lang="en-US" altLang="zh-CN" sz="2800" b="1" i="1" baseline="-25000">
                <a:solidFill>
                  <a:schemeClr val="tx1"/>
                </a:solidFill>
                <a:latin typeface="Times New Roman" panose="02020503050405090304" pitchFamily="18" charset="0"/>
                <a:ea typeface="宋体" pitchFamily="2" charset="-122"/>
              </a:endParaRPr>
            </a:p>
          </p:txBody>
        </p:sp>
        <p:sp>
          <p:nvSpPr>
            <p:cNvPr id="33899" name="Text Box 107"/>
            <p:cNvSpPr txBox="1">
              <a:spLocks noChangeArrowheads="1"/>
            </p:cNvSpPr>
            <p:nvPr/>
          </p:nvSpPr>
          <p:spPr bwMode="auto">
            <a:xfrm>
              <a:off x="1440" y="3276"/>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a:t>
              </a:r>
              <a:endParaRPr lang="en-US" altLang="zh-CN" sz="2800" b="1" i="1">
                <a:solidFill>
                  <a:schemeClr val="tx1"/>
                </a:solidFill>
                <a:latin typeface="Times New Roman" panose="02020503050405090304" pitchFamily="18" charset="0"/>
                <a:ea typeface="宋体" pitchFamily="2" charset="-122"/>
              </a:endParaRPr>
            </a:p>
          </p:txBody>
        </p:sp>
        <p:sp>
          <p:nvSpPr>
            <p:cNvPr id="33900" name="Text Box 108"/>
            <p:cNvSpPr txBox="1">
              <a:spLocks noChangeArrowheads="1"/>
            </p:cNvSpPr>
            <p:nvPr/>
          </p:nvSpPr>
          <p:spPr bwMode="auto">
            <a:xfrm>
              <a:off x="1488" y="360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3901" name="Text Box 109"/>
            <p:cNvSpPr txBox="1">
              <a:spLocks noChangeArrowheads="1"/>
            </p:cNvSpPr>
            <p:nvPr/>
          </p:nvSpPr>
          <p:spPr bwMode="auto">
            <a:xfrm>
              <a:off x="1536" y="374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_</a:t>
              </a:r>
              <a:endParaRPr lang="en-US" altLang="zh-CN" sz="2800" b="1" i="1">
                <a:solidFill>
                  <a:schemeClr val="tx1"/>
                </a:solidFill>
                <a:latin typeface="Times New Roman" panose="02020503050405090304" pitchFamily="18" charset="0"/>
                <a:ea typeface="宋体" pitchFamily="2" charset="-122"/>
              </a:endParaRPr>
            </a:p>
          </p:txBody>
        </p:sp>
        <p:sp>
          <p:nvSpPr>
            <p:cNvPr id="33902" name="Freeform 110"/>
            <p:cNvSpPr/>
            <p:nvPr/>
          </p:nvSpPr>
          <p:spPr bwMode="auto">
            <a:xfrm>
              <a:off x="390" y="4110"/>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03" name="Freeform 111"/>
            <p:cNvSpPr/>
            <p:nvPr/>
          </p:nvSpPr>
          <p:spPr bwMode="auto">
            <a:xfrm>
              <a:off x="396" y="3294"/>
              <a:ext cx="1" cy="834"/>
            </a:xfrm>
            <a:custGeom>
              <a:avLst/>
              <a:gdLst>
                <a:gd name="T0" fmla="*/ 0 w 1"/>
                <a:gd name="T1" fmla="*/ 0 h 834"/>
                <a:gd name="T2" fmla="*/ 1 w 1"/>
                <a:gd name="T3" fmla="*/ 834 h 834"/>
              </a:gdLst>
              <a:ahLst/>
              <a:cxnLst>
                <a:cxn ang="0">
                  <a:pos x="T0" y="T1"/>
                </a:cxn>
                <a:cxn ang="0">
                  <a:pos x="T2" y="T3"/>
                </a:cxn>
              </a:cxnLst>
              <a:rect l="0" t="0" r="r" b="b"/>
              <a:pathLst>
                <a:path w="1" h="834">
                  <a:moveTo>
                    <a:pt x="0" y="0"/>
                  </a:moveTo>
                  <a:lnTo>
                    <a:pt x="1" y="834"/>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33904" name="Group 112"/>
            <p:cNvGrpSpPr/>
            <p:nvPr/>
          </p:nvGrpSpPr>
          <p:grpSpPr bwMode="auto">
            <a:xfrm>
              <a:off x="240" y="3580"/>
              <a:ext cx="288" cy="328"/>
              <a:chOff x="2304" y="2284"/>
              <a:chExt cx="288" cy="328"/>
            </a:xfrm>
          </p:grpSpPr>
          <p:sp>
            <p:nvSpPr>
              <p:cNvPr id="33905" name="Oval 113"/>
              <p:cNvSpPr>
                <a:spLocks noChangeArrowheads="1"/>
              </p:cNvSpPr>
              <p:nvPr/>
            </p:nvSpPr>
            <p:spPr bwMode="auto">
              <a:xfrm>
                <a:off x="2304" y="2284"/>
                <a:ext cx="272"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06" name="Line 114"/>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3907" name="Freeform 115"/>
            <p:cNvSpPr/>
            <p:nvPr/>
          </p:nvSpPr>
          <p:spPr bwMode="auto">
            <a:xfrm>
              <a:off x="972" y="3294"/>
              <a:ext cx="1" cy="834"/>
            </a:xfrm>
            <a:custGeom>
              <a:avLst/>
              <a:gdLst>
                <a:gd name="T0" fmla="*/ 0 w 1"/>
                <a:gd name="T1" fmla="*/ 834 h 834"/>
                <a:gd name="T2" fmla="*/ 0 w 1"/>
                <a:gd name="T3" fmla="*/ 0 h 834"/>
              </a:gdLst>
              <a:ahLst/>
              <a:cxnLst>
                <a:cxn ang="0">
                  <a:pos x="T0" y="T1"/>
                </a:cxn>
                <a:cxn ang="0">
                  <a:pos x="T2" y="T3"/>
                </a:cxn>
              </a:cxnLst>
              <a:rect l="0" t="0" r="r" b="b"/>
              <a:pathLst>
                <a:path w="1" h="834">
                  <a:moveTo>
                    <a:pt x="0" y="834"/>
                  </a:moveTo>
                  <a:lnTo>
                    <a:pt x="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08" name="Rectangle 116"/>
            <p:cNvSpPr>
              <a:spLocks noChangeArrowheads="1"/>
            </p:cNvSpPr>
            <p:nvPr/>
          </p:nvSpPr>
          <p:spPr bwMode="auto">
            <a:xfrm>
              <a:off x="912" y="3580"/>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09" name="Text Box 117"/>
            <p:cNvSpPr txBox="1">
              <a:spLocks noChangeArrowheads="1"/>
            </p:cNvSpPr>
            <p:nvPr/>
          </p:nvSpPr>
          <p:spPr bwMode="auto">
            <a:xfrm>
              <a:off x="96" y="326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r>
                <a:rPr lang="en-US" altLang="zh-CN" sz="2800" b="1" baseline="-25000">
                  <a:solidFill>
                    <a:schemeClr val="tx1"/>
                  </a:solidFill>
                  <a:latin typeface="Times New Roman" panose="02020503050405090304" pitchFamily="18" charset="0"/>
                  <a:ea typeface="宋体" pitchFamily="2" charset="-122"/>
                </a:rPr>
                <a:t>S</a:t>
              </a:r>
              <a:endParaRPr lang="en-US" altLang="zh-CN" sz="2800" b="1" baseline="-25000">
                <a:solidFill>
                  <a:schemeClr val="tx1"/>
                </a:solidFill>
                <a:latin typeface="Times New Roman" panose="02020503050405090304" pitchFamily="18" charset="0"/>
                <a:ea typeface="宋体" pitchFamily="2" charset="-122"/>
              </a:endParaRPr>
            </a:p>
          </p:txBody>
        </p:sp>
        <p:sp>
          <p:nvSpPr>
            <p:cNvPr id="33910" name="Line 118"/>
            <p:cNvSpPr>
              <a:spLocks noChangeShapeType="1"/>
            </p:cNvSpPr>
            <p:nvPr/>
          </p:nvSpPr>
          <p:spPr bwMode="auto">
            <a:xfrm>
              <a:off x="1104" y="3168"/>
              <a:ext cx="33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911" name="Line 119"/>
            <p:cNvSpPr>
              <a:spLocks noChangeShapeType="1"/>
            </p:cNvSpPr>
            <p:nvPr/>
          </p:nvSpPr>
          <p:spPr bwMode="auto">
            <a:xfrm rot="-5400000">
              <a:off x="0" y="3744"/>
              <a:ext cx="384"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912" name="Oval 120"/>
            <p:cNvSpPr>
              <a:spLocks noChangeArrowheads="1"/>
            </p:cNvSpPr>
            <p:nvPr/>
          </p:nvSpPr>
          <p:spPr bwMode="auto">
            <a:xfrm>
              <a:off x="1632" y="3264"/>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13" name="Oval 121"/>
            <p:cNvSpPr>
              <a:spLocks noChangeArrowheads="1"/>
            </p:cNvSpPr>
            <p:nvPr/>
          </p:nvSpPr>
          <p:spPr bwMode="auto">
            <a:xfrm>
              <a:off x="1632" y="4080"/>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33914" name="Group 122"/>
          <p:cNvGrpSpPr/>
          <p:nvPr/>
        </p:nvGrpSpPr>
        <p:grpSpPr bwMode="auto">
          <a:xfrm>
            <a:off x="1919288" y="4433888"/>
            <a:ext cx="2743200" cy="1784350"/>
            <a:chOff x="96" y="3024"/>
            <a:chExt cx="1728" cy="1124"/>
          </a:xfrm>
        </p:grpSpPr>
        <p:sp>
          <p:nvSpPr>
            <p:cNvPr id="33915" name="Freeform 123"/>
            <p:cNvSpPr/>
            <p:nvPr/>
          </p:nvSpPr>
          <p:spPr bwMode="auto">
            <a:xfrm>
              <a:off x="390" y="3294"/>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16" name="Text Box 124"/>
            <p:cNvSpPr txBox="1">
              <a:spLocks noChangeArrowheads="1"/>
            </p:cNvSpPr>
            <p:nvPr/>
          </p:nvSpPr>
          <p:spPr bwMode="auto">
            <a:xfrm>
              <a:off x="1440" y="302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3917" name="Text Box 125"/>
            <p:cNvSpPr txBox="1">
              <a:spLocks noChangeArrowheads="1"/>
            </p:cNvSpPr>
            <p:nvPr/>
          </p:nvSpPr>
          <p:spPr bwMode="auto">
            <a:xfrm>
              <a:off x="1008" y="3552"/>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G</a:t>
              </a:r>
              <a:r>
                <a:rPr lang="en-US" altLang="zh-CN" sz="2800" b="1" i="1" baseline="-25000">
                  <a:solidFill>
                    <a:schemeClr val="tx1"/>
                  </a:solidFill>
                  <a:latin typeface="Times New Roman" panose="02020503050405090304" pitchFamily="18" charset="0"/>
                  <a:ea typeface="宋体" pitchFamily="2" charset="-122"/>
                </a:rPr>
                <a:t>i</a:t>
              </a:r>
              <a:endParaRPr lang="en-US" altLang="zh-CN" sz="2800" b="1" i="1" baseline="-25000">
                <a:solidFill>
                  <a:schemeClr val="tx1"/>
                </a:solidFill>
                <a:latin typeface="Times New Roman" panose="02020503050405090304" pitchFamily="18" charset="0"/>
                <a:ea typeface="宋体" pitchFamily="2" charset="-122"/>
              </a:endParaRPr>
            </a:p>
          </p:txBody>
        </p:sp>
        <p:sp>
          <p:nvSpPr>
            <p:cNvPr id="33918" name="Text Box 126"/>
            <p:cNvSpPr txBox="1">
              <a:spLocks noChangeArrowheads="1"/>
            </p:cNvSpPr>
            <p:nvPr/>
          </p:nvSpPr>
          <p:spPr bwMode="auto">
            <a:xfrm>
              <a:off x="1440" y="3276"/>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a:t>
              </a:r>
              <a:endParaRPr lang="en-US" altLang="zh-CN" sz="2800" b="1" i="1">
                <a:solidFill>
                  <a:schemeClr val="tx1"/>
                </a:solidFill>
                <a:latin typeface="Times New Roman" panose="02020503050405090304" pitchFamily="18" charset="0"/>
                <a:ea typeface="宋体" pitchFamily="2" charset="-122"/>
              </a:endParaRPr>
            </a:p>
          </p:txBody>
        </p:sp>
        <p:sp>
          <p:nvSpPr>
            <p:cNvPr id="33919" name="Text Box 127"/>
            <p:cNvSpPr txBox="1">
              <a:spLocks noChangeArrowheads="1"/>
            </p:cNvSpPr>
            <p:nvPr/>
          </p:nvSpPr>
          <p:spPr bwMode="auto">
            <a:xfrm>
              <a:off x="1488" y="360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3920" name="Text Box 128"/>
            <p:cNvSpPr txBox="1">
              <a:spLocks noChangeArrowheads="1"/>
            </p:cNvSpPr>
            <p:nvPr/>
          </p:nvSpPr>
          <p:spPr bwMode="auto">
            <a:xfrm>
              <a:off x="1536" y="374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_</a:t>
              </a:r>
              <a:endParaRPr lang="en-US" altLang="zh-CN" sz="2800" b="1" i="1">
                <a:solidFill>
                  <a:schemeClr val="tx1"/>
                </a:solidFill>
                <a:latin typeface="Times New Roman" panose="02020503050405090304" pitchFamily="18" charset="0"/>
                <a:ea typeface="宋体" pitchFamily="2" charset="-122"/>
              </a:endParaRPr>
            </a:p>
          </p:txBody>
        </p:sp>
        <p:sp>
          <p:nvSpPr>
            <p:cNvPr id="33921" name="Freeform 129"/>
            <p:cNvSpPr/>
            <p:nvPr/>
          </p:nvSpPr>
          <p:spPr bwMode="auto">
            <a:xfrm>
              <a:off x="390" y="4110"/>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22" name="Freeform 130"/>
            <p:cNvSpPr/>
            <p:nvPr/>
          </p:nvSpPr>
          <p:spPr bwMode="auto">
            <a:xfrm>
              <a:off x="396" y="3294"/>
              <a:ext cx="1" cy="834"/>
            </a:xfrm>
            <a:custGeom>
              <a:avLst/>
              <a:gdLst>
                <a:gd name="T0" fmla="*/ 0 w 1"/>
                <a:gd name="T1" fmla="*/ 0 h 834"/>
                <a:gd name="T2" fmla="*/ 1 w 1"/>
                <a:gd name="T3" fmla="*/ 834 h 834"/>
              </a:gdLst>
              <a:ahLst/>
              <a:cxnLst>
                <a:cxn ang="0">
                  <a:pos x="T0" y="T1"/>
                </a:cxn>
                <a:cxn ang="0">
                  <a:pos x="T2" y="T3"/>
                </a:cxn>
              </a:cxnLst>
              <a:rect l="0" t="0" r="r" b="b"/>
              <a:pathLst>
                <a:path w="1" h="834">
                  <a:moveTo>
                    <a:pt x="0" y="0"/>
                  </a:moveTo>
                  <a:lnTo>
                    <a:pt x="1" y="834"/>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33923" name="Group 131"/>
            <p:cNvGrpSpPr/>
            <p:nvPr/>
          </p:nvGrpSpPr>
          <p:grpSpPr bwMode="auto">
            <a:xfrm>
              <a:off x="240" y="3580"/>
              <a:ext cx="288" cy="328"/>
              <a:chOff x="2304" y="2284"/>
              <a:chExt cx="288" cy="328"/>
            </a:xfrm>
          </p:grpSpPr>
          <p:sp>
            <p:nvSpPr>
              <p:cNvPr id="33924" name="Oval 132"/>
              <p:cNvSpPr>
                <a:spLocks noChangeArrowheads="1"/>
              </p:cNvSpPr>
              <p:nvPr/>
            </p:nvSpPr>
            <p:spPr bwMode="auto">
              <a:xfrm>
                <a:off x="2318" y="2284"/>
                <a:ext cx="24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25" name="Line 133"/>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3926" name="Freeform 134"/>
            <p:cNvSpPr/>
            <p:nvPr/>
          </p:nvSpPr>
          <p:spPr bwMode="auto">
            <a:xfrm>
              <a:off x="972" y="3294"/>
              <a:ext cx="1" cy="834"/>
            </a:xfrm>
            <a:custGeom>
              <a:avLst/>
              <a:gdLst>
                <a:gd name="T0" fmla="*/ 0 w 1"/>
                <a:gd name="T1" fmla="*/ 834 h 834"/>
                <a:gd name="T2" fmla="*/ 0 w 1"/>
                <a:gd name="T3" fmla="*/ 0 h 834"/>
              </a:gdLst>
              <a:ahLst/>
              <a:cxnLst>
                <a:cxn ang="0">
                  <a:pos x="T0" y="T1"/>
                </a:cxn>
                <a:cxn ang="0">
                  <a:pos x="T2" y="T3"/>
                </a:cxn>
              </a:cxnLst>
              <a:rect l="0" t="0" r="r" b="b"/>
              <a:pathLst>
                <a:path w="1" h="834">
                  <a:moveTo>
                    <a:pt x="0" y="834"/>
                  </a:moveTo>
                  <a:lnTo>
                    <a:pt x="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27" name="Rectangle 135"/>
            <p:cNvSpPr>
              <a:spLocks noChangeArrowheads="1"/>
            </p:cNvSpPr>
            <p:nvPr/>
          </p:nvSpPr>
          <p:spPr bwMode="auto">
            <a:xfrm>
              <a:off x="912" y="3580"/>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28" name="Text Box 136"/>
            <p:cNvSpPr txBox="1">
              <a:spLocks noChangeArrowheads="1"/>
            </p:cNvSpPr>
            <p:nvPr/>
          </p:nvSpPr>
          <p:spPr bwMode="auto">
            <a:xfrm>
              <a:off x="96" y="326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r>
                <a:rPr lang="en-US" altLang="zh-CN" sz="2800" b="1" baseline="-25000">
                  <a:solidFill>
                    <a:schemeClr val="tx1"/>
                  </a:solidFill>
                  <a:latin typeface="Times New Roman" panose="02020503050405090304" pitchFamily="18" charset="0"/>
                  <a:ea typeface="宋体" pitchFamily="2" charset="-122"/>
                </a:rPr>
                <a:t>S</a:t>
              </a:r>
              <a:endParaRPr lang="en-US" altLang="zh-CN" sz="2800" b="1" baseline="-25000">
                <a:solidFill>
                  <a:schemeClr val="tx1"/>
                </a:solidFill>
                <a:latin typeface="Times New Roman" panose="02020503050405090304" pitchFamily="18" charset="0"/>
                <a:ea typeface="宋体" pitchFamily="2" charset="-122"/>
              </a:endParaRPr>
            </a:p>
          </p:txBody>
        </p:sp>
        <p:sp>
          <p:nvSpPr>
            <p:cNvPr id="33929" name="Line 137"/>
            <p:cNvSpPr>
              <a:spLocks noChangeShapeType="1"/>
            </p:cNvSpPr>
            <p:nvPr/>
          </p:nvSpPr>
          <p:spPr bwMode="auto">
            <a:xfrm>
              <a:off x="1104" y="3168"/>
              <a:ext cx="33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930" name="Line 138"/>
            <p:cNvSpPr>
              <a:spLocks noChangeShapeType="1"/>
            </p:cNvSpPr>
            <p:nvPr/>
          </p:nvSpPr>
          <p:spPr bwMode="auto">
            <a:xfrm rot="-5400000">
              <a:off x="0" y="3744"/>
              <a:ext cx="384"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931" name="Oval 139"/>
            <p:cNvSpPr>
              <a:spLocks noChangeArrowheads="1"/>
            </p:cNvSpPr>
            <p:nvPr/>
          </p:nvSpPr>
          <p:spPr bwMode="auto">
            <a:xfrm>
              <a:off x="1632" y="3264"/>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32" name="Oval 140"/>
            <p:cNvSpPr>
              <a:spLocks noChangeArrowheads="1"/>
            </p:cNvSpPr>
            <p:nvPr/>
          </p:nvSpPr>
          <p:spPr bwMode="auto">
            <a:xfrm>
              <a:off x="1632" y="4080"/>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5" name="组合 4"/>
          <p:cNvGrpSpPr/>
          <p:nvPr/>
        </p:nvGrpSpPr>
        <p:grpSpPr>
          <a:xfrm>
            <a:off x="6600825" y="3281680"/>
            <a:ext cx="2423160" cy="2393950"/>
            <a:chOff x="10395" y="5168"/>
            <a:chExt cx="3816" cy="3770"/>
          </a:xfrm>
        </p:grpSpPr>
        <p:sp>
          <p:nvSpPr>
            <p:cNvPr id="33934" name="Text Box 142"/>
            <p:cNvSpPr txBox="1">
              <a:spLocks noChangeArrowheads="1"/>
            </p:cNvSpPr>
            <p:nvPr/>
          </p:nvSpPr>
          <p:spPr bwMode="auto">
            <a:xfrm>
              <a:off x="12575" y="5168"/>
              <a:ext cx="681"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3936" name="Oval 144"/>
            <p:cNvSpPr>
              <a:spLocks noChangeArrowheads="1"/>
            </p:cNvSpPr>
            <p:nvPr/>
          </p:nvSpPr>
          <p:spPr bwMode="auto">
            <a:xfrm>
              <a:off x="11492" y="6447"/>
              <a:ext cx="600"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37" name="Text Box 145"/>
            <p:cNvSpPr txBox="1">
              <a:spLocks noChangeArrowheads="1"/>
            </p:cNvSpPr>
            <p:nvPr/>
          </p:nvSpPr>
          <p:spPr bwMode="auto">
            <a:xfrm>
              <a:off x="11022" y="5870"/>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33938" name="Text Box 146"/>
            <p:cNvSpPr txBox="1">
              <a:spLocks noChangeArrowheads="1"/>
            </p:cNvSpPr>
            <p:nvPr/>
          </p:nvSpPr>
          <p:spPr bwMode="auto">
            <a:xfrm>
              <a:off x="11045" y="6690"/>
              <a:ext cx="602"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33939" name="Text Box 147"/>
            <p:cNvSpPr txBox="1">
              <a:spLocks noChangeArrowheads="1"/>
            </p:cNvSpPr>
            <p:nvPr/>
          </p:nvSpPr>
          <p:spPr bwMode="auto">
            <a:xfrm>
              <a:off x="10395" y="6368"/>
              <a:ext cx="954"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r>
                <a:rPr lang="en-US" altLang="zh-CN" sz="2800" b="1" baseline="-25000">
                  <a:solidFill>
                    <a:schemeClr val="tx1"/>
                  </a:solidFill>
                  <a:latin typeface="Times New Roman" panose="02020503050405090304" pitchFamily="18" charset="0"/>
                  <a:ea typeface="宋体" pitchFamily="2" charset="-122"/>
                </a:rPr>
                <a:t>S</a:t>
              </a:r>
              <a:endParaRPr lang="en-US" altLang="zh-CN" sz="2800" b="1" baseline="-25000">
                <a:solidFill>
                  <a:schemeClr val="tx1"/>
                </a:solidFill>
                <a:latin typeface="Times New Roman" panose="02020503050405090304" pitchFamily="18" charset="0"/>
                <a:ea typeface="宋体" pitchFamily="2" charset="-122"/>
              </a:endParaRPr>
            </a:p>
          </p:txBody>
        </p:sp>
        <p:sp>
          <p:nvSpPr>
            <p:cNvPr id="33940" name="Freeform 148"/>
            <p:cNvSpPr/>
            <p:nvPr/>
          </p:nvSpPr>
          <p:spPr bwMode="auto">
            <a:xfrm>
              <a:off x="11809" y="6200"/>
              <a:ext cx="6" cy="2648"/>
            </a:xfrm>
            <a:custGeom>
              <a:avLst/>
              <a:gdLst>
                <a:gd name="T0" fmla="*/ 0 w 2"/>
                <a:gd name="T1" fmla="*/ 0 h 1059"/>
                <a:gd name="T2" fmla="*/ 2 w 2"/>
                <a:gd name="T3" fmla="*/ 1059 h 1059"/>
              </a:gdLst>
              <a:ahLst/>
              <a:cxnLst>
                <a:cxn ang="0">
                  <a:pos x="T0" y="T1"/>
                </a:cxn>
                <a:cxn ang="0">
                  <a:pos x="T2" y="T3"/>
                </a:cxn>
              </a:cxnLst>
              <a:rect l="0" t="0" r="r" b="b"/>
              <a:pathLst>
                <a:path w="2" h="1059">
                  <a:moveTo>
                    <a:pt x="0" y="0"/>
                  </a:moveTo>
                  <a:lnTo>
                    <a:pt x="2" y="1059"/>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41" name="Freeform 149"/>
            <p:cNvSpPr/>
            <p:nvPr/>
          </p:nvSpPr>
          <p:spPr bwMode="auto">
            <a:xfrm>
              <a:off x="11792" y="6218"/>
              <a:ext cx="1873" cy="3"/>
            </a:xfrm>
            <a:custGeom>
              <a:avLst/>
              <a:gdLst>
                <a:gd name="T0" fmla="*/ 0 w 660"/>
                <a:gd name="T1" fmla="*/ 0 h 1"/>
                <a:gd name="T2" fmla="*/ 660 w 660"/>
                <a:gd name="T3" fmla="*/ 0 h 1"/>
              </a:gdLst>
              <a:ahLst/>
              <a:cxnLst>
                <a:cxn ang="0">
                  <a:pos x="T0" y="T1"/>
                </a:cxn>
                <a:cxn ang="0">
                  <a:pos x="T2" y="T3"/>
                </a:cxn>
              </a:cxnLst>
              <a:rect l="0" t="0" r="r" b="b"/>
              <a:pathLst>
                <a:path w="660" h="1">
                  <a:moveTo>
                    <a:pt x="0" y="0"/>
                  </a:moveTo>
                  <a:lnTo>
                    <a:pt x="66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42" name="Freeform 150"/>
            <p:cNvSpPr/>
            <p:nvPr/>
          </p:nvSpPr>
          <p:spPr bwMode="auto">
            <a:xfrm>
              <a:off x="11817" y="8850"/>
              <a:ext cx="1848" cy="5"/>
            </a:xfrm>
            <a:custGeom>
              <a:avLst/>
              <a:gdLst>
                <a:gd name="T0" fmla="*/ 0 w 651"/>
                <a:gd name="T1" fmla="*/ 2 h 2"/>
                <a:gd name="T2" fmla="*/ 651 w 651"/>
                <a:gd name="T3" fmla="*/ 0 h 2"/>
              </a:gdLst>
              <a:ahLst/>
              <a:cxnLst>
                <a:cxn ang="0">
                  <a:pos x="T0" y="T1"/>
                </a:cxn>
                <a:cxn ang="0">
                  <a:pos x="T2" y="T3"/>
                </a:cxn>
              </a:cxnLst>
              <a:rect l="0" t="0" r="r" b="b"/>
              <a:pathLst>
                <a:path w="651" h="2">
                  <a:moveTo>
                    <a:pt x="0" y="2"/>
                  </a:moveTo>
                  <a:lnTo>
                    <a:pt x="651"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43" name="Line 151"/>
            <p:cNvSpPr>
              <a:spLocks noChangeShapeType="1"/>
            </p:cNvSpPr>
            <p:nvPr/>
          </p:nvSpPr>
          <p:spPr bwMode="auto">
            <a:xfrm>
              <a:off x="12166" y="5888"/>
              <a:ext cx="1090"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3944" name="Rectangle 152"/>
            <p:cNvSpPr>
              <a:spLocks noChangeArrowheads="1"/>
            </p:cNvSpPr>
            <p:nvPr/>
          </p:nvSpPr>
          <p:spPr bwMode="auto">
            <a:xfrm>
              <a:off x="11655" y="7758"/>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45" name="Text Box 153"/>
            <p:cNvSpPr txBox="1">
              <a:spLocks noChangeArrowheads="1"/>
            </p:cNvSpPr>
            <p:nvPr/>
          </p:nvSpPr>
          <p:spPr bwMode="auto">
            <a:xfrm>
              <a:off x="10804" y="768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R</a:t>
              </a:r>
              <a:r>
                <a:rPr lang="en-US" altLang="zh-CN" sz="2800" b="1" baseline="-25000">
                  <a:solidFill>
                    <a:schemeClr val="tx1"/>
                  </a:solidFill>
                  <a:latin typeface="Times New Roman" panose="02020503050405090304" pitchFamily="18" charset="0"/>
                  <a:ea typeface="宋体" pitchFamily="2" charset="-122"/>
                </a:rPr>
                <a:t>i</a:t>
              </a:r>
              <a:endParaRPr lang="en-US" altLang="zh-CN" sz="2800" b="1" baseline="-25000">
                <a:solidFill>
                  <a:schemeClr val="tx1"/>
                </a:solidFill>
                <a:latin typeface="Times New Roman" panose="02020503050405090304" pitchFamily="18" charset="0"/>
                <a:ea typeface="宋体" pitchFamily="2" charset="-122"/>
              </a:endParaRPr>
            </a:p>
          </p:txBody>
        </p:sp>
        <p:sp>
          <p:nvSpPr>
            <p:cNvPr id="33946" name="Text Box 154"/>
            <p:cNvSpPr txBox="1">
              <a:spLocks noChangeArrowheads="1"/>
            </p:cNvSpPr>
            <p:nvPr/>
          </p:nvSpPr>
          <p:spPr bwMode="auto">
            <a:xfrm>
              <a:off x="13256" y="624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a:t>
              </a:r>
              <a:endParaRPr lang="en-US" altLang="zh-CN" sz="2800" b="1" i="1">
                <a:solidFill>
                  <a:schemeClr val="tx1"/>
                </a:solidFill>
                <a:latin typeface="Times New Roman" panose="02020503050405090304" pitchFamily="18" charset="0"/>
                <a:ea typeface="宋体" pitchFamily="2" charset="-122"/>
              </a:endParaRPr>
            </a:p>
          </p:txBody>
        </p:sp>
        <p:sp>
          <p:nvSpPr>
            <p:cNvPr id="33947" name="Text Box 155"/>
            <p:cNvSpPr txBox="1">
              <a:spLocks noChangeArrowheads="1"/>
            </p:cNvSpPr>
            <p:nvPr/>
          </p:nvSpPr>
          <p:spPr bwMode="auto">
            <a:xfrm>
              <a:off x="13393" y="708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3948" name="Text Box 156"/>
            <p:cNvSpPr txBox="1">
              <a:spLocks noChangeArrowheads="1"/>
            </p:cNvSpPr>
            <p:nvPr/>
          </p:nvSpPr>
          <p:spPr bwMode="auto">
            <a:xfrm>
              <a:off x="13393" y="7808"/>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_</a:t>
              </a:r>
              <a:endParaRPr lang="en-US" altLang="zh-CN" sz="2800" b="1" i="1">
                <a:solidFill>
                  <a:schemeClr val="tx1"/>
                </a:solidFill>
                <a:latin typeface="Times New Roman" panose="02020503050405090304" pitchFamily="18" charset="0"/>
                <a:ea typeface="宋体" pitchFamily="2" charset="-122"/>
              </a:endParaRPr>
            </a:p>
          </p:txBody>
        </p:sp>
        <p:sp>
          <p:nvSpPr>
            <p:cNvPr id="33949" name="Oval 157"/>
            <p:cNvSpPr>
              <a:spLocks noChangeArrowheads="1"/>
            </p:cNvSpPr>
            <p:nvPr/>
          </p:nvSpPr>
          <p:spPr bwMode="auto">
            <a:xfrm>
              <a:off x="13665" y="6128"/>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3950" name="Oval 158"/>
            <p:cNvSpPr>
              <a:spLocks noChangeArrowheads="1"/>
            </p:cNvSpPr>
            <p:nvPr/>
          </p:nvSpPr>
          <p:spPr bwMode="auto">
            <a:xfrm>
              <a:off x="13665" y="8768"/>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6" name="灯片编号占位符 5"/>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0-#ppt_w/2"/>
                                          </p:val>
                                        </p:tav>
                                        <p:tav tm="100000">
                                          <p:val>
                                            <p:strVal val="#ppt_x"/>
                                          </p:val>
                                        </p:tav>
                                      </p:tavLst>
                                    </p:anim>
                                    <p:anim calcmode="lin" valueType="num">
                                      <p:cBhvr additive="base">
                                        <p:cTn id="8" dur="500" fill="hold"/>
                                        <p:tgtEl>
                                          <p:spTgt spid="3379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3795"/>
                                        </p:tgtEl>
                                        <p:attrNameLst>
                                          <p:attrName>style.visibility</p:attrName>
                                        </p:attrNameLst>
                                      </p:cBhvr>
                                      <p:to>
                                        <p:strVal val="visible"/>
                                      </p:to>
                                    </p:set>
                                    <p:animEffect transition="in" filter="slide(fromLeft)">
                                      <p:cBhvr>
                                        <p:cTn id="13" dur="500"/>
                                        <p:tgtEl>
                                          <p:spTgt spid="33795"/>
                                        </p:tgtEl>
                                      </p:cBhvr>
                                    </p:animEffect>
                                  </p:childTnLst>
                                </p:cTn>
                              </p:par>
                            </p:childTnLst>
                          </p:cTn>
                        </p:par>
                        <p:par>
                          <p:cTn id="14" fill="hold">
                            <p:stCondLst>
                              <p:cond delay="500"/>
                            </p:stCondLst>
                            <p:childTnLst>
                              <p:par>
                                <p:cTn id="15" presetID="20" presetClass="entr" presetSubtype="0" fill="hold" nodeType="afterEffect">
                                  <p:stCondLst>
                                    <p:cond delay="0"/>
                                  </p:stCondLst>
                                  <p:childTnLst>
                                    <p:set>
                                      <p:cBhvr>
                                        <p:cTn id="16" dur="1" fill="hold">
                                          <p:stCondLst>
                                            <p:cond delay="0"/>
                                          </p:stCondLst>
                                        </p:cTn>
                                        <p:tgtEl>
                                          <p:spTgt spid="33895"/>
                                        </p:tgtEl>
                                        <p:attrNameLst>
                                          <p:attrName>style.visibility</p:attrName>
                                        </p:attrNameLst>
                                      </p:cBhvr>
                                      <p:to>
                                        <p:strVal val="visible"/>
                                      </p:to>
                                    </p:set>
                                    <p:animEffect transition="in" filter="wedge">
                                      <p:cBhvr>
                                        <p:cTn id="17" dur="2000"/>
                                        <p:tgtEl>
                                          <p:spTgt spid="338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875"/>
                                        </p:tgtEl>
                                        <p:attrNameLst>
                                          <p:attrName>style.visibility</p:attrName>
                                        </p:attrNameLst>
                                      </p:cBhvr>
                                      <p:to>
                                        <p:strVal val="visible"/>
                                      </p:to>
                                    </p:set>
                                    <p:animEffect transition="in" filter="wipe(left)">
                                      <p:cBhvr>
                                        <p:cTn id="22" dur="3000"/>
                                        <p:tgtEl>
                                          <p:spTgt spid="3387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874"/>
                                        </p:tgtEl>
                                        <p:attrNameLst>
                                          <p:attrName>style.visibility</p:attrName>
                                        </p:attrNameLst>
                                      </p:cBhvr>
                                      <p:to>
                                        <p:strVal val="visible"/>
                                      </p:to>
                                    </p:set>
                                    <p:anim calcmode="lin" valueType="num">
                                      <p:cBhvr additive="base">
                                        <p:cTn id="27" dur="500" fill="hold"/>
                                        <p:tgtEl>
                                          <p:spTgt spid="33874"/>
                                        </p:tgtEl>
                                        <p:attrNameLst>
                                          <p:attrName>ppt_x</p:attrName>
                                        </p:attrNameLst>
                                      </p:cBhvr>
                                      <p:tavLst>
                                        <p:tav tm="0">
                                          <p:val>
                                            <p:strVal val="0-#ppt_w/2"/>
                                          </p:val>
                                        </p:tav>
                                        <p:tav tm="100000">
                                          <p:val>
                                            <p:strVal val="#ppt_x"/>
                                          </p:val>
                                        </p:tav>
                                      </p:tavLst>
                                    </p:anim>
                                    <p:anim calcmode="lin" valueType="num">
                                      <p:cBhvr additive="base">
                                        <p:cTn id="28" dur="500" fill="hold"/>
                                        <p:tgtEl>
                                          <p:spTgt spid="3387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42" fill="hold" nodeType="clickEffect">
                                  <p:stCondLst>
                                    <p:cond delay="0"/>
                                  </p:stCondLst>
                                  <p:childTnLst>
                                    <p:set>
                                      <p:cBhvr>
                                        <p:cTn id="32" dur="1" fill="hold">
                                          <p:stCondLst>
                                            <p:cond delay="0"/>
                                          </p:stCondLst>
                                        </p:cTn>
                                        <p:tgtEl>
                                          <p:spTgt spid="33914"/>
                                        </p:tgtEl>
                                        <p:attrNameLst>
                                          <p:attrName>style.visibility</p:attrName>
                                        </p:attrNameLst>
                                      </p:cBhvr>
                                      <p:to>
                                        <p:strVal val="visible"/>
                                      </p:to>
                                    </p:set>
                                    <p:animEffect transition="in" filter="barn(outHorizontal)">
                                      <p:cBhvr>
                                        <p:cTn id="33" dur="2000"/>
                                        <p:tgtEl>
                                          <p:spTgt spid="33914"/>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33798"/>
                                        </p:tgtEl>
                                        <p:attrNameLst>
                                          <p:attrName>style.visibility</p:attrName>
                                        </p:attrNameLst>
                                      </p:cBhvr>
                                      <p:to>
                                        <p:strVal val="visible"/>
                                      </p:to>
                                    </p:set>
                                    <p:animEffect transition="in" filter="slide(fromLeft)">
                                      <p:cBhvr>
                                        <p:cTn id="38" dur="500"/>
                                        <p:tgtEl>
                                          <p:spTgt spid="3379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nodeType="clickEffect">
                                  <p:stCondLst>
                                    <p:cond delay="0"/>
                                  </p:stCondLst>
                                  <p:childTnLst>
                                    <p:set>
                                      <p:cBhvr>
                                        <p:cTn id="42" dur="1" fill="hold">
                                          <p:stCondLst>
                                            <p:cond delay="0"/>
                                          </p:stCondLst>
                                        </p:cTn>
                                        <p:tgtEl>
                                          <p:spTgt spid="33876"/>
                                        </p:tgtEl>
                                        <p:attrNameLst>
                                          <p:attrName>style.visibility</p:attrName>
                                        </p:attrNameLst>
                                      </p:cBhvr>
                                      <p:to>
                                        <p:strVal val="visible"/>
                                      </p:to>
                                    </p:set>
                                    <p:animEffect transition="in" filter="barn(outVertical)">
                                      <p:cBhvr>
                                        <p:cTn id="43" dur="2000"/>
                                        <p:tgtEl>
                                          <p:spTgt spid="33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874"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19288" y="3899218"/>
            <a:ext cx="777716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(2) </a:t>
            </a:r>
            <a:r>
              <a:rPr kumimoji="1" lang="zh-CN" altLang="en-US" sz="2400" b="1">
                <a:solidFill>
                  <a:srgbClr val="FF0000"/>
                </a:solidFill>
                <a:latin typeface="仿宋_GB2312" pitchFamily="49" charset="-122"/>
                <a:ea typeface="仿宋_GB2312" pitchFamily="49" charset="-122"/>
              </a:rPr>
              <a:t>等效是对外部电路等效，对内部电路是不等效的。</a:t>
            </a:r>
            <a:endParaRPr kumimoji="1" lang="zh-CN" altLang="en-US" sz="2400" b="1">
              <a:solidFill>
                <a:srgbClr val="FF0000"/>
              </a:solidFill>
              <a:latin typeface="仿宋_GB2312" pitchFamily="49" charset="-122"/>
              <a:ea typeface="仿宋_GB2312" pitchFamily="49" charset="-122"/>
            </a:endParaRPr>
          </a:p>
        </p:txBody>
      </p:sp>
      <p:sp>
        <p:nvSpPr>
          <p:cNvPr id="32771" name="Text Box 3"/>
          <p:cNvSpPr txBox="1">
            <a:spLocks noChangeArrowheads="1"/>
          </p:cNvSpPr>
          <p:nvPr/>
        </p:nvSpPr>
        <p:spPr bwMode="auto">
          <a:xfrm>
            <a:off x="1733551" y="2573655"/>
            <a:ext cx="906463" cy="460375"/>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000000"/>
                </a:solidFill>
                <a:latin typeface="Times New Roman" panose="02020503050405090304" pitchFamily="18" charset="0"/>
                <a:ea typeface="宋体" pitchFamily="2" charset="-122"/>
              </a:rPr>
              <a:t>注意</a:t>
            </a:r>
            <a:endParaRPr kumimoji="1" lang="zh-CN" altLang="en-US" sz="2400" b="1">
              <a:solidFill>
                <a:srgbClr val="000000"/>
              </a:solidFill>
              <a:latin typeface="Times New Roman" panose="02020503050405090304" pitchFamily="18" charset="0"/>
              <a:ea typeface="宋体" pitchFamily="2" charset="-122"/>
            </a:endParaRPr>
          </a:p>
        </p:txBody>
      </p:sp>
      <p:sp>
        <p:nvSpPr>
          <p:cNvPr id="32772" name="Rectangle 4"/>
          <p:cNvSpPr>
            <a:spLocks noChangeArrowheads="1"/>
          </p:cNvSpPr>
          <p:nvPr/>
        </p:nvSpPr>
        <p:spPr bwMode="auto">
          <a:xfrm>
            <a:off x="2935288" y="4765993"/>
            <a:ext cx="60579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zh-CN" altLang="en-US" sz="2400" b="1">
                <a:solidFill>
                  <a:srgbClr val="FF0000"/>
                </a:solidFill>
                <a:latin typeface="仿宋_GB2312" pitchFamily="49" charset="-122"/>
                <a:ea typeface="仿宋_GB2312" pitchFamily="49" charset="-122"/>
              </a:rPr>
              <a:t>开路的电流源可以有电流流过并联电导</a:t>
            </a:r>
            <a:r>
              <a:rPr kumimoji="1" lang="en-US" altLang="zh-CN" sz="2400" b="1" i="1">
                <a:solidFill>
                  <a:srgbClr val="FF0000"/>
                </a:solidFill>
                <a:latin typeface="Times New Roman" panose="02020503050405090304" pitchFamily="18" charset="0"/>
                <a:ea typeface="仿宋_GB2312" pitchFamily="49" charset="-122"/>
              </a:rPr>
              <a:t>G</a:t>
            </a:r>
            <a:r>
              <a:rPr kumimoji="1" lang="en-US" altLang="zh-CN" sz="2400" b="1" baseline="-25000">
                <a:solidFill>
                  <a:srgbClr val="FF0000"/>
                </a:solidFill>
                <a:latin typeface="Times New Roman" panose="02020503050405090304" pitchFamily="18" charset="0"/>
                <a:ea typeface="仿宋_GB2312" pitchFamily="49" charset="-122"/>
              </a:rPr>
              <a:t>i</a:t>
            </a:r>
            <a:r>
              <a:rPr kumimoji="1" lang="en-US" altLang="zh-CN" sz="2400" b="1" i="1" baseline="-25000">
                <a:solidFill>
                  <a:srgbClr val="FF0000"/>
                </a:solidFill>
                <a:latin typeface="仿宋_GB2312" pitchFamily="49" charset="-122"/>
                <a:ea typeface="仿宋_GB2312" pitchFamily="49" charset="-122"/>
              </a:rPr>
              <a:t> </a:t>
            </a:r>
            <a:r>
              <a:rPr kumimoji="1" lang="zh-CN" altLang="en-US" sz="2400" b="1">
                <a:solidFill>
                  <a:srgbClr val="FF0000"/>
                </a:solidFill>
                <a:latin typeface="仿宋_GB2312" pitchFamily="49" charset="-122"/>
                <a:ea typeface="仿宋_GB2312" pitchFamily="49" charset="-122"/>
              </a:rPr>
              <a:t>。</a:t>
            </a:r>
            <a:endParaRPr kumimoji="1" lang="zh-CN" altLang="en-US" sz="2400" b="1">
              <a:solidFill>
                <a:srgbClr val="FF0000"/>
              </a:solidFill>
              <a:latin typeface="仿宋_GB2312" pitchFamily="49" charset="-122"/>
              <a:ea typeface="仿宋_GB2312" pitchFamily="49" charset="-122"/>
            </a:endParaRPr>
          </a:p>
        </p:txBody>
      </p:sp>
      <p:sp>
        <p:nvSpPr>
          <p:cNvPr id="32773" name="Rectangle 5"/>
          <p:cNvSpPr>
            <a:spLocks noChangeArrowheads="1"/>
          </p:cNvSpPr>
          <p:nvPr/>
        </p:nvSpPr>
        <p:spPr bwMode="auto">
          <a:xfrm>
            <a:off x="2914651" y="5621655"/>
            <a:ext cx="536130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zh-CN" altLang="en-US" sz="2400" b="1">
                <a:solidFill>
                  <a:srgbClr val="FF0000"/>
                </a:solidFill>
                <a:latin typeface="仿宋_GB2312" pitchFamily="49" charset="-122"/>
                <a:ea typeface="仿宋_GB2312" pitchFamily="49" charset="-122"/>
              </a:rPr>
              <a:t>电流源短路时</a:t>
            </a:r>
            <a:r>
              <a:rPr kumimoji="1" lang="en-US" altLang="zh-CN" sz="2400" b="1">
                <a:solidFill>
                  <a:srgbClr val="FF0000"/>
                </a:solidFill>
                <a:latin typeface="仿宋_GB2312" pitchFamily="49" charset="-122"/>
                <a:ea typeface="仿宋_GB2312" pitchFamily="49" charset="-122"/>
              </a:rPr>
              <a:t>,  </a:t>
            </a:r>
            <a:r>
              <a:rPr kumimoji="1" lang="zh-CN" altLang="en-US" sz="2400" b="1">
                <a:solidFill>
                  <a:srgbClr val="FF0000"/>
                </a:solidFill>
                <a:latin typeface="仿宋_GB2312" pitchFamily="49" charset="-122"/>
                <a:ea typeface="仿宋_GB2312" pitchFamily="49" charset="-122"/>
              </a:rPr>
              <a:t>并联电导</a:t>
            </a:r>
            <a:r>
              <a:rPr kumimoji="1" lang="en-US" altLang="zh-CN" sz="2400" b="1" i="1">
                <a:solidFill>
                  <a:srgbClr val="FF0000"/>
                </a:solidFill>
                <a:latin typeface="仿宋_GB2312" pitchFamily="49" charset="-122"/>
                <a:ea typeface="仿宋_GB2312" pitchFamily="49" charset="-122"/>
              </a:rPr>
              <a:t>G</a:t>
            </a:r>
            <a:r>
              <a:rPr kumimoji="1" lang="en-US" altLang="zh-CN" sz="2400" b="1" baseline="-25000">
                <a:solidFill>
                  <a:srgbClr val="FF0000"/>
                </a:solidFill>
                <a:latin typeface="仿宋_GB2312" pitchFamily="49" charset="-122"/>
                <a:ea typeface="仿宋_GB2312" pitchFamily="49" charset="-122"/>
              </a:rPr>
              <a:t>i</a:t>
            </a:r>
            <a:r>
              <a:rPr kumimoji="1" lang="zh-CN" altLang="en-US" sz="2400" b="1">
                <a:solidFill>
                  <a:srgbClr val="FF0000"/>
                </a:solidFill>
                <a:latin typeface="仿宋_GB2312" pitchFamily="49" charset="-122"/>
                <a:ea typeface="仿宋_GB2312" pitchFamily="49" charset="-122"/>
              </a:rPr>
              <a:t>中无电流。</a:t>
            </a:r>
            <a:endParaRPr kumimoji="1" lang="zh-CN" altLang="en-US" sz="2400" b="1">
              <a:solidFill>
                <a:srgbClr val="FF0000"/>
              </a:solidFill>
              <a:latin typeface="仿宋_GB2312" pitchFamily="49" charset="-122"/>
              <a:ea typeface="仿宋_GB2312" pitchFamily="49" charset="-122"/>
            </a:endParaRPr>
          </a:p>
        </p:txBody>
      </p:sp>
      <p:sp>
        <p:nvSpPr>
          <p:cNvPr id="32774" name="Rectangle 6"/>
          <p:cNvSpPr>
            <a:spLocks noChangeArrowheads="1"/>
          </p:cNvSpPr>
          <p:nvPr/>
        </p:nvSpPr>
        <p:spPr bwMode="auto">
          <a:xfrm>
            <a:off x="2686050" y="5216843"/>
            <a:ext cx="49809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400" b="1">
                <a:solidFill>
                  <a:srgbClr val="FF0000"/>
                </a:solidFill>
                <a:latin typeface="仿宋_GB2312" pitchFamily="49" charset="-122"/>
                <a:ea typeface="仿宋_GB2312" pitchFamily="49" charset="-122"/>
                <a:sym typeface="Symbol" panose="05050102010706020507" pitchFamily="18" charset="2"/>
              </a:rPr>
              <a:t> </a:t>
            </a:r>
            <a:r>
              <a:rPr kumimoji="1" lang="zh-CN" altLang="en-US" sz="2400" b="1">
                <a:solidFill>
                  <a:srgbClr val="FF0000"/>
                </a:solidFill>
                <a:latin typeface="仿宋_GB2312" pitchFamily="49" charset="-122"/>
                <a:ea typeface="仿宋_GB2312" pitchFamily="49" charset="-122"/>
              </a:rPr>
              <a:t>电压源短路时，电阻中</a:t>
            </a:r>
            <a:r>
              <a:rPr kumimoji="1" lang="en-US" altLang="zh-CN" sz="2400" b="1" i="1">
                <a:solidFill>
                  <a:srgbClr val="FF0000"/>
                </a:solidFill>
                <a:latin typeface="仿宋_GB2312" pitchFamily="49" charset="-122"/>
                <a:ea typeface="仿宋_GB2312" pitchFamily="49" charset="-122"/>
              </a:rPr>
              <a:t>R</a:t>
            </a:r>
            <a:r>
              <a:rPr kumimoji="1" lang="en-US" altLang="zh-CN" sz="2400" b="1" baseline="-25000">
                <a:solidFill>
                  <a:srgbClr val="FF0000"/>
                </a:solidFill>
                <a:latin typeface="仿宋_GB2312" pitchFamily="49" charset="-122"/>
                <a:ea typeface="仿宋_GB2312" pitchFamily="49" charset="-122"/>
              </a:rPr>
              <a:t>i</a:t>
            </a:r>
            <a:r>
              <a:rPr kumimoji="1" lang="zh-CN" altLang="en-US" sz="2400" b="1">
                <a:solidFill>
                  <a:srgbClr val="FF0000"/>
                </a:solidFill>
                <a:latin typeface="仿宋_GB2312" pitchFamily="49" charset="-122"/>
                <a:ea typeface="仿宋_GB2312" pitchFamily="49" charset="-122"/>
              </a:rPr>
              <a:t>有电流；</a:t>
            </a:r>
            <a:endParaRPr kumimoji="1" lang="zh-CN" altLang="en-US" sz="2400" b="1">
              <a:solidFill>
                <a:srgbClr val="FF0000"/>
              </a:solidFill>
              <a:latin typeface="仿宋_GB2312" pitchFamily="49" charset="-122"/>
              <a:ea typeface="仿宋_GB2312" pitchFamily="49" charset="-122"/>
            </a:endParaRPr>
          </a:p>
        </p:txBody>
      </p:sp>
      <p:sp>
        <p:nvSpPr>
          <p:cNvPr id="32775" name="Rectangle 7"/>
          <p:cNvSpPr>
            <a:spLocks noChangeArrowheads="1"/>
          </p:cNvSpPr>
          <p:nvPr/>
        </p:nvSpPr>
        <p:spPr bwMode="auto">
          <a:xfrm>
            <a:off x="2609851" y="4300855"/>
            <a:ext cx="499046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400" b="1">
                <a:solidFill>
                  <a:srgbClr val="FF0000"/>
                </a:solidFill>
                <a:latin typeface="Times New Roman" panose="02020503050405090304" pitchFamily="18" charset="0"/>
                <a:ea typeface="宋体" pitchFamily="2" charset="-122"/>
              </a:rPr>
              <a:t> </a:t>
            </a:r>
            <a:r>
              <a:rPr kumimoji="1" lang="en-US" altLang="zh-CN" sz="2400" b="1">
                <a:solidFill>
                  <a:srgbClr val="FF0000"/>
                </a:solidFill>
                <a:latin typeface="仿宋_GB2312" pitchFamily="49" charset="-122"/>
                <a:ea typeface="仿宋_GB2312" pitchFamily="49" charset="-122"/>
                <a:sym typeface="Symbol" panose="05050102010706020507" pitchFamily="18" charset="2"/>
              </a:rPr>
              <a:t></a:t>
            </a:r>
            <a:r>
              <a:rPr kumimoji="1" lang="en-US" altLang="zh-CN" sz="2400" b="1">
                <a:solidFill>
                  <a:srgbClr val="FF0000"/>
                </a:solidFill>
                <a:latin typeface="仿宋_GB2312" pitchFamily="49" charset="-122"/>
                <a:ea typeface="仿宋_GB2312" pitchFamily="49" charset="-122"/>
              </a:rPr>
              <a:t>  </a:t>
            </a:r>
            <a:r>
              <a:rPr kumimoji="1" lang="zh-CN" altLang="en-US" sz="2400" b="1">
                <a:solidFill>
                  <a:srgbClr val="FF0000"/>
                </a:solidFill>
                <a:latin typeface="仿宋_GB2312" pitchFamily="49" charset="-122"/>
                <a:ea typeface="仿宋_GB2312" pitchFamily="49" charset="-122"/>
              </a:rPr>
              <a:t>开路的电压源中无电流流过</a:t>
            </a:r>
            <a:r>
              <a:rPr kumimoji="1" lang="zh-CN" altLang="en-US" sz="2400" b="1">
                <a:solidFill>
                  <a:srgbClr val="FF0000"/>
                </a:solidFill>
                <a:latin typeface="Times New Roman" panose="02020503050405090304" pitchFamily="18" charset="0"/>
                <a:ea typeface="仿宋_GB2312" pitchFamily="49" charset="-122"/>
              </a:rPr>
              <a:t> </a:t>
            </a:r>
            <a:r>
              <a:rPr kumimoji="1" lang="en-US" altLang="zh-CN" sz="2400" b="1" i="1">
                <a:solidFill>
                  <a:srgbClr val="FF0000"/>
                </a:solidFill>
                <a:latin typeface="Times New Roman" panose="02020503050405090304" pitchFamily="18" charset="0"/>
                <a:ea typeface="仿宋_GB2312" pitchFamily="49" charset="-122"/>
              </a:rPr>
              <a:t>R</a:t>
            </a:r>
            <a:r>
              <a:rPr kumimoji="1" lang="en-US" altLang="zh-CN" sz="2400" b="1" baseline="-25000">
                <a:solidFill>
                  <a:srgbClr val="FF0000"/>
                </a:solidFill>
                <a:latin typeface="Times New Roman" panose="02020503050405090304" pitchFamily="18" charset="0"/>
                <a:ea typeface="仿宋_GB2312" pitchFamily="49" charset="-122"/>
              </a:rPr>
              <a:t>i</a:t>
            </a:r>
            <a:r>
              <a:rPr kumimoji="1" lang="zh-CN" altLang="en-US" sz="2400" b="1">
                <a:solidFill>
                  <a:srgbClr val="FF0000"/>
                </a:solidFill>
                <a:latin typeface="仿宋_GB2312" pitchFamily="49" charset="-122"/>
                <a:ea typeface="仿宋_GB2312" pitchFamily="49" charset="-122"/>
              </a:rPr>
              <a:t>；</a:t>
            </a:r>
            <a:endParaRPr kumimoji="1" lang="zh-CN" altLang="en-US" sz="2400" b="1">
              <a:solidFill>
                <a:srgbClr val="FF0000"/>
              </a:solidFill>
              <a:latin typeface="仿宋_GB2312" pitchFamily="49" charset="-122"/>
              <a:ea typeface="仿宋_GB2312" pitchFamily="49" charset="-122"/>
            </a:endParaRPr>
          </a:p>
        </p:txBody>
      </p:sp>
      <p:grpSp>
        <p:nvGrpSpPr>
          <p:cNvPr id="32776" name="Group 8"/>
          <p:cNvGrpSpPr/>
          <p:nvPr/>
        </p:nvGrpSpPr>
        <p:grpSpPr bwMode="auto">
          <a:xfrm>
            <a:off x="6888163" y="1306830"/>
            <a:ext cx="381000" cy="914400"/>
            <a:chOff x="876" y="3312"/>
            <a:chExt cx="240" cy="576"/>
          </a:xfrm>
        </p:grpSpPr>
        <p:sp>
          <p:nvSpPr>
            <p:cNvPr id="32777" name="Oval 9"/>
            <p:cNvSpPr>
              <a:spLocks noChangeArrowheads="1"/>
            </p:cNvSpPr>
            <p:nvPr/>
          </p:nvSpPr>
          <p:spPr bwMode="auto">
            <a:xfrm>
              <a:off x="876" y="3312"/>
              <a:ext cx="240" cy="576"/>
            </a:xfrm>
            <a:prstGeom prst="ellipse">
              <a:avLst/>
            </a:prstGeom>
            <a:noFill/>
            <a:ln w="38100">
              <a:solidFill>
                <a:srgbClr val="66FFFF"/>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i="1" baseline="-25000">
                  <a:solidFill>
                    <a:schemeClr val="tx1"/>
                  </a:solidFill>
                  <a:latin typeface="Times New Roman" panose="02020503050405090304" pitchFamily="18" charset="0"/>
                  <a:ea typeface="宋体" pitchFamily="2" charset="-122"/>
                </a:rPr>
                <a:t>S</a:t>
              </a:r>
              <a:endParaRPr kumimoji="1" lang="en-US" altLang="zh-CN" sz="2400" b="1" i="1" baseline="-25000">
                <a:solidFill>
                  <a:schemeClr val="tx1"/>
                </a:solidFill>
                <a:latin typeface="Times New Roman" panose="02020503050405090304" pitchFamily="18" charset="0"/>
                <a:ea typeface="宋体" pitchFamily="2" charset="-122"/>
              </a:endParaRPr>
            </a:p>
          </p:txBody>
        </p:sp>
        <p:sp>
          <p:nvSpPr>
            <p:cNvPr id="32778" name="Line 10"/>
            <p:cNvSpPr>
              <a:spLocks noChangeShapeType="1"/>
            </p:cNvSpPr>
            <p:nvPr/>
          </p:nvSpPr>
          <p:spPr bwMode="auto">
            <a:xfrm>
              <a:off x="1116" y="3564"/>
              <a:ext cx="0" cy="96"/>
            </a:xfrm>
            <a:prstGeom prst="line">
              <a:avLst/>
            </a:prstGeom>
            <a:noFill/>
            <a:ln w="12700">
              <a:solidFill>
                <a:srgbClr val="FF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2779" name="Text Box 11"/>
          <p:cNvSpPr txBox="1">
            <a:spLocks noChangeArrowheads="1"/>
          </p:cNvSpPr>
          <p:nvPr/>
        </p:nvSpPr>
        <p:spPr bwMode="auto">
          <a:xfrm>
            <a:off x="2076450" y="6136005"/>
            <a:ext cx="7620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(3) </a:t>
            </a:r>
            <a:r>
              <a:rPr kumimoji="1" lang="zh-CN" altLang="en-US" sz="2400" b="1">
                <a:solidFill>
                  <a:srgbClr val="FF0000"/>
                </a:solidFill>
                <a:latin typeface="仿宋_GB2312" pitchFamily="49" charset="-122"/>
                <a:ea typeface="仿宋_GB2312" pitchFamily="49" charset="-122"/>
              </a:rPr>
              <a:t>理想电压源与理想电流源不能相互转换。</a:t>
            </a:r>
            <a:endParaRPr kumimoji="1" lang="zh-CN" altLang="en-US" sz="2400" b="1">
              <a:solidFill>
                <a:srgbClr val="FF0000"/>
              </a:solidFill>
              <a:latin typeface="仿宋_GB2312" pitchFamily="49" charset="-122"/>
              <a:ea typeface="仿宋_GB2312" pitchFamily="49" charset="-122"/>
            </a:endParaRPr>
          </a:p>
        </p:txBody>
      </p:sp>
      <p:grpSp>
        <p:nvGrpSpPr>
          <p:cNvPr id="32817" name="Group 49"/>
          <p:cNvGrpSpPr/>
          <p:nvPr/>
        </p:nvGrpSpPr>
        <p:grpSpPr bwMode="auto">
          <a:xfrm>
            <a:off x="1992314" y="3034031"/>
            <a:ext cx="8428037" cy="835025"/>
            <a:chOff x="312" y="1609"/>
            <a:chExt cx="5309" cy="526"/>
          </a:xfrm>
        </p:grpSpPr>
        <p:sp>
          <p:nvSpPr>
            <p:cNvPr id="32818" name="Rectangle 50"/>
            <p:cNvSpPr>
              <a:spLocks noChangeArrowheads="1"/>
            </p:cNvSpPr>
            <p:nvPr/>
          </p:nvSpPr>
          <p:spPr bwMode="auto">
            <a:xfrm>
              <a:off x="1464" y="1847"/>
              <a:ext cx="41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zh-CN" altLang="en-US" sz="2400" b="1">
                  <a:solidFill>
                    <a:srgbClr val="FF0000"/>
                  </a:solidFill>
                  <a:latin typeface="Times New Roman" panose="02020503050405090304" pitchFamily="18" charset="0"/>
                  <a:ea typeface="仿宋_GB2312" pitchFamily="49" charset="-122"/>
                </a:rPr>
                <a:t>方向：电流源电流方向与电压源电压方向相反</a:t>
              </a:r>
              <a:r>
                <a:rPr kumimoji="1" lang="zh-CN" altLang="en-US" sz="2000" b="1">
                  <a:solidFill>
                    <a:srgbClr val="FF0000"/>
                  </a:solidFill>
                  <a:latin typeface="Times New Roman" panose="02020503050405090304" pitchFamily="18" charset="0"/>
                  <a:ea typeface="仿宋_GB2312" pitchFamily="49" charset="-122"/>
                </a:rPr>
                <a:t>。</a:t>
              </a:r>
              <a:endParaRPr kumimoji="1" lang="zh-CN" altLang="en-US" sz="2000" b="1">
                <a:solidFill>
                  <a:srgbClr val="FF0000"/>
                </a:solidFill>
                <a:latin typeface="Times New Roman" panose="02020503050405090304" pitchFamily="18" charset="0"/>
                <a:ea typeface="仿宋_GB2312" pitchFamily="49" charset="-122"/>
              </a:endParaRPr>
            </a:p>
          </p:txBody>
        </p:sp>
        <p:sp>
          <p:nvSpPr>
            <p:cNvPr id="32819" name="Text Box 51"/>
            <p:cNvSpPr txBox="1">
              <a:spLocks noChangeArrowheads="1"/>
            </p:cNvSpPr>
            <p:nvPr/>
          </p:nvSpPr>
          <p:spPr bwMode="auto">
            <a:xfrm>
              <a:off x="312" y="1680"/>
              <a:ext cx="1164" cy="2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Times New Roman" panose="02020503050405090304" pitchFamily="18" charset="0"/>
                  <a:ea typeface="宋体" pitchFamily="2" charset="-122"/>
                </a:rPr>
                <a:t>(1) </a:t>
              </a:r>
              <a:r>
                <a:rPr kumimoji="1" lang="zh-CN" altLang="en-US" sz="2400" b="1">
                  <a:solidFill>
                    <a:srgbClr val="FF0000"/>
                  </a:solidFill>
                  <a:latin typeface="Times New Roman" panose="02020503050405090304" pitchFamily="18" charset="0"/>
                  <a:ea typeface="宋体" pitchFamily="2" charset="-122"/>
                </a:rPr>
                <a:t>变换关系</a:t>
              </a:r>
              <a:endParaRPr kumimoji="1" lang="zh-CN" altLang="en-US" sz="2400" b="1">
                <a:solidFill>
                  <a:srgbClr val="FF0000"/>
                </a:solidFill>
                <a:latin typeface="Times New Roman" panose="02020503050405090304" pitchFamily="18" charset="0"/>
                <a:ea typeface="宋体" pitchFamily="2" charset="-122"/>
              </a:endParaRPr>
            </a:p>
          </p:txBody>
        </p:sp>
        <p:sp>
          <p:nvSpPr>
            <p:cNvPr id="32820" name="Text Box 52"/>
            <p:cNvSpPr txBox="1">
              <a:spLocks noChangeArrowheads="1"/>
            </p:cNvSpPr>
            <p:nvPr/>
          </p:nvSpPr>
          <p:spPr bwMode="auto">
            <a:xfrm>
              <a:off x="1502" y="1609"/>
              <a:ext cx="9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zh-CN" altLang="en-US" sz="2400" b="1">
                  <a:solidFill>
                    <a:srgbClr val="FF0000"/>
                  </a:solidFill>
                  <a:latin typeface="Times New Roman" panose="02020503050405090304" pitchFamily="18" charset="0"/>
                  <a:ea typeface="仿宋_GB2312" pitchFamily="49" charset="-122"/>
                </a:rPr>
                <a:t>数值关系</a:t>
              </a:r>
              <a:r>
                <a:rPr kumimoji="1" lang="en-US" altLang="zh-CN" sz="2400" b="1">
                  <a:solidFill>
                    <a:srgbClr val="FF0000"/>
                  </a:solidFill>
                  <a:latin typeface="Times New Roman" panose="02020503050405090304" pitchFamily="18" charset="0"/>
                  <a:ea typeface="宋体" pitchFamily="2" charset="-122"/>
                </a:rPr>
                <a:t>:</a:t>
              </a:r>
              <a:endParaRPr kumimoji="1" lang="en-US" altLang="zh-CN" sz="2400" b="1">
                <a:solidFill>
                  <a:srgbClr val="FF0000"/>
                </a:solidFill>
                <a:latin typeface="Times New Roman" panose="02020503050405090304" pitchFamily="18" charset="0"/>
                <a:ea typeface="宋体" pitchFamily="2" charset="-122"/>
              </a:endParaRPr>
            </a:p>
          </p:txBody>
        </p:sp>
        <p:sp>
          <p:nvSpPr>
            <p:cNvPr id="32821" name="AutoShape 53"/>
            <p:cNvSpPr/>
            <p:nvPr/>
          </p:nvSpPr>
          <p:spPr bwMode="auto">
            <a:xfrm>
              <a:off x="1488" y="1660"/>
              <a:ext cx="48" cy="383"/>
            </a:xfrm>
            <a:prstGeom prst="leftBracket">
              <a:avLst>
                <a:gd name="adj" fmla="val 66493"/>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0000"/>
                </a:solidFill>
                <a:latin typeface="Arial Black" panose="020B0A04020102020204" pitchFamily="34" charset="0"/>
                <a:ea typeface="宋体" pitchFamily="2" charset="-122"/>
              </a:endParaRPr>
            </a:p>
          </p:txBody>
        </p:sp>
      </p:grpSp>
      <p:grpSp>
        <p:nvGrpSpPr>
          <p:cNvPr id="32823" name="Group 55"/>
          <p:cNvGrpSpPr/>
          <p:nvPr/>
        </p:nvGrpSpPr>
        <p:grpSpPr bwMode="auto">
          <a:xfrm>
            <a:off x="6816725" y="1233806"/>
            <a:ext cx="1562100" cy="969963"/>
            <a:chOff x="4589" y="3168"/>
            <a:chExt cx="984" cy="611"/>
          </a:xfrm>
        </p:grpSpPr>
        <p:sp>
          <p:nvSpPr>
            <p:cNvPr id="32824" name="Oval 56"/>
            <p:cNvSpPr>
              <a:spLocks noChangeArrowheads="1"/>
            </p:cNvSpPr>
            <p:nvPr/>
          </p:nvSpPr>
          <p:spPr bwMode="auto">
            <a:xfrm>
              <a:off x="4589" y="3168"/>
              <a:ext cx="984" cy="611"/>
            </a:xfrm>
            <a:prstGeom prst="ellipse">
              <a:avLst/>
            </a:prstGeom>
            <a:noFill/>
            <a:ln w="38100">
              <a:solidFill>
                <a:srgbClr val="FFFF00"/>
              </a:solidFill>
              <a:rou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r>
                <a:rPr kumimoji="1" lang="en-US" altLang="zh-CN" sz="2400" b="1">
                  <a:solidFill>
                    <a:schemeClr val="tx1"/>
                  </a:solidFill>
                  <a:latin typeface="Times New Roman" panose="02020503050405090304" pitchFamily="18" charset="0"/>
                  <a:ea typeface="宋体" pitchFamily="2" charset="-122"/>
                </a:rPr>
                <a:t>        </a:t>
              </a:r>
              <a:endParaRPr kumimoji="1" lang="en-US" altLang="zh-CN" sz="2400" b="1">
                <a:solidFill>
                  <a:schemeClr val="tx1"/>
                </a:solidFill>
                <a:latin typeface="Times New Roman" panose="02020503050405090304" pitchFamily="18" charset="0"/>
                <a:ea typeface="宋体" pitchFamily="2" charset="-122"/>
              </a:endParaRPr>
            </a:p>
            <a:p>
              <a:pPr algn="ctr" defTabSz="914400" fontAlgn="base">
                <a:spcBef>
                  <a:spcPct val="0"/>
                </a:spcBef>
                <a:spcAft>
                  <a:spcPct val="0"/>
                </a:spcAft>
              </a:pPr>
              <a:r>
                <a:rPr kumimoji="1" lang="en-US" altLang="zh-CN" sz="2400" b="1">
                  <a:solidFill>
                    <a:schemeClr val="tx1"/>
                  </a:solidFill>
                  <a:latin typeface="Times New Roman" panose="02020503050405090304" pitchFamily="18" charset="0"/>
                  <a:ea typeface="宋体" pitchFamily="2" charset="-122"/>
                </a:rPr>
                <a:t>       </a:t>
              </a: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i="1" baseline="-25000">
                  <a:solidFill>
                    <a:schemeClr val="tx1"/>
                  </a:solidFill>
                  <a:latin typeface="Times New Roman" panose="02020503050405090304" pitchFamily="18" charset="0"/>
                  <a:ea typeface="宋体" pitchFamily="2" charset="-122"/>
                </a:rPr>
                <a:t>S</a:t>
              </a:r>
              <a:r>
                <a:rPr kumimoji="1" lang="en-US" altLang="zh-CN" sz="2400" b="1">
                  <a:solidFill>
                    <a:schemeClr val="tx1"/>
                  </a:solidFill>
                  <a:latin typeface="Times New Roman" panose="02020503050405090304" pitchFamily="18" charset="0"/>
                  <a:ea typeface="宋体" pitchFamily="2" charset="-122"/>
                </a:rPr>
                <a:t>  </a:t>
              </a:r>
              <a:endParaRPr kumimoji="1" lang="en-US" altLang="zh-CN" sz="2400" b="1">
                <a:solidFill>
                  <a:schemeClr val="tx1"/>
                </a:solidFill>
                <a:latin typeface="Times New Roman" panose="02020503050405090304" pitchFamily="18" charset="0"/>
                <a:ea typeface="宋体" pitchFamily="2" charset="-122"/>
              </a:endParaRPr>
            </a:p>
          </p:txBody>
        </p:sp>
        <p:sp>
          <p:nvSpPr>
            <p:cNvPr id="32825" name="Line 57"/>
            <p:cNvSpPr>
              <a:spLocks noChangeShapeType="1"/>
            </p:cNvSpPr>
            <p:nvPr/>
          </p:nvSpPr>
          <p:spPr bwMode="auto">
            <a:xfrm flipH="1">
              <a:off x="5009" y="3779"/>
              <a:ext cx="227" cy="0"/>
            </a:xfrm>
            <a:prstGeom prst="line">
              <a:avLst/>
            </a:prstGeom>
            <a:noFill/>
            <a:ln w="38100">
              <a:solidFill>
                <a:srgbClr val="FF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grpSp>
        <p:nvGrpSpPr>
          <p:cNvPr id="32834" name="Group 66"/>
          <p:cNvGrpSpPr/>
          <p:nvPr/>
        </p:nvGrpSpPr>
        <p:grpSpPr bwMode="auto">
          <a:xfrm>
            <a:off x="8591550" y="1163955"/>
            <a:ext cx="361950" cy="1295400"/>
            <a:chOff x="4608" y="528"/>
            <a:chExt cx="228" cy="816"/>
          </a:xfrm>
        </p:grpSpPr>
        <p:sp>
          <p:nvSpPr>
            <p:cNvPr id="32835" name="Line 67"/>
            <p:cNvSpPr>
              <a:spLocks noChangeShapeType="1"/>
            </p:cNvSpPr>
            <p:nvPr/>
          </p:nvSpPr>
          <p:spPr bwMode="auto">
            <a:xfrm>
              <a:off x="4836" y="528"/>
              <a:ext cx="0" cy="814"/>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36" name="Line 68"/>
            <p:cNvSpPr>
              <a:spLocks noChangeShapeType="1"/>
            </p:cNvSpPr>
            <p:nvPr/>
          </p:nvSpPr>
          <p:spPr bwMode="auto">
            <a:xfrm>
              <a:off x="4608" y="528"/>
              <a:ext cx="228"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37" name="Line 69"/>
            <p:cNvSpPr>
              <a:spLocks noChangeShapeType="1"/>
            </p:cNvSpPr>
            <p:nvPr/>
          </p:nvSpPr>
          <p:spPr bwMode="auto">
            <a:xfrm>
              <a:off x="4608" y="1344"/>
              <a:ext cx="228"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grpSp>
        <p:nvGrpSpPr>
          <p:cNvPr id="3" name="组合 2"/>
          <p:cNvGrpSpPr/>
          <p:nvPr/>
        </p:nvGrpSpPr>
        <p:grpSpPr>
          <a:xfrm>
            <a:off x="2351405" y="353060"/>
            <a:ext cx="2557145" cy="2393950"/>
            <a:chOff x="3703" y="556"/>
            <a:chExt cx="4027" cy="3770"/>
          </a:xfrm>
        </p:grpSpPr>
        <p:grpSp>
          <p:nvGrpSpPr>
            <p:cNvPr id="32826" name="Group 58"/>
            <p:cNvGrpSpPr/>
            <p:nvPr/>
          </p:nvGrpSpPr>
          <p:grpSpPr bwMode="auto">
            <a:xfrm>
              <a:off x="5630" y="1831"/>
              <a:ext cx="1020" cy="2100"/>
              <a:chOff x="4992" y="2797"/>
              <a:chExt cx="408" cy="840"/>
            </a:xfrm>
          </p:grpSpPr>
          <p:sp>
            <p:nvSpPr>
              <p:cNvPr id="32827" name="Oval 59"/>
              <p:cNvSpPr>
                <a:spLocks noChangeArrowheads="1"/>
              </p:cNvSpPr>
              <p:nvPr/>
            </p:nvSpPr>
            <p:spPr bwMode="auto">
              <a:xfrm>
                <a:off x="4992" y="2797"/>
                <a:ext cx="408" cy="840"/>
              </a:xfrm>
              <a:prstGeom prst="ellipse">
                <a:avLst/>
              </a:prstGeom>
              <a:noFill/>
              <a:ln w="38100">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28" name="Line 60"/>
              <p:cNvSpPr>
                <a:spLocks noChangeShapeType="1"/>
              </p:cNvSpPr>
              <p:nvPr/>
            </p:nvSpPr>
            <p:spPr bwMode="auto">
              <a:xfrm>
                <a:off x="5400" y="3101"/>
                <a:ext cx="0" cy="268"/>
              </a:xfrm>
              <a:prstGeom prst="line">
                <a:avLst/>
              </a:prstGeom>
              <a:noFill/>
              <a:ln w="38100">
                <a:solidFill>
                  <a:srgbClr val="FFFF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29" name="Text Box 61"/>
              <p:cNvSpPr txBox="1">
                <a:spLocks noChangeArrowheads="1"/>
              </p:cNvSpPr>
              <p:nvPr/>
            </p:nvSpPr>
            <p:spPr bwMode="auto">
              <a:xfrm>
                <a:off x="5112" y="3058"/>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grpSp>
        <p:grpSp>
          <p:nvGrpSpPr>
            <p:cNvPr id="32830" name="Group 62"/>
            <p:cNvGrpSpPr/>
            <p:nvPr/>
          </p:nvGrpSpPr>
          <p:grpSpPr bwMode="auto">
            <a:xfrm>
              <a:off x="7170" y="1623"/>
              <a:ext cx="560" cy="2638"/>
              <a:chOff x="2064" y="444"/>
              <a:chExt cx="224" cy="1055"/>
            </a:xfrm>
          </p:grpSpPr>
          <p:sp>
            <p:nvSpPr>
              <p:cNvPr id="32831" name="Line 63"/>
              <p:cNvSpPr>
                <a:spLocks noChangeShapeType="1"/>
              </p:cNvSpPr>
              <p:nvPr/>
            </p:nvSpPr>
            <p:spPr bwMode="auto">
              <a:xfrm>
                <a:off x="2288" y="444"/>
                <a:ext cx="0" cy="1055"/>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32" name="Line 64"/>
              <p:cNvSpPr>
                <a:spLocks noChangeShapeType="1"/>
              </p:cNvSpPr>
              <p:nvPr/>
            </p:nvSpPr>
            <p:spPr bwMode="auto">
              <a:xfrm>
                <a:off x="2064" y="444"/>
                <a:ext cx="224"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33" name="Line 65"/>
              <p:cNvSpPr>
                <a:spLocks noChangeShapeType="1"/>
              </p:cNvSpPr>
              <p:nvPr/>
            </p:nvSpPr>
            <p:spPr bwMode="auto">
              <a:xfrm>
                <a:off x="2064" y="1488"/>
                <a:ext cx="224"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2839" name="Text Box 71"/>
            <p:cNvSpPr txBox="1">
              <a:spLocks noChangeArrowheads="1"/>
            </p:cNvSpPr>
            <p:nvPr/>
          </p:nvSpPr>
          <p:spPr bwMode="auto">
            <a:xfrm>
              <a:off x="5883" y="556"/>
              <a:ext cx="681"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32841" name="Oval 73"/>
            <p:cNvSpPr>
              <a:spLocks noChangeArrowheads="1"/>
            </p:cNvSpPr>
            <p:nvPr/>
          </p:nvSpPr>
          <p:spPr bwMode="auto">
            <a:xfrm>
              <a:off x="4800" y="1835"/>
              <a:ext cx="561"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42" name="Text Box 74"/>
            <p:cNvSpPr txBox="1">
              <a:spLocks noChangeArrowheads="1"/>
            </p:cNvSpPr>
            <p:nvPr/>
          </p:nvSpPr>
          <p:spPr bwMode="auto">
            <a:xfrm>
              <a:off x="4330" y="1258"/>
              <a:ext cx="610"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2843" name="Text Box 75"/>
            <p:cNvSpPr txBox="1">
              <a:spLocks noChangeArrowheads="1"/>
            </p:cNvSpPr>
            <p:nvPr/>
          </p:nvSpPr>
          <p:spPr bwMode="auto">
            <a:xfrm>
              <a:off x="4353" y="2078"/>
              <a:ext cx="602" cy="81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32844" name="Text Box 76"/>
            <p:cNvSpPr txBox="1">
              <a:spLocks noChangeArrowheads="1"/>
            </p:cNvSpPr>
            <p:nvPr/>
          </p:nvSpPr>
          <p:spPr bwMode="auto">
            <a:xfrm>
              <a:off x="3703" y="1756"/>
              <a:ext cx="954"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25000">
                  <a:solidFill>
                    <a:schemeClr val="tx1"/>
                  </a:solidFill>
                  <a:latin typeface="Times New Roman" panose="02020503050405090304" pitchFamily="18" charset="0"/>
                  <a:ea typeface="宋体" pitchFamily="2" charset="-122"/>
                </a:rPr>
                <a:t>S</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2845" name="Freeform 77"/>
            <p:cNvSpPr/>
            <p:nvPr/>
          </p:nvSpPr>
          <p:spPr bwMode="auto">
            <a:xfrm>
              <a:off x="5117" y="1588"/>
              <a:ext cx="6" cy="2648"/>
            </a:xfrm>
            <a:custGeom>
              <a:avLst/>
              <a:gdLst>
                <a:gd name="T0" fmla="*/ 0 w 2"/>
                <a:gd name="T1" fmla="*/ 0 h 1059"/>
                <a:gd name="T2" fmla="*/ 2 w 2"/>
                <a:gd name="T3" fmla="*/ 1059 h 1059"/>
              </a:gdLst>
              <a:ahLst/>
              <a:cxnLst>
                <a:cxn ang="0">
                  <a:pos x="T0" y="T1"/>
                </a:cxn>
                <a:cxn ang="0">
                  <a:pos x="T2" y="T3"/>
                </a:cxn>
              </a:cxnLst>
              <a:rect l="0" t="0" r="r" b="b"/>
              <a:pathLst>
                <a:path w="2" h="1059">
                  <a:moveTo>
                    <a:pt x="0" y="0"/>
                  </a:moveTo>
                  <a:lnTo>
                    <a:pt x="2" y="1059"/>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46" name="Freeform 78"/>
            <p:cNvSpPr/>
            <p:nvPr/>
          </p:nvSpPr>
          <p:spPr bwMode="auto">
            <a:xfrm>
              <a:off x="5100" y="1606"/>
              <a:ext cx="1873" cy="3"/>
            </a:xfrm>
            <a:custGeom>
              <a:avLst/>
              <a:gdLst>
                <a:gd name="T0" fmla="*/ 0 w 660"/>
                <a:gd name="T1" fmla="*/ 0 h 1"/>
                <a:gd name="T2" fmla="*/ 660 w 660"/>
                <a:gd name="T3" fmla="*/ 0 h 1"/>
              </a:gdLst>
              <a:ahLst/>
              <a:cxnLst>
                <a:cxn ang="0">
                  <a:pos x="T0" y="T1"/>
                </a:cxn>
                <a:cxn ang="0">
                  <a:pos x="T2" y="T3"/>
                </a:cxn>
              </a:cxnLst>
              <a:rect l="0" t="0" r="r" b="b"/>
              <a:pathLst>
                <a:path w="660" h="1">
                  <a:moveTo>
                    <a:pt x="0" y="0"/>
                  </a:moveTo>
                  <a:lnTo>
                    <a:pt x="66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47" name="Freeform 79"/>
            <p:cNvSpPr/>
            <p:nvPr/>
          </p:nvSpPr>
          <p:spPr bwMode="auto">
            <a:xfrm>
              <a:off x="5125" y="4238"/>
              <a:ext cx="1848" cy="5"/>
            </a:xfrm>
            <a:custGeom>
              <a:avLst/>
              <a:gdLst>
                <a:gd name="T0" fmla="*/ 0 w 651"/>
                <a:gd name="T1" fmla="*/ 2 h 2"/>
                <a:gd name="T2" fmla="*/ 651 w 651"/>
                <a:gd name="T3" fmla="*/ 0 h 2"/>
              </a:gdLst>
              <a:ahLst/>
              <a:cxnLst>
                <a:cxn ang="0">
                  <a:pos x="T0" y="T1"/>
                </a:cxn>
                <a:cxn ang="0">
                  <a:pos x="T2" y="T3"/>
                </a:cxn>
              </a:cxnLst>
              <a:rect l="0" t="0" r="r" b="b"/>
              <a:pathLst>
                <a:path w="651" h="2">
                  <a:moveTo>
                    <a:pt x="0" y="2"/>
                  </a:moveTo>
                  <a:lnTo>
                    <a:pt x="651"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48" name="Line 80"/>
            <p:cNvSpPr>
              <a:spLocks noChangeShapeType="1"/>
            </p:cNvSpPr>
            <p:nvPr/>
          </p:nvSpPr>
          <p:spPr bwMode="auto">
            <a:xfrm>
              <a:off x="5474" y="1276"/>
              <a:ext cx="1090"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49" name="Rectangle 81"/>
            <p:cNvSpPr>
              <a:spLocks noChangeArrowheads="1"/>
            </p:cNvSpPr>
            <p:nvPr/>
          </p:nvSpPr>
          <p:spPr bwMode="auto">
            <a:xfrm>
              <a:off x="4963" y="3146"/>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50" name="Text Box 82"/>
            <p:cNvSpPr txBox="1">
              <a:spLocks noChangeArrowheads="1"/>
            </p:cNvSpPr>
            <p:nvPr/>
          </p:nvSpPr>
          <p:spPr bwMode="auto">
            <a:xfrm>
              <a:off x="4112" y="3076"/>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i</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32851" name="Text Box 83"/>
            <p:cNvSpPr txBox="1">
              <a:spLocks noChangeArrowheads="1"/>
            </p:cNvSpPr>
            <p:nvPr/>
          </p:nvSpPr>
          <p:spPr bwMode="auto">
            <a:xfrm>
              <a:off x="6564" y="1636"/>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a:t>
              </a:r>
              <a:endParaRPr kumimoji="1" lang="en-US" altLang="zh-CN" sz="2800" b="1" i="1">
                <a:solidFill>
                  <a:schemeClr val="tx1"/>
                </a:solidFill>
                <a:latin typeface="Times New Roman" panose="02020503050405090304" pitchFamily="18" charset="0"/>
                <a:ea typeface="宋体" pitchFamily="2" charset="-122"/>
              </a:endParaRPr>
            </a:p>
          </p:txBody>
        </p:sp>
        <p:sp>
          <p:nvSpPr>
            <p:cNvPr id="32852" name="Text Box 84"/>
            <p:cNvSpPr txBox="1">
              <a:spLocks noChangeArrowheads="1"/>
            </p:cNvSpPr>
            <p:nvPr/>
          </p:nvSpPr>
          <p:spPr bwMode="auto">
            <a:xfrm>
              <a:off x="6701" y="2476"/>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32853" name="Text Box 85"/>
            <p:cNvSpPr txBox="1">
              <a:spLocks noChangeArrowheads="1"/>
            </p:cNvSpPr>
            <p:nvPr/>
          </p:nvSpPr>
          <p:spPr bwMode="auto">
            <a:xfrm>
              <a:off x="6701" y="3196"/>
              <a:ext cx="81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_</a:t>
              </a:r>
              <a:endParaRPr kumimoji="1" lang="en-US" altLang="zh-CN" sz="2800" b="1" i="1">
                <a:solidFill>
                  <a:schemeClr val="tx1"/>
                </a:solidFill>
                <a:latin typeface="Times New Roman" panose="02020503050405090304" pitchFamily="18" charset="0"/>
                <a:ea typeface="宋体" pitchFamily="2" charset="-122"/>
              </a:endParaRPr>
            </a:p>
          </p:txBody>
        </p:sp>
        <p:sp>
          <p:nvSpPr>
            <p:cNvPr id="32854" name="Oval 86"/>
            <p:cNvSpPr>
              <a:spLocks noChangeArrowheads="1"/>
            </p:cNvSpPr>
            <p:nvPr/>
          </p:nvSpPr>
          <p:spPr bwMode="auto">
            <a:xfrm>
              <a:off x="6973" y="1516"/>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55" name="Oval 87"/>
            <p:cNvSpPr>
              <a:spLocks noChangeArrowheads="1"/>
            </p:cNvSpPr>
            <p:nvPr/>
          </p:nvSpPr>
          <p:spPr bwMode="auto">
            <a:xfrm>
              <a:off x="6973" y="4156"/>
              <a:ext cx="193" cy="170"/>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32856" name="Group 88"/>
          <p:cNvGrpSpPr/>
          <p:nvPr/>
        </p:nvGrpSpPr>
        <p:grpSpPr bwMode="auto">
          <a:xfrm>
            <a:off x="6089650" y="730568"/>
            <a:ext cx="2743200" cy="1784350"/>
            <a:chOff x="96" y="3024"/>
            <a:chExt cx="1728" cy="1124"/>
          </a:xfrm>
        </p:grpSpPr>
        <p:sp>
          <p:nvSpPr>
            <p:cNvPr id="32857" name="Freeform 89"/>
            <p:cNvSpPr/>
            <p:nvPr/>
          </p:nvSpPr>
          <p:spPr bwMode="auto">
            <a:xfrm>
              <a:off x="390" y="3294"/>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58" name="Text Box 90"/>
            <p:cNvSpPr txBox="1">
              <a:spLocks noChangeArrowheads="1"/>
            </p:cNvSpPr>
            <p:nvPr/>
          </p:nvSpPr>
          <p:spPr bwMode="auto">
            <a:xfrm>
              <a:off x="1440" y="302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endParaRPr lang="en-US" altLang="zh-CN" sz="2800" b="1" i="1">
                <a:solidFill>
                  <a:schemeClr val="tx1"/>
                </a:solidFill>
                <a:latin typeface="Times New Roman" panose="02020503050405090304" pitchFamily="18" charset="0"/>
                <a:ea typeface="宋体" pitchFamily="2" charset="-122"/>
              </a:endParaRPr>
            </a:p>
          </p:txBody>
        </p:sp>
        <p:sp>
          <p:nvSpPr>
            <p:cNvPr id="32859" name="Text Box 91"/>
            <p:cNvSpPr txBox="1">
              <a:spLocks noChangeArrowheads="1"/>
            </p:cNvSpPr>
            <p:nvPr/>
          </p:nvSpPr>
          <p:spPr bwMode="auto">
            <a:xfrm>
              <a:off x="1013" y="3407"/>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G</a:t>
              </a:r>
              <a:r>
                <a:rPr lang="en-US" altLang="zh-CN" sz="2800" b="1" i="1" baseline="-25000">
                  <a:solidFill>
                    <a:schemeClr val="tx1"/>
                  </a:solidFill>
                  <a:latin typeface="Times New Roman" panose="02020503050405090304" pitchFamily="18" charset="0"/>
                  <a:ea typeface="宋体" pitchFamily="2" charset="-122"/>
                </a:rPr>
                <a:t>i</a:t>
              </a:r>
              <a:endParaRPr lang="en-US" altLang="zh-CN" sz="2800" b="1" i="1" baseline="-25000">
                <a:solidFill>
                  <a:schemeClr val="tx1"/>
                </a:solidFill>
                <a:latin typeface="Times New Roman" panose="02020503050405090304" pitchFamily="18" charset="0"/>
                <a:ea typeface="宋体" pitchFamily="2" charset="-122"/>
              </a:endParaRPr>
            </a:p>
          </p:txBody>
        </p:sp>
        <p:sp>
          <p:nvSpPr>
            <p:cNvPr id="32860" name="Text Box 92"/>
            <p:cNvSpPr txBox="1">
              <a:spLocks noChangeArrowheads="1"/>
            </p:cNvSpPr>
            <p:nvPr/>
          </p:nvSpPr>
          <p:spPr bwMode="auto">
            <a:xfrm>
              <a:off x="1440" y="3276"/>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a:t>
              </a:r>
              <a:endParaRPr lang="en-US" altLang="zh-CN" sz="2800" b="1" i="1">
                <a:solidFill>
                  <a:schemeClr val="tx1"/>
                </a:solidFill>
                <a:latin typeface="Times New Roman" panose="02020503050405090304" pitchFamily="18" charset="0"/>
                <a:ea typeface="宋体" pitchFamily="2" charset="-122"/>
              </a:endParaRPr>
            </a:p>
          </p:txBody>
        </p:sp>
        <p:sp>
          <p:nvSpPr>
            <p:cNvPr id="32861" name="Text Box 93"/>
            <p:cNvSpPr txBox="1">
              <a:spLocks noChangeArrowheads="1"/>
            </p:cNvSpPr>
            <p:nvPr/>
          </p:nvSpPr>
          <p:spPr bwMode="auto">
            <a:xfrm>
              <a:off x="1488" y="360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u</a:t>
              </a:r>
              <a:endParaRPr lang="en-US" altLang="zh-CN" sz="2800" b="1" i="1">
                <a:solidFill>
                  <a:schemeClr val="tx1"/>
                </a:solidFill>
                <a:latin typeface="Times New Roman" panose="02020503050405090304" pitchFamily="18" charset="0"/>
                <a:ea typeface="宋体" pitchFamily="2" charset="-122"/>
              </a:endParaRPr>
            </a:p>
          </p:txBody>
        </p:sp>
        <p:sp>
          <p:nvSpPr>
            <p:cNvPr id="32862" name="Text Box 94"/>
            <p:cNvSpPr txBox="1">
              <a:spLocks noChangeArrowheads="1"/>
            </p:cNvSpPr>
            <p:nvPr/>
          </p:nvSpPr>
          <p:spPr bwMode="auto">
            <a:xfrm>
              <a:off x="1536" y="374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_</a:t>
              </a:r>
              <a:endParaRPr lang="en-US" altLang="zh-CN" sz="2800" b="1" i="1">
                <a:solidFill>
                  <a:schemeClr val="tx1"/>
                </a:solidFill>
                <a:latin typeface="Times New Roman" panose="02020503050405090304" pitchFamily="18" charset="0"/>
                <a:ea typeface="宋体" pitchFamily="2" charset="-122"/>
              </a:endParaRPr>
            </a:p>
          </p:txBody>
        </p:sp>
        <p:sp>
          <p:nvSpPr>
            <p:cNvPr id="32863" name="Freeform 95"/>
            <p:cNvSpPr/>
            <p:nvPr/>
          </p:nvSpPr>
          <p:spPr bwMode="auto">
            <a:xfrm>
              <a:off x="390" y="4110"/>
              <a:ext cx="1242" cy="5"/>
            </a:xfrm>
            <a:custGeom>
              <a:avLst/>
              <a:gdLst>
                <a:gd name="T0" fmla="*/ 0 w 1242"/>
                <a:gd name="T1" fmla="*/ 0 h 5"/>
                <a:gd name="T2" fmla="*/ 1242 w 1242"/>
                <a:gd name="T3" fmla="*/ 5 h 5"/>
              </a:gdLst>
              <a:ahLst/>
              <a:cxnLst>
                <a:cxn ang="0">
                  <a:pos x="T0" y="T1"/>
                </a:cxn>
                <a:cxn ang="0">
                  <a:pos x="T2" y="T3"/>
                </a:cxn>
              </a:cxnLst>
              <a:rect l="0" t="0" r="r" b="b"/>
              <a:pathLst>
                <a:path w="1242" h="5">
                  <a:moveTo>
                    <a:pt x="0" y="0"/>
                  </a:moveTo>
                  <a:lnTo>
                    <a:pt x="1242" y="5"/>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64" name="Freeform 96"/>
            <p:cNvSpPr/>
            <p:nvPr/>
          </p:nvSpPr>
          <p:spPr bwMode="auto">
            <a:xfrm>
              <a:off x="396" y="3294"/>
              <a:ext cx="1" cy="834"/>
            </a:xfrm>
            <a:custGeom>
              <a:avLst/>
              <a:gdLst>
                <a:gd name="T0" fmla="*/ 0 w 1"/>
                <a:gd name="T1" fmla="*/ 0 h 834"/>
                <a:gd name="T2" fmla="*/ 1 w 1"/>
                <a:gd name="T3" fmla="*/ 834 h 834"/>
              </a:gdLst>
              <a:ahLst/>
              <a:cxnLst>
                <a:cxn ang="0">
                  <a:pos x="T0" y="T1"/>
                </a:cxn>
                <a:cxn ang="0">
                  <a:pos x="T2" y="T3"/>
                </a:cxn>
              </a:cxnLst>
              <a:rect l="0" t="0" r="r" b="b"/>
              <a:pathLst>
                <a:path w="1" h="834">
                  <a:moveTo>
                    <a:pt x="0" y="0"/>
                  </a:moveTo>
                  <a:lnTo>
                    <a:pt x="1" y="834"/>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32865" name="Group 97"/>
            <p:cNvGrpSpPr/>
            <p:nvPr/>
          </p:nvGrpSpPr>
          <p:grpSpPr bwMode="auto">
            <a:xfrm>
              <a:off x="240" y="3580"/>
              <a:ext cx="288" cy="328"/>
              <a:chOff x="2304" y="2284"/>
              <a:chExt cx="288" cy="328"/>
            </a:xfrm>
          </p:grpSpPr>
          <p:sp>
            <p:nvSpPr>
              <p:cNvPr id="32866" name="Oval 98"/>
              <p:cNvSpPr>
                <a:spLocks noChangeArrowheads="1"/>
              </p:cNvSpPr>
              <p:nvPr/>
            </p:nvSpPr>
            <p:spPr bwMode="auto">
              <a:xfrm>
                <a:off x="2318" y="2284"/>
                <a:ext cx="24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67" name="Line 99"/>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32868" name="Freeform 100"/>
            <p:cNvSpPr/>
            <p:nvPr/>
          </p:nvSpPr>
          <p:spPr bwMode="auto">
            <a:xfrm>
              <a:off x="972" y="3294"/>
              <a:ext cx="1" cy="834"/>
            </a:xfrm>
            <a:custGeom>
              <a:avLst/>
              <a:gdLst>
                <a:gd name="T0" fmla="*/ 0 w 1"/>
                <a:gd name="T1" fmla="*/ 834 h 834"/>
                <a:gd name="T2" fmla="*/ 0 w 1"/>
                <a:gd name="T3" fmla="*/ 0 h 834"/>
              </a:gdLst>
              <a:ahLst/>
              <a:cxnLst>
                <a:cxn ang="0">
                  <a:pos x="T0" y="T1"/>
                </a:cxn>
                <a:cxn ang="0">
                  <a:pos x="T2" y="T3"/>
                </a:cxn>
              </a:cxnLst>
              <a:rect l="0" t="0" r="r" b="b"/>
              <a:pathLst>
                <a:path w="1" h="834">
                  <a:moveTo>
                    <a:pt x="0" y="834"/>
                  </a:moveTo>
                  <a:lnTo>
                    <a:pt x="0"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69" name="Rectangle 101"/>
            <p:cNvSpPr>
              <a:spLocks noChangeArrowheads="1"/>
            </p:cNvSpPr>
            <p:nvPr/>
          </p:nvSpPr>
          <p:spPr bwMode="auto">
            <a:xfrm>
              <a:off x="912" y="3580"/>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70" name="Text Box 102"/>
            <p:cNvSpPr txBox="1">
              <a:spLocks noChangeArrowheads="1"/>
            </p:cNvSpPr>
            <p:nvPr/>
          </p:nvSpPr>
          <p:spPr bwMode="auto">
            <a:xfrm>
              <a:off x="96" y="3264"/>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i="1">
                  <a:solidFill>
                    <a:schemeClr val="tx1"/>
                  </a:solidFill>
                  <a:latin typeface="Times New Roman" panose="02020503050405090304" pitchFamily="18" charset="0"/>
                  <a:ea typeface="宋体" pitchFamily="2" charset="-122"/>
                </a:rPr>
                <a:t>i</a:t>
              </a:r>
              <a:r>
                <a:rPr lang="en-US" altLang="zh-CN" sz="2800" b="1" baseline="-25000">
                  <a:solidFill>
                    <a:schemeClr val="tx1"/>
                  </a:solidFill>
                  <a:latin typeface="Times New Roman" panose="02020503050405090304" pitchFamily="18" charset="0"/>
                  <a:ea typeface="宋体" pitchFamily="2" charset="-122"/>
                </a:rPr>
                <a:t>S</a:t>
              </a:r>
              <a:endParaRPr lang="en-US" altLang="zh-CN" sz="2800" b="1" baseline="-25000">
                <a:solidFill>
                  <a:schemeClr val="tx1"/>
                </a:solidFill>
                <a:latin typeface="Times New Roman" panose="02020503050405090304" pitchFamily="18" charset="0"/>
                <a:ea typeface="宋体" pitchFamily="2" charset="-122"/>
              </a:endParaRPr>
            </a:p>
          </p:txBody>
        </p:sp>
        <p:sp>
          <p:nvSpPr>
            <p:cNvPr id="32871" name="Line 103"/>
            <p:cNvSpPr>
              <a:spLocks noChangeShapeType="1"/>
            </p:cNvSpPr>
            <p:nvPr/>
          </p:nvSpPr>
          <p:spPr bwMode="auto">
            <a:xfrm>
              <a:off x="1104" y="3168"/>
              <a:ext cx="33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72" name="Line 104"/>
            <p:cNvSpPr>
              <a:spLocks noChangeShapeType="1"/>
            </p:cNvSpPr>
            <p:nvPr/>
          </p:nvSpPr>
          <p:spPr bwMode="auto">
            <a:xfrm rot="-5400000">
              <a:off x="0" y="3744"/>
              <a:ext cx="384"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32873" name="Oval 105"/>
            <p:cNvSpPr>
              <a:spLocks noChangeArrowheads="1"/>
            </p:cNvSpPr>
            <p:nvPr/>
          </p:nvSpPr>
          <p:spPr bwMode="auto">
            <a:xfrm>
              <a:off x="1632" y="3264"/>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32874" name="Oval 106"/>
            <p:cNvSpPr>
              <a:spLocks noChangeArrowheads="1"/>
            </p:cNvSpPr>
            <p:nvPr/>
          </p:nvSpPr>
          <p:spPr bwMode="auto">
            <a:xfrm>
              <a:off x="1632" y="4080"/>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32875" name="Text Box 107"/>
          <p:cNvSpPr txBox="1">
            <a:spLocks noChangeArrowheads="1"/>
          </p:cNvSpPr>
          <p:nvPr/>
        </p:nvSpPr>
        <p:spPr bwMode="auto">
          <a:xfrm>
            <a:off x="1919289" y="4618356"/>
            <a:ext cx="504825" cy="119888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宋体" pitchFamily="2" charset="-122"/>
              </a:rPr>
              <a:t>表现在</a:t>
            </a:r>
            <a:endParaRPr lang="zh-CN" altLang="en-US" sz="2400" b="1">
              <a:solidFill>
                <a:srgbClr val="000000"/>
              </a:solidFill>
              <a:latin typeface="Arial" panose="020B0604020202090204" pitchFamily="34" charset="0"/>
              <a:ea typeface="宋体" pitchFamily="2" charset="-122"/>
            </a:endParaRPr>
          </a:p>
        </p:txBody>
      </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2856"/>
                                        </p:tgtEl>
                                        <p:attrNameLst>
                                          <p:attrName>style.visibility</p:attrName>
                                        </p:attrNameLst>
                                      </p:cBhvr>
                                      <p:to>
                                        <p:strVal val="visible"/>
                                      </p:to>
                                    </p:set>
                                    <p:animEffect transition="in" filter="wedge">
                                      <p:cBhvr>
                                        <p:cTn id="7" dur="2000"/>
                                        <p:tgtEl>
                                          <p:spTgt spid="32856"/>
                                        </p:tgtEl>
                                      </p:cBhvr>
                                    </p:animEffect>
                                  </p:childTnLst>
                                </p:cTn>
                              </p:par>
                            </p:childTnLst>
                          </p:cTn>
                        </p:par>
                        <p:par>
                          <p:cTn id="8" fill="hold">
                            <p:stCondLst>
                              <p:cond delay="2000"/>
                            </p:stCondLst>
                            <p:childTnLst>
                              <p:par>
                                <p:cTn id="9" presetID="51" presetClass="entr" presetSubtype="0" fill="hold" nodeType="afterEffect">
                                  <p:stCondLst>
                                    <p:cond delay="0"/>
                                  </p:stCondLst>
                                  <p:childTnLst>
                                    <p:set>
                                      <p:cBhvr>
                                        <p:cTn id="10" dur="1" fill="hold">
                                          <p:stCondLst>
                                            <p:cond delay="0"/>
                                          </p:stCondLst>
                                        </p:cTn>
                                        <p:tgtEl>
                                          <p:spTgt spid="32771"/>
                                        </p:tgtEl>
                                        <p:attrNameLst>
                                          <p:attrName>style.visibility</p:attrName>
                                        </p:attrNameLst>
                                      </p:cBhvr>
                                      <p:to>
                                        <p:strVal val="visible"/>
                                      </p:to>
                                    </p:set>
                                    <p:animEffect transition="in" filter="fade">
                                      <p:cBhvr>
                                        <p:cTn id="11" dur="385" decel="100000"/>
                                        <p:tgtEl>
                                          <p:spTgt spid="32771"/>
                                        </p:tgtEl>
                                      </p:cBhvr>
                                    </p:animEffect>
                                    <p:animScale>
                                      <p:cBhvr>
                                        <p:cTn id="12" dur="385" decel="100000"/>
                                        <p:tgtEl>
                                          <p:spTgt spid="32771"/>
                                        </p:tgtEl>
                                      </p:cBhvr>
                                      <p:from x="10000" y="10000"/>
                                      <p:to x="200000" y="450000"/>
                                    </p:animScale>
                                    <p:animScale>
                                      <p:cBhvr>
                                        <p:cTn id="13" dur="615" accel="100000" fill="hold">
                                          <p:stCondLst>
                                            <p:cond delay="385"/>
                                          </p:stCondLst>
                                        </p:cTn>
                                        <p:tgtEl>
                                          <p:spTgt spid="32771"/>
                                        </p:tgtEl>
                                      </p:cBhvr>
                                      <p:from x="200000" y="450000"/>
                                      <p:to x="100000" y="100000"/>
                                    </p:animScale>
                                    <p:set>
                                      <p:cBhvr>
                                        <p:cTn id="14" dur="385" fill="hold"/>
                                        <p:tgtEl>
                                          <p:spTgt spid="32771"/>
                                        </p:tgtEl>
                                        <p:attrNameLst>
                                          <p:attrName>ppt_x</p:attrName>
                                        </p:attrNameLst>
                                      </p:cBhvr>
                                      <p:to>
                                        <p:strVal val="(0.5)"/>
                                      </p:to>
                                    </p:set>
                                    <p:anim from="(0.5)" to="(#ppt_x)" calcmode="lin" valueType="num">
                                      <p:cBhvr>
                                        <p:cTn id="15" dur="615" accel="100000" fill="hold">
                                          <p:stCondLst>
                                            <p:cond delay="385"/>
                                          </p:stCondLst>
                                        </p:cTn>
                                        <p:tgtEl>
                                          <p:spTgt spid="32771"/>
                                        </p:tgtEl>
                                        <p:attrNameLst>
                                          <p:attrName>ppt_x</p:attrName>
                                        </p:attrNameLst>
                                      </p:cBhvr>
                                    </p:anim>
                                    <p:set>
                                      <p:cBhvr>
                                        <p:cTn id="16" dur="385" fill="hold"/>
                                        <p:tgtEl>
                                          <p:spTgt spid="32771"/>
                                        </p:tgtEl>
                                        <p:attrNameLst>
                                          <p:attrName>ppt_y</p:attrName>
                                        </p:attrNameLst>
                                      </p:cBhvr>
                                      <p:to>
                                        <p:strVal val="(#ppt_y+0.4)"/>
                                      </p:to>
                                    </p:set>
                                    <p:anim from="(#ppt_y+0.4)" to="(#ppt_y)" calcmode="lin" valueType="num">
                                      <p:cBhvr>
                                        <p:cTn id="17" dur="615" accel="100000" fill="hold">
                                          <p:stCondLst>
                                            <p:cond delay="385"/>
                                          </p:stCondLst>
                                        </p:cTn>
                                        <p:tgtEl>
                                          <p:spTgt spid="32771"/>
                                        </p:tgtEl>
                                        <p:attrNameLst>
                                          <p:attrName>ppt_y</p:attrName>
                                        </p:attrNameLst>
                                      </p:cBhvr>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2817"/>
                                        </p:tgtEl>
                                        <p:attrNameLst>
                                          <p:attrName>style.visibility</p:attrName>
                                        </p:attrNameLst>
                                      </p:cBhvr>
                                      <p:to>
                                        <p:strVal val="visible"/>
                                      </p:to>
                                    </p:set>
                                    <p:anim calcmode="lin" valueType="num">
                                      <p:cBhvr>
                                        <p:cTn id="22" dur="500" fill="hold"/>
                                        <p:tgtEl>
                                          <p:spTgt spid="32817"/>
                                        </p:tgtEl>
                                        <p:attrNameLst>
                                          <p:attrName>ppt_w</p:attrName>
                                        </p:attrNameLst>
                                      </p:cBhvr>
                                      <p:tavLst>
                                        <p:tav tm="0">
                                          <p:val>
                                            <p:fltVal val="0"/>
                                          </p:val>
                                        </p:tav>
                                        <p:tav tm="100000">
                                          <p:val>
                                            <p:strVal val="#ppt_w"/>
                                          </p:val>
                                        </p:tav>
                                      </p:tavLst>
                                    </p:anim>
                                    <p:anim calcmode="lin" valueType="num">
                                      <p:cBhvr>
                                        <p:cTn id="23" dur="500" fill="hold"/>
                                        <p:tgtEl>
                                          <p:spTgt spid="32817"/>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770"/>
                                        </p:tgtEl>
                                        <p:attrNameLst>
                                          <p:attrName>style.visibility</p:attrName>
                                        </p:attrNameLst>
                                      </p:cBhvr>
                                      <p:to>
                                        <p:strVal val="visible"/>
                                      </p:to>
                                    </p:set>
                                    <p:animEffect transition="in" filter="wipe(left)">
                                      <p:cBhvr>
                                        <p:cTn id="28" dur="1000"/>
                                        <p:tgtEl>
                                          <p:spTgt spid="32770"/>
                                        </p:tgtEl>
                                      </p:cBhvr>
                                    </p:animEffect>
                                  </p:childTnLst>
                                </p:cTn>
                              </p:par>
                            </p:childTnLst>
                          </p:cTn>
                        </p:par>
                      </p:childTnLst>
                    </p:cTn>
                  </p:par>
                  <p:par>
                    <p:cTn id="29" fill="hold">
                      <p:stCondLst>
                        <p:cond delay="indefinite"/>
                      </p:stCondLst>
                      <p:childTnLst>
                        <p:par>
                          <p:cTn id="30" fill="hold">
                            <p:stCondLst>
                              <p:cond delay="0"/>
                            </p:stCondLst>
                            <p:childTnLst>
                              <p:par>
                                <p:cTn id="31" presetID="15" presetClass="entr" presetSubtype="0" fill="hold" nodeType="clickEffect">
                                  <p:stCondLst>
                                    <p:cond delay="0"/>
                                  </p:stCondLst>
                                  <p:childTnLst>
                                    <p:set>
                                      <p:cBhvr>
                                        <p:cTn id="32" dur="1" fill="hold">
                                          <p:stCondLst>
                                            <p:cond delay="0"/>
                                          </p:stCondLst>
                                        </p:cTn>
                                        <p:tgtEl>
                                          <p:spTgt spid="32875"/>
                                        </p:tgtEl>
                                        <p:attrNameLst>
                                          <p:attrName>style.visibility</p:attrName>
                                        </p:attrNameLst>
                                      </p:cBhvr>
                                      <p:to>
                                        <p:strVal val="visible"/>
                                      </p:to>
                                    </p:set>
                                    <p:anim calcmode="lin" valueType="num">
                                      <p:cBhvr>
                                        <p:cTn id="33" dur="1000" fill="hold"/>
                                        <p:tgtEl>
                                          <p:spTgt spid="32875"/>
                                        </p:tgtEl>
                                        <p:attrNameLst>
                                          <p:attrName>ppt_w</p:attrName>
                                        </p:attrNameLst>
                                      </p:cBhvr>
                                      <p:tavLst>
                                        <p:tav tm="0">
                                          <p:val>
                                            <p:fltVal val="0"/>
                                          </p:val>
                                        </p:tav>
                                        <p:tav tm="100000">
                                          <p:val>
                                            <p:strVal val="#ppt_w"/>
                                          </p:val>
                                        </p:tav>
                                      </p:tavLst>
                                    </p:anim>
                                    <p:anim calcmode="lin" valueType="num">
                                      <p:cBhvr>
                                        <p:cTn id="34" dur="1000" fill="hold"/>
                                        <p:tgtEl>
                                          <p:spTgt spid="32875"/>
                                        </p:tgtEl>
                                        <p:attrNameLst>
                                          <p:attrName>ppt_h</p:attrName>
                                        </p:attrNameLst>
                                      </p:cBhvr>
                                      <p:tavLst>
                                        <p:tav tm="0">
                                          <p:val>
                                            <p:fltVal val="0"/>
                                          </p:val>
                                        </p:tav>
                                        <p:tav tm="100000">
                                          <p:val>
                                            <p:strVal val="#ppt_h"/>
                                          </p:val>
                                        </p:tav>
                                      </p:tavLst>
                                    </p:anim>
                                    <p:anim calcmode="lin" valueType="num">
                                      <p:cBhvr>
                                        <p:cTn id="35" dur="1000" fill="hold"/>
                                        <p:tgtEl>
                                          <p:spTgt spid="32875"/>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287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2775"/>
                                        </p:tgtEl>
                                        <p:attrNameLst>
                                          <p:attrName>style.visibility</p:attrName>
                                        </p:attrNameLst>
                                      </p:cBhvr>
                                      <p:to>
                                        <p:strVal val="visible"/>
                                      </p:to>
                                    </p:set>
                                    <p:animEffect transition="in" filter="slide(fromBottom)">
                                      <p:cBhvr>
                                        <p:cTn id="41" dur="500"/>
                                        <p:tgtEl>
                                          <p:spTgt spid="32775"/>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32772"/>
                                        </p:tgtEl>
                                        <p:attrNameLst>
                                          <p:attrName>style.visibility</p:attrName>
                                        </p:attrNameLst>
                                      </p:cBhvr>
                                      <p:to>
                                        <p:strVal val="visible"/>
                                      </p:to>
                                    </p:set>
                                    <p:animEffect transition="in" filter="slide(fromBottom)">
                                      <p:cBhvr>
                                        <p:cTn id="46" dur="500"/>
                                        <p:tgtEl>
                                          <p:spTgt spid="3277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327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2774"/>
                                        </p:tgtEl>
                                        <p:attrNameLst>
                                          <p:attrName>style.visibility</p:attrName>
                                        </p:attrNameLst>
                                      </p:cBhvr>
                                      <p:to>
                                        <p:strVal val="visible"/>
                                      </p:to>
                                    </p:set>
                                    <p:animEffect transition="in" filter="slide(fromBottom)">
                                      <p:cBhvr>
                                        <p:cTn id="55" dur="500"/>
                                        <p:tgtEl>
                                          <p:spTgt spid="32774"/>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32773"/>
                                        </p:tgtEl>
                                        <p:attrNameLst>
                                          <p:attrName>style.visibility</p:attrName>
                                        </p:attrNameLst>
                                      </p:cBhvr>
                                      <p:to>
                                        <p:strVal val="visible"/>
                                      </p:to>
                                    </p:set>
                                    <p:animEffect transition="in" filter="slide(fromBottom)">
                                      <p:cBhvr>
                                        <p:cTn id="60" dur="500"/>
                                        <p:tgtEl>
                                          <p:spTgt spid="32773"/>
                                        </p:tgtEl>
                                      </p:cBhvr>
                                    </p:animEffect>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32776"/>
                                        </p:tgtEl>
                                        <p:attrNameLst>
                                          <p:attrName>style.visibility</p:attrName>
                                        </p:attrNameLst>
                                      </p:cBhvr>
                                      <p:to>
                                        <p:strVal val="hidden"/>
                                      </p:to>
                                    </p:set>
                                  </p:childTnLst>
                                </p:cTn>
                              </p:par>
                            </p:childTnLst>
                          </p:cTn>
                        </p:par>
                        <p:par>
                          <p:cTn id="64" fill="hold">
                            <p:stCondLst>
                              <p:cond delay="500"/>
                            </p:stCondLst>
                            <p:childTnLst>
                              <p:par>
                                <p:cTn id="65" presetID="20" presetClass="entr" presetSubtype="0" fill="hold" nodeType="afterEffect">
                                  <p:stCondLst>
                                    <p:cond delay="0"/>
                                  </p:stCondLst>
                                  <p:childTnLst>
                                    <p:set>
                                      <p:cBhvr>
                                        <p:cTn id="66" dur="1" fill="hold">
                                          <p:stCondLst>
                                            <p:cond delay="0"/>
                                          </p:stCondLst>
                                        </p:cTn>
                                        <p:tgtEl>
                                          <p:spTgt spid="32834"/>
                                        </p:tgtEl>
                                        <p:attrNameLst>
                                          <p:attrName>style.visibility</p:attrName>
                                        </p:attrNameLst>
                                      </p:cBhvr>
                                      <p:to>
                                        <p:strVal val="visible"/>
                                      </p:to>
                                    </p:set>
                                    <p:animEffect transition="in" filter="wedge">
                                      <p:cBhvr>
                                        <p:cTn id="67" dur="2000"/>
                                        <p:tgtEl>
                                          <p:spTgt spid="32834"/>
                                        </p:tgtEl>
                                      </p:cBhvr>
                                    </p:animEffect>
                                  </p:childTnLst>
                                </p:cTn>
                              </p:par>
                            </p:childTnLst>
                          </p:cTn>
                        </p:par>
                        <p:par>
                          <p:cTn id="68" fill="hold">
                            <p:stCondLst>
                              <p:cond delay="2500"/>
                            </p:stCondLst>
                            <p:childTnLst>
                              <p:par>
                                <p:cTn id="69" presetID="9" presetClass="entr" presetSubtype="0" fill="hold" nodeType="afterEffect">
                                  <p:stCondLst>
                                    <p:cond delay="0"/>
                                  </p:stCondLst>
                                  <p:childTnLst>
                                    <p:set>
                                      <p:cBhvr>
                                        <p:cTn id="70" dur="1" fill="hold">
                                          <p:stCondLst>
                                            <p:cond delay="0"/>
                                          </p:stCondLst>
                                        </p:cTn>
                                        <p:tgtEl>
                                          <p:spTgt spid="32823"/>
                                        </p:tgtEl>
                                        <p:attrNameLst>
                                          <p:attrName>style.visibility</p:attrName>
                                        </p:attrNameLst>
                                      </p:cBhvr>
                                      <p:to>
                                        <p:strVal val="visible"/>
                                      </p:to>
                                    </p:set>
                                    <p:animEffect transition="in" filter="dissolve">
                                      <p:cBhvr>
                                        <p:cTn id="71" dur="500"/>
                                        <p:tgtEl>
                                          <p:spTgt spid="3282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2779"/>
                                        </p:tgtEl>
                                        <p:attrNameLst>
                                          <p:attrName>style.visibility</p:attrName>
                                        </p:attrNameLst>
                                      </p:cBhvr>
                                      <p:to>
                                        <p:strVal val="visible"/>
                                      </p:to>
                                    </p:set>
                                    <p:animEffect transition="in" filter="wipe(left)">
                                      <p:cBhvr>
                                        <p:cTn id="76" dur="10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utoUpdateAnimBg="0"/>
      <p:bldP spid="32771" grpId="0" animBg="1" autoUpdateAnimBg="0"/>
      <p:bldP spid="32772" grpId="0" autoUpdateAnimBg="0"/>
      <p:bldP spid="32773" grpId="0" autoUpdateAnimBg="0"/>
      <p:bldP spid="32774" grpId="0" autoUpdateAnimBg="0"/>
      <p:bldP spid="32775" grpId="0" autoUpdateAnimBg="0"/>
      <p:bldP spid="32779" grpId="0" autoUpdateAnimBg="0"/>
      <p:bldP spid="3287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7086" y="1237497"/>
            <a:ext cx="11764914" cy="4732256"/>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2197100" y="879476"/>
            <a:ext cx="838200" cy="521970"/>
          </a:xfrm>
          <a:prstGeom prst="rect">
            <a:avLst/>
          </a:prstGeom>
          <a:solidFill>
            <a:srgbClr val="9933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800" b="1">
                <a:solidFill>
                  <a:srgbClr val="000000"/>
                </a:solidFill>
                <a:latin typeface="Times New Roman" panose="02020503050405090304" pitchFamily="18" charset="0"/>
                <a:ea typeface="宋体" pitchFamily="2" charset="-122"/>
              </a:rPr>
              <a:t>例</a:t>
            </a:r>
            <a:r>
              <a:rPr lang="en-US" altLang="zh-CN" sz="2800" b="1">
                <a:solidFill>
                  <a:srgbClr val="000000"/>
                </a:solidFill>
                <a:latin typeface="Times New Roman" panose="02020503050405090304" pitchFamily="18" charset="0"/>
                <a:ea typeface="宋体" pitchFamily="2" charset="-122"/>
              </a:rPr>
              <a:t>3.</a:t>
            </a:r>
            <a:endParaRPr lang="en-US" altLang="zh-CN" sz="2800" b="1">
              <a:solidFill>
                <a:srgbClr val="FFFF00"/>
              </a:solidFill>
              <a:latin typeface="Arial" panose="020B0604020202090204" pitchFamily="34" charset="0"/>
              <a:ea typeface="仿宋_GB2312" pitchFamily="49" charset="-122"/>
            </a:endParaRPr>
          </a:p>
        </p:txBody>
      </p:sp>
      <p:sp>
        <p:nvSpPr>
          <p:cNvPr id="48164" name="Text Box 36"/>
          <p:cNvSpPr txBox="1">
            <a:spLocks noChangeArrowheads="1"/>
          </p:cNvSpPr>
          <p:nvPr/>
        </p:nvSpPr>
        <p:spPr bwMode="auto">
          <a:xfrm>
            <a:off x="3132139" y="879475"/>
            <a:ext cx="70580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400" b="1">
                <a:solidFill>
                  <a:srgbClr val="FF0000"/>
                </a:solidFill>
                <a:latin typeface="Times New Roman" panose="02020503050405090304" pitchFamily="18" charset="0"/>
                <a:ea typeface="仿宋_GB2312" pitchFamily="49" charset="-122"/>
              </a:rPr>
              <a:t>把电路转换成一个电压源和一个电阻的串连。</a:t>
            </a:r>
            <a:endParaRPr lang="zh-CN" altLang="en-US" sz="2400" b="1">
              <a:solidFill>
                <a:srgbClr val="FF0000"/>
              </a:solidFill>
              <a:latin typeface="Times New Roman" panose="02020503050405090304" pitchFamily="18" charset="0"/>
              <a:ea typeface="仿宋_GB2312" pitchFamily="49" charset="-122"/>
            </a:endParaRPr>
          </a:p>
        </p:txBody>
      </p:sp>
      <p:grpSp>
        <p:nvGrpSpPr>
          <p:cNvPr id="4" name="组合 3"/>
          <p:cNvGrpSpPr/>
          <p:nvPr/>
        </p:nvGrpSpPr>
        <p:grpSpPr>
          <a:xfrm>
            <a:off x="2052955" y="1743075"/>
            <a:ext cx="3455035" cy="2016760"/>
            <a:chOff x="3233" y="2745"/>
            <a:chExt cx="5441" cy="3176"/>
          </a:xfrm>
        </p:grpSpPr>
        <p:sp>
          <p:nvSpPr>
            <p:cNvPr id="48157" name="Oval 29"/>
            <p:cNvSpPr>
              <a:spLocks noChangeArrowheads="1"/>
            </p:cNvSpPr>
            <p:nvPr/>
          </p:nvSpPr>
          <p:spPr bwMode="auto">
            <a:xfrm>
              <a:off x="6295" y="3310"/>
              <a:ext cx="792" cy="795"/>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41" name="Oval 13"/>
            <p:cNvSpPr>
              <a:spLocks noChangeArrowheads="1"/>
            </p:cNvSpPr>
            <p:nvPr/>
          </p:nvSpPr>
          <p:spPr bwMode="auto">
            <a:xfrm>
              <a:off x="4403" y="3372"/>
              <a:ext cx="566"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34" name="Line 6"/>
            <p:cNvSpPr>
              <a:spLocks noChangeShapeType="1"/>
            </p:cNvSpPr>
            <p:nvPr/>
          </p:nvSpPr>
          <p:spPr bwMode="auto">
            <a:xfrm>
              <a:off x="4668" y="3033"/>
              <a:ext cx="0" cy="276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35" name="Line 7"/>
            <p:cNvSpPr>
              <a:spLocks noChangeShapeType="1"/>
            </p:cNvSpPr>
            <p:nvPr/>
          </p:nvSpPr>
          <p:spPr bwMode="auto">
            <a:xfrm>
              <a:off x="6708" y="3033"/>
              <a:ext cx="0" cy="276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48143" name="Group 15"/>
            <p:cNvGrpSpPr/>
            <p:nvPr/>
          </p:nvGrpSpPr>
          <p:grpSpPr bwMode="auto">
            <a:xfrm>
              <a:off x="6295" y="4623"/>
              <a:ext cx="720" cy="820"/>
              <a:chOff x="2304" y="2284"/>
              <a:chExt cx="288" cy="328"/>
            </a:xfrm>
          </p:grpSpPr>
          <p:sp>
            <p:nvSpPr>
              <p:cNvPr id="48144" name="Oval 16"/>
              <p:cNvSpPr>
                <a:spLocks noChangeArrowheads="1"/>
              </p:cNvSpPr>
              <p:nvPr/>
            </p:nvSpPr>
            <p:spPr bwMode="auto">
              <a:xfrm>
                <a:off x="2322" y="2284"/>
                <a:ext cx="254"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45" name="Line 17"/>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48146" name="Rectangle 18"/>
            <p:cNvSpPr>
              <a:spLocks noChangeArrowheads="1"/>
            </p:cNvSpPr>
            <p:nvPr/>
          </p:nvSpPr>
          <p:spPr bwMode="auto">
            <a:xfrm>
              <a:off x="4520" y="4743"/>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49" name="Line 21"/>
            <p:cNvSpPr>
              <a:spLocks noChangeShapeType="1"/>
            </p:cNvSpPr>
            <p:nvPr/>
          </p:nvSpPr>
          <p:spPr bwMode="auto">
            <a:xfrm>
              <a:off x="6860" y="4105"/>
              <a:ext cx="0" cy="410"/>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50" name="Text Box 22"/>
            <p:cNvSpPr txBox="1">
              <a:spLocks noChangeArrowheads="1"/>
            </p:cNvSpPr>
            <p:nvPr/>
          </p:nvSpPr>
          <p:spPr bwMode="auto">
            <a:xfrm>
              <a:off x="3233" y="3425"/>
              <a:ext cx="137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10V</a:t>
              </a:r>
              <a:endParaRPr lang="en-US" altLang="zh-CN" sz="2400" b="1">
                <a:solidFill>
                  <a:schemeClr val="tx1"/>
                </a:solidFill>
                <a:latin typeface="Times New Roman" panose="02020503050405090304" pitchFamily="18" charset="0"/>
                <a:ea typeface="宋体" pitchFamily="2" charset="-122"/>
              </a:endParaRPr>
            </a:p>
          </p:txBody>
        </p:sp>
        <p:sp>
          <p:nvSpPr>
            <p:cNvPr id="48153" name="Text Box 25"/>
            <p:cNvSpPr txBox="1">
              <a:spLocks noChangeArrowheads="1"/>
            </p:cNvSpPr>
            <p:nvPr/>
          </p:nvSpPr>
          <p:spPr bwMode="auto">
            <a:xfrm>
              <a:off x="3460" y="4558"/>
              <a:ext cx="1247"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48154" name="Text Box 26"/>
            <p:cNvSpPr txBox="1">
              <a:spLocks noChangeArrowheads="1"/>
            </p:cNvSpPr>
            <p:nvPr/>
          </p:nvSpPr>
          <p:spPr bwMode="auto">
            <a:xfrm>
              <a:off x="7088" y="3425"/>
              <a:ext cx="134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10V</a:t>
              </a:r>
              <a:endParaRPr lang="en-US" altLang="zh-CN" sz="2400" b="1">
                <a:solidFill>
                  <a:schemeClr val="tx1"/>
                </a:solidFill>
                <a:latin typeface="Times New Roman" panose="02020503050405090304" pitchFamily="18" charset="0"/>
                <a:ea typeface="宋体" pitchFamily="2" charset="-122"/>
              </a:endParaRPr>
            </a:p>
          </p:txBody>
        </p:sp>
        <p:sp>
          <p:nvSpPr>
            <p:cNvPr id="48155" name="Text Box 27"/>
            <p:cNvSpPr txBox="1">
              <a:spLocks noChangeArrowheads="1"/>
            </p:cNvSpPr>
            <p:nvPr/>
          </p:nvSpPr>
          <p:spPr bwMode="auto">
            <a:xfrm>
              <a:off x="6975" y="4673"/>
              <a:ext cx="1105"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6A</a:t>
              </a:r>
              <a:endParaRPr lang="en-US" altLang="zh-CN" sz="2400" b="1">
                <a:solidFill>
                  <a:schemeClr val="tx1"/>
                </a:solidFill>
                <a:latin typeface="Times New Roman" panose="02020503050405090304" pitchFamily="18" charset="0"/>
                <a:ea typeface="宋体" pitchFamily="2" charset="-122"/>
              </a:endParaRPr>
            </a:p>
          </p:txBody>
        </p:sp>
        <p:sp>
          <p:nvSpPr>
            <p:cNvPr id="48160" name="Text Box 32"/>
            <p:cNvSpPr txBox="1">
              <a:spLocks noChangeArrowheads="1"/>
            </p:cNvSpPr>
            <p:nvPr/>
          </p:nvSpPr>
          <p:spPr bwMode="auto">
            <a:xfrm>
              <a:off x="6975" y="2858"/>
              <a:ext cx="567"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48161" name="Text Box 33"/>
            <p:cNvSpPr txBox="1">
              <a:spLocks noChangeArrowheads="1"/>
            </p:cNvSpPr>
            <p:nvPr/>
          </p:nvSpPr>
          <p:spPr bwMode="auto">
            <a:xfrm>
              <a:off x="4025" y="2745"/>
              <a:ext cx="567"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48162" name="Text Box 34"/>
            <p:cNvSpPr txBox="1">
              <a:spLocks noChangeArrowheads="1"/>
            </p:cNvSpPr>
            <p:nvPr/>
          </p:nvSpPr>
          <p:spPr bwMode="auto">
            <a:xfrm>
              <a:off x="7088" y="3538"/>
              <a:ext cx="567"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48163" name="Text Box 35"/>
            <p:cNvSpPr txBox="1">
              <a:spLocks noChangeArrowheads="1"/>
            </p:cNvSpPr>
            <p:nvPr/>
          </p:nvSpPr>
          <p:spPr bwMode="auto">
            <a:xfrm>
              <a:off x="3913" y="3538"/>
              <a:ext cx="567"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48165" name="Line 37"/>
            <p:cNvSpPr>
              <a:spLocks noChangeShapeType="1"/>
            </p:cNvSpPr>
            <p:nvPr/>
          </p:nvSpPr>
          <p:spPr bwMode="auto">
            <a:xfrm>
              <a:off x="4705" y="5805"/>
              <a:ext cx="3742"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66" name="Line 38"/>
            <p:cNvSpPr>
              <a:spLocks noChangeShapeType="1"/>
            </p:cNvSpPr>
            <p:nvPr/>
          </p:nvSpPr>
          <p:spPr bwMode="auto">
            <a:xfrm>
              <a:off x="4593" y="2970"/>
              <a:ext cx="3742"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67" name="Oval 39"/>
            <p:cNvSpPr>
              <a:spLocks noChangeArrowheads="1"/>
            </p:cNvSpPr>
            <p:nvPr/>
          </p:nvSpPr>
          <p:spPr bwMode="auto">
            <a:xfrm>
              <a:off x="8448" y="5693"/>
              <a:ext cx="227"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68" name="Oval 40"/>
            <p:cNvSpPr>
              <a:spLocks noChangeArrowheads="1"/>
            </p:cNvSpPr>
            <p:nvPr/>
          </p:nvSpPr>
          <p:spPr bwMode="auto">
            <a:xfrm>
              <a:off x="8335" y="2858"/>
              <a:ext cx="227"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48169" name="AutoShape 41"/>
          <p:cNvSpPr>
            <a:spLocks noChangeArrowheads="1"/>
          </p:cNvSpPr>
          <p:nvPr/>
        </p:nvSpPr>
        <p:spPr bwMode="auto">
          <a:xfrm>
            <a:off x="6013451" y="2751139"/>
            <a:ext cx="1008063" cy="287337"/>
          </a:xfrm>
          <a:prstGeom prst="rightArrow">
            <a:avLst>
              <a:gd name="adj1" fmla="val 50000"/>
              <a:gd name="adj2" fmla="val 87707"/>
            </a:avLst>
          </a:prstGeom>
          <a:solidFill>
            <a:schemeClr val="accent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48200" name="Group 72"/>
          <p:cNvGrpSpPr/>
          <p:nvPr/>
        </p:nvGrpSpPr>
        <p:grpSpPr bwMode="auto">
          <a:xfrm>
            <a:off x="7237414" y="1454150"/>
            <a:ext cx="1512887" cy="2376488"/>
            <a:chOff x="3379" y="709"/>
            <a:chExt cx="953" cy="1497"/>
          </a:xfrm>
        </p:grpSpPr>
        <p:sp>
          <p:nvSpPr>
            <p:cNvPr id="48172" name="Oval 44"/>
            <p:cNvSpPr>
              <a:spLocks noChangeArrowheads="1"/>
            </p:cNvSpPr>
            <p:nvPr/>
          </p:nvSpPr>
          <p:spPr bwMode="auto">
            <a:xfrm>
              <a:off x="3379" y="1570"/>
              <a:ext cx="317" cy="3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74" name="Line 46"/>
            <p:cNvSpPr>
              <a:spLocks noChangeShapeType="1"/>
            </p:cNvSpPr>
            <p:nvPr/>
          </p:nvSpPr>
          <p:spPr bwMode="auto">
            <a:xfrm>
              <a:off x="3553" y="733"/>
              <a:ext cx="8" cy="1427"/>
            </a:xfrm>
            <a:prstGeom prst="line">
              <a:avLst/>
            </a:prstGeom>
            <a:noFill/>
            <a:ln w="28575">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80" name="Rectangle 52"/>
            <p:cNvSpPr>
              <a:spLocks noChangeArrowheads="1"/>
            </p:cNvSpPr>
            <p:nvPr/>
          </p:nvSpPr>
          <p:spPr bwMode="auto">
            <a:xfrm>
              <a:off x="3486" y="1008"/>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81" name="Text Box 53"/>
            <p:cNvSpPr txBox="1">
              <a:spLocks noChangeArrowheads="1"/>
            </p:cNvSpPr>
            <p:nvPr/>
          </p:nvSpPr>
          <p:spPr bwMode="auto">
            <a:xfrm>
              <a:off x="3696" y="1570"/>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70V</a:t>
              </a:r>
              <a:endParaRPr lang="en-US" altLang="zh-CN" sz="2400" b="1">
                <a:solidFill>
                  <a:schemeClr val="tx1"/>
                </a:solidFill>
                <a:latin typeface="Times New Roman" panose="02020503050405090304" pitchFamily="18" charset="0"/>
                <a:ea typeface="宋体" pitchFamily="2" charset="-122"/>
              </a:endParaRPr>
            </a:p>
          </p:txBody>
        </p:sp>
        <p:sp>
          <p:nvSpPr>
            <p:cNvPr id="48183" name="Text Box 55"/>
            <p:cNvSpPr txBox="1">
              <a:spLocks noChangeArrowheads="1"/>
            </p:cNvSpPr>
            <p:nvPr/>
          </p:nvSpPr>
          <p:spPr bwMode="auto">
            <a:xfrm>
              <a:off x="3572" y="935"/>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48194" name="Text Box 66"/>
            <p:cNvSpPr txBox="1">
              <a:spLocks noChangeArrowheads="1"/>
            </p:cNvSpPr>
            <p:nvPr/>
          </p:nvSpPr>
          <p:spPr bwMode="auto">
            <a:xfrm>
              <a:off x="3696" y="125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48195" name="Text Box 67"/>
            <p:cNvSpPr txBox="1">
              <a:spLocks noChangeArrowheads="1"/>
            </p:cNvSpPr>
            <p:nvPr/>
          </p:nvSpPr>
          <p:spPr bwMode="auto">
            <a:xfrm>
              <a:off x="3696" y="170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48196" name="Line 68"/>
            <p:cNvSpPr>
              <a:spLocks noChangeShapeType="1"/>
            </p:cNvSpPr>
            <p:nvPr/>
          </p:nvSpPr>
          <p:spPr bwMode="auto">
            <a:xfrm>
              <a:off x="3560" y="754"/>
              <a:ext cx="635"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97" name="Line 69"/>
            <p:cNvSpPr>
              <a:spLocks noChangeShapeType="1"/>
            </p:cNvSpPr>
            <p:nvPr/>
          </p:nvSpPr>
          <p:spPr bwMode="auto">
            <a:xfrm>
              <a:off x="3560" y="2160"/>
              <a:ext cx="681"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198" name="Oval 70"/>
            <p:cNvSpPr>
              <a:spLocks noChangeArrowheads="1"/>
            </p:cNvSpPr>
            <p:nvPr/>
          </p:nvSpPr>
          <p:spPr bwMode="auto">
            <a:xfrm>
              <a:off x="4195" y="70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199" name="Oval 71"/>
            <p:cNvSpPr>
              <a:spLocks noChangeArrowheads="1"/>
            </p:cNvSpPr>
            <p:nvPr/>
          </p:nvSpPr>
          <p:spPr bwMode="auto">
            <a:xfrm>
              <a:off x="4241" y="2115"/>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5" name="组合 4"/>
          <p:cNvGrpSpPr/>
          <p:nvPr/>
        </p:nvGrpSpPr>
        <p:grpSpPr>
          <a:xfrm>
            <a:off x="2335530" y="4479925"/>
            <a:ext cx="3317875" cy="2016760"/>
            <a:chOff x="3678" y="7055"/>
            <a:chExt cx="5225" cy="3176"/>
          </a:xfrm>
        </p:grpSpPr>
        <p:sp>
          <p:nvSpPr>
            <p:cNvPr id="48206" name="Line 78"/>
            <p:cNvSpPr>
              <a:spLocks noChangeShapeType="1"/>
            </p:cNvSpPr>
            <p:nvPr/>
          </p:nvSpPr>
          <p:spPr bwMode="auto">
            <a:xfrm>
              <a:off x="6935" y="7343"/>
              <a:ext cx="0" cy="276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04" name="Oval 76"/>
            <p:cNvSpPr>
              <a:spLocks noChangeArrowheads="1"/>
            </p:cNvSpPr>
            <p:nvPr/>
          </p:nvSpPr>
          <p:spPr bwMode="auto">
            <a:xfrm>
              <a:off x="4637" y="7682"/>
              <a:ext cx="566"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05" name="Line 77"/>
            <p:cNvSpPr>
              <a:spLocks noChangeShapeType="1"/>
            </p:cNvSpPr>
            <p:nvPr/>
          </p:nvSpPr>
          <p:spPr bwMode="auto">
            <a:xfrm>
              <a:off x="4895" y="7343"/>
              <a:ext cx="0" cy="276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12" name="Text Box 84"/>
            <p:cNvSpPr txBox="1">
              <a:spLocks noChangeArrowheads="1"/>
            </p:cNvSpPr>
            <p:nvPr/>
          </p:nvSpPr>
          <p:spPr bwMode="auto">
            <a:xfrm>
              <a:off x="3678" y="7735"/>
              <a:ext cx="1106" cy="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6V</a:t>
              </a:r>
              <a:endParaRPr lang="en-US" altLang="zh-CN" sz="2400" b="1">
                <a:solidFill>
                  <a:schemeClr val="tx1"/>
                </a:solidFill>
                <a:latin typeface="Times New Roman" panose="02020503050405090304" pitchFamily="18" charset="0"/>
                <a:ea typeface="宋体" pitchFamily="2" charset="-122"/>
              </a:endParaRPr>
            </a:p>
          </p:txBody>
        </p:sp>
        <p:grpSp>
          <p:nvGrpSpPr>
            <p:cNvPr id="48207" name="Group 79"/>
            <p:cNvGrpSpPr/>
            <p:nvPr/>
          </p:nvGrpSpPr>
          <p:grpSpPr bwMode="auto">
            <a:xfrm>
              <a:off x="6651" y="8933"/>
              <a:ext cx="720" cy="821"/>
              <a:chOff x="2304" y="2284"/>
              <a:chExt cx="288" cy="328"/>
            </a:xfrm>
          </p:grpSpPr>
          <p:sp>
            <p:nvSpPr>
              <p:cNvPr id="48208" name="Oval 80"/>
              <p:cNvSpPr>
                <a:spLocks noChangeArrowheads="1"/>
              </p:cNvSpPr>
              <p:nvPr/>
            </p:nvSpPr>
            <p:spPr bwMode="auto">
              <a:xfrm>
                <a:off x="2304" y="2284"/>
                <a:ext cx="241"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09" name="Line 81"/>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48210" name="Rectangle 82"/>
            <p:cNvSpPr>
              <a:spLocks noChangeArrowheads="1"/>
            </p:cNvSpPr>
            <p:nvPr/>
          </p:nvSpPr>
          <p:spPr bwMode="auto">
            <a:xfrm>
              <a:off x="4748" y="9053"/>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13" name="Text Box 85"/>
            <p:cNvSpPr txBox="1">
              <a:spLocks noChangeArrowheads="1"/>
            </p:cNvSpPr>
            <p:nvPr/>
          </p:nvSpPr>
          <p:spPr bwMode="auto">
            <a:xfrm>
              <a:off x="3688" y="8868"/>
              <a:ext cx="124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48214" name="Text Box 86"/>
            <p:cNvSpPr txBox="1">
              <a:spLocks noChangeArrowheads="1"/>
            </p:cNvSpPr>
            <p:nvPr/>
          </p:nvSpPr>
          <p:spPr bwMode="auto">
            <a:xfrm>
              <a:off x="7315" y="7735"/>
              <a:ext cx="102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2A</a:t>
              </a:r>
              <a:endParaRPr lang="en-US" altLang="zh-CN" sz="2400" b="1">
                <a:solidFill>
                  <a:schemeClr val="tx1"/>
                </a:solidFill>
                <a:latin typeface="Times New Roman" panose="02020503050405090304" pitchFamily="18" charset="0"/>
                <a:ea typeface="宋体" pitchFamily="2" charset="-122"/>
              </a:endParaRPr>
            </a:p>
          </p:txBody>
        </p:sp>
        <p:sp>
          <p:nvSpPr>
            <p:cNvPr id="48215" name="Text Box 87"/>
            <p:cNvSpPr txBox="1">
              <a:spLocks noChangeArrowheads="1"/>
            </p:cNvSpPr>
            <p:nvPr/>
          </p:nvSpPr>
          <p:spPr bwMode="auto">
            <a:xfrm>
              <a:off x="7203" y="8983"/>
              <a:ext cx="1105"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6A</a:t>
              </a:r>
              <a:endParaRPr lang="en-US" altLang="zh-CN" sz="2400" b="1">
                <a:solidFill>
                  <a:schemeClr val="tx1"/>
                </a:solidFill>
                <a:latin typeface="Times New Roman" panose="02020503050405090304" pitchFamily="18" charset="0"/>
                <a:ea typeface="宋体" pitchFamily="2" charset="-122"/>
              </a:endParaRPr>
            </a:p>
          </p:txBody>
        </p:sp>
        <p:sp>
          <p:nvSpPr>
            <p:cNvPr id="48217" name="Text Box 89"/>
            <p:cNvSpPr txBox="1">
              <a:spLocks noChangeArrowheads="1"/>
            </p:cNvSpPr>
            <p:nvPr/>
          </p:nvSpPr>
          <p:spPr bwMode="auto">
            <a:xfrm>
              <a:off x="4253" y="7055"/>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48219" name="Text Box 91"/>
            <p:cNvSpPr txBox="1">
              <a:spLocks noChangeArrowheads="1"/>
            </p:cNvSpPr>
            <p:nvPr/>
          </p:nvSpPr>
          <p:spPr bwMode="auto">
            <a:xfrm>
              <a:off x="4140" y="7848"/>
              <a:ext cx="568" cy="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48220" name="Line 92"/>
            <p:cNvSpPr>
              <a:spLocks noChangeShapeType="1"/>
            </p:cNvSpPr>
            <p:nvPr/>
          </p:nvSpPr>
          <p:spPr bwMode="auto">
            <a:xfrm>
              <a:off x="4933" y="10115"/>
              <a:ext cx="3743"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21" name="Line 93"/>
            <p:cNvSpPr>
              <a:spLocks noChangeShapeType="1"/>
            </p:cNvSpPr>
            <p:nvPr/>
          </p:nvSpPr>
          <p:spPr bwMode="auto">
            <a:xfrm>
              <a:off x="4820" y="7280"/>
              <a:ext cx="3743"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22" name="Oval 94"/>
            <p:cNvSpPr>
              <a:spLocks noChangeArrowheads="1"/>
            </p:cNvSpPr>
            <p:nvPr/>
          </p:nvSpPr>
          <p:spPr bwMode="auto">
            <a:xfrm>
              <a:off x="8675" y="10003"/>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23" name="Oval 95"/>
            <p:cNvSpPr>
              <a:spLocks noChangeArrowheads="1"/>
            </p:cNvSpPr>
            <p:nvPr/>
          </p:nvSpPr>
          <p:spPr bwMode="auto">
            <a:xfrm>
              <a:off x="8563" y="7168"/>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24" name="Line 96"/>
            <p:cNvSpPr>
              <a:spLocks noChangeShapeType="1"/>
            </p:cNvSpPr>
            <p:nvPr/>
          </p:nvSpPr>
          <p:spPr bwMode="auto">
            <a:xfrm>
              <a:off x="4933" y="8755"/>
              <a:ext cx="2043" cy="0"/>
            </a:xfrm>
            <a:prstGeom prst="line">
              <a:avLst/>
            </a:prstGeom>
            <a:noFill/>
            <a:ln w="952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48226" name="Group 98"/>
            <p:cNvGrpSpPr/>
            <p:nvPr/>
          </p:nvGrpSpPr>
          <p:grpSpPr bwMode="auto">
            <a:xfrm>
              <a:off x="6655" y="7570"/>
              <a:ext cx="720" cy="821"/>
              <a:chOff x="2304" y="2284"/>
              <a:chExt cx="288" cy="328"/>
            </a:xfrm>
          </p:grpSpPr>
          <p:sp>
            <p:nvSpPr>
              <p:cNvPr id="48227" name="Oval 99"/>
              <p:cNvSpPr>
                <a:spLocks noChangeArrowheads="1"/>
              </p:cNvSpPr>
              <p:nvPr/>
            </p:nvSpPr>
            <p:spPr bwMode="auto">
              <a:xfrm>
                <a:off x="2304" y="2284"/>
                <a:ext cx="264"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28" name="Line 100"/>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48229" name="Line 101"/>
            <p:cNvSpPr>
              <a:spLocks noChangeShapeType="1"/>
            </p:cNvSpPr>
            <p:nvPr/>
          </p:nvSpPr>
          <p:spPr bwMode="auto">
            <a:xfrm flipV="1">
              <a:off x="6180" y="9095"/>
              <a:ext cx="0" cy="68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48231" name="AutoShape 103"/>
          <p:cNvSpPr>
            <a:spLocks noChangeArrowheads="1"/>
          </p:cNvSpPr>
          <p:nvPr/>
        </p:nvSpPr>
        <p:spPr bwMode="auto">
          <a:xfrm>
            <a:off x="5868988" y="5414964"/>
            <a:ext cx="1008062" cy="288925"/>
          </a:xfrm>
          <a:prstGeom prst="rightArrow">
            <a:avLst>
              <a:gd name="adj1" fmla="val 50000"/>
              <a:gd name="adj2" fmla="val 87225"/>
            </a:avLst>
          </a:prstGeom>
          <a:solidFill>
            <a:schemeClr val="accent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48232" name="Group 104"/>
          <p:cNvGrpSpPr/>
          <p:nvPr/>
        </p:nvGrpSpPr>
        <p:grpSpPr bwMode="auto">
          <a:xfrm>
            <a:off x="7381875" y="4406900"/>
            <a:ext cx="1512888" cy="2376488"/>
            <a:chOff x="3379" y="709"/>
            <a:chExt cx="953" cy="1497"/>
          </a:xfrm>
        </p:grpSpPr>
        <p:sp>
          <p:nvSpPr>
            <p:cNvPr id="48233" name="Oval 105"/>
            <p:cNvSpPr>
              <a:spLocks noChangeArrowheads="1"/>
            </p:cNvSpPr>
            <p:nvPr/>
          </p:nvSpPr>
          <p:spPr bwMode="auto">
            <a:xfrm>
              <a:off x="3379" y="1570"/>
              <a:ext cx="317" cy="3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34" name="Line 106"/>
            <p:cNvSpPr>
              <a:spLocks noChangeShapeType="1"/>
            </p:cNvSpPr>
            <p:nvPr/>
          </p:nvSpPr>
          <p:spPr bwMode="auto">
            <a:xfrm>
              <a:off x="3553" y="733"/>
              <a:ext cx="8" cy="1427"/>
            </a:xfrm>
            <a:prstGeom prst="line">
              <a:avLst/>
            </a:prstGeom>
            <a:noFill/>
            <a:ln w="28575">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35" name="Rectangle 107"/>
            <p:cNvSpPr>
              <a:spLocks noChangeArrowheads="1"/>
            </p:cNvSpPr>
            <p:nvPr/>
          </p:nvSpPr>
          <p:spPr bwMode="auto">
            <a:xfrm>
              <a:off x="3486" y="1008"/>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36" name="Text Box 108"/>
            <p:cNvSpPr txBox="1">
              <a:spLocks noChangeArrowheads="1"/>
            </p:cNvSpPr>
            <p:nvPr/>
          </p:nvSpPr>
          <p:spPr bwMode="auto">
            <a:xfrm>
              <a:off x="3696" y="1570"/>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66V</a:t>
              </a:r>
              <a:endParaRPr lang="en-US" altLang="zh-CN" sz="2400" b="1">
                <a:solidFill>
                  <a:schemeClr val="tx1"/>
                </a:solidFill>
                <a:latin typeface="Times New Roman" panose="02020503050405090304" pitchFamily="18" charset="0"/>
                <a:ea typeface="宋体" pitchFamily="2" charset="-122"/>
              </a:endParaRPr>
            </a:p>
          </p:txBody>
        </p:sp>
        <p:sp>
          <p:nvSpPr>
            <p:cNvPr id="48237" name="Text Box 109"/>
            <p:cNvSpPr txBox="1">
              <a:spLocks noChangeArrowheads="1"/>
            </p:cNvSpPr>
            <p:nvPr/>
          </p:nvSpPr>
          <p:spPr bwMode="auto">
            <a:xfrm>
              <a:off x="3572" y="935"/>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48238" name="Text Box 110"/>
            <p:cNvSpPr txBox="1">
              <a:spLocks noChangeArrowheads="1"/>
            </p:cNvSpPr>
            <p:nvPr/>
          </p:nvSpPr>
          <p:spPr bwMode="auto">
            <a:xfrm>
              <a:off x="3696" y="125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48239" name="Text Box 111"/>
            <p:cNvSpPr txBox="1">
              <a:spLocks noChangeArrowheads="1"/>
            </p:cNvSpPr>
            <p:nvPr/>
          </p:nvSpPr>
          <p:spPr bwMode="auto">
            <a:xfrm>
              <a:off x="3696" y="170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48240" name="Line 112"/>
            <p:cNvSpPr>
              <a:spLocks noChangeShapeType="1"/>
            </p:cNvSpPr>
            <p:nvPr/>
          </p:nvSpPr>
          <p:spPr bwMode="auto">
            <a:xfrm>
              <a:off x="3560" y="754"/>
              <a:ext cx="635"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41" name="Line 113"/>
            <p:cNvSpPr>
              <a:spLocks noChangeShapeType="1"/>
            </p:cNvSpPr>
            <p:nvPr/>
          </p:nvSpPr>
          <p:spPr bwMode="auto">
            <a:xfrm>
              <a:off x="3560" y="2160"/>
              <a:ext cx="681"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8242" name="Oval 114"/>
            <p:cNvSpPr>
              <a:spLocks noChangeArrowheads="1"/>
            </p:cNvSpPr>
            <p:nvPr/>
          </p:nvSpPr>
          <p:spPr bwMode="auto">
            <a:xfrm>
              <a:off x="4195" y="70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8243" name="Oval 115"/>
            <p:cNvSpPr>
              <a:spLocks noChangeArrowheads="1"/>
            </p:cNvSpPr>
            <p:nvPr/>
          </p:nvSpPr>
          <p:spPr bwMode="auto">
            <a:xfrm>
              <a:off x="4241" y="2115"/>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0-#ppt_w/2"/>
                                          </p:val>
                                        </p:tav>
                                        <p:tav tm="100000">
                                          <p:val>
                                            <p:strVal val="#ppt_x"/>
                                          </p:val>
                                        </p:tav>
                                      </p:tavLst>
                                    </p:anim>
                                    <p:anim calcmode="lin" valueType="num">
                                      <p:cBhvr additive="base">
                                        <p:cTn id="8" dur="500" fill="hold"/>
                                        <p:tgtEl>
                                          <p:spTgt spid="481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8164"/>
                                        </p:tgtEl>
                                        <p:attrNameLst>
                                          <p:attrName>style.visibility</p:attrName>
                                        </p:attrNameLst>
                                      </p:cBhvr>
                                      <p:to>
                                        <p:strVal val="visible"/>
                                      </p:to>
                                    </p:set>
                                    <p:animEffect transition="in" filter="wipe(left)">
                                      <p:cBhvr>
                                        <p:cTn id="12" dur="3000"/>
                                        <p:tgtEl>
                                          <p:spTgt spid="4816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8169"/>
                                        </p:tgtEl>
                                        <p:attrNameLst>
                                          <p:attrName>style.visibility</p:attrName>
                                        </p:attrNameLst>
                                      </p:cBhvr>
                                      <p:to>
                                        <p:strVal val="visible"/>
                                      </p:to>
                                    </p:set>
                                    <p:animEffect transition="in" filter="slide(fromLeft)">
                                      <p:cBhvr>
                                        <p:cTn id="17" dur="500"/>
                                        <p:tgtEl>
                                          <p:spTgt spid="48169"/>
                                        </p:tgtEl>
                                      </p:cBhvr>
                                    </p:animEffect>
                                  </p:childTnLst>
                                </p:cTn>
                              </p:par>
                            </p:childTnLst>
                          </p:cTn>
                        </p:par>
                        <p:par>
                          <p:cTn id="18" fill="hold">
                            <p:stCondLst>
                              <p:cond delay="500"/>
                            </p:stCondLst>
                            <p:childTnLst>
                              <p:par>
                                <p:cTn id="19" presetID="23" presetClass="entr" presetSubtype="16" fill="hold" nodeType="afterEffect">
                                  <p:stCondLst>
                                    <p:cond delay="0"/>
                                  </p:stCondLst>
                                  <p:childTnLst>
                                    <p:set>
                                      <p:cBhvr>
                                        <p:cTn id="20" dur="1" fill="hold">
                                          <p:stCondLst>
                                            <p:cond delay="0"/>
                                          </p:stCondLst>
                                        </p:cTn>
                                        <p:tgtEl>
                                          <p:spTgt spid="48200"/>
                                        </p:tgtEl>
                                        <p:attrNameLst>
                                          <p:attrName>style.visibility</p:attrName>
                                        </p:attrNameLst>
                                      </p:cBhvr>
                                      <p:to>
                                        <p:strVal val="visible"/>
                                      </p:to>
                                    </p:set>
                                    <p:anim calcmode="lin" valueType="num">
                                      <p:cBhvr>
                                        <p:cTn id="21" dur="500" fill="hold"/>
                                        <p:tgtEl>
                                          <p:spTgt spid="48200"/>
                                        </p:tgtEl>
                                        <p:attrNameLst>
                                          <p:attrName>ppt_w</p:attrName>
                                        </p:attrNameLst>
                                      </p:cBhvr>
                                      <p:tavLst>
                                        <p:tav tm="0">
                                          <p:val>
                                            <p:fltVal val="0"/>
                                          </p:val>
                                        </p:tav>
                                        <p:tav tm="100000">
                                          <p:val>
                                            <p:strVal val="#ppt_w"/>
                                          </p:val>
                                        </p:tav>
                                      </p:tavLst>
                                    </p:anim>
                                    <p:anim calcmode="lin" valueType="num">
                                      <p:cBhvr>
                                        <p:cTn id="22" dur="500" fill="hold"/>
                                        <p:tgtEl>
                                          <p:spTgt spid="48200"/>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48231"/>
                                        </p:tgtEl>
                                        <p:attrNameLst>
                                          <p:attrName>style.visibility</p:attrName>
                                        </p:attrNameLst>
                                      </p:cBhvr>
                                      <p:to>
                                        <p:strVal val="visible"/>
                                      </p:to>
                                    </p:set>
                                    <p:animEffect transition="in" filter="slide(fromLeft)">
                                      <p:cBhvr>
                                        <p:cTn id="27" dur="500"/>
                                        <p:tgtEl>
                                          <p:spTgt spid="48231"/>
                                        </p:tgtEl>
                                      </p:cBhvr>
                                    </p:animEffec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48232"/>
                                        </p:tgtEl>
                                        <p:attrNameLst>
                                          <p:attrName>style.visibility</p:attrName>
                                        </p:attrNameLst>
                                      </p:cBhvr>
                                      <p:to>
                                        <p:strVal val="visible"/>
                                      </p:to>
                                    </p:set>
                                    <p:anim calcmode="lin" valueType="num">
                                      <p:cBhvr>
                                        <p:cTn id="31" dur="500" fill="hold"/>
                                        <p:tgtEl>
                                          <p:spTgt spid="48232"/>
                                        </p:tgtEl>
                                        <p:attrNameLst>
                                          <p:attrName>ppt_w</p:attrName>
                                        </p:attrNameLst>
                                      </p:cBhvr>
                                      <p:tavLst>
                                        <p:tav tm="0">
                                          <p:val>
                                            <p:fltVal val="0"/>
                                          </p:val>
                                        </p:tav>
                                        <p:tav tm="100000">
                                          <p:val>
                                            <p:strVal val="#ppt_w"/>
                                          </p:val>
                                        </p:tav>
                                      </p:tavLst>
                                    </p:anim>
                                    <p:anim calcmode="lin" valueType="num">
                                      <p:cBhvr>
                                        <p:cTn id="32" dur="500" fill="hold"/>
                                        <p:tgtEl>
                                          <p:spTgt spid="482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64"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423" name="Group 31"/>
          <p:cNvGrpSpPr/>
          <p:nvPr/>
        </p:nvGrpSpPr>
        <p:grpSpPr bwMode="auto">
          <a:xfrm>
            <a:off x="1710055" y="981075"/>
            <a:ext cx="3240088" cy="1944688"/>
            <a:chOff x="340" y="890"/>
            <a:chExt cx="2041" cy="1225"/>
          </a:xfrm>
        </p:grpSpPr>
        <p:sp>
          <p:nvSpPr>
            <p:cNvPr id="59399" name="Line 7"/>
            <p:cNvSpPr>
              <a:spLocks noChangeShapeType="1"/>
            </p:cNvSpPr>
            <p:nvPr/>
          </p:nvSpPr>
          <p:spPr bwMode="auto">
            <a:xfrm>
              <a:off x="1066" y="935"/>
              <a:ext cx="0" cy="113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00" name="Line 8"/>
            <p:cNvSpPr>
              <a:spLocks noChangeShapeType="1"/>
            </p:cNvSpPr>
            <p:nvPr/>
          </p:nvSpPr>
          <p:spPr bwMode="auto">
            <a:xfrm>
              <a:off x="1594" y="960"/>
              <a:ext cx="0" cy="110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401" name="Group 9"/>
            <p:cNvGrpSpPr/>
            <p:nvPr/>
          </p:nvGrpSpPr>
          <p:grpSpPr bwMode="auto">
            <a:xfrm>
              <a:off x="1429" y="1324"/>
              <a:ext cx="288" cy="328"/>
              <a:chOff x="2304" y="2284"/>
              <a:chExt cx="288" cy="328"/>
            </a:xfrm>
          </p:grpSpPr>
          <p:sp>
            <p:nvSpPr>
              <p:cNvPr id="59402" name="Oval 10"/>
              <p:cNvSpPr>
                <a:spLocks noChangeArrowheads="1"/>
              </p:cNvSpPr>
              <p:nvPr/>
            </p:nvSpPr>
            <p:spPr bwMode="auto">
              <a:xfrm>
                <a:off x="2304" y="2284"/>
                <a:ext cx="271"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03" name="Line 11"/>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59404" name="Rectangle 12"/>
            <p:cNvSpPr>
              <a:spLocks noChangeArrowheads="1"/>
            </p:cNvSpPr>
            <p:nvPr/>
          </p:nvSpPr>
          <p:spPr bwMode="auto">
            <a:xfrm>
              <a:off x="991" y="1326"/>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05" name="Line 13"/>
            <p:cNvSpPr>
              <a:spLocks noChangeShapeType="1"/>
            </p:cNvSpPr>
            <p:nvPr/>
          </p:nvSpPr>
          <p:spPr bwMode="auto">
            <a:xfrm>
              <a:off x="1655" y="1071"/>
              <a:ext cx="0" cy="164"/>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06" name="Text Box 14"/>
            <p:cNvSpPr txBox="1">
              <a:spLocks noChangeArrowheads="1"/>
            </p:cNvSpPr>
            <p:nvPr/>
          </p:nvSpPr>
          <p:spPr bwMode="auto">
            <a:xfrm>
              <a:off x="340" y="1071"/>
              <a:ext cx="3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1A</a:t>
              </a:r>
              <a:endParaRPr lang="en-US" altLang="zh-CN" sz="2400" b="1">
                <a:solidFill>
                  <a:schemeClr val="tx1"/>
                </a:solidFill>
                <a:latin typeface="Times New Roman" panose="02020503050405090304" pitchFamily="18" charset="0"/>
                <a:ea typeface="宋体" pitchFamily="2" charset="-122"/>
              </a:endParaRPr>
            </a:p>
          </p:txBody>
        </p:sp>
        <p:sp>
          <p:nvSpPr>
            <p:cNvPr id="59407" name="Text Box 15"/>
            <p:cNvSpPr txBox="1">
              <a:spLocks noChangeArrowheads="1"/>
            </p:cNvSpPr>
            <p:nvPr/>
          </p:nvSpPr>
          <p:spPr bwMode="auto">
            <a:xfrm>
              <a:off x="1066" y="1525"/>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409" name="Text Box 17"/>
            <p:cNvSpPr txBox="1">
              <a:spLocks noChangeArrowheads="1"/>
            </p:cNvSpPr>
            <p:nvPr/>
          </p:nvSpPr>
          <p:spPr bwMode="auto">
            <a:xfrm>
              <a:off x="1701" y="1389"/>
              <a:ext cx="4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6A</a:t>
              </a:r>
              <a:endParaRPr lang="en-US" altLang="zh-CN" sz="2400" b="1">
                <a:solidFill>
                  <a:schemeClr val="tx1"/>
                </a:solidFill>
                <a:latin typeface="Times New Roman" panose="02020503050405090304" pitchFamily="18" charset="0"/>
                <a:ea typeface="宋体" pitchFamily="2" charset="-122"/>
              </a:endParaRPr>
            </a:p>
          </p:txBody>
        </p:sp>
        <p:sp>
          <p:nvSpPr>
            <p:cNvPr id="59414" name="Line 22"/>
            <p:cNvSpPr>
              <a:spLocks noChangeShapeType="1"/>
            </p:cNvSpPr>
            <p:nvPr/>
          </p:nvSpPr>
          <p:spPr bwMode="auto">
            <a:xfrm>
              <a:off x="703" y="2069"/>
              <a:ext cx="1587"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15" name="Line 23"/>
            <p:cNvSpPr>
              <a:spLocks noChangeShapeType="1"/>
            </p:cNvSpPr>
            <p:nvPr/>
          </p:nvSpPr>
          <p:spPr bwMode="auto">
            <a:xfrm>
              <a:off x="703" y="935"/>
              <a:ext cx="1542"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16" name="Oval 24"/>
            <p:cNvSpPr>
              <a:spLocks noChangeArrowheads="1"/>
            </p:cNvSpPr>
            <p:nvPr/>
          </p:nvSpPr>
          <p:spPr bwMode="auto">
            <a:xfrm>
              <a:off x="2290" y="2024"/>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17" name="Oval 25"/>
            <p:cNvSpPr>
              <a:spLocks noChangeArrowheads="1"/>
            </p:cNvSpPr>
            <p:nvPr/>
          </p:nvSpPr>
          <p:spPr bwMode="auto">
            <a:xfrm>
              <a:off x="2245" y="890"/>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18" name="Line 26"/>
            <p:cNvSpPr>
              <a:spLocks noChangeShapeType="1"/>
            </p:cNvSpPr>
            <p:nvPr/>
          </p:nvSpPr>
          <p:spPr bwMode="auto">
            <a:xfrm>
              <a:off x="703" y="935"/>
              <a:ext cx="0" cy="113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419" name="Group 27"/>
            <p:cNvGrpSpPr/>
            <p:nvPr/>
          </p:nvGrpSpPr>
          <p:grpSpPr bwMode="auto">
            <a:xfrm>
              <a:off x="567" y="1324"/>
              <a:ext cx="288" cy="328"/>
              <a:chOff x="2304" y="2284"/>
              <a:chExt cx="288" cy="328"/>
            </a:xfrm>
          </p:grpSpPr>
          <p:sp>
            <p:nvSpPr>
              <p:cNvPr id="59420" name="Oval 28"/>
              <p:cNvSpPr>
                <a:spLocks noChangeArrowheads="1"/>
              </p:cNvSpPr>
              <p:nvPr/>
            </p:nvSpPr>
            <p:spPr bwMode="auto">
              <a:xfrm>
                <a:off x="2304" y="2284"/>
                <a:ext cx="271"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21" name="Line 29"/>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59422" name="Line 30"/>
            <p:cNvSpPr>
              <a:spLocks noChangeShapeType="1"/>
            </p:cNvSpPr>
            <p:nvPr/>
          </p:nvSpPr>
          <p:spPr bwMode="auto">
            <a:xfrm flipV="1">
              <a:off x="793" y="1071"/>
              <a:ext cx="0" cy="227"/>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grpSp>
        <p:nvGrpSpPr>
          <p:cNvPr id="59447" name="Group 55"/>
          <p:cNvGrpSpPr/>
          <p:nvPr/>
        </p:nvGrpSpPr>
        <p:grpSpPr bwMode="auto">
          <a:xfrm>
            <a:off x="5418456" y="1052514"/>
            <a:ext cx="2016125" cy="1944687"/>
            <a:chOff x="2336" y="391"/>
            <a:chExt cx="1270" cy="1225"/>
          </a:xfrm>
        </p:grpSpPr>
        <p:sp>
          <p:nvSpPr>
            <p:cNvPr id="59428" name="Line 36"/>
            <p:cNvSpPr>
              <a:spLocks noChangeShapeType="1"/>
            </p:cNvSpPr>
            <p:nvPr/>
          </p:nvSpPr>
          <p:spPr bwMode="auto">
            <a:xfrm>
              <a:off x="3062" y="436"/>
              <a:ext cx="0" cy="113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33" name="Rectangle 41"/>
            <p:cNvSpPr>
              <a:spLocks noChangeArrowheads="1"/>
            </p:cNvSpPr>
            <p:nvPr/>
          </p:nvSpPr>
          <p:spPr bwMode="auto">
            <a:xfrm>
              <a:off x="2987" y="827"/>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35" name="Text Box 43"/>
            <p:cNvSpPr txBox="1">
              <a:spLocks noChangeArrowheads="1"/>
            </p:cNvSpPr>
            <p:nvPr/>
          </p:nvSpPr>
          <p:spPr bwMode="auto">
            <a:xfrm>
              <a:off x="2336" y="572"/>
              <a:ext cx="3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7A</a:t>
              </a:r>
              <a:endParaRPr lang="en-US" altLang="zh-CN" sz="2400" b="1">
                <a:solidFill>
                  <a:schemeClr val="tx1"/>
                </a:solidFill>
                <a:latin typeface="Times New Roman" panose="02020503050405090304" pitchFamily="18" charset="0"/>
                <a:ea typeface="宋体" pitchFamily="2" charset="-122"/>
              </a:endParaRPr>
            </a:p>
          </p:txBody>
        </p:sp>
        <p:sp>
          <p:nvSpPr>
            <p:cNvPr id="59436" name="Text Box 44"/>
            <p:cNvSpPr txBox="1">
              <a:spLocks noChangeArrowheads="1"/>
            </p:cNvSpPr>
            <p:nvPr/>
          </p:nvSpPr>
          <p:spPr bwMode="auto">
            <a:xfrm>
              <a:off x="3062" y="1026"/>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438" name="Line 46"/>
            <p:cNvSpPr>
              <a:spLocks noChangeShapeType="1"/>
            </p:cNvSpPr>
            <p:nvPr/>
          </p:nvSpPr>
          <p:spPr bwMode="auto">
            <a:xfrm>
              <a:off x="2699" y="1570"/>
              <a:ext cx="816"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39" name="Line 47"/>
            <p:cNvSpPr>
              <a:spLocks noChangeShapeType="1"/>
            </p:cNvSpPr>
            <p:nvPr/>
          </p:nvSpPr>
          <p:spPr bwMode="auto">
            <a:xfrm>
              <a:off x="2699" y="436"/>
              <a:ext cx="816"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40" name="Oval 48"/>
            <p:cNvSpPr>
              <a:spLocks noChangeArrowheads="1"/>
            </p:cNvSpPr>
            <p:nvPr/>
          </p:nvSpPr>
          <p:spPr bwMode="auto">
            <a:xfrm>
              <a:off x="3515" y="1525"/>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41" name="Oval 49"/>
            <p:cNvSpPr>
              <a:spLocks noChangeArrowheads="1"/>
            </p:cNvSpPr>
            <p:nvPr/>
          </p:nvSpPr>
          <p:spPr bwMode="auto">
            <a:xfrm>
              <a:off x="3515" y="391"/>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42" name="Line 50"/>
            <p:cNvSpPr>
              <a:spLocks noChangeShapeType="1"/>
            </p:cNvSpPr>
            <p:nvPr/>
          </p:nvSpPr>
          <p:spPr bwMode="auto">
            <a:xfrm>
              <a:off x="2699" y="436"/>
              <a:ext cx="0" cy="1134"/>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443" name="Group 51"/>
            <p:cNvGrpSpPr/>
            <p:nvPr/>
          </p:nvGrpSpPr>
          <p:grpSpPr bwMode="auto">
            <a:xfrm>
              <a:off x="2563" y="825"/>
              <a:ext cx="288" cy="328"/>
              <a:chOff x="2304" y="2284"/>
              <a:chExt cx="288" cy="328"/>
            </a:xfrm>
          </p:grpSpPr>
          <p:sp>
            <p:nvSpPr>
              <p:cNvPr id="59444" name="Oval 52"/>
              <p:cNvSpPr>
                <a:spLocks noChangeArrowheads="1"/>
              </p:cNvSpPr>
              <p:nvPr/>
            </p:nvSpPr>
            <p:spPr bwMode="auto">
              <a:xfrm>
                <a:off x="2304" y="2284"/>
                <a:ext cx="27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45" name="Line 53"/>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59446" name="Line 54"/>
            <p:cNvSpPr>
              <a:spLocks noChangeShapeType="1"/>
            </p:cNvSpPr>
            <p:nvPr/>
          </p:nvSpPr>
          <p:spPr bwMode="auto">
            <a:xfrm flipV="1">
              <a:off x="2789" y="572"/>
              <a:ext cx="0" cy="227"/>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59448" name="Line 56"/>
          <p:cNvSpPr>
            <a:spLocks noChangeShapeType="1"/>
          </p:cNvSpPr>
          <p:nvPr/>
        </p:nvSpPr>
        <p:spPr bwMode="auto">
          <a:xfrm>
            <a:off x="4913631" y="1989138"/>
            <a:ext cx="576263" cy="0"/>
          </a:xfrm>
          <a:prstGeom prst="line">
            <a:avLst/>
          </a:prstGeom>
          <a:noFill/>
          <a:ln w="762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49" name="Line 57"/>
          <p:cNvSpPr>
            <a:spLocks noChangeShapeType="1"/>
          </p:cNvSpPr>
          <p:nvPr/>
        </p:nvSpPr>
        <p:spPr bwMode="auto">
          <a:xfrm>
            <a:off x="7650481" y="2060575"/>
            <a:ext cx="576263" cy="0"/>
          </a:xfrm>
          <a:prstGeom prst="line">
            <a:avLst/>
          </a:prstGeom>
          <a:noFill/>
          <a:ln w="762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450" name="Group 58"/>
          <p:cNvGrpSpPr/>
          <p:nvPr/>
        </p:nvGrpSpPr>
        <p:grpSpPr bwMode="auto">
          <a:xfrm>
            <a:off x="8587105" y="908050"/>
            <a:ext cx="1295400" cy="2089150"/>
            <a:chOff x="3379" y="709"/>
            <a:chExt cx="953" cy="1497"/>
          </a:xfrm>
        </p:grpSpPr>
        <p:sp>
          <p:nvSpPr>
            <p:cNvPr id="59451" name="Oval 59"/>
            <p:cNvSpPr>
              <a:spLocks noChangeArrowheads="1"/>
            </p:cNvSpPr>
            <p:nvPr/>
          </p:nvSpPr>
          <p:spPr bwMode="auto">
            <a:xfrm>
              <a:off x="3379" y="1570"/>
              <a:ext cx="317" cy="3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52" name="Line 60"/>
            <p:cNvSpPr>
              <a:spLocks noChangeShapeType="1"/>
            </p:cNvSpPr>
            <p:nvPr/>
          </p:nvSpPr>
          <p:spPr bwMode="auto">
            <a:xfrm>
              <a:off x="3553" y="733"/>
              <a:ext cx="8" cy="1427"/>
            </a:xfrm>
            <a:prstGeom prst="line">
              <a:avLst/>
            </a:prstGeom>
            <a:noFill/>
            <a:ln w="28575">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53" name="Rectangle 61"/>
            <p:cNvSpPr>
              <a:spLocks noChangeArrowheads="1"/>
            </p:cNvSpPr>
            <p:nvPr/>
          </p:nvSpPr>
          <p:spPr bwMode="auto">
            <a:xfrm>
              <a:off x="3486" y="992"/>
              <a:ext cx="136" cy="265"/>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54" name="Text Box 62"/>
            <p:cNvSpPr txBox="1">
              <a:spLocks noChangeArrowheads="1"/>
            </p:cNvSpPr>
            <p:nvPr/>
          </p:nvSpPr>
          <p:spPr bwMode="auto">
            <a:xfrm>
              <a:off x="3695" y="1570"/>
              <a:ext cx="5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70V</a:t>
              </a:r>
              <a:endParaRPr lang="en-US" altLang="zh-CN" sz="2400" b="1">
                <a:solidFill>
                  <a:schemeClr val="tx1"/>
                </a:solidFill>
                <a:latin typeface="Times New Roman" panose="02020503050405090304" pitchFamily="18" charset="0"/>
                <a:ea typeface="宋体" pitchFamily="2" charset="-122"/>
              </a:endParaRPr>
            </a:p>
          </p:txBody>
        </p:sp>
        <p:sp>
          <p:nvSpPr>
            <p:cNvPr id="59455" name="Text Box 63"/>
            <p:cNvSpPr txBox="1">
              <a:spLocks noChangeArrowheads="1"/>
            </p:cNvSpPr>
            <p:nvPr/>
          </p:nvSpPr>
          <p:spPr bwMode="auto">
            <a:xfrm>
              <a:off x="3572" y="935"/>
              <a:ext cx="54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456" name="Text Box 64"/>
            <p:cNvSpPr txBox="1">
              <a:spLocks noChangeArrowheads="1"/>
            </p:cNvSpPr>
            <p:nvPr/>
          </p:nvSpPr>
          <p:spPr bwMode="auto">
            <a:xfrm>
              <a:off x="3695" y="1252"/>
              <a:ext cx="22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59457" name="Text Box 65"/>
            <p:cNvSpPr txBox="1">
              <a:spLocks noChangeArrowheads="1"/>
            </p:cNvSpPr>
            <p:nvPr/>
          </p:nvSpPr>
          <p:spPr bwMode="auto">
            <a:xfrm>
              <a:off x="3695" y="1705"/>
              <a:ext cx="22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59458" name="Line 66"/>
            <p:cNvSpPr>
              <a:spLocks noChangeShapeType="1"/>
            </p:cNvSpPr>
            <p:nvPr/>
          </p:nvSpPr>
          <p:spPr bwMode="auto">
            <a:xfrm>
              <a:off x="3560" y="754"/>
              <a:ext cx="635"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59" name="Line 67"/>
            <p:cNvSpPr>
              <a:spLocks noChangeShapeType="1"/>
            </p:cNvSpPr>
            <p:nvPr/>
          </p:nvSpPr>
          <p:spPr bwMode="auto">
            <a:xfrm>
              <a:off x="3560" y="2160"/>
              <a:ext cx="681"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60" name="Oval 68"/>
            <p:cNvSpPr>
              <a:spLocks noChangeArrowheads="1"/>
            </p:cNvSpPr>
            <p:nvPr/>
          </p:nvSpPr>
          <p:spPr bwMode="auto">
            <a:xfrm>
              <a:off x="4195" y="70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61" name="Oval 69"/>
            <p:cNvSpPr>
              <a:spLocks noChangeArrowheads="1"/>
            </p:cNvSpPr>
            <p:nvPr/>
          </p:nvSpPr>
          <p:spPr bwMode="auto">
            <a:xfrm>
              <a:off x="4241" y="2115"/>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4" name="组合 3"/>
          <p:cNvGrpSpPr/>
          <p:nvPr/>
        </p:nvGrpSpPr>
        <p:grpSpPr>
          <a:xfrm>
            <a:off x="5922010" y="3860800"/>
            <a:ext cx="1400175" cy="2521585"/>
            <a:chOff x="9326" y="6080"/>
            <a:chExt cx="2205" cy="3971"/>
          </a:xfrm>
        </p:grpSpPr>
        <p:sp>
          <p:nvSpPr>
            <p:cNvPr id="59397" name="Oval 5"/>
            <p:cNvSpPr>
              <a:spLocks noChangeArrowheads="1"/>
            </p:cNvSpPr>
            <p:nvPr/>
          </p:nvSpPr>
          <p:spPr bwMode="auto">
            <a:xfrm>
              <a:off x="9376" y="8915"/>
              <a:ext cx="678" cy="68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08" name="Text Box 16"/>
            <p:cNvSpPr txBox="1">
              <a:spLocks noChangeArrowheads="1"/>
            </p:cNvSpPr>
            <p:nvPr/>
          </p:nvSpPr>
          <p:spPr bwMode="auto">
            <a:xfrm>
              <a:off x="10168" y="8803"/>
              <a:ext cx="134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60V</a:t>
              </a:r>
              <a:endParaRPr lang="en-US" altLang="zh-CN" sz="2400" b="1">
                <a:solidFill>
                  <a:schemeClr val="tx1"/>
                </a:solidFill>
                <a:latin typeface="Times New Roman" panose="02020503050405090304" pitchFamily="18" charset="0"/>
                <a:ea typeface="宋体" pitchFamily="2" charset="-122"/>
              </a:endParaRPr>
            </a:p>
          </p:txBody>
        </p:sp>
        <p:sp>
          <p:nvSpPr>
            <p:cNvPr id="59410" name="Text Box 18"/>
            <p:cNvSpPr txBox="1">
              <a:spLocks noChangeArrowheads="1"/>
            </p:cNvSpPr>
            <p:nvPr/>
          </p:nvSpPr>
          <p:spPr bwMode="auto">
            <a:xfrm>
              <a:off x="10056" y="8235"/>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59412" name="Text Box 20"/>
            <p:cNvSpPr txBox="1">
              <a:spLocks noChangeArrowheads="1"/>
            </p:cNvSpPr>
            <p:nvPr/>
          </p:nvSpPr>
          <p:spPr bwMode="auto">
            <a:xfrm>
              <a:off x="10056" y="9028"/>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59464" name="Oval 72"/>
            <p:cNvSpPr>
              <a:spLocks noChangeArrowheads="1"/>
            </p:cNvSpPr>
            <p:nvPr/>
          </p:nvSpPr>
          <p:spPr bwMode="auto">
            <a:xfrm>
              <a:off x="9326" y="6707"/>
              <a:ext cx="617"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65" name="Line 73"/>
            <p:cNvSpPr>
              <a:spLocks noChangeShapeType="1"/>
            </p:cNvSpPr>
            <p:nvPr/>
          </p:nvSpPr>
          <p:spPr bwMode="auto">
            <a:xfrm>
              <a:off x="9686" y="6368"/>
              <a:ext cx="30" cy="3568"/>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69" name="Rectangle 77"/>
            <p:cNvSpPr>
              <a:spLocks noChangeArrowheads="1"/>
            </p:cNvSpPr>
            <p:nvPr/>
          </p:nvSpPr>
          <p:spPr bwMode="auto">
            <a:xfrm>
              <a:off x="9538" y="8078"/>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70" name="Text Box 78"/>
            <p:cNvSpPr txBox="1">
              <a:spLocks noChangeArrowheads="1"/>
            </p:cNvSpPr>
            <p:nvPr/>
          </p:nvSpPr>
          <p:spPr bwMode="auto">
            <a:xfrm>
              <a:off x="10046" y="6760"/>
              <a:ext cx="137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6V</a:t>
              </a:r>
              <a:endParaRPr lang="en-US" altLang="zh-CN" sz="2400" b="1">
                <a:solidFill>
                  <a:schemeClr val="tx1"/>
                </a:solidFill>
                <a:latin typeface="Times New Roman" panose="02020503050405090304" pitchFamily="18" charset="0"/>
                <a:ea typeface="宋体" pitchFamily="2" charset="-122"/>
              </a:endParaRPr>
            </a:p>
          </p:txBody>
        </p:sp>
        <p:sp>
          <p:nvSpPr>
            <p:cNvPr id="59471" name="Text Box 79"/>
            <p:cNvSpPr txBox="1">
              <a:spLocks noChangeArrowheads="1"/>
            </p:cNvSpPr>
            <p:nvPr/>
          </p:nvSpPr>
          <p:spPr bwMode="auto">
            <a:xfrm>
              <a:off x="9943" y="7895"/>
              <a:ext cx="124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474" name="Text Box 82"/>
            <p:cNvSpPr txBox="1">
              <a:spLocks noChangeArrowheads="1"/>
            </p:cNvSpPr>
            <p:nvPr/>
          </p:nvSpPr>
          <p:spPr bwMode="auto">
            <a:xfrm>
              <a:off x="10056" y="6080"/>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59475" name="Text Box 83"/>
            <p:cNvSpPr txBox="1">
              <a:spLocks noChangeArrowheads="1"/>
            </p:cNvSpPr>
            <p:nvPr/>
          </p:nvSpPr>
          <p:spPr bwMode="auto">
            <a:xfrm>
              <a:off x="9943" y="6988"/>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59476" name="Line 84"/>
            <p:cNvSpPr>
              <a:spLocks noChangeShapeType="1"/>
            </p:cNvSpPr>
            <p:nvPr/>
          </p:nvSpPr>
          <p:spPr bwMode="auto">
            <a:xfrm>
              <a:off x="9716" y="9935"/>
              <a:ext cx="158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77" name="Line 85"/>
            <p:cNvSpPr>
              <a:spLocks noChangeShapeType="1"/>
            </p:cNvSpPr>
            <p:nvPr/>
          </p:nvSpPr>
          <p:spPr bwMode="auto">
            <a:xfrm>
              <a:off x="9611" y="6305"/>
              <a:ext cx="1693" cy="3"/>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78" name="Oval 86"/>
            <p:cNvSpPr>
              <a:spLocks noChangeArrowheads="1"/>
            </p:cNvSpPr>
            <p:nvPr/>
          </p:nvSpPr>
          <p:spPr bwMode="auto">
            <a:xfrm>
              <a:off x="11303" y="9823"/>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79" name="Oval 87"/>
            <p:cNvSpPr>
              <a:spLocks noChangeArrowheads="1"/>
            </p:cNvSpPr>
            <p:nvPr/>
          </p:nvSpPr>
          <p:spPr bwMode="auto">
            <a:xfrm>
              <a:off x="11303" y="6193"/>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3" name="组合 2"/>
          <p:cNvGrpSpPr/>
          <p:nvPr/>
        </p:nvGrpSpPr>
        <p:grpSpPr>
          <a:xfrm>
            <a:off x="1889760" y="4148455"/>
            <a:ext cx="3317875" cy="2016125"/>
            <a:chOff x="2976" y="6533"/>
            <a:chExt cx="5225" cy="3175"/>
          </a:xfrm>
        </p:grpSpPr>
        <p:sp>
          <p:nvSpPr>
            <p:cNvPr id="59488" name="Oval 96"/>
            <p:cNvSpPr>
              <a:spLocks noChangeArrowheads="1"/>
            </p:cNvSpPr>
            <p:nvPr/>
          </p:nvSpPr>
          <p:spPr bwMode="auto">
            <a:xfrm>
              <a:off x="3909" y="7159"/>
              <a:ext cx="567" cy="820"/>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89" name="Line 97"/>
            <p:cNvSpPr>
              <a:spLocks noChangeShapeType="1"/>
            </p:cNvSpPr>
            <p:nvPr/>
          </p:nvSpPr>
          <p:spPr bwMode="auto">
            <a:xfrm>
              <a:off x="4193" y="6820"/>
              <a:ext cx="0" cy="276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493" name="Rectangle 101"/>
            <p:cNvSpPr>
              <a:spLocks noChangeArrowheads="1"/>
            </p:cNvSpPr>
            <p:nvPr/>
          </p:nvSpPr>
          <p:spPr bwMode="auto">
            <a:xfrm>
              <a:off x="4046" y="8530"/>
              <a:ext cx="290" cy="58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94" name="Text Box 102"/>
            <p:cNvSpPr txBox="1">
              <a:spLocks noChangeArrowheads="1"/>
            </p:cNvSpPr>
            <p:nvPr/>
          </p:nvSpPr>
          <p:spPr bwMode="auto">
            <a:xfrm>
              <a:off x="2976" y="7213"/>
              <a:ext cx="137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6V</a:t>
              </a:r>
              <a:endParaRPr lang="en-US" altLang="zh-CN" sz="2400" b="1">
                <a:solidFill>
                  <a:schemeClr val="tx1"/>
                </a:solidFill>
                <a:latin typeface="Times New Roman" panose="02020503050405090304" pitchFamily="18" charset="0"/>
                <a:ea typeface="宋体" pitchFamily="2" charset="-122"/>
              </a:endParaRPr>
            </a:p>
          </p:txBody>
        </p:sp>
        <p:sp>
          <p:nvSpPr>
            <p:cNvPr id="59495" name="Text Box 103"/>
            <p:cNvSpPr txBox="1">
              <a:spLocks noChangeArrowheads="1"/>
            </p:cNvSpPr>
            <p:nvPr/>
          </p:nvSpPr>
          <p:spPr bwMode="auto">
            <a:xfrm>
              <a:off x="2986" y="8345"/>
              <a:ext cx="124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497" name="Text Box 105"/>
            <p:cNvSpPr txBox="1">
              <a:spLocks noChangeArrowheads="1"/>
            </p:cNvSpPr>
            <p:nvPr/>
          </p:nvSpPr>
          <p:spPr bwMode="auto">
            <a:xfrm>
              <a:off x="6613" y="8460"/>
              <a:ext cx="1105"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6A</a:t>
              </a:r>
              <a:endParaRPr lang="en-US" altLang="zh-CN" sz="2400" b="1">
                <a:solidFill>
                  <a:schemeClr val="tx1"/>
                </a:solidFill>
                <a:latin typeface="Times New Roman" panose="02020503050405090304" pitchFamily="18" charset="0"/>
                <a:ea typeface="宋体" pitchFamily="2" charset="-122"/>
              </a:endParaRPr>
            </a:p>
          </p:txBody>
        </p:sp>
        <p:sp>
          <p:nvSpPr>
            <p:cNvPr id="59498" name="Text Box 106"/>
            <p:cNvSpPr txBox="1">
              <a:spLocks noChangeArrowheads="1"/>
            </p:cNvSpPr>
            <p:nvPr/>
          </p:nvSpPr>
          <p:spPr bwMode="auto">
            <a:xfrm>
              <a:off x="3551" y="6533"/>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59499" name="Text Box 107"/>
            <p:cNvSpPr txBox="1">
              <a:spLocks noChangeArrowheads="1"/>
            </p:cNvSpPr>
            <p:nvPr/>
          </p:nvSpPr>
          <p:spPr bwMode="auto">
            <a:xfrm>
              <a:off x="3438" y="7325"/>
              <a:ext cx="56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59500" name="Line 108"/>
            <p:cNvSpPr>
              <a:spLocks noChangeShapeType="1"/>
            </p:cNvSpPr>
            <p:nvPr/>
          </p:nvSpPr>
          <p:spPr bwMode="auto">
            <a:xfrm>
              <a:off x="4231" y="9593"/>
              <a:ext cx="3743"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01" name="Line 109"/>
            <p:cNvSpPr>
              <a:spLocks noChangeShapeType="1"/>
            </p:cNvSpPr>
            <p:nvPr/>
          </p:nvSpPr>
          <p:spPr bwMode="auto">
            <a:xfrm>
              <a:off x="4118" y="6758"/>
              <a:ext cx="3743"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02" name="Oval 110"/>
            <p:cNvSpPr>
              <a:spLocks noChangeArrowheads="1"/>
            </p:cNvSpPr>
            <p:nvPr/>
          </p:nvSpPr>
          <p:spPr bwMode="auto">
            <a:xfrm>
              <a:off x="7973" y="9480"/>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503" name="Oval 111"/>
            <p:cNvSpPr>
              <a:spLocks noChangeArrowheads="1"/>
            </p:cNvSpPr>
            <p:nvPr/>
          </p:nvSpPr>
          <p:spPr bwMode="auto">
            <a:xfrm>
              <a:off x="7861" y="6645"/>
              <a:ext cx="228" cy="22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504" name="Line 112"/>
            <p:cNvSpPr>
              <a:spLocks noChangeShapeType="1"/>
            </p:cNvSpPr>
            <p:nvPr/>
          </p:nvSpPr>
          <p:spPr bwMode="auto">
            <a:xfrm>
              <a:off x="4231" y="8233"/>
              <a:ext cx="2043" cy="0"/>
            </a:xfrm>
            <a:prstGeom prst="line">
              <a:avLst/>
            </a:prstGeom>
            <a:noFill/>
            <a:ln w="952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08" name="Line 116"/>
            <p:cNvSpPr>
              <a:spLocks noChangeShapeType="1"/>
            </p:cNvSpPr>
            <p:nvPr/>
          </p:nvSpPr>
          <p:spPr bwMode="auto">
            <a:xfrm flipV="1">
              <a:off x="5706" y="8460"/>
              <a:ext cx="0" cy="68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09" name="Line 117"/>
            <p:cNvSpPr>
              <a:spLocks noChangeShapeType="1"/>
            </p:cNvSpPr>
            <p:nvPr/>
          </p:nvSpPr>
          <p:spPr bwMode="auto">
            <a:xfrm>
              <a:off x="6273" y="8233"/>
              <a:ext cx="0" cy="136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490" name="Group 98"/>
            <p:cNvGrpSpPr/>
            <p:nvPr/>
          </p:nvGrpSpPr>
          <p:grpSpPr bwMode="auto">
            <a:xfrm>
              <a:off x="5893" y="8410"/>
              <a:ext cx="720" cy="820"/>
              <a:chOff x="2304" y="2284"/>
              <a:chExt cx="288" cy="328"/>
            </a:xfrm>
          </p:grpSpPr>
          <p:sp>
            <p:nvSpPr>
              <p:cNvPr id="59491" name="Oval 99"/>
              <p:cNvSpPr>
                <a:spLocks noChangeArrowheads="1"/>
              </p:cNvSpPr>
              <p:nvPr/>
            </p:nvSpPr>
            <p:spPr bwMode="auto">
              <a:xfrm>
                <a:off x="2304" y="2284"/>
                <a:ext cx="270" cy="32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492" name="Line 100"/>
              <p:cNvSpPr>
                <a:spLocks noChangeShapeType="1"/>
              </p:cNvSpPr>
              <p:nvPr/>
            </p:nvSpPr>
            <p:spPr bwMode="auto">
              <a:xfrm>
                <a:off x="2304" y="2448"/>
                <a:ext cx="28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grpSp>
      <p:sp>
        <p:nvSpPr>
          <p:cNvPr id="59512" name="Line 120"/>
          <p:cNvSpPr>
            <a:spLocks noChangeShapeType="1"/>
          </p:cNvSpPr>
          <p:nvPr/>
        </p:nvSpPr>
        <p:spPr bwMode="auto">
          <a:xfrm>
            <a:off x="7434581" y="5229225"/>
            <a:ext cx="576263" cy="0"/>
          </a:xfrm>
          <a:prstGeom prst="line">
            <a:avLst/>
          </a:prstGeom>
          <a:noFill/>
          <a:ln w="762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13" name="Line 121"/>
          <p:cNvSpPr>
            <a:spLocks noChangeShapeType="1"/>
          </p:cNvSpPr>
          <p:nvPr/>
        </p:nvSpPr>
        <p:spPr bwMode="auto">
          <a:xfrm>
            <a:off x="5202556" y="5156200"/>
            <a:ext cx="576263" cy="0"/>
          </a:xfrm>
          <a:prstGeom prst="line">
            <a:avLst/>
          </a:prstGeom>
          <a:noFill/>
          <a:ln w="762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9514" name="Group 122"/>
          <p:cNvGrpSpPr/>
          <p:nvPr/>
        </p:nvGrpSpPr>
        <p:grpSpPr bwMode="auto">
          <a:xfrm>
            <a:off x="8226744" y="4005264"/>
            <a:ext cx="1512887" cy="2376487"/>
            <a:chOff x="3379" y="709"/>
            <a:chExt cx="953" cy="1497"/>
          </a:xfrm>
        </p:grpSpPr>
        <p:sp>
          <p:nvSpPr>
            <p:cNvPr id="59515" name="Oval 123"/>
            <p:cNvSpPr>
              <a:spLocks noChangeArrowheads="1"/>
            </p:cNvSpPr>
            <p:nvPr/>
          </p:nvSpPr>
          <p:spPr bwMode="auto">
            <a:xfrm>
              <a:off x="3379" y="1570"/>
              <a:ext cx="317" cy="318"/>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516" name="Line 124"/>
            <p:cNvSpPr>
              <a:spLocks noChangeShapeType="1"/>
            </p:cNvSpPr>
            <p:nvPr/>
          </p:nvSpPr>
          <p:spPr bwMode="auto">
            <a:xfrm>
              <a:off x="3553" y="733"/>
              <a:ext cx="8" cy="1427"/>
            </a:xfrm>
            <a:prstGeom prst="line">
              <a:avLst/>
            </a:prstGeom>
            <a:noFill/>
            <a:ln w="28575">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17" name="Rectangle 125"/>
            <p:cNvSpPr>
              <a:spLocks noChangeArrowheads="1"/>
            </p:cNvSpPr>
            <p:nvPr/>
          </p:nvSpPr>
          <p:spPr bwMode="auto">
            <a:xfrm>
              <a:off x="3486" y="1008"/>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518" name="Text Box 126"/>
            <p:cNvSpPr txBox="1">
              <a:spLocks noChangeArrowheads="1"/>
            </p:cNvSpPr>
            <p:nvPr/>
          </p:nvSpPr>
          <p:spPr bwMode="auto">
            <a:xfrm>
              <a:off x="3696" y="1570"/>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66V</a:t>
              </a:r>
              <a:endParaRPr lang="en-US" altLang="zh-CN" sz="2400" b="1">
                <a:solidFill>
                  <a:schemeClr val="tx1"/>
                </a:solidFill>
                <a:latin typeface="Times New Roman" panose="02020503050405090304" pitchFamily="18" charset="0"/>
                <a:ea typeface="宋体" pitchFamily="2" charset="-122"/>
              </a:endParaRPr>
            </a:p>
          </p:txBody>
        </p:sp>
        <p:sp>
          <p:nvSpPr>
            <p:cNvPr id="59519" name="Text Box 127"/>
            <p:cNvSpPr txBox="1">
              <a:spLocks noChangeArrowheads="1"/>
            </p:cNvSpPr>
            <p:nvPr/>
          </p:nvSpPr>
          <p:spPr bwMode="auto">
            <a:xfrm>
              <a:off x="3572" y="935"/>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Times New Roman" panose="02020503050405090304" pitchFamily="18" charset="0"/>
                  <a:ea typeface="宋体" pitchFamily="2" charset="-122"/>
                </a:rPr>
                <a:t>10</a:t>
              </a:r>
              <a:r>
                <a:rPr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59520" name="Text Box 128"/>
            <p:cNvSpPr txBox="1">
              <a:spLocks noChangeArrowheads="1"/>
            </p:cNvSpPr>
            <p:nvPr/>
          </p:nvSpPr>
          <p:spPr bwMode="auto">
            <a:xfrm>
              <a:off x="3696" y="125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sp>
          <p:nvSpPr>
            <p:cNvPr id="59521" name="Text Box 129"/>
            <p:cNvSpPr txBox="1">
              <a:spLocks noChangeArrowheads="1"/>
            </p:cNvSpPr>
            <p:nvPr/>
          </p:nvSpPr>
          <p:spPr bwMode="auto">
            <a:xfrm>
              <a:off x="3696" y="170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_</a:t>
              </a:r>
              <a:endParaRPr lang="en-US" altLang="zh-CN" sz="2800" b="1">
                <a:solidFill>
                  <a:schemeClr val="tx1"/>
                </a:solidFill>
                <a:latin typeface="Times New Roman" panose="02020503050405090304" pitchFamily="18" charset="0"/>
                <a:ea typeface="宋体" pitchFamily="2" charset="-122"/>
              </a:endParaRPr>
            </a:p>
          </p:txBody>
        </p:sp>
        <p:sp>
          <p:nvSpPr>
            <p:cNvPr id="59522" name="Line 130"/>
            <p:cNvSpPr>
              <a:spLocks noChangeShapeType="1"/>
            </p:cNvSpPr>
            <p:nvPr/>
          </p:nvSpPr>
          <p:spPr bwMode="auto">
            <a:xfrm>
              <a:off x="3560" y="754"/>
              <a:ext cx="635"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23" name="Line 131"/>
            <p:cNvSpPr>
              <a:spLocks noChangeShapeType="1"/>
            </p:cNvSpPr>
            <p:nvPr/>
          </p:nvSpPr>
          <p:spPr bwMode="auto">
            <a:xfrm>
              <a:off x="3560" y="2160"/>
              <a:ext cx="681"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9524" name="Oval 132"/>
            <p:cNvSpPr>
              <a:spLocks noChangeArrowheads="1"/>
            </p:cNvSpPr>
            <p:nvPr/>
          </p:nvSpPr>
          <p:spPr bwMode="auto">
            <a:xfrm>
              <a:off x="4195" y="709"/>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9525" name="Oval 133"/>
            <p:cNvSpPr>
              <a:spLocks noChangeArrowheads="1"/>
            </p:cNvSpPr>
            <p:nvPr/>
          </p:nvSpPr>
          <p:spPr bwMode="auto">
            <a:xfrm>
              <a:off x="4241" y="2115"/>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23"/>
                                        </p:tgtEl>
                                        <p:attrNameLst>
                                          <p:attrName>style.visibility</p:attrName>
                                        </p:attrNameLst>
                                      </p:cBhvr>
                                      <p:to>
                                        <p:strVal val="visible"/>
                                      </p:to>
                                    </p:set>
                                    <p:anim calcmode="lin" valueType="num">
                                      <p:cBhvr additive="base">
                                        <p:cTn id="7" dur="500" fill="hold"/>
                                        <p:tgtEl>
                                          <p:spTgt spid="59423"/>
                                        </p:tgtEl>
                                        <p:attrNameLst>
                                          <p:attrName>ppt_x</p:attrName>
                                        </p:attrNameLst>
                                      </p:cBhvr>
                                      <p:tavLst>
                                        <p:tav tm="0">
                                          <p:val>
                                            <p:strVal val="0-#ppt_w/2"/>
                                          </p:val>
                                        </p:tav>
                                        <p:tav tm="100000">
                                          <p:val>
                                            <p:strVal val="#ppt_x"/>
                                          </p:val>
                                        </p:tav>
                                      </p:tavLst>
                                    </p:anim>
                                    <p:anim calcmode="lin" valueType="num">
                                      <p:cBhvr additive="base">
                                        <p:cTn id="8" dur="500" fill="hold"/>
                                        <p:tgtEl>
                                          <p:spTgt spid="594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9448"/>
                                        </p:tgtEl>
                                        <p:attrNameLst>
                                          <p:attrName>style.visibility</p:attrName>
                                        </p:attrNameLst>
                                      </p:cBhvr>
                                      <p:to>
                                        <p:strVal val="visible"/>
                                      </p:to>
                                    </p:set>
                                    <p:animEffect transition="in" filter="slide(fromLeft)">
                                      <p:cBhvr>
                                        <p:cTn id="13" dur="500"/>
                                        <p:tgtEl>
                                          <p:spTgt spid="59448"/>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59447"/>
                                        </p:tgtEl>
                                        <p:attrNameLst>
                                          <p:attrName>style.visibility</p:attrName>
                                        </p:attrNameLst>
                                      </p:cBhvr>
                                      <p:to>
                                        <p:strVal val="visible"/>
                                      </p:to>
                                    </p:set>
                                    <p:anim calcmode="lin" valueType="num">
                                      <p:cBhvr additive="base">
                                        <p:cTn id="17" dur="500" fill="hold"/>
                                        <p:tgtEl>
                                          <p:spTgt spid="59447"/>
                                        </p:tgtEl>
                                        <p:attrNameLst>
                                          <p:attrName>ppt_x</p:attrName>
                                        </p:attrNameLst>
                                      </p:cBhvr>
                                      <p:tavLst>
                                        <p:tav tm="0">
                                          <p:val>
                                            <p:strVal val="1+#ppt_w/2"/>
                                          </p:val>
                                        </p:tav>
                                        <p:tav tm="100000">
                                          <p:val>
                                            <p:strVal val="#ppt_x"/>
                                          </p:val>
                                        </p:tav>
                                      </p:tavLst>
                                    </p:anim>
                                    <p:anim calcmode="lin" valueType="num">
                                      <p:cBhvr additive="base">
                                        <p:cTn id="18" dur="500" fill="hold"/>
                                        <p:tgtEl>
                                          <p:spTgt spid="5944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59449"/>
                                        </p:tgtEl>
                                        <p:attrNameLst>
                                          <p:attrName>style.visibility</p:attrName>
                                        </p:attrNameLst>
                                      </p:cBhvr>
                                      <p:to>
                                        <p:strVal val="visible"/>
                                      </p:to>
                                    </p:set>
                                    <p:animEffect transition="in" filter="slide(fromLeft)">
                                      <p:cBhvr>
                                        <p:cTn id="23" dur="500"/>
                                        <p:tgtEl>
                                          <p:spTgt spid="59449"/>
                                        </p:tgtEl>
                                      </p:cBhvr>
                                    </p:animEffect>
                                  </p:childTnLst>
                                </p:cTn>
                              </p:par>
                            </p:childTnLst>
                          </p:cTn>
                        </p:par>
                        <p:par>
                          <p:cTn id="24" fill="hold">
                            <p:stCondLst>
                              <p:cond delay="500"/>
                            </p:stCondLst>
                            <p:childTnLst>
                              <p:par>
                                <p:cTn id="25" presetID="23" presetClass="entr" presetSubtype="16" fill="hold" nodeType="afterEffect">
                                  <p:stCondLst>
                                    <p:cond delay="0"/>
                                  </p:stCondLst>
                                  <p:childTnLst>
                                    <p:set>
                                      <p:cBhvr>
                                        <p:cTn id="26" dur="1" fill="hold">
                                          <p:stCondLst>
                                            <p:cond delay="0"/>
                                          </p:stCondLst>
                                        </p:cTn>
                                        <p:tgtEl>
                                          <p:spTgt spid="59450"/>
                                        </p:tgtEl>
                                        <p:attrNameLst>
                                          <p:attrName>style.visibility</p:attrName>
                                        </p:attrNameLst>
                                      </p:cBhvr>
                                      <p:to>
                                        <p:strVal val="visible"/>
                                      </p:to>
                                    </p:set>
                                    <p:anim calcmode="lin" valueType="num">
                                      <p:cBhvr>
                                        <p:cTn id="27" dur="500" fill="hold"/>
                                        <p:tgtEl>
                                          <p:spTgt spid="59450"/>
                                        </p:tgtEl>
                                        <p:attrNameLst>
                                          <p:attrName>ppt_w</p:attrName>
                                        </p:attrNameLst>
                                      </p:cBhvr>
                                      <p:tavLst>
                                        <p:tav tm="0">
                                          <p:val>
                                            <p:fltVal val="0"/>
                                          </p:val>
                                        </p:tav>
                                        <p:tav tm="100000">
                                          <p:val>
                                            <p:strVal val="#ppt_w"/>
                                          </p:val>
                                        </p:tav>
                                      </p:tavLst>
                                    </p:anim>
                                    <p:anim calcmode="lin" valueType="num">
                                      <p:cBhvr>
                                        <p:cTn id="28" dur="500" fill="hold"/>
                                        <p:tgtEl>
                                          <p:spTgt spid="59450"/>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59513"/>
                                        </p:tgtEl>
                                        <p:attrNameLst>
                                          <p:attrName>style.visibility</p:attrName>
                                        </p:attrNameLst>
                                      </p:cBhvr>
                                      <p:to>
                                        <p:strVal val="visible"/>
                                      </p:to>
                                    </p:set>
                                    <p:animEffect transition="in" filter="slide(fromLeft)">
                                      <p:cBhvr>
                                        <p:cTn id="33" dur="500"/>
                                        <p:tgtEl>
                                          <p:spTgt spid="5951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59512"/>
                                        </p:tgtEl>
                                        <p:attrNameLst>
                                          <p:attrName>style.visibility</p:attrName>
                                        </p:attrNameLst>
                                      </p:cBhvr>
                                      <p:to>
                                        <p:strVal val="visible"/>
                                      </p:to>
                                    </p:set>
                                    <p:animEffect transition="in" filter="slide(fromLeft)">
                                      <p:cBhvr>
                                        <p:cTn id="38" dur="500"/>
                                        <p:tgtEl>
                                          <p:spTgt spid="59512"/>
                                        </p:tgtEl>
                                      </p:cBhvr>
                                    </p:animEffect>
                                  </p:childTnLst>
                                </p:cTn>
                              </p:par>
                            </p:childTnLst>
                          </p:cTn>
                        </p:par>
                        <p:par>
                          <p:cTn id="39" fill="hold">
                            <p:stCondLst>
                              <p:cond delay="500"/>
                            </p:stCondLst>
                            <p:childTnLst>
                              <p:par>
                                <p:cTn id="40" presetID="23" presetClass="entr" presetSubtype="16" fill="hold" nodeType="afterEffect">
                                  <p:stCondLst>
                                    <p:cond delay="0"/>
                                  </p:stCondLst>
                                  <p:childTnLst>
                                    <p:set>
                                      <p:cBhvr>
                                        <p:cTn id="41" dur="1" fill="hold">
                                          <p:stCondLst>
                                            <p:cond delay="0"/>
                                          </p:stCondLst>
                                        </p:cTn>
                                        <p:tgtEl>
                                          <p:spTgt spid="59514"/>
                                        </p:tgtEl>
                                        <p:attrNameLst>
                                          <p:attrName>style.visibility</p:attrName>
                                        </p:attrNameLst>
                                      </p:cBhvr>
                                      <p:to>
                                        <p:strVal val="visible"/>
                                      </p:to>
                                    </p:set>
                                    <p:anim calcmode="lin" valueType="num">
                                      <p:cBhvr>
                                        <p:cTn id="42" dur="500" fill="hold"/>
                                        <p:tgtEl>
                                          <p:spTgt spid="59514"/>
                                        </p:tgtEl>
                                        <p:attrNameLst>
                                          <p:attrName>ppt_w</p:attrName>
                                        </p:attrNameLst>
                                      </p:cBhvr>
                                      <p:tavLst>
                                        <p:tav tm="0">
                                          <p:val>
                                            <p:fltVal val="0"/>
                                          </p:val>
                                        </p:tav>
                                        <p:tav tm="100000">
                                          <p:val>
                                            <p:strVal val="#ppt_w"/>
                                          </p:val>
                                        </p:tav>
                                      </p:tavLst>
                                    </p:anim>
                                    <p:anim calcmode="lin" valueType="num">
                                      <p:cBhvr>
                                        <p:cTn id="43" dur="500" fill="hold"/>
                                        <p:tgtEl>
                                          <p:spTgt spid="595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4"/>
          <p:cNvGrpSpPr/>
          <p:nvPr/>
        </p:nvGrpSpPr>
        <p:grpSpPr bwMode="auto">
          <a:xfrm>
            <a:off x="8201025" y="1530668"/>
            <a:ext cx="2023300" cy="2371314"/>
            <a:chOff x="0" y="0"/>
            <a:chExt cx="1356" cy="1589"/>
          </a:xfrm>
        </p:grpSpPr>
        <p:sp>
          <p:nvSpPr>
            <p:cNvPr id="40992" name="Rectangle 5"/>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400"/>
                <a:t>实</a:t>
              </a:r>
              <a:endParaRPr lang="zh-CN" altLang="en-US" sz="2400"/>
            </a:p>
            <a:p>
              <a:pPr algn="ctr" eaLnBrk="1" hangingPunct="1"/>
              <a:r>
                <a:rPr lang="zh-CN" altLang="en-US" sz="2400"/>
                <a:t>际</a:t>
              </a:r>
              <a:endParaRPr lang="zh-CN" altLang="en-US" sz="2400"/>
            </a:p>
            <a:p>
              <a:pPr algn="ctr" eaLnBrk="1" hangingPunct="1"/>
              <a:r>
                <a:rPr lang="zh-CN" altLang="en-US" sz="2400"/>
                <a:t>电</a:t>
              </a:r>
              <a:endParaRPr lang="zh-CN" altLang="en-US" sz="2400"/>
            </a:p>
            <a:p>
              <a:pPr algn="ctr" eaLnBrk="1" hangingPunct="1"/>
              <a:r>
                <a:rPr lang="zh-CN" altLang="en-US" sz="2400"/>
                <a:t>源</a:t>
              </a:r>
              <a:endParaRPr lang="zh-CN" altLang="en-US" sz="2400"/>
            </a:p>
          </p:txBody>
        </p:sp>
        <p:sp>
          <p:nvSpPr>
            <p:cNvPr id="40993" name="Freeform 6"/>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94" name="Rectangle 7"/>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95" name="Oval 8"/>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96" name="Oval 9"/>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97" name="Text Box 10"/>
            <p:cNvSpPr txBox="1">
              <a:spLocks noChangeArrowheads="1"/>
            </p:cNvSpPr>
            <p:nvPr/>
          </p:nvSpPr>
          <p:spPr bwMode="auto">
            <a:xfrm>
              <a:off x="454" y="291"/>
              <a:ext cx="273"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a:t>
              </a:r>
              <a:endParaRPr lang="en-US" altLang="zh-CN">
                <a:latin typeface="Times New Roman" panose="02020503050405090304" pitchFamily="18" charset="0"/>
              </a:endParaRPr>
            </a:p>
            <a:p>
              <a:pPr algn="just" eaLnBrk="1" hangingPunct="1"/>
              <a:endParaRPr lang="en-US" altLang="zh-CN" sz="900">
                <a:latin typeface="Times New Roman" panose="02020503050405090304" pitchFamily="18" charset="0"/>
              </a:endParaRPr>
            </a:p>
            <a:p>
              <a:pPr algn="just" eaLnBrk="1" hangingPunct="1"/>
              <a:r>
                <a:rPr lang="en-US" altLang="zh-CN" sz="2400" i="1">
                  <a:latin typeface="Times New Roman" panose="02020503050405090304" pitchFamily="18" charset="0"/>
                </a:rPr>
                <a:t>U</a:t>
              </a:r>
              <a:endParaRPr lang="en-US" altLang="zh-CN" sz="2400" i="1">
                <a:latin typeface="Times New Roman" panose="02020503050405090304" pitchFamily="18" charset="0"/>
              </a:endParaRPr>
            </a:p>
            <a:p>
              <a:pPr algn="just" eaLnBrk="1" hangingPunct="1"/>
              <a:endParaRPr lang="en-US" altLang="zh-CN" sz="9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40998" name="Line 11"/>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0999" name="Text Box 12"/>
            <p:cNvSpPr txBox="1">
              <a:spLocks noChangeArrowheads="1"/>
            </p:cNvSpPr>
            <p:nvPr/>
          </p:nvSpPr>
          <p:spPr bwMode="auto">
            <a:xfrm>
              <a:off x="495" y="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a</a:t>
              </a:r>
              <a:endParaRPr lang="en-US" altLang="zh-CN" sz="2400" i="1">
                <a:latin typeface="Times New Roman" panose="02020503050405090304" pitchFamily="18" charset="0"/>
              </a:endParaRPr>
            </a:p>
          </p:txBody>
        </p:sp>
        <p:sp>
          <p:nvSpPr>
            <p:cNvPr id="41000" name="Text Box 13"/>
            <p:cNvSpPr txBox="1">
              <a:spLocks noChangeArrowheads="1"/>
            </p:cNvSpPr>
            <p:nvPr/>
          </p:nvSpPr>
          <p:spPr bwMode="auto">
            <a:xfrm>
              <a:off x="474" y="128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b</a:t>
              </a:r>
              <a:endParaRPr lang="en-US" altLang="zh-CN" sz="2400" i="1">
                <a:latin typeface="Times New Roman" panose="02020503050405090304" pitchFamily="18" charset="0"/>
              </a:endParaRPr>
            </a:p>
          </p:txBody>
        </p:sp>
        <p:sp>
          <p:nvSpPr>
            <p:cNvPr id="41001" name="Text Box 14"/>
            <p:cNvSpPr txBox="1">
              <a:spLocks noChangeArrowheads="1"/>
            </p:cNvSpPr>
            <p:nvPr/>
          </p:nvSpPr>
          <p:spPr bwMode="auto">
            <a:xfrm>
              <a:off x="773" y="33"/>
              <a:ext cx="20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endParaRPr lang="en-US" altLang="zh-CN" sz="2400" i="1">
                <a:latin typeface="Times New Roman" panose="02020503050405090304" pitchFamily="18" charset="0"/>
              </a:endParaRPr>
            </a:p>
          </p:txBody>
        </p:sp>
        <p:sp>
          <p:nvSpPr>
            <p:cNvPr id="41002" name="Text Box 15"/>
            <p:cNvSpPr txBox="1">
              <a:spLocks noChangeArrowheads="1"/>
            </p:cNvSpPr>
            <p:nvPr/>
          </p:nvSpPr>
          <p:spPr bwMode="auto">
            <a:xfrm>
              <a:off x="1095" y="657"/>
              <a:ext cx="26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endParaRPr lang="en-US" altLang="zh-CN" sz="2400" i="1">
                <a:latin typeface="Times New Roman" panose="02020503050405090304" pitchFamily="18" charset="0"/>
              </a:endParaRPr>
            </a:p>
          </p:txBody>
        </p:sp>
      </p:grpSp>
      <p:sp>
        <p:nvSpPr>
          <p:cNvPr id="40963" name="TextBox 35"/>
          <p:cNvSpPr txBox="1">
            <a:spLocks noChangeArrowheads="1"/>
          </p:cNvSpPr>
          <p:nvPr/>
        </p:nvSpPr>
        <p:spPr bwMode="auto">
          <a:xfrm>
            <a:off x="2160589" y="644844"/>
            <a:ext cx="809942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t>[</a:t>
            </a:r>
            <a:r>
              <a:rPr lang="zh-CN" altLang="en-US"/>
              <a:t>例题</a:t>
            </a:r>
            <a:r>
              <a:rPr lang="en-US" altLang="zh-CN"/>
              <a:t>1.3.1] </a:t>
            </a:r>
            <a:r>
              <a:rPr lang="zh-CN" altLang="en-US"/>
              <a:t>已知图示实际电源电路中，</a:t>
            </a:r>
            <a:r>
              <a:rPr lang="en-US" altLang="zh-CN"/>
              <a:t>R=0</a:t>
            </a:r>
            <a:r>
              <a:rPr lang="zh-CN" altLang="en-US"/>
              <a:t>时</a:t>
            </a:r>
            <a:r>
              <a:rPr lang="en-US" altLang="zh-CN"/>
              <a:t>I=2A</a:t>
            </a:r>
            <a:r>
              <a:rPr lang="zh-CN" altLang="en-US"/>
              <a:t>，</a:t>
            </a:r>
            <a:r>
              <a:rPr lang="en-US" altLang="zh-CN"/>
              <a:t>R=4Ω</a:t>
            </a:r>
            <a:r>
              <a:rPr lang="zh-CN" altLang="en-US"/>
              <a:t>时</a:t>
            </a:r>
            <a:r>
              <a:rPr lang="en-US" altLang="zh-CN"/>
              <a:t>I=1.2A</a:t>
            </a:r>
            <a:r>
              <a:rPr lang="zh-CN" altLang="en-US"/>
              <a:t>，求：⑴电流源模型；⑵电压源模型；⑶</a:t>
            </a:r>
            <a:r>
              <a:rPr lang="en-US" altLang="zh-CN"/>
              <a:t>R=2Ω</a:t>
            </a:r>
            <a:r>
              <a:rPr lang="zh-CN" altLang="en-US"/>
              <a:t>时的</a:t>
            </a:r>
            <a:r>
              <a:rPr lang="en-US" altLang="zh-CN"/>
              <a:t>I</a:t>
            </a:r>
            <a:r>
              <a:rPr lang="zh-CN" altLang="en-US"/>
              <a:t>值</a:t>
            </a:r>
            <a:endParaRPr lang="zh-CN" altLang="en-US"/>
          </a:p>
        </p:txBody>
      </p:sp>
      <p:sp>
        <p:nvSpPr>
          <p:cNvPr id="39951" name="TextBox 36"/>
          <p:cNvSpPr txBox="1">
            <a:spLocks noChangeArrowheads="1"/>
          </p:cNvSpPr>
          <p:nvPr/>
        </p:nvSpPr>
        <p:spPr bwMode="auto">
          <a:xfrm>
            <a:off x="2160589" y="2113281"/>
            <a:ext cx="49799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t>[</a:t>
            </a:r>
            <a:r>
              <a:rPr lang="zh-CN" altLang="en-US"/>
              <a:t>解</a:t>
            </a:r>
            <a:r>
              <a:rPr lang="en-US" altLang="zh-CN"/>
              <a:t>] ⑴ </a:t>
            </a:r>
            <a:r>
              <a:rPr lang="zh-CN" altLang="en-US"/>
              <a:t>电流源模型如图所示</a:t>
            </a:r>
            <a:endParaRPr lang="zh-CN" altLang="en-US"/>
          </a:p>
        </p:txBody>
      </p:sp>
      <p:grpSp>
        <p:nvGrpSpPr>
          <p:cNvPr id="39952" name="组合 39"/>
          <p:cNvGrpSpPr/>
          <p:nvPr/>
        </p:nvGrpSpPr>
        <p:grpSpPr bwMode="auto">
          <a:xfrm>
            <a:off x="7588250" y="3723006"/>
            <a:ext cx="2797126" cy="2974975"/>
            <a:chOff x="0" y="0"/>
            <a:chExt cx="2796646" cy="2974512"/>
          </a:xfrm>
        </p:grpSpPr>
        <p:grpSp>
          <p:nvGrpSpPr>
            <p:cNvPr id="40972" name="组合 37"/>
            <p:cNvGrpSpPr/>
            <p:nvPr/>
          </p:nvGrpSpPr>
          <p:grpSpPr bwMode="auto">
            <a:xfrm>
              <a:off x="0" y="0"/>
              <a:ext cx="2796646" cy="2553283"/>
              <a:chOff x="0" y="0"/>
              <a:chExt cx="3107383" cy="2836981"/>
            </a:xfrm>
          </p:grpSpPr>
          <p:sp>
            <p:nvSpPr>
              <p:cNvPr id="40974" name="Line 35"/>
              <p:cNvSpPr>
                <a:spLocks noChangeShapeType="1"/>
              </p:cNvSpPr>
              <p:nvPr/>
            </p:nvSpPr>
            <p:spPr bwMode="auto">
              <a:xfrm>
                <a:off x="979487" y="496888"/>
                <a:ext cx="0" cy="18415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5" name="Rectangle 17"/>
              <p:cNvSpPr>
                <a:spLocks noChangeArrowheads="1"/>
              </p:cNvSpPr>
              <p:nvPr/>
            </p:nvSpPr>
            <p:spPr bwMode="auto">
              <a:xfrm>
                <a:off x="0" y="273050"/>
                <a:ext cx="1577975" cy="2203450"/>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76" name="Rectangle 18"/>
              <p:cNvSpPr>
                <a:spLocks noChangeArrowheads="1"/>
              </p:cNvSpPr>
              <p:nvPr/>
            </p:nvSpPr>
            <p:spPr bwMode="auto">
              <a:xfrm>
                <a:off x="339725" y="501650"/>
                <a:ext cx="2292350" cy="183991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77" name="Rectangle 19"/>
              <p:cNvSpPr>
                <a:spLocks noChangeArrowheads="1"/>
              </p:cNvSpPr>
              <p:nvPr/>
            </p:nvSpPr>
            <p:spPr bwMode="auto">
              <a:xfrm>
                <a:off x="2559050" y="1141413"/>
                <a:ext cx="150812" cy="488950"/>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78" name="Oval 20"/>
              <p:cNvSpPr>
                <a:spLocks noChangeArrowheads="1"/>
              </p:cNvSpPr>
              <p:nvPr/>
            </p:nvSpPr>
            <p:spPr bwMode="auto">
              <a:xfrm>
                <a:off x="1844675" y="436563"/>
                <a:ext cx="114300" cy="1143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79" name="Oval 21"/>
              <p:cNvSpPr>
                <a:spLocks noChangeArrowheads="1"/>
              </p:cNvSpPr>
              <p:nvPr/>
            </p:nvSpPr>
            <p:spPr bwMode="auto">
              <a:xfrm>
                <a:off x="1844675" y="2273300"/>
                <a:ext cx="114300" cy="1143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80" name="Text Box 22"/>
              <p:cNvSpPr txBox="1">
                <a:spLocks noChangeArrowheads="1"/>
              </p:cNvSpPr>
              <p:nvPr/>
            </p:nvSpPr>
            <p:spPr bwMode="auto">
              <a:xfrm>
                <a:off x="1655640" y="461962"/>
                <a:ext cx="452682" cy="211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a:t>
                </a:r>
                <a:endParaRPr lang="en-US" altLang="zh-CN">
                  <a:latin typeface="Times New Roman" panose="02020503050405090304" pitchFamily="18" charset="0"/>
                </a:endParaRPr>
              </a:p>
              <a:p>
                <a:pPr algn="just" eaLnBrk="1" hangingPunct="1"/>
                <a:endParaRPr lang="en-US" altLang="zh-CN" sz="2000">
                  <a:latin typeface="Times New Roman" panose="02020503050405090304" pitchFamily="18" charset="0"/>
                </a:endParaRPr>
              </a:p>
              <a:p>
                <a:pPr algn="just" eaLnBrk="1" hangingPunct="1"/>
                <a:r>
                  <a:rPr lang="en-US" altLang="zh-CN" sz="2400" i="1">
                    <a:latin typeface="Times New Roman" panose="02020503050405090304" pitchFamily="18" charset="0"/>
                  </a:rPr>
                  <a:t>U</a:t>
                </a:r>
                <a:endParaRPr lang="en-US" altLang="zh-CN" sz="2400" i="1">
                  <a:latin typeface="Times New Roman" panose="02020503050405090304" pitchFamily="18" charset="0"/>
                </a:endParaRPr>
              </a:p>
              <a:p>
                <a:pPr algn="just" eaLnBrk="1" hangingPunct="1"/>
                <a:endParaRPr lang="en-US" altLang="zh-CN" sz="18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40981" name="Line 23"/>
              <p:cNvSpPr>
                <a:spLocks noChangeShapeType="1"/>
              </p:cNvSpPr>
              <p:nvPr/>
            </p:nvSpPr>
            <p:spPr bwMode="auto">
              <a:xfrm>
                <a:off x="2071687" y="500063"/>
                <a:ext cx="22542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0982" name="Text Box 24"/>
              <p:cNvSpPr txBox="1">
                <a:spLocks noChangeArrowheads="1"/>
              </p:cNvSpPr>
              <p:nvPr/>
            </p:nvSpPr>
            <p:spPr bwMode="auto">
              <a:xfrm>
                <a:off x="1721710" y="0"/>
                <a:ext cx="376106"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a</a:t>
                </a:r>
                <a:endParaRPr lang="en-US" altLang="zh-CN" sz="2400" i="1">
                  <a:latin typeface="Times New Roman" panose="02020503050405090304" pitchFamily="18" charset="0"/>
                </a:endParaRPr>
              </a:p>
            </p:txBody>
          </p:sp>
          <p:sp>
            <p:nvSpPr>
              <p:cNvPr id="40983" name="Text Box 25"/>
              <p:cNvSpPr txBox="1">
                <a:spLocks noChangeArrowheads="1"/>
              </p:cNvSpPr>
              <p:nvPr/>
            </p:nvSpPr>
            <p:spPr bwMode="auto">
              <a:xfrm>
                <a:off x="1688372" y="2324100"/>
                <a:ext cx="376106"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b</a:t>
                </a:r>
                <a:endParaRPr lang="en-US" altLang="zh-CN" sz="2400" i="1">
                  <a:latin typeface="Times New Roman" panose="02020503050405090304" pitchFamily="18" charset="0"/>
                </a:endParaRPr>
              </a:p>
            </p:txBody>
          </p:sp>
          <p:sp>
            <p:nvSpPr>
              <p:cNvPr id="40984" name="Text Box 26"/>
              <p:cNvSpPr txBox="1">
                <a:spLocks noChangeArrowheads="1"/>
              </p:cNvSpPr>
              <p:nvPr/>
            </p:nvSpPr>
            <p:spPr bwMode="auto">
              <a:xfrm>
                <a:off x="2165062" y="52389"/>
                <a:ext cx="338711"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endParaRPr lang="en-US" altLang="zh-CN" sz="2400" i="1">
                  <a:latin typeface="Times New Roman" panose="02020503050405090304" pitchFamily="18" charset="0"/>
                </a:endParaRPr>
              </a:p>
            </p:txBody>
          </p:sp>
          <p:sp>
            <p:nvSpPr>
              <p:cNvPr id="40985" name="Text Box 27"/>
              <p:cNvSpPr txBox="1">
                <a:spLocks noChangeArrowheads="1"/>
              </p:cNvSpPr>
              <p:nvPr/>
            </p:nvSpPr>
            <p:spPr bwMode="auto">
              <a:xfrm>
                <a:off x="2674291" y="1144588"/>
                <a:ext cx="433092"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endParaRPr lang="en-US" altLang="zh-CN" sz="2400" i="1">
                  <a:latin typeface="Times New Roman" panose="02020503050405090304" pitchFamily="18" charset="0"/>
                </a:endParaRPr>
              </a:p>
            </p:txBody>
          </p:sp>
          <p:sp>
            <p:nvSpPr>
              <p:cNvPr id="40986" name="Rectangle 28"/>
              <p:cNvSpPr>
                <a:spLocks noChangeArrowheads="1"/>
              </p:cNvSpPr>
              <p:nvPr/>
            </p:nvSpPr>
            <p:spPr bwMode="auto">
              <a:xfrm>
                <a:off x="908050" y="1217613"/>
                <a:ext cx="150812" cy="488950"/>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87" name="Text Box 29"/>
              <p:cNvSpPr txBox="1">
                <a:spLocks noChangeArrowheads="1"/>
              </p:cNvSpPr>
              <p:nvPr/>
            </p:nvSpPr>
            <p:spPr bwMode="auto">
              <a:xfrm>
                <a:off x="1017105" y="1220788"/>
                <a:ext cx="547065"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r>
                  <a:rPr lang="en-US" altLang="zh-CN" sz="2400" baseline="-25000">
                    <a:latin typeface="Times New Roman" panose="02020503050405090304" pitchFamily="18" charset="0"/>
                  </a:rPr>
                  <a:t>0</a:t>
                </a:r>
                <a:endParaRPr lang="en-US" altLang="zh-CN" sz="2400" baseline="-25000">
                  <a:latin typeface="Times New Roman" panose="02020503050405090304" pitchFamily="18" charset="0"/>
                </a:endParaRPr>
              </a:p>
            </p:txBody>
          </p:sp>
          <p:sp>
            <p:nvSpPr>
              <p:cNvPr id="40988" name="Oval 30"/>
              <p:cNvSpPr>
                <a:spLocks noChangeArrowheads="1"/>
              </p:cNvSpPr>
              <p:nvPr/>
            </p:nvSpPr>
            <p:spPr bwMode="auto">
              <a:xfrm>
                <a:off x="150812" y="1316038"/>
                <a:ext cx="388937" cy="388938"/>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0989" name="Rectangle 33"/>
              <p:cNvSpPr>
                <a:spLocks noChangeArrowheads="1"/>
              </p:cNvSpPr>
              <p:nvPr/>
            </p:nvSpPr>
            <p:spPr bwMode="auto">
              <a:xfrm>
                <a:off x="338927" y="781050"/>
                <a:ext cx="465147" cy="5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r>
                  <a:rPr lang="en-US" altLang="zh-CN" sz="2400" baseline="-25000">
                    <a:latin typeface="Times New Roman" panose="02020503050405090304" pitchFamily="18" charset="0"/>
                  </a:rPr>
                  <a:t>S</a:t>
                </a:r>
                <a:endParaRPr lang="zh-CN" altLang="en-US" sz="2400" baseline="-25000">
                  <a:latin typeface="Times New Roman" panose="02020503050405090304" pitchFamily="18" charset="0"/>
                </a:endParaRPr>
              </a:p>
            </p:txBody>
          </p:sp>
          <p:sp>
            <p:nvSpPr>
              <p:cNvPr id="40990" name="Line 36"/>
              <p:cNvSpPr>
                <a:spLocks noChangeShapeType="1"/>
              </p:cNvSpPr>
              <p:nvPr/>
            </p:nvSpPr>
            <p:spPr bwMode="auto">
              <a:xfrm>
                <a:off x="152400" y="1512888"/>
                <a:ext cx="38893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1" name="Line 37"/>
              <p:cNvSpPr>
                <a:spLocks noChangeShapeType="1"/>
              </p:cNvSpPr>
              <p:nvPr/>
            </p:nvSpPr>
            <p:spPr bwMode="auto">
              <a:xfrm flipV="1">
                <a:off x="339725" y="1000125"/>
                <a:ext cx="0" cy="274638"/>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40973" name="TextBox 38"/>
            <p:cNvSpPr txBox="1">
              <a:spLocks noChangeArrowheads="1"/>
            </p:cNvSpPr>
            <p:nvPr/>
          </p:nvSpPr>
          <p:spPr bwMode="auto">
            <a:xfrm>
              <a:off x="349374" y="2451292"/>
              <a:ext cx="2077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latin typeface="宋体" pitchFamily="2" charset="-122"/>
                  <a:ea typeface="宋体" pitchFamily="2" charset="-122"/>
                </a:rPr>
                <a:t>电流源模型</a:t>
              </a:r>
              <a:endParaRPr lang="zh-CN" altLang="en-US">
                <a:latin typeface="宋体" pitchFamily="2" charset="-122"/>
                <a:ea typeface="宋体" pitchFamily="2" charset="-122"/>
              </a:endParaRPr>
            </a:p>
          </p:txBody>
        </p:sp>
      </p:grpSp>
      <p:graphicFrame>
        <p:nvGraphicFramePr>
          <p:cNvPr id="39973" name="对象 39972"/>
          <p:cNvGraphicFramePr>
            <a:graphicFrameLocks noChangeAspect="1"/>
          </p:cNvGraphicFramePr>
          <p:nvPr/>
        </p:nvGraphicFramePr>
        <p:xfrm>
          <a:off x="4933950" y="2741930"/>
          <a:ext cx="1714500" cy="812800"/>
        </p:xfrm>
        <a:graphic>
          <a:graphicData uri="http://schemas.openxmlformats.org/presentationml/2006/ole">
            <mc:AlternateContent xmlns:mc="http://schemas.openxmlformats.org/markup-compatibility/2006">
              <mc:Choice xmlns:v="urn:schemas-microsoft-com:vml" Requires="v">
                <p:oleObj spid="_x0000_s2" name="" r:id="rId1" imgW="1713865" imgH="812165" progId="">
                  <p:embed/>
                </p:oleObj>
              </mc:Choice>
              <mc:Fallback>
                <p:oleObj name="" r:id="rId1" imgW="1713865" imgH="812165" progId="">
                  <p:embed/>
                  <p:pic>
                    <p:nvPicPr>
                      <p:cNvPr id="0" name="对象 399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950" y="2741930"/>
                        <a:ext cx="17145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74" name="TextBox 41"/>
          <p:cNvSpPr txBox="1">
            <a:spLocks noChangeArrowheads="1"/>
          </p:cNvSpPr>
          <p:nvPr/>
        </p:nvSpPr>
        <p:spPr bwMode="auto">
          <a:xfrm>
            <a:off x="2041526" y="3659506"/>
            <a:ext cx="518636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当</a:t>
            </a:r>
            <a:r>
              <a:rPr lang="en-US" altLang="zh-CN"/>
              <a:t>R=0</a:t>
            </a:r>
            <a:r>
              <a:rPr lang="zh-CN" altLang="en-US"/>
              <a:t>时，</a:t>
            </a:r>
            <a:r>
              <a:rPr lang="en-US" altLang="zh-CN"/>
              <a:t>I=I</a:t>
            </a:r>
            <a:r>
              <a:rPr lang="en-US" altLang="zh-CN" baseline="-25000"/>
              <a:t>S</a:t>
            </a:r>
            <a:r>
              <a:rPr lang="zh-CN" altLang="en-US"/>
              <a:t>，故</a:t>
            </a:r>
            <a:r>
              <a:rPr lang="en-US" altLang="zh-CN">
                <a:solidFill>
                  <a:srgbClr val="FF0000"/>
                </a:solidFill>
              </a:rPr>
              <a:t>I</a:t>
            </a:r>
            <a:r>
              <a:rPr lang="en-US" altLang="zh-CN" baseline="-25000">
                <a:solidFill>
                  <a:srgbClr val="FF0000"/>
                </a:solidFill>
              </a:rPr>
              <a:t>S</a:t>
            </a:r>
            <a:r>
              <a:rPr lang="en-US" altLang="zh-CN">
                <a:solidFill>
                  <a:srgbClr val="FF0000"/>
                </a:solidFill>
              </a:rPr>
              <a:t>=2A</a:t>
            </a:r>
            <a:endParaRPr lang="zh-CN" altLang="en-US">
              <a:solidFill>
                <a:srgbClr val="FF0000"/>
              </a:solidFill>
            </a:endParaRPr>
          </a:p>
        </p:txBody>
      </p:sp>
      <p:sp>
        <p:nvSpPr>
          <p:cNvPr id="39975" name="TextBox 42"/>
          <p:cNvSpPr txBox="1">
            <a:spLocks noChangeArrowheads="1"/>
          </p:cNvSpPr>
          <p:nvPr/>
        </p:nvSpPr>
        <p:spPr bwMode="auto">
          <a:xfrm>
            <a:off x="3198813" y="2864169"/>
            <a:ext cx="10033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且有</a:t>
            </a:r>
            <a:endParaRPr lang="zh-CN" altLang="en-US"/>
          </a:p>
        </p:txBody>
      </p:sp>
      <p:sp>
        <p:nvSpPr>
          <p:cNvPr id="39976" name="矩形 43"/>
          <p:cNvSpPr>
            <a:spLocks noChangeArrowheads="1"/>
          </p:cNvSpPr>
          <p:nvPr/>
        </p:nvSpPr>
        <p:spPr bwMode="auto">
          <a:xfrm>
            <a:off x="2367599" y="5813744"/>
            <a:ext cx="15132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solidFill>
                  <a:srgbClr val="FF0000"/>
                </a:solidFill>
              </a:rPr>
              <a:t>R</a:t>
            </a:r>
            <a:r>
              <a:rPr lang="en-US" altLang="zh-CN" baseline="-25000">
                <a:solidFill>
                  <a:srgbClr val="FF0000"/>
                </a:solidFill>
              </a:rPr>
              <a:t>0</a:t>
            </a:r>
            <a:r>
              <a:rPr lang="en-US" altLang="zh-CN">
                <a:solidFill>
                  <a:srgbClr val="FF0000"/>
                </a:solidFill>
              </a:rPr>
              <a:t>=6Ω</a:t>
            </a:r>
            <a:r>
              <a:rPr lang="zh-CN" altLang="en-US"/>
              <a:t> </a:t>
            </a:r>
            <a:endParaRPr lang="zh-CN" altLang="en-US"/>
          </a:p>
        </p:txBody>
      </p:sp>
      <p:graphicFrame>
        <p:nvGraphicFramePr>
          <p:cNvPr id="39977" name="对象 39976"/>
          <p:cNvGraphicFramePr>
            <a:graphicFrameLocks noChangeAspect="1"/>
          </p:cNvGraphicFramePr>
          <p:nvPr/>
        </p:nvGraphicFramePr>
        <p:xfrm>
          <a:off x="2309813" y="4262755"/>
          <a:ext cx="1739900" cy="812800"/>
        </p:xfrm>
        <a:graphic>
          <a:graphicData uri="http://schemas.openxmlformats.org/presentationml/2006/ole">
            <mc:AlternateContent xmlns:mc="http://schemas.openxmlformats.org/markup-compatibility/2006">
              <mc:Choice xmlns:v="urn:schemas-microsoft-com:vml" Requires="v">
                <p:oleObj spid="_x0000_s3" name="" r:id="rId3" imgW="1739265" imgH="812165" progId="">
                  <p:embed/>
                </p:oleObj>
              </mc:Choice>
              <mc:Fallback>
                <p:oleObj name="" r:id="rId3" imgW="1739265" imgH="812165" progId="">
                  <p:embed/>
                  <p:pic>
                    <p:nvPicPr>
                      <p:cNvPr id="0" name="对象 399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813" y="4262755"/>
                        <a:ext cx="1739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78" name="矩形 45"/>
          <p:cNvSpPr>
            <a:spLocks noChangeArrowheads="1"/>
          </p:cNvSpPr>
          <p:nvPr/>
        </p:nvSpPr>
        <p:spPr bwMode="auto">
          <a:xfrm>
            <a:off x="2309814" y="5127944"/>
            <a:ext cx="31829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t>R=4Ω</a:t>
            </a:r>
            <a:r>
              <a:rPr lang="zh-CN" altLang="en-US"/>
              <a:t>时</a:t>
            </a:r>
            <a:r>
              <a:rPr lang="en-US" altLang="zh-CN"/>
              <a:t>I=1.2A</a:t>
            </a:r>
            <a:endParaRPr lang="zh-CN" altLang="en-US"/>
          </a:p>
        </p:txBody>
      </p:sp>
      <p:sp>
        <p:nvSpPr>
          <p:cNvPr id="4" name="灯片编号占位符 3"/>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951"/>
                                        </p:tgtEl>
                                        <p:attrNameLst>
                                          <p:attrName>style.visibility</p:attrName>
                                        </p:attrNameLst>
                                      </p:cBhvr>
                                      <p:to>
                                        <p:strVal val="visible"/>
                                      </p:to>
                                    </p:set>
                                    <p:animEffect transition="in" filter="blinds(vertical)">
                                      <p:cBhvr>
                                        <p:cTn id="7" dur="500"/>
                                        <p:tgtEl>
                                          <p:spTgt spid="3995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9952"/>
                                        </p:tgtEl>
                                        <p:attrNameLst>
                                          <p:attrName>style.visibility</p:attrName>
                                        </p:attrNameLst>
                                      </p:cBhvr>
                                      <p:to>
                                        <p:strVal val="visible"/>
                                      </p:to>
                                    </p:set>
                                    <p:animEffect transition="in" filter="dissolve">
                                      <p:cBhvr>
                                        <p:cTn id="11" dur="500"/>
                                        <p:tgtEl>
                                          <p:spTgt spid="3995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39975"/>
                                        </p:tgtEl>
                                        <p:attrNameLst>
                                          <p:attrName>style.visibility</p:attrName>
                                        </p:attrNameLst>
                                      </p:cBhvr>
                                      <p:to>
                                        <p:strVal val="visible"/>
                                      </p:to>
                                    </p:set>
                                    <p:animEffect transition="in" filter="blinds(vertical)">
                                      <p:cBhvr>
                                        <p:cTn id="16" dur="500"/>
                                        <p:tgtEl>
                                          <p:spTgt spid="39975"/>
                                        </p:tgtEl>
                                      </p:cBhvr>
                                    </p:animEffect>
                                  </p:childTnLst>
                                </p:cTn>
                              </p:par>
                            </p:childTnLst>
                          </p:cTn>
                        </p:par>
                        <p:par>
                          <p:cTn id="17" fill="hold">
                            <p:stCondLst>
                              <p:cond delay="500"/>
                            </p:stCondLst>
                            <p:childTnLst>
                              <p:par>
                                <p:cTn id="18" presetID="3" presetClass="entr" presetSubtype="5" fill="hold" nodeType="afterEffect">
                                  <p:stCondLst>
                                    <p:cond delay="0"/>
                                  </p:stCondLst>
                                  <p:childTnLst>
                                    <p:set>
                                      <p:cBhvr>
                                        <p:cTn id="19" dur="1" fill="hold">
                                          <p:stCondLst>
                                            <p:cond delay="0"/>
                                          </p:stCondLst>
                                        </p:cTn>
                                        <p:tgtEl>
                                          <p:spTgt spid="39973"/>
                                        </p:tgtEl>
                                        <p:attrNameLst>
                                          <p:attrName>style.visibility</p:attrName>
                                        </p:attrNameLst>
                                      </p:cBhvr>
                                      <p:to>
                                        <p:strVal val="visible"/>
                                      </p:to>
                                    </p:set>
                                    <p:animEffect transition="in" filter="blinds(vertical)">
                                      <p:cBhvr>
                                        <p:cTn id="20" dur="500"/>
                                        <p:tgtEl>
                                          <p:spTgt spid="3997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39974"/>
                                        </p:tgtEl>
                                        <p:attrNameLst>
                                          <p:attrName>style.visibility</p:attrName>
                                        </p:attrNameLst>
                                      </p:cBhvr>
                                      <p:to>
                                        <p:strVal val="visible"/>
                                      </p:to>
                                    </p:set>
                                    <p:animEffect transition="in" filter="blinds(vertical)">
                                      <p:cBhvr>
                                        <p:cTn id="25" dur="500"/>
                                        <p:tgtEl>
                                          <p:spTgt spid="3997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9977"/>
                                        </p:tgtEl>
                                        <p:attrNameLst>
                                          <p:attrName>style.visibility</p:attrName>
                                        </p:attrNameLst>
                                      </p:cBhvr>
                                      <p:to>
                                        <p:strVal val="visible"/>
                                      </p:to>
                                    </p:set>
                                    <p:animEffect transition="in" filter="blinds(horizontal)">
                                      <p:cBhvr>
                                        <p:cTn id="30" dur="500"/>
                                        <p:tgtEl>
                                          <p:spTgt spid="3997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9978"/>
                                        </p:tgtEl>
                                        <p:attrNameLst>
                                          <p:attrName>style.visibility</p:attrName>
                                        </p:attrNameLst>
                                      </p:cBhvr>
                                      <p:to>
                                        <p:strVal val="visible"/>
                                      </p:to>
                                    </p:set>
                                    <p:animEffect transition="in" filter="blinds(horizontal)">
                                      <p:cBhvr>
                                        <p:cTn id="35" dur="500"/>
                                        <p:tgtEl>
                                          <p:spTgt spid="39978"/>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39976"/>
                                        </p:tgtEl>
                                        <p:attrNameLst>
                                          <p:attrName>style.visibility</p:attrName>
                                        </p:attrNameLst>
                                      </p:cBhvr>
                                      <p:to>
                                        <p:strVal val="visible"/>
                                      </p:to>
                                    </p:set>
                                    <p:animEffect transition="in" filter="blinds(horizontal)">
                                      <p:cBhvr>
                                        <p:cTn id="39" dur="500"/>
                                        <p:tgtEl>
                                          <p:spTgt spid="39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1" grpId="0"/>
      <p:bldP spid="39974" grpId="0"/>
      <p:bldP spid="39975" grpId="0"/>
      <p:bldP spid="39976" grpId="0"/>
      <p:bldP spid="3997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4"/>
          <p:cNvGrpSpPr/>
          <p:nvPr/>
        </p:nvGrpSpPr>
        <p:grpSpPr bwMode="auto">
          <a:xfrm>
            <a:off x="7983539" y="698500"/>
            <a:ext cx="2023299" cy="2371314"/>
            <a:chOff x="0" y="0"/>
            <a:chExt cx="1356" cy="1589"/>
          </a:xfrm>
        </p:grpSpPr>
        <p:sp>
          <p:nvSpPr>
            <p:cNvPr id="42015" name="Rectangle 5"/>
            <p:cNvSpPr>
              <a:spLocks noChangeArrowheads="1"/>
            </p:cNvSpPr>
            <p:nvPr/>
          </p:nvSpPr>
          <p:spPr bwMode="auto">
            <a:xfrm>
              <a:off x="0" y="215"/>
              <a:ext cx="292" cy="1160"/>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400"/>
                <a:t>实</a:t>
              </a:r>
              <a:endParaRPr lang="zh-CN" altLang="en-US" sz="2400"/>
            </a:p>
            <a:p>
              <a:pPr algn="ctr" eaLnBrk="1" hangingPunct="1"/>
              <a:r>
                <a:rPr lang="zh-CN" altLang="en-US" sz="2400"/>
                <a:t>际</a:t>
              </a:r>
              <a:endParaRPr lang="zh-CN" altLang="en-US" sz="2400"/>
            </a:p>
            <a:p>
              <a:pPr algn="ctr" eaLnBrk="1" hangingPunct="1"/>
              <a:r>
                <a:rPr lang="zh-CN" altLang="en-US" sz="2400"/>
                <a:t>电</a:t>
              </a:r>
              <a:endParaRPr lang="zh-CN" altLang="en-US" sz="2400"/>
            </a:p>
            <a:p>
              <a:pPr algn="ctr" eaLnBrk="1" hangingPunct="1"/>
              <a:r>
                <a:rPr lang="zh-CN" altLang="en-US" sz="2400"/>
                <a:t>源</a:t>
              </a:r>
              <a:endParaRPr lang="zh-CN" altLang="en-US" sz="2400"/>
            </a:p>
          </p:txBody>
        </p:sp>
        <p:sp>
          <p:nvSpPr>
            <p:cNvPr id="42016" name="Freeform 6"/>
            <p:cNvSpPr>
              <a:spLocks noChangeArrowheads="1"/>
            </p:cNvSpPr>
            <p:nvPr/>
          </p:nvSpPr>
          <p:spPr bwMode="auto">
            <a:xfrm>
              <a:off x="292" y="315"/>
              <a:ext cx="773" cy="963"/>
            </a:xfrm>
            <a:custGeom>
              <a:avLst/>
              <a:gdLst>
                <a:gd name="T0" fmla="*/ 0 w 773"/>
                <a:gd name="T1" fmla="*/ 0 h 900"/>
                <a:gd name="T2" fmla="*/ 773 w 773"/>
                <a:gd name="T3" fmla="*/ 0 h 900"/>
                <a:gd name="T4" fmla="*/ 773 w 773"/>
                <a:gd name="T5" fmla="*/ 963 h 900"/>
                <a:gd name="T6" fmla="*/ 0 w 773"/>
                <a:gd name="T7" fmla="*/ 963 h 9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3" h="900">
                  <a:moveTo>
                    <a:pt x="0" y="0"/>
                  </a:moveTo>
                  <a:lnTo>
                    <a:pt x="773" y="0"/>
                  </a:lnTo>
                  <a:lnTo>
                    <a:pt x="773" y="900"/>
                  </a:lnTo>
                  <a:lnTo>
                    <a:pt x="0" y="90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017" name="Rectangle 7"/>
            <p:cNvSpPr>
              <a:spLocks noChangeArrowheads="1"/>
            </p:cNvSpPr>
            <p:nvPr/>
          </p:nvSpPr>
          <p:spPr bwMode="auto">
            <a:xfrm>
              <a:off x="1017" y="639"/>
              <a:ext cx="95" cy="308"/>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18" name="Oval 8"/>
            <p:cNvSpPr>
              <a:spLocks noChangeArrowheads="1"/>
            </p:cNvSpPr>
            <p:nvPr/>
          </p:nvSpPr>
          <p:spPr bwMode="auto">
            <a:xfrm>
              <a:off x="567" y="275"/>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19" name="Oval 9"/>
            <p:cNvSpPr>
              <a:spLocks noChangeArrowheads="1"/>
            </p:cNvSpPr>
            <p:nvPr/>
          </p:nvSpPr>
          <p:spPr bwMode="auto">
            <a:xfrm>
              <a:off x="567" y="1240"/>
              <a:ext cx="72" cy="72"/>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20" name="Text Box 10"/>
            <p:cNvSpPr txBox="1">
              <a:spLocks noChangeArrowheads="1"/>
            </p:cNvSpPr>
            <p:nvPr/>
          </p:nvSpPr>
          <p:spPr bwMode="auto">
            <a:xfrm>
              <a:off x="454" y="291"/>
              <a:ext cx="273"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a:t>
              </a:r>
              <a:endParaRPr lang="en-US" altLang="zh-CN">
                <a:latin typeface="Times New Roman" panose="02020503050405090304" pitchFamily="18" charset="0"/>
              </a:endParaRPr>
            </a:p>
            <a:p>
              <a:pPr algn="just" eaLnBrk="1" hangingPunct="1"/>
              <a:endParaRPr lang="en-US" altLang="zh-CN" sz="900">
                <a:latin typeface="Times New Roman" panose="02020503050405090304" pitchFamily="18" charset="0"/>
              </a:endParaRPr>
            </a:p>
            <a:p>
              <a:pPr algn="just" eaLnBrk="1" hangingPunct="1"/>
              <a:r>
                <a:rPr lang="en-US" altLang="zh-CN" sz="2400" i="1">
                  <a:latin typeface="Times New Roman" panose="02020503050405090304" pitchFamily="18" charset="0"/>
                </a:rPr>
                <a:t>U</a:t>
              </a:r>
              <a:endParaRPr lang="en-US" altLang="zh-CN" sz="2400" i="1">
                <a:latin typeface="Times New Roman" panose="02020503050405090304" pitchFamily="18" charset="0"/>
              </a:endParaRPr>
            </a:p>
            <a:p>
              <a:pPr algn="just" eaLnBrk="1" hangingPunct="1"/>
              <a:endParaRPr lang="en-US" altLang="zh-CN" sz="9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42021" name="Line 11"/>
            <p:cNvSpPr>
              <a:spLocks noChangeShapeType="1"/>
            </p:cNvSpPr>
            <p:nvPr/>
          </p:nvSpPr>
          <p:spPr bwMode="auto">
            <a:xfrm>
              <a:off x="710" y="315"/>
              <a:ext cx="142"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2022" name="Text Box 12"/>
            <p:cNvSpPr txBox="1">
              <a:spLocks noChangeArrowheads="1"/>
            </p:cNvSpPr>
            <p:nvPr/>
          </p:nvSpPr>
          <p:spPr bwMode="auto">
            <a:xfrm>
              <a:off x="495" y="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a</a:t>
              </a:r>
              <a:endParaRPr lang="en-US" altLang="zh-CN" sz="2400" i="1">
                <a:latin typeface="Times New Roman" panose="02020503050405090304" pitchFamily="18" charset="0"/>
              </a:endParaRPr>
            </a:p>
          </p:txBody>
        </p:sp>
        <p:sp>
          <p:nvSpPr>
            <p:cNvPr id="42023" name="Text Box 13"/>
            <p:cNvSpPr txBox="1">
              <a:spLocks noChangeArrowheads="1"/>
            </p:cNvSpPr>
            <p:nvPr/>
          </p:nvSpPr>
          <p:spPr bwMode="auto">
            <a:xfrm>
              <a:off x="474" y="1280"/>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b</a:t>
              </a:r>
              <a:endParaRPr lang="en-US" altLang="zh-CN" sz="2400" i="1">
                <a:latin typeface="Times New Roman" panose="02020503050405090304" pitchFamily="18" charset="0"/>
              </a:endParaRPr>
            </a:p>
          </p:txBody>
        </p:sp>
        <p:sp>
          <p:nvSpPr>
            <p:cNvPr id="42024" name="Text Box 14"/>
            <p:cNvSpPr txBox="1">
              <a:spLocks noChangeArrowheads="1"/>
            </p:cNvSpPr>
            <p:nvPr/>
          </p:nvSpPr>
          <p:spPr bwMode="auto">
            <a:xfrm>
              <a:off x="773" y="33"/>
              <a:ext cx="20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endParaRPr lang="en-US" altLang="zh-CN" sz="2400" i="1">
                <a:latin typeface="Times New Roman" panose="02020503050405090304" pitchFamily="18" charset="0"/>
              </a:endParaRPr>
            </a:p>
          </p:txBody>
        </p:sp>
        <p:sp>
          <p:nvSpPr>
            <p:cNvPr id="42025" name="Text Box 15"/>
            <p:cNvSpPr txBox="1">
              <a:spLocks noChangeArrowheads="1"/>
            </p:cNvSpPr>
            <p:nvPr/>
          </p:nvSpPr>
          <p:spPr bwMode="auto">
            <a:xfrm>
              <a:off x="1095" y="657"/>
              <a:ext cx="26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endParaRPr lang="en-US" altLang="zh-CN" sz="2400" i="1">
                <a:latin typeface="Times New Roman" panose="02020503050405090304" pitchFamily="18" charset="0"/>
              </a:endParaRPr>
            </a:p>
          </p:txBody>
        </p:sp>
      </p:grpSp>
      <p:sp>
        <p:nvSpPr>
          <p:cNvPr id="40974" name="TextBox 36"/>
          <p:cNvSpPr txBox="1">
            <a:spLocks noChangeArrowheads="1"/>
          </p:cNvSpPr>
          <p:nvPr/>
        </p:nvSpPr>
        <p:spPr bwMode="auto">
          <a:xfrm>
            <a:off x="2106614" y="604839"/>
            <a:ext cx="49799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⑵电压源模型如图所示</a:t>
            </a:r>
            <a:endParaRPr lang="zh-CN" altLang="en-US"/>
          </a:p>
        </p:txBody>
      </p:sp>
      <p:sp>
        <p:nvSpPr>
          <p:cNvPr id="40975" name="矩形 43"/>
          <p:cNvSpPr>
            <a:spLocks noChangeArrowheads="1"/>
          </p:cNvSpPr>
          <p:nvPr/>
        </p:nvSpPr>
        <p:spPr bwMode="auto">
          <a:xfrm>
            <a:off x="2443799" y="1911351"/>
            <a:ext cx="15132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solidFill>
                  <a:srgbClr val="FF0000"/>
                </a:solidFill>
              </a:rPr>
              <a:t>R</a:t>
            </a:r>
            <a:r>
              <a:rPr lang="en-US" altLang="zh-CN" baseline="-25000">
                <a:solidFill>
                  <a:srgbClr val="FF0000"/>
                </a:solidFill>
              </a:rPr>
              <a:t>0</a:t>
            </a:r>
            <a:r>
              <a:rPr lang="en-US" altLang="zh-CN">
                <a:solidFill>
                  <a:srgbClr val="FF0000"/>
                </a:solidFill>
              </a:rPr>
              <a:t>=6Ω</a:t>
            </a:r>
            <a:r>
              <a:rPr lang="zh-CN" altLang="en-US"/>
              <a:t> </a:t>
            </a:r>
            <a:endParaRPr lang="zh-CN" altLang="en-US"/>
          </a:p>
        </p:txBody>
      </p:sp>
      <p:grpSp>
        <p:nvGrpSpPr>
          <p:cNvPr id="40976" name="组合 47"/>
          <p:cNvGrpSpPr/>
          <p:nvPr/>
        </p:nvGrpSpPr>
        <p:grpSpPr bwMode="auto">
          <a:xfrm>
            <a:off x="7566025" y="3074989"/>
            <a:ext cx="2797126" cy="2941637"/>
            <a:chOff x="0" y="0"/>
            <a:chExt cx="2796646" cy="2941856"/>
          </a:xfrm>
        </p:grpSpPr>
        <p:sp>
          <p:nvSpPr>
            <p:cNvPr id="41998" name="Oval 30"/>
            <p:cNvSpPr>
              <a:spLocks noChangeArrowheads="1"/>
            </p:cNvSpPr>
            <p:nvPr/>
          </p:nvSpPr>
          <p:spPr bwMode="auto">
            <a:xfrm>
              <a:off x="135731" y="1478345"/>
              <a:ext cx="350043" cy="350044"/>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1999" name="Rectangle 17"/>
            <p:cNvSpPr>
              <a:spLocks noChangeArrowheads="1"/>
            </p:cNvSpPr>
            <p:nvPr/>
          </p:nvSpPr>
          <p:spPr bwMode="auto">
            <a:xfrm>
              <a:off x="0" y="245745"/>
              <a:ext cx="1420178" cy="1983105"/>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00" name="Rectangle 18"/>
            <p:cNvSpPr>
              <a:spLocks noChangeArrowheads="1"/>
            </p:cNvSpPr>
            <p:nvPr/>
          </p:nvSpPr>
          <p:spPr bwMode="auto">
            <a:xfrm>
              <a:off x="305753" y="451485"/>
              <a:ext cx="2063116" cy="165592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01" name="Rectangle 19"/>
            <p:cNvSpPr>
              <a:spLocks noChangeArrowheads="1"/>
            </p:cNvSpPr>
            <p:nvPr/>
          </p:nvSpPr>
          <p:spPr bwMode="auto">
            <a:xfrm>
              <a:off x="2303146" y="1027272"/>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02" name="Oval 20"/>
            <p:cNvSpPr>
              <a:spLocks noChangeArrowheads="1"/>
            </p:cNvSpPr>
            <p:nvPr/>
          </p:nvSpPr>
          <p:spPr bwMode="auto">
            <a:xfrm>
              <a:off x="1660208" y="392907"/>
              <a:ext cx="102870" cy="10287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03" name="Oval 21"/>
            <p:cNvSpPr>
              <a:spLocks noChangeArrowheads="1"/>
            </p:cNvSpPr>
            <p:nvPr/>
          </p:nvSpPr>
          <p:spPr bwMode="auto">
            <a:xfrm>
              <a:off x="1660208" y="2045970"/>
              <a:ext cx="102870" cy="10287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04" name="Text Box 22"/>
            <p:cNvSpPr txBox="1">
              <a:spLocks noChangeArrowheads="1"/>
            </p:cNvSpPr>
            <p:nvPr/>
          </p:nvSpPr>
          <p:spPr bwMode="auto">
            <a:xfrm>
              <a:off x="1490042" y="372223"/>
              <a:ext cx="407484"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a:t>
              </a:r>
              <a:endParaRPr lang="en-US" altLang="zh-CN">
                <a:latin typeface="Times New Roman" panose="02020503050405090304" pitchFamily="18" charset="0"/>
              </a:endParaRPr>
            </a:p>
            <a:p>
              <a:pPr algn="just" eaLnBrk="1" hangingPunct="1"/>
              <a:endParaRPr lang="en-US" altLang="zh-CN" sz="2000">
                <a:latin typeface="Times New Roman" panose="02020503050405090304" pitchFamily="18" charset="0"/>
              </a:endParaRPr>
            </a:p>
            <a:p>
              <a:pPr algn="just" eaLnBrk="1" hangingPunct="1"/>
              <a:r>
                <a:rPr lang="en-US" altLang="zh-CN" sz="2400" i="1">
                  <a:latin typeface="Times New Roman" panose="02020503050405090304" pitchFamily="18" charset="0"/>
                </a:rPr>
                <a:t>U</a:t>
              </a:r>
              <a:endParaRPr lang="en-US" altLang="zh-CN" sz="2400" i="1">
                <a:latin typeface="Times New Roman" panose="02020503050405090304" pitchFamily="18" charset="0"/>
              </a:endParaRPr>
            </a:p>
            <a:p>
              <a:pPr algn="just" eaLnBrk="1" hangingPunct="1"/>
              <a:endParaRPr lang="en-US" altLang="zh-CN" sz="14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42005" name="Line 23"/>
            <p:cNvSpPr>
              <a:spLocks noChangeShapeType="1"/>
            </p:cNvSpPr>
            <p:nvPr/>
          </p:nvSpPr>
          <p:spPr bwMode="auto">
            <a:xfrm>
              <a:off x="1864519" y="450057"/>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2006" name="Text Box 24"/>
            <p:cNvSpPr txBox="1">
              <a:spLocks noChangeArrowheads="1"/>
            </p:cNvSpPr>
            <p:nvPr/>
          </p:nvSpPr>
          <p:spPr bwMode="auto">
            <a:xfrm>
              <a:off x="1549539" y="0"/>
              <a:ext cx="338496"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a</a:t>
              </a:r>
              <a:endParaRPr lang="en-US" altLang="zh-CN" sz="2400" i="1">
                <a:latin typeface="Times New Roman" panose="02020503050405090304" pitchFamily="18" charset="0"/>
              </a:endParaRPr>
            </a:p>
          </p:txBody>
        </p:sp>
        <p:sp>
          <p:nvSpPr>
            <p:cNvPr id="42007" name="Text Box 25"/>
            <p:cNvSpPr txBox="1">
              <a:spLocks noChangeArrowheads="1"/>
            </p:cNvSpPr>
            <p:nvPr/>
          </p:nvSpPr>
          <p:spPr bwMode="auto">
            <a:xfrm>
              <a:off x="1519536" y="2091690"/>
              <a:ext cx="338496"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b</a:t>
              </a:r>
              <a:endParaRPr lang="en-US" altLang="zh-CN" sz="2400" i="1">
                <a:latin typeface="Times New Roman" panose="02020503050405090304" pitchFamily="18" charset="0"/>
              </a:endParaRPr>
            </a:p>
          </p:txBody>
        </p:sp>
        <p:sp>
          <p:nvSpPr>
            <p:cNvPr id="42008" name="Text Box 26"/>
            <p:cNvSpPr txBox="1">
              <a:spLocks noChangeArrowheads="1"/>
            </p:cNvSpPr>
            <p:nvPr/>
          </p:nvSpPr>
          <p:spPr bwMode="auto">
            <a:xfrm>
              <a:off x="1948558" y="47149"/>
              <a:ext cx="304840"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endParaRPr lang="en-US" altLang="zh-CN" sz="2400" i="1">
                <a:latin typeface="Times New Roman" panose="02020503050405090304" pitchFamily="18" charset="0"/>
              </a:endParaRPr>
            </a:p>
          </p:txBody>
        </p:sp>
        <p:sp>
          <p:nvSpPr>
            <p:cNvPr id="42009" name="Text Box 27"/>
            <p:cNvSpPr txBox="1">
              <a:spLocks noChangeArrowheads="1"/>
            </p:cNvSpPr>
            <p:nvPr/>
          </p:nvSpPr>
          <p:spPr bwMode="auto">
            <a:xfrm>
              <a:off x="2406863" y="1030129"/>
              <a:ext cx="389783"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endParaRPr lang="en-US" altLang="zh-CN" sz="2400" i="1">
                <a:latin typeface="Times New Roman" panose="02020503050405090304" pitchFamily="18" charset="0"/>
              </a:endParaRPr>
            </a:p>
          </p:txBody>
        </p:sp>
        <p:sp>
          <p:nvSpPr>
            <p:cNvPr id="42010" name="Rectangle 28"/>
            <p:cNvSpPr>
              <a:spLocks noChangeArrowheads="1"/>
            </p:cNvSpPr>
            <p:nvPr/>
          </p:nvSpPr>
          <p:spPr bwMode="auto">
            <a:xfrm>
              <a:off x="240302" y="682195"/>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2011" name="Text Box 29"/>
            <p:cNvSpPr txBox="1">
              <a:spLocks noChangeArrowheads="1"/>
            </p:cNvSpPr>
            <p:nvPr/>
          </p:nvSpPr>
          <p:spPr bwMode="auto">
            <a:xfrm>
              <a:off x="392881" y="685052"/>
              <a:ext cx="492358" cy="46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r>
                <a:rPr lang="en-US" altLang="zh-CN" sz="2400" baseline="-25000">
                  <a:latin typeface="Times New Roman" panose="02020503050405090304" pitchFamily="18" charset="0"/>
                </a:rPr>
                <a:t>0</a:t>
              </a:r>
              <a:endParaRPr lang="en-US" altLang="zh-CN" sz="2400" baseline="-25000">
                <a:latin typeface="Times New Roman" panose="02020503050405090304" pitchFamily="18" charset="0"/>
              </a:endParaRPr>
            </a:p>
          </p:txBody>
        </p:sp>
        <p:sp>
          <p:nvSpPr>
            <p:cNvPr id="42012" name="Rectangle 33"/>
            <p:cNvSpPr>
              <a:spLocks noChangeArrowheads="1"/>
            </p:cNvSpPr>
            <p:nvPr/>
          </p:nvSpPr>
          <p:spPr bwMode="auto">
            <a:xfrm>
              <a:off x="438758" y="1443173"/>
              <a:ext cx="521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U</a:t>
              </a:r>
              <a:r>
                <a:rPr lang="en-US" altLang="zh-CN" sz="2400" baseline="-25000">
                  <a:latin typeface="Times New Roman" panose="02020503050405090304" pitchFamily="18" charset="0"/>
                </a:rPr>
                <a:t>S</a:t>
              </a:r>
              <a:endParaRPr lang="zh-CN" altLang="en-US" sz="2400" baseline="-25000">
                <a:latin typeface="Times New Roman" panose="02020503050405090304" pitchFamily="18" charset="0"/>
              </a:endParaRPr>
            </a:p>
          </p:txBody>
        </p:sp>
        <p:sp>
          <p:nvSpPr>
            <p:cNvPr id="42013" name="TextBox 38"/>
            <p:cNvSpPr txBox="1">
              <a:spLocks noChangeArrowheads="1"/>
            </p:cNvSpPr>
            <p:nvPr/>
          </p:nvSpPr>
          <p:spPr bwMode="auto">
            <a:xfrm>
              <a:off x="240517" y="2418636"/>
              <a:ext cx="2077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latin typeface="宋体" pitchFamily="2" charset="-122"/>
                  <a:ea typeface="宋体" pitchFamily="2" charset="-122"/>
                </a:rPr>
                <a:t>电压源模型</a:t>
              </a:r>
              <a:endParaRPr lang="zh-CN" altLang="en-US">
                <a:latin typeface="宋体" pitchFamily="2" charset="-122"/>
                <a:ea typeface="宋体" pitchFamily="2" charset="-122"/>
              </a:endParaRPr>
            </a:p>
          </p:txBody>
        </p:sp>
        <p:sp>
          <p:nvSpPr>
            <p:cNvPr id="42014" name="Text Box 22"/>
            <p:cNvSpPr txBox="1">
              <a:spLocks noChangeArrowheads="1"/>
            </p:cNvSpPr>
            <p:nvPr/>
          </p:nvSpPr>
          <p:spPr bwMode="auto">
            <a:xfrm>
              <a:off x="282529" y="1025365"/>
              <a:ext cx="40588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a:t>
              </a:r>
              <a:endParaRPr lang="en-US" altLang="zh-CN" sz="2000">
                <a:latin typeface="Times New Roman" panose="02020503050405090304" pitchFamily="18" charset="0"/>
              </a:endParaRPr>
            </a:p>
            <a:p>
              <a:pPr algn="just" eaLnBrk="1" hangingPunct="1"/>
              <a:endParaRPr lang="en-US" altLang="zh-CN" sz="18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grpSp>
      <p:sp>
        <p:nvSpPr>
          <p:cNvPr id="40994" name="TextBox 48"/>
          <p:cNvSpPr txBox="1">
            <a:spLocks noChangeArrowheads="1"/>
          </p:cNvSpPr>
          <p:nvPr/>
        </p:nvSpPr>
        <p:spPr bwMode="auto">
          <a:xfrm>
            <a:off x="2243138" y="1281114"/>
            <a:ext cx="52895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根据电源等效互换条件</a:t>
            </a:r>
            <a:endParaRPr lang="zh-CN" altLang="en-US"/>
          </a:p>
        </p:txBody>
      </p:sp>
      <p:sp>
        <p:nvSpPr>
          <p:cNvPr id="40995" name="TextBox 50"/>
          <p:cNvSpPr txBox="1">
            <a:spLocks noChangeArrowheads="1"/>
          </p:cNvSpPr>
          <p:nvPr/>
        </p:nvSpPr>
        <p:spPr bwMode="auto">
          <a:xfrm>
            <a:off x="2352675" y="2565400"/>
            <a:ext cx="45275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solidFill>
                  <a:srgbClr val="FF0000"/>
                </a:solidFill>
              </a:rPr>
              <a:t>U</a:t>
            </a:r>
            <a:r>
              <a:rPr lang="en-US" altLang="zh-CN" baseline="-25000">
                <a:solidFill>
                  <a:srgbClr val="FF0000"/>
                </a:solidFill>
              </a:rPr>
              <a:t>S</a:t>
            </a:r>
            <a:r>
              <a:rPr lang="en-US" altLang="zh-CN"/>
              <a:t>=R</a:t>
            </a:r>
            <a:r>
              <a:rPr lang="en-US" altLang="zh-CN" baseline="-25000"/>
              <a:t>0</a:t>
            </a:r>
            <a:r>
              <a:rPr lang="en-US" altLang="zh-CN"/>
              <a:t>I</a:t>
            </a:r>
            <a:r>
              <a:rPr lang="en-US" altLang="zh-CN" baseline="-25000"/>
              <a:t>S</a:t>
            </a:r>
            <a:r>
              <a:rPr lang="en-US" altLang="zh-CN"/>
              <a:t>=6 ×2</a:t>
            </a:r>
            <a:r>
              <a:rPr lang="en-US" altLang="zh-CN">
                <a:solidFill>
                  <a:srgbClr val="FF0000"/>
                </a:solidFill>
              </a:rPr>
              <a:t>=12V</a:t>
            </a:r>
            <a:endParaRPr lang="zh-CN" altLang="en-US">
              <a:solidFill>
                <a:srgbClr val="FF0000"/>
              </a:solidFill>
            </a:endParaRPr>
          </a:p>
        </p:txBody>
      </p:sp>
      <p:sp>
        <p:nvSpPr>
          <p:cNvPr id="40996" name="TextBox 51"/>
          <p:cNvSpPr txBox="1">
            <a:spLocks noChangeArrowheads="1"/>
          </p:cNvSpPr>
          <p:nvPr/>
        </p:nvSpPr>
        <p:spPr bwMode="auto">
          <a:xfrm>
            <a:off x="2084388" y="3392489"/>
            <a:ext cx="3859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⑶当</a:t>
            </a:r>
            <a:r>
              <a:rPr lang="en-US" altLang="zh-CN"/>
              <a:t>R=2Ω</a:t>
            </a:r>
            <a:r>
              <a:rPr lang="zh-CN" altLang="en-US"/>
              <a:t>时，由右图 </a:t>
            </a:r>
            <a:endParaRPr lang="zh-CN" altLang="en-US"/>
          </a:p>
        </p:txBody>
      </p:sp>
      <p:graphicFrame>
        <p:nvGraphicFramePr>
          <p:cNvPr id="40997" name="对象 40996"/>
          <p:cNvGraphicFramePr>
            <a:graphicFrameLocks noChangeAspect="1"/>
          </p:cNvGraphicFramePr>
          <p:nvPr/>
        </p:nvGraphicFramePr>
        <p:xfrm>
          <a:off x="2511425" y="4135438"/>
          <a:ext cx="3771900" cy="952500"/>
        </p:xfrm>
        <a:graphic>
          <a:graphicData uri="http://schemas.openxmlformats.org/presentationml/2006/ole">
            <mc:AlternateContent xmlns:mc="http://schemas.openxmlformats.org/markup-compatibility/2006">
              <mc:Choice xmlns:v="urn:schemas-microsoft-com:vml" Requires="v">
                <p:oleObj spid="_x0000_s2" name="" r:id="rId1" imgW="3769995" imgH="951865" progId="">
                  <p:embed/>
                </p:oleObj>
              </mc:Choice>
              <mc:Fallback>
                <p:oleObj name="" r:id="rId1" imgW="3769995" imgH="951865" progId="">
                  <p:embed/>
                  <p:pic>
                    <p:nvPicPr>
                      <p:cNvPr id="0" name="对象 40996"/>
                      <p:cNvPicPr>
                        <a:picLocks noChangeAspect="1" noChangeArrowheads="1"/>
                      </p:cNvPicPr>
                      <p:nvPr/>
                    </p:nvPicPr>
                    <p:blipFill>
                      <a:blip r:embed="rId2"/>
                      <a:srcRect/>
                      <a:stretch>
                        <a:fillRect/>
                      </a:stretch>
                    </p:blipFill>
                    <p:spPr bwMode="auto">
                      <a:xfrm>
                        <a:off x="2511425" y="4135438"/>
                        <a:ext cx="3771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98" name="TextBox 53"/>
          <p:cNvSpPr txBox="1">
            <a:spLocks noChangeArrowheads="1"/>
          </p:cNvSpPr>
          <p:nvPr/>
        </p:nvSpPr>
        <p:spPr bwMode="auto">
          <a:xfrm>
            <a:off x="1946275" y="5568951"/>
            <a:ext cx="51701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由电流源模型可求得同样结果。</a:t>
            </a:r>
            <a:endParaRPr lang="zh-CN" altLang="en-US"/>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0974"/>
                                        </p:tgtEl>
                                        <p:attrNameLst>
                                          <p:attrName>style.visibility</p:attrName>
                                        </p:attrNameLst>
                                      </p:cBhvr>
                                      <p:to>
                                        <p:strVal val="visible"/>
                                      </p:to>
                                    </p:set>
                                    <p:animEffect transition="in" filter="blinds(vertical)">
                                      <p:cBhvr>
                                        <p:cTn id="7" dur="500"/>
                                        <p:tgtEl>
                                          <p:spTgt spid="409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0976"/>
                                        </p:tgtEl>
                                        <p:attrNameLst>
                                          <p:attrName>style.visibility</p:attrName>
                                        </p:attrNameLst>
                                      </p:cBhvr>
                                      <p:to>
                                        <p:strVal val="visible"/>
                                      </p:to>
                                    </p:set>
                                    <p:animEffect transition="in" filter="dissolve">
                                      <p:cBhvr>
                                        <p:cTn id="11" dur="500"/>
                                        <p:tgtEl>
                                          <p:spTgt spid="4097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0994"/>
                                        </p:tgtEl>
                                        <p:attrNameLst>
                                          <p:attrName>style.visibility</p:attrName>
                                        </p:attrNameLst>
                                      </p:cBhvr>
                                      <p:to>
                                        <p:strVal val="visible"/>
                                      </p:to>
                                    </p:set>
                                    <p:animEffect transition="in" filter="blinds(horizontal)">
                                      <p:cBhvr>
                                        <p:cTn id="16" dur="500"/>
                                        <p:tgtEl>
                                          <p:spTgt spid="40994"/>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40975"/>
                                        </p:tgtEl>
                                        <p:attrNameLst>
                                          <p:attrName>style.visibility</p:attrName>
                                        </p:attrNameLst>
                                      </p:cBhvr>
                                      <p:to>
                                        <p:strVal val="visible"/>
                                      </p:to>
                                    </p:set>
                                    <p:animEffect transition="in" filter="blinds(horizontal)">
                                      <p:cBhvr>
                                        <p:cTn id="20" dur="500"/>
                                        <p:tgtEl>
                                          <p:spTgt spid="409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0995"/>
                                        </p:tgtEl>
                                        <p:attrNameLst>
                                          <p:attrName>style.visibility</p:attrName>
                                        </p:attrNameLst>
                                      </p:cBhvr>
                                      <p:to>
                                        <p:strVal val="visible"/>
                                      </p:to>
                                    </p:set>
                                    <p:animEffect transition="in" filter="blinds(horizontal)">
                                      <p:cBhvr>
                                        <p:cTn id="25" dur="500"/>
                                        <p:tgtEl>
                                          <p:spTgt spid="4099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996"/>
                                        </p:tgtEl>
                                        <p:attrNameLst>
                                          <p:attrName>style.visibility</p:attrName>
                                        </p:attrNameLst>
                                      </p:cBhvr>
                                      <p:to>
                                        <p:strVal val="visible"/>
                                      </p:to>
                                    </p:set>
                                    <p:animEffect transition="in" filter="blinds(horizontal)">
                                      <p:cBhvr>
                                        <p:cTn id="30" dur="500"/>
                                        <p:tgtEl>
                                          <p:spTgt spid="4099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0997"/>
                                        </p:tgtEl>
                                        <p:attrNameLst>
                                          <p:attrName>style.visibility</p:attrName>
                                        </p:attrNameLst>
                                      </p:cBhvr>
                                      <p:to>
                                        <p:strVal val="visible"/>
                                      </p:to>
                                    </p:set>
                                    <p:animEffect transition="in" filter="blinds(horizontal)">
                                      <p:cBhvr>
                                        <p:cTn id="35" dur="500"/>
                                        <p:tgtEl>
                                          <p:spTgt spid="4099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0998"/>
                                        </p:tgtEl>
                                        <p:attrNameLst>
                                          <p:attrName>style.visibility</p:attrName>
                                        </p:attrNameLst>
                                      </p:cBhvr>
                                      <p:to>
                                        <p:strVal val="visible"/>
                                      </p:to>
                                    </p:set>
                                    <p:animEffect transition="in" filter="blinds(horizontal)">
                                      <p:cBhvr>
                                        <p:cTn id="40" dur="500"/>
                                        <p:tgtEl>
                                          <p:spTgt spid="40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4" grpId="0"/>
      <p:bldP spid="40975" grpId="0"/>
      <p:bldP spid="40994" grpId="0"/>
      <p:bldP spid="40995" grpId="0"/>
      <p:bldP spid="40996" grpId="0"/>
      <p:bldP spid="409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2063751" y="1766570"/>
            <a:ext cx="936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14:hiddenLine>
            </a:ext>
          </a:extLst>
        </p:spPr>
        <p:txBody>
          <a:bodyPr wrap="none" anchor="ctr"/>
          <a:lstStyle/>
          <a:p>
            <a:endParaRPr lang="zh-CN" altLang="en-US"/>
          </a:p>
        </p:txBody>
      </p:sp>
      <p:grpSp>
        <p:nvGrpSpPr>
          <p:cNvPr id="3" name="Group 3"/>
          <p:cNvGrpSpPr/>
          <p:nvPr/>
        </p:nvGrpSpPr>
        <p:grpSpPr bwMode="auto">
          <a:xfrm>
            <a:off x="1524001" y="1406209"/>
            <a:ext cx="3203575" cy="3233737"/>
            <a:chOff x="0" y="618"/>
            <a:chExt cx="2018" cy="2037"/>
          </a:xfrm>
        </p:grpSpPr>
        <p:sp>
          <p:nvSpPr>
            <p:cNvPr id="4" name="Line 4"/>
            <p:cNvSpPr>
              <a:spLocks noChangeShapeType="1"/>
            </p:cNvSpPr>
            <p:nvPr/>
          </p:nvSpPr>
          <p:spPr bwMode="auto">
            <a:xfrm>
              <a:off x="340" y="1027"/>
              <a:ext cx="0" cy="1224"/>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5"/>
            <p:cNvSpPr>
              <a:spLocks noChangeShapeType="1"/>
            </p:cNvSpPr>
            <p:nvPr/>
          </p:nvSpPr>
          <p:spPr bwMode="auto">
            <a:xfrm>
              <a:off x="340" y="1027"/>
              <a:ext cx="1497"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p:cNvSpPr>
              <a:spLocks noChangeShapeType="1"/>
            </p:cNvSpPr>
            <p:nvPr/>
          </p:nvSpPr>
          <p:spPr bwMode="auto">
            <a:xfrm>
              <a:off x="1837" y="1027"/>
              <a:ext cx="0" cy="1224"/>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340" y="2251"/>
              <a:ext cx="1497" cy="0"/>
            </a:xfrm>
            <a:prstGeom prst="line">
              <a:avLst/>
            </a:prstGeom>
            <a:noFill/>
            <a:ln w="508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8"/>
            <p:cNvSpPr>
              <a:spLocks noChangeArrowheads="1"/>
            </p:cNvSpPr>
            <p:nvPr/>
          </p:nvSpPr>
          <p:spPr bwMode="auto">
            <a:xfrm>
              <a:off x="204" y="1389"/>
              <a:ext cx="272"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Rectangle 9"/>
            <p:cNvSpPr>
              <a:spLocks noChangeArrowheads="1"/>
            </p:cNvSpPr>
            <p:nvPr/>
          </p:nvSpPr>
          <p:spPr bwMode="auto">
            <a:xfrm>
              <a:off x="249" y="1435"/>
              <a:ext cx="22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0" name="Rectangle 10"/>
            <p:cNvSpPr>
              <a:spLocks noChangeArrowheads="1"/>
            </p:cNvSpPr>
            <p:nvPr/>
          </p:nvSpPr>
          <p:spPr bwMode="auto">
            <a:xfrm>
              <a:off x="204" y="1389"/>
              <a:ext cx="272" cy="545"/>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Rectangle 11"/>
            <p:cNvSpPr>
              <a:spLocks noChangeArrowheads="1"/>
            </p:cNvSpPr>
            <p:nvPr/>
          </p:nvSpPr>
          <p:spPr bwMode="auto">
            <a:xfrm>
              <a:off x="1701" y="1389"/>
              <a:ext cx="272" cy="545"/>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2" name="Rectangle 12"/>
            <p:cNvSpPr>
              <a:spLocks noChangeArrowheads="1"/>
            </p:cNvSpPr>
            <p:nvPr/>
          </p:nvSpPr>
          <p:spPr bwMode="auto">
            <a:xfrm>
              <a:off x="839" y="891"/>
              <a:ext cx="545" cy="272"/>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3" name="Text Box 13"/>
            <p:cNvSpPr txBox="1">
              <a:spLocks noChangeArrowheads="1"/>
            </p:cNvSpPr>
            <p:nvPr/>
          </p:nvSpPr>
          <p:spPr bwMode="auto">
            <a:xfrm>
              <a:off x="0" y="663"/>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a</a:t>
              </a:r>
              <a:endPar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4" name="Text Box 14"/>
            <p:cNvSpPr txBox="1">
              <a:spLocks noChangeArrowheads="1"/>
            </p:cNvSpPr>
            <p:nvPr/>
          </p:nvSpPr>
          <p:spPr bwMode="auto">
            <a:xfrm>
              <a:off x="1655" y="618"/>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b</a:t>
              </a:r>
              <a:endPar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5" name="Text Box 15"/>
            <p:cNvSpPr txBox="1">
              <a:spLocks noChangeArrowheads="1"/>
            </p:cNvSpPr>
            <p:nvPr/>
          </p:nvSpPr>
          <p:spPr bwMode="auto">
            <a:xfrm>
              <a:off x="1655" y="2251"/>
              <a:ext cx="3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600" b="1">
                  <a:solidFill>
                    <a:srgbClr val="CC0000"/>
                  </a:solidFill>
                  <a:latin typeface="Times New Roman" panose="02020503050405090304" pitchFamily="18" charset="0"/>
                  <a:ea typeface="仿宋_GB2312" pitchFamily="49" charset="-122"/>
                  <a:sym typeface="Symbol" panose="05050102010706020507" pitchFamily="18" charset="2"/>
                </a:rPr>
                <a:t>c</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grpSp>
        <p:nvGrpSpPr>
          <p:cNvPr id="16" name="Group 17"/>
          <p:cNvGrpSpPr/>
          <p:nvPr/>
        </p:nvGrpSpPr>
        <p:grpSpPr bwMode="auto">
          <a:xfrm>
            <a:off x="4440238" y="3782695"/>
            <a:ext cx="431800" cy="431800"/>
            <a:chOff x="1837" y="2115"/>
            <a:chExt cx="272" cy="272"/>
          </a:xfrm>
        </p:grpSpPr>
        <p:sp>
          <p:nvSpPr>
            <p:cNvPr id="17" name="Line 18"/>
            <p:cNvSpPr>
              <a:spLocks noChangeShapeType="1"/>
            </p:cNvSpPr>
            <p:nvPr/>
          </p:nvSpPr>
          <p:spPr bwMode="auto">
            <a:xfrm>
              <a:off x="1837" y="2251"/>
              <a:ext cx="227" cy="0"/>
            </a:xfrm>
            <a:prstGeom prst="line">
              <a:avLst/>
            </a:prstGeom>
            <a:noFill/>
            <a:ln w="63500" cap="sq">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a:off x="2109" y="2115"/>
              <a:ext cx="0" cy="272"/>
            </a:xfrm>
            <a:prstGeom prst="line">
              <a:avLst/>
            </a:prstGeom>
            <a:noFill/>
            <a:ln w="635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9" name="Object 20"/>
          <p:cNvGraphicFramePr>
            <a:graphicFrameLocks noChangeAspect="1"/>
          </p:cNvGraphicFramePr>
          <p:nvPr/>
        </p:nvGraphicFramePr>
        <p:xfrm>
          <a:off x="5519738" y="1399859"/>
          <a:ext cx="3370262" cy="949325"/>
        </p:xfrm>
        <a:graphic>
          <a:graphicData uri="http://schemas.openxmlformats.org/presentationml/2006/ole">
            <mc:AlternateContent xmlns:mc="http://schemas.openxmlformats.org/markup-compatibility/2006">
              <mc:Choice xmlns:v="urn:schemas-microsoft-com:vml" Requires="v">
                <p:oleObj spid="_x0000_s20" name="Equation" r:id="rId1" imgW="1416685" imgH="386080" progId="Equation.3">
                  <p:embed/>
                </p:oleObj>
              </mc:Choice>
              <mc:Fallback>
                <p:oleObj name="Equation" r:id="rId1" imgW="1416685" imgH="386080" progId="Equation.3">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1399859"/>
                        <a:ext cx="337026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p:cNvGraphicFramePr>
            <a:graphicFrameLocks noChangeAspect="1"/>
          </p:cNvGraphicFramePr>
          <p:nvPr/>
        </p:nvGraphicFramePr>
        <p:xfrm>
          <a:off x="4758531" y="752159"/>
          <a:ext cx="947738" cy="474662"/>
        </p:xfrm>
        <a:graphic>
          <a:graphicData uri="http://schemas.openxmlformats.org/presentationml/2006/ole">
            <mc:AlternateContent xmlns:mc="http://schemas.openxmlformats.org/markup-compatibility/2006">
              <mc:Choice xmlns:v="urn:schemas-microsoft-com:vml" Requires="v">
                <p:oleObj spid="_x0000_s22" name="Equation" r:id="rId3" imgW="386080" imgH="180340" progId="Equation.3">
                  <p:embed/>
                </p:oleObj>
              </mc:Choice>
              <mc:Fallback>
                <p:oleObj name="Equation" r:id="rId3" imgW="386080" imgH="18034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531" y="752159"/>
                        <a:ext cx="947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2"/>
          <p:cNvGraphicFramePr>
            <a:graphicFrameLocks noChangeAspect="1"/>
          </p:cNvGraphicFramePr>
          <p:nvPr/>
        </p:nvGraphicFramePr>
        <p:xfrm>
          <a:off x="5591175" y="2334895"/>
          <a:ext cx="2870200" cy="947738"/>
        </p:xfrm>
        <a:graphic>
          <a:graphicData uri="http://schemas.openxmlformats.org/presentationml/2006/ole">
            <mc:AlternateContent xmlns:mc="http://schemas.openxmlformats.org/markup-compatibility/2006">
              <mc:Choice xmlns:v="urn:schemas-microsoft-com:vml" Requires="v">
                <p:oleObj spid="_x0000_s24" name="Equation" r:id="rId5" imgW="1197610" imgH="386080" progId="Equation.3">
                  <p:embed/>
                </p:oleObj>
              </mc:Choice>
              <mc:Fallback>
                <p:oleObj name="Equation" r:id="rId5" imgW="1197610" imgH="38608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75" y="2334895"/>
                        <a:ext cx="2870200"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p:cNvGraphicFramePr>
            <a:graphicFrameLocks noChangeAspect="1"/>
          </p:cNvGraphicFramePr>
          <p:nvPr/>
        </p:nvGraphicFramePr>
        <p:xfrm>
          <a:off x="5591176" y="3487421"/>
          <a:ext cx="3768725" cy="473075"/>
        </p:xfrm>
        <a:graphic>
          <a:graphicData uri="http://schemas.openxmlformats.org/presentationml/2006/ole">
            <mc:AlternateContent xmlns:mc="http://schemas.openxmlformats.org/markup-compatibility/2006">
              <mc:Choice xmlns:v="urn:schemas-microsoft-com:vml" Requires="v">
                <p:oleObj spid="_x0000_s26" name="Equation" r:id="rId7" imgW="1584325" imgH="180340" progId="Equation.3">
                  <p:embed/>
                </p:oleObj>
              </mc:Choice>
              <mc:Fallback>
                <p:oleObj name="Equation" r:id="rId7" imgW="1584325" imgH="18034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176" y="3487421"/>
                        <a:ext cx="37687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4"/>
          <p:cNvGraphicFramePr>
            <a:graphicFrameLocks noChangeAspect="1"/>
          </p:cNvGraphicFramePr>
          <p:nvPr/>
        </p:nvGraphicFramePr>
        <p:xfrm>
          <a:off x="5591176" y="4135121"/>
          <a:ext cx="3743325" cy="473075"/>
        </p:xfrm>
        <a:graphic>
          <a:graphicData uri="http://schemas.openxmlformats.org/presentationml/2006/ole">
            <mc:AlternateContent xmlns:mc="http://schemas.openxmlformats.org/markup-compatibility/2006">
              <mc:Choice xmlns:v="urn:schemas-microsoft-com:vml" Requires="v">
                <p:oleObj spid="_x0000_s28" name="Equation" r:id="rId9" imgW="1570990" imgH="180340" progId="Equation.3">
                  <p:embed/>
                </p:oleObj>
              </mc:Choice>
              <mc:Fallback>
                <p:oleObj name="Equation" r:id="rId9" imgW="1570990" imgH="18034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176" y="4135121"/>
                        <a:ext cx="37433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25"/>
          <p:cNvSpPr txBox="1">
            <a:spLocks noChangeArrowheads="1"/>
          </p:cNvSpPr>
          <p:nvPr/>
        </p:nvSpPr>
        <p:spPr bwMode="auto">
          <a:xfrm>
            <a:off x="1127128" y="752159"/>
            <a:ext cx="719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(2)</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0" name="Text Box 26"/>
          <p:cNvSpPr txBox="1">
            <a:spLocks noChangeArrowheads="1"/>
          </p:cNvSpPr>
          <p:nvPr/>
        </p:nvSpPr>
        <p:spPr bwMode="auto">
          <a:xfrm>
            <a:off x="2279651" y="5064044"/>
            <a:ext cx="792162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857250" indent="-857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fontAlgn="t">
              <a:lnSpc>
                <a:spcPct val="120000"/>
              </a:lnSpc>
            </a:pPr>
            <a:r>
              <a:rPr kumimoji="1" lang="zh-CN" altLang="en-US" sz="2400" b="1">
                <a:latin typeface="Times New Roman" panose="02020503050405090304" pitchFamily="18" charset="0"/>
                <a:ea typeface="仿宋_GB2312" pitchFamily="49" charset="-122"/>
              </a:rPr>
              <a:t>电路中电位参考点可任意选择；参考点一经选定，电路中</a:t>
            </a:r>
            <a:endParaRPr kumimoji="1" lang="zh-CN" altLang="en-US" sz="2400" b="1">
              <a:latin typeface="Times New Roman" panose="02020503050405090304" pitchFamily="18" charset="0"/>
              <a:ea typeface="仿宋_GB2312" pitchFamily="49" charset="-122"/>
            </a:endParaRPr>
          </a:p>
          <a:p>
            <a:pPr algn="just" fontAlgn="t">
              <a:lnSpc>
                <a:spcPct val="120000"/>
              </a:lnSpc>
            </a:pPr>
            <a:r>
              <a:rPr kumimoji="1" lang="zh-CN" altLang="en-US" sz="2400" b="1">
                <a:latin typeface="Times New Roman" panose="02020503050405090304" pitchFamily="18" charset="0"/>
                <a:ea typeface="仿宋_GB2312" pitchFamily="49" charset="-122"/>
              </a:rPr>
              <a:t>各点的电位值就是唯一的；当选择不同的电位参考点时，</a:t>
            </a:r>
            <a:endParaRPr kumimoji="1" lang="zh-CN" altLang="en-US" sz="2400" b="1">
              <a:latin typeface="Times New Roman" panose="02020503050405090304" pitchFamily="18" charset="0"/>
              <a:ea typeface="仿宋_GB2312" pitchFamily="49" charset="-122"/>
            </a:endParaRPr>
          </a:p>
          <a:p>
            <a:pPr algn="just" fontAlgn="t">
              <a:lnSpc>
                <a:spcPct val="120000"/>
              </a:lnSpc>
            </a:pPr>
            <a:r>
              <a:rPr kumimoji="1" lang="zh-CN" altLang="en-US" sz="2400" b="1">
                <a:latin typeface="Times New Roman" panose="02020503050405090304" pitchFamily="18" charset="0"/>
                <a:ea typeface="仿宋_GB2312" pitchFamily="49" charset="-122"/>
              </a:rPr>
              <a:t>电路中各点电位值将改变，但任意两点间电压保持不变。</a:t>
            </a:r>
            <a:endParaRPr kumimoji="1" lang="zh-CN" altLang="en-US" sz="2400" b="1">
              <a:latin typeface="Times New Roman" panose="02020503050405090304" pitchFamily="18" charset="0"/>
              <a:ea typeface="仿宋_GB2312" pitchFamily="49" charset="-122"/>
            </a:endParaRPr>
          </a:p>
        </p:txBody>
      </p:sp>
      <p:sp>
        <p:nvSpPr>
          <p:cNvPr id="31" name="Text Box 27"/>
          <p:cNvSpPr txBox="1">
            <a:spLocks noChangeArrowheads="1"/>
          </p:cNvSpPr>
          <p:nvPr/>
        </p:nvSpPr>
        <p:spPr bwMode="auto">
          <a:xfrm>
            <a:off x="1847851" y="4424045"/>
            <a:ext cx="1223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3200" b="1" dirty="0">
                <a:solidFill>
                  <a:srgbClr val="CC0000"/>
                </a:solidFill>
                <a:latin typeface="Times New Roman" panose="02020503050405090304" pitchFamily="18" charset="0"/>
                <a:ea typeface="宋体" pitchFamily="2" charset="-122"/>
                <a:sym typeface="Symbol" panose="05050102010706020507" pitchFamily="18" charset="2"/>
              </a:rPr>
              <a:t>结论</a:t>
            </a:r>
            <a:endParaRPr kumimoji="1" lang="zh-CN" altLang="en-US" sz="3200" b="1" dirty="0">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32" name="Text Box 28"/>
          <p:cNvSpPr txBox="1">
            <a:spLocks noChangeArrowheads="1"/>
          </p:cNvSpPr>
          <p:nvPr/>
        </p:nvSpPr>
        <p:spPr bwMode="auto">
          <a:xfrm>
            <a:off x="1703389" y="76985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sym typeface="Symbol" panose="05050102010706020507" pitchFamily="18" charset="2"/>
              </a:rPr>
              <a:t>以</a:t>
            </a:r>
            <a:r>
              <a:rPr kumimoji="1" lang="en-US" altLang="zh-CN" sz="2400" b="1" dirty="0">
                <a:latin typeface="Times New Roman" panose="02020503050405090304" pitchFamily="18" charset="0"/>
                <a:ea typeface="仿宋_GB2312" pitchFamily="49" charset="-122"/>
                <a:sym typeface="Symbol" panose="05050102010706020507" pitchFamily="18" charset="2"/>
              </a:rPr>
              <a:t>c</a:t>
            </a:r>
            <a:r>
              <a:rPr kumimoji="1" lang="zh-CN" altLang="en-US" sz="2400" b="1" dirty="0">
                <a:latin typeface="Times New Roman" panose="02020503050405090304" pitchFamily="18" charset="0"/>
                <a:ea typeface="仿宋_GB2312" pitchFamily="49" charset="-122"/>
                <a:sym typeface="Symbol" panose="05050102010706020507" pitchFamily="18" charset="2"/>
              </a:rPr>
              <a:t>点为电位参考点</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sp>
        <p:nvSpPr>
          <p:cNvPr id="33" name="灯片编号占位符 3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71855" y="825500"/>
            <a:ext cx="11198225" cy="892810"/>
          </a:xfrm>
          <a:prstGeom prst="rect">
            <a:avLst/>
          </a:prstGeom>
        </p:spPr>
      </p:pic>
      <p:pic>
        <p:nvPicPr>
          <p:cNvPr id="5" name="Picture 4"/>
          <p:cNvPicPr>
            <a:picLocks noChangeAspect="1"/>
          </p:cNvPicPr>
          <p:nvPr/>
        </p:nvPicPr>
        <p:blipFill>
          <a:blip r:embed="rId2"/>
          <a:stretch>
            <a:fillRect/>
          </a:stretch>
        </p:blipFill>
        <p:spPr>
          <a:xfrm>
            <a:off x="874395" y="1912620"/>
            <a:ext cx="11245215" cy="1323340"/>
          </a:xfrm>
          <a:prstGeom prst="rect">
            <a:avLst/>
          </a:prstGeom>
        </p:spPr>
      </p:pic>
      <p:pic>
        <p:nvPicPr>
          <p:cNvPr id="7" name="Picture 6"/>
          <p:cNvPicPr>
            <a:picLocks noChangeAspect="1"/>
          </p:cNvPicPr>
          <p:nvPr/>
        </p:nvPicPr>
        <p:blipFill>
          <a:blip r:embed="rId3"/>
          <a:stretch>
            <a:fillRect/>
          </a:stretch>
        </p:blipFill>
        <p:spPr>
          <a:xfrm>
            <a:off x="2040255" y="3429000"/>
            <a:ext cx="8115300" cy="3124835"/>
          </a:xfrm>
          <a:prstGeom prst="rect">
            <a:avLst/>
          </a:prstGeom>
        </p:spPr>
      </p:pic>
      <p:sp>
        <p:nvSpPr>
          <p:cNvPr id="2" name="灯片编号占位符 1"/>
          <p:cNvSpPr>
            <a:spLocks noGrp="1"/>
          </p:cNvSpPr>
          <p:nvPr>
            <p:ph type="sldNum" sz="quarter" idx="12"/>
            <p:custDataLst>
              <p:tags r:id="rId4"/>
            </p:custDataLst>
          </p:nvPr>
        </p:nvSpPr>
        <p:spPr/>
        <p:txBody>
          <a:bodyPr/>
          <a:lstStyle/>
          <a:p>
            <a:fld id="{6D22F896-40B5-4ADD-8801-0D06FADFA095}" type="slidenum">
              <a:rPr lang="en-US" dirty="0"/>
            </a:fld>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35685" y="1397000"/>
            <a:ext cx="10120630" cy="5321935"/>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360614" y="503239"/>
            <a:ext cx="2962275" cy="738187"/>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1.4 </a:t>
            </a:r>
            <a:r>
              <a:rPr lang="zh-CN" altLang="en-US" b="1">
                <a:solidFill>
                  <a:schemeClr val="accent2"/>
                </a:solidFill>
                <a:latin typeface="华文楷体" panose="02010600040101010101" pitchFamily="2" charset="-122"/>
                <a:ea typeface="华文楷体" panose="02010600040101010101" pitchFamily="2" charset="-122"/>
              </a:rPr>
              <a:t>二极管</a:t>
            </a:r>
            <a:endParaRPr lang="zh-CN" altLang="en-US" b="1">
              <a:solidFill>
                <a:schemeClr val="accent2"/>
              </a:solidFill>
              <a:latin typeface="华文楷体" panose="02010600040101010101" pitchFamily="2" charset="-122"/>
              <a:ea typeface="华文楷体" panose="02010600040101010101" pitchFamily="2" charset="-122"/>
            </a:endParaRPr>
          </a:p>
        </p:txBody>
      </p:sp>
      <p:sp>
        <p:nvSpPr>
          <p:cNvPr id="7" name="Rectangle 6">
            <a:hlinkClick r:id="rId1" action="ppaction://hlinksldjump"/>
          </p:cNvPr>
          <p:cNvSpPr>
            <a:spLocks noChangeArrowheads="1"/>
          </p:cNvSpPr>
          <p:nvPr/>
        </p:nvSpPr>
        <p:spPr bwMode="auto">
          <a:xfrm>
            <a:off x="2272247" y="2607831"/>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1.4.2 </a:t>
            </a:r>
            <a:r>
              <a:rPr lang="zh-CN" altLang="en-US" sz="3200" dirty="0">
                <a:solidFill>
                  <a:schemeClr val="folHlink"/>
                </a:solidFill>
                <a:latin typeface="黑体" pitchFamily="49" charset="-122"/>
                <a:ea typeface="黑体" pitchFamily="49" charset="-122"/>
              </a:rPr>
              <a:t>二极管的特性和主要参数</a:t>
            </a:r>
            <a:endParaRPr lang="zh-CN" altLang="en-US" sz="3200" dirty="0">
              <a:solidFill>
                <a:schemeClr val="folHlink"/>
              </a:solidFill>
              <a:latin typeface="黑体" pitchFamily="49" charset="-122"/>
              <a:ea typeface="黑体" pitchFamily="49" charset="-122"/>
            </a:endParaRPr>
          </a:p>
        </p:txBody>
      </p:sp>
      <p:sp>
        <p:nvSpPr>
          <p:cNvPr id="8" name="Rectangle 7">
            <a:hlinkClick r:id="rId2" action="ppaction://hlinksldjump"/>
          </p:cNvPr>
          <p:cNvSpPr>
            <a:spLocks noChangeArrowheads="1"/>
          </p:cNvSpPr>
          <p:nvPr/>
        </p:nvSpPr>
        <p:spPr bwMode="auto">
          <a:xfrm>
            <a:off x="2272248" y="1801860"/>
            <a:ext cx="5134739"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1.4.1 PN</a:t>
            </a:r>
            <a:r>
              <a:rPr lang="zh-CN" altLang="en-US" sz="3200" dirty="0">
                <a:solidFill>
                  <a:schemeClr val="folHlink"/>
                </a:solidFill>
                <a:latin typeface="黑体" pitchFamily="49" charset="-122"/>
                <a:ea typeface="黑体" pitchFamily="49" charset="-122"/>
              </a:rPr>
              <a:t>结及其单向导电性</a:t>
            </a:r>
            <a:endParaRPr lang="zh-CN" altLang="en-US" sz="3200" dirty="0">
              <a:solidFill>
                <a:schemeClr val="folHlink"/>
              </a:solidFill>
              <a:latin typeface="黑体" pitchFamily="49" charset="-122"/>
              <a:ea typeface="黑体" pitchFamily="49" charset="-122"/>
            </a:endParaRPr>
          </a:p>
        </p:txBody>
      </p:sp>
      <p:sp>
        <p:nvSpPr>
          <p:cNvPr id="9" name="Rectangle 6">
            <a:hlinkClick r:id="rId3" action="ppaction://hlinksldjump"/>
          </p:cNvPr>
          <p:cNvSpPr>
            <a:spLocks noChangeArrowheads="1"/>
          </p:cNvSpPr>
          <p:nvPr/>
        </p:nvSpPr>
        <p:spPr bwMode="auto">
          <a:xfrm>
            <a:off x="2272247" y="3389275"/>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1.4.3 </a:t>
            </a:r>
            <a:r>
              <a:rPr lang="zh-CN" altLang="en-US" sz="3200" dirty="0">
                <a:solidFill>
                  <a:schemeClr val="folHlink"/>
                </a:solidFill>
                <a:latin typeface="黑体" pitchFamily="49" charset="-122"/>
                <a:ea typeface="黑体" pitchFamily="49" charset="-122"/>
              </a:rPr>
              <a:t>二极管的工作点和理想特性</a:t>
            </a:r>
            <a:endParaRPr lang="zh-CN" altLang="en-US" sz="3200" dirty="0">
              <a:solidFill>
                <a:schemeClr val="folHlink"/>
              </a:solidFill>
              <a:latin typeface="黑体" pitchFamily="49" charset="-122"/>
              <a:ea typeface="黑体" pitchFamily="49" charset="-122"/>
            </a:endParaRPr>
          </a:p>
        </p:txBody>
      </p:sp>
      <p:sp>
        <p:nvSpPr>
          <p:cNvPr id="10" name="Rectangle 6">
            <a:hlinkClick r:id="rId4" action="ppaction://hlinksldjump"/>
          </p:cNvPr>
          <p:cNvSpPr>
            <a:spLocks noChangeArrowheads="1"/>
          </p:cNvSpPr>
          <p:nvPr/>
        </p:nvSpPr>
        <p:spPr bwMode="auto">
          <a:xfrm>
            <a:off x="2272247" y="4184635"/>
            <a:ext cx="5055166"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1.4.4 </a:t>
            </a:r>
            <a:r>
              <a:rPr lang="zh-CN" altLang="en-US" sz="3200" dirty="0">
                <a:solidFill>
                  <a:schemeClr val="folHlink"/>
                </a:solidFill>
                <a:latin typeface="黑体" pitchFamily="49" charset="-122"/>
                <a:ea typeface="黑体" pitchFamily="49" charset="-122"/>
              </a:rPr>
              <a:t>稳压二极管 </a:t>
            </a:r>
            <a:endParaRPr lang="zh-CN" altLang="en-US" sz="3200" dirty="0">
              <a:solidFill>
                <a:schemeClr val="folHlink"/>
              </a:solidFill>
              <a:latin typeface="黑体" pitchFamily="49" charset="-122"/>
              <a:ea typeface="黑体" pitchFamily="49" charset="-122"/>
            </a:endParaRPr>
          </a:p>
        </p:txBody>
      </p:sp>
      <p:sp>
        <p:nvSpPr>
          <p:cNvPr id="11" name="Rectangle 6">
            <a:hlinkClick r:id="rId5" action="ppaction://hlinksldjump"/>
          </p:cNvPr>
          <p:cNvSpPr>
            <a:spLocks noChangeArrowheads="1"/>
          </p:cNvSpPr>
          <p:nvPr/>
        </p:nvSpPr>
        <p:spPr bwMode="auto">
          <a:xfrm>
            <a:off x="2272247" y="4932467"/>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1.4.5 </a:t>
            </a:r>
            <a:r>
              <a:rPr lang="zh-CN" altLang="en-US" sz="3200" dirty="0">
                <a:solidFill>
                  <a:schemeClr val="folHlink"/>
                </a:solidFill>
                <a:latin typeface="黑体" pitchFamily="49" charset="-122"/>
                <a:ea typeface="黑体" pitchFamily="49" charset="-122"/>
              </a:rPr>
              <a:t>发光二极管和光电二极管</a:t>
            </a:r>
            <a:endParaRPr lang="zh-CN" altLang="en-US" sz="3200" dirty="0">
              <a:solidFill>
                <a:schemeClr val="folHlink"/>
              </a:solidFill>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2098675" y="571501"/>
            <a:ext cx="6383338" cy="784225"/>
          </a:xfrm>
        </p:spPr>
        <p:txBody>
          <a:bodyPr/>
          <a:lstStyle/>
          <a:p>
            <a:pPr eaLnBrk="1" hangingPunct="1"/>
            <a:r>
              <a:rPr lang="en-US" altLang="zh-CN" sz="3200" b="1">
                <a:solidFill>
                  <a:schemeClr val="folHlink"/>
                </a:solidFill>
                <a:latin typeface="黑体" pitchFamily="49" charset="-122"/>
                <a:ea typeface="黑体" pitchFamily="49" charset="-122"/>
              </a:rPr>
              <a:t>1.4.1 PN</a:t>
            </a:r>
            <a:r>
              <a:rPr lang="zh-CN" altLang="en-US" sz="3200" b="1">
                <a:solidFill>
                  <a:schemeClr val="folHlink"/>
                </a:solidFill>
                <a:latin typeface="黑体" pitchFamily="49" charset="-122"/>
                <a:ea typeface="黑体" pitchFamily="49" charset="-122"/>
              </a:rPr>
              <a:t>结及其单向导电性</a:t>
            </a:r>
            <a:endParaRPr lang="zh-CN" altLang="en-US" sz="3200" b="1">
              <a:solidFill>
                <a:schemeClr val="folHlink"/>
              </a:solidFill>
              <a:latin typeface="黑体" pitchFamily="49" charset="-122"/>
              <a:ea typeface="黑体" pitchFamily="49" charset="-122"/>
            </a:endParaRPr>
          </a:p>
        </p:txBody>
      </p:sp>
      <p:sp>
        <p:nvSpPr>
          <p:cNvPr id="43011" name="Rectangle 3"/>
          <p:cNvSpPr>
            <a:spLocks noGrp="1" noChangeArrowheads="1"/>
          </p:cNvSpPr>
          <p:nvPr>
            <p:ph type="body" idx="4294967295"/>
          </p:nvPr>
        </p:nvSpPr>
        <p:spPr>
          <a:xfrm>
            <a:off x="772479" y="1644968"/>
            <a:ext cx="7786687" cy="550862"/>
          </a:xfrm>
        </p:spPr>
        <p:txBody>
          <a:bodyPr>
            <a:normAutofit lnSpcReduction="10000"/>
          </a:bodyPr>
          <a:lstStyle/>
          <a:p>
            <a:pPr eaLnBrk="1" hangingPunct="1">
              <a:buFont typeface="Wingdings" panose="05000000000000000000" pitchFamily="2" charset="2"/>
              <a:buNone/>
            </a:pPr>
            <a:r>
              <a:rPr lang="zh-CN" altLang="en-US" sz="2800" b="1">
                <a:ea typeface="幼圆" panose="02010509060101010101" pitchFamily="49" charset="-122"/>
              </a:rPr>
              <a:t>物质按导电能力分为：导体、半导体、绝缘体。</a:t>
            </a:r>
            <a:endParaRPr lang="zh-CN" altLang="en-US" sz="2800" b="1">
              <a:ea typeface="幼圆" panose="02010509060101010101" pitchFamily="49" charset="-122"/>
            </a:endParaRPr>
          </a:p>
        </p:txBody>
      </p:sp>
      <p:sp>
        <p:nvSpPr>
          <p:cNvPr id="43014" name="Rectangle 6"/>
          <p:cNvSpPr>
            <a:spLocks noChangeArrowheads="1"/>
          </p:cNvSpPr>
          <p:nvPr/>
        </p:nvSpPr>
        <p:spPr bwMode="auto">
          <a:xfrm>
            <a:off x="799465" y="2365693"/>
            <a:ext cx="8731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本征半导体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纯净的半导体（如硅、锗、砷化镓等）</a:t>
            </a:r>
            <a:endParaRPr lang="zh-CN" altLang="en-US">
              <a:latin typeface="幼圆" panose="02010509060101010101" pitchFamily="49" charset="-122"/>
            </a:endParaRPr>
          </a:p>
        </p:txBody>
      </p:sp>
      <p:sp>
        <p:nvSpPr>
          <p:cNvPr id="43015" name="Rectangle 7"/>
          <p:cNvSpPr>
            <a:spLocks noChangeArrowheads="1"/>
          </p:cNvSpPr>
          <p:nvPr/>
        </p:nvSpPr>
        <p:spPr bwMode="auto">
          <a:xfrm>
            <a:off x="593091" y="2994343"/>
            <a:ext cx="8208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a:latin typeface="幼圆" panose="02010509060101010101" pitchFamily="49" charset="-122"/>
              </a:rPr>
              <a:t>P</a:t>
            </a:r>
            <a:r>
              <a:rPr lang="zh-CN" altLang="en-US">
                <a:latin typeface="幼圆" panose="02010509060101010101" pitchFamily="49" charset="-122"/>
              </a:rPr>
              <a:t>型半导体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在纯净的半导体硅、锗中掺入少量</a:t>
            </a:r>
            <a:endParaRPr lang="zh-CN" altLang="en-US">
              <a:latin typeface="幼圆" panose="02010509060101010101" pitchFamily="49" charset="-122"/>
            </a:endParaRPr>
          </a:p>
          <a:p>
            <a:pPr algn="ctr" eaLnBrk="1" hangingPunct="1"/>
            <a:r>
              <a:rPr lang="zh-CN" altLang="en-US">
                <a:latin typeface="幼圆" panose="02010509060101010101" pitchFamily="49" charset="-122"/>
              </a:rPr>
              <a:t>             三价元素。</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多数载流子为空穴</a:t>
            </a:r>
            <a:r>
              <a:rPr lang="zh-CN" altLang="en-US" sz="2400">
                <a:latin typeface="幼圆" panose="02010509060101010101" pitchFamily="49" charset="-122"/>
              </a:rPr>
              <a:t>。</a:t>
            </a:r>
            <a:endParaRPr lang="zh-CN" altLang="en-US" sz="2400">
              <a:latin typeface="幼圆" panose="02010509060101010101" pitchFamily="49" charset="-122"/>
            </a:endParaRPr>
          </a:p>
        </p:txBody>
      </p:sp>
      <p:sp>
        <p:nvSpPr>
          <p:cNvPr id="43016" name="Rectangle 8"/>
          <p:cNvSpPr>
            <a:spLocks noChangeArrowheads="1"/>
          </p:cNvSpPr>
          <p:nvPr/>
        </p:nvSpPr>
        <p:spPr bwMode="auto">
          <a:xfrm>
            <a:off x="767715" y="4227830"/>
            <a:ext cx="85359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幼圆" panose="02010509060101010101" pitchFamily="49" charset="-122"/>
              </a:rPr>
              <a:t>N</a:t>
            </a:r>
            <a:r>
              <a:rPr lang="zh-CN" altLang="en-US">
                <a:latin typeface="幼圆" panose="02010509060101010101" pitchFamily="49" charset="-122"/>
              </a:rPr>
              <a:t>型半导体</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在纯净的半导体硅、锗中掺入少量</a:t>
            </a:r>
            <a:endParaRPr lang="zh-CN" altLang="en-US">
              <a:latin typeface="幼圆" panose="02010509060101010101" pitchFamily="49" charset="-122"/>
            </a:endParaRPr>
          </a:p>
          <a:p>
            <a:pPr algn="ctr" eaLnBrk="1" hangingPunct="1"/>
            <a:r>
              <a:rPr lang="zh-CN" altLang="en-US">
                <a:latin typeface="幼圆" panose="02010509060101010101" pitchFamily="49" charset="-122"/>
              </a:rPr>
              <a:t>         五价元素。</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多数载流子为电子。</a:t>
            </a:r>
            <a:endParaRPr lang="zh-CN" altLang="en-US">
              <a:latin typeface="幼圆" panose="02010509060101010101"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pic>
        <p:nvPicPr>
          <p:cNvPr id="3" name="图片 2"/>
          <p:cNvPicPr>
            <a:picLocks noChangeAspect="1"/>
          </p:cNvPicPr>
          <p:nvPr>
            <p:custDataLst>
              <p:tags r:id="rId1"/>
            </p:custDataLst>
          </p:nvPr>
        </p:nvPicPr>
        <p:blipFill>
          <a:blip r:embed="rId2"/>
          <a:srcRect t="50367" r="46891"/>
          <a:stretch>
            <a:fillRect/>
          </a:stretch>
        </p:blipFill>
        <p:spPr>
          <a:xfrm>
            <a:off x="9086850" y="3817620"/>
            <a:ext cx="2191385" cy="2063750"/>
          </a:xfrm>
          <a:prstGeom prst="rect">
            <a:avLst/>
          </a:prstGeom>
        </p:spPr>
      </p:pic>
      <p:pic>
        <p:nvPicPr>
          <p:cNvPr id="4" name="图片 3"/>
          <p:cNvPicPr>
            <a:picLocks noChangeAspect="1"/>
          </p:cNvPicPr>
          <p:nvPr>
            <p:custDataLst>
              <p:tags r:id="rId3"/>
            </p:custDataLst>
          </p:nvPr>
        </p:nvPicPr>
        <p:blipFill>
          <a:blip r:embed="rId2"/>
          <a:srcRect r="46891" b="49633"/>
          <a:stretch>
            <a:fillRect/>
          </a:stretch>
        </p:blipFill>
        <p:spPr>
          <a:xfrm>
            <a:off x="9086850" y="1355725"/>
            <a:ext cx="2191385" cy="2094230"/>
          </a:xfrm>
          <a:prstGeom prst="rect">
            <a:avLst/>
          </a:prstGeom>
        </p:spPr>
      </p:pic>
      <p:sp>
        <p:nvSpPr>
          <p:cNvPr id="5" name="文本框 4"/>
          <p:cNvSpPr txBox="1"/>
          <p:nvPr/>
        </p:nvSpPr>
        <p:spPr>
          <a:xfrm>
            <a:off x="9240520" y="3482975"/>
            <a:ext cx="1884045" cy="368300"/>
          </a:xfrm>
          <a:prstGeom prst="rect">
            <a:avLst/>
          </a:prstGeom>
          <a:noFill/>
        </p:spPr>
        <p:txBody>
          <a:bodyPr wrap="square" rtlCol="0">
            <a:spAutoFit/>
          </a:bodyPr>
          <a:lstStyle/>
          <a:p>
            <a:r>
              <a:rPr lang="zh-CN" altLang="en-US"/>
              <a:t>平常状态不导电</a:t>
            </a:r>
            <a:endParaRPr lang="zh-CN" altLang="en-US"/>
          </a:p>
        </p:txBody>
      </p:sp>
      <p:sp>
        <p:nvSpPr>
          <p:cNvPr id="6" name="文本框 5"/>
          <p:cNvSpPr txBox="1"/>
          <p:nvPr>
            <p:custDataLst>
              <p:tags r:id="rId4"/>
            </p:custDataLst>
          </p:nvPr>
        </p:nvSpPr>
        <p:spPr>
          <a:xfrm>
            <a:off x="9394190" y="5881370"/>
            <a:ext cx="1884045" cy="368300"/>
          </a:xfrm>
          <a:prstGeom prst="rect">
            <a:avLst/>
          </a:prstGeom>
          <a:noFill/>
        </p:spPr>
        <p:txBody>
          <a:bodyPr wrap="square" rtlCol="0">
            <a:spAutoFit/>
          </a:bodyPr>
          <a:lstStyle/>
          <a:p>
            <a:r>
              <a:rPr lang="zh-CN" altLang="en-US"/>
              <a:t>给个条件就导电</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linds(horizontal)">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blinds(horizontal)">
                                      <p:cBhvr>
                                        <p:cTn id="12" dur="5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blinds(horizontal)">
                                      <p:cBhvr>
                                        <p:cTn id="17" dur="5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016"/>
                                        </p:tgtEl>
                                        <p:attrNameLst>
                                          <p:attrName>style.visibility</p:attrName>
                                        </p:attrNameLst>
                                      </p:cBhvr>
                                      <p:to>
                                        <p:strVal val="visible"/>
                                      </p:to>
                                    </p:set>
                                    <p:animEffect transition="in" filter="blinds(horizontal)">
                                      <p:cBhvr>
                                        <p:cTn id="22"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3014" grpId="0"/>
      <p:bldP spid="43015" grpId="0"/>
      <p:bldP spid="4301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文本框 44033"/>
          <p:cNvSpPr txBox="1"/>
          <p:nvPr/>
        </p:nvSpPr>
        <p:spPr>
          <a:xfrm>
            <a:off x="2135188" y="1611314"/>
            <a:ext cx="3111500" cy="579437"/>
          </a:xfrm>
          <a:prstGeom prst="rect">
            <a:avLst/>
          </a:prstGeom>
          <a:noFill/>
          <a:ln w="9525">
            <a:noFill/>
          </a:ln>
          <a:effectLst>
            <a:outerShdw dist="35921" dir="2699999" algn="ctr" rotWithShape="0">
              <a:schemeClr val="bg2"/>
            </a:outerShdw>
          </a:effectLst>
        </p:spPr>
        <p:txBody>
          <a:bodyPr>
            <a:spAutoFit/>
          </a:bodyPr>
          <a:lstStyle/>
          <a:p>
            <a:pPr algn="just">
              <a:spcBef>
                <a:spcPct val="50000"/>
              </a:spcBef>
              <a:buFont typeface="Arial" panose="020B0604020202090204" pitchFamily="34" charset="0"/>
              <a:buNone/>
              <a:defRPr/>
            </a:pPr>
            <a:r>
              <a:rPr lang="en-US" altLang="zh-CN" sz="3200" noProof="1">
                <a:effectLst>
                  <a:outerShdw blurRad="38100" dist="38100" dir="2700000">
                    <a:srgbClr val="FFFFFF"/>
                  </a:outerShdw>
                </a:effectLst>
                <a:latin typeface="Times New Roman" panose="02020503050405090304" pitchFamily="18" charset="0"/>
                <a:ea typeface="幼圆" panose="02010509060101010101" pitchFamily="49" charset="-122"/>
              </a:rPr>
              <a:t>1</a:t>
            </a:r>
            <a:r>
              <a:rPr lang="en-US" altLang="zh-CN" noProof="1">
                <a:effectLst>
                  <a:outerShdw blurRad="38100" dist="38100" dir="2700000">
                    <a:srgbClr val="FFFFFF"/>
                  </a:outerShdw>
                </a:effectLst>
                <a:latin typeface="Times New Roman" panose="02020503050405090304" pitchFamily="18" charset="0"/>
                <a:ea typeface="幼圆" panose="02010509060101010101" pitchFamily="49" charset="-122"/>
              </a:rPr>
              <a:t>.</a:t>
            </a:r>
            <a:r>
              <a:rPr lang="zh-CN" altLang="en-US" sz="3200" noProof="1">
                <a:effectLst>
                  <a:outerShdw blurRad="38100" dist="38100" dir="2700000">
                    <a:srgbClr val="FFFFFF"/>
                  </a:outerShdw>
                </a:effectLst>
                <a:latin typeface="Times New Roman" panose="02020503050405090304" pitchFamily="18" charset="0"/>
                <a:ea typeface="幼圆" panose="02010509060101010101" pitchFamily="49" charset="-122"/>
              </a:rPr>
              <a:t>本征半导体</a:t>
            </a:r>
            <a:endParaRPr lang="zh-CN" altLang="en-US" sz="3200" noProof="1">
              <a:effectLst>
                <a:outerShdw blurRad="38100" dist="38100" dir="2700000">
                  <a:srgbClr val="FFFFFF"/>
                </a:outerShdw>
              </a:effectLst>
              <a:latin typeface="Times New Roman" panose="02020503050405090304" pitchFamily="18" charset="0"/>
              <a:ea typeface="幼圆" panose="02010509060101010101" pitchFamily="49" charset="-122"/>
            </a:endParaRPr>
          </a:p>
        </p:txBody>
      </p:sp>
      <p:sp>
        <p:nvSpPr>
          <p:cNvPr id="44035" name="折角形 44034"/>
          <p:cNvSpPr>
            <a:spLocks noChangeArrowheads="1"/>
          </p:cNvSpPr>
          <p:nvPr/>
        </p:nvSpPr>
        <p:spPr bwMode="auto">
          <a:xfrm>
            <a:off x="2424114" y="2420938"/>
            <a:ext cx="1944687" cy="3200400"/>
          </a:xfrm>
          <a:prstGeom prst="foldedCorner">
            <a:avLst>
              <a:gd name="adj" fmla="val 12500"/>
            </a:avLst>
          </a:prstGeom>
          <a:solidFill>
            <a:srgbClr val="99CCFF"/>
          </a:solidFill>
          <a:ln w="9525">
            <a:solidFill>
              <a:srgbClr val="FFCC00"/>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     </a:t>
            </a:r>
            <a:r>
              <a:rPr lang="zh-CN" altLang="en-US" sz="2400">
                <a:latin typeface="幼圆" panose="02010509060101010101" pitchFamily="49" charset="-122"/>
              </a:rPr>
              <a:t>完全纯净</a:t>
            </a:r>
            <a:endParaRPr lang="zh-CN" altLang="en-US" sz="2400">
              <a:latin typeface="幼圆" panose="02010509060101010101" pitchFamily="49" charset="-122"/>
            </a:endParaRPr>
          </a:p>
          <a:p>
            <a:pPr algn="ctr"/>
            <a:r>
              <a:rPr lang="zh-CN" altLang="en-US" sz="2400">
                <a:latin typeface="幼圆" panose="02010509060101010101" pitchFamily="49" charset="-122"/>
              </a:rPr>
              <a:t>的具有晶体</a:t>
            </a:r>
            <a:endParaRPr lang="zh-CN" altLang="en-US" sz="2400">
              <a:latin typeface="幼圆" panose="02010509060101010101" pitchFamily="49" charset="-122"/>
            </a:endParaRPr>
          </a:p>
          <a:p>
            <a:pPr algn="ctr"/>
            <a:r>
              <a:rPr lang="zh-CN" altLang="en-US" sz="2400">
                <a:latin typeface="幼圆" panose="02010509060101010101" pitchFamily="49" charset="-122"/>
              </a:rPr>
              <a:t>结构的半导</a:t>
            </a:r>
            <a:endParaRPr lang="zh-CN" altLang="en-US" sz="2400">
              <a:latin typeface="幼圆" panose="02010509060101010101" pitchFamily="49" charset="-122"/>
            </a:endParaRPr>
          </a:p>
          <a:p>
            <a:pPr algn="ctr"/>
            <a:r>
              <a:rPr lang="zh-CN" altLang="en-US" sz="2400">
                <a:latin typeface="幼圆" panose="02010509060101010101" pitchFamily="49" charset="-122"/>
              </a:rPr>
              <a:t>体称为</a:t>
            </a:r>
            <a:r>
              <a:rPr lang="zh-CN" altLang="en-US" sz="2400" b="0">
                <a:solidFill>
                  <a:schemeClr val="accent2"/>
                </a:solidFill>
                <a:latin typeface="幼圆" panose="02010509060101010101" pitchFamily="49" charset="-122"/>
              </a:rPr>
              <a:t>本征</a:t>
            </a:r>
            <a:endParaRPr lang="zh-CN" altLang="en-US" sz="2400" b="0">
              <a:solidFill>
                <a:schemeClr val="accent2"/>
              </a:solidFill>
              <a:latin typeface="幼圆" panose="02010509060101010101" pitchFamily="49" charset="-122"/>
            </a:endParaRPr>
          </a:p>
          <a:p>
            <a:pPr algn="ctr"/>
            <a:r>
              <a:rPr lang="zh-CN" altLang="en-US" sz="2400" b="0">
                <a:solidFill>
                  <a:schemeClr val="accent2"/>
                </a:solidFill>
                <a:latin typeface="幼圆" panose="02010509060101010101" pitchFamily="49" charset="-122"/>
              </a:rPr>
              <a:t>半导体</a:t>
            </a:r>
            <a:r>
              <a:rPr lang="zh-CN" altLang="en-US" sz="2400">
                <a:solidFill>
                  <a:schemeClr val="accent2"/>
                </a:solidFill>
                <a:latin typeface="幼圆" panose="02010509060101010101" pitchFamily="49" charset="-122"/>
              </a:rPr>
              <a:t> 。</a:t>
            </a:r>
            <a:r>
              <a:rPr lang="zh-CN" altLang="en-US" sz="2400">
                <a:latin typeface="幼圆" panose="02010509060101010101" pitchFamily="49" charset="-122"/>
              </a:rPr>
              <a:t>它</a:t>
            </a:r>
            <a:endParaRPr lang="zh-CN" altLang="en-US" sz="2400">
              <a:latin typeface="幼圆" panose="02010509060101010101" pitchFamily="49" charset="-122"/>
            </a:endParaRPr>
          </a:p>
          <a:p>
            <a:pPr algn="ctr"/>
            <a:r>
              <a:rPr lang="zh-CN" altLang="en-US" sz="2400">
                <a:latin typeface="幼圆" panose="02010509060101010101" pitchFamily="49" charset="-122"/>
              </a:rPr>
              <a:t>具有共价键</a:t>
            </a:r>
            <a:endParaRPr lang="zh-CN" altLang="en-US" sz="2400">
              <a:latin typeface="幼圆" panose="02010509060101010101" pitchFamily="49" charset="-122"/>
            </a:endParaRPr>
          </a:p>
          <a:p>
            <a:pPr algn="ctr"/>
            <a:r>
              <a:rPr lang="zh-CN" altLang="en-US" sz="2400">
                <a:latin typeface="幼圆" panose="02010509060101010101" pitchFamily="49" charset="-122"/>
              </a:rPr>
              <a:t>结构。</a:t>
            </a:r>
            <a:r>
              <a:rPr lang="zh-CN" altLang="en-US" sz="2400">
                <a:latin typeface="Times New Roman" panose="02020503050405090304" pitchFamily="18" charset="0"/>
              </a:rPr>
              <a:t>       </a:t>
            </a:r>
            <a:endParaRPr lang="zh-CN" altLang="en-US" sz="2400">
              <a:latin typeface="Times New Roman" panose="02020503050405090304" pitchFamily="18" charset="0"/>
            </a:endParaRPr>
          </a:p>
        </p:txBody>
      </p:sp>
      <p:grpSp>
        <p:nvGrpSpPr>
          <p:cNvPr id="44036" name="组合 44035"/>
          <p:cNvGrpSpPr/>
          <p:nvPr/>
        </p:nvGrpSpPr>
        <p:grpSpPr bwMode="auto">
          <a:xfrm>
            <a:off x="5029200" y="1638300"/>
            <a:ext cx="5638800" cy="4038600"/>
            <a:chOff x="0" y="0"/>
            <a:chExt cx="3552" cy="2544"/>
          </a:xfrm>
        </p:grpSpPr>
        <p:sp>
          <p:nvSpPr>
            <p:cNvPr id="44037" name="矩形 44036"/>
            <p:cNvSpPr/>
            <p:nvPr/>
          </p:nvSpPr>
          <p:spPr>
            <a:xfrm>
              <a:off x="480" y="2208"/>
              <a:ext cx="2448" cy="336"/>
            </a:xfrm>
            <a:prstGeom prst="rect">
              <a:avLst/>
            </a:prstGeom>
            <a:noFill/>
            <a:ln w="9525">
              <a:noFill/>
            </a:ln>
          </p:spPr>
          <p:txBody>
            <a:bodyPr wrap="none" anchor="ctr"/>
            <a:lstStyle/>
            <a:p>
              <a:pPr algn="ctr">
                <a:buFont typeface="Arial" panose="020B0604020202090204" pitchFamily="34" charset="0"/>
                <a:buNone/>
                <a:defRPr/>
              </a:pPr>
              <a:r>
                <a:rPr lang="zh-CN" altLang="en-US" sz="2400" noProof="1">
                  <a:solidFill>
                    <a:srgbClr val="FFFF66"/>
                  </a:solidFill>
                  <a:effectLst>
                    <a:outerShdw blurRad="38100" dist="38100" dir="2700000">
                      <a:srgbClr val="000000"/>
                    </a:outerShdw>
                  </a:effectLst>
                  <a:latin typeface="Times New Roman" panose="02020503050405090304" pitchFamily="18" charset="0"/>
                  <a:ea typeface="幼圆" panose="02010509060101010101" pitchFamily="49" charset="-122"/>
                </a:rPr>
                <a:t>锗和硅的原子结构</a:t>
              </a:r>
              <a:endParaRPr lang="zh-CN" altLang="en-US" sz="2400" noProof="1">
                <a:solidFill>
                  <a:srgbClr val="FFFF66"/>
                </a:solidFill>
                <a:effectLst>
                  <a:outerShdw blurRad="38100" dist="38100" dir="2700000">
                    <a:srgbClr val="000000"/>
                  </a:outerShdw>
                </a:effectLst>
                <a:latin typeface="Times New Roman" panose="02020503050405090304" pitchFamily="18" charset="0"/>
                <a:ea typeface="幼圆" panose="02010509060101010101" pitchFamily="49" charset="-122"/>
              </a:endParaRPr>
            </a:p>
          </p:txBody>
        </p:sp>
        <p:pic>
          <p:nvPicPr>
            <p:cNvPr id="45073" name="图片 44037" descr="图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3552" cy="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9" name="矩形 44038"/>
          <p:cNvSpPr/>
          <p:nvPr/>
        </p:nvSpPr>
        <p:spPr>
          <a:xfrm>
            <a:off x="6096000" y="5715000"/>
            <a:ext cx="4114800" cy="457200"/>
          </a:xfrm>
          <a:prstGeom prst="rect">
            <a:avLst/>
          </a:prstGeom>
          <a:noFill/>
          <a:ln w="9525">
            <a:noFill/>
          </a:ln>
        </p:spPr>
        <p:txBody>
          <a:bodyPr wrap="none" anchor="ctr"/>
          <a:lstStyle/>
          <a:p>
            <a:pPr algn="ctr">
              <a:buFont typeface="Arial" panose="020B0604020202090204" pitchFamily="34" charset="0"/>
              <a:buNone/>
              <a:defRPr/>
            </a:pPr>
            <a:r>
              <a:rPr lang="zh-CN" altLang="en-US" sz="2400" noProof="1">
                <a:effectLst>
                  <a:outerShdw blurRad="38100" dist="38100" dir="2700000">
                    <a:srgbClr val="FFFFFF"/>
                  </a:outerShdw>
                </a:effectLst>
                <a:latin typeface="Times New Roman" panose="02020503050405090304" pitchFamily="18" charset="0"/>
                <a:ea typeface="幼圆" panose="02010509060101010101" pitchFamily="49" charset="-122"/>
              </a:rPr>
              <a:t>单晶硅中的共价键结构</a:t>
            </a:r>
            <a:endParaRPr lang="zh-CN" altLang="en-US" sz="2400" noProof="1">
              <a:effectLst>
                <a:outerShdw blurRad="38100" dist="38100" dir="2700000">
                  <a:srgbClr val="FFFFFF"/>
                </a:outerShdw>
              </a:effectLst>
              <a:latin typeface="Times New Roman" panose="02020503050405090304" pitchFamily="18" charset="0"/>
              <a:ea typeface="幼圆" panose="02010509060101010101" pitchFamily="49" charset="-122"/>
            </a:endParaRPr>
          </a:p>
        </p:txBody>
      </p:sp>
      <p:sp>
        <p:nvSpPr>
          <p:cNvPr id="44040" name="矩形标注 44039"/>
          <p:cNvSpPr>
            <a:spLocks noChangeArrowheads="1"/>
          </p:cNvSpPr>
          <p:nvPr/>
        </p:nvSpPr>
        <p:spPr bwMode="auto">
          <a:xfrm rot="-5400000">
            <a:off x="5181600" y="3810000"/>
            <a:ext cx="533400" cy="990600"/>
          </a:xfrm>
          <a:prstGeom prst="wedgeRectCallout">
            <a:avLst>
              <a:gd name="adj1" fmla="val -11542"/>
              <a:gd name="adj2" fmla="val 22142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latin typeface="Times New Roman" panose="02020503050405090304" pitchFamily="18" charset="0"/>
              </a:rPr>
              <a:t>价电子</a:t>
            </a:r>
            <a:endParaRPr lang="zh-CN" altLang="en-US" sz="2000" b="0">
              <a:latin typeface="Times New Roman" panose="02020503050405090304" pitchFamily="18" charset="0"/>
            </a:endParaRPr>
          </a:p>
        </p:txBody>
      </p:sp>
      <p:pic>
        <p:nvPicPr>
          <p:cNvPr id="44041" name="图片 44040" descr="图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905000"/>
            <a:ext cx="45720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直接连接符 44041"/>
          <p:cNvSpPr>
            <a:spLocks noChangeShapeType="1"/>
          </p:cNvSpPr>
          <p:nvPr/>
        </p:nvSpPr>
        <p:spPr bwMode="auto">
          <a:xfrm>
            <a:off x="5791200" y="4419600"/>
            <a:ext cx="381000" cy="30480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44043" name="圆角矩形标注 44042"/>
          <p:cNvSpPr>
            <a:spLocks noChangeArrowheads="1"/>
          </p:cNvSpPr>
          <p:nvPr/>
        </p:nvSpPr>
        <p:spPr bwMode="auto">
          <a:xfrm>
            <a:off x="7239000" y="3886200"/>
            <a:ext cx="1143000" cy="381000"/>
          </a:xfrm>
          <a:prstGeom prst="wedgeRoundRectCallout">
            <a:avLst>
              <a:gd name="adj1" fmla="val -52639"/>
              <a:gd name="adj2" fmla="val 82083"/>
              <a:gd name="adj3" fmla="val 16667"/>
            </a:avLst>
          </a:prstGeom>
          <a:solidFill>
            <a:srgbClr val="0066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bg1"/>
                </a:solidFill>
                <a:latin typeface="Times New Roman" panose="02020503050405090304" pitchFamily="18" charset="0"/>
              </a:rPr>
              <a:t>硅原子</a:t>
            </a:r>
            <a:endParaRPr lang="zh-CN" altLang="en-US" sz="2000" b="0">
              <a:solidFill>
                <a:schemeClr val="bg1"/>
              </a:solidFill>
              <a:latin typeface="Times New Roman" panose="02020503050405090304" pitchFamily="18" charset="0"/>
            </a:endParaRPr>
          </a:p>
        </p:txBody>
      </p:sp>
      <p:sp>
        <p:nvSpPr>
          <p:cNvPr id="44049" name="矩形 44048"/>
          <p:cNvSpPr/>
          <p:nvPr/>
        </p:nvSpPr>
        <p:spPr>
          <a:xfrm>
            <a:off x="2141380" y="642939"/>
            <a:ext cx="4491355" cy="583565"/>
          </a:xfrm>
          <a:prstGeom prst="rect">
            <a:avLst/>
          </a:prstGeom>
          <a:noFill/>
          <a:ln w="9525">
            <a:noFill/>
          </a:ln>
          <a:effectLst>
            <a:outerShdw dist="35921" dir="2699999" algn="ctr" rotWithShape="0">
              <a:schemeClr val="bg2"/>
            </a:outerShdw>
          </a:effectLst>
        </p:spPr>
        <p:txBody>
          <a:bodyPr wrap="none">
            <a:spAutoFit/>
          </a:bodyPr>
          <a:lstStyle/>
          <a:p>
            <a:pPr algn="just">
              <a:buFont typeface="Arial" panose="020B0604020202090204" pitchFamily="34" charset="0"/>
              <a:buNone/>
              <a:defRPr/>
            </a:pPr>
            <a:r>
              <a:rPr lang="en-US" altLang="zh-CN" sz="3200" noProof="1">
                <a:solidFill>
                  <a:srgbClr val="0070C0"/>
                </a:solidFill>
                <a:latin typeface="华文楷体" panose="02010600040101010101" pitchFamily="2" charset="-122"/>
                <a:ea typeface="华文楷体" panose="02010600040101010101" pitchFamily="2" charset="-122"/>
                <a:cs typeface="华文楷体" panose="02010600040101010101" pitchFamily="2" charset="-122"/>
              </a:rPr>
              <a:t> </a:t>
            </a:r>
            <a:r>
              <a:rPr lang="en-US" altLang="zh-CN" sz="3200" noProof="1">
                <a:solidFill>
                  <a:srgbClr val="0070C0"/>
                </a:solidFill>
                <a:effectLst>
                  <a:outerShdw blurRad="38100" dist="38100" dir="2700000">
                    <a:srgbClr val="FFFFFF"/>
                  </a:outerShdw>
                </a:effectLst>
                <a:latin typeface="华文楷体" panose="02010600040101010101" pitchFamily="2" charset="-122"/>
                <a:ea typeface="华文楷体" panose="02010600040101010101" pitchFamily="2" charset="-122"/>
                <a:cs typeface="华文楷体" panose="02010600040101010101" pitchFamily="2" charset="-122"/>
              </a:rPr>
              <a:t>PN</a:t>
            </a:r>
            <a:r>
              <a:rPr lang="zh-CN" altLang="en-US" sz="3200" noProof="1">
                <a:solidFill>
                  <a:srgbClr val="0070C0"/>
                </a:solidFill>
                <a:effectLst>
                  <a:outerShdw blurRad="38100" dist="38100" dir="2700000">
                    <a:srgbClr val="FFFFFF"/>
                  </a:outerShdw>
                </a:effectLst>
                <a:latin typeface="华文楷体" panose="02010600040101010101" pitchFamily="2" charset="-122"/>
                <a:ea typeface="华文楷体" panose="02010600040101010101" pitchFamily="2" charset="-122"/>
                <a:cs typeface="华文楷体" panose="02010600040101010101" pitchFamily="2" charset="-122"/>
              </a:rPr>
              <a:t>结及其单向</a:t>
            </a:r>
            <a:r>
              <a:rPr lang="zh-CN" altLang="en-US" sz="3200" noProof="1">
                <a:solidFill>
                  <a:srgbClr val="0070C0"/>
                </a:solidFill>
                <a:latin typeface="华文楷体" panose="02010600040101010101" pitchFamily="2" charset="-122"/>
                <a:ea typeface="华文楷体" panose="02010600040101010101" pitchFamily="2" charset="-122"/>
                <a:cs typeface="华文楷体" panose="02010600040101010101" pitchFamily="2" charset="-122"/>
              </a:rPr>
              <a:t>导电特性</a:t>
            </a:r>
            <a:endParaRPr lang="zh-CN" altLang="en-US" sz="3200" noProof="1">
              <a:solidFill>
                <a:srgbClr val="0070C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44036"/>
                                        </p:tgtEl>
                                        <p:attrNameLst>
                                          <p:attrName>style.visibility</p:attrName>
                                        </p:attrNameLst>
                                      </p:cBhvr>
                                      <p:to>
                                        <p:strVal val="visible"/>
                                      </p:to>
                                    </p:set>
                                    <p:anim calcmode="lin" valueType="num">
                                      <p:cBhvr>
                                        <p:cTn id="11" dur="500" fill="hold"/>
                                        <p:tgtEl>
                                          <p:spTgt spid="44036"/>
                                        </p:tgtEl>
                                        <p:attrNameLst>
                                          <p:attrName>ppt_w</p:attrName>
                                        </p:attrNameLst>
                                      </p:cBhvr>
                                      <p:tavLst>
                                        <p:tav tm="0">
                                          <p:val>
                                            <p:fltVal val="0"/>
                                          </p:val>
                                        </p:tav>
                                        <p:tav tm="100000">
                                          <p:val>
                                            <p:strVal val="#ppt_w"/>
                                          </p:val>
                                        </p:tav>
                                      </p:tavLst>
                                    </p:anim>
                                    <p:anim calcmode="lin" valueType="num">
                                      <p:cBhvr>
                                        <p:cTn id="12" dur="500" fill="hold"/>
                                        <p:tgtEl>
                                          <p:spTgt spid="4403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4403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041"/>
                                        </p:tgtEl>
                                        <p:attrNameLst>
                                          <p:attrName>style.visibility</p:attrName>
                                        </p:attrNameLst>
                                      </p:cBhvr>
                                      <p:to>
                                        <p:strVal val="visible"/>
                                      </p:to>
                                    </p:set>
                                    <p:animEffect transition="in" filter="dissolve">
                                      <p:cBhvr>
                                        <p:cTn id="17" dur="500"/>
                                        <p:tgtEl>
                                          <p:spTgt spid="44041"/>
                                        </p:tgtEl>
                                      </p:cBhvr>
                                    </p:animEffect>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additive="base">
                                        <p:cTn id="21" dur="500" fill="hold"/>
                                        <p:tgtEl>
                                          <p:spTgt spid="44039"/>
                                        </p:tgtEl>
                                        <p:attrNameLst>
                                          <p:attrName>ppt_x</p:attrName>
                                        </p:attrNameLst>
                                      </p:cBhvr>
                                      <p:tavLst>
                                        <p:tav tm="0">
                                          <p:val>
                                            <p:strVal val="0-#ppt_w/2"/>
                                          </p:val>
                                        </p:tav>
                                        <p:tav tm="100000">
                                          <p:val>
                                            <p:strVal val="#ppt_x"/>
                                          </p:val>
                                        </p:tav>
                                      </p:tavLst>
                                    </p:anim>
                                    <p:anim calcmode="lin" valueType="num">
                                      <p:cBhvr additive="base">
                                        <p:cTn id="22" dur="500" fill="hold"/>
                                        <p:tgtEl>
                                          <p:spTgt spid="4403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9" presetClass="entr" presetSubtype="0" fill="hold" nodeType="afterEffect">
                                  <p:stCondLst>
                                    <p:cond delay="0"/>
                                  </p:stCondLst>
                                  <p:childTnLst>
                                    <p:set>
                                      <p:cBhvr>
                                        <p:cTn id="25" dur="1" fill="hold">
                                          <p:stCondLst>
                                            <p:cond delay="0"/>
                                          </p:stCondLst>
                                        </p:cTn>
                                        <p:tgtEl>
                                          <p:spTgt spid="44042"/>
                                        </p:tgtEl>
                                        <p:attrNameLst>
                                          <p:attrName>style.visibility</p:attrName>
                                        </p:attrNameLst>
                                      </p:cBhvr>
                                      <p:to>
                                        <p:strVal val="visible"/>
                                      </p:to>
                                    </p:set>
                                    <p:animEffect transition="in" filter="dissolve">
                                      <p:cBhvr>
                                        <p:cTn id="26" dur="500"/>
                                        <p:tgtEl>
                                          <p:spTgt spid="44042"/>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44040"/>
                                        </p:tgtEl>
                                        <p:attrNameLst>
                                          <p:attrName>style.visibility</p:attrName>
                                        </p:attrNameLst>
                                      </p:cBhvr>
                                      <p:to>
                                        <p:strVal val="visible"/>
                                      </p:to>
                                    </p:set>
                                    <p:animEffect transition="in" filter="barn(inVertical)">
                                      <p:cBhvr>
                                        <p:cTn id="30" dur="500"/>
                                        <p:tgtEl>
                                          <p:spTgt spid="44040"/>
                                        </p:tgtEl>
                                      </p:cBhvr>
                                    </p:animEffect>
                                  </p:childTnLst>
                                </p:cTn>
                              </p:par>
                            </p:childTnLst>
                          </p:cTn>
                        </p:par>
                        <p:par>
                          <p:cTn id="31" fill="hold">
                            <p:stCondLst>
                              <p:cond delay="2000"/>
                            </p:stCondLst>
                            <p:childTnLst>
                              <p:par>
                                <p:cTn id="32" presetID="4" presetClass="entr" presetSubtype="16" fill="hold" grpId="0" nodeType="afterEffect">
                                  <p:stCondLst>
                                    <p:cond delay="0"/>
                                  </p:stCondLst>
                                  <p:childTnLst>
                                    <p:set>
                                      <p:cBhvr>
                                        <p:cTn id="33" dur="1" fill="hold">
                                          <p:stCondLst>
                                            <p:cond delay="0"/>
                                          </p:stCondLst>
                                        </p:cTn>
                                        <p:tgtEl>
                                          <p:spTgt spid="44043"/>
                                        </p:tgtEl>
                                        <p:attrNameLst>
                                          <p:attrName>style.visibility</p:attrName>
                                        </p:attrNameLst>
                                      </p:cBhvr>
                                      <p:to>
                                        <p:strVal val="visible"/>
                                      </p:to>
                                    </p:set>
                                    <p:animEffect transition="in" filter="box(in)">
                                      <p:cBhvr>
                                        <p:cTn id="34" dur="500"/>
                                        <p:tgtEl>
                                          <p:spTgt spid="4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9" grpId="0"/>
      <p:bldP spid="44040" grpId="0"/>
      <p:bldP spid="4404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竖卷形 45057"/>
          <p:cNvSpPr>
            <a:spLocks noChangeArrowheads="1"/>
          </p:cNvSpPr>
          <p:nvPr/>
        </p:nvSpPr>
        <p:spPr bwMode="auto">
          <a:xfrm>
            <a:off x="1828800" y="609600"/>
            <a:ext cx="2209800" cy="5562600"/>
          </a:xfrm>
          <a:prstGeom prst="verticalScroll">
            <a:avLst>
              <a:gd name="adj" fmla="val 12500"/>
            </a:avLst>
          </a:prstGeom>
          <a:solidFill>
            <a:srgbClr val="99CCFF"/>
          </a:solidFill>
          <a:ln w="952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      </a:t>
            </a:r>
            <a:r>
              <a:rPr lang="zh-CN" altLang="en-US" sz="2400">
                <a:latin typeface="Times New Roman" panose="02020503050405090304" pitchFamily="18" charset="0"/>
              </a:rPr>
              <a:t>在半导</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体中，同</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时存在着</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电子导电</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和空穴导</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电。空穴</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和自由电</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子都称为</a:t>
            </a:r>
            <a:endParaRPr lang="zh-CN" altLang="en-US" sz="2400">
              <a:latin typeface="Times New Roman" panose="02020503050405090304" pitchFamily="18" charset="0"/>
            </a:endParaRPr>
          </a:p>
          <a:p>
            <a:pPr algn="ctr"/>
            <a:r>
              <a:rPr lang="zh-CN" altLang="en-US" sz="2400" b="0">
                <a:solidFill>
                  <a:schemeClr val="accent2"/>
                </a:solidFill>
                <a:latin typeface="Times New Roman" panose="02020503050405090304" pitchFamily="18" charset="0"/>
              </a:rPr>
              <a:t>载流子。</a:t>
            </a:r>
            <a:endParaRPr lang="zh-CN" altLang="en-US" sz="2400" b="0">
              <a:solidFill>
                <a:schemeClr val="accent2"/>
              </a:solidFill>
              <a:latin typeface="Times New Roman" panose="02020503050405090304" pitchFamily="18" charset="0"/>
            </a:endParaRPr>
          </a:p>
          <a:p>
            <a:pPr algn="ctr"/>
            <a:r>
              <a:rPr lang="zh-CN" altLang="en-US" sz="2400">
                <a:latin typeface="Times New Roman" panose="02020503050405090304" pitchFamily="18" charset="0"/>
              </a:rPr>
              <a:t>它们成对</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出现，成</a:t>
            </a:r>
            <a:endParaRPr lang="zh-CN" altLang="en-US" sz="2400">
              <a:latin typeface="Times New Roman" panose="02020503050405090304" pitchFamily="18" charset="0"/>
            </a:endParaRPr>
          </a:p>
          <a:p>
            <a:pPr algn="ctr"/>
            <a:r>
              <a:rPr lang="zh-CN" altLang="en-US" sz="2400">
                <a:latin typeface="Times New Roman" panose="02020503050405090304" pitchFamily="18" charset="0"/>
              </a:rPr>
              <a:t>对消失。</a:t>
            </a:r>
            <a:endParaRPr lang="zh-CN" altLang="en-US" sz="2400">
              <a:latin typeface="Times New Roman" panose="02020503050405090304" pitchFamily="18" charset="0"/>
            </a:endParaRPr>
          </a:p>
        </p:txBody>
      </p:sp>
      <p:sp>
        <p:nvSpPr>
          <p:cNvPr id="45059" name="矩形 45058"/>
          <p:cNvSpPr>
            <a:spLocks noChangeArrowheads="1"/>
          </p:cNvSpPr>
          <p:nvPr/>
        </p:nvSpPr>
        <p:spPr bwMode="auto">
          <a:xfrm>
            <a:off x="4800600" y="5659438"/>
            <a:ext cx="4991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b="0">
                <a:latin typeface="Times New Roman" panose="02020503050405090304" pitchFamily="18" charset="0"/>
              </a:rPr>
              <a:t>在常温下自由电子和空穴的形成</a:t>
            </a:r>
            <a:endParaRPr lang="zh-CN" altLang="en-US" sz="2400" b="0">
              <a:latin typeface="Times New Roman" panose="02020503050405090304" pitchFamily="18" charset="0"/>
            </a:endParaRPr>
          </a:p>
        </p:txBody>
      </p:sp>
      <p:pic>
        <p:nvPicPr>
          <p:cNvPr id="46084" name="图片 45059" descr="图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6138" y="692151"/>
            <a:ext cx="5410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五边形 45060"/>
          <p:cNvSpPr>
            <a:spLocks noChangeArrowheads="1"/>
          </p:cNvSpPr>
          <p:nvPr/>
        </p:nvSpPr>
        <p:spPr bwMode="auto">
          <a:xfrm>
            <a:off x="3962400" y="1524000"/>
            <a:ext cx="838200" cy="457200"/>
          </a:xfrm>
          <a:prstGeom prst="homePlate">
            <a:avLst>
              <a:gd name="adj" fmla="val 45791"/>
            </a:avLst>
          </a:prstGeom>
          <a:gradFill rotWithShape="1">
            <a:gsLst>
              <a:gs pos="0">
                <a:srgbClr val="FF6600"/>
              </a:gs>
              <a:gs pos="100000">
                <a:srgbClr val="FFFF99"/>
              </a:gs>
            </a:gsLst>
            <a:lin ang="2700000" scaled="1"/>
          </a:gradFill>
          <a:ln w="19050">
            <a:solidFill>
              <a:srgbClr val="DDDDDD"/>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a:solidFill>
                  <a:schemeClr val="bg1"/>
                </a:solidFill>
                <a:latin typeface="Times New Roman" panose="02020503050405090304" pitchFamily="18" charset="0"/>
                <a:ea typeface="隶书" panose="02010509060101010101" pitchFamily="49" charset="-122"/>
              </a:rPr>
              <a:t>复合</a:t>
            </a:r>
            <a:endParaRPr lang="zh-CN" altLang="en-US" sz="2000">
              <a:solidFill>
                <a:schemeClr val="bg1"/>
              </a:solidFill>
              <a:latin typeface="Times New Roman" panose="02020503050405090304" pitchFamily="18" charset="0"/>
              <a:ea typeface="隶书" panose="02010509060101010101" pitchFamily="49" charset="-122"/>
            </a:endParaRPr>
          </a:p>
        </p:txBody>
      </p:sp>
      <p:sp>
        <p:nvSpPr>
          <p:cNvPr id="45062" name="矩形标注 45061"/>
          <p:cNvSpPr>
            <a:spLocks noChangeArrowheads="1"/>
          </p:cNvSpPr>
          <p:nvPr/>
        </p:nvSpPr>
        <p:spPr bwMode="auto">
          <a:xfrm>
            <a:off x="6629400" y="3505200"/>
            <a:ext cx="1295400" cy="381000"/>
          </a:xfrm>
          <a:prstGeom prst="wedgeRectCallout">
            <a:avLst>
              <a:gd name="adj1" fmla="val -50736"/>
              <a:gd name="adj2" fmla="val 116667"/>
            </a:avLst>
          </a:prstGeom>
          <a:solidFill>
            <a:srgbClr val="3366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bg1"/>
                </a:solidFill>
                <a:latin typeface="Times New Roman" panose="02020503050405090304" pitchFamily="18" charset="0"/>
                <a:ea typeface="隶书" panose="02010509060101010101" pitchFamily="49" charset="-122"/>
              </a:rPr>
              <a:t>自由电子</a:t>
            </a:r>
            <a:endParaRPr lang="zh-CN" altLang="en-US" sz="2000" b="0">
              <a:solidFill>
                <a:schemeClr val="bg1"/>
              </a:solidFill>
              <a:latin typeface="Times New Roman" panose="02020503050405090304" pitchFamily="18" charset="0"/>
              <a:ea typeface="隶书" panose="02010509060101010101" pitchFamily="49" charset="-122"/>
            </a:endParaRPr>
          </a:p>
        </p:txBody>
      </p:sp>
      <p:sp>
        <p:nvSpPr>
          <p:cNvPr id="45063" name="爆炸形 1 45062"/>
          <p:cNvSpPr>
            <a:spLocks noChangeArrowheads="1"/>
          </p:cNvSpPr>
          <p:nvPr/>
        </p:nvSpPr>
        <p:spPr bwMode="auto">
          <a:xfrm>
            <a:off x="5435600" y="2648752"/>
            <a:ext cx="965200" cy="1747823"/>
          </a:xfrm>
          <a:prstGeom prst="irregularSeal1">
            <a:avLst/>
          </a:prstGeom>
          <a:solidFill>
            <a:schemeClr val="accent2">
              <a:alpha val="50195"/>
            </a:schemeClr>
          </a:solidFill>
          <a:ln w="12700">
            <a:solidFill>
              <a:srgbClr val="FF33CC"/>
            </a:solidFill>
            <a:prstDash val="lgDash"/>
            <a:miter lim="800000"/>
          </a:ln>
        </p:spPr>
        <p:txBody>
          <a:bodyPr lIns="0" tIns="0" rIns="0" bIns="0"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bg1"/>
                </a:solidFill>
                <a:latin typeface="Times New Roman" panose="02020503050405090304" pitchFamily="18" charset="0"/>
              </a:rPr>
              <a:t>本征</a:t>
            </a:r>
            <a:endParaRPr lang="zh-CN" altLang="en-US" sz="2000" b="0">
              <a:solidFill>
                <a:schemeClr val="bg1"/>
              </a:solidFill>
              <a:latin typeface="Times New Roman" panose="02020503050405090304" pitchFamily="18" charset="0"/>
            </a:endParaRPr>
          </a:p>
          <a:p>
            <a:pPr algn="ctr"/>
            <a:r>
              <a:rPr lang="zh-CN" altLang="en-US" sz="2000" b="0">
                <a:solidFill>
                  <a:schemeClr val="bg1"/>
                </a:solidFill>
                <a:latin typeface="Times New Roman" panose="02020503050405090304" pitchFamily="18" charset="0"/>
              </a:rPr>
              <a:t>激发</a:t>
            </a:r>
            <a:endParaRPr lang="zh-CN" altLang="en-US" sz="2000" b="0">
              <a:solidFill>
                <a:schemeClr val="bg1"/>
              </a:solidFill>
              <a:latin typeface="Times New Roman" panose="02020503050405090304" pitchFamily="18" charset="0"/>
            </a:endParaRPr>
          </a:p>
        </p:txBody>
      </p:sp>
      <p:graphicFrame>
        <p:nvGraphicFramePr>
          <p:cNvPr id="45064" name="对象 45063"/>
          <p:cNvGraphicFramePr>
            <a:graphicFrameLocks noChangeAspect="1"/>
          </p:cNvGraphicFramePr>
          <p:nvPr/>
        </p:nvGraphicFramePr>
        <p:xfrm>
          <a:off x="5334000" y="4040188"/>
          <a:ext cx="304800" cy="303212"/>
        </p:xfrm>
        <a:graphic>
          <a:graphicData uri="http://schemas.openxmlformats.org/presentationml/2006/ole">
            <mc:AlternateContent xmlns:mc="http://schemas.openxmlformats.org/markup-compatibility/2006">
              <mc:Choice xmlns:v="urn:schemas-microsoft-com:vml" Requires="v">
                <p:oleObj spid="_x0000_s2" name="" r:id="rId2" imgW="914400" imgH="914400" progId="">
                  <p:embed/>
                </p:oleObj>
              </mc:Choice>
              <mc:Fallback>
                <p:oleObj name="" r:id="rId2" imgW="914400" imgH="914400" progId="">
                  <p:embed/>
                  <p:pic>
                    <p:nvPicPr>
                      <p:cNvPr id="0" name="对象 450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0401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5" name="对象 45064"/>
          <p:cNvGraphicFramePr>
            <a:graphicFrameLocks noChangeAspect="1"/>
          </p:cNvGraphicFramePr>
          <p:nvPr/>
        </p:nvGraphicFramePr>
        <p:xfrm>
          <a:off x="4953000" y="3962400"/>
          <a:ext cx="304800" cy="292100"/>
        </p:xfrm>
        <a:graphic>
          <a:graphicData uri="http://schemas.openxmlformats.org/presentationml/2006/ole">
            <mc:AlternateContent xmlns:mc="http://schemas.openxmlformats.org/markup-compatibility/2006">
              <mc:Choice xmlns:v="urn:schemas-microsoft-com:vml" Requires="v">
                <p:oleObj spid="_x0000_s3" name="" r:id="rId4" imgW="914400" imgH="914400" progId="">
                  <p:embed/>
                </p:oleObj>
              </mc:Choice>
              <mc:Fallback>
                <p:oleObj name="" r:id="rId4" imgW="914400" imgH="914400" progId="">
                  <p:embed/>
                  <p:pic>
                    <p:nvPicPr>
                      <p:cNvPr id="0" name="对象 450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962400"/>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6" name="对象 45065"/>
          <p:cNvGraphicFramePr>
            <a:graphicFrameLocks noChangeAspect="1"/>
          </p:cNvGraphicFramePr>
          <p:nvPr/>
        </p:nvGraphicFramePr>
        <p:xfrm>
          <a:off x="5715000" y="4114801"/>
          <a:ext cx="304800" cy="303213"/>
        </p:xfrm>
        <a:graphic>
          <a:graphicData uri="http://schemas.openxmlformats.org/presentationml/2006/ole">
            <mc:AlternateContent xmlns:mc="http://schemas.openxmlformats.org/markup-compatibility/2006">
              <mc:Choice xmlns:v="urn:schemas-microsoft-com:vml" Requires="v">
                <p:oleObj spid="_x0000_s4" name="" r:id="rId6" imgW="914400" imgH="914400" progId="">
                  <p:embed/>
                </p:oleObj>
              </mc:Choice>
              <mc:Fallback>
                <p:oleObj name="" r:id="rId6" imgW="914400" imgH="914400" progId="">
                  <p:embed/>
                  <p:pic>
                    <p:nvPicPr>
                      <p:cNvPr id="0" name="对象 450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7" name="对象 45066"/>
          <p:cNvGraphicFramePr>
            <a:graphicFrameLocks noChangeAspect="1"/>
          </p:cNvGraphicFramePr>
          <p:nvPr/>
        </p:nvGraphicFramePr>
        <p:xfrm>
          <a:off x="6096000" y="4114801"/>
          <a:ext cx="304800" cy="303213"/>
        </p:xfrm>
        <a:graphic>
          <a:graphicData uri="http://schemas.openxmlformats.org/presentationml/2006/ole">
            <mc:AlternateContent xmlns:mc="http://schemas.openxmlformats.org/markup-compatibility/2006">
              <mc:Choice xmlns:v="urn:schemas-microsoft-com:vml" Requires="v">
                <p:oleObj spid="_x0000_s5" name="" r:id="rId7" imgW="914400" imgH="914400" progId="">
                  <p:embed/>
                </p:oleObj>
              </mc:Choice>
              <mc:Fallback>
                <p:oleObj name="" r:id="rId7" imgW="914400" imgH="914400" progId="">
                  <p:embed/>
                  <p:pic>
                    <p:nvPicPr>
                      <p:cNvPr id="0" name="对象 450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8" name="对象 45067"/>
          <p:cNvGraphicFramePr>
            <a:graphicFrameLocks noChangeAspect="1"/>
          </p:cNvGraphicFramePr>
          <p:nvPr/>
        </p:nvGraphicFramePr>
        <p:xfrm>
          <a:off x="6477000" y="4114801"/>
          <a:ext cx="304800" cy="303213"/>
        </p:xfrm>
        <a:graphic>
          <a:graphicData uri="http://schemas.openxmlformats.org/presentationml/2006/ole">
            <mc:AlternateContent xmlns:mc="http://schemas.openxmlformats.org/markup-compatibility/2006">
              <mc:Choice xmlns:v="urn:schemas-microsoft-com:vml" Requires="v">
                <p:oleObj spid="_x0000_s6" name="" r:id="rId8" imgW="914400" imgH="914400" progId="">
                  <p:embed/>
                </p:oleObj>
              </mc:Choice>
              <mc:Fallback>
                <p:oleObj name="" r:id="rId8" imgW="914400" imgH="914400" progId="">
                  <p:embed/>
                  <p:pic>
                    <p:nvPicPr>
                      <p:cNvPr id="0" name="对象 450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114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3" name="对象 45068"/>
          <p:cNvGraphicFramePr>
            <a:graphicFrameLocks noChangeAspect="1"/>
          </p:cNvGraphicFramePr>
          <p:nvPr/>
        </p:nvGraphicFramePr>
        <p:xfrm>
          <a:off x="4953000" y="1676400"/>
          <a:ext cx="304800" cy="292100"/>
        </p:xfrm>
        <a:graphic>
          <a:graphicData uri="http://schemas.openxmlformats.org/presentationml/2006/ole">
            <mc:AlternateContent xmlns:mc="http://schemas.openxmlformats.org/markup-compatibility/2006">
              <mc:Choice xmlns:v="urn:schemas-microsoft-com:vml" Requires="v">
                <p:oleObj spid="_x0000_s7" name="" r:id="rId9" imgW="914400" imgH="914400" progId="">
                  <p:embed/>
                </p:oleObj>
              </mc:Choice>
              <mc:Fallback>
                <p:oleObj name="" r:id="rId9" imgW="914400" imgH="914400" progId="">
                  <p:embed/>
                  <p:pic>
                    <p:nvPicPr>
                      <p:cNvPr id="0" name="对象 450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0" name="对象 45069"/>
          <p:cNvGraphicFramePr>
            <a:graphicFrameLocks noChangeAspect="1"/>
          </p:cNvGraphicFramePr>
          <p:nvPr/>
        </p:nvGraphicFramePr>
        <p:xfrm>
          <a:off x="5257800" y="1600201"/>
          <a:ext cx="304800" cy="303213"/>
        </p:xfrm>
        <a:graphic>
          <a:graphicData uri="http://schemas.openxmlformats.org/presentationml/2006/ole">
            <mc:AlternateContent xmlns:mc="http://schemas.openxmlformats.org/markup-compatibility/2006">
              <mc:Choice xmlns:v="urn:schemas-microsoft-com:vml" Requires="v">
                <p:oleObj spid="_x0000_s8" name="" r:id="rId10" imgW="914400" imgH="914400" progId="">
                  <p:embed/>
                </p:oleObj>
              </mc:Choice>
              <mc:Fallback>
                <p:oleObj name="" r:id="rId10" imgW="914400" imgH="914400" progId="">
                  <p:embed/>
                  <p:pic>
                    <p:nvPicPr>
                      <p:cNvPr id="0" name="对象 450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6002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1" name="对象 45070"/>
          <p:cNvGraphicFramePr>
            <a:graphicFrameLocks noChangeAspect="1"/>
          </p:cNvGraphicFramePr>
          <p:nvPr/>
        </p:nvGraphicFramePr>
        <p:xfrm>
          <a:off x="5638800" y="1524001"/>
          <a:ext cx="304800" cy="303213"/>
        </p:xfrm>
        <a:graphic>
          <a:graphicData uri="http://schemas.openxmlformats.org/presentationml/2006/ole">
            <mc:AlternateContent xmlns:mc="http://schemas.openxmlformats.org/markup-compatibility/2006">
              <mc:Choice xmlns:v="urn:schemas-microsoft-com:vml" Requires="v">
                <p:oleObj spid="_x0000_s9" name="" r:id="rId11" imgW="914400" imgH="914400" progId="">
                  <p:embed/>
                </p:oleObj>
              </mc:Choice>
              <mc:Fallback>
                <p:oleObj name="" r:id="rId11" imgW="914400" imgH="914400" progId="">
                  <p:embed/>
                  <p:pic>
                    <p:nvPicPr>
                      <p:cNvPr id="0" name="对象 450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5240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72" name="对象 45071"/>
          <p:cNvGraphicFramePr>
            <a:graphicFrameLocks noChangeAspect="1"/>
          </p:cNvGraphicFramePr>
          <p:nvPr/>
        </p:nvGraphicFramePr>
        <p:xfrm>
          <a:off x="6019800" y="1447801"/>
          <a:ext cx="304800" cy="303213"/>
        </p:xfrm>
        <a:graphic>
          <a:graphicData uri="http://schemas.openxmlformats.org/presentationml/2006/ole">
            <mc:AlternateContent xmlns:mc="http://schemas.openxmlformats.org/markup-compatibility/2006">
              <mc:Choice xmlns:v="urn:schemas-microsoft-com:vml" Requires="v">
                <p:oleObj spid="_x0000_s10" name="" r:id="rId12" imgW="914400" imgH="914400" progId="">
                  <p:embed/>
                </p:oleObj>
              </mc:Choice>
              <mc:Fallback>
                <p:oleObj name="" r:id="rId12" imgW="914400" imgH="914400" progId="">
                  <p:embed/>
                  <p:pic>
                    <p:nvPicPr>
                      <p:cNvPr id="0" name="对象 450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4478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7" name="对象 45072"/>
          <p:cNvGraphicFramePr>
            <a:graphicFrameLocks noChangeAspect="1"/>
          </p:cNvGraphicFramePr>
          <p:nvPr/>
        </p:nvGraphicFramePr>
        <p:xfrm>
          <a:off x="6324600" y="1295401"/>
          <a:ext cx="304800" cy="303213"/>
        </p:xfrm>
        <a:graphic>
          <a:graphicData uri="http://schemas.openxmlformats.org/presentationml/2006/ole">
            <mc:AlternateContent xmlns:mc="http://schemas.openxmlformats.org/markup-compatibility/2006">
              <mc:Choice xmlns:v="urn:schemas-microsoft-com:vml" Requires="v">
                <p:oleObj spid="_x0000_s11" name="" r:id="rId13" imgW="914400" imgH="914400" progId="">
                  <p:embed/>
                </p:oleObj>
              </mc:Choice>
              <mc:Fallback>
                <p:oleObj name="" r:id="rId13" imgW="914400" imgH="914400" progId="">
                  <p:embed/>
                  <p:pic>
                    <p:nvPicPr>
                      <p:cNvPr id="0" name="对象 45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295401"/>
                        <a:ext cx="30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74" name="椭圆 45073"/>
          <p:cNvSpPr>
            <a:spLocks noChangeArrowheads="1"/>
          </p:cNvSpPr>
          <p:nvPr/>
        </p:nvSpPr>
        <p:spPr bwMode="auto">
          <a:xfrm>
            <a:off x="6324600" y="1219200"/>
            <a:ext cx="457200" cy="4572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45075" name="对象 45074"/>
          <p:cNvGraphicFramePr>
            <a:graphicFrameLocks noChangeAspect="1"/>
          </p:cNvGraphicFramePr>
          <p:nvPr/>
        </p:nvGraphicFramePr>
        <p:xfrm>
          <a:off x="4953000" y="1677988"/>
          <a:ext cx="304800" cy="303212"/>
        </p:xfrm>
        <a:graphic>
          <a:graphicData uri="http://schemas.openxmlformats.org/presentationml/2006/ole">
            <mc:AlternateContent xmlns:mc="http://schemas.openxmlformats.org/markup-compatibility/2006">
              <mc:Choice xmlns:v="urn:schemas-microsoft-com:vml" Requires="v">
                <p:oleObj spid="_x0000_s12" name="" r:id="rId14" imgW="914400" imgH="914400" progId="">
                  <p:embed/>
                </p:oleObj>
              </mc:Choice>
              <mc:Fallback>
                <p:oleObj name="" r:id="rId14" imgW="914400" imgH="914400" progId="">
                  <p:embed/>
                  <p:pic>
                    <p:nvPicPr>
                      <p:cNvPr id="0" name="对象 450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7988"/>
                        <a:ext cx="3048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5081" name="组合 45080"/>
          <p:cNvGrpSpPr/>
          <p:nvPr/>
        </p:nvGrpSpPr>
        <p:grpSpPr bwMode="auto">
          <a:xfrm>
            <a:off x="3863976" y="3500438"/>
            <a:ext cx="779463" cy="449262"/>
            <a:chOff x="0" y="0"/>
            <a:chExt cx="453" cy="283"/>
          </a:xfrm>
        </p:grpSpPr>
        <p:sp>
          <p:nvSpPr>
            <p:cNvPr id="46105" name="圆角矩形标注 45081"/>
            <p:cNvSpPr>
              <a:spLocks noChangeArrowheads="1"/>
            </p:cNvSpPr>
            <p:nvPr/>
          </p:nvSpPr>
          <p:spPr bwMode="auto">
            <a:xfrm>
              <a:off x="0" y="0"/>
              <a:ext cx="453" cy="272"/>
            </a:xfrm>
            <a:prstGeom prst="wedgeRoundRectCallout">
              <a:avLst>
                <a:gd name="adj1" fmla="val 100773"/>
                <a:gd name="adj2" fmla="val 102574"/>
                <a:gd name="adj3" fmla="val 16667"/>
              </a:avLst>
            </a:prstGeom>
            <a:gradFill rotWithShape="1">
              <a:gsLst>
                <a:gs pos="0">
                  <a:schemeClr val="bg1"/>
                </a:gs>
                <a:gs pos="50000">
                  <a:schemeClr val="accent1"/>
                </a:gs>
                <a:gs pos="100000">
                  <a:schemeClr val="bg1"/>
                </a:gs>
              </a:gsLst>
              <a:lin ang="2700000" scaled="1"/>
            </a:gradFill>
            <a:ln w="19050">
              <a:solidFill>
                <a:schemeClr val="tx1"/>
              </a:solidFill>
              <a:miter lim="800000"/>
            </a:ln>
          </p:spPr>
          <p:txBody>
            <a:bodyPr/>
            <a:lstStyle/>
            <a:p>
              <a:pPr algn="ctr">
                <a:buFont typeface="Arial" panose="020B0604020202090204" pitchFamily="34" charset="0"/>
                <a:buNone/>
                <a:defRPr/>
              </a:pPr>
              <a:endParaRPr lang="zh-CN" altLang="zh-CN">
                <a:solidFill>
                  <a:schemeClr val="bg1"/>
                </a:solidFill>
                <a:latin typeface="幼圆" panose="02010509060101010101" pitchFamily="49" charset="-122"/>
              </a:endParaRPr>
            </a:p>
          </p:txBody>
        </p:sp>
        <p:sp>
          <p:nvSpPr>
            <p:cNvPr id="46106" name="矩形 45082"/>
            <p:cNvSpPr>
              <a:spLocks noChangeArrowheads="1"/>
            </p:cNvSpPr>
            <p:nvPr/>
          </p:nvSpPr>
          <p:spPr bwMode="auto">
            <a:xfrm>
              <a:off x="0" y="33"/>
              <a:ext cx="404" cy="250"/>
            </a:xfrm>
            <a:prstGeom prst="rect">
              <a:avLst/>
            </a:prstGeom>
            <a:gradFill rotWithShape="1">
              <a:gsLst>
                <a:gs pos="0">
                  <a:schemeClr val="bg1"/>
                </a:gs>
                <a:gs pos="50000">
                  <a:schemeClr val="accent1"/>
                </a:gs>
                <a:gs pos="100000">
                  <a:schemeClr val="bg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buFont typeface="Arial" panose="020B0604020202090204" pitchFamily="34" charset="0"/>
                <a:buNone/>
                <a:defRPr/>
              </a:pPr>
              <a:r>
                <a:rPr lang="zh-CN" altLang="en-US" sz="2000">
                  <a:solidFill>
                    <a:schemeClr val="bg1"/>
                  </a:solidFill>
                  <a:latin typeface="隶书" panose="02010509060101010101" pitchFamily="49" charset="-122"/>
                  <a:ea typeface="隶书" panose="02010509060101010101" pitchFamily="49" charset="-122"/>
                </a:rPr>
                <a:t>空穴</a:t>
              </a:r>
              <a:endParaRPr lang="zh-CN" altLang="en-US" sz="2000">
                <a:solidFill>
                  <a:schemeClr val="bg1"/>
                </a:solidFill>
                <a:latin typeface="隶书" panose="02010509060101010101" pitchFamily="49" charset="-122"/>
                <a:ea typeface="隶书" panose="02010509060101010101" pitchFamily="49" charset="-122"/>
              </a:endParaRPr>
            </a:p>
          </p:txBody>
        </p:sp>
      </p:grpSp>
      <p:sp>
        <p:nvSpPr>
          <p:cNvPr id="13" name="灯片编号占位符 1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checkerboard(across)">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45065"/>
                                        </p:tgtEl>
                                        <p:attrNameLst>
                                          <p:attrName>style.visibility</p:attrName>
                                        </p:attrNameLst>
                                      </p:cBhvr>
                                      <p:to>
                                        <p:strVal val="visible"/>
                                      </p:to>
                                    </p:set>
                                  </p:childTnLst>
                                </p:cTn>
                              </p:par>
                            </p:childTnLst>
                          </p:cTn>
                        </p:par>
                        <p:par>
                          <p:cTn id="12" fill="hold">
                            <p:stCondLst>
                              <p:cond delay="500"/>
                            </p:stCondLst>
                            <p:childTnLst>
                              <p:par>
                                <p:cTn id="13" presetID="11" presetClass="entr" presetSubtype="0" fill="hold" nodeType="afterEffect">
                                  <p:stCondLst>
                                    <p:cond delay="0"/>
                                  </p:stCondLst>
                                  <p:childTnLst>
                                    <p:set>
                                      <p:cBhvr>
                                        <p:cTn id="14" dur="1000">
                                          <p:stCondLst>
                                            <p:cond delay="0"/>
                                          </p:stCondLst>
                                        </p:cTn>
                                        <p:tgtEl>
                                          <p:spTgt spid="45064"/>
                                        </p:tgtEl>
                                        <p:attrNameLst>
                                          <p:attrName>style.visibility</p:attrName>
                                        </p:attrNameLst>
                                      </p:cBhvr>
                                      <p:to>
                                        <p:strVal val="visible"/>
                                      </p:to>
                                    </p:set>
                                  </p:childTnLst>
                                </p:cTn>
                              </p:par>
                            </p:childTnLst>
                          </p:cTn>
                        </p:par>
                        <p:par>
                          <p:cTn id="15" fill="hold">
                            <p:stCondLst>
                              <p:cond delay="1500"/>
                            </p:stCondLst>
                            <p:childTnLst>
                              <p:par>
                                <p:cTn id="16" presetID="11" presetClass="entr" presetSubtype="0" fill="hold" nodeType="afterEffect">
                                  <p:stCondLst>
                                    <p:cond delay="0"/>
                                  </p:stCondLst>
                                  <p:childTnLst>
                                    <p:set>
                                      <p:cBhvr>
                                        <p:cTn id="17" dur="1000">
                                          <p:stCondLst>
                                            <p:cond delay="0"/>
                                          </p:stCondLst>
                                        </p:cTn>
                                        <p:tgtEl>
                                          <p:spTgt spid="45066"/>
                                        </p:tgtEl>
                                        <p:attrNameLst>
                                          <p:attrName>style.visibility</p:attrName>
                                        </p:attrNameLst>
                                      </p:cBhvr>
                                      <p:to>
                                        <p:strVal val="visible"/>
                                      </p:to>
                                    </p:set>
                                  </p:childTnLst>
                                </p:cTn>
                              </p:par>
                            </p:childTnLst>
                          </p:cTn>
                        </p:par>
                        <p:par>
                          <p:cTn id="18" fill="hold">
                            <p:stCondLst>
                              <p:cond delay="2500"/>
                            </p:stCondLst>
                            <p:childTnLst>
                              <p:par>
                                <p:cTn id="19" presetID="11" presetClass="entr" presetSubtype="0" fill="hold" nodeType="afterEffect">
                                  <p:stCondLst>
                                    <p:cond delay="0"/>
                                  </p:stCondLst>
                                  <p:childTnLst>
                                    <p:set>
                                      <p:cBhvr>
                                        <p:cTn id="20" dur="1000">
                                          <p:stCondLst>
                                            <p:cond delay="0"/>
                                          </p:stCondLst>
                                        </p:cTn>
                                        <p:tgtEl>
                                          <p:spTgt spid="45067"/>
                                        </p:tgtEl>
                                        <p:attrNameLst>
                                          <p:attrName>style.visibility</p:attrName>
                                        </p:attrNameLst>
                                      </p:cBhvr>
                                      <p:to>
                                        <p:strVal val="visible"/>
                                      </p:to>
                                    </p:set>
                                  </p:childTnLst>
                                </p:cTn>
                              </p:par>
                            </p:childTnLst>
                          </p:cTn>
                        </p:par>
                        <p:par>
                          <p:cTn id="21" fill="hold">
                            <p:stCondLst>
                              <p:cond delay="3500"/>
                            </p:stCondLst>
                            <p:childTnLst>
                              <p:par>
                                <p:cTn id="22" presetID="1" presetClass="entr" presetSubtype="0" fill="hold" nodeType="afterEffect">
                                  <p:stCondLst>
                                    <p:cond delay="0"/>
                                  </p:stCondLst>
                                  <p:childTnLst>
                                    <p:set>
                                      <p:cBhvr>
                                        <p:cTn id="23" dur="1" fill="hold">
                                          <p:stCondLst>
                                            <p:cond delay="499"/>
                                          </p:stCondLst>
                                        </p:cTn>
                                        <p:tgtEl>
                                          <p:spTgt spid="45068"/>
                                        </p:tgtEl>
                                        <p:attrNameLst>
                                          <p:attrName>style.visibility</p:attrName>
                                        </p:attrNameLst>
                                      </p:cBhvr>
                                      <p:to>
                                        <p:strVal val="visible"/>
                                      </p:to>
                                    </p:set>
                                  </p:childTnLst>
                                </p:cTn>
                              </p:par>
                            </p:childTnLst>
                          </p:cTn>
                        </p:par>
                        <p:par>
                          <p:cTn id="24" fill="hold">
                            <p:stCondLst>
                              <p:cond delay="4000"/>
                            </p:stCondLst>
                            <p:childTnLst>
                              <p:par>
                                <p:cTn id="25" presetID="17" presetClass="entr" presetSubtype="10" fill="hold" grpId="0" nodeType="afterEffect">
                                  <p:stCondLst>
                                    <p:cond delay="0"/>
                                  </p:stCondLst>
                                  <p:childTnLst>
                                    <p:set>
                                      <p:cBhvr>
                                        <p:cTn id="26" dur="1" fill="hold">
                                          <p:stCondLst>
                                            <p:cond delay="0"/>
                                          </p:stCondLst>
                                        </p:cTn>
                                        <p:tgtEl>
                                          <p:spTgt spid="45062"/>
                                        </p:tgtEl>
                                        <p:attrNameLst>
                                          <p:attrName>style.visibility</p:attrName>
                                        </p:attrNameLst>
                                      </p:cBhvr>
                                      <p:to>
                                        <p:strVal val="visible"/>
                                      </p:to>
                                    </p:set>
                                    <p:anim calcmode="lin" valueType="num">
                                      <p:cBhvr>
                                        <p:cTn id="27" dur="500" fill="hold"/>
                                        <p:tgtEl>
                                          <p:spTgt spid="45062"/>
                                        </p:tgtEl>
                                        <p:attrNameLst>
                                          <p:attrName>ppt_w</p:attrName>
                                        </p:attrNameLst>
                                      </p:cBhvr>
                                      <p:tavLst>
                                        <p:tav tm="0">
                                          <p:val>
                                            <p:fltVal val="0"/>
                                          </p:val>
                                        </p:tav>
                                        <p:tav tm="100000">
                                          <p:val>
                                            <p:strVal val="#ppt_w"/>
                                          </p:val>
                                        </p:tav>
                                      </p:tavLst>
                                    </p:anim>
                                    <p:anim calcmode="lin" valueType="num">
                                      <p:cBhvr>
                                        <p:cTn id="28" dur="500" fill="hold"/>
                                        <p:tgtEl>
                                          <p:spTgt spid="45062"/>
                                        </p:tgtEl>
                                        <p:attrNameLst>
                                          <p:attrName>ppt_h</p:attrName>
                                        </p:attrNameLst>
                                      </p:cBhvr>
                                      <p:tavLst>
                                        <p:tav tm="0">
                                          <p:val>
                                            <p:strVal val="#ppt_h"/>
                                          </p:val>
                                        </p:tav>
                                        <p:tav tm="100000">
                                          <p:val>
                                            <p:strVal val="#ppt_h"/>
                                          </p:val>
                                        </p:tav>
                                      </p:tavLst>
                                    </p:anim>
                                  </p:childTnLst>
                                </p:cTn>
                              </p:par>
                            </p:childTnLst>
                          </p:cTn>
                        </p:par>
                        <p:par>
                          <p:cTn id="29" fill="hold">
                            <p:stCondLst>
                              <p:cond delay="4500"/>
                            </p:stCondLst>
                            <p:childTnLst>
                              <p:par>
                                <p:cTn id="30" presetID="22" presetClass="entr" presetSubtype="1" fill="hold" nodeType="afterEffect">
                                  <p:stCondLst>
                                    <p:cond delay="0"/>
                                  </p:stCondLst>
                                  <p:childTnLst>
                                    <p:set>
                                      <p:cBhvr>
                                        <p:cTn id="31" dur="1" fill="hold">
                                          <p:stCondLst>
                                            <p:cond delay="0"/>
                                          </p:stCondLst>
                                        </p:cTn>
                                        <p:tgtEl>
                                          <p:spTgt spid="45081"/>
                                        </p:tgtEl>
                                        <p:attrNameLst>
                                          <p:attrName>style.visibility</p:attrName>
                                        </p:attrNameLst>
                                      </p:cBhvr>
                                      <p:to>
                                        <p:strVal val="visible"/>
                                      </p:to>
                                    </p:set>
                                    <p:animEffect transition="in" filter="wipe(up)">
                                      <p:cBhvr>
                                        <p:cTn id="32" dur="500"/>
                                        <p:tgtEl>
                                          <p:spTgt spid="45081"/>
                                        </p:tgtEl>
                                      </p:cBhvr>
                                    </p:animEffect>
                                  </p:childTnLst>
                                </p:cTn>
                              </p:par>
                            </p:childTnLst>
                          </p:cTn>
                        </p:par>
                        <p:par>
                          <p:cTn id="33" fill="hold">
                            <p:stCondLst>
                              <p:cond delay="5000"/>
                            </p:stCondLst>
                            <p:childTnLst>
                              <p:par>
                                <p:cTn id="34" presetID="23" presetClass="entr" presetSubtype="16" fill="hold" grpId="0" nodeType="afterEffect">
                                  <p:stCondLst>
                                    <p:cond delay="2000"/>
                                  </p:stCondLst>
                                  <p:childTnLst>
                                    <p:set>
                                      <p:cBhvr>
                                        <p:cTn id="35" dur="1" fill="hold">
                                          <p:stCondLst>
                                            <p:cond delay="0"/>
                                          </p:stCondLst>
                                        </p:cTn>
                                        <p:tgtEl>
                                          <p:spTgt spid="45063"/>
                                        </p:tgtEl>
                                        <p:attrNameLst>
                                          <p:attrName>style.visibility</p:attrName>
                                        </p:attrNameLst>
                                      </p:cBhvr>
                                      <p:to>
                                        <p:strVal val="visible"/>
                                      </p:to>
                                    </p:set>
                                    <p:anim calcmode="lin" valueType="num">
                                      <p:cBhvr>
                                        <p:cTn id="36" dur="500" fill="hold"/>
                                        <p:tgtEl>
                                          <p:spTgt spid="45063"/>
                                        </p:tgtEl>
                                        <p:attrNameLst>
                                          <p:attrName>ppt_w</p:attrName>
                                        </p:attrNameLst>
                                      </p:cBhvr>
                                      <p:tavLst>
                                        <p:tav tm="0">
                                          <p:val>
                                            <p:fltVal val="0"/>
                                          </p:val>
                                        </p:tav>
                                        <p:tav tm="100000">
                                          <p:val>
                                            <p:strVal val="#ppt_w"/>
                                          </p:val>
                                        </p:tav>
                                      </p:tavLst>
                                    </p:anim>
                                    <p:anim calcmode="lin" valueType="num">
                                      <p:cBhvr>
                                        <p:cTn id="37" dur="500" fill="hold"/>
                                        <p:tgtEl>
                                          <p:spTgt spid="45063"/>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5074"/>
                                        </p:tgtEl>
                                        <p:attrNameLst>
                                          <p:attrName>style.visibility</p:attrName>
                                        </p:attrNameLst>
                                      </p:cBhvr>
                                      <p:to>
                                        <p:strVal val="visible"/>
                                      </p:to>
                                    </p:set>
                                  </p:childTnLst>
                                </p:cTn>
                              </p:par>
                            </p:childTnLst>
                          </p:cTn>
                        </p:par>
                        <p:par>
                          <p:cTn id="42" fill="hold">
                            <p:stCondLst>
                              <p:cond delay="500"/>
                            </p:stCondLst>
                            <p:childTnLst>
                              <p:par>
                                <p:cTn id="43" presetID="11" presetClass="entr" presetSubtype="0" fill="hold" nodeType="afterEffect">
                                  <p:stCondLst>
                                    <p:cond delay="0"/>
                                  </p:stCondLst>
                                  <p:childTnLst>
                                    <p:set>
                                      <p:cBhvr>
                                        <p:cTn id="44" dur="1000">
                                          <p:stCondLst>
                                            <p:cond delay="0"/>
                                          </p:stCondLst>
                                        </p:cTn>
                                        <p:tgtEl>
                                          <p:spTgt spid="45072"/>
                                        </p:tgtEl>
                                        <p:attrNameLst>
                                          <p:attrName>style.visibility</p:attrName>
                                        </p:attrNameLst>
                                      </p:cBhvr>
                                      <p:to>
                                        <p:strVal val="visible"/>
                                      </p:to>
                                    </p:set>
                                  </p:childTnLst>
                                </p:cTn>
                              </p:par>
                            </p:childTnLst>
                          </p:cTn>
                        </p:par>
                        <p:par>
                          <p:cTn id="45" fill="hold">
                            <p:stCondLst>
                              <p:cond delay="1500"/>
                            </p:stCondLst>
                            <p:childTnLst>
                              <p:par>
                                <p:cTn id="46" presetID="11" presetClass="entr" presetSubtype="0" fill="hold" nodeType="afterEffect">
                                  <p:stCondLst>
                                    <p:cond delay="0"/>
                                  </p:stCondLst>
                                  <p:childTnLst>
                                    <p:set>
                                      <p:cBhvr>
                                        <p:cTn id="47" dur="1000">
                                          <p:stCondLst>
                                            <p:cond delay="0"/>
                                          </p:stCondLst>
                                        </p:cTn>
                                        <p:tgtEl>
                                          <p:spTgt spid="45071"/>
                                        </p:tgtEl>
                                        <p:attrNameLst>
                                          <p:attrName>style.visibility</p:attrName>
                                        </p:attrNameLst>
                                      </p:cBhvr>
                                      <p:to>
                                        <p:strVal val="visible"/>
                                      </p:to>
                                    </p:set>
                                  </p:childTnLst>
                                </p:cTn>
                              </p:par>
                            </p:childTnLst>
                          </p:cTn>
                        </p:par>
                        <p:par>
                          <p:cTn id="48" fill="hold">
                            <p:stCondLst>
                              <p:cond delay="2500"/>
                            </p:stCondLst>
                            <p:childTnLst>
                              <p:par>
                                <p:cTn id="49" presetID="11" presetClass="entr" presetSubtype="0" fill="hold" nodeType="afterEffect">
                                  <p:stCondLst>
                                    <p:cond delay="0"/>
                                  </p:stCondLst>
                                  <p:childTnLst>
                                    <p:set>
                                      <p:cBhvr>
                                        <p:cTn id="50" dur="1000">
                                          <p:stCondLst>
                                            <p:cond delay="0"/>
                                          </p:stCondLst>
                                        </p:cTn>
                                        <p:tgtEl>
                                          <p:spTgt spid="45070"/>
                                        </p:tgtEl>
                                        <p:attrNameLst>
                                          <p:attrName>style.visibility</p:attrName>
                                        </p:attrNameLst>
                                      </p:cBhvr>
                                      <p:to>
                                        <p:strVal val="visible"/>
                                      </p:to>
                                    </p:set>
                                  </p:childTnLst>
                                </p:cTn>
                              </p:par>
                            </p:childTnLst>
                          </p:cTn>
                        </p:par>
                        <p:par>
                          <p:cTn id="51" fill="hold">
                            <p:stCondLst>
                              <p:cond delay="3500"/>
                            </p:stCondLst>
                            <p:childTnLst>
                              <p:par>
                                <p:cTn id="52" presetID="1" presetClass="entr" presetSubtype="0" fill="hold" nodeType="afterEffect">
                                  <p:stCondLst>
                                    <p:cond delay="0"/>
                                  </p:stCondLst>
                                  <p:childTnLst>
                                    <p:set>
                                      <p:cBhvr>
                                        <p:cTn id="53" dur="1" fill="hold">
                                          <p:stCondLst>
                                            <p:cond delay="499"/>
                                          </p:stCondLst>
                                        </p:cTn>
                                        <p:tgtEl>
                                          <p:spTgt spid="45075"/>
                                        </p:tgtEl>
                                        <p:attrNameLst>
                                          <p:attrName>style.visibility</p:attrName>
                                        </p:attrNameLst>
                                      </p:cBhvr>
                                      <p:to>
                                        <p:strVal val="visible"/>
                                      </p:to>
                                    </p:set>
                                  </p:childTnLst>
                                </p:cTn>
                              </p:par>
                            </p:childTnLst>
                          </p:cTn>
                        </p:par>
                        <p:par>
                          <p:cTn id="54" fill="hold">
                            <p:stCondLst>
                              <p:cond delay="4000"/>
                            </p:stCondLst>
                            <p:childTnLst>
                              <p:par>
                                <p:cTn id="55" presetID="4" presetClass="entr" presetSubtype="32" fill="hold" grpId="0" nodeType="afterEffect">
                                  <p:stCondLst>
                                    <p:cond delay="0"/>
                                  </p:stCondLst>
                                  <p:childTnLst>
                                    <p:set>
                                      <p:cBhvr>
                                        <p:cTn id="56" dur="1" fill="hold">
                                          <p:stCondLst>
                                            <p:cond delay="0"/>
                                          </p:stCondLst>
                                        </p:cTn>
                                        <p:tgtEl>
                                          <p:spTgt spid="45061"/>
                                        </p:tgtEl>
                                        <p:attrNameLst>
                                          <p:attrName>style.visibility</p:attrName>
                                        </p:attrNameLst>
                                      </p:cBhvr>
                                      <p:to>
                                        <p:strVal val="visible"/>
                                      </p:to>
                                    </p:set>
                                    <p:animEffect transition="in" filter="box(out)">
                                      <p:cBhvr>
                                        <p:cTn id="57" dur="500"/>
                                        <p:tgtEl>
                                          <p:spTgt spid="45061"/>
                                        </p:tgtEl>
                                      </p:cBhvr>
                                    </p:animEffect>
                                  </p:childTnLst>
                                </p:cTn>
                              </p:par>
                            </p:childTnLst>
                          </p:cTn>
                        </p:par>
                        <p:par>
                          <p:cTn id="58" fill="hold">
                            <p:stCondLst>
                              <p:cond delay="4500"/>
                            </p:stCondLst>
                            <p:childTnLst>
                              <p:par>
                                <p:cTn id="59" presetID="17" presetClass="entr" presetSubtype="1" fill="hold" grpId="0" nodeType="afterEffect">
                                  <p:stCondLst>
                                    <p:cond delay="0"/>
                                  </p:stCondLst>
                                  <p:childTnLst>
                                    <p:set>
                                      <p:cBhvr>
                                        <p:cTn id="60" dur="1" fill="hold">
                                          <p:stCondLst>
                                            <p:cond delay="0"/>
                                          </p:stCondLst>
                                        </p:cTn>
                                        <p:tgtEl>
                                          <p:spTgt spid="45058"/>
                                        </p:tgtEl>
                                        <p:attrNameLst>
                                          <p:attrName>style.visibility</p:attrName>
                                        </p:attrNameLst>
                                      </p:cBhvr>
                                      <p:to>
                                        <p:strVal val="visible"/>
                                      </p:to>
                                    </p:set>
                                    <p:anim calcmode="lin" valueType="num">
                                      <p:cBhvr>
                                        <p:cTn id="61" dur="500" fill="hold"/>
                                        <p:tgtEl>
                                          <p:spTgt spid="45058"/>
                                        </p:tgtEl>
                                        <p:attrNameLst>
                                          <p:attrName>ppt_x</p:attrName>
                                        </p:attrNameLst>
                                      </p:cBhvr>
                                      <p:tavLst>
                                        <p:tav tm="0">
                                          <p:val>
                                            <p:strVal val="#ppt_x"/>
                                          </p:val>
                                        </p:tav>
                                        <p:tav tm="100000">
                                          <p:val>
                                            <p:strVal val="#ppt_x"/>
                                          </p:val>
                                        </p:tav>
                                      </p:tavLst>
                                    </p:anim>
                                    <p:anim calcmode="lin" valueType="num">
                                      <p:cBhvr>
                                        <p:cTn id="62" dur="500" fill="hold"/>
                                        <p:tgtEl>
                                          <p:spTgt spid="45058"/>
                                        </p:tgtEl>
                                        <p:attrNameLst>
                                          <p:attrName>ppt_y</p:attrName>
                                        </p:attrNameLst>
                                      </p:cBhvr>
                                      <p:tavLst>
                                        <p:tav tm="0">
                                          <p:val>
                                            <p:strVal val="#ppt_y-#ppt_h/2"/>
                                          </p:val>
                                        </p:tav>
                                        <p:tav tm="100000">
                                          <p:val>
                                            <p:strVal val="#ppt_y"/>
                                          </p:val>
                                        </p:tav>
                                      </p:tavLst>
                                    </p:anim>
                                    <p:anim calcmode="lin" valueType="num">
                                      <p:cBhvr>
                                        <p:cTn id="63" dur="500" fill="hold"/>
                                        <p:tgtEl>
                                          <p:spTgt spid="45058"/>
                                        </p:tgtEl>
                                        <p:attrNameLst>
                                          <p:attrName>ppt_w</p:attrName>
                                        </p:attrNameLst>
                                      </p:cBhvr>
                                      <p:tavLst>
                                        <p:tav tm="0">
                                          <p:val>
                                            <p:strVal val="#ppt_w"/>
                                          </p:val>
                                        </p:tav>
                                        <p:tav tm="100000">
                                          <p:val>
                                            <p:strVal val="#ppt_w"/>
                                          </p:val>
                                        </p:tav>
                                      </p:tavLst>
                                    </p:anim>
                                    <p:anim calcmode="lin" valueType="num">
                                      <p:cBhvr>
                                        <p:cTn id="64" dur="500" fill="hold"/>
                                        <p:tgtEl>
                                          <p:spTgt spid="450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nimBg="1"/>
      <p:bldP spid="45059" grpId="0"/>
      <p:bldP spid="45061" grpId="0" animBg="1"/>
      <p:bldP spid="45062" grpId="0" animBg="1"/>
      <p:bldP spid="45063"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46081"/>
          <p:cNvSpPr txBox="1"/>
          <p:nvPr/>
        </p:nvSpPr>
        <p:spPr>
          <a:xfrm>
            <a:off x="1919288" y="609600"/>
            <a:ext cx="5319712" cy="645160"/>
          </a:xfrm>
          <a:prstGeom prst="rect">
            <a:avLst/>
          </a:prstGeom>
          <a:noFill/>
          <a:ln w="9525">
            <a:noFill/>
          </a:ln>
        </p:spPr>
        <p:txBody>
          <a:bodyPr>
            <a:spAutoFit/>
          </a:bodyPr>
          <a:lstStyle/>
          <a:p>
            <a:pPr algn="just">
              <a:spcBef>
                <a:spcPct val="50000"/>
              </a:spcBef>
              <a:buFont typeface="Arial" panose="020B0604020202090204" pitchFamily="34" charset="0"/>
              <a:buNone/>
              <a:defRPr/>
            </a:pPr>
            <a:r>
              <a:rPr lang="en-US" altLang="zh-CN" sz="3600" noProof="1">
                <a:effectLst>
                  <a:outerShdw blurRad="38100" dist="38100" dir="2700000">
                    <a:srgbClr val="FFFFFF"/>
                  </a:outerShdw>
                </a:effectLst>
                <a:latin typeface="幼圆" panose="02010509060101010101" pitchFamily="49" charset="-122"/>
                <a:ea typeface="幼圆" panose="02010509060101010101" pitchFamily="49" charset="-122"/>
              </a:rPr>
              <a:t>2.</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 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型半导体和</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P</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型半导体</a:t>
            </a:r>
            <a:endPar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endParaRPr>
          </a:p>
        </p:txBody>
      </p:sp>
      <p:pic>
        <p:nvPicPr>
          <p:cNvPr id="46083" name="图片 46082" descr="图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4000" y="1295400"/>
            <a:ext cx="4876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右箭头 46083"/>
          <p:cNvSpPr>
            <a:spLocks noChangeArrowheads="1"/>
          </p:cNvSpPr>
          <p:nvPr/>
        </p:nvSpPr>
        <p:spPr bwMode="auto">
          <a:xfrm>
            <a:off x="2247900" y="5027613"/>
            <a:ext cx="2057400" cy="838200"/>
          </a:xfrm>
          <a:prstGeom prst="rightArrow">
            <a:avLst>
              <a:gd name="adj1" fmla="val 50000"/>
              <a:gd name="adj2" fmla="val 61307"/>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a:solidFill>
                  <a:schemeClr val="hlink"/>
                </a:solidFill>
                <a:latin typeface="Times New Roman" panose="02020503050405090304" pitchFamily="18" charset="0"/>
              </a:rPr>
              <a:t>原理图</a:t>
            </a:r>
            <a:endParaRPr lang="zh-CN" altLang="en-US" sz="2400">
              <a:solidFill>
                <a:schemeClr val="hlink"/>
              </a:solidFill>
              <a:latin typeface="Times New Roman" panose="02020503050405090304" pitchFamily="18" charset="0"/>
            </a:endParaRPr>
          </a:p>
        </p:txBody>
      </p:sp>
      <p:sp>
        <p:nvSpPr>
          <p:cNvPr id="46085" name="椭圆 46084"/>
          <p:cNvSpPr>
            <a:spLocks noChangeArrowheads="1"/>
          </p:cNvSpPr>
          <p:nvPr/>
        </p:nvSpPr>
        <p:spPr bwMode="auto">
          <a:xfrm>
            <a:off x="6477000" y="3962400"/>
            <a:ext cx="457200" cy="457200"/>
          </a:xfrm>
          <a:prstGeom prst="ellipse">
            <a:avLst/>
          </a:prstGeom>
          <a:solidFill>
            <a:srgbClr val="99CCFF"/>
          </a:solidFill>
          <a:ln w="79375">
            <a:solidFill>
              <a:srgbClr val="0000FF"/>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P</a:t>
            </a:r>
            <a:endParaRPr lang="en-US" altLang="zh-CN" sz="2400">
              <a:latin typeface="Times New Roman" panose="02020503050405090304" pitchFamily="18" charset="0"/>
            </a:endParaRPr>
          </a:p>
        </p:txBody>
      </p:sp>
      <p:sp>
        <p:nvSpPr>
          <p:cNvPr id="46086" name="线形标注 1 46085"/>
          <p:cNvSpPr/>
          <p:nvPr/>
        </p:nvSpPr>
        <p:spPr bwMode="auto">
          <a:xfrm>
            <a:off x="6118225" y="5181600"/>
            <a:ext cx="1219200" cy="381000"/>
          </a:xfrm>
          <a:prstGeom prst="borderCallout1">
            <a:avLst>
              <a:gd name="adj1" fmla="val 70000"/>
              <a:gd name="adj2" fmla="val 106250"/>
              <a:gd name="adj3" fmla="val -54167"/>
              <a:gd name="adj4" fmla="val 106250"/>
            </a:avLst>
          </a:prstGeom>
          <a:noFill/>
          <a:ln w="3175">
            <a:solidFill>
              <a:schemeClr val="bg1"/>
            </a:solidFill>
            <a:miter lim="800000"/>
            <a:tailEnd type="stealth" w="med" len="med"/>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bg1"/>
                </a:solidFill>
                <a:latin typeface="Times New Roman" panose="02020503050405090304" pitchFamily="18" charset="0"/>
              </a:rPr>
              <a:t>自由电子</a:t>
            </a:r>
            <a:endParaRPr lang="zh-CN" altLang="en-US" sz="2000" b="0">
              <a:solidFill>
                <a:schemeClr val="bg1"/>
              </a:solidFill>
              <a:latin typeface="Times New Roman" panose="02020503050405090304" pitchFamily="18" charset="0"/>
            </a:endParaRPr>
          </a:p>
        </p:txBody>
      </p:sp>
      <p:sp useBgFill="1">
        <p:nvSpPr>
          <p:cNvPr id="46087" name="右箭头 46086"/>
          <p:cNvSpPr>
            <a:spLocks noChangeArrowheads="1"/>
          </p:cNvSpPr>
          <p:nvPr/>
        </p:nvSpPr>
        <p:spPr bwMode="auto">
          <a:xfrm>
            <a:off x="2190750" y="5027613"/>
            <a:ext cx="2133600" cy="838200"/>
          </a:xfrm>
          <a:prstGeom prst="rightArrow">
            <a:avLst>
              <a:gd name="adj1" fmla="val 50000"/>
              <a:gd name="adj2" fmla="val 63577"/>
            </a:avLst>
          </a:prstGeom>
          <a:ln w="12700">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b="0">
                <a:solidFill>
                  <a:schemeClr val="hlink"/>
                </a:solidFill>
                <a:latin typeface="Times New Roman" panose="02020503050405090304" pitchFamily="18" charset="0"/>
              </a:rPr>
              <a:t>结构图</a:t>
            </a:r>
            <a:endParaRPr lang="zh-CN" altLang="en-US" sz="2400" b="0">
              <a:solidFill>
                <a:schemeClr val="hlink"/>
              </a:solidFill>
              <a:latin typeface="Times New Roman" panose="02020503050405090304" pitchFamily="18" charset="0"/>
            </a:endParaRPr>
          </a:p>
        </p:txBody>
      </p:sp>
      <p:sp>
        <p:nvSpPr>
          <p:cNvPr id="46088" name="矩形 46087"/>
          <p:cNvSpPr>
            <a:spLocks noChangeArrowheads="1"/>
          </p:cNvSpPr>
          <p:nvPr/>
        </p:nvSpPr>
        <p:spPr bwMode="auto">
          <a:xfrm>
            <a:off x="5105400" y="4800600"/>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幼圆" panose="02010509060101010101" pitchFamily="49" charset="-122"/>
              </a:rPr>
              <a:t>磷原子</a:t>
            </a:r>
            <a:endParaRPr lang="zh-CN" altLang="en-US" sz="2000" b="0">
              <a:solidFill>
                <a:schemeClr val="hlink"/>
              </a:solidFill>
              <a:latin typeface="幼圆" panose="02010509060101010101" pitchFamily="49" charset="-122"/>
            </a:endParaRPr>
          </a:p>
        </p:txBody>
      </p:sp>
      <p:sp>
        <p:nvSpPr>
          <p:cNvPr id="46089" name="直接连接符 46088"/>
          <p:cNvSpPr>
            <a:spLocks noChangeShapeType="1"/>
          </p:cNvSpPr>
          <p:nvPr/>
        </p:nvSpPr>
        <p:spPr bwMode="auto">
          <a:xfrm flipV="1">
            <a:off x="5943600" y="4343400"/>
            <a:ext cx="609600" cy="60960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矩形 46089"/>
          <p:cNvSpPr>
            <a:spLocks noChangeArrowheads="1"/>
          </p:cNvSpPr>
          <p:nvPr/>
        </p:nvSpPr>
        <p:spPr bwMode="auto">
          <a:xfrm>
            <a:off x="5029200" y="4953000"/>
            <a:ext cx="838200" cy="3048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Times New Roman" panose="02020503050405090304" pitchFamily="18" charset="0"/>
              </a:rPr>
              <a:t>正离子</a:t>
            </a:r>
            <a:endParaRPr lang="zh-CN" altLang="en-US" sz="2000" b="0">
              <a:solidFill>
                <a:schemeClr val="hlink"/>
              </a:solidFill>
              <a:latin typeface="Times New Roman" panose="02020503050405090304" pitchFamily="18" charset="0"/>
            </a:endParaRPr>
          </a:p>
        </p:txBody>
      </p:sp>
      <p:sp>
        <p:nvSpPr>
          <p:cNvPr id="46091" name="椭圆 46090"/>
          <p:cNvSpPr>
            <a:spLocks noChangeArrowheads="1"/>
          </p:cNvSpPr>
          <p:nvPr/>
        </p:nvSpPr>
        <p:spPr bwMode="auto">
          <a:xfrm>
            <a:off x="6477000" y="3962400"/>
            <a:ext cx="457200" cy="457200"/>
          </a:xfrm>
          <a:prstGeom prst="ellipse">
            <a:avLst/>
          </a:prstGeom>
          <a:solidFill>
            <a:srgbClr val="99CCFF"/>
          </a:solidFill>
          <a:ln w="50800">
            <a:solidFill>
              <a:srgbClr val="0000FF"/>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P</a:t>
            </a:r>
            <a:r>
              <a:rPr lang="en-US" altLang="zh-CN" sz="2400" baseline="30000">
                <a:latin typeface="Times New Roman" panose="02020503050405090304" pitchFamily="18" charset="0"/>
              </a:rPr>
              <a:t>+</a:t>
            </a:r>
            <a:r>
              <a:rPr lang="en-US" altLang="zh-CN" sz="2400">
                <a:latin typeface="Times New Roman" panose="02020503050405090304" pitchFamily="18" charset="0"/>
              </a:rPr>
              <a:t> </a:t>
            </a:r>
            <a:endParaRPr lang="en-US" altLang="zh-CN" sz="2400">
              <a:latin typeface="Times New Roman" panose="02020503050405090304" pitchFamily="18" charset="0"/>
            </a:endParaRPr>
          </a:p>
        </p:txBody>
      </p:sp>
      <p:sp>
        <p:nvSpPr>
          <p:cNvPr id="46092" name="文本框 46091"/>
          <p:cNvSpPr txBox="1">
            <a:spLocks noChangeArrowheads="1"/>
          </p:cNvSpPr>
          <p:nvPr/>
        </p:nvSpPr>
        <p:spPr bwMode="auto">
          <a:xfrm>
            <a:off x="2063750" y="2060575"/>
            <a:ext cx="2362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solidFill>
                  <a:srgbClr val="FF9933"/>
                </a:solidFill>
                <a:latin typeface="Times New Roman" panose="02020503050405090304" pitchFamily="18" charset="0"/>
              </a:rPr>
              <a:t>   </a:t>
            </a:r>
            <a:r>
              <a:rPr lang="zh-CN" altLang="en-US" sz="2400" b="0">
                <a:latin typeface="Times New Roman" panose="02020503050405090304" pitchFamily="18" charset="0"/>
              </a:rPr>
              <a:t>在硅或锗中掺</a:t>
            </a:r>
            <a:endParaRPr lang="zh-CN" altLang="en-US" sz="2400" b="0">
              <a:latin typeface="Times New Roman" panose="02020503050405090304" pitchFamily="18" charset="0"/>
            </a:endParaRPr>
          </a:p>
          <a:p>
            <a:pPr algn="just">
              <a:spcBef>
                <a:spcPct val="50000"/>
              </a:spcBef>
            </a:pPr>
            <a:r>
              <a:rPr lang="zh-CN" altLang="en-US" sz="2400" b="0">
                <a:latin typeface="Times New Roman" panose="02020503050405090304" pitchFamily="18" charset="0"/>
              </a:rPr>
              <a:t>入少量的五价元</a:t>
            </a:r>
            <a:endParaRPr lang="zh-CN" altLang="en-US" sz="2400" b="0">
              <a:latin typeface="Times New Roman" panose="02020503050405090304" pitchFamily="18" charset="0"/>
            </a:endParaRPr>
          </a:p>
          <a:p>
            <a:pPr algn="just">
              <a:spcBef>
                <a:spcPct val="50000"/>
              </a:spcBef>
            </a:pPr>
            <a:r>
              <a:rPr lang="zh-CN" altLang="en-US" sz="2400" b="0">
                <a:latin typeface="Times New Roman" panose="02020503050405090304" pitchFamily="18" charset="0"/>
              </a:rPr>
              <a:t>素，如磷或砷、</a:t>
            </a:r>
            <a:endParaRPr lang="zh-CN" altLang="en-US" sz="2400" b="0">
              <a:latin typeface="Times New Roman" panose="02020503050405090304" pitchFamily="18" charset="0"/>
            </a:endParaRPr>
          </a:p>
          <a:p>
            <a:pPr algn="just">
              <a:spcBef>
                <a:spcPct val="50000"/>
              </a:spcBef>
            </a:pPr>
            <a:r>
              <a:rPr lang="zh-CN" altLang="en-US" sz="2400" b="0">
                <a:latin typeface="Times New Roman" panose="02020503050405090304" pitchFamily="18" charset="0"/>
              </a:rPr>
              <a:t>锑，则形成</a:t>
            </a:r>
            <a:r>
              <a:rPr lang="en-US" altLang="zh-CN" sz="2400" b="0">
                <a:latin typeface="Times New Roman" panose="02020503050405090304" pitchFamily="18" charset="0"/>
              </a:rPr>
              <a:t>N</a:t>
            </a:r>
            <a:r>
              <a:rPr lang="zh-CN" altLang="en-US" sz="2400" b="0">
                <a:latin typeface="Times New Roman" panose="02020503050405090304" pitchFamily="18" charset="0"/>
              </a:rPr>
              <a:t>型</a:t>
            </a:r>
            <a:endParaRPr lang="zh-CN" altLang="en-US" sz="2400" b="0">
              <a:latin typeface="Times New Roman" panose="02020503050405090304" pitchFamily="18" charset="0"/>
            </a:endParaRPr>
          </a:p>
          <a:p>
            <a:pPr algn="just">
              <a:spcBef>
                <a:spcPct val="50000"/>
              </a:spcBef>
            </a:pPr>
            <a:r>
              <a:rPr lang="zh-CN" altLang="en-US" sz="2400" b="0">
                <a:latin typeface="Times New Roman" panose="02020503050405090304" pitchFamily="18" charset="0"/>
              </a:rPr>
              <a:t>半导体。</a:t>
            </a:r>
            <a:endParaRPr lang="zh-CN" altLang="en-US" sz="2400" b="0">
              <a:latin typeface="Times New Roman" panose="02020503050405090304" pitchFamily="18" charset="0"/>
            </a:endParaRPr>
          </a:p>
        </p:txBody>
      </p:sp>
      <p:grpSp>
        <p:nvGrpSpPr>
          <p:cNvPr id="46093" name="组合 46092"/>
          <p:cNvGrpSpPr/>
          <p:nvPr/>
        </p:nvGrpSpPr>
        <p:grpSpPr bwMode="auto">
          <a:xfrm>
            <a:off x="4343400" y="3505201"/>
            <a:ext cx="1905000" cy="396875"/>
            <a:chOff x="0" y="0"/>
            <a:chExt cx="1200" cy="250"/>
          </a:xfrm>
        </p:grpSpPr>
        <p:sp>
          <p:nvSpPr>
            <p:cNvPr id="47135" name="文本框 46093"/>
            <p:cNvSpPr txBox="1">
              <a:spLocks noChangeArrowheads="1"/>
            </p:cNvSpPr>
            <p:nvPr/>
          </p:nvSpPr>
          <p:spPr bwMode="auto">
            <a:xfrm>
              <a:off x="0" y="0"/>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solidFill>
                    <a:schemeClr val="hlink"/>
                  </a:solidFill>
                  <a:latin typeface="Times New Roman" panose="02020503050405090304" pitchFamily="18" charset="0"/>
                </a:rPr>
                <a:t>多余价电子</a:t>
              </a:r>
              <a:endParaRPr lang="zh-CN" altLang="en-US" sz="2000" b="0">
                <a:solidFill>
                  <a:schemeClr val="hlink"/>
                </a:solidFill>
                <a:latin typeface="Times New Roman" panose="02020503050405090304" pitchFamily="18" charset="0"/>
              </a:endParaRPr>
            </a:p>
          </p:txBody>
        </p:sp>
        <p:graphicFrame>
          <p:nvGraphicFramePr>
            <p:cNvPr id="47136" name="对象 46094"/>
            <p:cNvGraphicFramePr>
              <a:graphicFrameLocks noChangeAspect="1"/>
            </p:cNvGraphicFramePr>
            <p:nvPr/>
          </p:nvGraphicFramePr>
          <p:xfrm>
            <a:off x="1056" y="96"/>
            <a:ext cx="144" cy="143"/>
          </p:xfrm>
          <a:graphic>
            <a:graphicData uri="http://schemas.openxmlformats.org/presentationml/2006/ole">
              <mc:AlternateContent xmlns:mc="http://schemas.openxmlformats.org/markup-compatibility/2006">
                <mc:Choice xmlns:v="urn:schemas-microsoft-com:vml" Requires="v">
                  <p:oleObj spid="_x0000_s2" name="" r:id="rId2" imgW="914400" imgH="914400" progId="">
                    <p:embed/>
                  </p:oleObj>
                </mc:Choice>
                <mc:Fallback>
                  <p:oleObj name="" r:id="rId2" imgW="914400" imgH="914400" progId="">
                    <p:embed/>
                    <p:pic>
                      <p:nvPicPr>
                        <p:cNvPr id="0" name="对象 46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96"/>
                          <a:ext cx="14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46096" name="对象 46095"/>
          <p:cNvGraphicFramePr>
            <a:graphicFrameLocks noChangeAspect="1"/>
          </p:cNvGraphicFramePr>
          <p:nvPr/>
        </p:nvGraphicFramePr>
        <p:xfrm>
          <a:off x="7239000" y="4800601"/>
          <a:ext cx="228600" cy="227013"/>
        </p:xfrm>
        <a:graphic>
          <a:graphicData uri="http://schemas.openxmlformats.org/presentationml/2006/ole">
            <mc:AlternateContent xmlns:mc="http://schemas.openxmlformats.org/markup-compatibility/2006">
              <mc:Choice xmlns:v="urn:schemas-microsoft-com:vml" Requires="v">
                <p:oleObj spid="_x0000_s3" name="" r:id="rId4" imgW="914400" imgH="914400" progId="">
                  <p:embed/>
                </p:oleObj>
              </mc:Choice>
              <mc:Fallback>
                <p:oleObj name="" r:id="rId4" imgW="914400" imgH="914400" progId="">
                  <p:embed/>
                  <p:pic>
                    <p:nvPicPr>
                      <p:cNvPr id="0" name="对象 46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800601"/>
                        <a:ext cx="2286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6097" name="组合 46096"/>
          <p:cNvGrpSpPr/>
          <p:nvPr/>
        </p:nvGrpSpPr>
        <p:grpSpPr bwMode="auto">
          <a:xfrm>
            <a:off x="4267200" y="1314450"/>
            <a:ext cx="6172200" cy="4343400"/>
            <a:chOff x="0" y="906"/>
            <a:chExt cx="3744" cy="2736"/>
          </a:xfrm>
        </p:grpSpPr>
        <p:pic>
          <p:nvPicPr>
            <p:cNvPr id="47131" name="图片 46097" descr="图形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906"/>
              <a:ext cx="3744"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2" name="矩形 46098"/>
            <p:cNvSpPr>
              <a:spLocks noChangeArrowheads="1"/>
            </p:cNvSpPr>
            <p:nvPr/>
          </p:nvSpPr>
          <p:spPr bwMode="auto">
            <a:xfrm>
              <a:off x="1737" y="947"/>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latin typeface="Times New Roman" panose="02020503050405090304" pitchFamily="18" charset="0"/>
                </a:rPr>
                <a:t>少子</a:t>
              </a:r>
              <a:endParaRPr lang="zh-CN" altLang="en-US" sz="2000" b="0">
                <a:latin typeface="Times New Roman" panose="02020503050405090304" pitchFamily="18" charset="0"/>
              </a:endParaRPr>
            </a:p>
          </p:txBody>
        </p:sp>
        <p:sp>
          <p:nvSpPr>
            <p:cNvPr id="47133" name="矩形 46099"/>
            <p:cNvSpPr>
              <a:spLocks noChangeArrowheads="1"/>
            </p:cNvSpPr>
            <p:nvPr/>
          </p:nvSpPr>
          <p:spPr bwMode="auto">
            <a:xfrm>
              <a:off x="2544" y="1660"/>
              <a:ext cx="4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latin typeface="Times New Roman" panose="02020503050405090304" pitchFamily="18" charset="0"/>
                </a:rPr>
                <a:t>多子</a:t>
              </a:r>
              <a:endParaRPr lang="zh-CN" altLang="en-US" sz="2000" b="0">
                <a:latin typeface="Times New Roman" panose="02020503050405090304" pitchFamily="18" charset="0"/>
              </a:endParaRPr>
            </a:p>
          </p:txBody>
        </p:sp>
        <p:sp>
          <p:nvSpPr>
            <p:cNvPr id="47134" name="矩形 46100"/>
            <p:cNvSpPr>
              <a:spLocks noChangeArrowheads="1"/>
            </p:cNvSpPr>
            <p:nvPr/>
          </p:nvSpPr>
          <p:spPr bwMode="auto">
            <a:xfrm>
              <a:off x="48" y="1015"/>
              <a:ext cx="5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solidFill>
                    <a:schemeClr val="accent2"/>
                  </a:solidFill>
                  <a:latin typeface="Times New Roman" panose="02020503050405090304" pitchFamily="18" charset="0"/>
                </a:rPr>
                <a:t>正离子</a:t>
              </a:r>
              <a:endParaRPr lang="zh-CN" altLang="en-US" sz="2000" b="0">
                <a:solidFill>
                  <a:schemeClr val="accent2"/>
                </a:solidFill>
                <a:latin typeface="Times New Roman" panose="02020503050405090304" pitchFamily="18" charset="0"/>
              </a:endParaRPr>
            </a:p>
          </p:txBody>
        </p:sp>
      </p:grpSp>
      <p:sp>
        <p:nvSpPr>
          <p:cNvPr id="46102" name="矩形 46101"/>
          <p:cNvSpPr>
            <a:spLocks noChangeArrowheads="1"/>
          </p:cNvSpPr>
          <p:nvPr/>
        </p:nvSpPr>
        <p:spPr bwMode="auto">
          <a:xfrm>
            <a:off x="4648200" y="5638800"/>
            <a:ext cx="632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400" b="0">
                <a:latin typeface="幼圆" panose="02010509060101010101" pitchFamily="49" charset="-122"/>
              </a:rPr>
              <a:t>在</a:t>
            </a:r>
            <a:r>
              <a:rPr lang="en-US" altLang="zh-CN" sz="2400" b="0">
                <a:latin typeface="幼圆" panose="02010509060101010101" pitchFamily="49" charset="-122"/>
              </a:rPr>
              <a:t>N</a:t>
            </a:r>
            <a:r>
              <a:rPr lang="zh-CN" altLang="en-US" sz="2400" b="0">
                <a:latin typeface="幼圆" panose="02010509060101010101" pitchFamily="49" charset="-122"/>
              </a:rPr>
              <a:t>型半导体中，电子是多子，空穴是少子</a:t>
            </a:r>
            <a:endParaRPr lang="zh-CN" altLang="en-US" sz="2400" b="0">
              <a:latin typeface="幼圆" panose="02010509060101010101" pitchFamily="49" charset="-122"/>
            </a:endParaRPr>
          </a:p>
        </p:txBody>
      </p:sp>
      <p:pic>
        <p:nvPicPr>
          <p:cNvPr id="46103" name="图片 46102" descr="dp1"/>
          <p:cNvPicPr>
            <a:picLocks noChangeAspect="1" noChangeArrowheads="1"/>
          </p:cNvPicPr>
          <p:nvPr/>
        </p:nvPicPr>
        <p:blipFill>
          <a:blip r:embed="rId6"/>
          <a:srcRect/>
          <a:stretch>
            <a:fillRect/>
          </a:stretch>
        </p:blipFill>
        <p:spPr bwMode="auto">
          <a:xfrm>
            <a:off x="4038600" y="5622926"/>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5" name="流程图: 摘录 46106"/>
          <p:cNvSpPr>
            <a:spLocks noChangeArrowheads="1"/>
          </p:cNvSpPr>
          <p:nvPr/>
        </p:nvSpPr>
        <p:spPr bwMode="auto">
          <a:xfrm>
            <a:off x="1919288" y="2060575"/>
            <a:ext cx="685800" cy="685800"/>
          </a:xfrm>
          <a:prstGeom prst="flowChartExtra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nvGrpSpPr>
          <p:cNvPr id="47126" name="组合 46107"/>
          <p:cNvGrpSpPr/>
          <p:nvPr/>
        </p:nvGrpSpPr>
        <p:grpSpPr bwMode="auto">
          <a:xfrm>
            <a:off x="1992313" y="1633538"/>
            <a:ext cx="3200400" cy="519112"/>
            <a:chOff x="0" y="0"/>
            <a:chExt cx="2016" cy="327"/>
          </a:xfrm>
        </p:grpSpPr>
        <p:sp>
          <p:nvSpPr>
            <p:cNvPr id="47129" name="文本框 46108"/>
            <p:cNvSpPr txBox="1">
              <a:spLocks noChangeArrowheads="1"/>
            </p:cNvSpPr>
            <p:nvPr/>
          </p:nvSpPr>
          <p:spPr bwMode="auto">
            <a:xfrm>
              <a:off x="0" y="0"/>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b="0">
                  <a:solidFill>
                    <a:schemeClr val="bg1"/>
                  </a:solidFill>
                  <a:latin typeface="幼圆" panose="02010509060101010101" pitchFamily="49" charset="-122"/>
                </a:rPr>
                <a:t>   </a:t>
              </a:r>
              <a:r>
                <a:rPr lang="en-US" altLang="zh-CN" b="0">
                  <a:latin typeface="幼圆" panose="02010509060101010101" pitchFamily="49" charset="-122"/>
                </a:rPr>
                <a:t>N</a:t>
              </a:r>
              <a:r>
                <a:rPr lang="zh-CN" altLang="en-US" b="0">
                  <a:latin typeface="幼圆" panose="02010509060101010101" pitchFamily="49" charset="-122"/>
                </a:rPr>
                <a:t>型半导体</a:t>
              </a:r>
              <a:endParaRPr lang="zh-CN" altLang="en-US" b="0">
                <a:latin typeface="幼圆" panose="02010509060101010101" pitchFamily="49" charset="-122"/>
              </a:endParaRPr>
            </a:p>
          </p:txBody>
        </p:sp>
        <p:sp>
          <p:nvSpPr>
            <p:cNvPr id="47130" name="流程图: 摘录 46109"/>
            <p:cNvSpPr>
              <a:spLocks noChangeArrowheads="1"/>
            </p:cNvSpPr>
            <p:nvPr/>
          </p:nvSpPr>
          <p:spPr bwMode="auto">
            <a:xfrm>
              <a:off x="97" y="77"/>
              <a:ext cx="182" cy="181"/>
            </a:xfrm>
            <a:prstGeom prst="flowChartExtra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092"/>
                                        </p:tgtEl>
                                        <p:attrNameLst>
                                          <p:attrName>style.visibility</p:attrName>
                                        </p:attrNameLst>
                                      </p:cBhvr>
                                      <p:to>
                                        <p:strVal val="visible"/>
                                      </p:to>
                                    </p:set>
                                    <p:animEffect transition="in" filter="blinds(horizontal)">
                                      <p:cBhvr>
                                        <p:cTn id="7" dur="500"/>
                                        <p:tgtEl>
                                          <p:spTgt spid="46092"/>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46084"/>
                                        </p:tgtEl>
                                        <p:attrNameLst>
                                          <p:attrName>style.visibility</p:attrName>
                                        </p:attrNameLst>
                                      </p:cBhvr>
                                      <p:to>
                                        <p:strVal val="visible"/>
                                      </p:to>
                                    </p:set>
                                    <p:anim calcmode="lin" valueType="num">
                                      <p:cBhvr>
                                        <p:cTn id="11" dur="500" fill="hold"/>
                                        <p:tgtEl>
                                          <p:spTgt spid="46084"/>
                                        </p:tgtEl>
                                        <p:attrNameLst>
                                          <p:attrName>ppt_x</p:attrName>
                                        </p:attrNameLst>
                                      </p:cBhvr>
                                      <p:tavLst>
                                        <p:tav tm="0">
                                          <p:val>
                                            <p:strVal val="#ppt_x-#ppt_w/2"/>
                                          </p:val>
                                        </p:tav>
                                        <p:tav tm="100000">
                                          <p:val>
                                            <p:strVal val="#ppt_x"/>
                                          </p:val>
                                        </p:tav>
                                      </p:tavLst>
                                    </p:anim>
                                    <p:anim calcmode="lin" valueType="num">
                                      <p:cBhvr>
                                        <p:cTn id="12" dur="500" fill="hold"/>
                                        <p:tgtEl>
                                          <p:spTgt spid="46084"/>
                                        </p:tgtEl>
                                        <p:attrNameLst>
                                          <p:attrName>ppt_y</p:attrName>
                                        </p:attrNameLst>
                                      </p:cBhvr>
                                      <p:tavLst>
                                        <p:tav tm="0">
                                          <p:val>
                                            <p:strVal val="#ppt_y"/>
                                          </p:val>
                                        </p:tav>
                                        <p:tav tm="100000">
                                          <p:val>
                                            <p:strVal val="#ppt_y"/>
                                          </p:val>
                                        </p:tav>
                                      </p:tavLst>
                                    </p:anim>
                                    <p:anim calcmode="lin" valueType="num">
                                      <p:cBhvr>
                                        <p:cTn id="13" dur="500" fill="hold"/>
                                        <p:tgtEl>
                                          <p:spTgt spid="46084"/>
                                        </p:tgtEl>
                                        <p:attrNameLst>
                                          <p:attrName>ppt_w</p:attrName>
                                        </p:attrNameLst>
                                      </p:cBhvr>
                                      <p:tavLst>
                                        <p:tav tm="0">
                                          <p:val>
                                            <p:fltVal val="0"/>
                                          </p:val>
                                        </p:tav>
                                        <p:tav tm="100000">
                                          <p:val>
                                            <p:strVal val="#ppt_w"/>
                                          </p:val>
                                        </p:tav>
                                      </p:tavLst>
                                    </p:anim>
                                    <p:anim calcmode="lin" valueType="num">
                                      <p:cBhvr>
                                        <p:cTn id="14" dur="500" fill="hold"/>
                                        <p:tgtEl>
                                          <p:spTgt spid="46084"/>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6083"/>
                                        </p:tgtEl>
                                        <p:attrNameLst>
                                          <p:attrName>style.visibility</p:attrName>
                                        </p:attrNameLst>
                                      </p:cBhvr>
                                      <p:to>
                                        <p:strVal val="visible"/>
                                      </p:to>
                                    </p:set>
                                    <p:animEffect transition="in" filter="dissolve">
                                      <p:cBhvr>
                                        <p:cTn id="18" dur="500"/>
                                        <p:tgtEl>
                                          <p:spTgt spid="46083"/>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46085"/>
                                        </p:tgtEl>
                                        <p:attrNameLst>
                                          <p:attrName>style.visibility</p:attrName>
                                        </p:attrNameLst>
                                      </p:cBhvr>
                                      <p:to>
                                        <p:strVal val="visible"/>
                                      </p:to>
                                    </p:set>
                                    <p:anim calcmode="lin" valueType="num">
                                      <p:cBhvr>
                                        <p:cTn id="23" dur="1000" fill="hold"/>
                                        <p:tgtEl>
                                          <p:spTgt spid="46085"/>
                                        </p:tgtEl>
                                        <p:attrNameLst>
                                          <p:attrName>ppt_w</p:attrName>
                                        </p:attrNameLst>
                                      </p:cBhvr>
                                      <p:tavLst>
                                        <p:tav tm="0">
                                          <p:val>
                                            <p:fltVal val="0"/>
                                          </p:val>
                                        </p:tav>
                                        <p:tav tm="100000">
                                          <p:val>
                                            <p:strVal val="#ppt_w"/>
                                          </p:val>
                                        </p:tav>
                                      </p:tavLst>
                                    </p:anim>
                                    <p:anim calcmode="lin" valueType="num">
                                      <p:cBhvr>
                                        <p:cTn id="24" dur="1000" fill="hold"/>
                                        <p:tgtEl>
                                          <p:spTgt spid="46085"/>
                                        </p:tgtEl>
                                        <p:attrNameLst>
                                          <p:attrName>ppt_h</p:attrName>
                                        </p:attrNameLst>
                                      </p:cBhvr>
                                      <p:tavLst>
                                        <p:tav tm="0">
                                          <p:val>
                                            <p:fltVal val="0"/>
                                          </p:val>
                                        </p:tav>
                                        <p:tav tm="100000">
                                          <p:val>
                                            <p:strVal val="#ppt_h"/>
                                          </p:val>
                                        </p:tav>
                                      </p:tavLst>
                                    </p:anim>
                                    <p:anim calcmode="lin" valueType="num">
                                      <p:cBhvr>
                                        <p:cTn id="25" dur="1000" fill="hold"/>
                                        <p:tgtEl>
                                          <p:spTgt spid="4608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6085"/>
                                        </p:tgtEl>
                                        <p:attrNameLst>
                                          <p:attrName>ppt_y</p:attrName>
                                        </p:attrNameLst>
                                      </p:cBhvr>
                                      <p:tavLst>
                                        <p:tav tm="0" fmla="#ppt_y+(sin(-2*pi*(1-$))*-#ppt_x+cos(-2*pi*(1-$))*(1-#ppt_y))*(1-$)">
                                          <p:val>
                                            <p:fltVal val="0"/>
                                          </p:val>
                                        </p:tav>
                                        <p:tav tm="100000">
                                          <p:val>
                                            <p:fltVal val="1"/>
                                          </p:val>
                                        </p:tav>
                                      </p:tavLst>
                                    </p:anim>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499"/>
                                          </p:stCondLst>
                                        </p:cTn>
                                        <p:tgtEl>
                                          <p:spTgt spid="46089"/>
                                        </p:tgtEl>
                                        <p:attrNameLst>
                                          <p:attrName>style.visibility</p:attrName>
                                        </p:attrNameLst>
                                      </p:cBhvr>
                                      <p:to>
                                        <p:strVal val="visible"/>
                                      </p:to>
                                    </p:set>
                                  </p:childTnLst>
                                </p:cTn>
                              </p:par>
                            </p:childTnLst>
                          </p:cTn>
                        </p:par>
                        <p:par>
                          <p:cTn id="30" fill="hold">
                            <p:stCondLst>
                              <p:cond delay="1500"/>
                            </p:stCondLst>
                            <p:childTnLst>
                              <p:par>
                                <p:cTn id="31" presetID="5" presetClass="entr" presetSubtype="10" fill="hold" grpId="0" nodeType="afterEffect">
                                  <p:stCondLst>
                                    <p:cond delay="0"/>
                                  </p:stCondLst>
                                  <p:childTnLst>
                                    <p:set>
                                      <p:cBhvr>
                                        <p:cTn id="32" dur="1" fill="hold">
                                          <p:stCondLst>
                                            <p:cond delay="0"/>
                                          </p:stCondLst>
                                        </p:cTn>
                                        <p:tgtEl>
                                          <p:spTgt spid="46088"/>
                                        </p:tgtEl>
                                        <p:attrNameLst>
                                          <p:attrName>style.visibility</p:attrName>
                                        </p:attrNameLst>
                                      </p:cBhvr>
                                      <p:to>
                                        <p:strVal val="visible"/>
                                      </p:to>
                                    </p:set>
                                    <p:animEffect transition="in" filter="checkerboard(across)">
                                      <p:cBhvr>
                                        <p:cTn id="33" dur="500"/>
                                        <p:tgtEl>
                                          <p:spTgt spid="46088"/>
                                        </p:tgtEl>
                                      </p:cBhvr>
                                    </p:animEffect>
                                  </p:childTnLst>
                                </p:cTn>
                              </p:par>
                            </p:childTnLst>
                          </p:cTn>
                        </p:par>
                        <p:par>
                          <p:cTn id="34" fill="hold">
                            <p:stCondLst>
                              <p:cond delay="2000"/>
                            </p:stCondLst>
                            <p:childTnLst>
                              <p:par>
                                <p:cTn id="35" presetID="16" presetClass="entr" presetSubtype="42" fill="hold" nodeType="afterEffect">
                                  <p:stCondLst>
                                    <p:cond delay="0"/>
                                  </p:stCondLst>
                                  <p:childTnLst>
                                    <p:set>
                                      <p:cBhvr>
                                        <p:cTn id="36" dur="1" fill="hold">
                                          <p:stCondLst>
                                            <p:cond delay="0"/>
                                          </p:stCondLst>
                                        </p:cTn>
                                        <p:tgtEl>
                                          <p:spTgt spid="46093"/>
                                        </p:tgtEl>
                                        <p:attrNameLst>
                                          <p:attrName>style.visibility</p:attrName>
                                        </p:attrNameLst>
                                      </p:cBhvr>
                                      <p:to>
                                        <p:strVal val="visible"/>
                                      </p:to>
                                    </p:set>
                                    <p:animEffect transition="in" filter="barn(outHorizontal)">
                                      <p:cBhvr>
                                        <p:cTn id="37" dur="500"/>
                                        <p:tgtEl>
                                          <p:spTgt spid="46093"/>
                                        </p:tgtEl>
                                      </p:cBhvr>
                                    </p:animEffect>
                                  </p:childTnLst>
                                  <p:subTnLst>
                                    <p:animClr clrSpc="rgb" dir="cw">
                                      <p:cBhvr override="childStyle">
                                        <p:cTn dur="1" fill="hold" display="0" masterRel="nextClick" afterEffect="1"/>
                                        <p:tgtEl>
                                          <p:spTgt spid="46093"/>
                                        </p:tgtEl>
                                        <p:attrNameLst>
                                          <p:attrName>ppt_c</p:attrName>
                                        </p:attrNameLst>
                                      </p:cBhvr>
                                      <p:to>
                                        <a:schemeClr val="accent2"/>
                                      </p:to>
                                    </p:animClr>
                                  </p:sub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46096"/>
                                        </p:tgtEl>
                                        <p:attrNameLst>
                                          <p:attrName>style.visibility</p:attrName>
                                        </p:attrNameLst>
                                      </p:cBhvr>
                                      <p:to>
                                        <p:strVal val="visible"/>
                                      </p:to>
                                    </p:set>
                                    <p:animEffect transition="in" filter="box(in)">
                                      <p:cBhvr>
                                        <p:cTn id="42" dur="500"/>
                                        <p:tgtEl>
                                          <p:spTgt spid="46096"/>
                                        </p:tgtEl>
                                      </p:cBhvr>
                                    </p:animEffect>
                                  </p:childTnLst>
                                </p:cTn>
                              </p:par>
                            </p:childTnLst>
                          </p:cTn>
                        </p:par>
                        <p:par>
                          <p:cTn id="43" fill="hold">
                            <p:stCondLst>
                              <p:cond delay="500"/>
                            </p:stCondLst>
                            <p:childTnLst>
                              <p:par>
                                <p:cTn id="44" presetID="4" presetClass="entr" presetSubtype="16" fill="hold" grpId="0" nodeType="afterEffect">
                                  <p:stCondLst>
                                    <p:cond delay="0"/>
                                  </p:stCondLst>
                                  <p:childTnLst>
                                    <p:set>
                                      <p:cBhvr>
                                        <p:cTn id="45" dur="1" fill="hold">
                                          <p:stCondLst>
                                            <p:cond delay="0"/>
                                          </p:stCondLst>
                                        </p:cTn>
                                        <p:tgtEl>
                                          <p:spTgt spid="46086"/>
                                        </p:tgtEl>
                                        <p:attrNameLst>
                                          <p:attrName>style.visibility</p:attrName>
                                        </p:attrNameLst>
                                      </p:cBhvr>
                                      <p:to>
                                        <p:strVal val="visible"/>
                                      </p:to>
                                    </p:set>
                                    <p:animEffect transition="in" filter="box(in)">
                                      <p:cBhvr>
                                        <p:cTn id="46" dur="500"/>
                                        <p:tgtEl>
                                          <p:spTgt spid="46086"/>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499"/>
                                          </p:stCondLst>
                                        </p:cTn>
                                        <p:tgtEl>
                                          <p:spTgt spid="46091"/>
                                        </p:tgtEl>
                                        <p:attrNameLst>
                                          <p:attrName>style.visibility</p:attrName>
                                        </p:attrNameLst>
                                      </p:cBhvr>
                                      <p:to>
                                        <p:strVal val="visible"/>
                                      </p:to>
                                    </p:set>
                                  </p:childTnLst>
                                </p:cTn>
                              </p:par>
                            </p:childTnLst>
                          </p:cTn>
                        </p:par>
                        <p:par>
                          <p:cTn id="50" fill="hold">
                            <p:stCondLst>
                              <p:cond delay="1500"/>
                            </p:stCondLst>
                            <p:childTnLst>
                              <p:par>
                                <p:cTn id="51" presetID="4" presetClass="entr" presetSubtype="16" fill="hold" grpId="0" nodeType="afterEffect">
                                  <p:stCondLst>
                                    <p:cond delay="0"/>
                                  </p:stCondLst>
                                  <p:childTnLst>
                                    <p:set>
                                      <p:cBhvr>
                                        <p:cTn id="52" dur="1" fill="hold">
                                          <p:stCondLst>
                                            <p:cond delay="0"/>
                                          </p:stCondLst>
                                        </p:cTn>
                                        <p:tgtEl>
                                          <p:spTgt spid="46090"/>
                                        </p:tgtEl>
                                        <p:attrNameLst>
                                          <p:attrName>style.visibility</p:attrName>
                                        </p:attrNameLst>
                                      </p:cBhvr>
                                      <p:to>
                                        <p:strVal val="visible"/>
                                      </p:to>
                                    </p:set>
                                    <p:animEffect transition="in" filter="box(in)">
                                      <p:cBhvr>
                                        <p:cTn id="53" dur="500"/>
                                        <p:tgtEl>
                                          <p:spTgt spid="46090"/>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46087"/>
                                        </p:tgtEl>
                                        <p:attrNameLst>
                                          <p:attrName>style.visibility</p:attrName>
                                        </p:attrNameLst>
                                      </p:cBhvr>
                                      <p:to>
                                        <p:strVal val="visible"/>
                                      </p:to>
                                    </p:set>
                                    <p:anim calcmode="lin" valueType="num">
                                      <p:cBhvr>
                                        <p:cTn id="58" dur="500" fill="hold"/>
                                        <p:tgtEl>
                                          <p:spTgt spid="46087"/>
                                        </p:tgtEl>
                                        <p:attrNameLst>
                                          <p:attrName>ppt_x</p:attrName>
                                        </p:attrNameLst>
                                      </p:cBhvr>
                                      <p:tavLst>
                                        <p:tav tm="0">
                                          <p:val>
                                            <p:strVal val="#ppt_x-#ppt_w/2"/>
                                          </p:val>
                                        </p:tav>
                                        <p:tav tm="100000">
                                          <p:val>
                                            <p:strVal val="#ppt_x"/>
                                          </p:val>
                                        </p:tav>
                                      </p:tavLst>
                                    </p:anim>
                                    <p:anim calcmode="lin" valueType="num">
                                      <p:cBhvr>
                                        <p:cTn id="59" dur="500" fill="hold"/>
                                        <p:tgtEl>
                                          <p:spTgt spid="46087"/>
                                        </p:tgtEl>
                                        <p:attrNameLst>
                                          <p:attrName>ppt_y</p:attrName>
                                        </p:attrNameLst>
                                      </p:cBhvr>
                                      <p:tavLst>
                                        <p:tav tm="0">
                                          <p:val>
                                            <p:strVal val="#ppt_y"/>
                                          </p:val>
                                        </p:tav>
                                        <p:tav tm="100000">
                                          <p:val>
                                            <p:strVal val="#ppt_y"/>
                                          </p:val>
                                        </p:tav>
                                      </p:tavLst>
                                    </p:anim>
                                    <p:anim calcmode="lin" valueType="num">
                                      <p:cBhvr>
                                        <p:cTn id="60" dur="500" fill="hold"/>
                                        <p:tgtEl>
                                          <p:spTgt spid="46087"/>
                                        </p:tgtEl>
                                        <p:attrNameLst>
                                          <p:attrName>ppt_w</p:attrName>
                                        </p:attrNameLst>
                                      </p:cBhvr>
                                      <p:tavLst>
                                        <p:tav tm="0">
                                          <p:val>
                                            <p:fltVal val="0"/>
                                          </p:val>
                                        </p:tav>
                                        <p:tav tm="100000">
                                          <p:val>
                                            <p:strVal val="#ppt_w"/>
                                          </p:val>
                                        </p:tav>
                                      </p:tavLst>
                                    </p:anim>
                                    <p:anim calcmode="lin" valueType="num">
                                      <p:cBhvr>
                                        <p:cTn id="61" dur="500" fill="hold"/>
                                        <p:tgtEl>
                                          <p:spTgt spid="46087"/>
                                        </p:tgtEl>
                                        <p:attrNameLst>
                                          <p:attrName>ppt_h</p:attrName>
                                        </p:attrNameLst>
                                      </p:cBhvr>
                                      <p:tavLst>
                                        <p:tav tm="0">
                                          <p:val>
                                            <p:strVal val="#ppt_h"/>
                                          </p:val>
                                        </p:tav>
                                        <p:tav tm="100000">
                                          <p:val>
                                            <p:strVal val="#ppt_h"/>
                                          </p:val>
                                        </p:tav>
                                      </p:tavLst>
                                    </p:anim>
                                  </p:childTnLst>
                                </p:cTn>
                              </p:par>
                            </p:childTnLst>
                          </p:cTn>
                        </p:par>
                        <p:par>
                          <p:cTn id="62" fill="hold">
                            <p:stCondLst>
                              <p:cond delay="500"/>
                            </p:stCondLst>
                            <p:childTnLst>
                              <p:par>
                                <p:cTn id="63" presetID="23" presetClass="entr" presetSubtype="288" fill="hold" nodeType="afterEffect">
                                  <p:stCondLst>
                                    <p:cond delay="0"/>
                                  </p:stCondLst>
                                  <p:childTnLst>
                                    <p:set>
                                      <p:cBhvr>
                                        <p:cTn id="64" dur="1" fill="hold">
                                          <p:stCondLst>
                                            <p:cond delay="0"/>
                                          </p:stCondLst>
                                        </p:cTn>
                                        <p:tgtEl>
                                          <p:spTgt spid="46097"/>
                                        </p:tgtEl>
                                        <p:attrNameLst>
                                          <p:attrName>style.visibility</p:attrName>
                                        </p:attrNameLst>
                                      </p:cBhvr>
                                      <p:to>
                                        <p:strVal val="visible"/>
                                      </p:to>
                                    </p:set>
                                    <p:anim calcmode="lin" valueType="num">
                                      <p:cBhvr>
                                        <p:cTn id="65" dur="500" fill="hold"/>
                                        <p:tgtEl>
                                          <p:spTgt spid="46097"/>
                                        </p:tgtEl>
                                        <p:attrNameLst>
                                          <p:attrName>ppt_w</p:attrName>
                                        </p:attrNameLst>
                                      </p:cBhvr>
                                      <p:tavLst>
                                        <p:tav tm="0">
                                          <p:val>
                                            <p:strVal val="4/3*#ppt_w"/>
                                          </p:val>
                                        </p:tav>
                                        <p:tav tm="100000">
                                          <p:val>
                                            <p:strVal val="#ppt_w"/>
                                          </p:val>
                                        </p:tav>
                                      </p:tavLst>
                                    </p:anim>
                                    <p:anim calcmode="lin" valueType="num">
                                      <p:cBhvr>
                                        <p:cTn id="66" dur="500" fill="hold"/>
                                        <p:tgtEl>
                                          <p:spTgt spid="46097"/>
                                        </p:tgtEl>
                                        <p:attrNameLst>
                                          <p:attrName>ppt_h</p:attrName>
                                        </p:attrNameLst>
                                      </p:cBhvr>
                                      <p:tavLst>
                                        <p:tav tm="0">
                                          <p:val>
                                            <p:strVal val="4/3*#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iterate type="wd">
                                    <p:tmPct val="100000"/>
                                  </p:iterate>
                                  <p:childTnLst>
                                    <p:set>
                                      <p:cBhvr>
                                        <p:cTn id="70" dur="1" fill="hold">
                                          <p:stCondLst>
                                            <p:cond delay="0"/>
                                          </p:stCondLst>
                                        </p:cTn>
                                        <p:tgtEl>
                                          <p:spTgt spid="46102"/>
                                        </p:tgtEl>
                                        <p:attrNameLst>
                                          <p:attrName>style.visibility</p:attrName>
                                        </p:attrNameLst>
                                      </p:cBhvr>
                                      <p:to>
                                        <p:strVal val="visible"/>
                                      </p:to>
                                    </p:set>
                                    <p:animEffect transition="in" filter="box(in)">
                                      <p:cBhvr>
                                        <p:cTn id="71" dur="300"/>
                                        <p:tgtEl>
                                          <p:spTgt spid="46102"/>
                                        </p:tgtEl>
                                      </p:cBhvr>
                                    </p:animEffect>
                                  </p:childTnLst>
                                </p:cTn>
                              </p:par>
                            </p:childTnLst>
                          </p:cTn>
                        </p:par>
                        <p:par>
                          <p:cTn id="72" fill="hold">
                            <p:stCondLst>
                              <p:cond delay="5700"/>
                            </p:stCondLst>
                            <p:childTnLst>
                              <p:par>
                                <p:cTn id="73" presetID="16" presetClass="entr" presetSubtype="26" fill="hold" nodeType="afterEffect">
                                  <p:stCondLst>
                                    <p:cond delay="0"/>
                                  </p:stCondLst>
                                  <p:childTnLst>
                                    <p:set>
                                      <p:cBhvr>
                                        <p:cTn id="74" dur="1" fill="hold">
                                          <p:stCondLst>
                                            <p:cond delay="0"/>
                                          </p:stCondLst>
                                        </p:cTn>
                                        <p:tgtEl>
                                          <p:spTgt spid="46103"/>
                                        </p:tgtEl>
                                        <p:attrNameLst>
                                          <p:attrName>style.visibility</p:attrName>
                                        </p:attrNameLst>
                                      </p:cBhvr>
                                      <p:to>
                                        <p:strVal val="visible"/>
                                      </p:to>
                                    </p:set>
                                    <p:animEffect transition="in" filter="barn(inHorizontal)">
                                      <p:cBhvr>
                                        <p:cTn id="75" dur="500"/>
                                        <p:tgtEl>
                                          <p:spTgt spid="46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bldLvl="0" animBg="1"/>
      <p:bldP spid="46085" grpId="0" animBg="1"/>
      <p:bldP spid="46086" grpId="0" animBg="1"/>
      <p:bldP spid="46087" grpId="0" bldLvl="0" animBg="1"/>
      <p:bldP spid="46088" grpId="0"/>
      <p:bldP spid="46090" grpId="0" animBg="1"/>
      <p:bldP spid="46091" grpId="0" animBg="1"/>
      <p:bldP spid="46092" grpId="0"/>
      <p:bldP spid="4610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47105"/>
          <p:cNvSpPr txBox="1">
            <a:spLocks noChangeArrowheads="1"/>
          </p:cNvSpPr>
          <p:nvPr/>
        </p:nvSpPr>
        <p:spPr bwMode="auto">
          <a:xfrm>
            <a:off x="1905000" y="623888"/>
            <a:ext cx="4038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b="0">
                <a:solidFill>
                  <a:schemeClr val="bg1"/>
                </a:solidFill>
                <a:latin typeface="幼圆" panose="02010509060101010101" pitchFamily="49" charset="-122"/>
              </a:rPr>
              <a:t> </a:t>
            </a:r>
            <a:r>
              <a:rPr lang="en-US" altLang="zh-CN">
                <a:solidFill>
                  <a:srgbClr val="CCECFF"/>
                </a:solidFill>
                <a:latin typeface="Times New Roman" panose="02020503050405090304" pitchFamily="18" charset="0"/>
                <a:ea typeface="隶书" panose="02010509060101010101" pitchFamily="49" charset="-122"/>
              </a:rPr>
              <a:t> </a:t>
            </a:r>
            <a:r>
              <a:rPr lang="en-US" altLang="zh-CN" b="0">
                <a:solidFill>
                  <a:schemeClr val="bg1"/>
                </a:solidFill>
                <a:latin typeface="幼圆" panose="02010509060101010101" pitchFamily="49" charset="-122"/>
              </a:rPr>
              <a:t>  </a:t>
            </a:r>
            <a:r>
              <a:rPr lang="en-US" altLang="zh-CN" b="0">
                <a:latin typeface="幼圆" panose="02010509060101010101" pitchFamily="49" charset="-122"/>
              </a:rPr>
              <a:t>P</a:t>
            </a:r>
            <a:r>
              <a:rPr lang="zh-CN" altLang="en-US" b="0">
                <a:latin typeface="幼圆" panose="02010509060101010101" pitchFamily="49" charset="-122"/>
              </a:rPr>
              <a:t>型半导体</a:t>
            </a:r>
            <a:endParaRPr lang="zh-CN" altLang="en-US" b="0">
              <a:latin typeface="幼圆" panose="02010509060101010101" pitchFamily="49" charset="-122"/>
            </a:endParaRPr>
          </a:p>
        </p:txBody>
      </p:sp>
      <p:sp>
        <p:nvSpPr>
          <p:cNvPr id="47107" name="文本框 47106"/>
          <p:cNvSpPr txBox="1">
            <a:spLocks noChangeArrowheads="1"/>
          </p:cNvSpPr>
          <p:nvPr/>
        </p:nvSpPr>
        <p:spPr bwMode="auto">
          <a:xfrm>
            <a:off x="1828800" y="1638300"/>
            <a:ext cx="2362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000">
                <a:solidFill>
                  <a:srgbClr val="FF9966"/>
                </a:solidFill>
                <a:latin typeface="幼圆" panose="02010509060101010101" pitchFamily="49" charset="-122"/>
              </a:rPr>
              <a:t>   </a:t>
            </a:r>
            <a:r>
              <a:rPr lang="zh-CN" altLang="en-US" sz="2400" b="0">
                <a:latin typeface="幼圆" panose="02010509060101010101" pitchFamily="49" charset="-122"/>
              </a:rPr>
              <a:t>在硅或锗中</a:t>
            </a:r>
            <a:endParaRPr lang="zh-CN" altLang="en-US" sz="2400" b="0">
              <a:latin typeface="幼圆" panose="02010509060101010101" pitchFamily="49" charset="-122"/>
            </a:endParaRPr>
          </a:p>
          <a:p>
            <a:pPr algn="just">
              <a:spcBef>
                <a:spcPct val="50000"/>
              </a:spcBef>
            </a:pPr>
            <a:r>
              <a:rPr lang="zh-CN" altLang="en-US" sz="2400" b="0">
                <a:latin typeface="幼圆" panose="02010509060101010101" pitchFamily="49" charset="-122"/>
              </a:rPr>
              <a:t>掺入三价元素，</a:t>
            </a:r>
            <a:endParaRPr lang="zh-CN" altLang="en-US" sz="2400" b="0">
              <a:latin typeface="幼圆" panose="02010509060101010101" pitchFamily="49" charset="-122"/>
            </a:endParaRPr>
          </a:p>
          <a:p>
            <a:pPr algn="just">
              <a:spcBef>
                <a:spcPct val="50000"/>
              </a:spcBef>
            </a:pPr>
            <a:r>
              <a:rPr lang="zh-CN" altLang="en-US" sz="2400" b="0">
                <a:latin typeface="幼圆" panose="02010509060101010101" pitchFamily="49" charset="-122"/>
              </a:rPr>
              <a:t>如硼或铝、镓，</a:t>
            </a:r>
            <a:endParaRPr lang="zh-CN" altLang="en-US" sz="2400" b="0">
              <a:latin typeface="幼圆" panose="02010509060101010101" pitchFamily="49" charset="-122"/>
            </a:endParaRPr>
          </a:p>
          <a:p>
            <a:pPr algn="just">
              <a:spcBef>
                <a:spcPct val="50000"/>
              </a:spcBef>
            </a:pPr>
            <a:r>
              <a:rPr lang="zh-CN" altLang="en-US" sz="2400" b="0">
                <a:latin typeface="幼圆" panose="02010509060101010101" pitchFamily="49" charset="-122"/>
              </a:rPr>
              <a:t>则形成</a:t>
            </a:r>
            <a:r>
              <a:rPr lang="en-US" altLang="zh-CN" sz="2400" b="0">
                <a:latin typeface="幼圆" panose="02010509060101010101" pitchFamily="49" charset="-122"/>
              </a:rPr>
              <a:t>P</a:t>
            </a:r>
            <a:r>
              <a:rPr lang="zh-CN" altLang="en-US" sz="2400" b="0">
                <a:latin typeface="幼圆" panose="02010509060101010101" pitchFamily="49" charset="-122"/>
              </a:rPr>
              <a:t>型半导</a:t>
            </a:r>
            <a:endParaRPr lang="zh-CN" altLang="en-US" sz="2400" b="0">
              <a:latin typeface="幼圆" panose="02010509060101010101" pitchFamily="49" charset="-122"/>
            </a:endParaRPr>
          </a:p>
          <a:p>
            <a:pPr algn="just">
              <a:spcBef>
                <a:spcPct val="50000"/>
              </a:spcBef>
            </a:pPr>
            <a:r>
              <a:rPr lang="zh-CN" altLang="en-US" sz="2400" b="0">
                <a:latin typeface="幼圆" panose="02010509060101010101" pitchFamily="49" charset="-122"/>
              </a:rPr>
              <a:t>体。</a:t>
            </a:r>
            <a:endParaRPr lang="zh-CN" altLang="en-US" sz="2400" b="0">
              <a:latin typeface="幼圆" panose="02010509060101010101" pitchFamily="49" charset="-122"/>
            </a:endParaRPr>
          </a:p>
        </p:txBody>
      </p:sp>
      <p:sp>
        <p:nvSpPr>
          <p:cNvPr id="47108" name="右箭头 47107"/>
          <p:cNvSpPr>
            <a:spLocks noChangeArrowheads="1"/>
          </p:cNvSpPr>
          <p:nvPr/>
        </p:nvSpPr>
        <p:spPr bwMode="auto">
          <a:xfrm>
            <a:off x="1752600" y="4343400"/>
            <a:ext cx="2286000" cy="762000"/>
          </a:xfrm>
          <a:prstGeom prst="rightArrow">
            <a:avLst>
              <a:gd name="adj1" fmla="val 50000"/>
              <a:gd name="adj2" fmla="val 75000"/>
            </a:avLst>
          </a:prstGeom>
          <a:noFill/>
          <a:ln w="31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b="0">
                <a:solidFill>
                  <a:schemeClr val="hlink"/>
                </a:solidFill>
                <a:latin typeface="Times New Roman" panose="02020503050405090304" pitchFamily="18" charset="0"/>
              </a:rPr>
              <a:t>原理图</a:t>
            </a:r>
            <a:endParaRPr lang="zh-CN" altLang="en-US" sz="2400" b="0">
              <a:solidFill>
                <a:schemeClr val="hlink"/>
              </a:solidFill>
              <a:latin typeface="Times New Roman" panose="02020503050405090304" pitchFamily="18" charset="0"/>
            </a:endParaRPr>
          </a:p>
        </p:txBody>
      </p:sp>
      <p:pic>
        <p:nvPicPr>
          <p:cNvPr id="47109" name="图片 47108" descr="图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32400" y="1412875"/>
            <a:ext cx="480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椭圆 47109"/>
          <p:cNvSpPr>
            <a:spLocks noChangeArrowheads="1"/>
          </p:cNvSpPr>
          <p:nvPr/>
        </p:nvSpPr>
        <p:spPr bwMode="auto">
          <a:xfrm>
            <a:off x="6324600" y="4008438"/>
            <a:ext cx="533400" cy="533400"/>
          </a:xfrm>
          <a:prstGeom prst="ellipse">
            <a:avLst/>
          </a:prstGeom>
          <a:solidFill>
            <a:srgbClr val="CCFFFF"/>
          </a:solidFill>
          <a:ln w="69850">
            <a:solidFill>
              <a:srgbClr val="800080"/>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B</a:t>
            </a:r>
            <a:endParaRPr lang="en-US" altLang="zh-CN" sz="2400">
              <a:latin typeface="Times New Roman" panose="02020503050405090304" pitchFamily="18" charset="0"/>
            </a:endParaRPr>
          </a:p>
        </p:txBody>
      </p:sp>
      <p:sp>
        <p:nvSpPr>
          <p:cNvPr id="47111" name="椭圆 47110"/>
          <p:cNvSpPr>
            <a:spLocks noChangeArrowheads="1"/>
          </p:cNvSpPr>
          <p:nvPr/>
        </p:nvSpPr>
        <p:spPr bwMode="auto">
          <a:xfrm>
            <a:off x="7315200" y="3856038"/>
            <a:ext cx="304800" cy="3048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7112" name="椭圆 47111"/>
          <p:cNvSpPr>
            <a:spLocks noChangeArrowheads="1"/>
          </p:cNvSpPr>
          <p:nvPr/>
        </p:nvSpPr>
        <p:spPr bwMode="auto">
          <a:xfrm>
            <a:off x="6324600" y="4008438"/>
            <a:ext cx="533400" cy="533400"/>
          </a:xfrm>
          <a:prstGeom prst="ellipse">
            <a:avLst/>
          </a:prstGeom>
          <a:solidFill>
            <a:srgbClr val="CCFFFF"/>
          </a:solidFill>
          <a:ln w="69850">
            <a:solidFill>
              <a:srgbClr val="800080"/>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sz="2400">
                <a:latin typeface="Times New Roman" panose="02020503050405090304" pitchFamily="18" charset="0"/>
              </a:rPr>
              <a:t>B</a:t>
            </a:r>
            <a:r>
              <a:rPr lang="en-US" altLang="zh-CN" sz="2400" baseline="30000">
                <a:latin typeface="Times New Roman" panose="02020503050405090304" pitchFamily="18" charset="0"/>
              </a:rPr>
              <a:t>-</a:t>
            </a:r>
            <a:r>
              <a:rPr lang="en-US" altLang="zh-CN" sz="2400">
                <a:latin typeface="Times New Roman" panose="02020503050405090304" pitchFamily="18" charset="0"/>
              </a:rPr>
              <a:t> </a:t>
            </a:r>
            <a:endParaRPr lang="en-US" altLang="zh-CN" sz="2400">
              <a:latin typeface="Times New Roman" panose="02020503050405090304" pitchFamily="18" charset="0"/>
            </a:endParaRPr>
          </a:p>
        </p:txBody>
      </p:sp>
      <p:sp>
        <p:nvSpPr>
          <p:cNvPr id="47113" name="直接连接符 47112"/>
          <p:cNvSpPr>
            <a:spLocks noChangeShapeType="1"/>
          </p:cNvSpPr>
          <p:nvPr/>
        </p:nvSpPr>
        <p:spPr bwMode="auto">
          <a:xfrm flipV="1">
            <a:off x="6019800" y="4465638"/>
            <a:ext cx="457200" cy="68580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47114" name="矩形 47113"/>
          <p:cNvSpPr>
            <a:spLocks noChangeArrowheads="1"/>
          </p:cNvSpPr>
          <p:nvPr/>
        </p:nvSpPr>
        <p:spPr bwMode="auto">
          <a:xfrm>
            <a:off x="5105400" y="5151438"/>
            <a:ext cx="914400" cy="381000"/>
          </a:xfrm>
          <a:prstGeom prst="rect">
            <a:avLst/>
          </a:prstGeom>
          <a:solidFill>
            <a:schemeClr val="accent2"/>
          </a:solidFill>
          <a:ln w="19050">
            <a:solidFill>
              <a:schemeClr val="bg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Times New Roman" panose="02020503050405090304" pitchFamily="18" charset="0"/>
              </a:rPr>
              <a:t>硼原子</a:t>
            </a:r>
            <a:endParaRPr lang="zh-CN" altLang="en-US" sz="2000" b="0">
              <a:solidFill>
                <a:schemeClr val="hlink"/>
              </a:solidFill>
              <a:latin typeface="Times New Roman" panose="02020503050405090304" pitchFamily="18" charset="0"/>
            </a:endParaRPr>
          </a:p>
        </p:txBody>
      </p:sp>
      <p:sp>
        <p:nvSpPr>
          <p:cNvPr id="47115" name="矩形 47114"/>
          <p:cNvSpPr>
            <a:spLocks noChangeArrowheads="1"/>
          </p:cNvSpPr>
          <p:nvPr/>
        </p:nvSpPr>
        <p:spPr bwMode="auto">
          <a:xfrm>
            <a:off x="5105400" y="5151438"/>
            <a:ext cx="914400" cy="381000"/>
          </a:xfrm>
          <a:prstGeom prst="rect">
            <a:avLst/>
          </a:prstGeom>
          <a:solidFill>
            <a:schemeClr val="accent2"/>
          </a:solidFill>
          <a:ln w="19050">
            <a:solidFill>
              <a:schemeClr val="bg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Times New Roman" panose="02020503050405090304" pitchFamily="18" charset="0"/>
              </a:rPr>
              <a:t>负离子</a:t>
            </a:r>
            <a:endParaRPr lang="zh-CN" altLang="en-US" sz="2000" b="0">
              <a:solidFill>
                <a:schemeClr val="hlink"/>
              </a:solidFill>
              <a:latin typeface="Times New Roman" panose="02020503050405090304" pitchFamily="18" charset="0"/>
            </a:endParaRPr>
          </a:p>
        </p:txBody>
      </p:sp>
      <p:sp>
        <p:nvSpPr>
          <p:cNvPr id="47116" name="矩形 47115"/>
          <p:cNvSpPr>
            <a:spLocks noChangeArrowheads="1"/>
          </p:cNvSpPr>
          <p:nvPr/>
        </p:nvSpPr>
        <p:spPr bwMode="auto">
          <a:xfrm>
            <a:off x="9372600" y="4008438"/>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Times New Roman" panose="02020503050405090304" pitchFamily="18" charset="0"/>
              </a:rPr>
              <a:t>空穴</a:t>
            </a:r>
            <a:endParaRPr lang="zh-CN" altLang="en-US" sz="2000" b="0">
              <a:solidFill>
                <a:schemeClr val="hlink"/>
              </a:solidFill>
              <a:latin typeface="Times New Roman" panose="02020503050405090304" pitchFamily="18" charset="0"/>
            </a:endParaRPr>
          </a:p>
        </p:txBody>
      </p:sp>
      <p:sp>
        <p:nvSpPr>
          <p:cNvPr id="47117" name="直接连接符 47116"/>
          <p:cNvSpPr>
            <a:spLocks noChangeShapeType="1"/>
          </p:cNvSpPr>
          <p:nvPr/>
        </p:nvSpPr>
        <p:spPr bwMode="auto">
          <a:xfrm flipH="1">
            <a:off x="7543800" y="3627438"/>
            <a:ext cx="1828800" cy="0"/>
          </a:xfrm>
          <a:prstGeom prst="line">
            <a:avLst/>
          </a:prstGeom>
          <a:noFill/>
          <a:ln w="5080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18" name="矩形 47117"/>
          <p:cNvSpPr>
            <a:spLocks noChangeArrowheads="1"/>
          </p:cNvSpPr>
          <p:nvPr/>
        </p:nvSpPr>
        <p:spPr bwMode="auto">
          <a:xfrm>
            <a:off x="7543800" y="3246438"/>
            <a:ext cx="1752600" cy="381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solidFill>
                  <a:schemeClr val="hlink"/>
                </a:solidFill>
                <a:latin typeface="Times New Roman" panose="02020503050405090304" pitchFamily="18" charset="0"/>
              </a:rPr>
              <a:t>填补空位</a:t>
            </a:r>
            <a:endParaRPr lang="zh-CN" altLang="en-US" sz="2000" b="0">
              <a:solidFill>
                <a:schemeClr val="hlink"/>
              </a:solidFill>
              <a:latin typeface="Times New Roman" panose="02020503050405090304" pitchFamily="18" charset="0"/>
            </a:endParaRPr>
          </a:p>
        </p:txBody>
      </p:sp>
      <p:sp useBgFill="1">
        <p:nvSpPr>
          <p:cNvPr id="47119" name="右箭头 47118"/>
          <p:cNvSpPr>
            <a:spLocks noChangeArrowheads="1"/>
          </p:cNvSpPr>
          <p:nvPr/>
        </p:nvSpPr>
        <p:spPr bwMode="auto">
          <a:xfrm>
            <a:off x="1676400" y="4346575"/>
            <a:ext cx="2362200" cy="762000"/>
          </a:xfrm>
          <a:prstGeom prst="rightArrow">
            <a:avLst>
              <a:gd name="adj1" fmla="val 50000"/>
              <a:gd name="adj2" fmla="val 77500"/>
            </a:avLst>
          </a:prstGeom>
          <a:ln w="3175">
            <a:solidFill>
              <a:schemeClr val="tx2"/>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b="0">
                <a:solidFill>
                  <a:schemeClr val="hlink"/>
                </a:solidFill>
                <a:latin typeface="Times New Roman" panose="02020503050405090304" pitchFamily="18" charset="0"/>
              </a:rPr>
              <a:t>结构图</a:t>
            </a:r>
            <a:endParaRPr lang="zh-CN" altLang="en-US" sz="2400" b="0">
              <a:solidFill>
                <a:schemeClr val="hlink"/>
              </a:solidFill>
              <a:latin typeface="Times New Roman" panose="02020503050405090304" pitchFamily="18" charset="0"/>
            </a:endParaRPr>
          </a:p>
        </p:txBody>
      </p:sp>
      <p:sp>
        <p:nvSpPr>
          <p:cNvPr id="47120" name="流程图: 终止 47119"/>
          <p:cNvSpPr>
            <a:spLocks noChangeArrowheads="1"/>
          </p:cNvSpPr>
          <p:nvPr/>
        </p:nvSpPr>
        <p:spPr bwMode="auto">
          <a:xfrm>
            <a:off x="4572000" y="769938"/>
            <a:ext cx="6096000" cy="685800"/>
          </a:xfrm>
          <a:prstGeom prst="flowChartTermina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400" b="0">
                <a:latin typeface="幼圆" panose="02010509060101010101" pitchFamily="49" charset="-122"/>
              </a:rPr>
              <a:t>在</a:t>
            </a:r>
            <a:r>
              <a:rPr lang="en-US" altLang="zh-CN" sz="2400" b="0">
                <a:latin typeface="幼圆" panose="02010509060101010101" pitchFamily="49" charset="-122"/>
              </a:rPr>
              <a:t>P</a:t>
            </a:r>
            <a:r>
              <a:rPr lang="zh-CN" altLang="en-US" sz="2400" b="0">
                <a:latin typeface="幼圆" panose="02010509060101010101" pitchFamily="49" charset="-122"/>
              </a:rPr>
              <a:t>型半导体中，空穴是多子，电子是少子。</a:t>
            </a:r>
            <a:endParaRPr lang="zh-CN" altLang="en-US" sz="2400" b="0">
              <a:latin typeface="幼圆" panose="02010509060101010101" pitchFamily="49" charset="-122"/>
            </a:endParaRPr>
          </a:p>
        </p:txBody>
      </p:sp>
      <p:graphicFrame>
        <p:nvGraphicFramePr>
          <p:cNvPr id="47121" name="对象 47120"/>
          <p:cNvGraphicFramePr>
            <a:graphicFrameLocks noChangeAspect="1"/>
          </p:cNvGraphicFramePr>
          <p:nvPr/>
        </p:nvGraphicFramePr>
        <p:xfrm>
          <a:off x="8991600" y="4011613"/>
          <a:ext cx="304800" cy="292100"/>
        </p:xfrm>
        <a:graphic>
          <a:graphicData uri="http://schemas.openxmlformats.org/presentationml/2006/ole">
            <mc:AlternateContent xmlns:mc="http://schemas.openxmlformats.org/markup-compatibility/2006">
              <mc:Choice xmlns:v="urn:schemas-microsoft-com:vml" Requires="v">
                <p:oleObj spid="_x0000_s2" name="" r:id="rId2" imgW="914400" imgH="914400" progId="">
                  <p:embed/>
                </p:oleObj>
              </mc:Choice>
              <mc:Fallback>
                <p:oleObj name="" r:id="rId2" imgW="914400" imgH="914400" progId="">
                  <p:embed/>
                  <p:pic>
                    <p:nvPicPr>
                      <p:cNvPr id="0" name="对象 47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4011613"/>
                        <a:ext cx="304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2" name="对象 47121"/>
          <p:cNvGraphicFramePr>
            <a:graphicFrameLocks noChangeAspect="1"/>
          </p:cNvGraphicFramePr>
          <p:nvPr/>
        </p:nvGraphicFramePr>
        <p:xfrm>
          <a:off x="7315200" y="3856038"/>
          <a:ext cx="228600" cy="227012"/>
        </p:xfrm>
        <a:graphic>
          <a:graphicData uri="http://schemas.openxmlformats.org/presentationml/2006/ole">
            <mc:AlternateContent xmlns:mc="http://schemas.openxmlformats.org/markup-compatibility/2006">
              <mc:Choice xmlns:v="urn:schemas-microsoft-com:vml" Requires="v">
                <p:oleObj spid="_x0000_s3" name="" r:id="rId4" imgW="914400" imgH="914400" progId="">
                  <p:embed/>
                </p:oleObj>
              </mc:Choice>
              <mc:Fallback>
                <p:oleObj name="" r:id="rId4" imgW="914400" imgH="914400" progId="">
                  <p:embed/>
                  <p:pic>
                    <p:nvPicPr>
                      <p:cNvPr id="0" name="对象 47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3" name="对象 47122"/>
          <p:cNvGraphicFramePr>
            <a:graphicFrameLocks noChangeAspect="1"/>
          </p:cNvGraphicFramePr>
          <p:nvPr/>
        </p:nvGraphicFramePr>
        <p:xfrm>
          <a:off x="7696200" y="3856038"/>
          <a:ext cx="228600" cy="227012"/>
        </p:xfrm>
        <a:graphic>
          <a:graphicData uri="http://schemas.openxmlformats.org/presentationml/2006/ole">
            <mc:AlternateContent xmlns:mc="http://schemas.openxmlformats.org/markup-compatibility/2006">
              <mc:Choice xmlns:v="urn:schemas-microsoft-com:vml" Requires="v">
                <p:oleObj spid="_x0000_s4" name="" r:id="rId6" imgW="914400" imgH="914400" progId="">
                  <p:embed/>
                </p:oleObj>
              </mc:Choice>
              <mc:Fallback>
                <p:oleObj name="" r:id="rId6" imgW="914400" imgH="914400" progId="">
                  <p:embed/>
                  <p:pic>
                    <p:nvPicPr>
                      <p:cNvPr id="0" name="对象 47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4" name="对象 47123"/>
          <p:cNvGraphicFramePr>
            <a:graphicFrameLocks noChangeAspect="1"/>
          </p:cNvGraphicFramePr>
          <p:nvPr/>
        </p:nvGraphicFramePr>
        <p:xfrm>
          <a:off x="8077200" y="3856038"/>
          <a:ext cx="228600" cy="227012"/>
        </p:xfrm>
        <a:graphic>
          <a:graphicData uri="http://schemas.openxmlformats.org/presentationml/2006/ole">
            <mc:AlternateContent xmlns:mc="http://schemas.openxmlformats.org/markup-compatibility/2006">
              <mc:Choice xmlns:v="urn:schemas-microsoft-com:vml" Requires="v">
                <p:oleObj spid="_x0000_s5" name="" r:id="rId7" imgW="914400" imgH="914400" progId="">
                  <p:embed/>
                </p:oleObj>
              </mc:Choice>
              <mc:Fallback>
                <p:oleObj name="" r:id="rId7" imgW="914400" imgH="914400" progId="">
                  <p:embed/>
                  <p:pic>
                    <p:nvPicPr>
                      <p:cNvPr id="0" name="对象 47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5" name="对象 47124"/>
          <p:cNvGraphicFramePr>
            <a:graphicFrameLocks noChangeAspect="1"/>
          </p:cNvGraphicFramePr>
          <p:nvPr/>
        </p:nvGraphicFramePr>
        <p:xfrm>
          <a:off x="8382000" y="3856038"/>
          <a:ext cx="228600" cy="227012"/>
        </p:xfrm>
        <a:graphic>
          <a:graphicData uri="http://schemas.openxmlformats.org/presentationml/2006/ole">
            <mc:AlternateContent xmlns:mc="http://schemas.openxmlformats.org/markup-compatibility/2006">
              <mc:Choice xmlns:v="urn:schemas-microsoft-com:vml" Requires="v">
                <p:oleObj spid="_x0000_s6" name="" r:id="rId8" imgW="914400" imgH="914400" progId="">
                  <p:embed/>
                </p:oleObj>
              </mc:Choice>
              <mc:Fallback>
                <p:oleObj name="" r:id="rId8" imgW="914400" imgH="914400" progId="">
                  <p:embed/>
                  <p:pic>
                    <p:nvPicPr>
                      <p:cNvPr id="0" name="对象 47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38560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6" name="对象 47125"/>
          <p:cNvGraphicFramePr>
            <a:graphicFrameLocks noChangeAspect="1"/>
          </p:cNvGraphicFramePr>
          <p:nvPr/>
        </p:nvGraphicFramePr>
        <p:xfrm>
          <a:off x="8686800" y="3932238"/>
          <a:ext cx="228600" cy="227012"/>
        </p:xfrm>
        <a:graphic>
          <a:graphicData uri="http://schemas.openxmlformats.org/presentationml/2006/ole">
            <mc:AlternateContent xmlns:mc="http://schemas.openxmlformats.org/markup-compatibility/2006">
              <mc:Choice xmlns:v="urn:schemas-microsoft-com:vml" Requires="v">
                <p:oleObj spid="_x0000_s7" name="" r:id="rId9" imgW="914400" imgH="914400" progId="">
                  <p:embed/>
                </p:oleObj>
              </mc:Choice>
              <mc:Fallback>
                <p:oleObj name="" r:id="rId9" imgW="914400" imgH="914400" progId="">
                  <p:embed/>
                  <p:pic>
                    <p:nvPicPr>
                      <p:cNvPr id="0" name="对象 471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3932238"/>
                        <a:ext cx="2286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7127" name="组合 47126"/>
          <p:cNvGrpSpPr/>
          <p:nvPr/>
        </p:nvGrpSpPr>
        <p:grpSpPr bwMode="auto">
          <a:xfrm>
            <a:off x="4295775" y="1603376"/>
            <a:ext cx="6096000" cy="4392613"/>
            <a:chOff x="0" y="0"/>
            <a:chExt cx="3696" cy="2736"/>
          </a:xfrm>
        </p:grpSpPr>
        <p:pic>
          <p:nvPicPr>
            <p:cNvPr id="48159" name="图片 47127" descr="图形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3696"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0" name="矩形 47128"/>
            <p:cNvSpPr>
              <a:spLocks noChangeArrowheads="1"/>
            </p:cNvSpPr>
            <p:nvPr/>
          </p:nvSpPr>
          <p:spPr bwMode="auto">
            <a:xfrm>
              <a:off x="912" y="1680"/>
              <a:ext cx="4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solidFill>
                    <a:schemeClr val="bg1"/>
                  </a:solidFill>
                  <a:latin typeface="Times New Roman" panose="02020503050405090304" pitchFamily="18" charset="0"/>
                </a:rPr>
                <a:t>多子</a:t>
              </a:r>
              <a:endParaRPr lang="zh-CN" altLang="en-US" sz="2000" b="0">
                <a:solidFill>
                  <a:schemeClr val="bg1"/>
                </a:solidFill>
                <a:latin typeface="Times New Roman" panose="02020503050405090304" pitchFamily="18" charset="0"/>
              </a:endParaRPr>
            </a:p>
          </p:txBody>
        </p:sp>
        <p:sp>
          <p:nvSpPr>
            <p:cNvPr id="48161" name="矩形 47129"/>
            <p:cNvSpPr>
              <a:spLocks noChangeArrowheads="1"/>
            </p:cNvSpPr>
            <p:nvPr/>
          </p:nvSpPr>
          <p:spPr bwMode="auto">
            <a:xfrm>
              <a:off x="2730" y="48"/>
              <a:ext cx="43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solidFill>
                    <a:schemeClr val="bg1"/>
                  </a:solidFill>
                  <a:latin typeface="Times New Roman" panose="02020503050405090304" pitchFamily="18" charset="0"/>
                </a:rPr>
                <a:t>少子</a:t>
              </a:r>
              <a:endParaRPr lang="zh-CN" altLang="en-US" sz="2000" b="0">
                <a:solidFill>
                  <a:schemeClr val="bg1"/>
                </a:solidFill>
                <a:latin typeface="Times New Roman" panose="02020503050405090304" pitchFamily="18" charset="0"/>
              </a:endParaRPr>
            </a:p>
          </p:txBody>
        </p:sp>
        <p:sp>
          <p:nvSpPr>
            <p:cNvPr id="48162" name="矩形 47130"/>
            <p:cNvSpPr>
              <a:spLocks noChangeArrowheads="1"/>
            </p:cNvSpPr>
            <p:nvPr/>
          </p:nvSpPr>
          <p:spPr bwMode="auto">
            <a:xfrm>
              <a:off x="864" y="144"/>
              <a:ext cx="57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solidFill>
                    <a:schemeClr val="bg1"/>
                  </a:solidFill>
                  <a:latin typeface="Times New Roman" panose="02020503050405090304" pitchFamily="18" charset="0"/>
                </a:rPr>
                <a:t>负离子</a:t>
              </a:r>
              <a:endParaRPr lang="zh-CN" altLang="en-US" sz="2000" b="0">
                <a:solidFill>
                  <a:schemeClr val="bg1"/>
                </a:solidFill>
                <a:latin typeface="Times New Roman" panose="02020503050405090304" pitchFamily="18" charset="0"/>
              </a:endParaRPr>
            </a:p>
          </p:txBody>
        </p:sp>
      </p:grpSp>
      <p:sp>
        <p:nvSpPr>
          <p:cNvPr id="48155" name="矩形 47134"/>
          <p:cNvSpPr>
            <a:spLocks noChangeArrowheads="1"/>
          </p:cNvSpPr>
          <p:nvPr/>
        </p:nvSpPr>
        <p:spPr bwMode="auto">
          <a:xfrm>
            <a:off x="2783523" y="5445126"/>
            <a:ext cx="2717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a:solidFill>
                  <a:srgbClr val="CCECFF"/>
                </a:solidFill>
                <a:latin typeface="Times New Roman" panose="02020503050405090304" pitchFamily="18" charset="0"/>
                <a:ea typeface="隶书" panose="02010509060101010101" pitchFamily="49" charset="-122"/>
              </a:rPr>
              <a:t> </a:t>
            </a:r>
            <a:endParaRPr lang="en-US" altLang="zh-CN">
              <a:solidFill>
                <a:srgbClr val="CCECFF"/>
              </a:solidFill>
              <a:latin typeface="Times New Roman" panose="02020503050405090304" pitchFamily="18" charset="0"/>
              <a:ea typeface="隶书" panose="02010509060101010101" pitchFamily="49" charset="-122"/>
            </a:endParaRPr>
          </a:p>
        </p:txBody>
      </p:sp>
      <p:sp>
        <p:nvSpPr>
          <p:cNvPr id="48156" name="流程图: 摘录 47135"/>
          <p:cNvSpPr>
            <a:spLocks noChangeArrowheads="1"/>
          </p:cNvSpPr>
          <p:nvPr/>
        </p:nvSpPr>
        <p:spPr bwMode="auto">
          <a:xfrm>
            <a:off x="2135188" y="765175"/>
            <a:ext cx="360362" cy="287338"/>
          </a:xfrm>
          <a:prstGeom prst="flowChartExtra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 name="灯片编号占位符 7"/>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checkerboard(across)">
                                      <p:cBhvr>
                                        <p:cTn id="7" dur="500"/>
                                        <p:tgtEl>
                                          <p:spTgt spid="4710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47108"/>
                                        </p:tgtEl>
                                        <p:attrNameLst>
                                          <p:attrName>style.visibility</p:attrName>
                                        </p:attrNameLst>
                                      </p:cBhvr>
                                      <p:to>
                                        <p:strVal val="visible"/>
                                      </p:to>
                                    </p:set>
                                    <p:anim calcmode="lin" valueType="num">
                                      <p:cBhvr>
                                        <p:cTn id="12" dur="500" fill="hold"/>
                                        <p:tgtEl>
                                          <p:spTgt spid="47108"/>
                                        </p:tgtEl>
                                        <p:attrNameLst>
                                          <p:attrName>ppt_x</p:attrName>
                                        </p:attrNameLst>
                                      </p:cBhvr>
                                      <p:tavLst>
                                        <p:tav tm="0">
                                          <p:val>
                                            <p:strVal val="#ppt_x-#ppt_w/2"/>
                                          </p:val>
                                        </p:tav>
                                        <p:tav tm="100000">
                                          <p:val>
                                            <p:strVal val="#ppt_x"/>
                                          </p:val>
                                        </p:tav>
                                      </p:tavLst>
                                    </p:anim>
                                    <p:anim calcmode="lin" valueType="num">
                                      <p:cBhvr>
                                        <p:cTn id="13" dur="500" fill="hold"/>
                                        <p:tgtEl>
                                          <p:spTgt spid="47108"/>
                                        </p:tgtEl>
                                        <p:attrNameLst>
                                          <p:attrName>ppt_y</p:attrName>
                                        </p:attrNameLst>
                                      </p:cBhvr>
                                      <p:tavLst>
                                        <p:tav tm="0">
                                          <p:val>
                                            <p:strVal val="#ppt_y"/>
                                          </p:val>
                                        </p:tav>
                                        <p:tav tm="100000">
                                          <p:val>
                                            <p:strVal val="#ppt_y"/>
                                          </p:val>
                                        </p:tav>
                                      </p:tavLst>
                                    </p:anim>
                                    <p:anim calcmode="lin" valueType="num">
                                      <p:cBhvr>
                                        <p:cTn id="14" dur="500" fill="hold"/>
                                        <p:tgtEl>
                                          <p:spTgt spid="47108"/>
                                        </p:tgtEl>
                                        <p:attrNameLst>
                                          <p:attrName>ppt_w</p:attrName>
                                        </p:attrNameLst>
                                      </p:cBhvr>
                                      <p:tavLst>
                                        <p:tav tm="0">
                                          <p:val>
                                            <p:fltVal val="0"/>
                                          </p:val>
                                        </p:tav>
                                        <p:tav tm="100000">
                                          <p:val>
                                            <p:strVal val="#ppt_w"/>
                                          </p:val>
                                        </p:tav>
                                      </p:tavLst>
                                    </p:anim>
                                    <p:anim calcmode="lin" valueType="num">
                                      <p:cBhvr>
                                        <p:cTn id="15" dur="500" fill="hold"/>
                                        <p:tgtEl>
                                          <p:spTgt spid="47108"/>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47109"/>
                                        </p:tgtEl>
                                        <p:attrNameLst>
                                          <p:attrName>style.visibility</p:attrName>
                                        </p:attrNameLst>
                                      </p:cBhvr>
                                      <p:to>
                                        <p:strVal val="visible"/>
                                      </p:to>
                                    </p:set>
                                    <p:animEffect transition="in" filter="dissolve">
                                      <p:cBhvr>
                                        <p:cTn id="19" dur="500"/>
                                        <p:tgtEl>
                                          <p:spTgt spid="47109"/>
                                        </p:tgtEl>
                                      </p:cBhvr>
                                    </p:animEffec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47110"/>
                                        </p:tgtEl>
                                        <p:attrNameLst>
                                          <p:attrName>style.visibility</p:attrName>
                                        </p:attrNameLst>
                                      </p:cBhvr>
                                      <p:to>
                                        <p:strVal val="visible"/>
                                      </p:to>
                                    </p:set>
                                    <p:anim calcmode="lin" valueType="num">
                                      <p:cBhvr>
                                        <p:cTn id="24" dur="1000" fill="hold"/>
                                        <p:tgtEl>
                                          <p:spTgt spid="47110"/>
                                        </p:tgtEl>
                                        <p:attrNameLst>
                                          <p:attrName>ppt_w</p:attrName>
                                        </p:attrNameLst>
                                      </p:cBhvr>
                                      <p:tavLst>
                                        <p:tav tm="0">
                                          <p:val>
                                            <p:fltVal val="0"/>
                                          </p:val>
                                        </p:tav>
                                        <p:tav tm="100000">
                                          <p:val>
                                            <p:strVal val="#ppt_w"/>
                                          </p:val>
                                        </p:tav>
                                      </p:tavLst>
                                    </p:anim>
                                    <p:anim calcmode="lin" valueType="num">
                                      <p:cBhvr>
                                        <p:cTn id="25" dur="1000" fill="hold"/>
                                        <p:tgtEl>
                                          <p:spTgt spid="47110"/>
                                        </p:tgtEl>
                                        <p:attrNameLst>
                                          <p:attrName>ppt_h</p:attrName>
                                        </p:attrNameLst>
                                      </p:cBhvr>
                                      <p:tavLst>
                                        <p:tav tm="0">
                                          <p:val>
                                            <p:fltVal val="0"/>
                                          </p:val>
                                        </p:tav>
                                        <p:tav tm="100000">
                                          <p:val>
                                            <p:strVal val="#ppt_h"/>
                                          </p:val>
                                        </p:tav>
                                      </p:tavLst>
                                    </p:anim>
                                    <p:anim calcmode="lin" valueType="num">
                                      <p:cBhvr>
                                        <p:cTn id="26" dur="1000" fill="hold"/>
                                        <p:tgtEl>
                                          <p:spTgt spid="471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7110"/>
                                        </p:tgtEl>
                                        <p:attrNameLst>
                                          <p:attrName>ppt_y</p:attrName>
                                        </p:attrNameLst>
                                      </p:cBhvr>
                                      <p:tavLst>
                                        <p:tav tm="0" fmla="#ppt_y+(sin(-2*pi*(1-$))*-#ppt_x+cos(-2*pi*(1-$))*(1-#ppt_y))*(1-$)">
                                          <p:val>
                                            <p:fltVal val="0"/>
                                          </p:val>
                                        </p:tav>
                                        <p:tav tm="100000">
                                          <p:val>
                                            <p:fltVal val="1"/>
                                          </p:val>
                                        </p:tav>
                                      </p:tavLst>
                                    </p:anim>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499"/>
                                          </p:stCondLst>
                                        </p:cTn>
                                        <p:tgtEl>
                                          <p:spTgt spid="47111"/>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499"/>
                                          </p:stCondLst>
                                        </p:cTn>
                                        <p:tgtEl>
                                          <p:spTgt spid="47113"/>
                                        </p:tgtEl>
                                        <p:attrNameLst>
                                          <p:attrName>style.visibility</p:attrName>
                                        </p:attrNameLst>
                                      </p:cBhvr>
                                      <p:to>
                                        <p:strVal val="visible"/>
                                      </p:to>
                                    </p:set>
                                  </p:childTnLst>
                                </p:cTn>
                              </p:par>
                            </p:childTnLst>
                          </p:cTn>
                        </p:par>
                        <p:par>
                          <p:cTn id="34" fill="hold">
                            <p:stCondLst>
                              <p:cond delay="2000"/>
                            </p:stCondLst>
                            <p:childTnLst>
                              <p:par>
                                <p:cTn id="35" presetID="3" presetClass="entr" presetSubtype="10" fill="hold" grpId="0" nodeType="afterEffect">
                                  <p:stCondLst>
                                    <p:cond delay="0"/>
                                  </p:stCondLst>
                                  <p:childTnLst>
                                    <p:set>
                                      <p:cBhvr>
                                        <p:cTn id="36" dur="1" fill="hold">
                                          <p:stCondLst>
                                            <p:cond delay="0"/>
                                          </p:stCondLst>
                                        </p:cTn>
                                        <p:tgtEl>
                                          <p:spTgt spid="47114"/>
                                        </p:tgtEl>
                                        <p:attrNameLst>
                                          <p:attrName>style.visibility</p:attrName>
                                        </p:attrNameLst>
                                      </p:cBhvr>
                                      <p:to>
                                        <p:strVal val="visible"/>
                                      </p:to>
                                    </p:set>
                                    <p:animEffect transition="in" filter="blinds(horizontal)">
                                      <p:cBhvr>
                                        <p:cTn id="37" dur="500"/>
                                        <p:tgtEl>
                                          <p:spTgt spid="471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7121"/>
                                        </p:tgtEl>
                                        <p:attrNameLst>
                                          <p:attrName>style.visibility</p:attrName>
                                        </p:attrNameLst>
                                      </p:cBhvr>
                                      <p:to>
                                        <p:strVal val="visible"/>
                                      </p:to>
                                    </p:set>
                                  </p:childTnLst>
                                </p:cTn>
                              </p:par>
                            </p:childTnLst>
                          </p:cTn>
                        </p:par>
                        <p:par>
                          <p:cTn id="42" fill="hold">
                            <p:stCondLst>
                              <p:cond delay="500"/>
                            </p:stCondLst>
                            <p:childTnLst>
                              <p:par>
                                <p:cTn id="43" presetID="11" presetClass="entr" presetSubtype="0" fill="hold" nodeType="afterEffect">
                                  <p:stCondLst>
                                    <p:cond delay="0"/>
                                  </p:stCondLst>
                                  <p:childTnLst>
                                    <p:set>
                                      <p:cBhvr>
                                        <p:cTn id="44" dur="1000">
                                          <p:stCondLst>
                                            <p:cond delay="0"/>
                                          </p:stCondLst>
                                        </p:cTn>
                                        <p:tgtEl>
                                          <p:spTgt spid="47126"/>
                                        </p:tgtEl>
                                        <p:attrNameLst>
                                          <p:attrName>style.visibility</p:attrName>
                                        </p:attrNameLst>
                                      </p:cBhvr>
                                      <p:to>
                                        <p:strVal val="visible"/>
                                      </p:to>
                                    </p:set>
                                  </p:childTnLst>
                                </p:cTn>
                              </p:par>
                            </p:childTnLst>
                          </p:cTn>
                        </p:par>
                        <p:par>
                          <p:cTn id="45" fill="hold">
                            <p:stCondLst>
                              <p:cond delay="1500"/>
                            </p:stCondLst>
                            <p:childTnLst>
                              <p:par>
                                <p:cTn id="46" presetID="11" presetClass="entr" presetSubtype="0" fill="hold" nodeType="afterEffect">
                                  <p:stCondLst>
                                    <p:cond delay="0"/>
                                  </p:stCondLst>
                                  <p:childTnLst>
                                    <p:set>
                                      <p:cBhvr>
                                        <p:cTn id="47" dur="1000">
                                          <p:stCondLst>
                                            <p:cond delay="0"/>
                                          </p:stCondLst>
                                        </p:cTn>
                                        <p:tgtEl>
                                          <p:spTgt spid="47125"/>
                                        </p:tgtEl>
                                        <p:attrNameLst>
                                          <p:attrName>style.visibility</p:attrName>
                                        </p:attrNameLst>
                                      </p:cBhvr>
                                      <p:to>
                                        <p:strVal val="visible"/>
                                      </p:to>
                                    </p:set>
                                  </p:childTnLst>
                                </p:cTn>
                              </p:par>
                            </p:childTnLst>
                          </p:cTn>
                        </p:par>
                        <p:par>
                          <p:cTn id="48" fill="hold">
                            <p:stCondLst>
                              <p:cond delay="2500"/>
                            </p:stCondLst>
                            <p:childTnLst>
                              <p:par>
                                <p:cTn id="49" presetID="11" presetClass="entr" presetSubtype="0" fill="hold" nodeType="afterEffect">
                                  <p:stCondLst>
                                    <p:cond delay="0"/>
                                  </p:stCondLst>
                                  <p:childTnLst>
                                    <p:set>
                                      <p:cBhvr>
                                        <p:cTn id="50" dur="1000">
                                          <p:stCondLst>
                                            <p:cond delay="0"/>
                                          </p:stCondLst>
                                        </p:cTn>
                                        <p:tgtEl>
                                          <p:spTgt spid="47124"/>
                                        </p:tgtEl>
                                        <p:attrNameLst>
                                          <p:attrName>style.visibility</p:attrName>
                                        </p:attrNameLst>
                                      </p:cBhvr>
                                      <p:to>
                                        <p:strVal val="visible"/>
                                      </p:to>
                                    </p:set>
                                  </p:childTnLst>
                                </p:cTn>
                              </p:par>
                            </p:childTnLst>
                          </p:cTn>
                        </p:par>
                        <p:par>
                          <p:cTn id="51" fill="hold">
                            <p:stCondLst>
                              <p:cond delay="3500"/>
                            </p:stCondLst>
                            <p:childTnLst>
                              <p:par>
                                <p:cTn id="52" presetID="11" presetClass="entr" presetSubtype="0" fill="hold" nodeType="afterEffect">
                                  <p:stCondLst>
                                    <p:cond delay="0"/>
                                  </p:stCondLst>
                                  <p:childTnLst>
                                    <p:set>
                                      <p:cBhvr>
                                        <p:cTn id="53" dur="1000">
                                          <p:stCondLst>
                                            <p:cond delay="0"/>
                                          </p:stCondLst>
                                        </p:cTn>
                                        <p:tgtEl>
                                          <p:spTgt spid="47123"/>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nodeType="afterEffect">
                                  <p:stCondLst>
                                    <p:cond delay="0"/>
                                  </p:stCondLst>
                                  <p:childTnLst>
                                    <p:set>
                                      <p:cBhvr>
                                        <p:cTn id="56" dur="1" fill="hold">
                                          <p:stCondLst>
                                            <p:cond delay="499"/>
                                          </p:stCondLst>
                                        </p:cTn>
                                        <p:tgtEl>
                                          <p:spTgt spid="47122"/>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grpId="0" nodeType="afterEffect">
                                  <p:stCondLst>
                                    <p:cond delay="0"/>
                                  </p:stCondLst>
                                  <p:childTnLst>
                                    <p:set>
                                      <p:cBhvr>
                                        <p:cTn id="59" dur="1" fill="hold">
                                          <p:stCondLst>
                                            <p:cond delay="499"/>
                                          </p:stCondLst>
                                        </p:cTn>
                                        <p:tgtEl>
                                          <p:spTgt spid="47112"/>
                                        </p:tgtEl>
                                        <p:attrNameLst>
                                          <p:attrName>style.visibility</p:attrName>
                                        </p:attrNameLst>
                                      </p:cBhvr>
                                      <p:to>
                                        <p:strVal val="visible"/>
                                      </p:to>
                                    </p:set>
                                  </p:childTnLst>
                                </p:cTn>
                              </p:par>
                            </p:childTnLst>
                          </p:cTn>
                        </p:par>
                        <p:par>
                          <p:cTn id="60" fill="hold">
                            <p:stCondLst>
                              <p:cond delay="5500"/>
                            </p:stCondLst>
                            <p:childTnLst>
                              <p:par>
                                <p:cTn id="61" presetID="4" presetClass="entr" presetSubtype="16" fill="hold" grpId="0" nodeType="afterEffect">
                                  <p:stCondLst>
                                    <p:cond delay="0"/>
                                  </p:stCondLst>
                                  <p:childTnLst>
                                    <p:set>
                                      <p:cBhvr>
                                        <p:cTn id="62" dur="1" fill="hold">
                                          <p:stCondLst>
                                            <p:cond delay="0"/>
                                          </p:stCondLst>
                                        </p:cTn>
                                        <p:tgtEl>
                                          <p:spTgt spid="47115"/>
                                        </p:tgtEl>
                                        <p:attrNameLst>
                                          <p:attrName>style.visibility</p:attrName>
                                        </p:attrNameLst>
                                      </p:cBhvr>
                                      <p:to>
                                        <p:strVal val="visible"/>
                                      </p:to>
                                    </p:set>
                                    <p:animEffect transition="in" filter="box(in)">
                                      <p:cBhvr>
                                        <p:cTn id="63" dur="500"/>
                                        <p:tgtEl>
                                          <p:spTgt spid="47115"/>
                                        </p:tgtEl>
                                      </p:cBhvr>
                                    </p:animEffect>
                                  </p:childTnLst>
                                </p:cTn>
                              </p:par>
                            </p:childTnLst>
                          </p:cTn>
                        </p:par>
                        <p:par>
                          <p:cTn id="64" fill="hold">
                            <p:stCondLst>
                              <p:cond delay="6000"/>
                            </p:stCondLst>
                            <p:childTnLst>
                              <p:par>
                                <p:cTn id="65" presetID="4" presetClass="entr" presetSubtype="16" fill="hold" grpId="0" nodeType="afterEffect">
                                  <p:stCondLst>
                                    <p:cond delay="0"/>
                                  </p:stCondLst>
                                  <p:childTnLst>
                                    <p:set>
                                      <p:cBhvr>
                                        <p:cTn id="66" dur="1" fill="hold">
                                          <p:stCondLst>
                                            <p:cond delay="0"/>
                                          </p:stCondLst>
                                        </p:cTn>
                                        <p:tgtEl>
                                          <p:spTgt spid="47116"/>
                                        </p:tgtEl>
                                        <p:attrNameLst>
                                          <p:attrName>style.visibility</p:attrName>
                                        </p:attrNameLst>
                                      </p:cBhvr>
                                      <p:to>
                                        <p:strVal val="visible"/>
                                      </p:to>
                                    </p:set>
                                    <p:animEffect transition="in" filter="box(in)">
                                      <p:cBhvr>
                                        <p:cTn id="67" dur="500"/>
                                        <p:tgtEl>
                                          <p:spTgt spid="47116"/>
                                        </p:tgtEl>
                                      </p:cBhvr>
                                    </p:animEffect>
                                  </p:childTnLst>
                                </p:cTn>
                              </p:par>
                            </p:childTnLst>
                          </p:cTn>
                        </p:par>
                        <p:par>
                          <p:cTn id="68" fill="hold">
                            <p:stCondLst>
                              <p:cond delay="6500"/>
                            </p:stCondLst>
                            <p:childTnLst>
                              <p:par>
                                <p:cTn id="69" presetID="17" presetClass="entr" presetSubtype="2" fill="hold" nodeType="afterEffect">
                                  <p:stCondLst>
                                    <p:cond delay="0"/>
                                  </p:stCondLst>
                                  <p:childTnLst>
                                    <p:set>
                                      <p:cBhvr>
                                        <p:cTn id="70" dur="1" fill="hold">
                                          <p:stCondLst>
                                            <p:cond delay="0"/>
                                          </p:stCondLst>
                                        </p:cTn>
                                        <p:tgtEl>
                                          <p:spTgt spid="47117"/>
                                        </p:tgtEl>
                                        <p:attrNameLst>
                                          <p:attrName>style.visibility</p:attrName>
                                        </p:attrNameLst>
                                      </p:cBhvr>
                                      <p:to>
                                        <p:strVal val="visible"/>
                                      </p:to>
                                    </p:set>
                                    <p:anim calcmode="lin" valueType="num">
                                      <p:cBhvr>
                                        <p:cTn id="71" dur="500" fill="hold"/>
                                        <p:tgtEl>
                                          <p:spTgt spid="47117"/>
                                        </p:tgtEl>
                                        <p:attrNameLst>
                                          <p:attrName>ppt_x</p:attrName>
                                        </p:attrNameLst>
                                      </p:cBhvr>
                                      <p:tavLst>
                                        <p:tav tm="0">
                                          <p:val>
                                            <p:strVal val="#ppt_x+#ppt_w/2"/>
                                          </p:val>
                                        </p:tav>
                                        <p:tav tm="100000">
                                          <p:val>
                                            <p:strVal val="#ppt_x"/>
                                          </p:val>
                                        </p:tav>
                                      </p:tavLst>
                                    </p:anim>
                                    <p:anim calcmode="lin" valueType="num">
                                      <p:cBhvr>
                                        <p:cTn id="72" dur="500" fill="hold"/>
                                        <p:tgtEl>
                                          <p:spTgt spid="47117"/>
                                        </p:tgtEl>
                                        <p:attrNameLst>
                                          <p:attrName>ppt_y</p:attrName>
                                        </p:attrNameLst>
                                      </p:cBhvr>
                                      <p:tavLst>
                                        <p:tav tm="0">
                                          <p:val>
                                            <p:strVal val="#ppt_y"/>
                                          </p:val>
                                        </p:tav>
                                        <p:tav tm="100000">
                                          <p:val>
                                            <p:strVal val="#ppt_y"/>
                                          </p:val>
                                        </p:tav>
                                      </p:tavLst>
                                    </p:anim>
                                    <p:anim calcmode="lin" valueType="num">
                                      <p:cBhvr>
                                        <p:cTn id="73" dur="500" fill="hold"/>
                                        <p:tgtEl>
                                          <p:spTgt spid="47117"/>
                                        </p:tgtEl>
                                        <p:attrNameLst>
                                          <p:attrName>ppt_w</p:attrName>
                                        </p:attrNameLst>
                                      </p:cBhvr>
                                      <p:tavLst>
                                        <p:tav tm="0">
                                          <p:val>
                                            <p:fltVal val="0"/>
                                          </p:val>
                                        </p:tav>
                                        <p:tav tm="100000">
                                          <p:val>
                                            <p:strVal val="#ppt_w"/>
                                          </p:val>
                                        </p:tav>
                                      </p:tavLst>
                                    </p:anim>
                                    <p:anim calcmode="lin" valueType="num">
                                      <p:cBhvr>
                                        <p:cTn id="74" dur="500" fill="hold"/>
                                        <p:tgtEl>
                                          <p:spTgt spid="47117"/>
                                        </p:tgtEl>
                                        <p:attrNameLst>
                                          <p:attrName>ppt_h</p:attrName>
                                        </p:attrNameLst>
                                      </p:cBhvr>
                                      <p:tavLst>
                                        <p:tav tm="0">
                                          <p:val>
                                            <p:strVal val="#ppt_h"/>
                                          </p:val>
                                        </p:tav>
                                        <p:tav tm="100000">
                                          <p:val>
                                            <p:strVal val="#ppt_h"/>
                                          </p:val>
                                        </p:tav>
                                      </p:tavLst>
                                    </p:anim>
                                  </p:childTnLst>
                                </p:cTn>
                              </p:par>
                            </p:childTnLst>
                          </p:cTn>
                        </p:par>
                        <p:par>
                          <p:cTn id="75" fill="hold">
                            <p:stCondLst>
                              <p:cond delay="7000"/>
                            </p:stCondLst>
                            <p:childTnLst>
                              <p:par>
                                <p:cTn id="76" presetID="17" presetClass="entr" presetSubtype="2" fill="hold" grpId="0" nodeType="afterEffect">
                                  <p:stCondLst>
                                    <p:cond delay="0"/>
                                  </p:stCondLst>
                                  <p:childTnLst>
                                    <p:set>
                                      <p:cBhvr>
                                        <p:cTn id="77" dur="1" fill="hold">
                                          <p:stCondLst>
                                            <p:cond delay="0"/>
                                          </p:stCondLst>
                                        </p:cTn>
                                        <p:tgtEl>
                                          <p:spTgt spid="47118"/>
                                        </p:tgtEl>
                                        <p:attrNameLst>
                                          <p:attrName>style.visibility</p:attrName>
                                        </p:attrNameLst>
                                      </p:cBhvr>
                                      <p:to>
                                        <p:strVal val="visible"/>
                                      </p:to>
                                    </p:set>
                                    <p:anim calcmode="lin" valueType="num">
                                      <p:cBhvr>
                                        <p:cTn id="78" dur="500" fill="hold"/>
                                        <p:tgtEl>
                                          <p:spTgt spid="47118"/>
                                        </p:tgtEl>
                                        <p:attrNameLst>
                                          <p:attrName>ppt_x</p:attrName>
                                        </p:attrNameLst>
                                      </p:cBhvr>
                                      <p:tavLst>
                                        <p:tav tm="0">
                                          <p:val>
                                            <p:strVal val="#ppt_x+#ppt_w/2"/>
                                          </p:val>
                                        </p:tav>
                                        <p:tav tm="100000">
                                          <p:val>
                                            <p:strVal val="#ppt_x"/>
                                          </p:val>
                                        </p:tav>
                                      </p:tavLst>
                                    </p:anim>
                                    <p:anim calcmode="lin" valueType="num">
                                      <p:cBhvr>
                                        <p:cTn id="79" dur="500" fill="hold"/>
                                        <p:tgtEl>
                                          <p:spTgt spid="47118"/>
                                        </p:tgtEl>
                                        <p:attrNameLst>
                                          <p:attrName>ppt_y</p:attrName>
                                        </p:attrNameLst>
                                      </p:cBhvr>
                                      <p:tavLst>
                                        <p:tav tm="0">
                                          <p:val>
                                            <p:strVal val="#ppt_y"/>
                                          </p:val>
                                        </p:tav>
                                        <p:tav tm="100000">
                                          <p:val>
                                            <p:strVal val="#ppt_y"/>
                                          </p:val>
                                        </p:tav>
                                      </p:tavLst>
                                    </p:anim>
                                    <p:anim calcmode="lin" valueType="num">
                                      <p:cBhvr>
                                        <p:cTn id="80" dur="500" fill="hold"/>
                                        <p:tgtEl>
                                          <p:spTgt spid="47118"/>
                                        </p:tgtEl>
                                        <p:attrNameLst>
                                          <p:attrName>ppt_w</p:attrName>
                                        </p:attrNameLst>
                                      </p:cBhvr>
                                      <p:tavLst>
                                        <p:tav tm="0">
                                          <p:val>
                                            <p:fltVal val="0"/>
                                          </p:val>
                                        </p:tav>
                                        <p:tav tm="100000">
                                          <p:val>
                                            <p:strVal val="#ppt_w"/>
                                          </p:val>
                                        </p:tav>
                                      </p:tavLst>
                                    </p:anim>
                                    <p:anim calcmode="lin" valueType="num">
                                      <p:cBhvr>
                                        <p:cTn id="81" dur="500" fill="hold"/>
                                        <p:tgtEl>
                                          <p:spTgt spid="47118"/>
                                        </p:tgtEl>
                                        <p:attrNameLst>
                                          <p:attrName>ppt_h</p:attrName>
                                        </p:attrNameLst>
                                      </p:cBhvr>
                                      <p:tavLst>
                                        <p:tav tm="0">
                                          <p:val>
                                            <p:strVal val="#ppt_h"/>
                                          </p:val>
                                        </p:tav>
                                        <p:tav tm="100000">
                                          <p:val>
                                            <p:strVal val="#ppt_h"/>
                                          </p:val>
                                        </p:tav>
                                      </p:tavLst>
                                    </p:anim>
                                  </p:childTnLst>
                                </p:cTn>
                              </p:par>
                            </p:childTnLst>
                          </p:cTn>
                        </p:par>
                        <p:par>
                          <p:cTn id="82" fill="hold">
                            <p:stCondLst>
                              <p:cond delay="7500"/>
                            </p:stCondLst>
                            <p:childTnLst>
                              <p:par>
                                <p:cTn id="83" presetID="17" presetClass="entr" presetSubtype="8" fill="hold" grpId="0" nodeType="afterEffect">
                                  <p:stCondLst>
                                    <p:cond delay="0"/>
                                  </p:stCondLst>
                                  <p:childTnLst>
                                    <p:set>
                                      <p:cBhvr>
                                        <p:cTn id="84" dur="1" fill="hold">
                                          <p:stCondLst>
                                            <p:cond delay="0"/>
                                          </p:stCondLst>
                                        </p:cTn>
                                        <p:tgtEl>
                                          <p:spTgt spid="47119"/>
                                        </p:tgtEl>
                                        <p:attrNameLst>
                                          <p:attrName>style.visibility</p:attrName>
                                        </p:attrNameLst>
                                      </p:cBhvr>
                                      <p:to>
                                        <p:strVal val="visible"/>
                                      </p:to>
                                    </p:set>
                                    <p:anim calcmode="lin" valueType="num">
                                      <p:cBhvr>
                                        <p:cTn id="85" dur="500" fill="hold"/>
                                        <p:tgtEl>
                                          <p:spTgt spid="47119"/>
                                        </p:tgtEl>
                                        <p:attrNameLst>
                                          <p:attrName>ppt_x</p:attrName>
                                        </p:attrNameLst>
                                      </p:cBhvr>
                                      <p:tavLst>
                                        <p:tav tm="0">
                                          <p:val>
                                            <p:strVal val="#ppt_x-#ppt_w/2"/>
                                          </p:val>
                                        </p:tav>
                                        <p:tav tm="100000">
                                          <p:val>
                                            <p:strVal val="#ppt_x"/>
                                          </p:val>
                                        </p:tav>
                                      </p:tavLst>
                                    </p:anim>
                                    <p:anim calcmode="lin" valueType="num">
                                      <p:cBhvr>
                                        <p:cTn id="86" dur="500" fill="hold"/>
                                        <p:tgtEl>
                                          <p:spTgt spid="47119"/>
                                        </p:tgtEl>
                                        <p:attrNameLst>
                                          <p:attrName>ppt_y</p:attrName>
                                        </p:attrNameLst>
                                      </p:cBhvr>
                                      <p:tavLst>
                                        <p:tav tm="0">
                                          <p:val>
                                            <p:strVal val="#ppt_y"/>
                                          </p:val>
                                        </p:tav>
                                        <p:tav tm="100000">
                                          <p:val>
                                            <p:strVal val="#ppt_y"/>
                                          </p:val>
                                        </p:tav>
                                      </p:tavLst>
                                    </p:anim>
                                    <p:anim calcmode="lin" valueType="num">
                                      <p:cBhvr>
                                        <p:cTn id="87" dur="500" fill="hold"/>
                                        <p:tgtEl>
                                          <p:spTgt spid="47119"/>
                                        </p:tgtEl>
                                        <p:attrNameLst>
                                          <p:attrName>ppt_w</p:attrName>
                                        </p:attrNameLst>
                                      </p:cBhvr>
                                      <p:tavLst>
                                        <p:tav tm="0">
                                          <p:val>
                                            <p:fltVal val="0"/>
                                          </p:val>
                                        </p:tav>
                                        <p:tav tm="100000">
                                          <p:val>
                                            <p:strVal val="#ppt_w"/>
                                          </p:val>
                                        </p:tav>
                                      </p:tavLst>
                                    </p:anim>
                                    <p:anim calcmode="lin" valueType="num">
                                      <p:cBhvr>
                                        <p:cTn id="88" dur="500" fill="hold"/>
                                        <p:tgtEl>
                                          <p:spTgt spid="47119"/>
                                        </p:tgtEl>
                                        <p:attrNameLst>
                                          <p:attrName>ppt_h</p:attrName>
                                        </p:attrNameLst>
                                      </p:cBhvr>
                                      <p:tavLst>
                                        <p:tav tm="0">
                                          <p:val>
                                            <p:strVal val="#ppt_h"/>
                                          </p:val>
                                        </p:tav>
                                        <p:tav tm="100000">
                                          <p:val>
                                            <p:strVal val="#ppt_h"/>
                                          </p:val>
                                        </p:tav>
                                      </p:tavLst>
                                    </p:anim>
                                  </p:childTnLst>
                                </p:cTn>
                              </p:par>
                            </p:childTnLst>
                          </p:cTn>
                        </p:par>
                        <p:par>
                          <p:cTn id="89" fill="hold">
                            <p:stCondLst>
                              <p:cond delay="8000"/>
                            </p:stCondLst>
                            <p:childTnLst>
                              <p:par>
                                <p:cTn id="90" presetID="23" presetClass="entr" presetSubtype="16" fill="hold" nodeType="afterEffect">
                                  <p:stCondLst>
                                    <p:cond delay="0"/>
                                  </p:stCondLst>
                                  <p:childTnLst>
                                    <p:set>
                                      <p:cBhvr>
                                        <p:cTn id="91" dur="1" fill="hold">
                                          <p:stCondLst>
                                            <p:cond delay="0"/>
                                          </p:stCondLst>
                                        </p:cTn>
                                        <p:tgtEl>
                                          <p:spTgt spid="47127"/>
                                        </p:tgtEl>
                                        <p:attrNameLst>
                                          <p:attrName>style.visibility</p:attrName>
                                        </p:attrNameLst>
                                      </p:cBhvr>
                                      <p:to>
                                        <p:strVal val="visible"/>
                                      </p:to>
                                    </p:set>
                                    <p:anim calcmode="lin" valueType="num">
                                      <p:cBhvr>
                                        <p:cTn id="92" dur="500" fill="hold"/>
                                        <p:tgtEl>
                                          <p:spTgt spid="47127"/>
                                        </p:tgtEl>
                                        <p:attrNameLst>
                                          <p:attrName>ppt_w</p:attrName>
                                        </p:attrNameLst>
                                      </p:cBhvr>
                                      <p:tavLst>
                                        <p:tav tm="0">
                                          <p:val>
                                            <p:fltVal val="0"/>
                                          </p:val>
                                        </p:tav>
                                        <p:tav tm="100000">
                                          <p:val>
                                            <p:strVal val="#ppt_w"/>
                                          </p:val>
                                        </p:tav>
                                      </p:tavLst>
                                    </p:anim>
                                    <p:anim calcmode="lin" valueType="num">
                                      <p:cBhvr>
                                        <p:cTn id="93" dur="500" fill="hold"/>
                                        <p:tgtEl>
                                          <p:spTgt spid="47127"/>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9" presetClass="entr" presetSubtype="10" fill="hold" grpId="0" nodeType="clickEffect">
                                  <p:stCondLst>
                                    <p:cond delay="0"/>
                                  </p:stCondLst>
                                  <p:childTnLst>
                                    <p:set>
                                      <p:cBhvr>
                                        <p:cTn id="97" dur="1" fill="hold">
                                          <p:stCondLst>
                                            <p:cond delay="0"/>
                                          </p:stCondLst>
                                        </p:cTn>
                                        <p:tgtEl>
                                          <p:spTgt spid="47120"/>
                                        </p:tgtEl>
                                        <p:attrNameLst>
                                          <p:attrName>style.visibility</p:attrName>
                                        </p:attrNameLst>
                                      </p:cBhvr>
                                      <p:to>
                                        <p:strVal val="visible"/>
                                      </p:to>
                                    </p:set>
                                    <p:anim calcmode="lin" valueType="num">
                                      <p:cBhvr>
                                        <p:cTn id="98" dur="5000" fill="hold"/>
                                        <p:tgtEl>
                                          <p:spTgt spid="47120"/>
                                        </p:tgtEl>
                                        <p:attrNameLst>
                                          <p:attrName>ppt_w</p:attrName>
                                        </p:attrNameLst>
                                      </p:cBhvr>
                                      <p:tavLst>
                                        <p:tav tm="0" fmla="#ppt_w*sin(2.5*pi*$)">
                                          <p:val>
                                            <p:fltVal val="0"/>
                                          </p:val>
                                        </p:tav>
                                        <p:tav tm="100000">
                                          <p:val>
                                            <p:fltVal val="1"/>
                                          </p:val>
                                        </p:tav>
                                      </p:tavLst>
                                    </p:anim>
                                    <p:anim calcmode="lin" valueType="num">
                                      <p:cBhvr>
                                        <p:cTn id="99" dur="5000" fill="hold"/>
                                        <p:tgtEl>
                                          <p:spTgt spid="471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08" grpId="0" bldLvl="0" animBg="1"/>
      <p:bldP spid="47110" grpId="0" animBg="1"/>
      <p:bldP spid="47112" grpId="0" animBg="1"/>
      <p:bldP spid="47114" grpId="0" animBg="1"/>
      <p:bldP spid="47115" grpId="0" animBg="1"/>
      <p:bldP spid="47116" grpId="0"/>
      <p:bldP spid="47118" grpId="0" animBg="1"/>
      <p:bldP spid="47119" grpId="0" bldLvl="0" animBg="1"/>
      <p:bldP spid="4712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92181" name="Rectangle 21"/>
          <p:cNvSpPr>
            <a:spLocks noChangeArrowheads="1"/>
          </p:cNvSpPr>
          <p:nvPr>
            <p:custDataLst>
              <p:tags r:id="rId1"/>
            </p:custDataLst>
          </p:nvPr>
        </p:nvSpPr>
        <p:spPr bwMode="auto">
          <a:xfrm>
            <a:off x="1524000" y="2847976"/>
            <a:ext cx="91440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92218" name="Text Box 58"/>
          <p:cNvSpPr txBox="1">
            <a:spLocks noChangeArrowheads="1"/>
          </p:cNvSpPr>
          <p:nvPr>
            <p:custDataLst>
              <p:tags r:id="rId2"/>
            </p:custDataLst>
          </p:nvPr>
        </p:nvSpPr>
        <p:spPr bwMode="auto">
          <a:xfrm>
            <a:off x="1981200" y="1409701"/>
            <a:ext cx="8305800" cy="109549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9050">
                <a:pattFill prst="pct50">
                  <a:fgClr>
                    <a:srgbClr val="00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fontAlgn="base">
              <a:lnSpc>
                <a:spcPct val="125000"/>
              </a:lnSpc>
              <a:spcBef>
                <a:spcPct val="0"/>
              </a:spcBef>
              <a:spcAft>
                <a:spcPct val="0"/>
              </a:spcAft>
            </a:pPr>
            <a:r>
              <a:rPr kumimoji="1" lang="zh-CN" altLang="en-US" sz="2800" b="1">
                <a:solidFill>
                  <a:srgbClr val="000000"/>
                </a:solidFill>
                <a:latin typeface="楷体_GB2312" pitchFamily="1" charset="-122"/>
                <a:ea typeface="楷体_GB2312" pitchFamily="1" charset="-122"/>
              </a:rPr>
              <a:t>漂移运动：</a:t>
            </a:r>
            <a:endParaRPr kumimoji="1" lang="zh-CN" altLang="en-US" sz="2800" b="1">
              <a:solidFill>
                <a:srgbClr val="000000"/>
              </a:solidFill>
              <a:latin typeface="楷体_GB2312" pitchFamily="1" charset="-122"/>
              <a:ea typeface="楷体_GB2312" pitchFamily="1" charset="-122"/>
            </a:endParaRPr>
          </a:p>
          <a:p>
            <a:pPr defTabSz="914400" fontAlgn="base">
              <a:lnSpc>
                <a:spcPct val="125000"/>
              </a:lnSpc>
              <a:spcBef>
                <a:spcPct val="0"/>
              </a:spcBef>
              <a:spcAft>
                <a:spcPct val="0"/>
              </a:spcAft>
            </a:pPr>
            <a:r>
              <a:rPr kumimoji="1" lang="zh-CN" altLang="en-US" sz="2800" b="1">
                <a:solidFill>
                  <a:srgbClr val="000000"/>
                </a:solidFill>
                <a:latin typeface="楷体_GB2312" pitchFamily="1" charset="-122"/>
                <a:ea typeface="楷体_GB2312" pitchFamily="1" charset="-122"/>
              </a:rPr>
              <a:t>    由电场作用引起的载流子的运动称为</a:t>
            </a:r>
            <a:r>
              <a:rPr kumimoji="1" lang="zh-CN" altLang="en-US" sz="2800" b="1">
                <a:solidFill>
                  <a:srgbClr val="FF0000"/>
                </a:solidFill>
                <a:latin typeface="楷体_GB2312" pitchFamily="1" charset="-122"/>
                <a:ea typeface="楷体_GB2312" pitchFamily="1" charset="-122"/>
              </a:rPr>
              <a:t>漂移运动</a:t>
            </a:r>
            <a:r>
              <a:rPr kumimoji="1" lang="zh-CN" altLang="en-US" sz="2800" b="1">
                <a:solidFill>
                  <a:srgbClr val="000000"/>
                </a:solidFill>
                <a:latin typeface="楷体_GB2312" pitchFamily="1" charset="-122"/>
                <a:ea typeface="楷体_GB2312" pitchFamily="1" charset="-122"/>
              </a:rPr>
              <a:t>。</a:t>
            </a:r>
            <a:endParaRPr kumimoji="1" lang="zh-CN" altLang="en-US" sz="2800" b="1">
              <a:solidFill>
                <a:srgbClr val="000000"/>
              </a:solidFill>
              <a:latin typeface="楷体_GB2312" pitchFamily="1" charset="-122"/>
              <a:ea typeface="楷体_GB2312" pitchFamily="1" charset="-122"/>
            </a:endParaRPr>
          </a:p>
        </p:txBody>
      </p:sp>
      <p:sp>
        <p:nvSpPr>
          <p:cNvPr id="92220" name="Text Box 60"/>
          <p:cNvSpPr txBox="1">
            <a:spLocks noChangeArrowheads="1"/>
          </p:cNvSpPr>
          <p:nvPr>
            <p:custDataLst>
              <p:tags r:id="rId3"/>
            </p:custDataLst>
          </p:nvPr>
        </p:nvSpPr>
        <p:spPr bwMode="auto">
          <a:xfrm>
            <a:off x="1919288" y="4059239"/>
            <a:ext cx="8153400" cy="16922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9050">
                <a:pattFill prst="pct50">
                  <a:fgClr>
                    <a:srgbClr val="000000"/>
                  </a:fgClr>
                  <a:bgClr>
                    <a:srgbClr val="FFFFFF"/>
                  </a:bgClr>
                </a:patt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fontAlgn="base">
              <a:lnSpc>
                <a:spcPct val="125000"/>
              </a:lnSpc>
              <a:spcBef>
                <a:spcPct val="0"/>
              </a:spcBef>
              <a:spcAft>
                <a:spcPct val="0"/>
              </a:spcAft>
            </a:pPr>
            <a:r>
              <a:rPr kumimoji="1" lang="zh-CN" altLang="en-US" sz="2800" b="1">
                <a:solidFill>
                  <a:srgbClr val="000000"/>
                </a:solidFill>
                <a:latin typeface="楷体_GB2312" pitchFamily="1" charset="-122"/>
                <a:ea typeface="楷体_GB2312" pitchFamily="1" charset="-122"/>
              </a:rPr>
              <a:t>扩散运动：</a:t>
            </a:r>
            <a:endParaRPr kumimoji="1" lang="zh-CN" altLang="en-US" sz="2800" b="1">
              <a:solidFill>
                <a:srgbClr val="000000"/>
              </a:solidFill>
              <a:latin typeface="楷体_GB2312" pitchFamily="1" charset="-122"/>
              <a:ea typeface="楷体_GB2312" pitchFamily="1" charset="-122"/>
            </a:endParaRPr>
          </a:p>
          <a:p>
            <a:pPr defTabSz="914400" fontAlgn="base">
              <a:lnSpc>
                <a:spcPct val="125000"/>
              </a:lnSpc>
              <a:spcBef>
                <a:spcPct val="0"/>
              </a:spcBef>
              <a:spcAft>
                <a:spcPct val="0"/>
              </a:spcAft>
            </a:pPr>
            <a:r>
              <a:rPr kumimoji="1" lang="zh-CN" altLang="en-US" sz="2800" b="1">
                <a:solidFill>
                  <a:srgbClr val="000000"/>
                </a:solidFill>
                <a:latin typeface="楷体_GB2312" pitchFamily="1" charset="-122"/>
                <a:ea typeface="楷体_GB2312" pitchFamily="1" charset="-122"/>
              </a:rPr>
              <a:t>    由载流子浓度差引起的载流子的运动称为</a:t>
            </a:r>
            <a:r>
              <a:rPr kumimoji="1" lang="zh-CN" altLang="en-US" sz="2800" b="1">
                <a:solidFill>
                  <a:srgbClr val="FF0000"/>
                </a:solidFill>
                <a:latin typeface="楷体_GB2312" pitchFamily="1" charset="-122"/>
                <a:ea typeface="楷体_GB2312" pitchFamily="1" charset="-122"/>
              </a:rPr>
              <a:t>扩散运动</a:t>
            </a:r>
            <a:r>
              <a:rPr kumimoji="1" lang="zh-CN" altLang="en-US" sz="2800" b="1">
                <a:solidFill>
                  <a:srgbClr val="000000"/>
                </a:solidFill>
                <a:latin typeface="楷体_GB2312" pitchFamily="1" charset="-122"/>
                <a:ea typeface="楷体_GB2312" pitchFamily="1" charset="-122"/>
              </a:rPr>
              <a:t>。</a:t>
            </a:r>
            <a:endParaRPr kumimoji="1" lang="zh-CN" altLang="en-US" sz="2800" b="1">
              <a:solidFill>
                <a:srgbClr val="000000"/>
              </a:solidFill>
              <a:latin typeface="楷体_GB2312" pitchFamily="1" charset="-122"/>
              <a:ea typeface="楷体_GB2312" pitchFamily="1" charset="-122"/>
            </a:endParaRPr>
          </a:p>
        </p:txBody>
      </p:sp>
      <p:sp>
        <p:nvSpPr>
          <p:cNvPr id="139266" name="Text Box 2"/>
          <p:cNvSpPr txBox="1">
            <a:spLocks noChangeArrowheads="1"/>
          </p:cNvSpPr>
          <p:nvPr>
            <p:custDataLst>
              <p:tags r:id="rId4"/>
            </p:custDataLst>
          </p:nvPr>
        </p:nvSpPr>
        <p:spPr bwMode="auto">
          <a:xfrm>
            <a:off x="1919289" y="2692401"/>
            <a:ext cx="8225329" cy="120032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4400" fontAlgn="base">
              <a:spcBef>
                <a:spcPct val="0"/>
              </a:spcBef>
              <a:spcAft>
                <a:spcPct val="0"/>
              </a:spcAft>
            </a:pPr>
            <a:r>
              <a:rPr kumimoji="1" lang="en-US" altLang="zh-CN" sz="2400">
                <a:solidFill>
                  <a:srgbClr val="000000"/>
                </a:solidFill>
                <a:latin typeface="Times New Roman" panose="02020503050405090304" pitchFamily="18" charset="0"/>
                <a:ea typeface="楷体_GB2312" pitchFamily="1" charset="-122"/>
              </a:rPr>
              <a:t>        </a:t>
            </a:r>
            <a:r>
              <a:rPr kumimoji="1" lang="zh-CN" altLang="en-US" sz="2400" b="1">
                <a:solidFill>
                  <a:srgbClr val="993300"/>
                </a:solidFill>
                <a:latin typeface="Times New Roman" panose="02020503050405090304" pitchFamily="18" charset="0"/>
                <a:ea typeface="楷体_GB2312" pitchFamily="1" charset="-122"/>
              </a:rPr>
              <a:t>没有电场作用时，载流子做随机无定向移动，载流子在</a:t>
            </a:r>
            <a:endParaRPr kumimoji="1" lang="zh-CN" altLang="en-US" sz="2400" b="1">
              <a:solidFill>
                <a:srgbClr val="9933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993300"/>
                </a:solidFill>
                <a:latin typeface="Times New Roman" panose="02020503050405090304" pitchFamily="18" charset="0"/>
                <a:ea typeface="楷体_GB2312" pitchFamily="1" charset="-122"/>
              </a:rPr>
              <a:t>任意方向下的平均速度为</a:t>
            </a:r>
            <a:r>
              <a:rPr kumimoji="1" lang="en-US" altLang="zh-CN" sz="2400" b="1">
                <a:solidFill>
                  <a:srgbClr val="993300"/>
                </a:solidFill>
                <a:latin typeface="Times New Roman" panose="02020503050405090304" pitchFamily="18" charset="0"/>
                <a:ea typeface="楷体_GB2312" pitchFamily="1" charset="-122"/>
              </a:rPr>
              <a:t>0</a:t>
            </a:r>
            <a:r>
              <a:rPr kumimoji="1" lang="zh-CN" altLang="en-US" sz="2400" b="1">
                <a:solidFill>
                  <a:srgbClr val="993300"/>
                </a:solidFill>
                <a:latin typeface="Times New Roman" panose="02020503050405090304" pitchFamily="18" charset="0"/>
                <a:ea typeface="楷体_GB2312" pitchFamily="1" charset="-122"/>
              </a:rPr>
              <a:t>。有电场作用时，载流子做定向</a:t>
            </a:r>
            <a:endParaRPr kumimoji="1" lang="zh-CN" altLang="en-US" sz="2400" b="1">
              <a:solidFill>
                <a:srgbClr val="9933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993300"/>
                </a:solidFill>
                <a:latin typeface="Times New Roman" panose="02020503050405090304" pitchFamily="18" charset="0"/>
                <a:ea typeface="楷体_GB2312" pitchFamily="1" charset="-122"/>
              </a:rPr>
              <a:t>移动。</a:t>
            </a:r>
            <a:endParaRPr kumimoji="1" lang="zh-CN" altLang="en-US" sz="2400" b="1">
              <a:solidFill>
                <a:srgbClr val="993300"/>
              </a:solidFill>
              <a:latin typeface="Times New Roman" panose="02020503050405090304" pitchFamily="18" charset="0"/>
              <a:ea typeface="楷体_GB2312" pitchFamily="1" charset="-122"/>
            </a:endParaRPr>
          </a:p>
        </p:txBody>
      </p:sp>
      <p:sp>
        <p:nvSpPr>
          <p:cNvPr id="92165" name="Rectangle 5">
            <a:hlinkClick r:id="rId5" action="ppaction://hlinksldjump"/>
          </p:cNvPr>
          <p:cNvSpPr>
            <a:spLocks noChangeArrowheads="1"/>
          </p:cNvSpPr>
          <p:nvPr>
            <p:custDataLst>
              <p:tags r:id="rId6"/>
            </p:custDataLst>
          </p:nvPr>
        </p:nvSpPr>
        <p:spPr bwMode="auto">
          <a:xfrm>
            <a:off x="1167130" y="825819"/>
            <a:ext cx="6248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rgbClr val="000000"/>
                </a:solidFill>
                <a:latin typeface="Times New Roman" panose="02020503050405090304" pitchFamily="18" charset="0"/>
                <a:ea typeface="宋体" pitchFamily="2" charset="-122"/>
              </a:defRPr>
            </a:lvl1pPr>
            <a:lvl2pPr>
              <a:defRPr kumimoji="1" sz="4400">
                <a:solidFill>
                  <a:srgbClr val="000000"/>
                </a:solidFill>
                <a:latin typeface="Times New Roman" panose="02020503050405090304" pitchFamily="18" charset="0"/>
                <a:ea typeface="宋体" pitchFamily="2" charset="-122"/>
              </a:defRPr>
            </a:lvl2pPr>
            <a:lvl3pPr>
              <a:defRPr kumimoji="1" sz="4400">
                <a:solidFill>
                  <a:srgbClr val="000000"/>
                </a:solidFill>
                <a:latin typeface="Times New Roman" panose="02020503050405090304" pitchFamily="18" charset="0"/>
                <a:ea typeface="宋体" pitchFamily="2" charset="-122"/>
              </a:defRPr>
            </a:lvl3pPr>
            <a:lvl4pPr>
              <a:defRPr kumimoji="1" sz="4400">
                <a:solidFill>
                  <a:srgbClr val="000000"/>
                </a:solidFill>
                <a:latin typeface="Times New Roman" panose="02020503050405090304" pitchFamily="18" charset="0"/>
                <a:ea typeface="宋体" pitchFamily="2" charset="-122"/>
              </a:defRPr>
            </a:lvl4pPr>
            <a:lvl5pPr>
              <a:defRPr kumimoji="1" sz="4400">
                <a:solidFill>
                  <a:srgbClr val="000000"/>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9pPr>
          </a:lstStyle>
          <a:p>
            <a:pPr defTabSz="914400" fontAlgn="base">
              <a:spcBef>
                <a:spcPct val="0"/>
              </a:spcBef>
              <a:spcAft>
                <a:spcPct val="0"/>
              </a:spcAft>
            </a:pPr>
            <a:r>
              <a:rPr lang="en-US" altLang="zh-CN" sz="3200" b="1">
                <a:solidFill>
                  <a:srgbClr val="000066"/>
                </a:solidFill>
                <a:ea typeface="黑体" pitchFamily="49" charset="-122"/>
              </a:rPr>
              <a:t> </a:t>
            </a:r>
            <a:r>
              <a:rPr lang="zh-CN" altLang="en-US" sz="3200" b="1">
                <a:solidFill>
                  <a:srgbClr val="000066"/>
                </a:solidFill>
                <a:ea typeface="黑体" pitchFamily="49" charset="-122"/>
              </a:rPr>
              <a:t>载流子的漂移与扩散</a:t>
            </a:r>
            <a:endParaRPr lang="zh-CN" altLang="en-US" sz="3200" b="1">
              <a:solidFill>
                <a:srgbClr val="000066"/>
              </a:solidFill>
              <a:ea typeface="黑体" pitchFamily="49" charset="-122"/>
            </a:endParaRP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2218"/>
                                        </p:tgtEl>
                                        <p:attrNameLst>
                                          <p:attrName>style.visibility</p:attrName>
                                        </p:attrNameLst>
                                      </p:cBhvr>
                                      <p:to>
                                        <p:strVal val="visible"/>
                                      </p:to>
                                    </p:set>
                                    <p:animEffect transition="in" filter="strips(downRight)">
                                      <p:cBhvr>
                                        <p:cTn id="7" dur="500"/>
                                        <p:tgtEl>
                                          <p:spTgt spid="9221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9266"/>
                                        </p:tgtEl>
                                        <p:attrNameLst>
                                          <p:attrName>style.visibility</p:attrName>
                                        </p:attrNameLst>
                                      </p:cBhvr>
                                      <p:to>
                                        <p:strVal val="visible"/>
                                      </p:to>
                                    </p:set>
                                    <p:animEffect transition="in" filter="diamond(in)">
                                      <p:cBhvr>
                                        <p:cTn id="12" dur="1000"/>
                                        <p:tgtEl>
                                          <p:spTgt spid="13926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2220"/>
                                        </p:tgtEl>
                                        <p:attrNameLst>
                                          <p:attrName>style.visibility</p:attrName>
                                        </p:attrNameLst>
                                      </p:cBhvr>
                                      <p:to>
                                        <p:strVal val="visible"/>
                                      </p:to>
                                    </p:set>
                                    <p:animEffect transition="in" filter="strips(downRight)">
                                      <p:cBhvr>
                                        <p:cTn id="17" dur="500"/>
                                        <p:tgtEl>
                                          <p:spTgt spid="92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8" grpId="0" autoUpdateAnimBg="0"/>
      <p:bldP spid="92220" grpId="0" autoUpdateAnimBg="0"/>
      <p:bldP spid="13926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48129" descr="备份_图形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95800" y="2349500"/>
            <a:ext cx="60198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文本框 48130"/>
          <p:cNvSpPr txBox="1">
            <a:spLocks noChangeArrowheads="1"/>
          </p:cNvSpPr>
          <p:nvPr/>
        </p:nvSpPr>
        <p:spPr bwMode="auto">
          <a:xfrm>
            <a:off x="1847850" y="1628775"/>
            <a:ext cx="23050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lnSpc>
                <a:spcPct val="125000"/>
              </a:lnSpc>
              <a:spcBef>
                <a:spcPct val="50000"/>
              </a:spcBef>
            </a:pPr>
            <a:r>
              <a:rPr lang="en-US" altLang="zh-CN" sz="2400" b="0">
                <a:solidFill>
                  <a:srgbClr val="FF9933"/>
                </a:solidFill>
                <a:latin typeface="Times New Roman" panose="02020503050405090304" pitchFamily="18" charset="0"/>
              </a:rPr>
              <a:t>     </a:t>
            </a:r>
            <a:r>
              <a:rPr lang="zh-CN" altLang="en-US" sz="2400" b="0">
                <a:latin typeface="幼圆" panose="02010509060101010101" pitchFamily="49" charset="-122"/>
              </a:rPr>
              <a:t>用专门的制造工艺在同一块半导体单晶上，形成</a:t>
            </a:r>
            <a:r>
              <a:rPr lang="en-US" altLang="zh-CN" sz="2400" b="0">
                <a:latin typeface="幼圆" panose="02010509060101010101" pitchFamily="49" charset="-122"/>
              </a:rPr>
              <a:t>P</a:t>
            </a:r>
            <a:r>
              <a:rPr lang="zh-CN" altLang="en-US" sz="2400" b="0">
                <a:latin typeface="幼圆" panose="02010509060101010101" pitchFamily="49" charset="-122"/>
              </a:rPr>
              <a:t>型半导体区域和</a:t>
            </a:r>
            <a:r>
              <a:rPr lang="en-US" altLang="zh-CN" sz="2400" b="0">
                <a:latin typeface="幼圆" panose="02010509060101010101" pitchFamily="49" charset="-122"/>
              </a:rPr>
              <a:t>N</a:t>
            </a:r>
            <a:r>
              <a:rPr lang="zh-CN" altLang="en-US" sz="2400" b="0">
                <a:latin typeface="幼圆" panose="02010509060101010101" pitchFamily="49" charset="-122"/>
              </a:rPr>
              <a:t>型半导体区域，在这两个区域的交界处就形成一个</a:t>
            </a:r>
            <a:r>
              <a:rPr lang="en-US" altLang="zh-CN" sz="2400" b="0" i="1">
                <a:latin typeface="幼圆" panose="02010509060101010101" pitchFamily="49" charset="-122"/>
              </a:rPr>
              <a:t>PN</a:t>
            </a:r>
            <a:r>
              <a:rPr lang="zh-CN" altLang="en-US" sz="2400" b="0" i="1">
                <a:latin typeface="幼圆" panose="02010509060101010101" pitchFamily="49" charset="-122"/>
              </a:rPr>
              <a:t>结 </a:t>
            </a:r>
            <a:r>
              <a:rPr lang="zh-CN" altLang="en-US" b="0">
                <a:latin typeface="幼圆" panose="02010509060101010101" pitchFamily="49" charset="-122"/>
              </a:rPr>
              <a:t>。</a:t>
            </a:r>
            <a:endParaRPr lang="zh-CN" altLang="en-US" b="0">
              <a:latin typeface="幼圆" panose="02010509060101010101" pitchFamily="49" charset="-122"/>
            </a:endParaRPr>
          </a:p>
        </p:txBody>
      </p:sp>
      <p:graphicFrame>
        <p:nvGraphicFramePr>
          <p:cNvPr id="48132" name="对象 48131"/>
          <p:cNvGraphicFramePr>
            <a:graphicFrameLocks noChangeAspect="1"/>
          </p:cNvGraphicFramePr>
          <p:nvPr/>
        </p:nvGraphicFramePr>
        <p:xfrm>
          <a:off x="6858000" y="3200400"/>
          <a:ext cx="368300" cy="368300"/>
        </p:xfrm>
        <a:graphic>
          <a:graphicData uri="http://schemas.openxmlformats.org/presentationml/2006/ole">
            <mc:AlternateContent xmlns:mc="http://schemas.openxmlformats.org/markup-compatibility/2006">
              <mc:Choice xmlns:v="urn:schemas-microsoft-com:vml" Requires="v">
                <p:oleObj spid="_x0000_s2" name="" r:id="rId2" imgW="457200" imgH="457200" progId="">
                  <p:embed/>
                </p:oleObj>
              </mc:Choice>
              <mc:Fallback>
                <p:oleObj name="" r:id="rId2" imgW="457200" imgH="457200" progId="">
                  <p:embed/>
                  <p:pic>
                    <p:nvPicPr>
                      <p:cNvPr id="0" name="对象 48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3" name="对象 48132"/>
          <p:cNvGraphicFramePr>
            <a:graphicFrameLocks noChangeAspect="1"/>
          </p:cNvGraphicFramePr>
          <p:nvPr/>
        </p:nvGraphicFramePr>
        <p:xfrm>
          <a:off x="7162800" y="3200400"/>
          <a:ext cx="368300" cy="368300"/>
        </p:xfrm>
        <a:graphic>
          <a:graphicData uri="http://schemas.openxmlformats.org/presentationml/2006/ole">
            <mc:AlternateContent xmlns:mc="http://schemas.openxmlformats.org/markup-compatibility/2006">
              <mc:Choice xmlns:v="urn:schemas-microsoft-com:vml" Requires="v">
                <p:oleObj spid="_x0000_s3" name="" r:id="rId4" imgW="457200" imgH="457200" progId="">
                  <p:embed/>
                </p:oleObj>
              </mc:Choice>
              <mc:Fallback>
                <p:oleObj name="" r:id="rId4" imgW="457200" imgH="457200" progId="">
                  <p:embed/>
                  <p:pic>
                    <p:nvPicPr>
                      <p:cNvPr id="0" name="对象 48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4" name="对象 48133"/>
          <p:cNvGraphicFramePr>
            <a:graphicFrameLocks noChangeAspect="1"/>
          </p:cNvGraphicFramePr>
          <p:nvPr/>
        </p:nvGraphicFramePr>
        <p:xfrm>
          <a:off x="7391400" y="4038600"/>
          <a:ext cx="381000" cy="381000"/>
        </p:xfrm>
        <a:graphic>
          <a:graphicData uri="http://schemas.openxmlformats.org/presentationml/2006/ole">
            <mc:AlternateContent xmlns:mc="http://schemas.openxmlformats.org/markup-compatibility/2006">
              <mc:Choice xmlns:v="urn:schemas-microsoft-com:vml" Requires="v">
                <p:oleObj spid="_x0000_s4" name="" r:id="rId5" imgW="457200" imgH="457200" progId="">
                  <p:embed/>
                </p:oleObj>
              </mc:Choice>
              <mc:Fallback>
                <p:oleObj name="" r:id="rId5" imgW="457200" imgH="457200" progId="">
                  <p:embed/>
                  <p:pic>
                    <p:nvPicPr>
                      <p:cNvPr id="0" name="对象 48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5" name="对象 48134"/>
          <p:cNvGraphicFramePr>
            <a:graphicFrameLocks noChangeAspect="1"/>
          </p:cNvGraphicFramePr>
          <p:nvPr/>
        </p:nvGraphicFramePr>
        <p:xfrm>
          <a:off x="7696200" y="4038600"/>
          <a:ext cx="381000" cy="381000"/>
        </p:xfrm>
        <a:graphic>
          <a:graphicData uri="http://schemas.openxmlformats.org/presentationml/2006/ole">
            <mc:AlternateContent xmlns:mc="http://schemas.openxmlformats.org/markup-compatibility/2006">
              <mc:Choice xmlns:v="urn:schemas-microsoft-com:vml" Requires="v">
                <p:oleObj spid="_x0000_s5" name="" r:id="rId7" imgW="457200" imgH="457200" progId="">
                  <p:embed/>
                </p:oleObj>
              </mc:Choice>
              <mc:Fallback>
                <p:oleObj name="" r:id="rId7" imgW="457200" imgH="457200" progId="">
                  <p:embed/>
                  <p:pic>
                    <p:nvPicPr>
                      <p:cNvPr id="0" name="对象 48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36" name="椭圆 48135"/>
          <p:cNvSpPr>
            <a:spLocks noChangeArrowheads="1"/>
          </p:cNvSpPr>
          <p:nvPr/>
        </p:nvSpPr>
        <p:spPr bwMode="auto">
          <a:xfrm>
            <a:off x="6248400" y="31242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8137" name="椭圆 48136"/>
          <p:cNvSpPr>
            <a:spLocks noChangeArrowheads="1"/>
          </p:cNvSpPr>
          <p:nvPr/>
        </p:nvSpPr>
        <p:spPr bwMode="auto">
          <a:xfrm>
            <a:off x="6629400" y="4056063"/>
            <a:ext cx="457200" cy="3810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8138" name="椭圆 48137"/>
          <p:cNvSpPr>
            <a:spLocks noChangeArrowheads="1"/>
          </p:cNvSpPr>
          <p:nvPr/>
        </p:nvSpPr>
        <p:spPr bwMode="auto">
          <a:xfrm>
            <a:off x="8305800" y="4124325"/>
            <a:ext cx="5334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8139" name="椭圆 48138"/>
          <p:cNvSpPr>
            <a:spLocks noChangeArrowheads="1"/>
          </p:cNvSpPr>
          <p:nvPr/>
        </p:nvSpPr>
        <p:spPr bwMode="auto">
          <a:xfrm>
            <a:off x="8153400" y="3048000"/>
            <a:ext cx="457200" cy="5334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8140" name="文本框 48139"/>
          <p:cNvSpPr txBox="1">
            <a:spLocks noChangeArrowheads="1"/>
          </p:cNvSpPr>
          <p:nvPr/>
        </p:nvSpPr>
        <p:spPr bwMode="auto">
          <a:xfrm>
            <a:off x="4419600" y="1752600"/>
            <a:ext cx="1143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solidFill>
                  <a:schemeClr val="hlink"/>
                </a:solidFill>
                <a:latin typeface="Times New Roman" panose="02020503050405090304" pitchFamily="18" charset="0"/>
              </a:rPr>
              <a:t>P </a:t>
            </a:r>
            <a:r>
              <a:rPr lang="zh-CN" altLang="en-US" sz="2400" b="0">
                <a:solidFill>
                  <a:schemeClr val="hlink"/>
                </a:solidFill>
                <a:latin typeface="Times New Roman" panose="02020503050405090304" pitchFamily="18" charset="0"/>
              </a:rPr>
              <a:t>区</a:t>
            </a:r>
            <a:endParaRPr lang="zh-CN" altLang="en-US" sz="2400" b="0">
              <a:solidFill>
                <a:schemeClr val="hlink"/>
              </a:solidFill>
              <a:latin typeface="Times New Roman" panose="02020503050405090304" pitchFamily="18" charset="0"/>
            </a:endParaRPr>
          </a:p>
        </p:txBody>
      </p:sp>
      <p:sp>
        <p:nvSpPr>
          <p:cNvPr id="48141" name="文本框 48140"/>
          <p:cNvSpPr txBox="1">
            <a:spLocks noChangeArrowheads="1"/>
          </p:cNvSpPr>
          <p:nvPr/>
        </p:nvSpPr>
        <p:spPr bwMode="auto">
          <a:xfrm>
            <a:off x="9753600" y="1752600"/>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solidFill>
                  <a:schemeClr val="hlink"/>
                </a:solidFill>
                <a:latin typeface="幼圆" panose="02010509060101010101" pitchFamily="49" charset="-122"/>
              </a:rPr>
              <a:t>N </a:t>
            </a:r>
            <a:r>
              <a:rPr lang="zh-CN" altLang="en-US" sz="2400" b="0">
                <a:solidFill>
                  <a:schemeClr val="hlink"/>
                </a:solidFill>
                <a:latin typeface="幼圆" panose="02010509060101010101" pitchFamily="49" charset="-122"/>
              </a:rPr>
              <a:t>区</a:t>
            </a:r>
            <a:endParaRPr lang="zh-CN" altLang="en-US" sz="2400" b="0">
              <a:solidFill>
                <a:schemeClr val="hlink"/>
              </a:solidFill>
              <a:latin typeface="幼圆" panose="02010509060101010101" pitchFamily="49" charset="-122"/>
            </a:endParaRPr>
          </a:p>
        </p:txBody>
      </p:sp>
      <p:sp>
        <p:nvSpPr>
          <p:cNvPr id="48142" name="右箭头 48141"/>
          <p:cNvSpPr>
            <a:spLocks noChangeArrowheads="1"/>
          </p:cNvSpPr>
          <p:nvPr/>
        </p:nvSpPr>
        <p:spPr bwMode="auto">
          <a:xfrm>
            <a:off x="5334000" y="1196975"/>
            <a:ext cx="4267200" cy="762000"/>
          </a:xfrm>
          <a:prstGeom prst="rightArrow">
            <a:avLst>
              <a:gd name="adj1" fmla="val 50000"/>
              <a:gd name="adj2" fmla="val 140000"/>
            </a:avLst>
          </a:prstGeom>
          <a:solidFill>
            <a:srgbClr val="0066FF"/>
          </a:solidFill>
          <a:ln w="9525">
            <a:solidFill>
              <a:srgbClr val="FFFF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b="0">
                <a:solidFill>
                  <a:schemeClr val="hlink"/>
                </a:solidFill>
                <a:latin typeface="Times New Roman" panose="02020503050405090304" pitchFamily="18" charset="0"/>
              </a:rPr>
              <a:t>P</a:t>
            </a:r>
            <a:r>
              <a:rPr lang="zh-CN" altLang="en-US" b="0">
                <a:solidFill>
                  <a:schemeClr val="hlink"/>
                </a:solidFill>
                <a:latin typeface="Times New Roman" panose="02020503050405090304" pitchFamily="18" charset="0"/>
              </a:rPr>
              <a:t>区的空穴向</a:t>
            </a:r>
            <a:r>
              <a:rPr lang="en-US" altLang="zh-CN" b="0">
                <a:solidFill>
                  <a:schemeClr val="hlink"/>
                </a:solidFill>
                <a:latin typeface="Times New Roman" panose="02020503050405090304" pitchFamily="18" charset="0"/>
              </a:rPr>
              <a:t>N</a:t>
            </a:r>
            <a:r>
              <a:rPr lang="zh-CN" altLang="en-US" b="0">
                <a:solidFill>
                  <a:schemeClr val="hlink"/>
                </a:solidFill>
                <a:latin typeface="Times New Roman" panose="02020503050405090304" pitchFamily="18" charset="0"/>
              </a:rPr>
              <a:t>区扩散并与电子复合</a:t>
            </a:r>
            <a:endParaRPr lang="zh-CN" altLang="en-US" b="0">
              <a:solidFill>
                <a:schemeClr val="hlink"/>
              </a:solidFill>
              <a:latin typeface="Times New Roman" panose="02020503050405090304" pitchFamily="18" charset="0"/>
            </a:endParaRPr>
          </a:p>
        </p:txBody>
      </p:sp>
      <p:sp>
        <p:nvSpPr>
          <p:cNvPr id="48143" name="左箭头 48142"/>
          <p:cNvSpPr>
            <a:spLocks noChangeArrowheads="1"/>
          </p:cNvSpPr>
          <p:nvPr/>
        </p:nvSpPr>
        <p:spPr bwMode="auto">
          <a:xfrm>
            <a:off x="5181600" y="5480050"/>
            <a:ext cx="4343400" cy="685800"/>
          </a:xfrm>
          <a:prstGeom prst="leftArrow">
            <a:avLst>
              <a:gd name="adj1" fmla="val 50000"/>
              <a:gd name="adj2" fmla="val 158187"/>
            </a:avLst>
          </a:prstGeom>
          <a:solidFill>
            <a:srgbClr val="0066FF"/>
          </a:solidFill>
          <a:ln w="9525">
            <a:solidFill>
              <a:srgbClr val="FFFF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b="0">
                <a:latin typeface="Times New Roman" panose="02020503050405090304" pitchFamily="18" charset="0"/>
              </a:rPr>
              <a:t>N</a:t>
            </a:r>
            <a:r>
              <a:rPr lang="zh-CN" altLang="en-US" b="0">
                <a:latin typeface="Times New Roman" panose="02020503050405090304" pitchFamily="18" charset="0"/>
              </a:rPr>
              <a:t>区的电子向</a:t>
            </a:r>
            <a:r>
              <a:rPr lang="en-US" altLang="zh-CN" b="0">
                <a:latin typeface="Times New Roman" panose="02020503050405090304" pitchFamily="18" charset="0"/>
              </a:rPr>
              <a:t>P</a:t>
            </a:r>
            <a:r>
              <a:rPr lang="zh-CN" altLang="en-US" b="0">
                <a:latin typeface="Times New Roman" panose="02020503050405090304" pitchFamily="18" charset="0"/>
              </a:rPr>
              <a:t>区扩散并与空穴复合</a:t>
            </a:r>
            <a:endParaRPr lang="zh-CN" altLang="en-US" b="0">
              <a:latin typeface="Times New Roman" panose="02020503050405090304" pitchFamily="18" charset="0"/>
            </a:endParaRPr>
          </a:p>
        </p:txBody>
      </p:sp>
      <p:sp>
        <p:nvSpPr>
          <p:cNvPr id="48144" name="直接连接符 48143"/>
          <p:cNvSpPr>
            <a:spLocks noChangeShapeType="1"/>
          </p:cNvSpPr>
          <p:nvPr/>
        </p:nvSpPr>
        <p:spPr bwMode="auto">
          <a:xfrm>
            <a:off x="6172200" y="1828800"/>
            <a:ext cx="0" cy="3810000"/>
          </a:xfrm>
          <a:prstGeom prst="line">
            <a:avLst/>
          </a:prstGeom>
          <a:noFill/>
          <a:ln w="12700">
            <a:solidFill>
              <a:srgbClr val="FFFF00"/>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48145" name="直接连接符 48144"/>
          <p:cNvSpPr>
            <a:spLocks noChangeShapeType="1"/>
          </p:cNvSpPr>
          <p:nvPr/>
        </p:nvSpPr>
        <p:spPr bwMode="auto">
          <a:xfrm>
            <a:off x="8763000" y="1752600"/>
            <a:ext cx="0" cy="3810000"/>
          </a:xfrm>
          <a:prstGeom prst="line">
            <a:avLst/>
          </a:prstGeom>
          <a:noFill/>
          <a:ln w="12700">
            <a:solidFill>
              <a:srgbClr val="FFFF00"/>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48146" name="文本框 48145"/>
          <p:cNvSpPr txBox="1">
            <a:spLocks noChangeArrowheads="1"/>
          </p:cNvSpPr>
          <p:nvPr/>
        </p:nvSpPr>
        <p:spPr bwMode="auto">
          <a:xfrm>
            <a:off x="6629400" y="1828800"/>
            <a:ext cx="213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400" b="0">
                <a:latin typeface="Times New Roman" panose="02020503050405090304" pitchFamily="18" charset="0"/>
              </a:rPr>
              <a:t>空间电荷区</a:t>
            </a:r>
            <a:endParaRPr lang="zh-CN" altLang="en-US" sz="2400" b="0">
              <a:latin typeface="Times New Roman" panose="02020503050405090304" pitchFamily="18" charset="0"/>
            </a:endParaRPr>
          </a:p>
        </p:txBody>
      </p:sp>
      <p:sp>
        <p:nvSpPr>
          <p:cNvPr id="48147" name="直接连接符 48146"/>
          <p:cNvSpPr>
            <a:spLocks noChangeShapeType="1"/>
          </p:cNvSpPr>
          <p:nvPr/>
        </p:nvSpPr>
        <p:spPr bwMode="auto">
          <a:xfrm>
            <a:off x="8305800" y="2057400"/>
            <a:ext cx="457200" cy="0"/>
          </a:xfrm>
          <a:prstGeom prst="line">
            <a:avLst/>
          </a:prstGeom>
          <a:noFill/>
          <a:ln w="19050">
            <a:solidFill>
              <a:srgbClr val="FFFF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8" name="直接连接符 48147"/>
          <p:cNvSpPr>
            <a:spLocks noChangeShapeType="1"/>
          </p:cNvSpPr>
          <p:nvPr/>
        </p:nvSpPr>
        <p:spPr bwMode="auto">
          <a:xfrm flipH="1" flipV="1">
            <a:off x="6172200" y="2057400"/>
            <a:ext cx="533400" cy="0"/>
          </a:xfrm>
          <a:prstGeom prst="line">
            <a:avLst/>
          </a:prstGeom>
          <a:noFill/>
          <a:ln w="19050">
            <a:solidFill>
              <a:srgbClr val="FFFF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49" name="直接连接符 48148"/>
          <p:cNvSpPr>
            <a:spLocks noChangeShapeType="1"/>
          </p:cNvSpPr>
          <p:nvPr/>
        </p:nvSpPr>
        <p:spPr bwMode="auto">
          <a:xfrm flipH="1">
            <a:off x="6477000" y="5486400"/>
            <a:ext cx="2133600" cy="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8150" name="文本框 48149"/>
          <p:cNvSpPr txBox="1">
            <a:spLocks noChangeArrowheads="1"/>
          </p:cNvSpPr>
          <p:nvPr/>
        </p:nvSpPr>
        <p:spPr bwMode="auto">
          <a:xfrm>
            <a:off x="6705600" y="5562600"/>
            <a:ext cx="1828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400" b="0">
                <a:latin typeface="Times New Roman" panose="02020503050405090304" pitchFamily="18" charset="0"/>
              </a:rPr>
              <a:t>内电场方向</a:t>
            </a:r>
            <a:endParaRPr lang="zh-CN" altLang="en-US" sz="2400" b="0">
              <a:latin typeface="Times New Roman" panose="02020503050405090304" pitchFamily="18" charset="0"/>
            </a:endParaRPr>
          </a:p>
        </p:txBody>
      </p:sp>
      <p:graphicFrame>
        <p:nvGraphicFramePr>
          <p:cNvPr id="48151" name="对象 48150"/>
          <p:cNvGraphicFramePr>
            <a:graphicFrameLocks noChangeAspect="1"/>
          </p:cNvGraphicFramePr>
          <p:nvPr/>
        </p:nvGraphicFramePr>
        <p:xfrm>
          <a:off x="7086600" y="4038600"/>
          <a:ext cx="381000" cy="381000"/>
        </p:xfrm>
        <a:graphic>
          <a:graphicData uri="http://schemas.openxmlformats.org/presentationml/2006/ole">
            <mc:AlternateContent xmlns:mc="http://schemas.openxmlformats.org/markup-compatibility/2006">
              <mc:Choice xmlns:v="urn:schemas-microsoft-com:vml" Requires="v">
                <p:oleObj spid="_x0000_s6" name="" r:id="rId8" imgW="457200" imgH="457200" progId="">
                  <p:embed/>
                </p:oleObj>
              </mc:Choice>
              <mc:Fallback>
                <p:oleObj name="" r:id="rId8" imgW="457200" imgH="457200" progId="">
                  <p:embed/>
                  <p:pic>
                    <p:nvPicPr>
                      <p:cNvPr id="0" name="对象 48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038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2" name="对象 48151"/>
          <p:cNvGraphicFramePr>
            <a:graphicFrameLocks noChangeAspect="1"/>
          </p:cNvGraphicFramePr>
          <p:nvPr/>
        </p:nvGraphicFramePr>
        <p:xfrm>
          <a:off x="7467600" y="3200400"/>
          <a:ext cx="368300" cy="368300"/>
        </p:xfrm>
        <a:graphic>
          <a:graphicData uri="http://schemas.openxmlformats.org/presentationml/2006/ole">
            <mc:AlternateContent xmlns:mc="http://schemas.openxmlformats.org/markup-compatibility/2006">
              <mc:Choice xmlns:v="urn:schemas-microsoft-com:vml" Requires="v">
                <p:oleObj spid="_x0000_s7" name="" r:id="rId9" imgW="457200" imgH="457200" progId="">
                  <p:embed/>
                </p:oleObj>
              </mc:Choice>
              <mc:Fallback>
                <p:oleObj name="" r:id="rId9" imgW="457200" imgH="457200" progId="">
                  <p:embed/>
                  <p:pic>
                    <p:nvPicPr>
                      <p:cNvPr id="0" name="对象 48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3" name="对象 48152"/>
          <p:cNvGraphicFramePr>
            <a:graphicFrameLocks noChangeAspect="1"/>
          </p:cNvGraphicFramePr>
          <p:nvPr/>
        </p:nvGraphicFramePr>
        <p:xfrm>
          <a:off x="7772400" y="3200400"/>
          <a:ext cx="368300" cy="368300"/>
        </p:xfrm>
        <a:graphic>
          <a:graphicData uri="http://schemas.openxmlformats.org/presentationml/2006/ole">
            <mc:AlternateContent xmlns:mc="http://schemas.openxmlformats.org/markup-compatibility/2006">
              <mc:Choice xmlns:v="urn:schemas-microsoft-com:vml" Requires="v">
                <p:oleObj spid="_x0000_s8" name="" r:id="rId10" imgW="457200" imgH="457200" progId="">
                  <p:embed/>
                </p:oleObj>
              </mc:Choice>
              <mc:Fallback>
                <p:oleObj name="" r:id="rId10" imgW="457200" imgH="457200" progId="">
                  <p:embed/>
                  <p:pic>
                    <p:nvPicPr>
                      <p:cNvPr id="0" name="对象 48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4" name="对象 48153"/>
          <p:cNvGraphicFramePr>
            <a:graphicFrameLocks noChangeAspect="1"/>
          </p:cNvGraphicFramePr>
          <p:nvPr/>
        </p:nvGraphicFramePr>
        <p:xfrm>
          <a:off x="8153400" y="3200400"/>
          <a:ext cx="368300" cy="368300"/>
        </p:xfrm>
        <a:graphic>
          <a:graphicData uri="http://schemas.openxmlformats.org/presentationml/2006/ole">
            <mc:AlternateContent xmlns:mc="http://schemas.openxmlformats.org/markup-compatibility/2006">
              <mc:Choice xmlns:v="urn:schemas-microsoft-com:vml" Requires="v">
                <p:oleObj spid="_x0000_s9" name="" r:id="rId11" imgW="457200" imgH="457200" progId="">
                  <p:embed/>
                </p:oleObj>
              </mc:Choice>
              <mc:Fallback>
                <p:oleObj name="" r:id="rId11" imgW="457200" imgH="457200" progId="">
                  <p:embed/>
                  <p:pic>
                    <p:nvPicPr>
                      <p:cNvPr id="0" name="对象 481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2004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55" name="文本框 48154"/>
          <p:cNvSpPr txBox="1"/>
          <p:nvPr/>
        </p:nvSpPr>
        <p:spPr>
          <a:xfrm>
            <a:off x="2208214" y="476250"/>
            <a:ext cx="3959225" cy="707390"/>
          </a:xfrm>
          <a:prstGeom prst="rect">
            <a:avLst/>
          </a:prstGeom>
          <a:noFill/>
          <a:ln w="9525">
            <a:noFill/>
          </a:ln>
          <a:effectLst>
            <a:outerShdw dist="35921" dir="2699999" algn="ctr" rotWithShape="0">
              <a:schemeClr val="bg2"/>
            </a:outerShdw>
          </a:effectLst>
        </p:spPr>
        <p:txBody>
          <a:bodyPr tIns="108000">
            <a:spAutoFit/>
          </a:bodyPr>
          <a:lstStyle/>
          <a:p>
            <a:pPr algn="just" fontAlgn="ctr">
              <a:spcBef>
                <a:spcPct val="20000"/>
              </a:spcBef>
              <a:buFont typeface="Arial" panose="020B0604020202090204" pitchFamily="34" charset="0"/>
              <a:buNone/>
              <a:defRPr/>
            </a:pPr>
            <a:r>
              <a:rPr lang="en-US" altLang="zh-CN" sz="3600" noProof="1">
                <a:solidFill>
                  <a:schemeClr val="bg1"/>
                </a:solidFill>
                <a:latin typeface="幼圆" panose="02010509060101010101" pitchFamily="49" charset="-122"/>
                <a:ea typeface="幼圆" panose="02010509060101010101" pitchFamily="49" charset="-122"/>
              </a:rPr>
              <a:t> </a:t>
            </a:r>
            <a:r>
              <a:rPr lang="en-US" altLang="zh-CN" sz="3200" noProof="1">
                <a:latin typeface="Times New Roman" panose="02020503050405090304" pitchFamily="18" charset="0"/>
                <a:ea typeface="幼圆" panose="02010509060101010101" pitchFamily="49" charset="-122"/>
              </a:rPr>
              <a:t>3</a:t>
            </a:r>
            <a:r>
              <a:rPr lang="en-US" altLang="zh-CN" sz="3200" noProof="1">
                <a:effectLst>
                  <a:outerShdw blurRad="38100" dist="38100" dir="2700000">
                    <a:srgbClr val="FFFFFF"/>
                  </a:outerShdw>
                </a:effectLst>
                <a:latin typeface="Times New Roman" panose="02020503050405090304" pitchFamily="18" charset="0"/>
                <a:ea typeface="幼圆" panose="02010509060101010101" pitchFamily="49" charset="-122"/>
              </a:rPr>
              <a:t>. </a:t>
            </a: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PN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结的形成</a:t>
            </a:r>
            <a:endPar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endParaRPr>
          </a:p>
        </p:txBody>
      </p:sp>
      <p:graphicFrame>
        <p:nvGraphicFramePr>
          <p:cNvPr id="48156" name="对象 48155"/>
          <p:cNvGraphicFramePr>
            <a:graphicFrameLocks noChangeAspect="1"/>
          </p:cNvGraphicFramePr>
          <p:nvPr/>
        </p:nvGraphicFramePr>
        <p:xfrm>
          <a:off x="6553200" y="3213100"/>
          <a:ext cx="368300" cy="368300"/>
        </p:xfrm>
        <a:graphic>
          <a:graphicData uri="http://schemas.openxmlformats.org/presentationml/2006/ole">
            <mc:AlternateContent xmlns:mc="http://schemas.openxmlformats.org/markup-compatibility/2006">
              <mc:Choice xmlns:v="urn:schemas-microsoft-com:vml" Requires="v">
                <p:oleObj spid="_x0000_s10" name="" r:id="rId12" imgW="457200" imgH="457200" progId="">
                  <p:embed/>
                </p:oleObj>
              </mc:Choice>
              <mc:Fallback>
                <p:oleObj name="" r:id="rId12" imgW="457200" imgH="457200" progId="">
                  <p:embed/>
                  <p:pic>
                    <p:nvPicPr>
                      <p:cNvPr id="0" name="对象 481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2131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7" name="对象 48156"/>
          <p:cNvGraphicFramePr>
            <a:graphicFrameLocks noChangeAspect="1"/>
          </p:cNvGraphicFramePr>
          <p:nvPr/>
        </p:nvGraphicFramePr>
        <p:xfrm>
          <a:off x="8001000" y="4114800"/>
          <a:ext cx="381000" cy="381000"/>
        </p:xfrm>
        <a:graphic>
          <a:graphicData uri="http://schemas.openxmlformats.org/presentationml/2006/ole">
            <mc:AlternateContent xmlns:mc="http://schemas.openxmlformats.org/markup-compatibility/2006">
              <mc:Choice xmlns:v="urn:schemas-microsoft-com:vml" Requires="v">
                <p:oleObj spid="_x0000_s11" name="" r:id="rId13" imgW="457200" imgH="457200" progId="">
                  <p:embed/>
                </p:oleObj>
              </mc:Choice>
              <mc:Fallback>
                <p:oleObj name="" r:id="rId13" imgW="457200" imgH="457200" progId="">
                  <p:embed/>
                  <p:pic>
                    <p:nvPicPr>
                      <p:cNvPr id="0" name="对象 481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4114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灯片编号占位符 11"/>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arn(inHorizontal)">
                                      <p:cBhvr>
                                        <p:cTn id="7" dur="500"/>
                                        <p:tgtEl>
                                          <p:spTgt spid="48131"/>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8130"/>
                                        </p:tgtEl>
                                        <p:attrNameLst>
                                          <p:attrName>style.visibility</p:attrName>
                                        </p:attrNameLst>
                                      </p:cBhvr>
                                      <p:to>
                                        <p:strVal val="visible"/>
                                      </p:to>
                                    </p:set>
                                    <p:animEffect transition="in" filter="box(in)">
                                      <p:cBhvr>
                                        <p:cTn id="11" dur="500"/>
                                        <p:tgtEl>
                                          <p:spTgt spid="48130"/>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8140"/>
                                        </p:tgtEl>
                                        <p:attrNameLst>
                                          <p:attrName>style.visibility</p:attrName>
                                        </p:attrNameLst>
                                      </p:cBhvr>
                                      <p:to>
                                        <p:strVal val="visible"/>
                                      </p:to>
                                    </p:set>
                                    <p:animEffect transition="in" filter="checkerboard(across)">
                                      <p:cBhvr>
                                        <p:cTn id="15" dur="500"/>
                                        <p:tgtEl>
                                          <p:spTgt spid="48140"/>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48141"/>
                                        </p:tgtEl>
                                        <p:attrNameLst>
                                          <p:attrName>style.visibility</p:attrName>
                                        </p:attrNameLst>
                                      </p:cBhvr>
                                      <p:to>
                                        <p:strVal val="visible"/>
                                      </p:to>
                                    </p:set>
                                    <p:animEffect transition="in" filter="checkerboard(across)">
                                      <p:cBhvr>
                                        <p:cTn id="19" dur="500"/>
                                        <p:tgtEl>
                                          <p:spTgt spid="4814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48136"/>
                                        </p:tgtEl>
                                        <p:attrNameLst>
                                          <p:attrName>style.visibility</p:attrName>
                                        </p:attrNameLst>
                                      </p:cBhvr>
                                      <p:to>
                                        <p:strVal val="visible"/>
                                      </p:to>
                                    </p:set>
                                  </p:childTnLst>
                                </p:cTn>
                              </p:par>
                            </p:childTnLst>
                          </p:cTn>
                        </p:par>
                        <p:par>
                          <p:cTn id="24" fill="hold">
                            <p:stCondLst>
                              <p:cond delay="500"/>
                            </p:stCondLst>
                            <p:childTnLst>
                              <p:par>
                                <p:cTn id="25" presetID="11" presetClass="entr" presetSubtype="0" fill="hold" nodeType="afterEffect">
                                  <p:stCondLst>
                                    <p:cond delay="1000"/>
                                  </p:stCondLst>
                                  <p:childTnLst>
                                    <p:set>
                                      <p:cBhvr>
                                        <p:cTn id="26" dur="500">
                                          <p:stCondLst>
                                            <p:cond delay="0"/>
                                          </p:stCondLst>
                                        </p:cTn>
                                        <p:tgtEl>
                                          <p:spTgt spid="48156"/>
                                        </p:tgtEl>
                                        <p:attrNameLst>
                                          <p:attrName>style.visibility</p:attrName>
                                        </p:attrNameLst>
                                      </p:cBhvr>
                                      <p:to>
                                        <p:strVal val="visible"/>
                                      </p:to>
                                    </p:set>
                                  </p:childTnLst>
                                </p:cTn>
                              </p:par>
                            </p:childTnLst>
                          </p:cTn>
                        </p:par>
                        <p:par>
                          <p:cTn id="27" fill="hold">
                            <p:stCondLst>
                              <p:cond delay="2000"/>
                            </p:stCondLst>
                            <p:childTnLst>
                              <p:par>
                                <p:cTn id="28" presetID="11" presetClass="entr" presetSubtype="0" fill="hold" nodeType="afterEffect">
                                  <p:stCondLst>
                                    <p:cond delay="1000"/>
                                  </p:stCondLst>
                                  <p:childTnLst>
                                    <p:set>
                                      <p:cBhvr>
                                        <p:cTn id="29" dur="500">
                                          <p:stCondLst>
                                            <p:cond delay="0"/>
                                          </p:stCondLst>
                                        </p:cTn>
                                        <p:tgtEl>
                                          <p:spTgt spid="48132"/>
                                        </p:tgtEl>
                                        <p:attrNameLst>
                                          <p:attrName>style.visibility</p:attrName>
                                        </p:attrNameLst>
                                      </p:cBhvr>
                                      <p:to>
                                        <p:strVal val="visible"/>
                                      </p:to>
                                    </p:set>
                                  </p:childTnLst>
                                </p:cTn>
                              </p:par>
                            </p:childTnLst>
                          </p:cTn>
                        </p:par>
                        <p:par>
                          <p:cTn id="30" fill="hold">
                            <p:stCondLst>
                              <p:cond delay="3500"/>
                            </p:stCondLst>
                            <p:childTnLst>
                              <p:par>
                                <p:cTn id="31" presetID="11" presetClass="entr" presetSubtype="0" fill="hold" nodeType="afterEffect">
                                  <p:stCondLst>
                                    <p:cond delay="1000"/>
                                  </p:stCondLst>
                                  <p:childTnLst>
                                    <p:set>
                                      <p:cBhvr>
                                        <p:cTn id="32" dur="500">
                                          <p:stCondLst>
                                            <p:cond delay="0"/>
                                          </p:stCondLst>
                                        </p:cTn>
                                        <p:tgtEl>
                                          <p:spTgt spid="48133"/>
                                        </p:tgtEl>
                                        <p:attrNameLst>
                                          <p:attrName>style.visibility</p:attrName>
                                        </p:attrNameLst>
                                      </p:cBhvr>
                                      <p:to>
                                        <p:strVal val="visible"/>
                                      </p:to>
                                    </p:set>
                                  </p:childTnLst>
                                </p:cTn>
                              </p:par>
                            </p:childTnLst>
                          </p:cTn>
                        </p:par>
                        <p:par>
                          <p:cTn id="33" fill="hold">
                            <p:stCondLst>
                              <p:cond delay="5000"/>
                            </p:stCondLst>
                            <p:childTnLst>
                              <p:par>
                                <p:cTn id="34" presetID="11" presetClass="entr" presetSubtype="0" fill="hold" nodeType="afterEffect">
                                  <p:stCondLst>
                                    <p:cond delay="1000"/>
                                  </p:stCondLst>
                                  <p:childTnLst>
                                    <p:set>
                                      <p:cBhvr>
                                        <p:cTn id="35" dur="500">
                                          <p:stCondLst>
                                            <p:cond delay="0"/>
                                          </p:stCondLst>
                                        </p:cTn>
                                        <p:tgtEl>
                                          <p:spTgt spid="48152"/>
                                        </p:tgtEl>
                                        <p:attrNameLst>
                                          <p:attrName>style.visibility</p:attrName>
                                        </p:attrNameLst>
                                      </p:cBhvr>
                                      <p:to>
                                        <p:strVal val="visible"/>
                                      </p:to>
                                    </p:set>
                                  </p:childTnLst>
                                </p:cTn>
                              </p:par>
                            </p:childTnLst>
                          </p:cTn>
                        </p:par>
                        <p:par>
                          <p:cTn id="36" fill="hold">
                            <p:stCondLst>
                              <p:cond delay="6500"/>
                            </p:stCondLst>
                            <p:childTnLst>
                              <p:par>
                                <p:cTn id="37" presetID="11" presetClass="entr" presetSubtype="0" fill="hold" nodeType="afterEffect">
                                  <p:stCondLst>
                                    <p:cond delay="1000"/>
                                  </p:stCondLst>
                                  <p:childTnLst>
                                    <p:set>
                                      <p:cBhvr>
                                        <p:cTn id="38" dur="500">
                                          <p:stCondLst>
                                            <p:cond delay="0"/>
                                          </p:stCondLst>
                                        </p:cTn>
                                        <p:tgtEl>
                                          <p:spTgt spid="48153"/>
                                        </p:tgtEl>
                                        <p:attrNameLst>
                                          <p:attrName>style.visibility</p:attrName>
                                        </p:attrNameLst>
                                      </p:cBhvr>
                                      <p:to>
                                        <p:strVal val="visible"/>
                                      </p:to>
                                    </p:set>
                                  </p:childTnLst>
                                </p:cTn>
                              </p:par>
                            </p:childTnLst>
                          </p:cTn>
                        </p:par>
                        <p:par>
                          <p:cTn id="39" fill="hold">
                            <p:stCondLst>
                              <p:cond delay="8000"/>
                            </p:stCondLst>
                            <p:childTnLst>
                              <p:par>
                                <p:cTn id="40" presetID="11" presetClass="entr" presetSubtype="0" fill="hold" nodeType="afterEffect">
                                  <p:stCondLst>
                                    <p:cond delay="1000"/>
                                  </p:stCondLst>
                                  <p:childTnLst>
                                    <p:set>
                                      <p:cBhvr>
                                        <p:cTn id="41" dur="500">
                                          <p:stCondLst>
                                            <p:cond delay="0"/>
                                          </p:stCondLst>
                                        </p:cTn>
                                        <p:tgtEl>
                                          <p:spTgt spid="48154"/>
                                        </p:tgtEl>
                                        <p:attrNameLst>
                                          <p:attrName>style.visibility</p:attrName>
                                        </p:attrNameLst>
                                      </p:cBhvr>
                                      <p:to>
                                        <p:strVal val="visible"/>
                                      </p:to>
                                    </p:set>
                                  </p:childTnLst>
                                </p:cTn>
                              </p:par>
                            </p:childTnLst>
                          </p:cTn>
                        </p:par>
                        <p:par>
                          <p:cTn id="42" fill="hold">
                            <p:stCondLst>
                              <p:cond delay="9500"/>
                            </p:stCondLst>
                            <p:childTnLst>
                              <p:par>
                                <p:cTn id="43" presetID="1" presetClass="entr" presetSubtype="0" fill="hold" nodeType="afterEffect">
                                  <p:stCondLst>
                                    <p:cond delay="1000"/>
                                  </p:stCondLst>
                                  <p:childTnLst>
                                    <p:set>
                                      <p:cBhvr>
                                        <p:cTn id="44" dur="1" fill="hold">
                                          <p:stCondLst>
                                            <p:cond delay="499"/>
                                          </p:stCondLst>
                                        </p:cTn>
                                        <p:tgtEl>
                                          <p:spTgt spid="48139"/>
                                        </p:tgtEl>
                                        <p:attrNameLst>
                                          <p:attrName>style.visibility</p:attrName>
                                        </p:attrNameLst>
                                      </p:cBhvr>
                                      <p:to>
                                        <p:strVal val="visible"/>
                                      </p:to>
                                    </p:set>
                                  </p:childTnLst>
                                </p:cTn>
                              </p:par>
                            </p:childTnLst>
                          </p:cTn>
                        </p:par>
                        <p:par>
                          <p:cTn id="45" fill="hold">
                            <p:stCondLst>
                              <p:cond delay="11000"/>
                            </p:stCondLst>
                            <p:childTnLst>
                              <p:par>
                                <p:cTn id="46" presetID="22" presetClass="entr" presetSubtype="8" fill="hold" grpId="0" nodeType="afterEffect">
                                  <p:stCondLst>
                                    <p:cond delay="0"/>
                                  </p:stCondLst>
                                  <p:childTnLst>
                                    <p:set>
                                      <p:cBhvr>
                                        <p:cTn id="47" dur="1" fill="hold">
                                          <p:stCondLst>
                                            <p:cond delay="0"/>
                                          </p:stCondLst>
                                        </p:cTn>
                                        <p:tgtEl>
                                          <p:spTgt spid="48142"/>
                                        </p:tgtEl>
                                        <p:attrNameLst>
                                          <p:attrName>style.visibility</p:attrName>
                                        </p:attrNameLst>
                                      </p:cBhvr>
                                      <p:to>
                                        <p:strVal val="visible"/>
                                      </p:to>
                                    </p:set>
                                    <p:animEffect transition="in" filter="wipe(left)">
                                      <p:cBhvr>
                                        <p:cTn id="48" dur="500"/>
                                        <p:tgtEl>
                                          <p:spTgt spid="48142"/>
                                        </p:tgtEl>
                                      </p:cBhvr>
                                    </p:animEffect>
                                  </p:childTnLst>
                                  <p:subTnLst>
                                    <p:set>
                                      <p:cBhvr override="childStyle">
                                        <p:cTn dur="1" fill="hold" display="0" masterRel="nextClick" afterEffect="1"/>
                                        <p:tgtEl>
                                          <p:spTgt spid="48142"/>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48138"/>
                                        </p:tgtEl>
                                        <p:attrNameLst>
                                          <p:attrName>style.visibility</p:attrName>
                                        </p:attrNameLst>
                                      </p:cBhvr>
                                      <p:to>
                                        <p:strVal val="visible"/>
                                      </p:to>
                                    </p:set>
                                  </p:childTnLst>
                                </p:cTn>
                              </p:par>
                            </p:childTnLst>
                          </p:cTn>
                        </p:par>
                        <p:par>
                          <p:cTn id="53" fill="hold">
                            <p:stCondLst>
                              <p:cond delay="500"/>
                            </p:stCondLst>
                            <p:childTnLst>
                              <p:par>
                                <p:cTn id="54" presetID="11" presetClass="entr" presetSubtype="0" fill="hold" nodeType="afterEffect">
                                  <p:stCondLst>
                                    <p:cond delay="1000"/>
                                  </p:stCondLst>
                                  <p:childTnLst>
                                    <p:set>
                                      <p:cBhvr>
                                        <p:cTn id="55" dur="500">
                                          <p:stCondLst>
                                            <p:cond delay="0"/>
                                          </p:stCondLst>
                                        </p:cTn>
                                        <p:tgtEl>
                                          <p:spTgt spid="48157"/>
                                        </p:tgtEl>
                                        <p:attrNameLst>
                                          <p:attrName>style.visibility</p:attrName>
                                        </p:attrNameLst>
                                      </p:cBhvr>
                                      <p:to>
                                        <p:strVal val="visible"/>
                                      </p:to>
                                    </p:set>
                                  </p:childTnLst>
                                </p:cTn>
                              </p:par>
                            </p:childTnLst>
                          </p:cTn>
                        </p:par>
                        <p:par>
                          <p:cTn id="56" fill="hold">
                            <p:stCondLst>
                              <p:cond delay="2000"/>
                            </p:stCondLst>
                            <p:childTnLst>
                              <p:par>
                                <p:cTn id="57" presetID="11" presetClass="entr" presetSubtype="0" fill="hold" nodeType="afterEffect">
                                  <p:stCondLst>
                                    <p:cond delay="1000"/>
                                  </p:stCondLst>
                                  <p:childTnLst>
                                    <p:set>
                                      <p:cBhvr>
                                        <p:cTn id="58" dur="500">
                                          <p:stCondLst>
                                            <p:cond delay="0"/>
                                          </p:stCondLst>
                                        </p:cTn>
                                        <p:tgtEl>
                                          <p:spTgt spid="48135"/>
                                        </p:tgtEl>
                                        <p:attrNameLst>
                                          <p:attrName>style.visibility</p:attrName>
                                        </p:attrNameLst>
                                      </p:cBhvr>
                                      <p:to>
                                        <p:strVal val="visible"/>
                                      </p:to>
                                    </p:set>
                                  </p:childTnLst>
                                </p:cTn>
                              </p:par>
                            </p:childTnLst>
                          </p:cTn>
                        </p:par>
                        <p:par>
                          <p:cTn id="59" fill="hold">
                            <p:stCondLst>
                              <p:cond delay="3500"/>
                            </p:stCondLst>
                            <p:childTnLst>
                              <p:par>
                                <p:cTn id="60" presetID="11" presetClass="entr" presetSubtype="0" fill="hold" nodeType="afterEffect">
                                  <p:stCondLst>
                                    <p:cond delay="1000"/>
                                  </p:stCondLst>
                                  <p:childTnLst>
                                    <p:set>
                                      <p:cBhvr>
                                        <p:cTn id="61" dur="500">
                                          <p:stCondLst>
                                            <p:cond delay="0"/>
                                          </p:stCondLst>
                                        </p:cTn>
                                        <p:tgtEl>
                                          <p:spTgt spid="48134"/>
                                        </p:tgtEl>
                                        <p:attrNameLst>
                                          <p:attrName>style.visibility</p:attrName>
                                        </p:attrNameLst>
                                      </p:cBhvr>
                                      <p:to>
                                        <p:strVal val="visible"/>
                                      </p:to>
                                    </p:set>
                                  </p:childTnLst>
                                </p:cTn>
                              </p:par>
                            </p:childTnLst>
                          </p:cTn>
                        </p:par>
                        <p:par>
                          <p:cTn id="62" fill="hold">
                            <p:stCondLst>
                              <p:cond delay="5000"/>
                            </p:stCondLst>
                            <p:childTnLst>
                              <p:par>
                                <p:cTn id="63" presetID="11" presetClass="entr" presetSubtype="0" fill="hold" nodeType="afterEffect">
                                  <p:stCondLst>
                                    <p:cond delay="1000"/>
                                  </p:stCondLst>
                                  <p:childTnLst>
                                    <p:set>
                                      <p:cBhvr>
                                        <p:cTn id="64" dur="500">
                                          <p:stCondLst>
                                            <p:cond delay="0"/>
                                          </p:stCondLst>
                                        </p:cTn>
                                        <p:tgtEl>
                                          <p:spTgt spid="48151"/>
                                        </p:tgtEl>
                                        <p:attrNameLst>
                                          <p:attrName>style.visibility</p:attrName>
                                        </p:attrNameLst>
                                      </p:cBhvr>
                                      <p:to>
                                        <p:strVal val="visible"/>
                                      </p:to>
                                    </p:set>
                                  </p:childTnLst>
                                </p:cTn>
                              </p:par>
                            </p:childTnLst>
                          </p:cTn>
                        </p:par>
                        <p:par>
                          <p:cTn id="65" fill="hold">
                            <p:stCondLst>
                              <p:cond delay="6500"/>
                            </p:stCondLst>
                            <p:childTnLst>
                              <p:par>
                                <p:cTn id="66" presetID="1" presetClass="entr" presetSubtype="0" fill="hold" nodeType="afterEffect">
                                  <p:stCondLst>
                                    <p:cond delay="1000"/>
                                  </p:stCondLst>
                                  <p:childTnLst>
                                    <p:set>
                                      <p:cBhvr>
                                        <p:cTn id="67" dur="1" fill="hold">
                                          <p:stCondLst>
                                            <p:cond delay="499"/>
                                          </p:stCondLst>
                                        </p:cTn>
                                        <p:tgtEl>
                                          <p:spTgt spid="48137"/>
                                        </p:tgtEl>
                                        <p:attrNameLst>
                                          <p:attrName>style.visibility</p:attrName>
                                        </p:attrNameLst>
                                      </p:cBhvr>
                                      <p:to>
                                        <p:strVal val="visible"/>
                                      </p:to>
                                    </p:se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48143"/>
                                        </p:tgtEl>
                                        <p:attrNameLst>
                                          <p:attrName>style.visibility</p:attrName>
                                        </p:attrNameLst>
                                      </p:cBhvr>
                                      <p:to>
                                        <p:strVal val="visible"/>
                                      </p:to>
                                    </p:set>
                                    <p:animEffect transition="in" filter="wipe(right)">
                                      <p:cBhvr>
                                        <p:cTn id="71" dur="500"/>
                                        <p:tgtEl>
                                          <p:spTgt spid="48143"/>
                                        </p:tgtEl>
                                      </p:cBhvr>
                                    </p:animEffect>
                                  </p:childTnLst>
                                  <p:subTnLst>
                                    <p:set>
                                      <p:cBhvr override="childStyle">
                                        <p:cTn dur="1" fill="hold" display="0" masterRel="nextClick" afterEffect="1"/>
                                        <p:tgtEl>
                                          <p:spTgt spid="48143"/>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2" presetClass="entr" presetSubtype="1" fill="hold" nodeType="clickEffect">
                                  <p:stCondLst>
                                    <p:cond delay="0"/>
                                  </p:stCondLst>
                                  <p:childTnLst>
                                    <p:set>
                                      <p:cBhvr>
                                        <p:cTn id="75" dur="1" fill="hold">
                                          <p:stCondLst>
                                            <p:cond delay="0"/>
                                          </p:stCondLst>
                                        </p:cTn>
                                        <p:tgtEl>
                                          <p:spTgt spid="48144"/>
                                        </p:tgtEl>
                                        <p:attrNameLst>
                                          <p:attrName>style.visibility</p:attrName>
                                        </p:attrNameLst>
                                      </p:cBhvr>
                                      <p:to>
                                        <p:strVal val="visible"/>
                                      </p:to>
                                    </p:set>
                                    <p:anim calcmode="lin" valueType="num">
                                      <p:cBhvr additive="base">
                                        <p:cTn id="76" dur="500" fill="hold"/>
                                        <p:tgtEl>
                                          <p:spTgt spid="48144"/>
                                        </p:tgtEl>
                                        <p:attrNameLst>
                                          <p:attrName>ppt_x</p:attrName>
                                        </p:attrNameLst>
                                      </p:cBhvr>
                                      <p:tavLst>
                                        <p:tav tm="0">
                                          <p:val>
                                            <p:strVal val="#ppt_x"/>
                                          </p:val>
                                        </p:tav>
                                        <p:tav tm="100000">
                                          <p:val>
                                            <p:strVal val="#ppt_x"/>
                                          </p:val>
                                        </p:tav>
                                      </p:tavLst>
                                    </p:anim>
                                    <p:anim calcmode="lin" valueType="num">
                                      <p:cBhvr additive="base">
                                        <p:cTn id="77" dur="500" fill="hold"/>
                                        <p:tgtEl>
                                          <p:spTgt spid="48144"/>
                                        </p:tgtEl>
                                        <p:attrNameLst>
                                          <p:attrName>ppt_y</p:attrName>
                                        </p:attrNameLst>
                                      </p:cBhvr>
                                      <p:tavLst>
                                        <p:tav tm="0">
                                          <p:val>
                                            <p:strVal val="0-#ppt_h/2"/>
                                          </p:val>
                                        </p:tav>
                                        <p:tav tm="100000">
                                          <p:val>
                                            <p:strVal val="#ppt_y"/>
                                          </p:val>
                                        </p:tav>
                                      </p:tavLst>
                                    </p:anim>
                                  </p:childTnLst>
                                </p:cTn>
                              </p:par>
                            </p:childTnLst>
                          </p:cTn>
                        </p:par>
                        <p:par>
                          <p:cTn id="78" fill="hold">
                            <p:stCondLst>
                              <p:cond delay="500"/>
                            </p:stCondLst>
                            <p:childTnLst>
                              <p:par>
                                <p:cTn id="79" presetID="2" presetClass="entr" presetSubtype="1" fill="hold" nodeType="afterEffect">
                                  <p:stCondLst>
                                    <p:cond delay="0"/>
                                  </p:stCondLst>
                                  <p:childTnLst>
                                    <p:set>
                                      <p:cBhvr>
                                        <p:cTn id="80" dur="1" fill="hold">
                                          <p:stCondLst>
                                            <p:cond delay="0"/>
                                          </p:stCondLst>
                                        </p:cTn>
                                        <p:tgtEl>
                                          <p:spTgt spid="48145"/>
                                        </p:tgtEl>
                                        <p:attrNameLst>
                                          <p:attrName>style.visibility</p:attrName>
                                        </p:attrNameLst>
                                      </p:cBhvr>
                                      <p:to>
                                        <p:strVal val="visible"/>
                                      </p:to>
                                    </p:set>
                                    <p:anim calcmode="lin" valueType="num">
                                      <p:cBhvr additive="base">
                                        <p:cTn id="81" dur="500" fill="hold"/>
                                        <p:tgtEl>
                                          <p:spTgt spid="48145"/>
                                        </p:tgtEl>
                                        <p:attrNameLst>
                                          <p:attrName>ppt_x</p:attrName>
                                        </p:attrNameLst>
                                      </p:cBhvr>
                                      <p:tavLst>
                                        <p:tav tm="0">
                                          <p:val>
                                            <p:strVal val="#ppt_x"/>
                                          </p:val>
                                        </p:tav>
                                        <p:tav tm="100000">
                                          <p:val>
                                            <p:strVal val="#ppt_x"/>
                                          </p:val>
                                        </p:tav>
                                      </p:tavLst>
                                    </p:anim>
                                    <p:anim calcmode="lin" valueType="num">
                                      <p:cBhvr additive="base">
                                        <p:cTn id="82" dur="500" fill="hold"/>
                                        <p:tgtEl>
                                          <p:spTgt spid="48145"/>
                                        </p:tgtEl>
                                        <p:attrNameLst>
                                          <p:attrName>ppt_y</p:attrName>
                                        </p:attrNameLst>
                                      </p:cBhvr>
                                      <p:tavLst>
                                        <p:tav tm="0">
                                          <p:val>
                                            <p:strVal val="0-#ppt_h/2"/>
                                          </p:val>
                                        </p:tav>
                                        <p:tav tm="100000">
                                          <p:val>
                                            <p:strVal val="#ppt_y"/>
                                          </p:val>
                                        </p:tav>
                                      </p:tavLst>
                                    </p:anim>
                                  </p:childTnLst>
                                </p:cTn>
                              </p:par>
                            </p:childTnLst>
                          </p:cTn>
                        </p:par>
                        <p:par>
                          <p:cTn id="83" fill="hold">
                            <p:stCondLst>
                              <p:cond delay="1000"/>
                            </p:stCondLst>
                            <p:childTnLst>
                              <p:par>
                                <p:cTn id="84" presetID="17" presetClass="entr" presetSubtype="8" fill="hold" nodeType="afterEffect">
                                  <p:stCondLst>
                                    <p:cond delay="0"/>
                                  </p:stCondLst>
                                  <p:childTnLst>
                                    <p:set>
                                      <p:cBhvr>
                                        <p:cTn id="85" dur="1" fill="hold">
                                          <p:stCondLst>
                                            <p:cond delay="0"/>
                                          </p:stCondLst>
                                        </p:cTn>
                                        <p:tgtEl>
                                          <p:spTgt spid="48147"/>
                                        </p:tgtEl>
                                        <p:attrNameLst>
                                          <p:attrName>style.visibility</p:attrName>
                                        </p:attrNameLst>
                                      </p:cBhvr>
                                      <p:to>
                                        <p:strVal val="visible"/>
                                      </p:to>
                                    </p:set>
                                    <p:anim calcmode="lin" valueType="num">
                                      <p:cBhvr>
                                        <p:cTn id="86" dur="500" fill="hold"/>
                                        <p:tgtEl>
                                          <p:spTgt spid="48147"/>
                                        </p:tgtEl>
                                        <p:attrNameLst>
                                          <p:attrName>ppt_x</p:attrName>
                                        </p:attrNameLst>
                                      </p:cBhvr>
                                      <p:tavLst>
                                        <p:tav tm="0">
                                          <p:val>
                                            <p:strVal val="#ppt_x-#ppt_w/2"/>
                                          </p:val>
                                        </p:tav>
                                        <p:tav tm="100000">
                                          <p:val>
                                            <p:strVal val="#ppt_x"/>
                                          </p:val>
                                        </p:tav>
                                      </p:tavLst>
                                    </p:anim>
                                    <p:anim calcmode="lin" valueType="num">
                                      <p:cBhvr>
                                        <p:cTn id="87" dur="500" fill="hold"/>
                                        <p:tgtEl>
                                          <p:spTgt spid="48147"/>
                                        </p:tgtEl>
                                        <p:attrNameLst>
                                          <p:attrName>ppt_y</p:attrName>
                                        </p:attrNameLst>
                                      </p:cBhvr>
                                      <p:tavLst>
                                        <p:tav tm="0">
                                          <p:val>
                                            <p:strVal val="#ppt_y"/>
                                          </p:val>
                                        </p:tav>
                                        <p:tav tm="100000">
                                          <p:val>
                                            <p:strVal val="#ppt_y"/>
                                          </p:val>
                                        </p:tav>
                                      </p:tavLst>
                                    </p:anim>
                                    <p:anim calcmode="lin" valueType="num">
                                      <p:cBhvr>
                                        <p:cTn id="88" dur="500" fill="hold"/>
                                        <p:tgtEl>
                                          <p:spTgt spid="48147"/>
                                        </p:tgtEl>
                                        <p:attrNameLst>
                                          <p:attrName>ppt_w</p:attrName>
                                        </p:attrNameLst>
                                      </p:cBhvr>
                                      <p:tavLst>
                                        <p:tav tm="0">
                                          <p:val>
                                            <p:fltVal val="0"/>
                                          </p:val>
                                        </p:tav>
                                        <p:tav tm="100000">
                                          <p:val>
                                            <p:strVal val="#ppt_w"/>
                                          </p:val>
                                        </p:tav>
                                      </p:tavLst>
                                    </p:anim>
                                    <p:anim calcmode="lin" valueType="num">
                                      <p:cBhvr>
                                        <p:cTn id="89" dur="500" fill="hold"/>
                                        <p:tgtEl>
                                          <p:spTgt spid="48147"/>
                                        </p:tgtEl>
                                        <p:attrNameLst>
                                          <p:attrName>ppt_h</p:attrName>
                                        </p:attrNameLst>
                                      </p:cBhvr>
                                      <p:tavLst>
                                        <p:tav tm="0">
                                          <p:val>
                                            <p:strVal val="#ppt_h"/>
                                          </p:val>
                                        </p:tav>
                                        <p:tav tm="100000">
                                          <p:val>
                                            <p:strVal val="#ppt_h"/>
                                          </p:val>
                                        </p:tav>
                                      </p:tavLst>
                                    </p:anim>
                                  </p:childTnLst>
                                </p:cTn>
                              </p:par>
                            </p:childTnLst>
                          </p:cTn>
                        </p:par>
                        <p:par>
                          <p:cTn id="90" fill="hold">
                            <p:stCondLst>
                              <p:cond delay="1500"/>
                            </p:stCondLst>
                            <p:childTnLst>
                              <p:par>
                                <p:cTn id="91" presetID="17" presetClass="entr" presetSubtype="2" fill="hold" nodeType="afterEffect">
                                  <p:stCondLst>
                                    <p:cond delay="0"/>
                                  </p:stCondLst>
                                  <p:childTnLst>
                                    <p:set>
                                      <p:cBhvr>
                                        <p:cTn id="92" dur="1" fill="hold">
                                          <p:stCondLst>
                                            <p:cond delay="0"/>
                                          </p:stCondLst>
                                        </p:cTn>
                                        <p:tgtEl>
                                          <p:spTgt spid="48148"/>
                                        </p:tgtEl>
                                        <p:attrNameLst>
                                          <p:attrName>style.visibility</p:attrName>
                                        </p:attrNameLst>
                                      </p:cBhvr>
                                      <p:to>
                                        <p:strVal val="visible"/>
                                      </p:to>
                                    </p:set>
                                    <p:anim calcmode="lin" valueType="num">
                                      <p:cBhvr>
                                        <p:cTn id="93" dur="500" fill="hold"/>
                                        <p:tgtEl>
                                          <p:spTgt spid="48148"/>
                                        </p:tgtEl>
                                        <p:attrNameLst>
                                          <p:attrName>ppt_x</p:attrName>
                                        </p:attrNameLst>
                                      </p:cBhvr>
                                      <p:tavLst>
                                        <p:tav tm="0">
                                          <p:val>
                                            <p:strVal val="#ppt_x+#ppt_w/2"/>
                                          </p:val>
                                        </p:tav>
                                        <p:tav tm="100000">
                                          <p:val>
                                            <p:strVal val="#ppt_x"/>
                                          </p:val>
                                        </p:tav>
                                      </p:tavLst>
                                    </p:anim>
                                    <p:anim calcmode="lin" valueType="num">
                                      <p:cBhvr>
                                        <p:cTn id="94" dur="500" fill="hold"/>
                                        <p:tgtEl>
                                          <p:spTgt spid="48148"/>
                                        </p:tgtEl>
                                        <p:attrNameLst>
                                          <p:attrName>ppt_y</p:attrName>
                                        </p:attrNameLst>
                                      </p:cBhvr>
                                      <p:tavLst>
                                        <p:tav tm="0">
                                          <p:val>
                                            <p:strVal val="#ppt_y"/>
                                          </p:val>
                                        </p:tav>
                                        <p:tav tm="100000">
                                          <p:val>
                                            <p:strVal val="#ppt_y"/>
                                          </p:val>
                                        </p:tav>
                                      </p:tavLst>
                                    </p:anim>
                                    <p:anim calcmode="lin" valueType="num">
                                      <p:cBhvr>
                                        <p:cTn id="95" dur="500" fill="hold"/>
                                        <p:tgtEl>
                                          <p:spTgt spid="48148"/>
                                        </p:tgtEl>
                                        <p:attrNameLst>
                                          <p:attrName>ppt_w</p:attrName>
                                        </p:attrNameLst>
                                      </p:cBhvr>
                                      <p:tavLst>
                                        <p:tav tm="0">
                                          <p:val>
                                            <p:fltVal val="0"/>
                                          </p:val>
                                        </p:tav>
                                        <p:tav tm="100000">
                                          <p:val>
                                            <p:strVal val="#ppt_w"/>
                                          </p:val>
                                        </p:tav>
                                      </p:tavLst>
                                    </p:anim>
                                    <p:anim calcmode="lin" valueType="num">
                                      <p:cBhvr>
                                        <p:cTn id="96" dur="500" fill="hold"/>
                                        <p:tgtEl>
                                          <p:spTgt spid="48148"/>
                                        </p:tgtEl>
                                        <p:attrNameLst>
                                          <p:attrName>ppt_h</p:attrName>
                                        </p:attrNameLst>
                                      </p:cBhvr>
                                      <p:tavLst>
                                        <p:tav tm="0">
                                          <p:val>
                                            <p:strVal val="#ppt_h"/>
                                          </p:val>
                                        </p:tav>
                                        <p:tav tm="100000">
                                          <p:val>
                                            <p:strVal val="#ppt_h"/>
                                          </p:val>
                                        </p:tav>
                                      </p:tavLst>
                                    </p:anim>
                                  </p:childTnLst>
                                </p:cTn>
                              </p:par>
                            </p:childTnLst>
                          </p:cTn>
                        </p:par>
                        <p:par>
                          <p:cTn id="97" fill="hold">
                            <p:stCondLst>
                              <p:cond delay="2000"/>
                            </p:stCondLst>
                            <p:childTnLst>
                              <p:par>
                                <p:cTn id="98" presetID="4" presetClass="entr" presetSubtype="16" fill="hold" grpId="0" nodeType="afterEffect">
                                  <p:stCondLst>
                                    <p:cond delay="0"/>
                                  </p:stCondLst>
                                  <p:childTnLst>
                                    <p:set>
                                      <p:cBhvr>
                                        <p:cTn id="99" dur="1" fill="hold">
                                          <p:stCondLst>
                                            <p:cond delay="0"/>
                                          </p:stCondLst>
                                        </p:cTn>
                                        <p:tgtEl>
                                          <p:spTgt spid="48146"/>
                                        </p:tgtEl>
                                        <p:attrNameLst>
                                          <p:attrName>style.visibility</p:attrName>
                                        </p:attrNameLst>
                                      </p:cBhvr>
                                      <p:to>
                                        <p:strVal val="visible"/>
                                      </p:to>
                                    </p:set>
                                    <p:animEffect transition="in" filter="box(in)">
                                      <p:cBhvr>
                                        <p:cTn id="100" dur="500"/>
                                        <p:tgtEl>
                                          <p:spTgt spid="48146"/>
                                        </p:tgtEl>
                                      </p:cBhvr>
                                    </p:animEffect>
                                  </p:childTnLst>
                                </p:cTn>
                              </p:par>
                            </p:childTnLst>
                          </p:cTn>
                        </p:par>
                        <p:par>
                          <p:cTn id="101" fill="hold">
                            <p:stCondLst>
                              <p:cond delay="2500"/>
                            </p:stCondLst>
                            <p:childTnLst>
                              <p:par>
                                <p:cTn id="102" presetID="17" presetClass="entr" presetSubtype="2" fill="hold" nodeType="afterEffect">
                                  <p:stCondLst>
                                    <p:cond delay="0"/>
                                  </p:stCondLst>
                                  <p:childTnLst>
                                    <p:set>
                                      <p:cBhvr>
                                        <p:cTn id="103" dur="1" fill="hold">
                                          <p:stCondLst>
                                            <p:cond delay="0"/>
                                          </p:stCondLst>
                                        </p:cTn>
                                        <p:tgtEl>
                                          <p:spTgt spid="48149"/>
                                        </p:tgtEl>
                                        <p:attrNameLst>
                                          <p:attrName>style.visibility</p:attrName>
                                        </p:attrNameLst>
                                      </p:cBhvr>
                                      <p:to>
                                        <p:strVal val="visible"/>
                                      </p:to>
                                    </p:set>
                                    <p:anim calcmode="lin" valueType="num">
                                      <p:cBhvr>
                                        <p:cTn id="104" dur="500" fill="hold"/>
                                        <p:tgtEl>
                                          <p:spTgt spid="48149"/>
                                        </p:tgtEl>
                                        <p:attrNameLst>
                                          <p:attrName>ppt_x</p:attrName>
                                        </p:attrNameLst>
                                      </p:cBhvr>
                                      <p:tavLst>
                                        <p:tav tm="0">
                                          <p:val>
                                            <p:strVal val="#ppt_x+#ppt_w/2"/>
                                          </p:val>
                                        </p:tav>
                                        <p:tav tm="100000">
                                          <p:val>
                                            <p:strVal val="#ppt_x"/>
                                          </p:val>
                                        </p:tav>
                                      </p:tavLst>
                                    </p:anim>
                                    <p:anim calcmode="lin" valueType="num">
                                      <p:cBhvr>
                                        <p:cTn id="105" dur="500" fill="hold"/>
                                        <p:tgtEl>
                                          <p:spTgt spid="48149"/>
                                        </p:tgtEl>
                                        <p:attrNameLst>
                                          <p:attrName>ppt_y</p:attrName>
                                        </p:attrNameLst>
                                      </p:cBhvr>
                                      <p:tavLst>
                                        <p:tav tm="0">
                                          <p:val>
                                            <p:strVal val="#ppt_y"/>
                                          </p:val>
                                        </p:tav>
                                        <p:tav tm="100000">
                                          <p:val>
                                            <p:strVal val="#ppt_y"/>
                                          </p:val>
                                        </p:tav>
                                      </p:tavLst>
                                    </p:anim>
                                    <p:anim calcmode="lin" valueType="num">
                                      <p:cBhvr>
                                        <p:cTn id="106" dur="500" fill="hold"/>
                                        <p:tgtEl>
                                          <p:spTgt spid="48149"/>
                                        </p:tgtEl>
                                        <p:attrNameLst>
                                          <p:attrName>ppt_w</p:attrName>
                                        </p:attrNameLst>
                                      </p:cBhvr>
                                      <p:tavLst>
                                        <p:tav tm="0">
                                          <p:val>
                                            <p:fltVal val="0"/>
                                          </p:val>
                                        </p:tav>
                                        <p:tav tm="100000">
                                          <p:val>
                                            <p:strVal val="#ppt_w"/>
                                          </p:val>
                                        </p:tav>
                                      </p:tavLst>
                                    </p:anim>
                                    <p:anim calcmode="lin" valueType="num">
                                      <p:cBhvr>
                                        <p:cTn id="107" dur="500" fill="hold"/>
                                        <p:tgtEl>
                                          <p:spTgt spid="48149"/>
                                        </p:tgtEl>
                                        <p:attrNameLst>
                                          <p:attrName>ppt_h</p:attrName>
                                        </p:attrNameLst>
                                      </p:cBhvr>
                                      <p:tavLst>
                                        <p:tav tm="0">
                                          <p:val>
                                            <p:strVal val="#ppt_h"/>
                                          </p:val>
                                        </p:tav>
                                        <p:tav tm="100000">
                                          <p:val>
                                            <p:strVal val="#ppt_h"/>
                                          </p:val>
                                        </p:tav>
                                      </p:tavLst>
                                    </p:anim>
                                  </p:childTnLst>
                                </p:cTn>
                              </p:par>
                            </p:childTnLst>
                          </p:cTn>
                        </p:par>
                        <p:par>
                          <p:cTn id="108" fill="hold">
                            <p:stCondLst>
                              <p:cond delay="3000"/>
                            </p:stCondLst>
                            <p:childTnLst>
                              <p:par>
                                <p:cTn id="109" presetID="17" presetClass="entr" presetSubtype="2" fill="hold" grpId="0" nodeType="afterEffect">
                                  <p:stCondLst>
                                    <p:cond delay="0"/>
                                  </p:stCondLst>
                                  <p:childTnLst>
                                    <p:set>
                                      <p:cBhvr>
                                        <p:cTn id="110" dur="1" fill="hold">
                                          <p:stCondLst>
                                            <p:cond delay="0"/>
                                          </p:stCondLst>
                                        </p:cTn>
                                        <p:tgtEl>
                                          <p:spTgt spid="48150"/>
                                        </p:tgtEl>
                                        <p:attrNameLst>
                                          <p:attrName>style.visibility</p:attrName>
                                        </p:attrNameLst>
                                      </p:cBhvr>
                                      <p:to>
                                        <p:strVal val="visible"/>
                                      </p:to>
                                    </p:set>
                                    <p:anim calcmode="lin" valueType="num">
                                      <p:cBhvr>
                                        <p:cTn id="111" dur="500" fill="hold"/>
                                        <p:tgtEl>
                                          <p:spTgt spid="48150"/>
                                        </p:tgtEl>
                                        <p:attrNameLst>
                                          <p:attrName>ppt_x</p:attrName>
                                        </p:attrNameLst>
                                      </p:cBhvr>
                                      <p:tavLst>
                                        <p:tav tm="0">
                                          <p:val>
                                            <p:strVal val="#ppt_x+#ppt_w/2"/>
                                          </p:val>
                                        </p:tav>
                                        <p:tav tm="100000">
                                          <p:val>
                                            <p:strVal val="#ppt_x"/>
                                          </p:val>
                                        </p:tav>
                                      </p:tavLst>
                                    </p:anim>
                                    <p:anim calcmode="lin" valueType="num">
                                      <p:cBhvr>
                                        <p:cTn id="112" dur="500" fill="hold"/>
                                        <p:tgtEl>
                                          <p:spTgt spid="48150"/>
                                        </p:tgtEl>
                                        <p:attrNameLst>
                                          <p:attrName>ppt_y</p:attrName>
                                        </p:attrNameLst>
                                      </p:cBhvr>
                                      <p:tavLst>
                                        <p:tav tm="0">
                                          <p:val>
                                            <p:strVal val="#ppt_y"/>
                                          </p:val>
                                        </p:tav>
                                        <p:tav tm="100000">
                                          <p:val>
                                            <p:strVal val="#ppt_y"/>
                                          </p:val>
                                        </p:tav>
                                      </p:tavLst>
                                    </p:anim>
                                    <p:anim calcmode="lin" valueType="num">
                                      <p:cBhvr>
                                        <p:cTn id="113" dur="500" fill="hold"/>
                                        <p:tgtEl>
                                          <p:spTgt spid="48150"/>
                                        </p:tgtEl>
                                        <p:attrNameLst>
                                          <p:attrName>ppt_w</p:attrName>
                                        </p:attrNameLst>
                                      </p:cBhvr>
                                      <p:tavLst>
                                        <p:tav tm="0">
                                          <p:val>
                                            <p:fltVal val="0"/>
                                          </p:val>
                                        </p:tav>
                                        <p:tav tm="100000">
                                          <p:val>
                                            <p:strVal val="#ppt_w"/>
                                          </p:val>
                                        </p:tav>
                                      </p:tavLst>
                                    </p:anim>
                                    <p:anim calcmode="lin" valueType="num">
                                      <p:cBhvr>
                                        <p:cTn id="114" dur="500" fill="hold"/>
                                        <p:tgtEl>
                                          <p:spTgt spid="481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rev="1"/>
      <p:bldP spid="48140" grpId="0"/>
      <p:bldP spid="48141" grpId="0"/>
      <p:bldP spid="48142" grpId="0" animBg="1"/>
      <p:bldP spid="48143" grpId="0" animBg="1"/>
      <p:bldP spid="48146" grpId="0"/>
      <p:bldP spid="481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449498" y="1091101"/>
            <a:ext cx="104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800" b="1">
                <a:latin typeface="Times New Roman" panose="02020503050405090304" pitchFamily="18" charset="0"/>
                <a:ea typeface="宋体" pitchFamily="2" charset="-122"/>
              </a:rPr>
              <a:t>问题</a:t>
            </a:r>
            <a:endParaRPr kumimoji="1" lang="zh-CN" altLang="en-US" sz="2800" b="1">
              <a:latin typeface="Times New Roman" panose="02020503050405090304" pitchFamily="18" charset="0"/>
              <a:ea typeface="宋体" pitchFamily="2" charset="-122"/>
            </a:endParaRPr>
          </a:p>
        </p:txBody>
      </p:sp>
      <p:sp>
        <p:nvSpPr>
          <p:cNvPr id="3" name="Text Box 3"/>
          <p:cNvSpPr txBox="1">
            <a:spLocks noChangeArrowheads="1"/>
          </p:cNvSpPr>
          <p:nvPr/>
        </p:nvSpPr>
        <p:spPr bwMode="auto">
          <a:xfrm>
            <a:off x="2744899" y="946639"/>
            <a:ext cx="7273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spcBef>
                <a:spcPct val="50000"/>
              </a:spcBef>
            </a:pPr>
            <a:r>
              <a:rPr kumimoji="1" lang="zh-CN" altLang="en-US" sz="2400" b="1">
                <a:latin typeface="Times New Roman" panose="02020503050405090304" pitchFamily="18" charset="0"/>
                <a:ea typeface="仿宋_GB2312" pitchFamily="49" charset="-122"/>
              </a:rPr>
              <a:t>复杂电路或交变电路中，两点间电压的实际方向往往不易判别，给实际电路问题的分析计算带来困难。</a:t>
            </a:r>
            <a:endParaRPr kumimoji="1" lang="zh-CN" altLang="en-US" sz="2400" b="1">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1361527" y="1881209"/>
            <a:ext cx="3222357" cy="523220"/>
          </a:xfrm>
          <a:prstGeom prst="rect">
            <a:avLst/>
          </a:prstGeom>
          <a:noFill/>
          <a:ln w="38100" cap="sq">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buClr>
                <a:srgbClr val="FFFF00"/>
              </a:buClr>
              <a:buFont typeface="Wingdings" panose="05000000000000000000" pitchFamily="2" charset="2"/>
              <a:buChar char="l"/>
            </a:pPr>
            <a:r>
              <a:rPr kumimoji="1" lang="zh-CN" altLang="en-US" sz="2800" b="1">
                <a:solidFill>
                  <a:schemeClr val="tx2"/>
                </a:solidFill>
                <a:latin typeface="Times New Roman" panose="02020503050405090304" pitchFamily="18" charset="0"/>
                <a:ea typeface="宋体" pitchFamily="2" charset="-122"/>
              </a:rPr>
              <a:t> </a:t>
            </a:r>
            <a:r>
              <a:rPr kumimoji="1" lang="zh-CN" altLang="en-US" sz="2400" b="1">
                <a:latin typeface="Times New Roman" panose="02020503050405090304" pitchFamily="18" charset="0"/>
                <a:ea typeface="仿宋_GB2312" pitchFamily="49" charset="-122"/>
              </a:rPr>
              <a:t>电压</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降</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的参考方向</a:t>
            </a:r>
            <a:endParaRPr kumimoji="1" lang="zh-CN" altLang="en-US" sz="2400" b="1">
              <a:latin typeface="Times New Roman" panose="02020503050405090304" pitchFamily="18" charset="0"/>
              <a:ea typeface="仿宋_GB2312" pitchFamily="49" charset="-122"/>
            </a:endParaRPr>
          </a:p>
        </p:txBody>
      </p:sp>
      <p:sp>
        <p:nvSpPr>
          <p:cNvPr id="5" name="AutoShape 35"/>
          <p:cNvSpPr>
            <a:spLocks noChangeArrowheads="1"/>
          </p:cNvSpPr>
          <p:nvPr/>
        </p:nvSpPr>
        <p:spPr bwMode="auto">
          <a:xfrm>
            <a:off x="4722662" y="2032062"/>
            <a:ext cx="647700" cy="215900"/>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6" name="Text Box 36"/>
          <p:cNvSpPr txBox="1">
            <a:spLocks noChangeArrowheads="1"/>
          </p:cNvSpPr>
          <p:nvPr/>
        </p:nvSpPr>
        <p:spPr bwMode="auto">
          <a:xfrm>
            <a:off x="5427349" y="1918057"/>
            <a:ext cx="3744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sym typeface="Symbol" panose="05050102010706020507" pitchFamily="18" charset="2"/>
              </a:rPr>
              <a:t>假设的电压降低之方向</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sp>
        <p:nvSpPr>
          <p:cNvPr id="7" name="Text Box 2"/>
          <p:cNvSpPr txBox="1">
            <a:spLocks noChangeArrowheads="1"/>
          </p:cNvSpPr>
          <p:nvPr/>
        </p:nvSpPr>
        <p:spPr bwMode="auto">
          <a:xfrm>
            <a:off x="2088602" y="377774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endParaRPr kumimoji="1" lang="zh-CN" altLang="en-US" sz="3200" b="1">
              <a:solidFill>
                <a:schemeClr val="tx2"/>
              </a:solidFill>
              <a:latin typeface="Times New Roman" panose="02020503050405090304" pitchFamily="18" charset="0"/>
              <a:ea typeface="宋体" pitchFamily="2" charset="-122"/>
            </a:endParaRPr>
          </a:p>
        </p:txBody>
      </p:sp>
      <p:sp>
        <p:nvSpPr>
          <p:cNvPr id="8" name="Text Box 3"/>
          <p:cNvSpPr txBox="1">
            <a:spLocks noChangeArrowheads="1"/>
          </p:cNvSpPr>
          <p:nvPr/>
        </p:nvSpPr>
        <p:spPr bwMode="auto">
          <a:xfrm>
            <a:off x="1361527" y="2515678"/>
            <a:ext cx="4629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仿宋_GB2312" pitchFamily="49" charset="-122"/>
                <a:sym typeface="Wingdings 2" panose="05020102010507070707" pitchFamily="18" charset="2"/>
              </a:rPr>
              <a:t>电压参考方向的三种表示方式</a:t>
            </a:r>
            <a:r>
              <a:rPr kumimoji="1" lang="zh-CN" altLang="en-US" sz="3600" b="1">
                <a:latin typeface="Times New Roman" panose="02020503050405090304" pitchFamily="18" charset="0"/>
                <a:ea typeface="仿宋_GB2312" pitchFamily="49" charset="-122"/>
                <a:sym typeface="Wingdings 2" panose="05020102010507070707" pitchFamily="18" charset="2"/>
              </a:rPr>
              <a:t>：</a:t>
            </a:r>
            <a:endParaRPr kumimoji="1" lang="zh-CN" altLang="en-US" sz="3600" b="1">
              <a:latin typeface="Times New Roman" panose="02020503050405090304" pitchFamily="18" charset="0"/>
              <a:ea typeface="仿宋_GB2312" pitchFamily="49" charset="-122"/>
              <a:sym typeface="Wingdings 2" panose="05020102010507070707" pitchFamily="18" charset="2"/>
            </a:endParaRPr>
          </a:p>
        </p:txBody>
      </p:sp>
      <p:sp>
        <p:nvSpPr>
          <p:cNvPr id="9" name="Text Box 4"/>
          <p:cNvSpPr txBox="1">
            <a:spLocks noChangeArrowheads="1"/>
          </p:cNvSpPr>
          <p:nvPr/>
        </p:nvSpPr>
        <p:spPr bwMode="auto">
          <a:xfrm>
            <a:off x="1707602" y="423494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endParaRPr kumimoji="1" lang="zh-CN" altLang="en-US" sz="3200" b="1">
              <a:solidFill>
                <a:schemeClr val="tx2"/>
              </a:solidFill>
              <a:latin typeface="Times New Roman" panose="02020503050405090304" pitchFamily="18" charset="0"/>
              <a:ea typeface="宋体" pitchFamily="2" charset="-122"/>
            </a:endParaRPr>
          </a:p>
        </p:txBody>
      </p:sp>
      <p:sp>
        <p:nvSpPr>
          <p:cNvPr id="10" name="Text Box 5"/>
          <p:cNvSpPr txBox="1">
            <a:spLocks noChangeArrowheads="1"/>
          </p:cNvSpPr>
          <p:nvPr/>
        </p:nvSpPr>
        <p:spPr bwMode="auto">
          <a:xfrm>
            <a:off x="1496465" y="3217229"/>
            <a:ext cx="2224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latin typeface="Times New Roman" panose="02020503050405090304" pitchFamily="18" charset="0"/>
                <a:ea typeface="仿宋_GB2312" pitchFamily="49" charset="-122"/>
                <a:sym typeface="Monotype Sorts" panose="01010601010101010101" pitchFamily="2" charset="2"/>
              </a:rPr>
              <a:t>(1)  </a:t>
            </a:r>
            <a:r>
              <a:rPr kumimoji="1" lang="zh-CN" altLang="en-US" sz="2400" b="1" dirty="0">
                <a:latin typeface="Times New Roman" panose="02020503050405090304" pitchFamily="18" charset="0"/>
                <a:ea typeface="仿宋_GB2312" pitchFamily="49" charset="-122"/>
                <a:sym typeface="Monotype Sorts" panose="01010601010101010101" pitchFamily="2" charset="2"/>
              </a:rPr>
              <a:t>用箭头表示</a:t>
            </a:r>
            <a:endParaRPr kumimoji="1" lang="zh-CN" altLang="en-US" sz="2400" b="1" dirty="0">
              <a:latin typeface="Times New Roman" panose="02020503050405090304" pitchFamily="18" charset="0"/>
              <a:ea typeface="仿宋_GB2312" pitchFamily="49" charset="-122"/>
              <a:sym typeface="Monotype Sorts" panose="01010601010101010101" pitchFamily="2" charset="2"/>
            </a:endParaRPr>
          </a:p>
        </p:txBody>
      </p:sp>
      <p:sp>
        <p:nvSpPr>
          <p:cNvPr id="11" name="Text Box 6"/>
          <p:cNvSpPr txBox="1">
            <a:spLocks noChangeArrowheads="1"/>
          </p:cNvSpPr>
          <p:nvPr/>
        </p:nvSpPr>
        <p:spPr bwMode="auto">
          <a:xfrm>
            <a:off x="1521865" y="4158173"/>
            <a:ext cx="2836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r>
              <a:rPr kumimoji="1" lang="en-US" altLang="zh-CN" sz="2400" b="1" dirty="0">
                <a:latin typeface="Times New Roman" panose="02020503050405090304" pitchFamily="18" charset="0"/>
                <a:ea typeface="仿宋_GB2312" pitchFamily="49" charset="-122"/>
                <a:sym typeface="Monotype Sorts" panose="01010601010101010101" pitchFamily="2" charset="2"/>
              </a:rPr>
              <a:t>(2)  </a:t>
            </a:r>
            <a:r>
              <a:rPr kumimoji="1" lang="zh-CN" altLang="en-US" sz="2400" b="1" dirty="0">
                <a:latin typeface="Times New Roman" panose="02020503050405090304" pitchFamily="18" charset="0"/>
                <a:ea typeface="仿宋_GB2312" pitchFamily="49" charset="-122"/>
                <a:sym typeface="Monotype Sorts" panose="01010601010101010101" pitchFamily="2" charset="2"/>
              </a:rPr>
              <a:t>用正负极性表示</a:t>
            </a:r>
            <a:endParaRPr kumimoji="1" lang="zh-CN" altLang="en-US" sz="2400" b="1" dirty="0">
              <a:latin typeface="Times New Roman" panose="02020503050405090304" pitchFamily="18" charset="0"/>
              <a:ea typeface="仿宋_GB2312" pitchFamily="49" charset="-122"/>
              <a:sym typeface="Monotype Sorts" panose="01010601010101010101" pitchFamily="2" charset="2"/>
            </a:endParaRPr>
          </a:p>
        </p:txBody>
      </p:sp>
      <p:sp>
        <p:nvSpPr>
          <p:cNvPr id="12" name="Text Box 7"/>
          <p:cNvSpPr txBox="1">
            <a:spLocks noChangeArrowheads="1"/>
          </p:cNvSpPr>
          <p:nvPr/>
        </p:nvSpPr>
        <p:spPr bwMode="auto">
          <a:xfrm>
            <a:off x="1534734" y="5433991"/>
            <a:ext cx="2890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r>
              <a:rPr kumimoji="1" lang="en-US" altLang="zh-CN" sz="2400" b="1" dirty="0">
                <a:latin typeface="Times New Roman" panose="02020503050405090304" pitchFamily="18" charset="0"/>
                <a:ea typeface="仿宋_GB2312" pitchFamily="49" charset="-122"/>
                <a:sym typeface="Monotype Sorts" panose="01010601010101010101" pitchFamily="2" charset="2"/>
              </a:rPr>
              <a:t>(3) </a:t>
            </a:r>
            <a:r>
              <a:rPr kumimoji="1" lang="zh-CN" altLang="en-US" sz="2400" b="1" dirty="0">
                <a:latin typeface="Times New Roman" panose="02020503050405090304" pitchFamily="18" charset="0"/>
                <a:ea typeface="仿宋_GB2312" pitchFamily="49" charset="-122"/>
                <a:sym typeface="Monotype Sorts" panose="01010601010101010101" pitchFamily="2" charset="2"/>
              </a:rPr>
              <a:t>用双下标表示</a:t>
            </a:r>
            <a:endParaRPr kumimoji="1" lang="zh-CN" altLang="en-US" sz="2400" b="1" dirty="0">
              <a:latin typeface="Times New Roman" panose="02020503050405090304" pitchFamily="18" charset="0"/>
              <a:ea typeface="仿宋_GB2312" pitchFamily="49" charset="-122"/>
            </a:endParaRPr>
          </a:p>
        </p:txBody>
      </p:sp>
      <p:grpSp>
        <p:nvGrpSpPr>
          <p:cNvPr id="13" name="Group 8"/>
          <p:cNvGrpSpPr/>
          <p:nvPr/>
        </p:nvGrpSpPr>
        <p:grpSpPr bwMode="auto">
          <a:xfrm>
            <a:off x="4722662" y="3380882"/>
            <a:ext cx="3962400" cy="457200"/>
            <a:chOff x="3072" y="1488"/>
            <a:chExt cx="2496" cy="288"/>
          </a:xfrm>
        </p:grpSpPr>
        <p:sp>
          <p:nvSpPr>
            <p:cNvPr id="14" name="Rectangle 9"/>
            <p:cNvSpPr>
              <a:spLocks noChangeArrowheads="1"/>
            </p:cNvSpPr>
            <p:nvPr/>
          </p:nvSpPr>
          <p:spPr bwMode="auto">
            <a:xfrm>
              <a:off x="4099" y="1584"/>
              <a:ext cx="433" cy="192"/>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5" name="Line 10"/>
            <p:cNvSpPr>
              <a:spLocks noChangeShapeType="1"/>
            </p:cNvSpPr>
            <p:nvPr/>
          </p:nvSpPr>
          <p:spPr bwMode="auto">
            <a:xfrm flipH="1">
              <a:off x="3072" y="1681"/>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1"/>
            <p:cNvSpPr>
              <a:spLocks noChangeShapeType="1"/>
            </p:cNvSpPr>
            <p:nvPr/>
          </p:nvSpPr>
          <p:spPr bwMode="auto">
            <a:xfrm>
              <a:off x="4559" y="1690"/>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p:cNvSpPr>
              <a:spLocks noChangeShapeType="1"/>
            </p:cNvSpPr>
            <p:nvPr/>
          </p:nvSpPr>
          <p:spPr bwMode="auto">
            <a:xfrm>
              <a:off x="3648" y="1488"/>
              <a:ext cx="1248" cy="0"/>
            </a:xfrm>
            <a:prstGeom prst="line">
              <a:avLst/>
            </a:prstGeom>
            <a:noFill/>
            <a:ln w="28575" cap="sq">
              <a:solidFill>
                <a:schemeClr val="hlink"/>
              </a:solidFill>
              <a:rou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 name="Text Box 13"/>
          <p:cNvSpPr txBox="1">
            <a:spLocks noChangeArrowheads="1"/>
          </p:cNvSpPr>
          <p:nvPr/>
        </p:nvSpPr>
        <p:spPr bwMode="auto">
          <a:xfrm>
            <a:off x="6522021" y="2746675"/>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dirty="0">
                <a:latin typeface="Times New Roman" panose="02020503050405090304" pitchFamily="18" charset="0"/>
                <a:ea typeface="宋体" pitchFamily="2" charset="-122"/>
              </a:rPr>
              <a:t>U</a:t>
            </a:r>
            <a:endParaRPr kumimoji="1" lang="en-US" altLang="zh-CN" sz="3200" b="1" i="1" dirty="0">
              <a:latin typeface="Times New Roman" panose="02020503050405090304" pitchFamily="18" charset="0"/>
              <a:ea typeface="宋体" pitchFamily="2" charset="-122"/>
            </a:endParaRPr>
          </a:p>
        </p:txBody>
      </p:sp>
      <p:grpSp>
        <p:nvGrpSpPr>
          <p:cNvPr id="19" name="Group 14"/>
          <p:cNvGrpSpPr/>
          <p:nvPr/>
        </p:nvGrpSpPr>
        <p:grpSpPr bwMode="auto">
          <a:xfrm>
            <a:off x="4722662" y="4983456"/>
            <a:ext cx="3962400" cy="304800"/>
            <a:chOff x="3024" y="2592"/>
            <a:chExt cx="2496" cy="192"/>
          </a:xfrm>
        </p:grpSpPr>
        <p:sp>
          <p:nvSpPr>
            <p:cNvPr id="20" name="Rectangle 15"/>
            <p:cNvSpPr>
              <a:spLocks noChangeArrowheads="1"/>
            </p:cNvSpPr>
            <p:nvPr/>
          </p:nvSpPr>
          <p:spPr bwMode="auto">
            <a:xfrm>
              <a:off x="4051" y="2592"/>
              <a:ext cx="433" cy="192"/>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1" name="Line 16"/>
            <p:cNvSpPr>
              <a:spLocks noChangeShapeType="1"/>
            </p:cNvSpPr>
            <p:nvPr/>
          </p:nvSpPr>
          <p:spPr bwMode="auto">
            <a:xfrm flipH="1">
              <a:off x="3024" y="2689"/>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7"/>
            <p:cNvSpPr>
              <a:spLocks noChangeShapeType="1"/>
            </p:cNvSpPr>
            <p:nvPr/>
          </p:nvSpPr>
          <p:spPr bwMode="auto">
            <a:xfrm>
              <a:off x="4511" y="2698"/>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Text Box 18"/>
          <p:cNvSpPr txBox="1">
            <a:spLocks noChangeArrowheads="1"/>
          </p:cNvSpPr>
          <p:nvPr/>
        </p:nvSpPr>
        <p:spPr bwMode="auto">
          <a:xfrm>
            <a:off x="6475262" y="4450057"/>
            <a:ext cx="4778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宋体" pitchFamily="2" charset="-122"/>
              </a:rPr>
              <a:t>U</a:t>
            </a:r>
            <a:endParaRPr kumimoji="1" lang="en-US" altLang="zh-CN" sz="3200" b="1" i="1">
              <a:latin typeface="Times New Roman" panose="02020503050405090304" pitchFamily="18" charset="0"/>
              <a:ea typeface="宋体" pitchFamily="2" charset="-122"/>
            </a:endParaRPr>
          </a:p>
        </p:txBody>
      </p:sp>
      <p:sp>
        <p:nvSpPr>
          <p:cNvPr id="24" name="Text Box 19"/>
          <p:cNvSpPr txBox="1">
            <a:spLocks noChangeArrowheads="1"/>
          </p:cNvSpPr>
          <p:nvPr/>
        </p:nvSpPr>
        <p:spPr bwMode="auto">
          <a:xfrm>
            <a:off x="4852837" y="4450056"/>
            <a:ext cx="503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400" b="1">
                <a:solidFill>
                  <a:srgbClr val="FF0000"/>
                </a:solidFill>
                <a:latin typeface="Times New Roman" panose="02020503050405090304" pitchFamily="18" charset="0"/>
                <a:ea typeface="宋体" pitchFamily="2" charset="-122"/>
                <a:sym typeface="CommonBullets" pitchFamily="34" charset="2"/>
              </a:rPr>
              <a:t>+</a:t>
            </a:r>
            <a:endParaRPr kumimoji="1" lang="en-US" altLang="zh-CN" sz="4400" b="1">
              <a:solidFill>
                <a:schemeClr val="hlink"/>
              </a:solidFill>
              <a:latin typeface="Times New Roman" panose="02020503050405090304" pitchFamily="18" charset="0"/>
              <a:ea typeface="宋体" pitchFamily="2" charset="-122"/>
              <a:sym typeface="CommonBullets" pitchFamily="34" charset="2"/>
            </a:endParaRPr>
          </a:p>
        </p:txBody>
      </p:sp>
      <p:sp>
        <p:nvSpPr>
          <p:cNvPr id="25" name="Line 20"/>
          <p:cNvSpPr>
            <a:spLocks noChangeShapeType="1"/>
          </p:cNvSpPr>
          <p:nvPr/>
        </p:nvSpPr>
        <p:spPr bwMode="auto">
          <a:xfrm>
            <a:off x="8075462" y="4831056"/>
            <a:ext cx="304800" cy="0"/>
          </a:xfrm>
          <a:prstGeom prst="line">
            <a:avLst/>
          </a:prstGeom>
          <a:noFill/>
          <a:ln w="28575" cap="sq">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6" name="Group 21"/>
          <p:cNvGrpSpPr/>
          <p:nvPr/>
        </p:nvGrpSpPr>
        <p:grpSpPr bwMode="auto">
          <a:xfrm>
            <a:off x="4583884" y="5836226"/>
            <a:ext cx="4364037" cy="808037"/>
            <a:chOff x="1519" y="3457"/>
            <a:chExt cx="2749" cy="509"/>
          </a:xfrm>
        </p:grpSpPr>
        <p:grpSp>
          <p:nvGrpSpPr>
            <p:cNvPr id="27" name="Group 22"/>
            <p:cNvGrpSpPr/>
            <p:nvPr/>
          </p:nvGrpSpPr>
          <p:grpSpPr bwMode="auto">
            <a:xfrm>
              <a:off x="1664" y="3774"/>
              <a:ext cx="2496" cy="192"/>
              <a:chOff x="3024" y="3648"/>
              <a:chExt cx="2496" cy="192"/>
            </a:xfrm>
          </p:grpSpPr>
          <p:sp>
            <p:nvSpPr>
              <p:cNvPr id="30" name="Rectangle 23"/>
              <p:cNvSpPr>
                <a:spLocks noChangeArrowheads="1"/>
              </p:cNvSpPr>
              <p:nvPr/>
            </p:nvSpPr>
            <p:spPr bwMode="auto">
              <a:xfrm>
                <a:off x="4051" y="3648"/>
                <a:ext cx="433" cy="192"/>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31" name="Line 24"/>
              <p:cNvSpPr>
                <a:spLocks noChangeShapeType="1"/>
              </p:cNvSpPr>
              <p:nvPr/>
            </p:nvSpPr>
            <p:spPr bwMode="auto">
              <a:xfrm flipH="1">
                <a:off x="3024" y="3745"/>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5"/>
              <p:cNvSpPr>
                <a:spLocks noChangeShapeType="1"/>
              </p:cNvSpPr>
              <p:nvPr/>
            </p:nvSpPr>
            <p:spPr bwMode="auto">
              <a:xfrm>
                <a:off x="4511" y="3754"/>
                <a:ext cx="1009" cy="1"/>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Text Box 26"/>
            <p:cNvSpPr txBox="1">
              <a:spLocks noChangeArrowheads="1"/>
            </p:cNvSpPr>
            <p:nvPr/>
          </p:nvSpPr>
          <p:spPr bwMode="auto">
            <a:xfrm>
              <a:off x="1519" y="3486"/>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a:latin typeface="Times New Roman" panose="02020503050405090304" pitchFamily="18" charset="0"/>
                  <a:ea typeface="宋体" pitchFamily="2" charset="-122"/>
                </a:rPr>
                <a:t>A</a:t>
              </a:r>
              <a:endParaRPr kumimoji="1" lang="en-US" altLang="zh-CN" sz="3200" b="1">
                <a:latin typeface="Times New Roman" panose="02020503050405090304" pitchFamily="18" charset="0"/>
                <a:ea typeface="宋体" pitchFamily="2" charset="-122"/>
              </a:endParaRPr>
            </a:p>
          </p:txBody>
        </p:sp>
        <p:sp>
          <p:nvSpPr>
            <p:cNvPr id="29" name="Text Box 27"/>
            <p:cNvSpPr txBox="1">
              <a:spLocks noChangeArrowheads="1"/>
            </p:cNvSpPr>
            <p:nvPr/>
          </p:nvSpPr>
          <p:spPr bwMode="auto">
            <a:xfrm>
              <a:off x="3981" y="3457"/>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a:latin typeface="Times New Roman" panose="02020503050405090304" pitchFamily="18" charset="0"/>
                  <a:ea typeface="宋体" pitchFamily="2" charset="-122"/>
                </a:rPr>
                <a:t>B</a:t>
              </a:r>
              <a:endParaRPr kumimoji="1" lang="en-US" altLang="zh-CN" sz="3200" b="1">
                <a:latin typeface="Times New Roman" panose="02020503050405090304" pitchFamily="18" charset="0"/>
                <a:ea typeface="宋体" pitchFamily="2" charset="-122"/>
              </a:endParaRPr>
            </a:p>
          </p:txBody>
        </p:sp>
      </p:grpSp>
      <p:sp>
        <p:nvSpPr>
          <p:cNvPr id="33" name="Text Box 28"/>
          <p:cNvSpPr txBox="1">
            <a:spLocks noChangeArrowheads="1"/>
          </p:cNvSpPr>
          <p:nvPr/>
        </p:nvSpPr>
        <p:spPr bwMode="auto">
          <a:xfrm>
            <a:off x="6374668" y="5641469"/>
            <a:ext cx="8611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dirty="0">
                <a:latin typeface="Times New Roman" panose="02020503050405090304" pitchFamily="18" charset="0"/>
                <a:ea typeface="宋体" pitchFamily="2" charset="-122"/>
              </a:rPr>
              <a:t>U</a:t>
            </a:r>
            <a:r>
              <a:rPr kumimoji="1" lang="en-US" altLang="zh-CN" sz="3200" b="1" baseline="-25000" dirty="0">
                <a:latin typeface="Times New Roman" panose="02020503050405090304" pitchFamily="18" charset="0"/>
                <a:ea typeface="宋体" pitchFamily="2" charset="-122"/>
              </a:rPr>
              <a:t>AB</a:t>
            </a:r>
            <a:endParaRPr kumimoji="1" lang="en-US" altLang="zh-CN" sz="3200" b="1" dirty="0">
              <a:latin typeface="Times New Roman" panose="02020503050405090304" pitchFamily="18" charset="0"/>
              <a:ea typeface="宋体" pitchFamily="2" charset="-122"/>
            </a:endParaRPr>
          </a:p>
        </p:txBody>
      </p:sp>
      <p:sp>
        <p:nvSpPr>
          <p:cNvPr id="34" name="灯片编号占位符 3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49153" descr="备份_图形15(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7000" y="2057400"/>
            <a:ext cx="7239000"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49154" descr="图形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9651" y="3422651"/>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直接连接符 49155"/>
          <p:cNvSpPr>
            <a:spLocks noChangeShapeType="1"/>
          </p:cNvSpPr>
          <p:nvPr/>
        </p:nvSpPr>
        <p:spPr bwMode="auto">
          <a:xfrm>
            <a:off x="4800600" y="1600200"/>
            <a:ext cx="0" cy="4038600"/>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0181" name="直接连接符 49156"/>
          <p:cNvSpPr>
            <a:spLocks noChangeShapeType="1"/>
          </p:cNvSpPr>
          <p:nvPr/>
        </p:nvSpPr>
        <p:spPr bwMode="auto">
          <a:xfrm>
            <a:off x="7696200" y="1524000"/>
            <a:ext cx="0" cy="4191000"/>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0182" name="文本框 49157"/>
          <p:cNvSpPr txBox="1">
            <a:spLocks noChangeArrowheads="1"/>
          </p:cNvSpPr>
          <p:nvPr/>
        </p:nvSpPr>
        <p:spPr bwMode="auto">
          <a:xfrm>
            <a:off x="5334000" y="1524000"/>
            <a:ext cx="213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400" b="0">
                <a:latin typeface="Times New Roman" panose="02020503050405090304" pitchFamily="18" charset="0"/>
              </a:rPr>
              <a:t>空间电荷区</a:t>
            </a:r>
            <a:endParaRPr lang="zh-CN" altLang="en-US" sz="2400" b="0">
              <a:latin typeface="Times New Roman" panose="02020503050405090304" pitchFamily="18" charset="0"/>
            </a:endParaRPr>
          </a:p>
        </p:txBody>
      </p:sp>
      <p:sp>
        <p:nvSpPr>
          <p:cNvPr id="50183" name="直接连接符 49158"/>
          <p:cNvSpPr>
            <a:spLocks noChangeShapeType="1"/>
          </p:cNvSpPr>
          <p:nvPr/>
        </p:nvSpPr>
        <p:spPr bwMode="auto">
          <a:xfrm>
            <a:off x="7010400" y="1752600"/>
            <a:ext cx="685800"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4" name="直接连接符 49159"/>
          <p:cNvSpPr>
            <a:spLocks noChangeShapeType="1"/>
          </p:cNvSpPr>
          <p:nvPr/>
        </p:nvSpPr>
        <p:spPr bwMode="auto">
          <a:xfrm flipH="1">
            <a:off x="4800600" y="1752600"/>
            <a:ext cx="685800"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5" name="直接连接符 49160"/>
          <p:cNvSpPr>
            <a:spLocks noChangeShapeType="1"/>
          </p:cNvSpPr>
          <p:nvPr/>
        </p:nvSpPr>
        <p:spPr bwMode="auto">
          <a:xfrm flipH="1">
            <a:off x="5257800" y="5638800"/>
            <a:ext cx="1905000" cy="0"/>
          </a:xfrm>
          <a:prstGeom prst="line">
            <a:avLst/>
          </a:prstGeom>
          <a:noFill/>
          <a:ln w="2857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0186" name="文本框 49161"/>
          <p:cNvSpPr txBox="1">
            <a:spLocks noChangeArrowheads="1"/>
          </p:cNvSpPr>
          <p:nvPr/>
        </p:nvSpPr>
        <p:spPr bwMode="auto">
          <a:xfrm>
            <a:off x="5375275" y="5661025"/>
            <a:ext cx="1828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400" b="0">
                <a:latin typeface="Times New Roman" panose="02020503050405090304" pitchFamily="18" charset="0"/>
              </a:rPr>
              <a:t>内电场方向</a:t>
            </a:r>
            <a:endParaRPr lang="zh-CN" altLang="en-US" sz="2400" b="0">
              <a:latin typeface="Times New Roman" panose="02020503050405090304" pitchFamily="18" charset="0"/>
            </a:endParaRPr>
          </a:p>
        </p:txBody>
      </p:sp>
      <p:graphicFrame>
        <p:nvGraphicFramePr>
          <p:cNvPr id="50187" name="对象 49162"/>
          <p:cNvGraphicFramePr>
            <a:graphicFrameLocks noChangeAspect="1"/>
          </p:cNvGraphicFramePr>
          <p:nvPr/>
        </p:nvGraphicFramePr>
        <p:xfrm>
          <a:off x="8229600" y="3200400"/>
          <a:ext cx="381000" cy="381000"/>
        </p:xfrm>
        <a:graphic>
          <a:graphicData uri="http://schemas.openxmlformats.org/presentationml/2006/ole">
            <mc:AlternateContent xmlns:mc="http://schemas.openxmlformats.org/markup-compatibility/2006">
              <mc:Choice xmlns:v="urn:schemas-microsoft-com:vml" Requires="v">
                <p:oleObj spid="_x0000_s2" name="" r:id="rId3" imgW="457200" imgH="457200" progId="">
                  <p:embed/>
                </p:oleObj>
              </mc:Choice>
              <mc:Fallback>
                <p:oleObj name="" r:id="rId3" imgW="457200" imgH="457200" progId="">
                  <p:embed/>
                  <p:pic>
                    <p:nvPicPr>
                      <p:cNvPr id="0" name="对象 49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2004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8" name="对象 49163"/>
          <p:cNvGraphicFramePr>
            <a:graphicFrameLocks noChangeAspect="1"/>
          </p:cNvGraphicFramePr>
          <p:nvPr/>
        </p:nvGraphicFramePr>
        <p:xfrm>
          <a:off x="3810000" y="4114800"/>
          <a:ext cx="381000" cy="381000"/>
        </p:xfrm>
        <a:graphic>
          <a:graphicData uri="http://schemas.openxmlformats.org/presentationml/2006/ole">
            <mc:AlternateContent xmlns:mc="http://schemas.openxmlformats.org/markup-compatibility/2006">
              <mc:Choice xmlns:v="urn:schemas-microsoft-com:vml" Requires="v">
                <p:oleObj spid="_x0000_s3" name="" r:id="rId5" imgW="457200" imgH="457200" progId="">
                  <p:embed/>
                </p:oleObj>
              </mc:Choice>
              <mc:Fallback>
                <p:oleObj name="" r:id="rId5" imgW="457200" imgH="457200" progId="">
                  <p:embed/>
                  <p:pic>
                    <p:nvPicPr>
                      <p:cNvPr id="0" name="对象 49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114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9" name="对象 49164"/>
          <p:cNvGraphicFramePr>
            <a:graphicFrameLocks noChangeAspect="1"/>
          </p:cNvGraphicFramePr>
          <p:nvPr/>
        </p:nvGraphicFramePr>
        <p:xfrm>
          <a:off x="3962400" y="2971800"/>
          <a:ext cx="381000" cy="381000"/>
        </p:xfrm>
        <a:graphic>
          <a:graphicData uri="http://schemas.openxmlformats.org/presentationml/2006/ole">
            <mc:AlternateContent xmlns:mc="http://schemas.openxmlformats.org/markup-compatibility/2006">
              <mc:Choice xmlns:v="urn:schemas-microsoft-com:vml" Requires="v">
                <p:oleObj spid="_x0000_s4" name="" r:id="rId6" imgW="457200" imgH="457200" progId="">
                  <p:embed/>
                </p:oleObj>
              </mc:Choice>
              <mc:Fallback>
                <p:oleObj name="" r:id="rId6" imgW="457200" imgH="457200" progId="">
                  <p:embed/>
                  <p:pic>
                    <p:nvPicPr>
                      <p:cNvPr id="0" name="对象 491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971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90" name="对象 49165"/>
          <p:cNvGraphicFramePr>
            <a:graphicFrameLocks noChangeAspect="1"/>
          </p:cNvGraphicFramePr>
          <p:nvPr/>
        </p:nvGraphicFramePr>
        <p:xfrm>
          <a:off x="8305800" y="4267200"/>
          <a:ext cx="381000" cy="381000"/>
        </p:xfrm>
        <a:graphic>
          <a:graphicData uri="http://schemas.openxmlformats.org/presentationml/2006/ole">
            <mc:AlternateContent xmlns:mc="http://schemas.openxmlformats.org/markup-compatibility/2006">
              <mc:Choice xmlns:v="urn:schemas-microsoft-com:vml" Requires="v">
                <p:oleObj spid="_x0000_s5" name="" r:id="rId8" imgW="457200" imgH="457200" progId="">
                  <p:embed/>
                </p:oleObj>
              </mc:Choice>
              <mc:Fallback>
                <p:oleObj name="" r:id="rId8" imgW="457200" imgH="457200" progId="">
                  <p:embed/>
                  <p:pic>
                    <p:nvPicPr>
                      <p:cNvPr id="0" name="对象 491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0" y="42672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67" name="直接连接符 49166"/>
          <p:cNvSpPr>
            <a:spLocks noChangeShapeType="1"/>
          </p:cNvSpPr>
          <p:nvPr/>
        </p:nvSpPr>
        <p:spPr bwMode="auto">
          <a:xfrm>
            <a:off x="4114800" y="4267200"/>
            <a:ext cx="28956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68" name="直接连接符 49167"/>
          <p:cNvSpPr>
            <a:spLocks noChangeShapeType="1"/>
          </p:cNvSpPr>
          <p:nvPr/>
        </p:nvSpPr>
        <p:spPr bwMode="auto">
          <a:xfrm flipH="1">
            <a:off x="4876800" y="4495800"/>
            <a:ext cx="34290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69" name="直接连接符 49168"/>
          <p:cNvSpPr>
            <a:spLocks noChangeShapeType="1"/>
          </p:cNvSpPr>
          <p:nvPr/>
        </p:nvSpPr>
        <p:spPr bwMode="auto">
          <a:xfrm flipH="1">
            <a:off x="4800600" y="3429000"/>
            <a:ext cx="34290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0" name="直接连接符 49169"/>
          <p:cNvSpPr>
            <a:spLocks noChangeShapeType="1"/>
          </p:cNvSpPr>
          <p:nvPr/>
        </p:nvSpPr>
        <p:spPr bwMode="auto">
          <a:xfrm>
            <a:off x="4267200" y="3200400"/>
            <a:ext cx="2895600" cy="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1" name="直接连接符 49170"/>
          <p:cNvSpPr>
            <a:spLocks noChangeShapeType="1"/>
          </p:cNvSpPr>
          <p:nvPr/>
        </p:nvSpPr>
        <p:spPr bwMode="auto">
          <a:xfrm flipV="1">
            <a:off x="4495800" y="4267200"/>
            <a:ext cx="914400" cy="13716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2" name="直接连接符 49171"/>
          <p:cNvSpPr>
            <a:spLocks noChangeShapeType="1"/>
          </p:cNvSpPr>
          <p:nvPr/>
        </p:nvSpPr>
        <p:spPr bwMode="auto">
          <a:xfrm flipV="1">
            <a:off x="4495800" y="4495800"/>
            <a:ext cx="1981200" cy="11430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3" name="直接连接符 49172"/>
          <p:cNvSpPr>
            <a:spLocks noChangeShapeType="1"/>
          </p:cNvSpPr>
          <p:nvPr/>
        </p:nvSpPr>
        <p:spPr bwMode="auto">
          <a:xfrm>
            <a:off x="4343400" y="1981200"/>
            <a:ext cx="2057400" cy="12192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4" name="直接连接符 49173"/>
          <p:cNvSpPr>
            <a:spLocks noChangeShapeType="1"/>
          </p:cNvSpPr>
          <p:nvPr/>
        </p:nvSpPr>
        <p:spPr bwMode="auto">
          <a:xfrm>
            <a:off x="4343400" y="1981200"/>
            <a:ext cx="1371600" cy="1371600"/>
          </a:xfrm>
          <a:prstGeom prst="line">
            <a:avLst/>
          </a:prstGeom>
          <a:noFill/>
          <a:ln w="19050">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9175" name="文本框 49174"/>
          <p:cNvSpPr txBox="1">
            <a:spLocks noChangeArrowheads="1"/>
          </p:cNvSpPr>
          <p:nvPr/>
        </p:nvSpPr>
        <p:spPr bwMode="auto">
          <a:xfrm>
            <a:off x="2144713" y="765175"/>
            <a:ext cx="769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a:solidFill>
                  <a:schemeClr val="hlink"/>
                </a:solidFill>
                <a:latin typeface="Times New Roman" panose="02020503050405090304" pitchFamily="18" charset="0"/>
              </a:rPr>
              <a:t>      </a:t>
            </a:r>
            <a:r>
              <a:rPr lang="zh-CN" altLang="en-US" sz="2400" b="0">
                <a:latin typeface="Times New Roman" panose="02020503050405090304" pitchFamily="18" charset="0"/>
              </a:rPr>
              <a:t>在一定条件下，多子扩散和少子漂移达到</a:t>
            </a:r>
            <a:r>
              <a:rPr lang="zh-CN" altLang="en-US" sz="2400" b="0" i="1">
                <a:latin typeface="Times New Roman" panose="02020503050405090304" pitchFamily="18" charset="0"/>
              </a:rPr>
              <a:t>动态平衡</a:t>
            </a:r>
            <a:r>
              <a:rPr lang="zh-CN" altLang="en-US" sz="2400" b="0">
                <a:latin typeface="Times New Roman" panose="02020503050405090304" pitchFamily="18" charset="0"/>
              </a:rPr>
              <a:t>。</a:t>
            </a:r>
            <a:endParaRPr lang="zh-CN" altLang="en-US" sz="2400" b="0">
              <a:latin typeface="Times New Roman" panose="02020503050405090304" pitchFamily="18" charset="0"/>
            </a:endParaRPr>
          </a:p>
        </p:txBody>
      </p:sp>
      <p:sp>
        <p:nvSpPr>
          <p:cNvPr id="50200" name="文本框 49175"/>
          <p:cNvSpPr txBox="1">
            <a:spLocks noChangeArrowheads="1"/>
          </p:cNvSpPr>
          <p:nvPr/>
        </p:nvSpPr>
        <p:spPr bwMode="auto">
          <a:xfrm>
            <a:off x="2590800" y="1600200"/>
            <a:ext cx="76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latin typeface="Times New Roman" panose="02020503050405090304" pitchFamily="18" charset="0"/>
              </a:rPr>
              <a:t>P</a:t>
            </a:r>
            <a:r>
              <a:rPr lang="zh-CN" altLang="en-US" sz="2400" b="0">
                <a:latin typeface="Times New Roman" panose="02020503050405090304" pitchFamily="18" charset="0"/>
              </a:rPr>
              <a:t>区</a:t>
            </a:r>
            <a:endParaRPr lang="zh-CN" altLang="en-US" sz="2400" b="0">
              <a:latin typeface="Times New Roman" panose="02020503050405090304" pitchFamily="18" charset="0"/>
            </a:endParaRPr>
          </a:p>
        </p:txBody>
      </p:sp>
      <p:sp>
        <p:nvSpPr>
          <p:cNvPr id="50201" name="文本框 49176"/>
          <p:cNvSpPr txBox="1">
            <a:spLocks noChangeArrowheads="1"/>
          </p:cNvSpPr>
          <p:nvPr/>
        </p:nvSpPr>
        <p:spPr bwMode="auto">
          <a:xfrm>
            <a:off x="9372600" y="1600200"/>
            <a:ext cx="838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solidFill>
                  <a:schemeClr val="bg1"/>
                </a:solidFill>
                <a:latin typeface="Times New Roman" panose="02020503050405090304" pitchFamily="18" charset="0"/>
              </a:rPr>
              <a:t>N</a:t>
            </a:r>
            <a:r>
              <a:rPr lang="zh-CN" altLang="en-US" sz="2400" b="0">
                <a:solidFill>
                  <a:schemeClr val="bg1"/>
                </a:solidFill>
                <a:latin typeface="Times New Roman" panose="02020503050405090304" pitchFamily="18" charset="0"/>
              </a:rPr>
              <a:t>区</a:t>
            </a:r>
            <a:endParaRPr lang="zh-CN" altLang="en-US" sz="2400" b="0">
              <a:solidFill>
                <a:schemeClr val="bg1"/>
              </a:solidFill>
              <a:latin typeface="Times New Roman" panose="02020503050405090304" pitchFamily="18" charset="0"/>
            </a:endParaRPr>
          </a:p>
        </p:txBody>
      </p:sp>
      <p:sp>
        <p:nvSpPr>
          <p:cNvPr id="49178" name="矩形 49177"/>
          <p:cNvSpPr>
            <a:spLocks noChangeArrowheads="1"/>
          </p:cNvSpPr>
          <p:nvPr/>
        </p:nvSpPr>
        <p:spPr bwMode="auto">
          <a:xfrm>
            <a:off x="3352800" y="5562601"/>
            <a:ext cx="12065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latin typeface="Times New Roman" panose="02020503050405090304" pitchFamily="18" charset="0"/>
              </a:rPr>
              <a:t>多子扩散</a:t>
            </a:r>
            <a:endParaRPr lang="zh-CN" altLang="en-US" sz="2000" b="0">
              <a:latin typeface="Times New Roman" panose="02020503050405090304" pitchFamily="18" charset="0"/>
            </a:endParaRPr>
          </a:p>
        </p:txBody>
      </p:sp>
      <p:sp>
        <p:nvSpPr>
          <p:cNvPr id="49179" name="矩形 49178"/>
          <p:cNvSpPr>
            <a:spLocks noChangeArrowheads="1"/>
          </p:cNvSpPr>
          <p:nvPr/>
        </p:nvSpPr>
        <p:spPr bwMode="auto">
          <a:xfrm>
            <a:off x="3280410" y="1600201"/>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少子漂移</a:t>
            </a:r>
            <a:endParaRPr lang="zh-CN" altLang="en-US" sz="2000" b="0">
              <a:latin typeface="Times New Roman" panose="02020503050405090304" pitchFamily="18" charset="0"/>
            </a:endParaRPr>
          </a:p>
        </p:txBody>
      </p:sp>
      <p:sp>
        <p:nvSpPr>
          <p:cNvPr id="6" name="灯片编号占位符 5"/>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67"/>
                                        </p:tgtEl>
                                        <p:attrNameLst>
                                          <p:attrName>style.visibility</p:attrName>
                                        </p:attrNameLst>
                                      </p:cBhvr>
                                      <p:to>
                                        <p:strVal val="visible"/>
                                      </p:to>
                                    </p:set>
                                    <p:animEffect transition="in" filter="wipe(left)">
                                      <p:cBhvr>
                                        <p:cTn id="7" dur="500"/>
                                        <p:tgtEl>
                                          <p:spTgt spid="4916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9168"/>
                                        </p:tgtEl>
                                        <p:attrNameLst>
                                          <p:attrName>style.visibility</p:attrName>
                                        </p:attrNameLst>
                                      </p:cBhvr>
                                      <p:to>
                                        <p:strVal val="visible"/>
                                      </p:to>
                                    </p:set>
                                    <p:animEffect transition="in" filter="wipe(right)">
                                      <p:cBhvr>
                                        <p:cTn id="11" dur="500"/>
                                        <p:tgtEl>
                                          <p:spTgt spid="4916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178"/>
                                        </p:tgtEl>
                                        <p:attrNameLst>
                                          <p:attrName>style.visibility</p:attrName>
                                        </p:attrNameLst>
                                      </p:cBhvr>
                                      <p:to>
                                        <p:strVal val="visible"/>
                                      </p:to>
                                    </p:set>
                                    <p:animEffect transition="in" filter="wipe(left)">
                                      <p:cBhvr>
                                        <p:cTn id="15" dur="500"/>
                                        <p:tgtEl>
                                          <p:spTgt spid="4917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9171"/>
                                        </p:tgtEl>
                                        <p:attrNameLst>
                                          <p:attrName>style.visibility</p:attrName>
                                        </p:attrNameLst>
                                      </p:cBhvr>
                                      <p:to>
                                        <p:strVal val="visible"/>
                                      </p:to>
                                    </p:set>
                                    <p:animEffect transition="in" filter="wipe(down)">
                                      <p:cBhvr>
                                        <p:cTn id="19" dur="500"/>
                                        <p:tgtEl>
                                          <p:spTgt spid="4917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9172"/>
                                        </p:tgtEl>
                                        <p:attrNameLst>
                                          <p:attrName>style.visibility</p:attrName>
                                        </p:attrNameLst>
                                      </p:cBhvr>
                                      <p:to>
                                        <p:strVal val="visible"/>
                                      </p:to>
                                    </p:set>
                                    <p:animEffect transition="in" filter="wipe(down)">
                                      <p:cBhvr>
                                        <p:cTn id="23" dur="500"/>
                                        <p:tgtEl>
                                          <p:spTgt spid="4917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9170"/>
                                        </p:tgtEl>
                                        <p:attrNameLst>
                                          <p:attrName>style.visibility</p:attrName>
                                        </p:attrNameLst>
                                      </p:cBhvr>
                                      <p:to>
                                        <p:strVal val="visible"/>
                                      </p:to>
                                    </p:set>
                                    <p:animEffect transition="in" filter="wipe(left)">
                                      <p:cBhvr>
                                        <p:cTn id="28" dur="500"/>
                                        <p:tgtEl>
                                          <p:spTgt spid="49170"/>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49169"/>
                                        </p:tgtEl>
                                        <p:attrNameLst>
                                          <p:attrName>style.visibility</p:attrName>
                                        </p:attrNameLst>
                                      </p:cBhvr>
                                      <p:to>
                                        <p:strVal val="visible"/>
                                      </p:to>
                                    </p:set>
                                    <p:animEffect transition="in" filter="wipe(right)">
                                      <p:cBhvr>
                                        <p:cTn id="32" dur="500"/>
                                        <p:tgtEl>
                                          <p:spTgt spid="491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179"/>
                                        </p:tgtEl>
                                        <p:attrNameLst>
                                          <p:attrName>style.visibility</p:attrName>
                                        </p:attrNameLst>
                                      </p:cBhvr>
                                      <p:to>
                                        <p:strVal val="visible"/>
                                      </p:to>
                                    </p:set>
                                    <p:animEffect transition="in" filter="wipe(left)">
                                      <p:cBhvr>
                                        <p:cTn id="37" dur="500"/>
                                        <p:tgtEl>
                                          <p:spTgt spid="49179"/>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49173"/>
                                        </p:tgtEl>
                                        <p:attrNameLst>
                                          <p:attrName>style.visibility</p:attrName>
                                        </p:attrNameLst>
                                      </p:cBhvr>
                                      <p:to>
                                        <p:strVal val="visible"/>
                                      </p:to>
                                    </p:set>
                                    <p:animEffect transition="in" filter="wipe(up)">
                                      <p:cBhvr>
                                        <p:cTn id="41" dur="500"/>
                                        <p:tgtEl>
                                          <p:spTgt spid="49173"/>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49174"/>
                                        </p:tgtEl>
                                        <p:attrNameLst>
                                          <p:attrName>style.visibility</p:attrName>
                                        </p:attrNameLst>
                                      </p:cBhvr>
                                      <p:to>
                                        <p:strVal val="visible"/>
                                      </p:to>
                                    </p:set>
                                    <p:animEffect transition="in" filter="wipe(up)">
                                      <p:cBhvr>
                                        <p:cTn id="45" dur="500"/>
                                        <p:tgtEl>
                                          <p:spTgt spid="491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175"/>
                                        </p:tgtEl>
                                        <p:attrNameLst>
                                          <p:attrName>style.visibility</p:attrName>
                                        </p:attrNameLst>
                                      </p:cBhvr>
                                      <p:to>
                                        <p:strVal val="visible"/>
                                      </p:to>
                                    </p:set>
                                    <p:animEffect transition="in" filter="wipe(left)">
                                      <p:cBhvr>
                                        <p:cTn id="50" dur="500"/>
                                        <p:tgtEl>
                                          <p:spTgt spid="49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5" grpId="0"/>
      <p:bldP spid="49178" grpId="0"/>
      <p:bldP spid="4917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框 50177"/>
          <p:cNvSpPr txBox="1">
            <a:spLocks noChangeArrowheads="1"/>
          </p:cNvSpPr>
          <p:nvPr/>
        </p:nvSpPr>
        <p:spPr bwMode="auto">
          <a:xfrm>
            <a:off x="2362200" y="5181600"/>
            <a:ext cx="83058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a:solidFill>
                  <a:schemeClr val="bg1"/>
                </a:solidFill>
                <a:latin typeface="幼圆" panose="02010509060101010101" pitchFamily="49" charset="-122"/>
              </a:rPr>
              <a:t>      </a:t>
            </a:r>
            <a:r>
              <a:rPr lang="zh-CN" altLang="en-US" sz="2000" b="0">
                <a:latin typeface="幼圆" panose="02010509060101010101" pitchFamily="49" charset="-122"/>
              </a:rPr>
              <a:t>在一定条件下，多子扩散和少子漂移达到动态平衡，空间电荷区的宽度基本上稳定。</a:t>
            </a:r>
            <a:endParaRPr lang="zh-CN" altLang="en-US" sz="2000" b="0">
              <a:latin typeface="幼圆" panose="02010509060101010101" pitchFamily="49" charset="-122"/>
            </a:endParaRPr>
          </a:p>
        </p:txBody>
      </p:sp>
      <p:sp>
        <p:nvSpPr>
          <p:cNvPr id="50179" name="十字星 50178"/>
          <p:cNvSpPr>
            <a:spLocks noChangeArrowheads="1"/>
          </p:cNvSpPr>
          <p:nvPr/>
        </p:nvSpPr>
        <p:spPr bwMode="auto">
          <a:xfrm>
            <a:off x="2057400" y="51054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0180" name="十字星 50179"/>
          <p:cNvSpPr>
            <a:spLocks noChangeArrowheads="1"/>
          </p:cNvSpPr>
          <p:nvPr/>
        </p:nvSpPr>
        <p:spPr bwMode="auto">
          <a:xfrm>
            <a:off x="2667000" y="44958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0181" name="十字星 50180"/>
          <p:cNvSpPr>
            <a:spLocks noChangeArrowheads="1"/>
          </p:cNvSpPr>
          <p:nvPr/>
        </p:nvSpPr>
        <p:spPr bwMode="auto">
          <a:xfrm>
            <a:off x="3124200" y="3810000"/>
            <a:ext cx="381000" cy="457200"/>
          </a:xfrm>
          <a:prstGeom prst="star4">
            <a:avLst>
              <a:gd name="adj" fmla="val 12500"/>
            </a:avLst>
          </a:prstGeom>
          <a:solidFill>
            <a:srgbClr val="FFFF00"/>
          </a:solidFill>
          <a:ln w="38100">
            <a:solidFill>
              <a:srgbClr val="FFCC99"/>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0182" name="文本框 50181"/>
          <p:cNvSpPr txBox="1">
            <a:spLocks noChangeArrowheads="1"/>
          </p:cNvSpPr>
          <p:nvPr/>
        </p:nvSpPr>
        <p:spPr bwMode="auto">
          <a:xfrm>
            <a:off x="3505200" y="4572001"/>
            <a:ext cx="67818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内电场阻挡多子的扩散运动，推动少子的漂移运动。</a:t>
            </a:r>
            <a:endParaRPr lang="zh-CN" altLang="en-US" sz="2000" b="0">
              <a:latin typeface="Times New Roman" panose="02020503050405090304" pitchFamily="18" charset="0"/>
            </a:endParaRPr>
          </a:p>
        </p:txBody>
      </p:sp>
      <p:grpSp>
        <p:nvGrpSpPr>
          <p:cNvPr id="50183" name="组合 50182"/>
          <p:cNvGrpSpPr/>
          <p:nvPr/>
        </p:nvGrpSpPr>
        <p:grpSpPr bwMode="auto">
          <a:xfrm>
            <a:off x="4224338" y="625475"/>
            <a:ext cx="5040312" cy="2871788"/>
            <a:chOff x="0" y="0"/>
            <a:chExt cx="2853" cy="1809"/>
          </a:xfrm>
        </p:grpSpPr>
        <p:pic>
          <p:nvPicPr>
            <p:cNvPr id="51216" name="图片 50183" descr="备份_图形15(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 y="209"/>
              <a:ext cx="2675" cy="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7" name="直接连接符 50184"/>
            <p:cNvSpPr>
              <a:spLocks noChangeShapeType="1"/>
            </p:cNvSpPr>
            <p:nvPr/>
          </p:nvSpPr>
          <p:spPr bwMode="auto">
            <a:xfrm>
              <a:off x="885" y="30"/>
              <a:ext cx="1" cy="1521"/>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18" name="直接连接符 50185"/>
            <p:cNvSpPr>
              <a:spLocks noChangeShapeType="1"/>
            </p:cNvSpPr>
            <p:nvPr/>
          </p:nvSpPr>
          <p:spPr bwMode="auto">
            <a:xfrm>
              <a:off x="1983" y="0"/>
              <a:ext cx="1" cy="1579"/>
            </a:xfrm>
            <a:prstGeom prst="line">
              <a:avLst/>
            </a:prstGeom>
            <a:noFill/>
            <a:ln w="31750">
              <a:solidFill>
                <a:srgbClr val="00CC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19" name="文本框 50186"/>
            <p:cNvSpPr txBox="1">
              <a:spLocks noChangeArrowheads="1"/>
            </p:cNvSpPr>
            <p:nvPr/>
          </p:nvSpPr>
          <p:spPr bwMode="auto">
            <a:xfrm>
              <a:off x="1087" y="0"/>
              <a:ext cx="7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503050405090304" pitchFamily="18" charset="0"/>
                </a:rPr>
                <a:t>空间电荷区</a:t>
              </a:r>
              <a:endParaRPr lang="zh-CN" altLang="en-US" sz="1400" b="0">
                <a:solidFill>
                  <a:srgbClr val="FF9933"/>
                </a:solidFill>
                <a:latin typeface="Times New Roman" panose="02020503050405090304" pitchFamily="18" charset="0"/>
              </a:endParaRPr>
            </a:p>
          </p:txBody>
        </p:sp>
        <p:sp>
          <p:nvSpPr>
            <p:cNvPr id="51220" name="直接连接符 50187"/>
            <p:cNvSpPr>
              <a:spLocks noChangeShapeType="1"/>
            </p:cNvSpPr>
            <p:nvPr/>
          </p:nvSpPr>
          <p:spPr bwMode="auto">
            <a:xfrm>
              <a:off x="1723" y="90"/>
              <a:ext cx="253"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1" name="直接连接符 50188"/>
            <p:cNvSpPr>
              <a:spLocks noChangeShapeType="1"/>
            </p:cNvSpPr>
            <p:nvPr/>
          </p:nvSpPr>
          <p:spPr bwMode="auto">
            <a:xfrm flipH="1">
              <a:off x="885" y="90"/>
              <a:ext cx="254" cy="0"/>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2" name="直接连接符 50189"/>
            <p:cNvSpPr>
              <a:spLocks noChangeShapeType="1"/>
            </p:cNvSpPr>
            <p:nvPr/>
          </p:nvSpPr>
          <p:spPr bwMode="auto">
            <a:xfrm flipH="1">
              <a:off x="1058" y="1615"/>
              <a:ext cx="704" cy="1"/>
            </a:xfrm>
            <a:prstGeom prst="line">
              <a:avLst/>
            </a:prstGeom>
            <a:noFill/>
            <a:ln w="9525">
              <a:solidFill>
                <a:srgbClr val="00CCFF"/>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3" name="文本框 50190"/>
            <p:cNvSpPr txBox="1">
              <a:spLocks noChangeArrowheads="1"/>
            </p:cNvSpPr>
            <p:nvPr/>
          </p:nvSpPr>
          <p:spPr bwMode="auto">
            <a:xfrm>
              <a:off x="1117" y="1617"/>
              <a:ext cx="7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503050405090304" pitchFamily="18" charset="0"/>
                </a:rPr>
                <a:t>内电场方向</a:t>
              </a:r>
              <a:endParaRPr lang="zh-CN" altLang="en-US" sz="1400" b="0">
                <a:solidFill>
                  <a:srgbClr val="FF9933"/>
                </a:solidFill>
                <a:latin typeface="Times New Roman" panose="02020503050405090304" pitchFamily="18" charset="0"/>
              </a:endParaRPr>
            </a:p>
          </p:txBody>
        </p:sp>
        <p:graphicFrame>
          <p:nvGraphicFramePr>
            <p:cNvPr id="51224" name="对象 50191"/>
            <p:cNvGraphicFramePr>
              <a:graphicFrameLocks noChangeAspect="1"/>
            </p:cNvGraphicFramePr>
            <p:nvPr/>
          </p:nvGraphicFramePr>
          <p:xfrm>
            <a:off x="2185" y="658"/>
            <a:ext cx="140" cy="145"/>
          </p:xfrm>
          <a:graphic>
            <a:graphicData uri="http://schemas.openxmlformats.org/presentationml/2006/ole">
              <mc:AlternateContent xmlns:mc="http://schemas.openxmlformats.org/markup-compatibility/2006">
                <mc:Choice xmlns:v="urn:schemas-microsoft-com:vml" Requires="v">
                  <p:oleObj spid="_x0000_s2" name="" r:id="rId2" imgW="457200" imgH="457200" progId="">
                    <p:embed/>
                  </p:oleObj>
                </mc:Choice>
                <mc:Fallback>
                  <p:oleObj name="" r:id="rId2" imgW="457200" imgH="457200" progId="">
                    <p:embed/>
                    <p:pic>
                      <p:nvPicPr>
                        <p:cNvPr id="0" name="对象 50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 y="658"/>
                          <a:ext cx="14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5" name="对象 50192"/>
            <p:cNvGraphicFramePr>
              <a:graphicFrameLocks noChangeAspect="1"/>
            </p:cNvGraphicFramePr>
            <p:nvPr/>
          </p:nvGraphicFramePr>
          <p:xfrm>
            <a:off x="510" y="1017"/>
            <a:ext cx="141" cy="145"/>
          </p:xfrm>
          <a:graphic>
            <a:graphicData uri="http://schemas.openxmlformats.org/presentationml/2006/ole">
              <mc:AlternateContent xmlns:mc="http://schemas.openxmlformats.org/markup-compatibility/2006">
                <mc:Choice xmlns:v="urn:schemas-microsoft-com:vml" Requires="v">
                  <p:oleObj spid="_x0000_s3" name="" r:id="rId4" imgW="457200" imgH="457200" progId="">
                    <p:embed/>
                  </p:oleObj>
                </mc:Choice>
                <mc:Fallback>
                  <p:oleObj name="" r:id="rId4" imgW="457200" imgH="457200" progId="">
                    <p:embed/>
                    <p:pic>
                      <p:nvPicPr>
                        <p:cNvPr id="0" name="对象 501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 y="1017"/>
                          <a:ext cx="14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6" name="对象 50193"/>
            <p:cNvGraphicFramePr>
              <a:graphicFrameLocks noChangeAspect="1"/>
            </p:cNvGraphicFramePr>
            <p:nvPr/>
          </p:nvGraphicFramePr>
          <p:xfrm>
            <a:off x="567" y="568"/>
            <a:ext cx="142" cy="146"/>
          </p:xfrm>
          <a:graphic>
            <a:graphicData uri="http://schemas.openxmlformats.org/presentationml/2006/ole">
              <mc:AlternateContent xmlns:mc="http://schemas.openxmlformats.org/markup-compatibility/2006">
                <mc:Choice xmlns:v="urn:schemas-microsoft-com:vml" Requires="v">
                  <p:oleObj spid="_x0000_s4" name="" r:id="rId5" imgW="457200" imgH="457200" progId="">
                    <p:embed/>
                  </p:oleObj>
                </mc:Choice>
                <mc:Fallback>
                  <p:oleObj name="" r:id="rId5" imgW="457200" imgH="457200" progId="">
                    <p:embed/>
                    <p:pic>
                      <p:nvPicPr>
                        <p:cNvPr id="0" name="对象 501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 y="568"/>
                          <a:ext cx="14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27" name="对象 50194"/>
            <p:cNvGraphicFramePr>
              <a:graphicFrameLocks noChangeAspect="1"/>
            </p:cNvGraphicFramePr>
            <p:nvPr/>
          </p:nvGraphicFramePr>
          <p:xfrm>
            <a:off x="2214" y="1076"/>
            <a:ext cx="140" cy="146"/>
          </p:xfrm>
          <a:graphic>
            <a:graphicData uri="http://schemas.openxmlformats.org/presentationml/2006/ole">
              <mc:AlternateContent xmlns:mc="http://schemas.openxmlformats.org/markup-compatibility/2006">
                <mc:Choice xmlns:v="urn:schemas-microsoft-com:vml" Requires="v">
                  <p:oleObj spid="_x0000_s5" name="" r:id="rId7" imgW="457200" imgH="457200" progId="">
                    <p:embed/>
                  </p:oleObj>
                </mc:Choice>
                <mc:Fallback>
                  <p:oleObj name="" r:id="rId7" imgW="457200" imgH="457200" progId="">
                    <p:embed/>
                    <p:pic>
                      <p:nvPicPr>
                        <p:cNvPr id="0" name="对象 50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 y="1076"/>
                          <a:ext cx="140"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28" name="直接连接符 50195"/>
            <p:cNvSpPr>
              <a:spLocks noChangeShapeType="1"/>
            </p:cNvSpPr>
            <p:nvPr/>
          </p:nvSpPr>
          <p:spPr bwMode="auto">
            <a:xfrm>
              <a:off x="626" y="1076"/>
              <a:ext cx="1070"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29" name="直接连接符 50196"/>
            <p:cNvSpPr>
              <a:spLocks noChangeShapeType="1"/>
            </p:cNvSpPr>
            <p:nvPr/>
          </p:nvSpPr>
          <p:spPr bwMode="auto">
            <a:xfrm flipH="1">
              <a:off x="914" y="1166"/>
              <a:ext cx="1267"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0" name="直接连接符 50197"/>
            <p:cNvSpPr>
              <a:spLocks noChangeShapeType="1"/>
            </p:cNvSpPr>
            <p:nvPr/>
          </p:nvSpPr>
          <p:spPr bwMode="auto">
            <a:xfrm flipH="1">
              <a:off x="885" y="747"/>
              <a:ext cx="1268"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1" name="直接连接符 50198"/>
            <p:cNvSpPr>
              <a:spLocks noChangeShapeType="1"/>
            </p:cNvSpPr>
            <p:nvPr/>
          </p:nvSpPr>
          <p:spPr bwMode="auto">
            <a:xfrm>
              <a:off x="683" y="658"/>
              <a:ext cx="1070" cy="1"/>
            </a:xfrm>
            <a:prstGeom prst="line">
              <a:avLst/>
            </a:prstGeom>
            <a:noFill/>
            <a:ln w="9525">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2" name="直接连接符 50199"/>
            <p:cNvSpPr>
              <a:spLocks noChangeShapeType="1"/>
            </p:cNvSpPr>
            <p:nvPr/>
          </p:nvSpPr>
          <p:spPr bwMode="auto">
            <a:xfrm flipV="1">
              <a:off x="770" y="1076"/>
              <a:ext cx="338" cy="517"/>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3" name="直接连接符 50200"/>
            <p:cNvSpPr>
              <a:spLocks noChangeShapeType="1"/>
            </p:cNvSpPr>
            <p:nvPr/>
          </p:nvSpPr>
          <p:spPr bwMode="auto">
            <a:xfrm flipV="1">
              <a:off x="770" y="1166"/>
              <a:ext cx="732" cy="431"/>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4" name="直接连接符 50201"/>
            <p:cNvSpPr>
              <a:spLocks noChangeShapeType="1"/>
            </p:cNvSpPr>
            <p:nvPr/>
          </p:nvSpPr>
          <p:spPr bwMode="auto">
            <a:xfrm>
              <a:off x="713" y="179"/>
              <a:ext cx="760" cy="460"/>
            </a:xfrm>
            <a:prstGeom prst="line">
              <a:avLst/>
            </a:prstGeom>
            <a:noFill/>
            <a:ln w="12700">
              <a:solidFill>
                <a:schemeClr val="hlink"/>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35" name="直接连接符 50202"/>
            <p:cNvSpPr>
              <a:spLocks noChangeShapeType="1"/>
            </p:cNvSpPr>
            <p:nvPr/>
          </p:nvSpPr>
          <p:spPr bwMode="auto">
            <a:xfrm>
              <a:off x="713" y="179"/>
              <a:ext cx="507" cy="517"/>
            </a:xfrm>
            <a:prstGeom prst="line">
              <a:avLst/>
            </a:prstGeom>
            <a:noFill/>
            <a:ln w="12700">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36" name="文本框 50203"/>
            <p:cNvSpPr txBox="1">
              <a:spLocks noChangeArrowheads="1"/>
            </p:cNvSpPr>
            <p:nvPr/>
          </p:nvSpPr>
          <p:spPr bwMode="auto">
            <a:xfrm>
              <a:off x="0" y="28"/>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1400" b="0">
                  <a:solidFill>
                    <a:schemeClr val="bg1"/>
                  </a:solidFill>
                  <a:latin typeface="Times New Roman" panose="02020503050405090304" pitchFamily="18" charset="0"/>
                </a:rPr>
                <a:t>P</a:t>
              </a:r>
              <a:endParaRPr lang="en-US" altLang="zh-CN" sz="1400" b="0">
                <a:solidFill>
                  <a:schemeClr val="bg1"/>
                </a:solidFill>
                <a:latin typeface="Times New Roman" panose="02020503050405090304" pitchFamily="18" charset="0"/>
              </a:endParaRPr>
            </a:p>
          </p:txBody>
        </p:sp>
        <p:sp>
          <p:nvSpPr>
            <p:cNvPr id="51237" name="文本框 50204"/>
            <p:cNvSpPr txBox="1">
              <a:spLocks noChangeArrowheads="1"/>
            </p:cNvSpPr>
            <p:nvPr/>
          </p:nvSpPr>
          <p:spPr bwMode="auto">
            <a:xfrm>
              <a:off x="2544" y="28"/>
              <a:ext cx="3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1400" b="0">
                  <a:solidFill>
                    <a:schemeClr val="bg1"/>
                  </a:solidFill>
                  <a:latin typeface="Times New Roman" panose="02020503050405090304" pitchFamily="18" charset="0"/>
                </a:rPr>
                <a:t>N</a:t>
              </a:r>
              <a:endParaRPr lang="en-US" altLang="zh-CN" sz="1400" b="0">
                <a:solidFill>
                  <a:schemeClr val="bg1"/>
                </a:solidFill>
                <a:latin typeface="Times New Roman" panose="02020503050405090304" pitchFamily="18" charset="0"/>
              </a:endParaRPr>
            </a:p>
          </p:txBody>
        </p:sp>
        <p:sp>
          <p:nvSpPr>
            <p:cNvPr id="51238" name="矩形 50205"/>
            <p:cNvSpPr>
              <a:spLocks noChangeArrowheads="1"/>
            </p:cNvSpPr>
            <p:nvPr/>
          </p:nvSpPr>
          <p:spPr bwMode="auto">
            <a:xfrm>
              <a:off x="337" y="1586"/>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1200" b="0">
                  <a:solidFill>
                    <a:srgbClr val="FF9933"/>
                  </a:solidFill>
                  <a:latin typeface="Times New Roman" panose="02020503050405090304" pitchFamily="18" charset="0"/>
                </a:rPr>
                <a:t>多子扩散</a:t>
              </a:r>
              <a:endParaRPr lang="zh-CN" altLang="en-US" sz="1200" b="0">
                <a:solidFill>
                  <a:srgbClr val="FF9933"/>
                </a:solidFill>
                <a:latin typeface="Times New Roman" panose="02020503050405090304" pitchFamily="18" charset="0"/>
              </a:endParaRPr>
            </a:p>
          </p:txBody>
        </p:sp>
        <p:sp>
          <p:nvSpPr>
            <p:cNvPr id="51239" name="矩形 50206"/>
            <p:cNvSpPr>
              <a:spLocks noChangeArrowheads="1"/>
            </p:cNvSpPr>
            <p:nvPr/>
          </p:nvSpPr>
          <p:spPr bwMode="auto">
            <a:xfrm>
              <a:off x="231" y="19"/>
              <a:ext cx="5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1400" b="0">
                  <a:solidFill>
                    <a:srgbClr val="FF9933"/>
                  </a:solidFill>
                  <a:latin typeface="Times New Roman" panose="02020503050405090304" pitchFamily="18" charset="0"/>
                </a:rPr>
                <a:t>少子漂移</a:t>
              </a:r>
              <a:endParaRPr lang="zh-CN" altLang="en-US" sz="1400" b="0">
                <a:solidFill>
                  <a:srgbClr val="FF9933"/>
                </a:solidFill>
                <a:latin typeface="Times New Roman" panose="02020503050405090304" pitchFamily="18" charset="0"/>
              </a:endParaRPr>
            </a:p>
          </p:txBody>
        </p:sp>
      </p:grpSp>
      <p:sp>
        <p:nvSpPr>
          <p:cNvPr id="50208" name="矩形 50207"/>
          <p:cNvSpPr>
            <a:spLocks noChangeArrowheads="1"/>
          </p:cNvSpPr>
          <p:nvPr/>
        </p:nvSpPr>
        <p:spPr bwMode="auto">
          <a:xfrm>
            <a:off x="1834198" y="2819400"/>
            <a:ext cx="1605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3200" b="0">
                <a:latin typeface="Times New Roman" panose="02020503050405090304" pitchFamily="18" charset="0"/>
                <a:ea typeface="华文彩云" panose="02010800040101010101" pitchFamily="2" charset="-122"/>
              </a:rPr>
              <a:t>结 论 ：</a:t>
            </a:r>
            <a:endParaRPr lang="zh-CN" altLang="en-US" sz="3200" b="0">
              <a:latin typeface="Times New Roman" panose="02020503050405090304" pitchFamily="18" charset="0"/>
              <a:ea typeface="华文彩云" panose="02010800040101010101" pitchFamily="2" charset="-122"/>
            </a:endParaRPr>
          </a:p>
        </p:txBody>
      </p:sp>
      <p:sp>
        <p:nvSpPr>
          <p:cNvPr id="50209" name="矩形 50208"/>
          <p:cNvSpPr>
            <a:spLocks noChangeArrowheads="1"/>
          </p:cNvSpPr>
          <p:nvPr/>
        </p:nvSpPr>
        <p:spPr bwMode="auto">
          <a:xfrm>
            <a:off x="3935413" y="549275"/>
            <a:ext cx="5600700" cy="3124200"/>
          </a:xfrm>
          <a:prstGeom prst="rect">
            <a:avLst/>
          </a:prstGeom>
          <a:noFill/>
          <a:ln w="57150" cap="rnd">
            <a:solidFill>
              <a:srgbClr val="FF66FF"/>
            </a:solidFill>
            <a:prstDash val="sysDot"/>
            <a:miter lim="800000"/>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0210" name="文本框 50209"/>
          <p:cNvSpPr txBox="1">
            <a:spLocks noChangeArrowheads="1"/>
          </p:cNvSpPr>
          <p:nvPr/>
        </p:nvSpPr>
        <p:spPr bwMode="auto">
          <a:xfrm>
            <a:off x="3810001" y="3886201"/>
            <a:ext cx="646271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幼圆" panose="02010509060101010101" pitchFamily="49" charset="-122"/>
              </a:rPr>
              <a:t>在</a:t>
            </a:r>
            <a:r>
              <a:rPr lang="en-US" altLang="zh-CN" sz="2000" b="0">
                <a:latin typeface="Times New Roman" panose="02020503050405090304" pitchFamily="18" charset="0"/>
              </a:rPr>
              <a:t>PN</a:t>
            </a:r>
            <a:r>
              <a:rPr lang="zh-CN" altLang="en-US" sz="2000" b="0">
                <a:latin typeface="幼圆" panose="02010509060101010101" pitchFamily="49" charset="-122"/>
              </a:rPr>
              <a:t>结中同时存在多子的扩散运动和少子的漂移运动。</a:t>
            </a:r>
            <a:endParaRPr lang="zh-CN" altLang="en-US" sz="2000" b="0">
              <a:latin typeface="幼圆" panose="02010509060101010101" pitchFamily="49" charset="-122"/>
            </a:endParaRPr>
          </a:p>
        </p:txBody>
      </p:sp>
      <p:sp>
        <p:nvSpPr>
          <p:cNvPr id="6" name="灯片编号占位符 5"/>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p:cTn id="7" dur="500" fill="hold"/>
                                        <p:tgtEl>
                                          <p:spTgt spid="50183"/>
                                        </p:tgtEl>
                                        <p:attrNameLst>
                                          <p:attrName>ppt_w</p:attrName>
                                        </p:attrNameLst>
                                      </p:cBhvr>
                                      <p:tavLst>
                                        <p:tav tm="0">
                                          <p:val>
                                            <p:strVal val="4*#ppt_w"/>
                                          </p:val>
                                        </p:tav>
                                        <p:tav tm="100000">
                                          <p:val>
                                            <p:strVal val="#ppt_w"/>
                                          </p:val>
                                        </p:tav>
                                      </p:tavLst>
                                    </p:anim>
                                    <p:anim calcmode="lin" valueType="num">
                                      <p:cBhvr>
                                        <p:cTn id="8" dur="500" fill="hold"/>
                                        <p:tgtEl>
                                          <p:spTgt spid="5018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209"/>
                                        </p:tgtEl>
                                        <p:attrNameLst>
                                          <p:attrName>style.visibility</p:attrName>
                                        </p:attrNameLst>
                                      </p:cBhvr>
                                      <p:to>
                                        <p:strVal val="visible"/>
                                      </p:to>
                                    </p:set>
                                    <p:anim calcmode="lin" valueType="num">
                                      <p:cBhvr>
                                        <p:cTn id="12" dur="500" fill="hold"/>
                                        <p:tgtEl>
                                          <p:spTgt spid="50209"/>
                                        </p:tgtEl>
                                        <p:attrNameLst>
                                          <p:attrName>ppt_w</p:attrName>
                                        </p:attrNameLst>
                                      </p:cBhvr>
                                      <p:tavLst>
                                        <p:tav tm="0">
                                          <p:val>
                                            <p:fltVal val="0"/>
                                          </p:val>
                                        </p:tav>
                                        <p:tav tm="100000">
                                          <p:val>
                                            <p:strVal val="#ppt_w"/>
                                          </p:val>
                                        </p:tav>
                                      </p:tavLst>
                                    </p:anim>
                                    <p:anim calcmode="lin" valueType="num">
                                      <p:cBhvr>
                                        <p:cTn id="13" dur="500" fill="hold"/>
                                        <p:tgtEl>
                                          <p:spTgt spid="5020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208"/>
                                        </p:tgtEl>
                                        <p:attrNameLst>
                                          <p:attrName>style.visibility</p:attrName>
                                        </p:attrNameLst>
                                      </p:cBhvr>
                                      <p:to>
                                        <p:strVal val="visible"/>
                                      </p:to>
                                    </p:set>
                                    <p:anim calcmode="lin" valueType="num">
                                      <p:cBhvr additive="base">
                                        <p:cTn id="18" dur="500" fill="hold"/>
                                        <p:tgtEl>
                                          <p:spTgt spid="50208"/>
                                        </p:tgtEl>
                                        <p:attrNameLst>
                                          <p:attrName>ppt_x</p:attrName>
                                        </p:attrNameLst>
                                      </p:cBhvr>
                                      <p:tavLst>
                                        <p:tav tm="0">
                                          <p:val>
                                            <p:strVal val="0-#ppt_w/2"/>
                                          </p:val>
                                        </p:tav>
                                        <p:tav tm="100000">
                                          <p:val>
                                            <p:strVal val="#ppt_x"/>
                                          </p:val>
                                        </p:tav>
                                      </p:tavLst>
                                    </p:anim>
                                    <p:anim calcmode="lin" valueType="num">
                                      <p:cBhvr additive="base">
                                        <p:cTn id="19" dur="500" fill="hold"/>
                                        <p:tgtEl>
                                          <p:spTgt spid="50208"/>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3" presetClass="entr" presetSubtype="528" fill="hold" nodeType="afterEffect">
                                  <p:stCondLst>
                                    <p:cond delay="0"/>
                                  </p:stCondLst>
                                  <p:childTnLst>
                                    <p:set>
                                      <p:cBhvr>
                                        <p:cTn id="22" dur="1" fill="hold">
                                          <p:stCondLst>
                                            <p:cond delay="0"/>
                                          </p:stCondLst>
                                        </p:cTn>
                                        <p:tgtEl>
                                          <p:spTgt spid="50181"/>
                                        </p:tgtEl>
                                        <p:attrNameLst>
                                          <p:attrName>style.visibility</p:attrName>
                                        </p:attrNameLst>
                                      </p:cBhvr>
                                      <p:to>
                                        <p:strVal val="visible"/>
                                      </p:to>
                                    </p:set>
                                    <p:anim calcmode="lin" valueType="num">
                                      <p:cBhvr>
                                        <p:cTn id="23" dur="500" fill="hold"/>
                                        <p:tgtEl>
                                          <p:spTgt spid="50181"/>
                                        </p:tgtEl>
                                        <p:attrNameLst>
                                          <p:attrName>ppt_w</p:attrName>
                                        </p:attrNameLst>
                                      </p:cBhvr>
                                      <p:tavLst>
                                        <p:tav tm="0">
                                          <p:val>
                                            <p:fltVal val="0"/>
                                          </p:val>
                                        </p:tav>
                                        <p:tav tm="100000">
                                          <p:val>
                                            <p:strVal val="#ppt_w"/>
                                          </p:val>
                                        </p:tav>
                                      </p:tavLst>
                                    </p:anim>
                                    <p:anim calcmode="lin" valueType="num">
                                      <p:cBhvr>
                                        <p:cTn id="24" dur="500" fill="hold"/>
                                        <p:tgtEl>
                                          <p:spTgt spid="50181"/>
                                        </p:tgtEl>
                                        <p:attrNameLst>
                                          <p:attrName>ppt_h</p:attrName>
                                        </p:attrNameLst>
                                      </p:cBhvr>
                                      <p:tavLst>
                                        <p:tav tm="0">
                                          <p:val>
                                            <p:fltVal val="0"/>
                                          </p:val>
                                        </p:tav>
                                        <p:tav tm="100000">
                                          <p:val>
                                            <p:strVal val="#ppt_h"/>
                                          </p:val>
                                        </p:tav>
                                      </p:tavLst>
                                    </p:anim>
                                    <p:anim calcmode="lin" valueType="num">
                                      <p:cBhvr>
                                        <p:cTn id="25" dur="500" fill="hold"/>
                                        <p:tgtEl>
                                          <p:spTgt spid="50181"/>
                                        </p:tgtEl>
                                        <p:attrNameLst>
                                          <p:attrName>ppt_x</p:attrName>
                                        </p:attrNameLst>
                                      </p:cBhvr>
                                      <p:tavLst>
                                        <p:tav tm="0">
                                          <p:val>
                                            <p:fltVal val="0.5"/>
                                          </p:val>
                                        </p:tav>
                                        <p:tav tm="100000">
                                          <p:val>
                                            <p:strVal val="#ppt_x"/>
                                          </p:val>
                                        </p:tav>
                                      </p:tavLst>
                                    </p:anim>
                                    <p:anim calcmode="lin" valueType="num">
                                      <p:cBhvr>
                                        <p:cTn id="26" dur="500" fill="hold"/>
                                        <p:tgtEl>
                                          <p:spTgt spid="50181"/>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9" presetClass="entr" presetSubtype="0" fill="hold" grpId="0" nodeType="afterEffect">
                                  <p:stCondLst>
                                    <p:cond delay="0"/>
                                  </p:stCondLst>
                                  <p:iterate type="wd">
                                    <p:tmPct val="100000"/>
                                  </p:iterate>
                                  <p:childTnLst>
                                    <p:set>
                                      <p:cBhvr>
                                        <p:cTn id="29" dur="1" fill="hold">
                                          <p:stCondLst>
                                            <p:cond delay="0"/>
                                          </p:stCondLst>
                                        </p:cTn>
                                        <p:tgtEl>
                                          <p:spTgt spid="50210"/>
                                        </p:tgtEl>
                                        <p:attrNameLst>
                                          <p:attrName>style.visibility</p:attrName>
                                        </p:attrNameLst>
                                      </p:cBhvr>
                                      <p:to>
                                        <p:strVal val="visible"/>
                                      </p:to>
                                    </p:set>
                                    <p:animEffect transition="in" filter="dissolve">
                                      <p:cBhvr>
                                        <p:cTn id="30" dur="300"/>
                                        <p:tgtEl>
                                          <p:spTgt spid="502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0180"/>
                                        </p:tgtEl>
                                        <p:attrNameLst>
                                          <p:attrName>style.visibility</p:attrName>
                                        </p:attrNameLst>
                                      </p:cBhvr>
                                      <p:to>
                                        <p:strVal val="visible"/>
                                      </p:to>
                                    </p:set>
                                    <p:anim calcmode="lin" valueType="num">
                                      <p:cBhvr additive="base">
                                        <p:cTn id="35" dur="500" fill="hold"/>
                                        <p:tgtEl>
                                          <p:spTgt spid="50180"/>
                                        </p:tgtEl>
                                        <p:attrNameLst>
                                          <p:attrName>ppt_x</p:attrName>
                                        </p:attrNameLst>
                                      </p:cBhvr>
                                      <p:tavLst>
                                        <p:tav tm="0">
                                          <p:val>
                                            <p:strVal val="0-#ppt_w/2"/>
                                          </p:val>
                                        </p:tav>
                                        <p:tav tm="100000">
                                          <p:val>
                                            <p:strVal val="#ppt_x"/>
                                          </p:val>
                                        </p:tav>
                                      </p:tavLst>
                                    </p:anim>
                                    <p:anim calcmode="lin" valueType="num">
                                      <p:cBhvr additive="base">
                                        <p:cTn id="36" dur="500" fill="hold"/>
                                        <p:tgtEl>
                                          <p:spTgt spid="50180"/>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0182"/>
                                        </p:tgtEl>
                                        <p:attrNameLst>
                                          <p:attrName>style.visibility</p:attrName>
                                        </p:attrNameLst>
                                      </p:cBhvr>
                                      <p:to>
                                        <p:strVal val="visible"/>
                                      </p:to>
                                    </p:set>
                                    <p:animEffect transition="in" filter="wipe(left)">
                                      <p:cBhvr>
                                        <p:cTn id="40" dur="500"/>
                                        <p:tgtEl>
                                          <p:spTgt spid="50182"/>
                                        </p:tgtEl>
                                      </p:cBhvr>
                                    </p:animEffect>
                                  </p:childTnLst>
                                </p:cTn>
                              </p:par>
                            </p:childTnLst>
                          </p:cTn>
                        </p:par>
                      </p:childTnLst>
                    </p:cTn>
                  </p:par>
                  <p:par>
                    <p:cTn id="41" fill="hold">
                      <p:stCondLst>
                        <p:cond delay="indefinite"/>
                      </p:stCondLst>
                      <p:childTnLst>
                        <p:par>
                          <p:cTn id="42" fill="hold">
                            <p:stCondLst>
                              <p:cond delay="0"/>
                            </p:stCondLst>
                            <p:childTnLst>
                              <p:par>
                                <p:cTn id="43" presetID="15" presetClass="entr" presetSubtype="0" fill="hold" nodeType="clickEffect">
                                  <p:stCondLst>
                                    <p:cond delay="0"/>
                                  </p:stCondLst>
                                  <p:childTnLst>
                                    <p:set>
                                      <p:cBhvr>
                                        <p:cTn id="44" dur="1" fill="hold">
                                          <p:stCondLst>
                                            <p:cond delay="0"/>
                                          </p:stCondLst>
                                        </p:cTn>
                                        <p:tgtEl>
                                          <p:spTgt spid="50179"/>
                                        </p:tgtEl>
                                        <p:attrNameLst>
                                          <p:attrName>style.visibility</p:attrName>
                                        </p:attrNameLst>
                                      </p:cBhvr>
                                      <p:to>
                                        <p:strVal val="visible"/>
                                      </p:to>
                                    </p:set>
                                    <p:anim calcmode="lin" valueType="num">
                                      <p:cBhvr>
                                        <p:cTn id="45" dur="1000" fill="hold"/>
                                        <p:tgtEl>
                                          <p:spTgt spid="50179"/>
                                        </p:tgtEl>
                                        <p:attrNameLst>
                                          <p:attrName>ppt_w</p:attrName>
                                        </p:attrNameLst>
                                      </p:cBhvr>
                                      <p:tavLst>
                                        <p:tav tm="0">
                                          <p:val>
                                            <p:fltVal val="0"/>
                                          </p:val>
                                        </p:tav>
                                        <p:tav tm="100000">
                                          <p:val>
                                            <p:strVal val="#ppt_w"/>
                                          </p:val>
                                        </p:tav>
                                      </p:tavLst>
                                    </p:anim>
                                    <p:anim calcmode="lin" valueType="num">
                                      <p:cBhvr>
                                        <p:cTn id="46" dur="1000" fill="hold"/>
                                        <p:tgtEl>
                                          <p:spTgt spid="50179"/>
                                        </p:tgtEl>
                                        <p:attrNameLst>
                                          <p:attrName>ppt_h</p:attrName>
                                        </p:attrNameLst>
                                      </p:cBhvr>
                                      <p:tavLst>
                                        <p:tav tm="0">
                                          <p:val>
                                            <p:fltVal val="0"/>
                                          </p:val>
                                        </p:tav>
                                        <p:tav tm="100000">
                                          <p:val>
                                            <p:strVal val="#ppt_h"/>
                                          </p:val>
                                        </p:tav>
                                      </p:tavLst>
                                    </p:anim>
                                    <p:anim calcmode="lin" valueType="num">
                                      <p:cBhvr>
                                        <p:cTn id="47" dur="1000" fill="hold"/>
                                        <p:tgtEl>
                                          <p:spTgt spid="50179"/>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50179"/>
                                        </p:tgtEl>
                                        <p:attrNameLst>
                                          <p:attrName>ppt_y</p:attrName>
                                        </p:attrNameLst>
                                      </p:cBhvr>
                                      <p:tavLst>
                                        <p:tav tm="0" fmla="#ppt_y+(sin(-2*pi*(1-$))*-#ppt_x+cos(-2*pi*(1-$))*(1-#ppt_y))*(1-$)">
                                          <p:val>
                                            <p:fltVal val="0"/>
                                          </p:val>
                                        </p:tav>
                                        <p:tav tm="100000">
                                          <p:val>
                                            <p:fltVal val="1"/>
                                          </p:val>
                                        </p:tav>
                                      </p:tavLst>
                                    </p:anim>
                                  </p:childTnLst>
                                </p:cTn>
                              </p:par>
                            </p:childTnLst>
                          </p:cTn>
                        </p:par>
                        <p:par>
                          <p:cTn id="49" fill="hold">
                            <p:stCondLst>
                              <p:cond delay="1000"/>
                            </p:stCondLst>
                            <p:childTnLst>
                              <p:par>
                                <p:cTn id="50" presetID="5" presetClass="entr" presetSubtype="10" fill="hold" grpId="0" nodeType="afterEffect">
                                  <p:stCondLst>
                                    <p:cond delay="0"/>
                                  </p:stCondLst>
                                  <p:childTnLst>
                                    <p:set>
                                      <p:cBhvr>
                                        <p:cTn id="51" dur="1" fill="hold">
                                          <p:stCondLst>
                                            <p:cond delay="0"/>
                                          </p:stCondLst>
                                        </p:cTn>
                                        <p:tgtEl>
                                          <p:spTgt spid="50178"/>
                                        </p:tgtEl>
                                        <p:attrNameLst>
                                          <p:attrName>style.visibility</p:attrName>
                                        </p:attrNameLst>
                                      </p:cBhvr>
                                      <p:to>
                                        <p:strVal val="visible"/>
                                      </p:to>
                                    </p:set>
                                    <p:animEffect transition="in" filter="checkerboard(across)">
                                      <p:cBhvr>
                                        <p:cTn id="52"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82" grpId="0"/>
      <p:bldP spid="50208" grpId="0"/>
      <p:bldP spid="5021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2" name="Rectangle 6"/>
          <p:cNvSpPr>
            <a:spLocks noChangeArrowheads="1"/>
          </p:cNvSpPr>
          <p:nvPr>
            <p:custDataLst>
              <p:tags r:id="rId1"/>
            </p:custDataLst>
          </p:nvPr>
        </p:nvSpPr>
        <p:spPr bwMode="auto">
          <a:xfrm>
            <a:off x="1524000" y="2505076"/>
            <a:ext cx="914400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pic>
        <p:nvPicPr>
          <p:cNvPr id="105512" name="Picture 40"/>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495550" y="2349500"/>
            <a:ext cx="6985000" cy="3702050"/>
          </a:xfrm>
          <a:prstGeom prst="rect">
            <a:avLst/>
          </a:prstGeom>
          <a:noFill/>
          <a:extLst>
            <a:ext uri="{909E8E84-426E-40DD-AFC4-6F175D3DCCD1}">
              <a14:hiddenFill xmlns:a14="http://schemas.microsoft.com/office/drawing/2010/main">
                <a:solidFill>
                  <a:srgbClr val="FFFFFF"/>
                </a:solidFill>
              </a14:hiddenFill>
            </a:ext>
          </a:extLst>
        </p:spPr>
      </p:pic>
      <p:sp>
        <p:nvSpPr>
          <p:cNvPr id="106534" name="Rectangle 1062"/>
          <p:cNvSpPr>
            <a:spLocks noChangeArrowheads="1"/>
          </p:cNvSpPr>
          <p:nvPr>
            <p:custDataLst>
              <p:tags r:id="rId4"/>
            </p:custDataLst>
          </p:nvPr>
        </p:nvSpPr>
        <p:spPr bwMode="auto">
          <a:xfrm>
            <a:off x="1774826" y="908051"/>
            <a:ext cx="8448147" cy="137954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在一块本征半导体两侧通过特殊工艺，分别形成</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ea"/>
              </a:rPr>
              <a:t>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型半导</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体和</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ea"/>
              </a:rPr>
              <a:t>P</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型半导体。则在它们的交界处将形成一个具有特殊物理</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性质的薄层，即</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PN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结。</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06544" name="Oval 1072"/>
          <p:cNvSpPr>
            <a:spLocks noChangeArrowheads="1"/>
          </p:cNvSpPr>
          <p:nvPr>
            <p:custDataLst>
              <p:tags r:id="rId5"/>
            </p:custDataLst>
          </p:nvPr>
        </p:nvSpPr>
        <p:spPr bwMode="auto">
          <a:xfrm>
            <a:off x="3952876" y="3733801"/>
            <a:ext cx="144463" cy="144463"/>
          </a:xfrm>
          <a:prstGeom prst="ellipse">
            <a:avLst/>
          </a:prstGeom>
          <a:solidFill>
            <a:srgbClr val="00CC00"/>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06545" name="Oval 1073"/>
          <p:cNvSpPr>
            <a:spLocks noChangeArrowheads="1"/>
          </p:cNvSpPr>
          <p:nvPr>
            <p:custDataLst>
              <p:tags r:id="rId6"/>
            </p:custDataLst>
          </p:nvPr>
        </p:nvSpPr>
        <p:spPr bwMode="auto">
          <a:xfrm>
            <a:off x="7751763" y="4365626"/>
            <a:ext cx="144462" cy="142875"/>
          </a:xfrm>
          <a:prstGeom prst="ellipse">
            <a:avLst/>
          </a:prstGeom>
          <a:solidFill>
            <a:srgbClr val="FFFFFF"/>
          </a:solidFill>
          <a:ln w="28575">
            <a:solidFill>
              <a:srgbClr val="FF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3" name="Rectangle 5">
            <a:hlinkClick r:id="rId7" action="ppaction://hlinksldjump"/>
          </p:cNvPr>
          <p:cNvSpPr>
            <a:spLocks noChangeArrowheads="1"/>
          </p:cNvSpPr>
          <p:nvPr>
            <p:custDataLst>
              <p:tags r:id="rId8"/>
            </p:custDataLst>
          </p:nvPr>
        </p:nvSpPr>
        <p:spPr bwMode="auto">
          <a:xfrm>
            <a:off x="901065" y="685484"/>
            <a:ext cx="624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rgbClr val="000000"/>
                </a:solidFill>
                <a:latin typeface="Times New Roman" panose="02020503050405090304" pitchFamily="18" charset="0"/>
                <a:ea typeface="宋体" pitchFamily="2" charset="-122"/>
              </a:defRPr>
            </a:lvl1pPr>
            <a:lvl2pPr>
              <a:defRPr kumimoji="1" sz="4400">
                <a:solidFill>
                  <a:srgbClr val="000000"/>
                </a:solidFill>
                <a:latin typeface="Times New Roman" panose="02020503050405090304" pitchFamily="18" charset="0"/>
                <a:ea typeface="宋体" pitchFamily="2" charset="-122"/>
              </a:defRPr>
            </a:lvl2pPr>
            <a:lvl3pPr>
              <a:defRPr kumimoji="1" sz="4400">
                <a:solidFill>
                  <a:srgbClr val="000000"/>
                </a:solidFill>
                <a:latin typeface="Times New Roman" panose="02020503050405090304" pitchFamily="18" charset="0"/>
                <a:ea typeface="宋体" pitchFamily="2" charset="-122"/>
              </a:defRPr>
            </a:lvl3pPr>
            <a:lvl4pPr>
              <a:defRPr kumimoji="1" sz="4400">
                <a:solidFill>
                  <a:srgbClr val="000000"/>
                </a:solidFill>
                <a:latin typeface="Times New Roman" panose="02020503050405090304" pitchFamily="18" charset="0"/>
                <a:ea typeface="宋体" pitchFamily="2" charset="-122"/>
              </a:defRPr>
            </a:lvl4pPr>
            <a:lvl5pPr>
              <a:defRPr kumimoji="1" sz="4400">
                <a:solidFill>
                  <a:srgbClr val="000000"/>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000066"/>
                </a:solidFill>
                <a:effectLst/>
                <a:uLnTx/>
                <a:uFillTx/>
                <a:latin typeface="Times New Roman" panose="02020503050405090304" pitchFamily="18" charset="0"/>
                <a:ea typeface="黑体" pitchFamily="49" charset="-122"/>
                <a:cs typeface="+mn-ea"/>
              </a:rPr>
              <a:t> </a:t>
            </a:r>
            <a:r>
              <a:rPr kumimoji="1" lang="zh-CN" altLang="en-US" sz="2400" b="1" i="0" u="none" strike="noStrike" kern="1200" cap="none" spc="0" normalizeH="0" baseline="0" noProof="0" dirty="0">
                <a:ln>
                  <a:noFill/>
                </a:ln>
                <a:solidFill>
                  <a:srgbClr val="000066"/>
                </a:solidFill>
                <a:effectLst/>
                <a:uLnTx/>
                <a:uFillTx/>
                <a:latin typeface="Times New Roman" panose="02020503050405090304" pitchFamily="18" charset="0"/>
                <a:ea typeface="黑体" pitchFamily="49" charset="-122"/>
                <a:cs typeface="+mn-ea"/>
              </a:rPr>
              <a:t>总结</a:t>
            </a:r>
            <a:r>
              <a:rPr kumimoji="1" lang="en-US" altLang="zh-CN" sz="2400" b="1" i="0" u="none" strike="noStrike" kern="1200" cap="none" spc="0" normalizeH="0" baseline="0" noProof="0" dirty="0">
                <a:ln>
                  <a:noFill/>
                </a:ln>
                <a:solidFill>
                  <a:srgbClr val="000066"/>
                </a:solidFill>
                <a:effectLst/>
                <a:uLnTx/>
                <a:uFillTx/>
                <a:latin typeface="Times New Roman" panose="02020503050405090304" pitchFamily="18" charset="0"/>
                <a:ea typeface="黑体" pitchFamily="49" charset="-122"/>
                <a:cs typeface="+mn-ea"/>
              </a:rPr>
              <a:t>  PN</a:t>
            </a:r>
            <a:r>
              <a:rPr kumimoji="1" lang="zh-CN" altLang="en-US" sz="2400" b="1" i="0" u="none" strike="noStrike" kern="1200" cap="none" spc="0" normalizeH="0" baseline="0" noProof="0" dirty="0">
                <a:ln>
                  <a:noFill/>
                </a:ln>
                <a:solidFill>
                  <a:srgbClr val="000066"/>
                </a:solidFill>
                <a:effectLst/>
                <a:uLnTx/>
                <a:uFillTx/>
                <a:latin typeface="Times New Roman" panose="02020503050405090304" pitchFamily="18" charset="0"/>
                <a:ea typeface="黑体" pitchFamily="49" charset="-122"/>
                <a:cs typeface="+mn-ea"/>
              </a:rPr>
              <a:t>结的形成</a:t>
            </a:r>
            <a:endParaRPr kumimoji="1" lang="zh-CN" altLang="en-US" sz="2400" b="1" i="0" u="none" strike="noStrike" kern="1200" cap="none" spc="0" normalizeH="0" baseline="0" noProof="0" dirty="0">
              <a:ln>
                <a:noFill/>
              </a:ln>
              <a:solidFill>
                <a:srgbClr val="000066"/>
              </a:solidFill>
              <a:effectLst/>
              <a:uLnTx/>
              <a:uFillTx/>
              <a:latin typeface="Times New Roman" panose="02020503050405090304" pitchFamily="18" charset="0"/>
              <a:ea typeface="黑体" pitchFamily="49" charset="-122"/>
              <a:cs typeface="+mn-ea"/>
            </a:endParaRPr>
          </a:p>
        </p:txBody>
      </p:sp>
    </p:spTree>
  </p:cSld>
  <p:clrMapOvr>
    <a:masterClrMapping/>
  </p:clrMapOvr>
  <p:transition spd="slow">
    <p:zoom/>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140295" name="Rectangle 7"/>
          <p:cNvSpPr>
            <a:spLocks noChangeArrowheads="1"/>
          </p:cNvSpPr>
          <p:nvPr>
            <p:custDataLst>
              <p:tags r:id="rId1"/>
            </p:custDataLst>
          </p:nvPr>
        </p:nvSpPr>
        <p:spPr bwMode="auto">
          <a:xfrm>
            <a:off x="1774825" y="1447801"/>
            <a:ext cx="1422184" cy="461665"/>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多子扩散</a:t>
            </a:r>
            <a:endPar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endParaRPr>
          </a:p>
        </p:txBody>
      </p:sp>
      <p:sp>
        <p:nvSpPr>
          <p:cNvPr id="140296" name="Rectangle 8"/>
          <p:cNvSpPr>
            <a:spLocks noChangeArrowheads="1"/>
          </p:cNvSpPr>
          <p:nvPr>
            <p:custDataLst>
              <p:tags r:id="rId2"/>
            </p:custDataLst>
          </p:nvPr>
        </p:nvSpPr>
        <p:spPr bwMode="auto">
          <a:xfrm>
            <a:off x="3575050" y="1268413"/>
            <a:ext cx="1441450" cy="1225550"/>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空间电荷</a:t>
            </a:r>
            <a:endPar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区和内电</a:t>
            </a:r>
            <a:endPar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场形成</a:t>
            </a:r>
            <a:endPar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endParaRPr>
          </a:p>
        </p:txBody>
      </p:sp>
      <p:sp>
        <p:nvSpPr>
          <p:cNvPr id="140297" name="Rectangle 9"/>
          <p:cNvSpPr>
            <a:spLocks noChangeArrowheads="1"/>
          </p:cNvSpPr>
          <p:nvPr>
            <p:custDataLst>
              <p:tags r:id="rId3"/>
            </p:custDataLst>
          </p:nvPr>
        </p:nvSpPr>
        <p:spPr bwMode="auto">
          <a:xfrm>
            <a:off x="5448300" y="1341439"/>
            <a:ext cx="1746250" cy="860425"/>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99"/>
                </a:solidFill>
                <a:effectLst/>
                <a:uLnTx/>
                <a:uFillTx/>
                <a:latin typeface="宋体" pitchFamily="2" charset="-122"/>
                <a:ea typeface="宋体" pitchFamily="2" charset="-122"/>
                <a:cs typeface="+mn-ea"/>
              </a:rPr>
              <a:t>内电场作用</a:t>
            </a:r>
            <a:endParaRPr kumimoji="1" lang="zh-CN" altLang="en-US" sz="2400" b="1" i="0" u="none" strike="noStrike" kern="1200" cap="none" spc="0" normalizeH="0" baseline="0" noProof="0">
              <a:ln>
                <a:noFill/>
              </a:ln>
              <a:solidFill>
                <a:srgbClr val="CC0099"/>
              </a:solidFill>
              <a:effectLst/>
              <a:uLnTx/>
              <a:uFillTx/>
              <a:latin typeface="宋体" pitchFamily="2" charset="-122"/>
              <a:ea typeface="宋体" pitchFamily="2" charset="-122"/>
              <a:cs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99"/>
                </a:solidFill>
                <a:effectLst/>
                <a:uLnTx/>
                <a:uFillTx/>
                <a:latin typeface="宋体" pitchFamily="2" charset="-122"/>
                <a:ea typeface="宋体" pitchFamily="2" charset="-122"/>
                <a:cs typeface="+mn-ea"/>
              </a:rPr>
              <a:t>于载流子</a:t>
            </a:r>
            <a:endParaRPr kumimoji="1" lang="zh-CN" altLang="en-US" sz="2400" b="1" i="0" u="none" strike="noStrike" kern="1200" cap="none" spc="0" normalizeH="0" baseline="0" noProof="0">
              <a:ln>
                <a:noFill/>
              </a:ln>
              <a:solidFill>
                <a:srgbClr val="CC0099"/>
              </a:solidFill>
              <a:effectLst/>
              <a:uLnTx/>
              <a:uFillTx/>
              <a:latin typeface="宋体" pitchFamily="2" charset="-122"/>
              <a:ea typeface="宋体" pitchFamily="2" charset="-122"/>
              <a:cs typeface="+mn-ea"/>
            </a:endParaRPr>
          </a:p>
        </p:txBody>
      </p:sp>
      <p:sp>
        <p:nvSpPr>
          <p:cNvPr id="140298" name="Rectangle 10"/>
          <p:cNvSpPr>
            <a:spLocks noChangeArrowheads="1"/>
          </p:cNvSpPr>
          <p:nvPr>
            <p:custDataLst>
              <p:tags r:id="rId4"/>
            </p:custDataLst>
          </p:nvPr>
        </p:nvSpPr>
        <p:spPr bwMode="auto">
          <a:xfrm>
            <a:off x="7175501" y="2349501"/>
            <a:ext cx="2040943" cy="461665"/>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660066"/>
                </a:solidFill>
                <a:effectLst/>
                <a:uLnTx/>
                <a:uFillTx/>
                <a:latin typeface="宋体" pitchFamily="2" charset="-122"/>
                <a:ea typeface="宋体" pitchFamily="2" charset="-122"/>
                <a:cs typeface="+mn-ea"/>
              </a:rPr>
              <a:t>促使少子漂移</a:t>
            </a:r>
            <a:endParaRPr kumimoji="1" lang="zh-CN" altLang="en-US" sz="2400" b="1" i="0" u="none" strike="noStrike" kern="1200" cap="none" spc="0" normalizeH="0" baseline="0" noProof="0">
              <a:ln>
                <a:noFill/>
              </a:ln>
              <a:solidFill>
                <a:srgbClr val="660066"/>
              </a:solidFill>
              <a:effectLst/>
              <a:uLnTx/>
              <a:uFillTx/>
              <a:latin typeface="宋体" pitchFamily="2" charset="-122"/>
              <a:ea typeface="宋体" pitchFamily="2" charset="-122"/>
              <a:cs typeface="+mn-ea"/>
            </a:endParaRPr>
          </a:p>
        </p:txBody>
      </p:sp>
      <p:sp>
        <p:nvSpPr>
          <p:cNvPr id="140299" name="Rectangle 11"/>
          <p:cNvSpPr>
            <a:spLocks noChangeArrowheads="1"/>
          </p:cNvSpPr>
          <p:nvPr>
            <p:custDataLst>
              <p:tags r:id="rId5"/>
            </p:custDataLst>
          </p:nvPr>
        </p:nvSpPr>
        <p:spPr bwMode="auto">
          <a:xfrm>
            <a:off x="7175501" y="3035301"/>
            <a:ext cx="2040943" cy="461665"/>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6600"/>
                </a:solidFill>
                <a:effectLst/>
                <a:uLnTx/>
                <a:uFillTx/>
                <a:latin typeface="宋体" pitchFamily="2" charset="-122"/>
                <a:ea typeface="宋体" pitchFamily="2" charset="-122"/>
                <a:cs typeface="+mn-ea"/>
              </a:rPr>
              <a:t>阻止多子扩散</a:t>
            </a:r>
            <a:endParaRPr kumimoji="1" lang="zh-CN" altLang="en-US" sz="2400" b="1" i="0" u="none" strike="noStrike" kern="1200" cap="none" spc="0" normalizeH="0" baseline="0" noProof="0">
              <a:ln>
                <a:noFill/>
              </a:ln>
              <a:solidFill>
                <a:srgbClr val="CC6600"/>
              </a:solidFill>
              <a:effectLst/>
              <a:uLnTx/>
              <a:uFillTx/>
              <a:latin typeface="宋体" pitchFamily="2" charset="-122"/>
              <a:ea typeface="宋体" pitchFamily="2" charset="-122"/>
              <a:cs typeface="+mn-ea"/>
            </a:endParaRPr>
          </a:p>
        </p:txBody>
      </p:sp>
      <p:sp>
        <p:nvSpPr>
          <p:cNvPr id="140300" name="Line 12"/>
          <p:cNvSpPr>
            <a:spLocks noChangeShapeType="1"/>
          </p:cNvSpPr>
          <p:nvPr>
            <p:custDataLst>
              <p:tags r:id="rId6"/>
            </p:custDataLst>
          </p:nvPr>
        </p:nvSpPr>
        <p:spPr bwMode="auto">
          <a:xfrm>
            <a:off x="3222625" y="1685925"/>
            <a:ext cx="381000" cy="0"/>
          </a:xfrm>
          <a:prstGeom prst="line">
            <a:avLst/>
          </a:prstGeom>
          <a:noFill/>
          <a:ln w="349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01" name="Line 13"/>
          <p:cNvSpPr>
            <a:spLocks noChangeShapeType="1"/>
          </p:cNvSpPr>
          <p:nvPr>
            <p:custDataLst>
              <p:tags r:id="rId7"/>
            </p:custDataLst>
          </p:nvPr>
        </p:nvSpPr>
        <p:spPr bwMode="auto">
          <a:xfrm>
            <a:off x="5051425" y="1685925"/>
            <a:ext cx="381000" cy="0"/>
          </a:xfrm>
          <a:prstGeom prst="line">
            <a:avLst/>
          </a:prstGeom>
          <a:noFill/>
          <a:ln w="349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02" name="Line 14"/>
          <p:cNvSpPr>
            <a:spLocks noChangeShapeType="1"/>
          </p:cNvSpPr>
          <p:nvPr>
            <p:custDataLst>
              <p:tags r:id="rId8"/>
            </p:custDataLst>
          </p:nvPr>
        </p:nvSpPr>
        <p:spPr bwMode="auto">
          <a:xfrm>
            <a:off x="6946900" y="2601913"/>
            <a:ext cx="228600" cy="0"/>
          </a:xfrm>
          <a:prstGeom prst="line">
            <a:avLst/>
          </a:prstGeom>
          <a:noFill/>
          <a:ln w="349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03" name="Line 15"/>
          <p:cNvSpPr>
            <a:spLocks noChangeShapeType="1"/>
          </p:cNvSpPr>
          <p:nvPr>
            <p:custDataLst>
              <p:tags r:id="rId9"/>
            </p:custDataLst>
          </p:nvPr>
        </p:nvSpPr>
        <p:spPr bwMode="auto">
          <a:xfrm>
            <a:off x="6946900" y="3287713"/>
            <a:ext cx="228600" cy="0"/>
          </a:xfrm>
          <a:prstGeom prst="line">
            <a:avLst/>
          </a:prstGeom>
          <a:noFill/>
          <a:ln w="349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04" name="Line 16"/>
          <p:cNvSpPr>
            <a:spLocks noChangeShapeType="1"/>
          </p:cNvSpPr>
          <p:nvPr>
            <p:custDataLst>
              <p:tags r:id="rId10"/>
            </p:custDataLst>
          </p:nvPr>
        </p:nvSpPr>
        <p:spPr bwMode="auto">
          <a:xfrm>
            <a:off x="6946900" y="2601913"/>
            <a:ext cx="0" cy="685800"/>
          </a:xfrm>
          <a:prstGeom prst="line">
            <a:avLst/>
          </a:prstGeom>
          <a:noFill/>
          <a:ln w="34925">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pic>
        <p:nvPicPr>
          <p:cNvPr id="140306" name="Picture 18"/>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1676400" y="3733800"/>
            <a:ext cx="8763000" cy="28257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40307" name="Group 19"/>
          <p:cNvGrpSpPr/>
          <p:nvPr/>
        </p:nvGrpSpPr>
        <p:grpSpPr bwMode="auto">
          <a:xfrm>
            <a:off x="5486400" y="3962400"/>
            <a:ext cx="1143000" cy="1676400"/>
            <a:chOff x="2544" y="2400"/>
            <a:chExt cx="720" cy="1056"/>
          </a:xfrm>
        </p:grpSpPr>
        <p:sp>
          <p:nvSpPr>
            <p:cNvPr id="140308" name="Line 20"/>
            <p:cNvSpPr>
              <a:spLocks noChangeShapeType="1"/>
            </p:cNvSpPr>
            <p:nvPr>
              <p:custDataLst>
                <p:tags r:id="rId13"/>
              </p:custDataLst>
            </p:nvPr>
          </p:nvSpPr>
          <p:spPr bwMode="auto">
            <a:xfrm>
              <a:off x="2544" y="2400"/>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09" name="Line 21"/>
            <p:cNvSpPr>
              <a:spLocks noChangeShapeType="1"/>
            </p:cNvSpPr>
            <p:nvPr>
              <p:custDataLst>
                <p:tags r:id="rId14"/>
              </p:custDataLst>
            </p:nvPr>
          </p:nvSpPr>
          <p:spPr bwMode="auto">
            <a:xfrm>
              <a:off x="2544" y="2928"/>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0" name="Line 22"/>
            <p:cNvSpPr>
              <a:spLocks noChangeShapeType="1"/>
            </p:cNvSpPr>
            <p:nvPr>
              <p:custDataLst>
                <p:tags r:id="rId15"/>
              </p:custDataLst>
            </p:nvPr>
          </p:nvSpPr>
          <p:spPr bwMode="auto">
            <a:xfrm>
              <a:off x="2544" y="3456"/>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1" name="Line 23"/>
            <p:cNvSpPr>
              <a:spLocks noChangeShapeType="1"/>
            </p:cNvSpPr>
            <p:nvPr>
              <p:custDataLst>
                <p:tags r:id="rId16"/>
              </p:custDataLst>
            </p:nvPr>
          </p:nvSpPr>
          <p:spPr bwMode="auto">
            <a:xfrm flipH="1">
              <a:off x="2976" y="2400"/>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2" name="Line 24"/>
            <p:cNvSpPr>
              <a:spLocks noChangeShapeType="1"/>
            </p:cNvSpPr>
            <p:nvPr>
              <p:custDataLst>
                <p:tags r:id="rId17"/>
              </p:custDataLst>
            </p:nvPr>
          </p:nvSpPr>
          <p:spPr bwMode="auto">
            <a:xfrm flipH="1">
              <a:off x="2976" y="2928"/>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3" name="Line 25"/>
            <p:cNvSpPr>
              <a:spLocks noChangeShapeType="1"/>
            </p:cNvSpPr>
            <p:nvPr>
              <p:custDataLst>
                <p:tags r:id="rId18"/>
              </p:custDataLst>
            </p:nvPr>
          </p:nvSpPr>
          <p:spPr bwMode="auto">
            <a:xfrm flipH="1">
              <a:off x="2976" y="3456"/>
              <a:ext cx="288" cy="0"/>
            </a:xfrm>
            <a:prstGeom prst="line">
              <a:avLst/>
            </a:prstGeom>
            <a:noFill/>
            <a:ln w="25400">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grpSp>
      <p:grpSp>
        <p:nvGrpSpPr>
          <p:cNvPr id="140315" name="Group 27"/>
          <p:cNvGrpSpPr/>
          <p:nvPr/>
        </p:nvGrpSpPr>
        <p:grpSpPr bwMode="auto">
          <a:xfrm>
            <a:off x="5181600" y="3886200"/>
            <a:ext cx="1828800" cy="2520950"/>
            <a:chOff x="2304" y="2588"/>
            <a:chExt cx="1152" cy="1588"/>
          </a:xfrm>
        </p:grpSpPr>
        <p:grpSp>
          <p:nvGrpSpPr>
            <p:cNvPr id="140316" name="Group 28"/>
            <p:cNvGrpSpPr/>
            <p:nvPr/>
          </p:nvGrpSpPr>
          <p:grpSpPr bwMode="auto">
            <a:xfrm>
              <a:off x="2304" y="2588"/>
              <a:ext cx="1152" cy="1200"/>
              <a:chOff x="2304" y="2256"/>
              <a:chExt cx="1152" cy="1200"/>
            </a:xfrm>
          </p:grpSpPr>
          <p:sp>
            <p:nvSpPr>
              <p:cNvPr id="140317" name="Rectangle 29"/>
              <p:cNvSpPr>
                <a:spLocks noChangeArrowheads="1"/>
              </p:cNvSpPr>
              <p:nvPr>
                <p:custDataLst>
                  <p:tags r:id="rId19"/>
                </p:custDataLst>
              </p:nvPr>
            </p:nvSpPr>
            <p:spPr bwMode="auto">
              <a:xfrm>
                <a:off x="2304" y="2256"/>
                <a:ext cx="480" cy="144"/>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8" name="Rectangle 30"/>
              <p:cNvSpPr>
                <a:spLocks noChangeArrowheads="1"/>
              </p:cNvSpPr>
              <p:nvPr>
                <p:custDataLst>
                  <p:tags r:id="rId20"/>
                </p:custDataLst>
              </p:nvPr>
            </p:nvSpPr>
            <p:spPr bwMode="auto">
              <a:xfrm>
                <a:off x="2304" y="2736"/>
                <a:ext cx="480" cy="144"/>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9" name="Rectangle 31"/>
              <p:cNvSpPr>
                <a:spLocks noChangeArrowheads="1"/>
              </p:cNvSpPr>
              <p:nvPr>
                <p:custDataLst>
                  <p:tags r:id="rId21"/>
                </p:custDataLst>
              </p:nvPr>
            </p:nvSpPr>
            <p:spPr bwMode="auto">
              <a:xfrm>
                <a:off x="2304" y="3264"/>
                <a:ext cx="480" cy="192"/>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0" name="Rectangle 32"/>
              <p:cNvSpPr>
                <a:spLocks noChangeArrowheads="1"/>
              </p:cNvSpPr>
              <p:nvPr>
                <p:custDataLst>
                  <p:tags r:id="rId22"/>
                </p:custDataLst>
              </p:nvPr>
            </p:nvSpPr>
            <p:spPr bwMode="auto">
              <a:xfrm>
                <a:off x="2880" y="2256"/>
                <a:ext cx="528" cy="96"/>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1" name="Rectangle 33"/>
              <p:cNvSpPr>
                <a:spLocks noChangeArrowheads="1"/>
              </p:cNvSpPr>
              <p:nvPr>
                <p:custDataLst>
                  <p:tags r:id="rId23"/>
                </p:custDataLst>
              </p:nvPr>
            </p:nvSpPr>
            <p:spPr bwMode="auto">
              <a:xfrm>
                <a:off x="2880" y="2784"/>
                <a:ext cx="576" cy="96"/>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2" name="Rectangle 34"/>
              <p:cNvSpPr>
                <a:spLocks noChangeArrowheads="1"/>
              </p:cNvSpPr>
              <p:nvPr>
                <p:custDataLst>
                  <p:tags r:id="rId24"/>
                </p:custDataLst>
              </p:nvPr>
            </p:nvSpPr>
            <p:spPr bwMode="auto">
              <a:xfrm>
                <a:off x="2928" y="3312"/>
                <a:ext cx="480" cy="144"/>
              </a:xfrm>
              <a:prstGeom prst="rect">
                <a:avLst/>
              </a:prstGeom>
              <a:solidFill>
                <a:srgbClr val="FFFFFF"/>
              </a:solidFill>
              <a:ln w="9525">
                <a:solidFill>
                  <a:srgbClr val="FFFFF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grpSp>
        <p:sp>
          <p:nvSpPr>
            <p:cNvPr id="140323" name="Line 35"/>
            <p:cNvSpPr>
              <a:spLocks noChangeShapeType="1"/>
            </p:cNvSpPr>
            <p:nvPr>
              <p:custDataLst>
                <p:tags r:id="rId25"/>
              </p:custDataLst>
            </p:nvPr>
          </p:nvSpPr>
          <p:spPr bwMode="auto">
            <a:xfrm>
              <a:off x="2304" y="2592"/>
              <a:ext cx="0" cy="1584"/>
            </a:xfrm>
            <a:prstGeom prst="line">
              <a:avLst/>
            </a:prstGeom>
            <a:noFill/>
            <a:ln w="9525">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4" name="Line 36"/>
            <p:cNvSpPr>
              <a:spLocks noChangeShapeType="1"/>
            </p:cNvSpPr>
            <p:nvPr>
              <p:custDataLst>
                <p:tags r:id="rId26"/>
              </p:custDataLst>
            </p:nvPr>
          </p:nvSpPr>
          <p:spPr bwMode="auto">
            <a:xfrm>
              <a:off x="3360" y="2592"/>
              <a:ext cx="0" cy="1584"/>
            </a:xfrm>
            <a:prstGeom prst="line">
              <a:avLst/>
            </a:prstGeom>
            <a:noFill/>
            <a:ln w="9525">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grpSp>
      <p:sp>
        <p:nvSpPr>
          <p:cNvPr id="140326" name="Text Box 38"/>
          <p:cNvSpPr txBox="1">
            <a:spLocks noChangeArrowheads="1"/>
          </p:cNvSpPr>
          <p:nvPr>
            <p:custDataLst>
              <p:tags r:id="rId27"/>
            </p:custDataLst>
          </p:nvPr>
        </p:nvSpPr>
        <p:spPr bwMode="auto">
          <a:xfrm>
            <a:off x="1805613" y="549276"/>
            <a:ext cx="4926350"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PN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结的形成可分为以下几个步骤：</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7" name="Line 39"/>
          <p:cNvSpPr>
            <a:spLocks noChangeShapeType="1"/>
          </p:cNvSpPr>
          <p:nvPr>
            <p:custDataLst>
              <p:tags r:id="rId28"/>
            </p:custDataLst>
          </p:nvPr>
        </p:nvSpPr>
        <p:spPr bwMode="auto">
          <a:xfrm>
            <a:off x="7248525" y="1773238"/>
            <a:ext cx="381000" cy="0"/>
          </a:xfrm>
          <a:prstGeom prst="line">
            <a:avLst/>
          </a:prstGeom>
          <a:noFill/>
          <a:ln w="34925">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28" name="Rectangle 40"/>
          <p:cNvSpPr>
            <a:spLocks noChangeArrowheads="1"/>
          </p:cNvSpPr>
          <p:nvPr>
            <p:custDataLst>
              <p:tags r:id="rId29"/>
            </p:custDataLst>
          </p:nvPr>
        </p:nvSpPr>
        <p:spPr bwMode="auto">
          <a:xfrm>
            <a:off x="7608888" y="1484314"/>
            <a:ext cx="1423788" cy="461665"/>
          </a:xfrm>
          <a:prstGeom prst="rect">
            <a:avLst/>
          </a:prstGeom>
          <a:noFill/>
          <a:ln w="38100">
            <a:solidFill>
              <a:srgbClr val="0033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PN</a:t>
            </a:r>
            <a:r>
              <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rPr>
              <a:t>结形成</a:t>
            </a:r>
            <a:endParaRPr kumimoji="1" lang="zh-CN" altLang="en-US" sz="2400" b="1" i="0" u="none" strike="noStrike" kern="1200" cap="none" spc="0" normalizeH="0" baseline="0" noProof="0">
              <a:ln>
                <a:noFill/>
              </a:ln>
              <a:solidFill>
                <a:srgbClr val="0000FF"/>
              </a:solidFill>
              <a:effectLst/>
              <a:uLnTx/>
              <a:uFillTx/>
              <a:latin typeface="宋体" pitchFamily="2" charset="-122"/>
              <a:ea typeface="宋体" pitchFamily="2" charset="-122"/>
              <a:cs typeface="+mn-ea"/>
            </a:endParaRPr>
          </a:p>
        </p:txBody>
      </p:sp>
      <p:sp>
        <p:nvSpPr>
          <p:cNvPr id="140329" name="Text Box 41"/>
          <p:cNvSpPr txBox="1">
            <a:spLocks noChangeArrowheads="1"/>
          </p:cNvSpPr>
          <p:nvPr>
            <p:custDataLst>
              <p:tags r:id="rId30"/>
            </p:custDataLst>
          </p:nvPr>
        </p:nvSpPr>
        <p:spPr bwMode="auto">
          <a:xfrm>
            <a:off x="1512293" y="2133601"/>
            <a:ext cx="1731564" cy="46166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rPr>
              <a:t>（浓度差）</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31" name="Line 43"/>
          <p:cNvSpPr>
            <a:spLocks noChangeShapeType="1"/>
          </p:cNvSpPr>
          <p:nvPr>
            <p:custDataLst>
              <p:tags r:id="rId31"/>
            </p:custDataLst>
          </p:nvPr>
        </p:nvSpPr>
        <p:spPr bwMode="auto">
          <a:xfrm flipH="1" flipV="1">
            <a:off x="6311901" y="2276476"/>
            <a:ext cx="576263" cy="576263"/>
          </a:xfrm>
          <a:prstGeom prst="line">
            <a:avLst/>
          </a:prstGeom>
          <a:noFill/>
          <a:ln w="2857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14" name="Rectangle 26"/>
          <p:cNvSpPr>
            <a:spLocks noChangeArrowheads="1"/>
          </p:cNvSpPr>
          <p:nvPr>
            <p:custDataLst>
              <p:tags r:id="rId32"/>
            </p:custDataLst>
          </p:nvPr>
        </p:nvSpPr>
        <p:spPr bwMode="auto">
          <a:xfrm>
            <a:off x="1992314" y="692150"/>
            <a:ext cx="7775575" cy="2308324"/>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扩散到对方的载流子在</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P</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区和</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区的交界处附近被相互中和掉，使</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P</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区一侧因失去空穴而留下不能移动的负离子，</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区一侧因失去电子而留下不能移动的正离子。这样在两种半导体交界处逐渐形成由正、负离子组成的</a:t>
            </a:r>
            <a:r>
              <a:rPr kumimoji="1" lang="zh-CN" altLang="en-US" sz="2400" b="1" i="0" u="none" strike="noStrike" kern="1200" cap="none" spc="0" normalizeH="0" baseline="0" noProof="0">
                <a:ln>
                  <a:noFill/>
                </a:ln>
                <a:solidFill>
                  <a:srgbClr val="CC3300"/>
                </a:solidFill>
                <a:effectLst/>
                <a:uLnTx/>
                <a:uFillTx/>
                <a:latin typeface="Times New Roman" panose="02020503050405090304" pitchFamily="18" charset="0"/>
                <a:ea typeface="宋体" pitchFamily="2" charset="-122"/>
                <a:cs typeface="+mn-ea"/>
              </a:rPr>
              <a:t>空间电荷区（耗尽层）</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。由于</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P</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区一侧带负电，</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区一侧带正电，所以出现了方向由</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N</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区指向</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P</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ea"/>
              </a:rPr>
              <a:t>区的</a:t>
            </a:r>
            <a:r>
              <a:rPr kumimoji="1" lang="zh-CN" altLang="en-US" sz="2400" b="1" i="0" u="none" strike="noStrike" kern="1200" cap="none" spc="0" normalizeH="0" baseline="0" noProof="0">
                <a:ln>
                  <a:noFill/>
                </a:ln>
                <a:solidFill>
                  <a:srgbClr val="CC3300"/>
                </a:solidFill>
                <a:effectLst/>
                <a:uLnTx/>
                <a:uFillTx/>
                <a:latin typeface="Times New Roman" panose="02020503050405090304" pitchFamily="18" charset="0"/>
                <a:ea typeface="宋体" pitchFamily="2" charset="-122"/>
                <a:cs typeface="+mn-ea"/>
              </a:rPr>
              <a:t>内电场</a:t>
            </a:r>
            <a:endParaRPr kumimoji="1" lang="zh-CN" altLang="en-US" sz="2400" b="1" i="0" u="none" strike="noStrike" kern="1200" cap="none" spc="0" normalizeH="0" baseline="0" noProof="0">
              <a:ln>
                <a:noFill/>
              </a:ln>
              <a:solidFill>
                <a:srgbClr val="CC3300"/>
              </a:solidFill>
              <a:effectLst/>
              <a:uLnTx/>
              <a:uFillTx/>
              <a:latin typeface="Times New Roman" panose="02020503050405090304" pitchFamily="18" charset="0"/>
              <a:ea typeface="宋体" pitchFamily="2" charset="-122"/>
              <a:cs typeface="+mn-ea"/>
            </a:endParaRPr>
          </a:p>
        </p:txBody>
      </p:sp>
      <p:grpSp>
        <p:nvGrpSpPr>
          <p:cNvPr id="140334" name="Group 46"/>
          <p:cNvGrpSpPr/>
          <p:nvPr/>
        </p:nvGrpSpPr>
        <p:grpSpPr bwMode="auto">
          <a:xfrm>
            <a:off x="4940300" y="2997200"/>
            <a:ext cx="1587500" cy="647700"/>
            <a:chOff x="2152" y="1888"/>
            <a:chExt cx="1000" cy="408"/>
          </a:xfrm>
        </p:grpSpPr>
        <p:sp>
          <p:nvSpPr>
            <p:cNvPr id="140332" name="Line 44"/>
            <p:cNvSpPr>
              <a:spLocks noChangeShapeType="1"/>
            </p:cNvSpPr>
            <p:nvPr>
              <p:custDataLst>
                <p:tags r:id="rId33"/>
              </p:custDataLst>
            </p:nvPr>
          </p:nvSpPr>
          <p:spPr bwMode="auto">
            <a:xfrm flipH="1">
              <a:off x="2472" y="2296"/>
              <a:ext cx="68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ea"/>
              </a:endParaRPr>
            </a:p>
          </p:txBody>
        </p:sp>
        <p:sp>
          <p:nvSpPr>
            <p:cNvPr id="140333" name="Text Box 45"/>
            <p:cNvSpPr txBox="1">
              <a:spLocks noChangeArrowheads="1"/>
            </p:cNvSpPr>
            <p:nvPr>
              <p:custDataLst>
                <p:tags r:id="rId34"/>
              </p:custDataLst>
            </p:nvPr>
          </p:nvSpPr>
          <p:spPr bwMode="auto">
            <a:xfrm>
              <a:off x="2152" y="1888"/>
              <a:ext cx="413" cy="3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ea"/>
                </a:rPr>
                <a:t>E</a:t>
              </a:r>
              <a:r>
                <a:rPr kumimoji="1" lang="zh-CN" altLang="en-US" sz="18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ea"/>
                </a:rPr>
                <a:t>内</a:t>
              </a:r>
              <a:endParaRPr kumimoji="1" lang="zh-CN" altLang="en-US" sz="18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ea"/>
              </a:endParaRPr>
            </a:p>
          </p:txBody>
        </p:sp>
      </p:gr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0306"/>
                                        </p:tgtEl>
                                        <p:attrNameLst>
                                          <p:attrName>style.visibility</p:attrName>
                                        </p:attrNameLst>
                                      </p:cBhvr>
                                      <p:to>
                                        <p:strVal val="visible"/>
                                      </p:to>
                                    </p:set>
                                    <p:anim calcmode="lin" valueType="num">
                                      <p:cBhvr additive="base">
                                        <p:cTn id="7" dur="500" fill="hold"/>
                                        <p:tgtEl>
                                          <p:spTgt spid="140306"/>
                                        </p:tgtEl>
                                        <p:attrNameLst>
                                          <p:attrName>ppt_x</p:attrName>
                                        </p:attrNameLst>
                                      </p:cBhvr>
                                      <p:tavLst>
                                        <p:tav tm="0">
                                          <p:val>
                                            <p:strVal val="0-#ppt_w/2"/>
                                          </p:val>
                                        </p:tav>
                                        <p:tav tm="100000">
                                          <p:val>
                                            <p:strVal val="#ppt_x"/>
                                          </p:val>
                                        </p:tav>
                                      </p:tavLst>
                                    </p:anim>
                                    <p:anim calcmode="lin" valueType="num">
                                      <p:cBhvr additive="base">
                                        <p:cTn id="8" dur="500" fill="hold"/>
                                        <p:tgtEl>
                                          <p:spTgt spid="14030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403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0315"/>
                                        </p:tgtEl>
                                        <p:attrNameLst>
                                          <p:attrName>style.visibility</p:attrName>
                                        </p:attrNameLst>
                                      </p:cBhvr>
                                      <p:to>
                                        <p:strVal val="visible"/>
                                      </p:to>
                                    </p:set>
                                    <p:anim calcmode="lin" valueType="num">
                                      <p:cBhvr additive="base">
                                        <p:cTn id="17" dur="500" fill="hold"/>
                                        <p:tgtEl>
                                          <p:spTgt spid="140315"/>
                                        </p:tgtEl>
                                        <p:attrNameLst>
                                          <p:attrName>ppt_x</p:attrName>
                                        </p:attrNameLst>
                                      </p:cBhvr>
                                      <p:tavLst>
                                        <p:tav tm="0">
                                          <p:val>
                                            <p:strVal val="0-#ppt_w/2"/>
                                          </p:val>
                                        </p:tav>
                                        <p:tav tm="100000">
                                          <p:val>
                                            <p:strVal val="#ppt_x"/>
                                          </p:val>
                                        </p:tav>
                                      </p:tavLst>
                                    </p:anim>
                                    <p:anim calcmode="lin" valueType="num">
                                      <p:cBhvr additive="base">
                                        <p:cTn id="18" dur="500" fill="hold"/>
                                        <p:tgtEl>
                                          <p:spTgt spid="1403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40314"/>
                                        </p:tgtEl>
                                        <p:attrNameLst>
                                          <p:attrName>style.visibility</p:attrName>
                                        </p:attrNameLst>
                                      </p:cBhvr>
                                      <p:to>
                                        <p:strVal val="visible"/>
                                      </p:to>
                                    </p:set>
                                    <p:anim calcmode="lin" valueType="num">
                                      <p:cBhvr additive="base">
                                        <p:cTn id="23" dur="500" fill="hold"/>
                                        <p:tgtEl>
                                          <p:spTgt spid="140314"/>
                                        </p:tgtEl>
                                        <p:attrNameLst>
                                          <p:attrName>ppt_x</p:attrName>
                                        </p:attrNameLst>
                                      </p:cBhvr>
                                      <p:tavLst>
                                        <p:tav tm="0">
                                          <p:val>
                                            <p:strVal val="0-#ppt_w/2"/>
                                          </p:val>
                                        </p:tav>
                                        <p:tav tm="100000">
                                          <p:val>
                                            <p:strVal val="#ppt_x"/>
                                          </p:val>
                                        </p:tav>
                                      </p:tavLst>
                                    </p:anim>
                                    <p:anim calcmode="lin" valueType="num">
                                      <p:cBhvr additive="base">
                                        <p:cTn id="24" dur="500" fill="hold"/>
                                        <p:tgtEl>
                                          <p:spTgt spid="14031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4031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40334"/>
                                        </p:tgtEl>
                                        <p:attrNameLst>
                                          <p:attrName>style.visibility</p:attrName>
                                        </p:attrNameLst>
                                      </p:cBhvr>
                                      <p:to>
                                        <p:strVal val="visible"/>
                                      </p:to>
                                    </p:set>
                                    <p:animEffect transition="in" filter="blinds(horizontal)">
                                      <p:cBhvr>
                                        <p:cTn id="29" dur="500"/>
                                        <p:tgtEl>
                                          <p:spTgt spid="14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14"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141317" name="Rectangle 5"/>
          <p:cNvSpPr>
            <a:spLocks noChangeArrowheads="1"/>
          </p:cNvSpPr>
          <p:nvPr>
            <p:custDataLst>
              <p:tags r:id="rId1"/>
            </p:custDataLst>
          </p:nvPr>
        </p:nvSpPr>
        <p:spPr bwMode="auto">
          <a:xfrm>
            <a:off x="1774825" y="743586"/>
            <a:ext cx="8534400" cy="19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宋体" pitchFamily="2" charset="-122"/>
              </a:rPr>
              <a:t>	</a:t>
            </a:r>
            <a:r>
              <a:rPr kumimoji="1" lang="zh-CN" altLang="en-US" sz="2400" b="1">
                <a:solidFill>
                  <a:srgbClr val="000000"/>
                </a:solidFill>
                <a:latin typeface="Times New Roman" panose="02020503050405090304" pitchFamily="18" charset="0"/>
                <a:ea typeface="宋体" pitchFamily="2" charset="-122"/>
              </a:rPr>
              <a:t>当扩散和漂移运动达到平衡后，空间电荷区的宽度和内电场电位就相对稳定下来，即形成</a:t>
            </a:r>
            <a:r>
              <a:rPr kumimoji="1" lang="en-US" altLang="zh-CN" sz="2400" b="1">
                <a:solidFill>
                  <a:srgbClr val="000000"/>
                </a:solidFill>
                <a:latin typeface="Times New Roman" panose="02020503050405090304" pitchFamily="18" charset="0"/>
                <a:ea typeface="宋体" pitchFamily="2" charset="-122"/>
              </a:rPr>
              <a:t>PN</a:t>
            </a:r>
            <a:r>
              <a:rPr kumimoji="1" lang="zh-CN" altLang="en-US" sz="2400" b="1">
                <a:solidFill>
                  <a:srgbClr val="000000"/>
                </a:solidFill>
                <a:latin typeface="Times New Roman" panose="02020503050405090304" pitchFamily="18" charset="0"/>
                <a:ea typeface="宋体" pitchFamily="2" charset="-122"/>
              </a:rPr>
              <a:t>结。此时，有多少个多子扩散到对方，就有多少个少子从对方飘移过来，二者产生的电流大小相等，方向相反。因此，在动态平衡时，流过</a:t>
            </a:r>
            <a:r>
              <a:rPr kumimoji="1" lang="en-US" altLang="zh-CN" sz="2400" b="1">
                <a:solidFill>
                  <a:srgbClr val="000000"/>
                </a:solidFill>
                <a:latin typeface="Times New Roman" panose="02020503050405090304" pitchFamily="18" charset="0"/>
                <a:ea typeface="宋体" pitchFamily="2" charset="-122"/>
              </a:rPr>
              <a:t>PN</a:t>
            </a:r>
            <a:r>
              <a:rPr kumimoji="1" lang="zh-CN" altLang="en-US" sz="2400" b="1">
                <a:solidFill>
                  <a:srgbClr val="000000"/>
                </a:solidFill>
                <a:latin typeface="Times New Roman" panose="02020503050405090304" pitchFamily="18" charset="0"/>
                <a:ea typeface="宋体" pitchFamily="2" charset="-122"/>
              </a:rPr>
              <a:t>结的电流为</a:t>
            </a:r>
            <a:r>
              <a:rPr kumimoji="1" lang="en-US" altLang="zh-CN" sz="2400" b="1">
                <a:solidFill>
                  <a:srgbClr val="000000"/>
                </a:solidFill>
                <a:latin typeface="Times New Roman" panose="02020503050405090304" pitchFamily="18" charset="0"/>
                <a:ea typeface="宋体" pitchFamily="2" charset="-122"/>
              </a:rPr>
              <a:t>0</a:t>
            </a:r>
            <a:r>
              <a:rPr kumimoji="1" lang="zh-CN" altLang="en-US" sz="2400" b="1">
                <a:solidFill>
                  <a:srgbClr val="000000"/>
                </a:solidFill>
                <a:latin typeface="Times New Roman" panose="02020503050405090304" pitchFamily="18" charset="0"/>
                <a:ea typeface="宋体" pitchFamily="2" charset="-122"/>
              </a:rPr>
              <a:t>。</a:t>
            </a:r>
            <a:endParaRPr kumimoji="1" lang="zh-CN" altLang="en-US" sz="2400" b="1">
              <a:solidFill>
                <a:srgbClr val="000000"/>
              </a:solidFill>
              <a:latin typeface="Times New Roman" panose="02020503050405090304" pitchFamily="18" charset="0"/>
              <a:ea typeface="宋体" pitchFamily="2" charset="-122"/>
            </a:endParaRPr>
          </a:p>
        </p:txBody>
      </p:sp>
      <p:grpSp>
        <p:nvGrpSpPr>
          <p:cNvPr id="141318" name="Group 6"/>
          <p:cNvGrpSpPr/>
          <p:nvPr/>
        </p:nvGrpSpPr>
        <p:grpSpPr bwMode="auto">
          <a:xfrm>
            <a:off x="2133600" y="2895600"/>
            <a:ext cx="7543800" cy="3748088"/>
            <a:chOff x="384" y="1920"/>
            <a:chExt cx="4752" cy="2361"/>
          </a:xfrm>
        </p:grpSpPr>
        <p:sp>
          <p:nvSpPr>
            <p:cNvPr id="141319" name="Rectangle 7"/>
            <p:cNvSpPr>
              <a:spLocks noChangeArrowheads="1"/>
            </p:cNvSpPr>
            <p:nvPr>
              <p:custDataLst>
                <p:tags r:id="rId2"/>
              </p:custDataLst>
            </p:nvPr>
          </p:nvSpPr>
          <p:spPr bwMode="auto">
            <a:xfrm>
              <a:off x="384" y="1920"/>
              <a:ext cx="4752" cy="2361"/>
            </a:xfrm>
            <a:prstGeom prst="rect">
              <a:avLst/>
            </a:prstGeom>
            <a:solidFill>
              <a:srgbClr val="FFFF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20" name="Line 8"/>
            <p:cNvSpPr>
              <a:spLocks noChangeShapeType="1"/>
            </p:cNvSpPr>
            <p:nvPr>
              <p:custDataLst>
                <p:tags r:id="rId3"/>
              </p:custDataLst>
            </p:nvPr>
          </p:nvSpPr>
          <p:spPr bwMode="auto">
            <a:xfrm>
              <a:off x="384" y="3625"/>
              <a:ext cx="475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21" name="Line 9"/>
            <p:cNvSpPr>
              <a:spLocks noChangeShapeType="1"/>
            </p:cNvSpPr>
            <p:nvPr>
              <p:custDataLst>
                <p:tags r:id="rId4"/>
              </p:custDataLst>
            </p:nvPr>
          </p:nvSpPr>
          <p:spPr bwMode="auto">
            <a:xfrm>
              <a:off x="384" y="2576"/>
              <a:ext cx="475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22" name="Oval 10"/>
            <p:cNvSpPr>
              <a:spLocks noChangeArrowheads="1"/>
            </p:cNvSpPr>
            <p:nvPr>
              <p:custDataLst>
                <p:tags r:id="rId5"/>
              </p:custDataLst>
            </p:nvPr>
          </p:nvSpPr>
          <p:spPr bwMode="auto">
            <a:xfrm>
              <a:off x="522"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23" name="Line 11"/>
            <p:cNvSpPr>
              <a:spLocks noChangeShapeType="1"/>
            </p:cNvSpPr>
            <p:nvPr>
              <p:custDataLst>
                <p:tags r:id="rId6"/>
              </p:custDataLst>
            </p:nvPr>
          </p:nvSpPr>
          <p:spPr bwMode="auto">
            <a:xfrm>
              <a:off x="583"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24" name="Oval 12"/>
            <p:cNvSpPr>
              <a:spLocks noChangeArrowheads="1"/>
            </p:cNvSpPr>
            <p:nvPr>
              <p:custDataLst>
                <p:tags r:id="rId7"/>
              </p:custDataLst>
            </p:nvPr>
          </p:nvSpPr>
          <p:spPr bwMode="auto">
            <a:xfrm>
              <a:off x="522"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25" name="Line 13"/>
            <p:cNvSpPr>
              <a:spLocks noChangeShapeType="1"/>
            </p:cNvSpPr>
            <p:nvPr>
              <p:custDataLst>
                <p:tags r:id="rId8"/>
              </p:custDataLst>
            </p:nvPr>
          </p:nvSpPr>
          <p:spPr bwMode="auto">
            <a:xfrm>
              <a:off x="583"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26" name="Oval 14"/>
            <p:cNvSpPr>
              <a:spLocks noChangeArrowheads="1"/>
            </p:cNvSpPr>
            <p:nvPr>
              <p:custDataLst>
                <p:tags r:id="rId9"/>
              </p:custDataLst>
            </p:nvPr>
          </p:nvSpPr>
          <p:spPr bwMode="auto">
            <a:xfrm>
              <a:off x="522"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27" name="Line 15"/>
            <p:cNvSpPr>
              <a:spLocks noChangeShapeType="1"/>
            </p:cNvSpPr>
            <p:nvPr>
              <p:custDataLst>
                <p:tags r:id="rId10"/>
              </p:custDataLst>
            </p:nvPr>
          </p:nvSpPr>
          <p:spPr bwMode="auto">
            <a:xfrm>
              <a:off x="583"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28" name="Oval 16"/>
            <p:cNvSpPr>
              <a:spLocks noChangeArrowheads="1"/>
            </p:cNvSpPr>
            <p:nvPr>
              <p:custDataLst>
                <p:tags r:id="rId11"/>
              </p:custDataLst>
            </p:nvPr>
          </p:nvSpPr>
          <p:spPr bwMode="auto">
            <a:xfrm>
              <a:off x="982" y="2379"/>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29" name="Line 17"/>
            <p:cNvSpPr>
              <a:spLocks noChangeShapeType="1"/>
            </p:cNvSpPr>
            <p:nvPr>
              <p:custDataLst>
                <p:tags r:id="rId12"/>
              </p:custDataLst>
            </p:nvPr>
          </p:nvSpPr>
          <p:spPr bwMode="auto">
            <a:xfrm>
              <a:off x="1043"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30" name="Oval 18"/>
            <p:cNvSpPr>
              <a:spLocks noChangeArrowheads="1"/>
            </p:cNvSpPr>
            <p:nvPr>
              <p:custDataLst>
                <p:tags r:id="rId13"/>
              </p:custDataLst>
            </p:nvPr>
          </p:nvSpPr>
          <p:spPr bwMode="auto">
            <a:xfrm>
              <a:off x="982" y="2773"/>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31" name="Line 19"/>
            <p:cNvSpPr>
              <a:spLocks noChangeShapeType="1"/>
            </p:cNvSpPr>
            <p:nvPr>
              <p:custDataLst>
                <p:tags r:id="rId14"/>
              </p:custDataLst>
            </p:nvPr>
          </p:nvSpPr>
          <p:spPr bwMode="auto">
            <a:xfrm>
              <a:off x="1043"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32" name="Oval 20"/>
            <p:cNvSpPr>
              <a:spLocks noChangeArrowheads="1"/>
            </p:cNvSpPr>
            <p:nvPr>
              <p:custDataLst>
                <p:tags r:id="rId15"/>
              </p:custDataLst>
            </p:nvPr>
          </p:nvSpPr>
          <p:spPr bwMode="auto">
            <a:xfrm>
              <a:off x="982" y="3166"/>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33" name="Line 21"/>
            <p:cNvSpPr>
              <a:spLocks noChangeShapeType="1"/>
            </p:cNvSpPr>
            <p:nvPr>
              <p:custDataLst>
                <p:tags r:id="rId16"/>
              </p:custDataLst>
            </p:nvPr>
          </p:nvSpPr>
          <p:spPr bwMode="auto">
            <a:xfrm>
              <a:off x="1043"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34" name="Oval 22"/>
            <p:cNvSpPr>
              <a:spLocks noChangeArrowheads="1"/>
            </p:cNvSpPr>
            <p:nvPr>
              <p:custDataLst>
                <p:tags r:id="rId17"/>
              </p:custDataLst>
            </p:nvPr>
          </p:nvSpPr>
          <p:spPr bwMode="auto">
            <a:xfrm>
              <a:off x="1442" y="2379"/>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35" name="Line 23"/>
            <p:cNvSpPr>
              <a:spLocks noChangeShapeType="1"/>
            </p:cNvSpPr>
            <p:nvPr>
              <p:custDataLst>
                <p:tags r:id="rId18"/>
              </p:custDataLst>
            </p:nvPr>
          </p:nvSpPr>
          <p:spPr bwMode="auto">
            <a:xfrm>
              <a:off x="1503"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36" name="Oval 24"/>
            <p:cNvSpPr>
              <a:spLocks noChangeArrowheads="1"/>
            </p:cNvSpPr>
            <p:nvPr>
              <p:custDataLst>
                <p:tags r:id="rId19"/>
              </p:custDataLst>
            </p:nvPr>
          </p:nvSpPr>
          <p:spPr bwMode="auto">
            <a:xfrm>
              <a:off x="1442" y="2773"/>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37" name="Line 25"/>
            <p:cNvSpPr>
              <a:spLocks noChangeShapeType="1"/>
            </p:cNvSpPr>
            <p:nvPr>
              <p:custDataLst>
                <p:tags r:id="rId20"/>
              </p:custDataLst>
            </p:nvPr>
          </p:nvSpPr>
          <p:spPr bwMode="auto">
            <a:xfrm>
              <a:off x="1503"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38" name="Oval 26"/>
            <p:cNvSpPr>
              <a:spLocks noChangeArrowheads="1"/>
            </p:cNvSpPr>
            <p:nvPr>
              <p:custDataLst>
                <p:tags r:id="rId21"/>
              </p:custDataLst>
            </p:nvPr>
          </p:nvSpPr>
          <p:spPr bwMode="auto">
            <a:xfrm>
              <a:off x="1442" y="3166"/>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39" name="Line 27"/>
            <p:cNvSpPr>
              <a:spLocks noChangeShapeType="1"/>
            </p:cNvSpPr>
            <p:nvPr>
              <p:custDataLst>
                <p:tags r:id="rId22"/>
              </p:custDataLst>
            </p:nvPr>
          </p:nvSpPr>
          <p:spPr bwMode="auto">
            <a:xfrm>
              <a:off x="1503"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40" name="Oval 28"/>
            <p:cNvSpPr>
              <a:spLocks noChangeArrowheads="1"/>
            </p:cNvSpPr>
            <p:nvPr>
              <p:custDataLst>
                <p:tags r:id="rId23"/>
              </p:custDataLst>
            </p:nvPr>
          </p:nvSpPr>
          <p:spPr bwMode="auto">
            <a:xfrm>
              <a:off x="1902" y="2379"/>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41" name="Line 29"/>
            <p:cNvSpPr>
              <a:spLocks noChangeShapeType="1"/>
            </p:cNvSpPr>
            <p:nvPr>
              <p:custDataLst>
                <p:tags r:id="rId24"/>
              </p:custDataLst>
            </p:nvPr>
          </p:nvSpPr>
          <p:spPr bwMode="auto">
            <a:xfrm>
              <a:off x="1963"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42" name="Oval 30"/>
            <p:cNvSpPr>
              <a:spLocks noChangeArrowheads="1"/>
            </p:cNvSpPr>
            <p:nvPr>
              <p:custDataLst>
                <p:tags r:id="rId25"/>
              </p:custDataLst>
            </p:nvPr>
          </p:nvSpPr>
          <p:spPr bwMode="auto">
            <a:xfrm>
              <a:off x="1902" y="2773"/>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43" name="Line 31"/>
            <p:cNvSpPr>
              <a:spLocks noChangeShapeType="1"/>
            </p:cNvSpPr>
            <p:nvPr>
              <p:custDataLst>
                <p:tags r:id="rId26"/>
              </p:custDataLst>
            </p:nvPr>
          </p:nvSpPr>
          <p:spPr bwMode="auto">
            <a:xfrm>
              <a:off x="1963"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44" name="Oval 32"/>
            <p:cNvSpPr>
              <a:spLocks noChangeArrowheads="1"/>
            </p:cNvSpPr>
            <p:nvPr>
              <p:custDataLst>
                <p:tags r:id="rId27"/>
              </p:custDataLst>
            </p:nvPr>
          </p:nvSpPr>
          <p:spPr bwMode="auto">
            <a:xfrm>
              <a:off x="1902" y="3166"/>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45" name="Line 33"/>
            <p:cNvSpPr>
              <a:spLocks noChangeShapeType="1"/>
            </p:cNvSpPr>
            <p:nvPr>
              <p:custDataLst>
                <p:tags r:id="rId28"/>
              </p:custDataLst>
            </p:nvPr>
          </p:nvSpPr>
          <p:spPr bwMode="auto">
            <a:xfrm>
              <a:off x="1963"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46" name="Rectangle 34"/>
            <p:cNvSpPr>
              <a:spLocks noChangeArrowheads="1"/>
            </p:cNvSpPr>
            <p:nvPr>
              <p:custDataLst>
                <p:tags r:id="rId29"/>
              </p:custDataLst>
            </p:nvPr>
          </p:nvSpPr>
          <p:spPr bwMode="auto">
            <a:xfrm>
              <a:off x="461" y="2261"/>
              <a:ext cx="2299" cy="1220"/>
            </a:xfrm>
            <a:prstGeom prst="rect">
              <a:avLst/>
            </a:prstGeom>
            <a:noFill/>
            <a:ln w="23813">
              <a:solidFill>
                <a:srgbClr val="3F4511"/>
              </a:solidFill>
              <a:miter lim="800000"/>
            </a:ln>
            <a:extLst>
              <a:ext uri="{909E8E84-426E-40DD-AFC4-6F175D3DCCD1}">
                <a14:hiddenFill xmlns:a14="http://schemas.microsoft.com/office/drawing/2010/main">
                  <a:solidFill>
                    <a:srgbClr val="FFFFFF"/>
                  </a:solidFill>
                </a14:hiddenFill>
              </a:ext>
            </a:extLst>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47" name="Oval 35"/>
            <p:cNvSpPr>
              <a:spLocks noChangeArrowheads="1"/>
            </p:cNvSpPr>
            <p:nvPr>
              <p:custDataLst>
                <p:tags r:id="rId30"/>
              </p:custDataLst>
            </p:nvPr>
          </p:nvSpPr>
          <p:spPr bwMode="auto">
            <a:xfrm>
              <a:off x="2361"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48" name="Line 36"/>
            <p:cNvSpPr>
              <a:spLocks noChangeShapeType="1"/>
            </p:cNvSpPr>
            <p:nvPr>
              <p:custDataLst>
                <p:tags r:id="rId31"/>
              </p:custDataLst>
            </p:nvPr>
          </p:nvSpPr>
          <p:spPr bwMode="auto">
            <a:xfrm>
              <a:off x="2423" y="2510"/>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49" name="Oval 37"/>
            <p:cNvSpPr>
              <a:spLocks noChangeArrowheads="1"/>
            </p:cNvSpPr>
            <p:nvPr>
              <p:custDataLst>
                <p:tags r:id="rId32"/>
              </p:custDataLst>
            </p:nvPr>
          </p:nvSpPr>
          <p:spPr bwMode="auto">
            <a:xfrm>
              <a:off x="2361"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0" name="Line 38"/>
            <p:cNvSpPr>
              <a:spLocks noChangeShapeType="1"/>
            </p:cNvSpPr>
            <p:nvPr>
              <p:custDataLst>
                <p:tags r:id="rId33"/>
              </p:custDataLst>
            </p:nvPr>
          </p:nvSpPr>
          <p:spPr bwMode="auto">
            <a:xfrm>
              <a:off x="2423" y="2904"/>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51" name="Oval 39"/>
            <p:cNvSpPr>
              <a:spLocks noChangeArrowheads="1"/>
            </p:cNvSpPr>
            <p:nvPr>
              <p:custDataLst>
                <p:tags r:id="rId34"/>
              </p:custDataLst>
            </p:nvPr>
          </p:nvSpPr>
          <p:spPr bwMode="auto">
            <a:xfrm>
              <a:off x="2361"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2" name="Line 40"/>
            <p:cNvSpPr>
              <a:spLocks noChangeShapeType="1"/>
            </p:cNvSpPr>
            <p:nvPr>
              <p:custDataLst>
                <p:tags r:id="rId35"/>
              </p:custDataLst>
            </p:nvPr>
          </p:nvSpPr>
          <p:spPr bwMode="auto">
            <a:xfrm>
              <a:off x="2423" y="3297"/>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53" name="Line 41"/>
            <p:cNvSpPr>
              <a:spLocks noChangeShapeType="1"/>
            </p:cNvSpPr>
            <p:nvPr>
              <p:custDataLst>
                <p:tags r:id="rId36"/>
              </p:custDataLst>
            </p:nvPr>
          </p:nvSpPr>
          <p:spPr bwMode="auto">
            <a:xfrm>
              <a:off x="2760" y="2300"/>
              <a:ext cx="1" cy="118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54" name="Oval 42"/>
            <p:cNvSpPr>
              <a:spLocks noChangeArrowheads="1"/>
            </p:cNvSpPr>
            <p:nvPr>
              <p:custDataLst>
                <p:tags r:id="rId37"/>
              </p:custDataLst>
            </p:nvPr>
          </p:nvSpPr>
          <p:spPr bwMode="auto">
            <a:xfrm>
              <a:off x="491" y="2327"/>
              <a:ext cx="92" cy="78"/>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5" name="Oval 43"/>
            <p:cNvSpPr>
              <a:spLocks noChangeArrowheads="1"/>
            </p:cNvSpPr>
            <p:nvPr>
              <p:custDataLst>
                <p:tags r:id="rId38"/>
              </p:custDataLst>
            </p:nvPr>
          </p:nvSpPr>
          <p:spPr bwMode="auto">
            <a:xfrm>
              <a:off x="491" y="2694"/>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6" name="Oval 44"/>
            <p:cNvSpPr>
              <a:spLocks noChangeArrowheads="1"/>
            </p:cNvSpPr>
            <p:nvPr>
              <p:custDataLst>
                <p:tags r:id="rId39"/>
              </p:custDataLst>
            </p:nvPr>
          </p:nvSpPr>
          <p:spPr bwMode="auto">
            <a:xfrm>
              <a:off x="491" y="3087"/>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7" name="Oval 45"/>
            <p:cNvSpPr>
              <a:spLocks noChangeArrowheads="1"/>
            </p:cNvSpPr>
            <p:nvPr>
              <p:custDataLst>
                <p:tags r:id="rId40"/>
              </p:custDataLst>
            </p:nvPr>
          </p:nvSpPr>
          <p:spPr bwMode="auto">
            <a:xfrm>
              <a:off x="951" y="2327"/>
              <a:ext cx="92" cy="78"/>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8" name="Oval 46"/>
            <p:cNvSpPr>
              <a:spLocks noChangeArrowheads="1"/>
            </p:cNvSpPr>
            <p:nvPr>
              <p:custDataLst>
                <p:tags r:id="rId41"/>
              </p:custDataLst>
            </p:nvPr>
          </p:nvSpPr>
          <p:spPr bwMode="auto">
            <a:xfrm>
              <a:off x="951" y="2694"/>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59" name="Oval 47"/>
            <p:cNvSpPr>
              <a:spLocks noChangeArrowheads="1"/>
            </p:cNvSpPr>
            <p:nvPr>
              <p:custDataLst>
                <p:tags r:id="rId42"/>
              </p:custDataLst>
            </p:nvPr>
          </p:nvSpPr>
          <p:spPr bwMode="auto">
            <a:xfrm>
              <a:off x="951" y="3087"/>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0" name="Oval 48"/>
            <p:cNvSpPr>
              <a:spLocks noChangeArrowheads="1"/>
            </p:cNvSpPr>
            <p:nvPr>
              <p:custDataLst>
                <p:tags r:id="rId43"/>
              </p:custDataLst>
            </p:nvPr>
          </p:nvSpPr>
          <p:spPr bwMode="auto">
            <a:xfrm>
              <a:off x="1411" y="2327"/>
              <a:ext cx="92" cy="78"/>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1" name="Oval 49"/>
            <p:cNvSpPr>
              <a:spLocks noChangeArrowheads="1"/>
            </p:cNvSpPr>
            <p:nvPr>
              <p:custDataLst>
                <p:tags r:id="rId44"/>
              </p:custDataLst>
            </p:nvPr>
          </p:nvSpPr>
          <p:spPr bwMode="auto">
            <a:xfrm>
              <a:off x="1411" y="2694"/>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2" name="Oval 50"/>
            <p:cNvSpPr>
              <a:spLocks noChangeArrowheads="1"/>
            </p:cNvSpPr>
            <p:nvPr>
              <p:custDataLst>
                <p:tags r:id="rId45"/>
              </p:custDataLst>
            </p:nvPr>
          </p:nvSpPr>
          <p:spPr bwMode="auto">
            <a:xfrm>
              <a:off x="1411" y="3087"/>
              <a:ext cx="92" cy="79"/>
            </a:xfrm>
            <a:prstGeom prst="ellipse">
              <a:avLst/>
            </a:prstGeom>
            <a:solidFill>
              <a:srgbClr val="FFFFB0"/>
            </a:solidFill>
            <a:ln w="23813">
              <a:solidFill>
                <a:srgbClr val="FF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3" name="Oval 51"/>
            <p:cNvSpPr>
              <a:spLocks noChangeArrowheads="1"/>
            </p:cNvSpPr>
            <p:nvPr>
              <p:custDataLst>
                <p:tags r:id="rId46"/>
              </p:custDataLst>
            </p:nvPr>
          </p:nvSpPr>
          <p:spPr bwMode="auto">
            <a:xfrm>
              <a:off x="2821"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4" name="Line 52"/>
            <p:cNvSpPr>
              <a:spLocks noChangeShapeType="1"/>
            </p:cNvSpPr>
            <p:nvPr>
              <p:custDataLst>
                <p:tags r:id="rId47"/>
              </p:custDataLst>
            </p:nvPr>
          </p:nvSpPr>
          <p:spPr bwMode="auto">
            <a:xfrm>
              <a:off x="2883" y="2510"/>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65" name="Line 53"/>
            <p:cNvSpPr>
              <a:spLocks noChangeShapeType="1"/>
            </p:cNvSpPr>
            <p:nvPr>
              <p:custDataLst>
                <p:tags r:id="rId48"/>
              </p:custDataLst>
            </p:nvPr>
          </p:nvSpPr>
          <p:spPr bwMode="auto">
            <a:xfrm>
              <a:off x="2975" y="2432"/>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66" name="Oval 54"/>
            <p:cNvSpPr>
              <a:spLocks noChangeArrowheads="1"/>
            </p:cNvSpPr>
            <p:nvPr>
              <p:custDataLst>
                <p:tags r:id="rId49"/>
              </p:custDataLst>
            </p:nvPr>
          </p:nvSpPr>
          <p:spPr bwMode="auto">
            <a:xfrm>
              <a:off x="2821"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67" name="Line 55"/>
            <p:cNvSpPr>
              <a:spLocks noChangeShapeType="1"/>
            </p:cNvSpPr>
            <p:nvPr>
              <p:custDataLst>
                <p:tags r:id="rId50"/>
              </p:custDataLst>
            </p:nvPr>
          </p:nvSpPr>
          <p:spPr bwMode="auto">
            <a:xfrm>
              <a:off x="2883" y="2904"/>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68" name="Line 56"/>
            <p:cNvSpPr>
              <a:spLocks noChangeShapeType="1"/>
            </p:cNvSpPr>
            <p:nvPr>
              <p:custDataLst>
                <p:tags r:id="rId51"/>
              </p:custDataLst>
            </p:nvPr>
          </p:nvSpPr>
          <p:spPr bwMode="auto">
            <a:xfrm>
              <a:off x="2975" y="2825"/>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69" name="Oval 57"/>
            <p:cNvSpPr>
              <a:spLocks noChangeArrowheads="1"/>
            </p:cNvSpPr>
            <p:nvPr>
              <p:custDataLst>
                <p:tags r:id="rId52"/>
              </p:custDataLst>
            </p:nvPr>
          </p:nvSpPr>
          <p:spPr bwMode="auto">
            <a:xfrm>
              <a:off x="2821"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70" name="Line 58"/>
            <p:cNvSpPr>
              <a:spLocks noChangeShapeType="1"/>
            </p:cNvSpPr>
            <p:nvPr>
              <p:custDataLst>
                <p:tags r:id="rId53"/>
              </p:custDataLst>
            </p:nvPr>
          </p:nvSpPr>
          <p:spPr bwMode="auto">
            <a:xfrm>
              <a:off x="2883" y="3297"/>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1" name="Line 59"/>
            <p:cNvSpPr>
              <a:spLocks noChangeShapeType="1"/>
            </p:cNvSpPr>
            <p:nvPr>
              <p:custDataLst>
                <p:tags r:id="rId54"/>
              </p:custDataLst>
            </p:nvPr>
          </p:nvSpPr>
          <p:spPr bwMode="auto">
            <a:xfrm>
              <a:off x="2975" y="3219"/>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2" name="Oval 60"/>
            <p:cNvSpPr>
              <a:spLocks noChangeArrowheads="1"/>
            </p:cNvSpPr>
            <p:nvPr>
              <p:custDataLst>
                <p:tags r:id="rId55"/>
              </p:custDataLst>
            </p:nvPr>
          </p:nvSpPr>
          <p:spPr bwMode="auto">
            <a:xfrm>
              <a:off x="3281"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73" name="Line 61"/>
            <p:cNvSpPr>
              <a:spLocks noChangeShapeType="1"/>
            </p:cNvSpPr>
            <p:nvPr>
              <p:custDataLst>
                <p:tags r:id="rId56"/>
              </p:custDataLst>
            </p:nvPr>
          </p:nvSpPr>
          <p:spPr bwMode="auto">
            <a:xfrm>
              <a:off x="3343" y="2510"/>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4" name="Line 62"/>
            <p:cNvSpPr>
              <a:spLocks noChangeShapeType="1"/>
            </p:cNvSpPr>
            <p:nvPr>
              <p:custDataLst>
                <p:tags r:id="rId57"/>
              </p:custDataLst>
            </p:nvPr>
          </p:nvSpPr>
          <p:spPr bwMode="auto">
            <a:xfrm>
              <a:off x="3434" y="2432"/>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5" name="Oval 63"/>
            <p:cNvSpPr>
              <a:spLocks noChangeArrowheads="1"/>
            </p:cNvSpPr>
            <p:nvPr>
              <p:custDataLst>
                <p:tags r:id="rId58"/>
              </p:custDataLst>
            </p:nvPr>
          </p:nvSpPr>
          <p:spPr bwMode="auto">
            <a:xfrm>
              <a:off x="3281"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76" name="Line 64"/>
            <p:cNvSpPr>
              <a:spLocks noChangeShapeType="1"/>
            </p:cNvSpPr>
            <p:nvPr>
              <p:custDataLst>
                <p:tags r:id="rId59"/>
              </p:custDataLst>
            </p:nvPr>
          </p:nvSpPr>
          <p:spPr bwMode="auto">
            <a:xfrm>
              <a:off x="3343" y="2904"/>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7" name="Line 65"/>
            <p:cNvSpPr>
              <a:spLocks noChangeShapeType="1"/>
            </p:cNvSpPr>
            <p:nvPr>
              <p:custDataLst>
                <p:tags r:id="rId60"/>
              </p:custDataLst>
            </p:nvPr>
          </p:nvSpPr>
          <p:spPr bwMode="auto">
            <a:xfrm>
              <a:off x="3434" y="2825"/>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78" name="Oval 66"/>
            <p:cNvSpPr>
              <a:spLocks noChangeArrowheads="1"/>
            </p:cNvSpPr>
            <p:nvPr>
              <p:custDataLst>
                <p:tags r:id="rId61"/>
              </p:custDataLst>
            </p:nvPr>
          </p:nvSpPr>
          <p:spPr bwMode="auto">
            <a:xfrm>
              <a:off x="3281"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79" name="Line 67"/>
            <p:cNvSpPr>
              <a:spLocks noChangeShapeType="1"/>
            </p:cNvSpPr>
            <p:nvPr>
              <p:custDataLst>
                <p:tags r:id="rId62"/>
              </p:custDataLst>
            </p:nvPr>
          </p:nvSpPr>
          <p:spPr bwMode="auto">
            <a:xfrm>
              <a:off x="3343" y="3297"/>
              <a:ext cx="168"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0" name="Line 68"/>
            <p:cNvSpPr>
              <a:spLocks noChangeShapeType="1"/>
            </p:cNvSpPr>
            <p:nvPr>
              <p:custDataLst>
                <p:tags r:id="rId63"/>
              </p:custDataLst>
            </p:nvPr>
          </p:nvSpPr>
          <p:spPr bwMode="auto">
            <a:xfrm>
              <a:off x="3434" y="3219"/>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1" name="Oval 69"/>
            <p:cNvSpPr>
              <a:spLocks noChangeArrowheads="1"/>
            </p:cNvSpPr>
            <p:nvPr>
              <p:custDataLst>
                <p:tags r:id="rId64"/>
              </p:custDataLst>
            </p:nvPr>
          </p:nvSpPr>
          <p:spPr bwMode="auto">
            <a:xfrm>
              <a:off x="3741"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82" name="Line 70"/>
            <p:cNvSpPr>
              <a:spLocks noChangeShapeType="1"/>
            </p:cNvSpPr>
            <p:nvPr>
              <p:custDataLst>
                <p:tags r:id="rId65"/>
              </p:custDataLst>
            </p:nvPr>
          </p:nvSpPr>
          <p:spPr bwMode="auto">
            <a:xfrm>
              <a:off x="3802"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3" name="Line 71"/>
            <p:cNvSpPr>
              <a:spLocks noChangeShapeType="1"/>
            </p:cNvSpPr>
            <p:nvPr>
              <p:custDataLst>
                <p:tags r:id="rId66"/>
              </p:custDataLst>
            </p:nvPr>
          </p:nvSpPr>
          <p:spPr bwMode="auto">
            <a:xfrm>
              <a:off x="3894" y="2432"/>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4" name="Oval 72"/>
            <p:cNvSpPr>
              <a:spLocks noChangeArrowheads="1"/>
            </p:cNvSpPr>
            <p:nvPr>
              <p:custDataLst>
                <p:tags r:id="rId67"/>
              </p:custDataLst>
            </p:nvPr>
          </p:nvSpPr>
          <p:spPr bwMode="auto">
            <a:xfrm>
              <a:off x="4032" y="2327"/>
              <a:ext cx="62"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85" name="Oval 73"/>
            <p:cNvSpPr>
              <a:spLocks noChangeArrowheads="1"/>
            </p:cNvSpPr>
            <p:nvPr>
              <p:custDataLst>
                <p:tags r:id="rId68"/>
              </p:custDataLst>
            </p:nvPr>
          </p:nvSpPr>
          <p:spPr bwMode="auto">
            <a:xfrm>
              <a:off x="3741"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86" name="Line 74"/>
            <p:cNvSpPr>
              <a:spLocks noChangeShapeType="1"/>
            </p:cNvSpPr>
            <p:nvPr>
              <p:custDataLst>
                <p:tags r:id="rId69"/>
              </p:custDataLst>
            </p:nvPr>
          </p:nvSpPr>
          <p:spPr bwMode="auto">
            <a:xfrm>
              <a:off x="3802"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7" name="Line 75"/>
            <p:cNvSpPr>
              <a:spLocks noChangeShapeType="1"/>
            </p:cNvSpPr>
            <p:nvPr>
              <p:custDataLst>
                <p:tags r:id="rId70"/>
              </p:custDataLst>
            </p:nvPr>
          </p:nvSpPr>
          <p:spPr bwMode="auto">
            <a:xfrm>
              <a:off x="3894" y="2825"/>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88" name="Oval 76"/>
            <p:cNvSpPr>
              <a:spLocks noChangeArrowheads="1"/>
            </p:cNvSpPr>
            <p:nvPr>
              <p:custDataLst>
                <p:tags r:id="rId71"/>
              </p:custDataLst>
            </p:nvPr>
          </p:nvSpPr>
          <p:spPr bwMode="auto">
            <a:xfrm>
              <a:off x="4032" y="2720"/>
              <a:ext cx="62" cy="53"/>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89" name="Oval 77"/>
            <p:cNvSpPr>
              <a:spLocks noChangeArrowheads="1"/>
            </p:cNvSpPr>
            <p:nvPr>
              <p:custDataLst>
                <p:tags r:id="rId72"/>
              </p:custDataLst>
            </p:nvPr>
          </p:nvSpPr>
          <p:spPr bwMode="auto">
            <a:xfrm>
              <a:off x="3741"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90" name="Line 78"/>
            <p:cNvSpPr>
              <a:spLocks noChangeShapeType="1"/>
            </p:cNvSpPr>
            <p:nvPr>
              <p:custDataLst>
                <p:tags r:id="rId73"/>
              </p:custDataLst>
            </p:nvPr>
          </p:nvSpPr>
          <p:spPr bwMode="auto">
            <a:xfrm>
              <a:off x="3802"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91" name="Line 79"/>
            <p:cNvSpPr>
              <a:spLocks noChangeShapeType="1"/>
            </p:cNvSpPr>
            <p:nvPr>
              <p:custDataLst>
                <p:tags r:id="rId74"/>
              </p:custDataLst>
            </p:nvPr>
          </p:nvSpPr>
          <p:spPr bwMode="auto">
            <a:xfrm>
              <a:off x="3894" y="3219"/>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92" name="Oval 80"/>
            <p:cNvSpPr>
              <a:spLocks noChangeArrowheads="1"/>
            </p:cNvSpPr>
            <p:nvPr>
              <p:custDataLst>
                <p:tags r:id="rId75"/>
              </p:custDataLst>
            </p:nvPr>
          </p:nvSpPr>
          <p:spPr bwMode="auto">
            <a:xfrm>
              <a:off x="4032" y="3114"/>
              <a:ext cx="62"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93" name="Oval 81"/>
            <p:cNvSpPr>
              <a:spLocks noChangeArrowheads="1"/>
            </p:cNvSpPr>
            <p:nvPr>
              <p:custDataLst>
                <p:tags r:id="rId76"/>
              </p:custDataLst>
            </p:nvPr>
          </p:nvSpPr>
          <p:spPr bwMode="auto">
            <a:xfrm>
              <a:off x="4201" y="2379"/>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94" name="Line 82"/>
            <p:cNvSpPr>
              <a:spLocks noChangeShapeType="1"/>
            </p:cNvSpPr>
            <p:nvPr>
              <p:custDataLst>
                <p:tags r:id="rId77"/>
              </p:custDataLst>
            </p:nvPr>
          </p:nvSpPr>
          <p:spPr bwMode="auto">
            <a:xfrm>
              <a:off x="4262"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95" name="Line 83"/>
            <p:cNvSpPr>
              <a:spLocks noChangeShapeType="1"/>
            </p:cNvSpPr>
            <p:nvPr>
              <p:custDataLst>
                <p:tags r:id="rId78"/>
              </p:custDataLst>
            </p:nvPr>
          </p:nvSpPr>
          <p:spPr bwMode="auto">
            <a:xfrm>
              <a:off x="4354" y="2432"/>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96" name="Oval 84"/>
            <p:cNvSpPr>
              <a:spLocks noChangeArrowheads="1"/>
            </p:cNvSpPr>
            <p:nvPr>
              <p:custDataLst>
                <p:tags r:id="rId79"/>
              </p:custDataLst>
            </p:nvPr>
          </p:nvSpPr>
          <p:spPr bwMode="auto">
            <a:xfrm>
              <a:off x="4492" y="2327"/>
              <a:ext cx="61"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97" name="Oval 85"/>
            <p:cNvSpPr>
              <a:spLocks noChangeArrowheads="1"/>
            </p:cNvSpPr>
            <p:nvPr>
              <p:custDataLst>
                <p:tags r:id="rId80"/>
              </p:custDataLst>
            </p:nvPr>
          </p:nvSpPr>
          <p:spPr bwMode="auto">
            <a:xfrm>
              <a:off x="4201" y="2773"/>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398" name="Line 86"/>
            <p:cNvSpPr>
              <a:spLocks noChangeShapeType="1"/>
            </p:cNvSpPr>
            <p:nvPr>
              <p:custDataLst>
                <p:tags r:id="rId81"/>
              </p:custDataLst>
            </p:nvPr>
          </p:nvSpPr>
          <p:spPr bwMode="auto">
            <a:xfrm>
              <a:off x="4262"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399" name="Line 87"/>
            <p:cNvSpPr>
              <a:spLocks noChangeShapeType="1"/>
            </p:cNvSpPr>
            <p:nvPr>
              <p:custDataLst>
                <p:tags r:id="rId82"/>
              </p:custDataLst>
            </p:nvPr>
          </p:nvSpPr>
          <p:spPr bwMode="auto">
            <a:xfrm>
              <a:off x="4354" y="2825"/>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00" name="Oval 88"/>
            <p:cNvSpPr>
              <a:spLocks noChangeArrowheads="1"/>
            </p:cNvSpPr>
            <p:nvPr>
              <p:custDataLst>
                <p:tags r:id="rId83"/>
              </p:custDataLst>
            </p:nvPr>
          </p:nvSpPr>
          <p:spPr bwMode="auto">
            <a:xfrm>
              <a:off x="4492" y="2720"/>
              <a:ext cx="61" cy="53"/>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01" name="Oval 89"/>
            <p:cNvSpPr>
              <a:spLocks noChangeArrowheads="1"/>
            </p:cNvSpPr>
            <p:nvPr>
              <p:custDataLst>
                <p:tags r:id="rId84"/>
              </p:custDataLst>
            </p:nvPr>
          </p:nvSpPr>
          <p:spPr bwMode="auto">
            <a:xfrm>
              <a:off x="4201" y="3166"/>
              <a:ext cx="307"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02" name="Line 90"/>
            <p:cNvSpPr>
              <a:spLocks noChangeShapeType="1"/>
            </p:cNvSpPr>
            <p:nvPr>
              <p:custDataLst>
                <p:tags r:id="rId85"/>
              </p:custDataLst>
            </p:nvPr>
          </p:nvSpPr>
          <p:spPr bwMode="auto">
            <a:xfrm>
              <a:off x="4262"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03" name="Line 91"/>
            <p:cNvSpPr>
              <a:spLocks noChangeShapeType="1"/>
            </p:cNvSpPr>
            <p:nvPr>
              <p:custDataLst>
                <p:tags r:id="rId86"/>
              </p:custDataLst>
            </p:nvPr>
          </p:nvSpPr>
          <p:spPr bwMode="auto">
            <a:xfrm>
              <a:off x="4354" y="3219"/>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04" name="Oval 92"/>
            <p:cNvSpPr>
              <a:spLocks noChangeArrowheads="1"/>
            </p:cNvSpPr>
            <p:nvPr>
              <p:custDataLst>
                <p:tags r:id="rId87"/>
              </p:custDataLst>
            </p:nvPr>
          </p:nvSpPr>
          <p:spPr bwMode="auto">
            <a:xfrm>
              <a:off x="4492" y="3114"/>
              <a:ext cx="61"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05" name="Rectangle 93"/>
            <p:cNvSpPr>
              <a:spLocks noChangeArrowheads="1"/>
            </p:cNvSpPr>
            <p:nvPr>
              <p:custDataLst>
                <p:tags r:id="rId88"/>
              </p:custDataLst>
            </p:nvPr>
          </p:nvSpPr>
          <p:spPr bwMode="auto">
            <a:xfrm>
              <a:off x="2760" y="2261"/>
              <a:ext cx="2299" cy="1220"/>
            </a:xfrm>
            <a:prstGeom prst="rect">
              <a:avLst/>
            </a:prstGeom>
            <a:noFill/>
            <a:ln w="23813">
              <a:solidFill>
                <a:srgbClr val="3F4511"/>
              </a:solidFill>
              <a:miter lim="800000"/>
            </a:ln>
            <a:extLst>
              <a:ext uri="{909E8E84-426E-40DD-AFC4-6F175D3DCCD1}">
                <a14:hiddenFill xmlns:a14="http://schemas.microsoft.com/office/drawing/2010/main">
                  <a:solidFill>
                    <a:srgbClr val="FFFFFF"/>
                  </a:solidFill>
                </a14:hiddenFill>
              </a:ext>
            </a:extLst>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06" name="Oval 94"/>
            <p:cNvSpPr>
              <a:spLocks noChangeArrowheads="1"/>
            </p:cNvSpPr>
            <p:nvPr>
              <p:custDataLst>
                <p:tags r:id="rId89"/>
              </p:custDataLst>
            </p:nvPr>
          </p:nvSpPr>
          <p:spPr bwMode="auto">
            <a:xfrm>
              <a:off x="4661" y="2379"/>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07" name="Line 95"/>
            <p:cNvSpPr>
              <a:spLocks noChangeShapeType="1"/>
            </p:cNvSpPr>
            <p:nvPr>
              <p:custDataLst>
                <p:tags r:id="rId90"/>
              </p:custDataLst>
            </p:nvPr>
          </p:nvSpPr>
          <p:spPr bwMode="auto">
            <a:xfrm>
              <a:off x="4722" y="2510"/>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08" name="Line 96"/>
            <p:cNvSpPr>
              <a:spLocks noChangeShapeType="1"/>
            </p:cNvSpPr>
            <p:nvPr>
              <p:custDataLst>
                <p:tags r:id="rId91"/>
              </p:custDataLst>
            </p:nvPr>
          </p:nvSpPr>
          <p:spPr bwMode="auto">
            <a:xfrm>
              <a:off x="4814" y="2432"/>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09" name="Oval 97"/>
            <p:cNvSpPr>
              <a:spLocks noChangeArrowheads="1"/>
            </p:cNvSpPr>
            <p:nvPr>
              <p:custDataLst>
                <p:tags r:id="rId92"/>
              </p:custDataLst>
            </p:nvPr>
          </p:nvSpPr>
          <p:spPr bwMode="auto">
            <a:xfrm>
              <a:off x="4952" y="2327"/>
              <a:ext cx="61"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10" name="Oval 98"/>
            <p:cNvSpPr>
              <a:spLocks noChangeArrowheads="1"/>
            </p:cNvSpPr>
            <p:nvPr>
              <p:custDataLst>
                <p:tags r:id="rId93"/>
              </p:custDataLst>
            </p:nvPr>
          </p:nvSpPr>
          <p:spPr bwMode="auto">
            <a:xfrm>
              <a:off x="4661" y="2773"/>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11" name="Line 99"/>
            <p:cNvSpPr>
              <a:spLocks noChangeShapeType="1"/>
            </p:cNvSpPr>
            <p:nvPr>
              <p:custDataLst>
                <p:tags r:id="rId94"/>
              </p:custDataLst>
            </p:nvPr>
          </p:nvSpPr>
          <p:spPr bwMode="auto">
            <a:xfrm>
              <a:off x="4722" y="2904"/>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12" name="Line 100"/>
            <p:cNvSpPr>
              <a:spLocks noChangeShapeType="1"/>
            </p:cNvSpPr>
            <p:nvPr>
              <p:custDataLst>
                <p:tags r:id="rId95"/>
              </p:custDataLst>
            </p:nvPr>
          </p:nvSpPr>
          <p:spPr bwMode="auto">
            <a:xfrm>
              <a:off x="4814" y="2825"/>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13" name="Oval 101"/>
            <p:cNvSpPr>
              <a:spLocks noChangeArrowheads="1"/>
            </p:cNvSpPr>
            <p:nvPr>
              <p:custDataLst>
                <p:tags r:id="rId96"/>
              </p:custDataLst>
            </p:nvPr>
          </p:nvSpPr>
          <p:spPr bwMode="auto">
            <a:xfrm>
              <a:off x="4952" y="2720"/>
              <a:ext cx="61" cy="53"/>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14" name="Oval 102"/>
            <p:cNvSpPr>
              <a:spLocks noChangeArrowheads="1"/>
            </p:cNvSpPr>
            <p:nvPr>
              <p:custDataLst>
                <p:tags r:id="rId97"/>
              </p:custDataLst>
            </p:nvPr>
          </p:nvSpPr>
          <p:spPr bwMode="auto">
            <a:xfrm>
              <a:off x="4661" y="3166"/>
              <a:ext cx="306" cy="262"/>
            </a:xfrm>
            <a:prstGeom prst="ellipse">
              <a:avLst/>
            </a:prstGeom>
            <a:solidFill>
              <a:srgbClr val="FFFFE8"/>
            </a:solidFill>
            <a:ln w="23813">
              <a:solidFill>
                <a:srgbClr val="3F4511"/>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15" name="Line 103"/>
            <p:cNvSpPr>
              <a:spLocks noChangeShapeType="1"/>
            </p:cNvSpPr>
            <p:nvPr>
              <p:custDataLst>
                <p:tags r:id="rId98"/>
              </p:custDataLst>
            </p:nvPr>
          </p:nvSpPr>
          <p:spPr bwMode="auto">
            <a:xfrm>
              <a:off x="4722" y="3297"/>
              <a:ext cx="169" cy="1"/>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16" name="Line 104"/>
            <p:cNvSpPr>
              <a:spLocks noChangeShapeType="1"/>
            </p:cNvSpPr>
            <p:nvPr>
              <p:custDataLst>
                <p:tags r:id="rId99"/>
              </p:custDataLst>
            </p:nvPr>
          </p:nvSpPr>
          <p:spPr bwMode="auto">
            <a:xfrm>
              <a:off x="4814" y="3219"/>
              <a:ext cx="1" cy="157"/>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17" name="Oval 105"/>
            <p:cNvSpPr>
              <a:spLocks noChangeArrowheads="1"/>
            </p:cNvSpPr>
            <p:nvPr>
              <p:custDataLst>
                <p:tags r:id="rId100"/>
              </p:custDataLst>
            </p:nvPr>
          </p:nvSpPr>
          <p:spPr bwMode="auto">
            <a:xfrm>
              <a:off x="4952" y="3114"/>
              <a:ext cx="61" cy="52"/>
            </a:xfrm>
            <a:prstGeom prst="ellipse">
              <a:avLst/>
            </a:prstGeom>
            <a:solidFill>
              <a:srgbClr val="800000"/>
            </a:solidFill>
            <a:ln w="0">
              <a:solidFill>
                <a:srgbClr val="800000"/>
              </a:solidFill>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18" name="Line 106"/>
            <p:cNvSpPr>
              <a:spLocks noChangeShapeType="1"/>
            </p:cNvSpPr>
            <p:nvPr>
              <p:custDataLst>
                <p:tags r:id="rId101"/>
              </p:custDataLst>
            </p:nvPr>
          </p:nvSpPr>
          <p:spPr bwMode="auto">
            <a:xfrm flipV="1">
              <a:off x="5059" y="2261"/>
              <a:ext cx="1" cy="1220"/>
            </a:xfrm>
            <a:prstGeom prst="line">
              <a:avLst/>
            </a:prstGeom>
            <a:noFill/>
            <a:ln w="23813">
              <a:solidFill>
                <a:srgbClr val="3F4511"/>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19" name="Line 107"/>
            <p:cNvSpPr>
              <a:spLocks noChangeShapeType="1"/>
            </p:cNvSpPr>
            <p:nvPr>
              <p:custDataLst>
                <p:tags r:id="rId102"/>
              </p:custDataLst>
            </p:nvPr>
          </p:nvSpPr>
          <p:spPr bwMode="auto">
            <a:xfrm flipV="1">
              <a:off x="1794" y="1920"/>
              <a:ext cx="1" cy="2230"/>
            </a:xfrm>
            <a:prstGeom prst="line">
              <a:avLst/>
            </a:prstGeom>
            <a:noFill/>
            <a:ln w="0">
              <a:solidFill>
                <a:srgbClr val="0000FF"/>
              </a:solidFill>
              <a:prstDash val="sysDash"/>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20" name="Line 108"/>
            <p:cNvSpPr>
              <a:spLocks noChangeShapeType="1"/>
            </p:cNvSpPr>
            <p:nvPr>
              <p:custDataLst>
                <p:tags r:id="rId103"/>
              </p:custDataLst>
            </p:nvPr>
          </p:nvSpPr>
          <p:spPr bwMode="auto">
            <a:xfrm flipV="1">
              <a:off x="3664" y="1933"/>
              <a:ext cx="1" cy="2217"/>
            </a:xfrm>
            <a:prstGeom prst="line">
              <a:avLst/>
            </a:prstGeom>
            <a:noFill/>
            <a:ln w="0">
              <a:solidFill>
                <a:srgbClr val="0000FF"/>
              </a:solidFill>
              <a:prstDash val="sysDash"/>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21" name="Freeform 109"/>
            <p:cNvSpPr/>
            <p:nvPr>
              <p:custDataLst>
                <p:tags r:id="rId104"/>
              </p:custDataLst>
            </p:nvPr>
          </p:nvSpPr>
          <p:spPr bwMode="auto">
            <a:xfrm>
              <a:off x="445" y="3756"/>
              <a:ext cx="4599" cy="394"/>
            </a:xfrm>
            <a:custGeom>
              <a:avLst/>
              <a:gdLst>
                <a:gd name="T0" fmla="*/ 0 w 4599"/>
                <a:gd name="T1" fmla="*/ 394 h 394"/>
                <a:gd name="T2" fmla="*/ 1334 w 4599"/>
                <a:gd name="T3" fmla="*/ 394 h 394"/>
                <a:gd name="T4" fmla="*/ 3204 w 4599"/>
                <a:gd name="T5" fmla="*/ 0 h 394"/>
                <a:gd name="T6" fmla="*/ 4599 w 4599"/>
                <a:gd name="T7" fmla="*/ 0 h 394"/>
              </a:gdLst>
              <a:ahLst/>
              <a:cxnLst>
                <a:cxn ang="0">
                  <a:pos x="T0" y="T1"/>
                </a:cxn>
                <a:cxn ang="0">
                  <a:pos x="T2" y="T3"/>
                </a:cxn>
                <a:cxn ang="0">
                  <a:pos x="T4" y="T5"/>
                </a:cxn>
                <a:cxn ang="0">
                  <a:pos x="T6" y="T7"/>
                </a:cxn>
              </a:cxnLst>
              <a:rect l="0" t="0" r="r" b="b"/>
              <a:pathLst>
                <a:path w="4599" h="394">
                  <a:moveTo>
                    <a:pt x="0" y="394"/>
                  </a:moveTo>
                  <a:lnTo>
                    <a:pt x="1334" y="394"/>
                  </a:lnTo>
                  <a:lnTo>
                    <a:pt x="3204" y="0"/>
                  </a:lnTo>
                  <a:lnTo>
                    <a:pt x="4599" y="0"/>
                  </a:lnTo>
                </a:path>
              </a:pathLst>
            </a:custGeom>
            <a:noFill/>
            <a:ln w="23813">
              <a:solidFill>
                <a:srgbClr val="3F4511"/>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22" name="Line 110"/>
            <p:cNvSpPr>
              <a:spLocks noChangeShapeType="1"/>
            </p:cNvSpPr>
            <p:nvPr>
              <p:custDataLst>
                <p:tags r:id="rId105"/>
              </p:custDataLst>
            </p:nvPr>
          </p:nvSpPr>
          <p:spPr bwMode="auto">
            <a:xfrm flipH="1">
              <a:off x="2070" y="3560"/>
              <a:ext cx="1380" cy="1"/>
            </a:xfrm>
            <a:prstGeom prst="line">
              <a:avLst/>
            </a:prstGeom>
            <a:noFill/>
            <a:ln w="23813">
              <a:solidFill>
                <a:srgbClr val="0000FF"/>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23" name="Freeform 111"/>
            <p:cNvSpPr/>
            <p:nvPr>
              <p:custDataLst>
                <p:tags r:id="rId106"/>
              </p:custDataLst>
            </p:nvPr>
          </p:nvSpPr>
          <p:spPr bwMode="auto">
            <a:xfrm>
              <a:off x="2024" y="3533"/>
              <a:ext cx="138" cy="53"/>
            </a:xfrm>
            <a:custGeom>
              <a:avLst/>
              <a:gdLst>
                <a:gd name="T0" fmla="*/ 138 w 138"/>
                <a:gd name="T1" fmla="*/ 0 h 53"/>
                <a:gd name="T2" fmla="*/ 138 w 138"/>
                <a:gd name="T3" fmla="*/ 53 h 53"/>
                <a:gd name="T4" fmla="*/ 0 w 138"/>
                <a:gd name="T5" fmla="*/ 27 h 53"/>
                <a:gd name="T6" fmla="*/ 138 w 138"/>
                <a:gd name="T7" fmla="*/ 0 h 53"/>
              </a:gdLst>
              <a:ahLst/>
              <a:cxnLst>
                <a:cxn ang="0">
                  <a:pos x="T0" y="T1"/>
                </a:cxn>
                <a:cxn ang="0">
                  <a:pos x="T2" y="T3"/>
                </a:cxn>
                <a:cxn ang="0">
                  <a:pos x="T4" y="T5"/>
                </a:cxn>
                <a:cxn ang="0">
                  <a:pos x="T6" y="T7"/>
                </a:cxn>
              </a:cxnLst>
              <a:rect l="0" t="0" r="r" b="b"/>
              <a:pathLst>
                <a:path w="138" h="53">
                  <a:moveTo>
                    <a:pt x="138" y="0"/>
                  </a:moveTo>
                  <a:lnTo>
                    <a:pt x="138" y="53"/>
                  </a:lnTo>
                  <a:lnTo>
                    <a:pt x="0" y="27"/>
                  </a:lnTo>
                  <a:lnTo>
                    <a:pt x="138" y="0"/>
                  </a:lnTo>
                  <a:close/>
                </a:path>
              </a:pathLst>
            </a:custGeom>
            <a:solidFill>
              <a:srgbClr val="0000FF"/>
            </a:solidFill>
            <a:ln w="0">
              <a:solidFill>
                <a:srgbClr val="0000FF"/>
              </a:solidFill>
              <a:prstDash val="solid"/>
              <a:round/>
            </a:ln>
          </p:spPr>
          <p:txBody>
            <a:bodyPr/>
            <a:lstStyle/>
            <a:p>
              <a:pPr algn="ctr" defTabSz="914400" fontAlgn="base">
                <a:spcBef>
                  <a:spcPct val="0"/>
                </a:spcBef>
                <a:spcAft>
                  <a:spcPct val="0"/>
                </a:spcAft>
              </a:pPr>
              <a:endParaRPr kumimoji="1" lang="zh-CN" altLang="en-US" sz="2000">
                <a:solidFill>
                  <a:srgbClr val="000000"/>
                </a:solidFill>
                <a:latin typeface="Times New Roman" panose="02020503050405090304" pitchFamily="18" charset="0"/>
                <a:ea typeface="楷体_GB2312" pitchFamily="1" charset="-122"/>
              </a:endParaRPr>
            </a:p>
          </p:txBody>
        </p:sp>
        <p:sp>
          <p:nvSpPr>
            <p:cNvPr id="141424" name="Rectangle 112"/>
            <p:cNvSpPr>
              <a:spLocks noChangeArrowheads="1"/>
            </p:cNvSpPr>
            <p:nvPr>
              <p:custDataLst>
                <p:tags r:id="rId107"/>
              </p:custDataLst>
            </p:nvPr>
          </p:nvSpPr>
          <p:spPr bwMode="auto">
            <a:xfrm>
              <a:off x="2407" y="3639"/>
              <a:ext cx="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zh-CN" altLang="en-US" sz="2000" b="1">
                  <a:solidFill>
                    <a:srgbClr val="000080"/>
                  </a:solidFill>
                  <a:latin typeface="Times New Roman" panose="02020503050405090304" pitchFamily="18" charset="0"/>
                  <a:ea typeface="宋体" pitchFamily="2" charset="-122"/>
                </a:rPr>
                <a:t>内电场</a:t>
              </a:r>
              <a:endParaRPr kumimoji="1" lang="zh-CN" altLang="en-US" sz="2000" b="1">
                <a:solidFill>
                  <a:srgbClr val="000080"/>
                </a:solidFill>
                <a:latin typeface="Times New Roman" panose="02020503050405090304" pitchFamily="18" charset="0"/>
                <a:ea typeface="宋体" pitchFamily="2" charset="-122"/>
              </a:endParaRPr>
            </a:p>
          </p:txBody>
        </p:sp>
        <p:sp>
          <p:nvSpPr>
            <p:cNvPr id="141425" name="Rectangle 113"/>
            <p:cNvSpPr>
              <a:spLocks noChangeArrowheads="1"/>
            </p:cNvSpPr>
            <p:nvPr>
              <p:custDataLst>
                <p:tags r:id="rId108"/>
              </p:custDataLst>
            </p:nvPr>
          </p:nvSpPr>
          <p:spPr bwMode="auto">
            <a:xfrm>
              <a:off x="1871" y="1973"/>
              <a:ext cx="8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zh-CN" altLang="en-US" sz="2000" b="1">
                  <a:solidFill>
                    <a:srgbClr val="000080"/>
                  </a:solidFill>
                  <a:latin typeface="Times New Roman" panose="02020503050405090304" pitchFamily="18" charset="0"/>
                  <a:ea typeface="宋体" pitchFamily="2" charset="-122"/>
                </a:rPr>
                <a:t>空间电荷区</a:t>
              </a:r>
              <a:endParaRPr kumimoji="1" lang="zh-CN" altLang="en-US" sz="2000" b="1">
                <a:solidFill>
                  <a:srgbClr val="000080"/>
                </a:solidFill>
                <a:latin typeface="Times New Roman" panose="02020503050405090304" pitchFamily="18" charset="0"/>
                <a:ea typeface="宋体" pitchFamily="2" charset="-122"/>
              </a:endParaRPr>
            </a:p>
          </p:txBody>
        </p:sp>
        <p:sp>
          <p:nvSpPr>
            <p:cNvPr id="141426" name="Rectangle 114"/>
            <p:cNvSpPr>
              <a:spLocks noChangeArrowheads="1"/>
            </p:cNvSpPr>
            <p:nvPr>
              <p:custDataLst>
                <p:tags r:id="rId109"/>
              </p:custDataLst>
            </p:nvPr>
          </p:nvSpPr>
          <p:spPr bwMode="auto">
            <a:xfrm>
              <a:off x="3005" y="1973"/>
              <a:ext cx="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zh-CN" altLang="en-US" sz="2000" b="1">
                  <a:solidFill>
                    <a:srgbClr val="000080"/>
                  </a:solidFill>
                  <a:latin typeface="Times New Roman" panose="02020503050405090304" pitchFamily="18" charset="0"/>
                  <a:ea typeface="宋体" pitchFamily="2" charset="-122"/>
                </a:rPr>
                <a:t>耗尽层</a:t>
              </a:r>
              <a:endParaRPr kumimoji="1" lang="zh-CN" altLang="en-US" sz="2000" b="1">
                <a:solidFill>
                  <a:srgbClr val="000080"/>
                </a:solidFill>
                <a:latin typeface="Times New Roman" panose="02020503050405090304" pitchFamily="18" charset="0"/>
                <a:ea typeface="宋体" pitchFamily="2" charset="-122"/>
              </a:endParaRPr>
            </a:p>
          </p:txBody>
        </p:sp>
        <p:sp>
          <p:nvSpPr>
            <p:cNvPr id="141427" name="Rectangle 115"/>
            <p:cNvSpPr>
              <a:spLocks noChangeArrowheads="1"/>
            </p:cNvSpPr>
            <p:nvPr>
              <p:custDataLst>
                <p:tags r:id="rId110"/>
              </p:custDataLst>
            </p:nvPr>
          </p:nvSpPr>
          <p:spPr bwMode="auto">
            <a:xfrm>
              <a:off x="4094" y="1986"/>
              <a:ext cx="3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zh-CN" altLang="en-US" sz="2000" b="1">
                  <a:solidFill>
                    <a:srgbClr val="000080"/>
                  </a:solidFill>
                  <a:latin typeface="Times New Roman" panose="02020503050405090304" pitchFamily="18" charset="0"/>
                  <a:ea typeface="宋体" pitchFamily="2" charset="-122"/>
                </a:rPr>
                <a:t>电子</a:t>
              </a:r>
              <a:endParaRPr kumimoji="1" lang="zh-CN" altLang="en-US" sz="2000" b="1">
                <a:solidFill>
                  <a:srgbClr val="000080"/>
                </a:solidFill>
                <a:latin typeface="Times New Roman" panose="02020503050405090304" pitchFamily="18" charset="0"/>
                <a:ea typeface="宋体" pitchFamily="2" charset="-122"/>
              </a:endParaRPr>
            </a:p>
          </p:txBody>
        </p:sp>
        <p:sp>
          <p:nvSpPr>
            <p:cNvPr id="141428" name="Rectangle 116"/>
            <p:cNvSpPr>
              <a:spLocks noChangeArrowheads="1"/>
            </p:cNvSpPr>
            <p:nvPr>
              <p:custDataLst>
                <p:tags r:id="rId111"/>
              </p:custDataLst>
            </p:nvPr>
          </p:nvSpPr>
          <p:spPr bwMode="auto">
            <a:xfrm>
              <a:off x="859" y="1999"/>
              <a:ext cx="3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zh-CN" altLang="en-US" sz="2000" b="1">
                  <a:solidFill>
                    <a:srgbClr val="000080"/>
                  </a:solidFill>
                  <a:latin typeface="Times New Roman" panose="02020503050405090304" pitchFamily="18" charset="0"/>
                  <a:ea typeface="宋体" pitchFamily="2" charset="-122"/>
                </a:rPr>
                <a:t>空穴</a:t>
              </a:r>
              <a:endParaRPr kumimoji="1" lang="zh-CN" altLang="en-US" sz="2000" b="1">
                <a:solidFill>
                  <a:srgbClr val="000080"/>
                </a:solidFill>
                <a:latin typeface="Times New Roman" panose="02020503050405090304" pitchFamily="18" charset="0"/>
                <a:ea typeface="宋体" pitchFamily="2" charset="-122"/>
              </a:endParaRPr>
            </a:p>
          </p:txBody>
        </p:sp>
        <p:sp>
          <p:nvSpPr>
            <p:cNvPr id="141429" name="Line 117"/>
            <p:cNvSpPr>
              <a:spLocks noChangeShapeType="1"/>
            </p:cNvSpPr>
            <p:nvPr>
              <p:custDataLst>
                <p:tags r:id="rId112"/>
              </p:custDataLst>
            </p:nvPr>
          </p:nvSpPr>
          <p:spPr bwMode="auto">
            <a:xfrm>
              <a:off x="4385" y="2195"/>
              <a:ext cx="552" cy="132"/>
            </a:xfrm>
            <a:prstGeom prst="line">
              <a:avLst/>
            </a:prstGeom>
            <a:noFill/>
            <a:ln w="0">
              <a:solidFill>
                <a:srgbClr val="0000FF"/>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30" name="Line 118"/>
            <p:cNvSpPr>
              <a:spLocks noChangeShapeType="1"/>
            </p:cNvSpPr>
            <p:nvPr>
              <p:custDataLst>
                <p:tags r:id="rId113"/>
              </p:custDataLst>
            </p:nvPr>
          </p:nvSpPr>
          <p:spPr bwMode="auto">
            <a:xfrm flipH="1" flipV="1">
              <a:off x="1304" y="2130"/>
              <a:ext cx="153" cy="184"/>
            </a:xfrm>
            <a:prstGeom prst="line">
              <a:avLst/>
            </a:prstGeom>
            <a:noFill/>
            <a:ln w="0">
              <a:solidFill>
                <a:srgbClr val="0000FF"/>
              </a:solidFill>
              <a:round/>
            </a:ln>
            <a:extLst>
              <a:ext uri="{909E8E84-426E-40DD-AFC4-6F175D3DCCD1}">
                <a14:hiddenFill xmlns:a14="http://schemas.microsoft.com/office/drawing/2010/main">
                  <a:noFill/>
                </a14:hiddenFill>
              </a:ext>
            </a:extLst>
          </p:spPr>
          <p:txBody>
            <a:bodyP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41431" name="Rectangle 119"/>
            <p:cNvSpPr>
              <a:spLocks noChangeArrowheads="1"/>
            </p:cNvSpPr>
            <p:nvPr>
              <p:custDataLst>
                <p:tags r:id="rId114"/>
              </p:custDataLst>
            </p:nvPr>
          </p:nvSpPr>
          <p:spPr bwMode="auto">
            <a:xfrm>
              <a:off x="844" y="3547"/>
              <a:ext cx="2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en-US" altLang="zh-CN" sz="2000" b="1">
                  <a:solidFill>
                    <a:srgbClr val="000080"/>
                  </a:solidFill>
                  <a:latin typeface="Times New Roman" panose="02020503050405090304" pitchFamily="18" charset="0"/>
                  <a:ea typeface="宋体" pitchFamily="2" charset="-122"/>
                </a:rPr>
                <a:t>P</a:t>
              </a:r>
              <a:r>
                <a:rPr kumimoji="1" lang="zh-CN" altLang="en-US" sz="2000" b="1">
                  <a:solidFill>
                    <a:srgbClr val="000080"/>
                  </a:solidFill>
                  <a:latin typeface="Times New Roman" panose="02020503050405090304" pitchFamily="18" charset="0"/>
                  <a:ea typeface="宋体" pitchFamily="2" charset="-122"/>
                </a:rPr>
                <a:t>区</a:t>
              </a:r>
              <a:endParaRPr kumimoji="1" lang="zh-CN" altLang="en-US" sz="2000" b="1">
                <a:solidFill>
                  <a:srgbClr val="000080"/>
                </a:solidFill>
                <a:latin typeface="Times New Roman" panose="02020503050405090304" pitchFamily="18" charset="0"/>
                <a:ea typeface="宋体" pitchFamily="2" charset="-122"/>
              </a:endParaRPr>
            </a:p>
          </p:txBody>
        </p:sp>
        <p:sp>
          <p:nvSpPr>
            <p:cNvPr id="141432" name="Rectangle 120"/>
            <p:cNvSpPr>
              <a:spLocks noChangeArrowheads="1"/>
            </p:cNvSpPr>
            <p:nvPr>
              <p:custDataLst>
                <p:tags r:id="rId115"/>
              </p:custDataLst>
            </p:nvPr>
          </p:nvSpPr>
          <p:spPr bwMode="auto">
            <a:xfrm>
              <a:off x="4155" y="3508"/>
              <a:ext cx="27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fontAlgn="base">
                <a:spcBef>
                  <a:spcPct val="0"/>
                </a:spcBef>
                <a:spcAft>
                  <a:spcPct val="0"/>
                </a:spcAft>
              </a:pPr>
              <a:r>
                <a:rPr kumimoji="1" lang="en-US" altLang="zh-CN" sz="2000" b="1">
                  <a:solidFill>
                    <a:srgbClr val="000080"/>
                  </a:solidFill>
                  <a:latin typeface="Times New Roman" panose="02020503050405090304" pitchFamily="18" charset="0"/>
                  <a:ea typeface="宋体" pitchFamily="2" charset="-122"/>
                </a:rPr>
                <a:t>N</a:t>
              </a:r>
              <a:r>
                <a:rPr kumimoji="1" lang="zh-CN" altLang="en-US" sz="2000" b="1">
                  <a:solidFill>
                    <a:srgbClr val="000080"/>
                  </a:solidFill>
                  <a:latin typeface="Times New Roman" panose="02020503050405090304" pitchFamily="18" charset="0"/>
                  <a:ea typeface="宋体" pitchFamily="2" charset="-122"/>
                </a:rPr>
                <a:t>区</a:t>
              </a:r>
              <a:endParaRPr kumimoji="1" lang="zh-CN" altLang="en-US" sz="2000" b="1">
                <a:solidFill>
                  <a:srgbClr val="000080"/>
                </a:solidFill>
                <a:latin typeface="Times New Roman" panose="02020503050405090304" pitchFamily="18" charset="0"/>
                <a:ea typeface="宋体" pitchFamily="2" charset="-122"/>
              </a:endParaRPr>
            </a:p>
          </p:txBody>
        </p:sp>
      </p:grpSp>
      <p:sp>
        <p:nvSpPr>
          <p:cNvPr id="141434" name="Rectangle 122"/>
          <p:cNvSpPr>
            <a:spLocks noChangeArrowheads="1"/>
          </p:cNvSpPr>
          <p:nvPr>
            <p:custDataLst>
              <p:tags r:id="rId116"/>
            </p:custDataLst>
          </p:nvPr>
        </p:nvSpPr>
        <p:spPr bwMode="auto">
          <a:xfrm>
            <a:off x="2135188" y="2997201"/>
            <a:ext cx="7848600" cy="15684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宋体" pitchFamily="2" charset="-122"/>
              </a:rPr>
              <a:t>PN</a:t>
            </a:r>
            <a:r>
              <a:rPr kumimoji="1" lang="zh-CN" altLang="en-US" sz="2400" b="1">
                <a:solidFill>
                  <a:srgbClr val="000000"/>
                </a:solidFill>
                <a:latin typeface="Times New Roman" panose="02020503050405090304" pitchFamily="18" charset="0"/>
                <a:ea typeface="宋体" pitchFamily="2" charset="-122"/>
              </a:rPr>
              <a:t>结的形成过程中的两种运动：</a:t>
            </a:r>
            <a:endParaRPr kumimoji="1" lang="zh-CN" altLang="en-US" sz="2400" b="1">
              <a:solidFill>
                <a:srgbClr val="000000"/>
              </a:solidFill>
              <a:latin typeface="Times New Roman" panose="02020503050405090304" pitchFamily="18" charset="0"/>
              <a:ea typeface="宋体" pitchFamily="2"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宋体" pitchFamily="2" charset="-122"/>
              </a:rPr>
              <a:t>          </a:t>
            </a:r>
            <a:r>
              <a:rPr kumimoji="1" lang="zh-CN" altLang="en-US" sz="2400" b="1">
                <a:solidFill>
                  <a:srgbClr val="009900"/>
                </a:solidFill>
                <a:latin typeface="Times New Roman" panose="02020503050405090304" pitchFamily="18" charset="0"/>
                <a:ea typeface="宋体" pitchFamily="2" charset="-122"/>
              </a:rPr>
              <a:t>多数载流子扩散</a:t>
            </a:r>
            <a:endParaRPr kumimoji="1" lang="zh-CN" altLang="en-US" sz="2400" b="1">
              <a:solidFill>
                <a:srgbClr val="009900"/>
              </a:solidFill>
              <a:latin typeface="Times New Roman" panose="02020503050405090304" pitchFamily="18" charset="0"/>
              <a:ea typeface="宋体" pitchFamily="2" charset="-122"/>
            </a:endParaRPr>
          </a:p>
          <a:p>
            <a:pPr defTabSz="914400" fontAlgn="base">
              <a:spcBef>
                <a:spcPct val="0"/>
              </a:spcBef>
              <a:spcAft>
                <a:spcPct val="0"/>
              </a:spcAft>
            </a:pPr>
            <a:r>
              <a:rPr kumimoji="1" lang="zh-CN" altLang="en-US" sz="2400" b="1">
                <a:solidFill>
                  <a:srgbClr val="009900"/>
                </a:solidFill>
                <a:latin typeface="Times New Roman" panose="02020503050405090304" pitchFamily="18" charset="0"/>
                <a:ea typeface="宋体" pitchFamily="2" charset="-122"/>
              </a:rPr>
              <a:t>          少数载流子飘移</a:t>
            </a:r>
            <a:endParaRPr kumimoji="1" lang="zh-CN" altLang="en-US" sz="2400" b="1">
              <a:solidFill>
                <a:srgbClr val="009900"/>
              </a:solidFill>
              <a:latin typeface="Times New Roman" panose="02020503050405090304" pitchFamily="18" charset="0"/>
              <a:ea typeface="宋体" pitchFamily="2" charset="-122"/>
            </a:endParaRPr>
          </a:p>
          <a:p>
            <a:pPr defTabSz="914400" fontAlgn="base">
              <a:spcBef>
                <a:spcPct val="0"/>
              </a:spcBef>
              <a:spcAft>
                <a:spcPct val="0"/>
              </a:spcAft>
            </a:pPr>
            <a:endParaRPr kumimoji="1" lang="zh-CN" altLang="en-US" sz="2400" b="1">
              <a:solidFill>
                <a:srgbClr val="009900"/>
              </a:solidFill>
              <a:latin typeface="Times New Roman" panose="02020503050405090304" pitchFamily="18" charset="0"/>
              <a:ea typeface="宋体" pitchFamily="2"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1318"/>
                                        </p:tgtEl>
                                        <p:attrNameLst>
                                          <p:attrName>style.visibility</p:attrName>
                                        </p:attrNameLst>
                                      </p:cBhvr>
                                      <p:to>
                                        <p:strVal val="visible"/>
                                      </p:to>
                                    </p:set>
                                    <p:anim calcmode="lin" valueType="num">
                                      <p:cBhvr additive="base">
                                        <p:cTn id="7" dur="500" fill="hold"/>
                                        <p:tgtEl>
                                          <p:spTgt spid="141318"/>
                                        </p:tgtEl>
                                        <p:attrNameLst>
                                          <p:attrName>ppt_x</p:attrName>
                                        </p:attrNameLst>
                                      </p:cBhvr>
                                      <p:tavLst>
                                        <p:tav tm="0">
                                          <p:val>
                                            <p:strVal val="0-#ppt_w/2"/>
                                          </p:val>
                                        </p:tav>
                                        <p:tav tm="100000">
                                          <p:val>
                                            <p:strVal val="#ppt_x"/>
                                          </p:val>
                                        </p:tav>
                                      </p:tavLst>
                                    </p:anim>
                                    <p:anim calcmode="lin" valueType="num">
                                      <p:cBhvr additive="base">
                                        <p:cTn id="8" dur="500" fill="hold"/>
                                        <p:tgtEl>
                                          <p:spTgt spid="1413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41434"/>
                                        </p:tgtEl>
                                        <p:attrNameLst>
                                          <p:attrName>style.visibility</p:attrName>
                                        </p:attrNameLst>
                                      </p:cBhvr>
                                      <p:to>
                                        <p:strVal val="visible"/>
                                      </p:to>
                                    </p:set>
                                    <p:animEffect transition="in" filter="blinds(horizontal)">
                                      <p:cBhvr>
                                        <p:cTn id="13" dur="500"/>
                                        <p:tgtEl>
                                          <p:spTgt spid="141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43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51201" descr="备份_图形15(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95600" y="2209800"/>
            <a:ext cx="6172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文本框 51202"/>
          <p:cNvSpPr txBox="1"/>
          <p:nvPr/>
        </p:nvSpPr>
        <p:spPr>
          <a:xfrm>
            <a:off x="990600" y="678816"/>
            <a:ext cx="5486400" cy="583565"/>
          </a:xfrm>
          <a:prstGeom prst="rect">
            <a:avLst/>
          </a:prstGeom>
          <a:noFill/>
          <a:ln w="9525">
            <a:noFill/>
          </a:ln>
        </p:spPr>
        <p:txBody>
          <a:bodyPr>
            <a:spAutoFit/>
          </a:bodyPr>
          <a:lstStyle/>
          <a:p>
            <a:pPr algn="just">
              <a:spcBef>
                <a:spcPct val="50000"/>
              </a:spcBef>
              <a:buFont typeface="Arial" panose="020B0604020202090204" pitchFamily="34" charset="0"/>
              <a:buNone/>
              <a:defRPr/>
            </a:pPr>
            <a:r>
              <a:rPr lang="en-US" altLang="zh-CN" sz="3200" noProof="1">
                <a:effectLst>
                  <a:outerShdw blurRad="38100" dist="38100" dir="2700000">
                    <a:srgbClr val="FFFFFF"/>
                  </a:outerShdw>
                </a:effectLst>
                <a:latin typeface="幼圆" panose="02010509060101010101" pitchFamily="49" charset="-122"/>
                <a:ea typeface="幼圆" panose="02010509060101010101" pitchFamily="49" charset="-122"/>
              </a:rPr>
              <a:t>4.</a:t>
            </a:r>
            <a:r>
              <a:rPr lang="en-US" altLang="zh-CN" sz="3200" noProof="1">
                <a:effectLst>
                  <a:outerShdw blurRad="38100" dist="38100" dir="2700000">
                    <a:srgbClr val="FFFFFF"/>
                  </a:outerShdw>
                </a:effectLst>
                <a:latin typeface="Times New Roman" panose="02020503050405090304" pitchFamily="18" charset="0"/>
                <a:ea typeface="幼圆" panose="02010509060101010101" pitchFamily="49" charset="-122"/>
              </a:rPr>
              <a:t> PN</a:t>
            </a:r>
            <a:r>
              <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rPr>
              <a:t>结的单向导电性</a:t>
            </a:r>
            <a:endParaRPr lang="zh-CN" altLang="en-US" sz="3200" noProof="1">
              <a:effectLst>
                <a:outerShdw blurRad="38100" dist="38100" dir="2700000">
                  <a:srgbClr val="FFFFFF"/>
                </a:outerShdw>
              </a:effectLst>
              <a:latin typeface="幼圆" panose="02010509060101010101" pitchFamily="49" charset="-122"/>
              <a:ea typeface="幼圆" panose="02010509060101010101" pitchFamily="49" charset="-122"/>
            </a:endParaRPr>
          </a:p>
        </p:txBody>
      </p:sp>
      <p:sp>
        <p:nvSpPr>
          <p:cNvPr id="52228" name="文本框 51203"/>
          <p:cNvSpPr txBox="1">
            <a:spLocks noChangeArrowheads="1"/>
          </p:cNvSpPr>
          <p:nvPr/>
        </p:nvSpPr>
        <p:spPr bwMode="auto">
          <a:xfrm>
            <a:off x="2819400" y="1752600"/>
            <a:ext cx="91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latin typeface="Times New Roman" panose="02020503050405090304" pitchFamily="18" charset="0"/>
              </a:rPr>
              <a:t>P</a:t>
            </a:r>
            <a:r>
              <a:rPr lang="zh-CN" altLang="en-US" sz="2400" b="0">
                <a:latin typeface="Times New Roman" panose="02020503050405090304" pitchFamily="18" charset="0"/>
              </a:rPr>
              <a:t>区</a:t>
            </a:r>
            <a:endParaRPr lang="zh-CN" altLang="en-US" sz="2400" b="0">
              <a:latin typeface="Times New Roman" panose="02020503050405090304" pitchFamily="18" charset="0"/>
            </a:endParaRPr>
          </a:p>
        </p:txBody>
      </p:sp>
      <p:sp>
        <p:nvSpPr>
          <p:cNvPr id="52229" name="文本框 51204"/>
          <p:cNvSpPr txBox="1">
            <a:spLocks noChangeArrowheads="1"/>
          </p:cNvSpPr>
          <p:nvPr/>
        </p:nvSpPr>
        <p:spPr bwMode="auto">
          <a:xfrm>
            <a:off x="8534400" y="1752600"/>
            <a:ext cx="76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latin typeface="Times New Roman" panose="02020503050405090304" pitchFamily="18" charset="0"/>
              </a:rPr>
              <a:t>N</a:t>
            </a:r>
            <a:r>
              <a:rPr lang="zh-CN" altLang="en-US" sz="2400" b="0">
                <a:latin typeface="Times New Roman" panose="02020503050405090304" pitchFamily="18" charset="0"/>
              </a:rPr>
              <a:t>区</a:t>
            </a:r>
            <a:endParaRPr lang="zh-CN" altLang="en-US" sz="2400" b="0">
              <a:latin typeface="Times New Roman" panose="02020503050405090304" pitchFamily="18" charset="0"/>
            </a:endParaRPr>
          </a:p>
        </p:txBody>
      </p:sp>
      <p:sp>
        <p:nvSpPr>
          <p:cNvPr id="51206" name="直接连接符 51205"/>
          <p:cNvSpPr>
            <a:spLocks noChangeShapeType="1"/>
          </p:cNvSpPr>
          <p:nvPr/>
        </p:nvSpPr>
        <p:spPr bwMode="auto">
          <a:xfrm>
            <a:off x="9144000" y="3429000"/>
            <a:ext cx="0" cy="457200"/>
          </a:xfrm>
          <a:prstGeom prst="line">
            <a:avLst/>
          </a:prstGeom>
          <a:noFill/>
          <a:ln w="889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7" name="直接连接符 51206"/>
          <p:cNvSpPr>
            <a:spLocks noChangeShapeType="1"/>
          </p:cNvSpPr>
          <p:nvPr/>
        </p:nvSpPr>
        <p:spPr bwMode="auto">
          <a:xfrm>
            <a:off x="2819400" y="3429000"/>
            <a:ext cx="0" cy="457200"/>
          </a:xfrm>
          <a:prstGeom prst="line">
            <a:avLst/>
          </a:prstGeom>
          <a:noFill/>
          <a:ln w="8890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8" name="直接连接符 51207"/>
          <p:cNvSpPr>
            <a:spLocks noChangeShapeType="1"/>
          </p:cNvSpPr>
          <p:nvPr/>
        </p:nvSpPr>
        <p:spPr bwMode="auto">
          <a:xfrm>
            <a:off x="9120188" y="3644900"/>
            <a:ext cx="10668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09" name="直接连接符 51208"/>
          <p:cNvSpPr>
            <a:spLocks noChangeShapeType="1"/>
          </p:cNvSpPr>
          <p:nvPr/>
        </p:nvSpPr>
        <p:spPr bwMode="auto">
          <a:xfrm>
            <a:off x="1905000" y="3657600"/>
            <a:ext cx="8382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0" name="直接连接符 51209"/>
          <p:cNvSpPr>
            <a:spLocks noChangeShapeType="1"/>
          </p:cNvSpPr>
          <p:nvPr/>
        </p:nvSpPr>
        <p:spPr bwMode="auto">
          <a:xfrm>
            <a:off x="1905000" y="3657600"/>
            <a:ext cx="0" cy="220980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1" name="直接连接符 51210"/>
          <p:cNvSpPr>
            <a:spLocks noChangeShapeType="1"/>
          </p:cNvSpPr>
          <p:nvPr/>
        </p:nvSpPr>
        <p:spPr bwMode="auto">
          <a:xfrm>
            <a:off x="10199688" y="3644900"/>
            <a:ext cx="0" cy="220980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2" name="直接连接符 51211"/>
          <p:cNvSpPr>
            <a:spLocks noChangeShapeType="1"/>
          </p:cNvSpPr>
          <p:nvPr/>
        </p:nvSpPr>
        <p:spPr bwMode="auto">
          <a:xfrm>
            <a:off x="1905000" y="5867400"/>
            <a:ext cx="36576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3" name="直接连接符 51212"/>
          <p:cNvSpPr>
            <a:spLocks noChangeShapeType="1"/>
          </p:cNvSpPr>
          <p:nvPr/>
        </p:nvSpPr>
        <p:spPr bwMode="auto">
          <a:xfrm>
            <a:off x="6019800" y="5867400"/>
            <a:ext cx="41910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4" name="直接连接符 51213"/>
          <p:cNvSpPr>
            <a:spLocks noChangeShapeType="1"/>
          </p:cNvSpPr>
          <p:nvPr/>
        </p:nvSpPr>
        <p:spPr bwMode="auto">
          <a:xfrm>
            <a:off x="5562600" y="56388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5" name="直接连接符 51214"/>
          <p:cNvSpPr>
            <a:spLocks noChangeShapeType="1"/>
          </p:cNvSpPr>
          <p:nvPr/>
        </p:nvSpPr>
        <p:spPr bwMode="auto">
          <a:xfrm>
            <a:off x="5715000" y="57150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6" name="直接连接符 51215"/>
          <p:cNvSpPr>
            <a:spLocks noChangeShapeType="1"/>
          </p:cNvSpPr>
          <p:nvPr/>
        </p:nvSpPr>
        <p:spPr bwMode="auto">
          <a:xfrm>
            <a:off x="5867400" y="56388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7" name="直接连接符 51216"/>
          <p:cNvSpPr>
            <a:spLocks noChangeShapeType="1"/>
          </p:cNvSpPr>
          <p:nvPr/>
        </p:nvSpPr>
        <p:spPr bwMode="auto">
          <a:xfrm>
            <a:off x="6019800" y="57150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18" name="直接连接符 51217"/>
          <p:cNvSpPr>
            <a:spLocks noChangeShapeType="1"/>
          </p:cNvSpPr>
          <p:nvPr/>
        </p:nvSpPr>
        <p:spPr bwMode="auto">
          <a:xfrm flipV="1">
            <a:off x="5410200" y="5638800"/>
            <a:ext cx="838200" cy="381000"/>
          </a:xfrm>
          <a:prstGeom prst="line">
            <a:avLst/>
          </a:prstGeom>
          <a:noFill/>
          <a:ln w="31750">
            <a:solidFill>
              <a:srgbClr val="FFCC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19" name="直接连接符 51218"/>
          <p:cNvSpPr>
            <a:spLocks noChangeShapeType="1"/>
          </p:cNvSpPr>
          <p:nvPr/>
        </p:nvSpPr>
        <p:spPr bwMode="auto">
          <a:xfrm>
            <a:off x="5257800" y="5105400"/>
            <a:ext cx="1295400" cy="0"/>
          </a:xfrm>
          <a:prstGeom prst="line">
            <a:avLst/>
          </a:prstGeom>
          <a:noFill/>
          <a:ln w="22225">
            <a:solidFill>
              <a:schemeClr val="tx2"/>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0" name="文本框 51219"/>
          <p:cNvSpPr txBox="1">
            <a:spLocks noChangeArrowheads="1"/>
          </p:cNvSpPr>
          <p:nvPr/>
        </p:nvSpPr>
        <p:spPr bwMode="auto">
          <a:xfrm>
            <a:off x="5334000" y="4572001"/>
            <a:ext cx="1143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内电场</a:t>
            </a:r>
            <a:endParaRPr lang="zh-CN" altLang="en-US" sz="2000" b="0">
              <a:latin typeface="Times New Roman" panose="02020503050405090304" pitchFamily="18" charset="0"/>
            </a:endParaRPr>
          </a:p>
        </p:txBody>
      </p:sp>
      <p:sp>
        <p:nvSpPr>
          <p:cNvPr id="51221" name="直接连接符 51220"/>
          <p:cNvSpPr>
            <a:spLocks noChangeShapeType="1"/>
          </p:cNvSpPr>
          <p:nvPr/>
        </p:nvSpPr>
        <p:spPr bwMode="auto">
          <a:xfrm flipH="1">
            <a:off x="5232400" y="4652963"/>
            <a:ext cx="1295400" cy="0"/>
          </a:xfrm>
          <a:prstGeom prst="line">
            <a:avLst/>
          </a:prstGeom>
          <a:noFill/>
          <a:ln w="22225">
            <a:solidFill>
              <a:srgbClr val="FFFF66"/>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2" name="文本框 51221"/>
          <p:cNvSpPr txBox="1">
            <a:spLocks noChangeArrowheads="1"/>
          </p:cNvSpPr>
          <p:nvPr/>
        </p:nvSpPr>
        <p:spPr bwMode="auto">
          <a:xfrm>
            <a:off x="5334000" y="5181601"/>
            <a:ext cx="10668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外电场</a:t>
            </a:r>
            <a:endParaRPr lang="zh-CN" altLang="en-US" sz="2000" b="0">
              <a:latin typeface="Times New Roman" panose="02020503050405090304" pitchFamily="18" charset="0"/>
            </a:endParaRPr>
          </a:p>
        </p:txBody>
      </p:sp>
      <p:sp>
        <p:nvSpPr>
          <p:cNvPr id="51223" name="文本框 51222"/>
          <p:cNvSpPr txBox="1">
            <a:spLocks noChangeArrowheads="1"/>
          </p:cNvSpPr>
          <p:nvPr/>
        </p:nvSpPr>
        <p:spPr bwMode="auto">
          <a:xfrm>
            <a:off x="5181600" y="5486400"/>
            <a:ext cx="76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latin typeface="Times New Roman" panose="02020503050405090304" pitchFamily="18" charset="0"/>
              </a:rPr>
              <a:t>E</a:t>
            </a:r>
            <a:endParaRPr lang="en-US" altLang="zh-CN" sz="2400" b="0">
              <a:latin typeface="Times New Roman" panose="02020503050405090304" pitchFamily="18" charset="0"/>
            </a:endParaRPr>
          </a:p>
        </p:txBody>
      </p:sp>
      <p:sp>
        <p:nvSpPr>
          <p:cNvPr id="51224" name="直接连接符 51223"/>
          <p:cNvSpPr>
            <a:spLocks noChangeShapeType="1"/>
          </p:cNvSpPr>
          <p:nvPr/>
        </p:nvSpPr>
        <p:spPr bwMode="auto">
          <a:xfrm flipV="1">
            <a:off x="2057400" y="4267200"/>
            <a:ext cx="0" cy="838200"/>
          </a:xfrm>
          <a:prstGeom prst="line">
            <a:avLst/>
          </a:prstGeom>
          <a:noFill/>
          <a:ln w="19050">
            <a:solidFill>
              <a:schemeClr val="bg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1225" name="文本框 51224"/>
          <p:cNvSpPr txBox="1">
            <a:spLocks noChangeArrowheads="1"/>
          </p:cNvSpPr>
          <p:nvPr/>
        </p:nvSpPr>
        <p:spPr bwMode="auto">
          <a:xfrm>
            <a:off x="2133600" y="4419600"/>
            <a:ext cx="3810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3200" b="0">
                <a:solidFill>
                  <a:srgbClr val="FFFF99"/>
                </a:solidFill>
                <a:latin typeface="Times New Roman" panose="02020503050405090304" pitchFamily="18" charset="0"/>
              </a:rPr>
              <a:t>I</a:t>
            </a:r>
            <a:endParaRPr lang="en-US" altLang="zh-CN" sz="3200" b="0">
              <a:solidFill>
                <a:srgbClr val="FFFF99"/>
              </a:solidFill>
              <a:latin typeface="Times New Roman" panose="02020503050405090304" pitchFamily="18" charset="0"/>
            </a:endParaRPr>
          </a:p>
        </p:txBody>
      </p:sp>
      <p:graphicFrame>
        <p:nvGraphicFramePr>
          <p:cNvPr id="51226" name="对象 51225"/>
          <p:cNvGraphicFramePr>
            <a:graphicFrameLocks noChangeAspect="1"/>
          </p:cNvGraphicFramePr>
          <p:nvPr/>
        </p:nvGraphicFramePr>
        <p:xfrm>
          <a:off x="2286000" y="3276600"/>
          <a:ext cx="304800" cy="304800"/>
        </p:xfrm>
        <a:graphic>
          <a:graphicData uri="http://schemas.openxmlformats.org/presentationml/2006/ole">
            <mc:AlternateContent xmlns:mc="http://schemas.openxmlformats.org/markup-compatibility/2006">
              <mc:Choice xmlns:v="urn:schemas-microsoft-com:vml" Requires="v">
                <p:oleObj spid="_x0000_s2" name="" r:id="rId2" imgW="457200" imgH="457200" progId="">
                  <p:embed/>
                </p:oleObj>
              </mc:Choice>
              <mc:Fallback>
                <p:oleObj name="" r:id="rId2" imgW="457200" imgH="457200" progId="">
                  <p:embed/>
                  <p:pic>
                    <p:nvPicPr>
                      <p:cNvPr id="0" name="对象 512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27" name="直接连接符 51226"/>
          <p:cNvSpPr>
            <a:spLocks noChangeShapeType="1"/>
          </p:cNvSpPr>
          <p:nvPr/>
        </p:nvSpPr>
        <p:spPr bwMode="auto">
          <a:xfrm flipH="1">
            <a:off x="1828800" y="3429000"/>
            <a:ext cx="457200" cy="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28" name="直接连接符 51227"/>
          <p:cNvSpPr>
            <a:spLocks noChangeShapeType="1"/>
          </p:cNvSpPr>
          <p:nvPr/>
        </p:nvSpPr>
        <p:spPr bwMode="auto">
          <a:xfrm>
            <a:off x="5029200" y="1752600"/>
            <a:ext cx="0" cy="3200400"/>
          </a:xfrm>
          <a:prstGeom prst="line">
            <a:avLst/>
          </a:prstGeom>
          <a:noFill/>
          <a:ln w="12700">
            <a:solidFill>
              <a:srgbClr val="FFFF66"/>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1229" name="直接连接符 51228"/>
          <p:cNvSpPr>
            <a:spLocks noChangeShapeType="1"/>
          </p:cNvSpPr>
          <p:nvPr/>
        </p:nvSpPr>
        <p:spPr bwMode="auto">
          <a:xfrm>
            <a:off x="6781800" y="1752600"/>
            <a:ext cx="0" cy="3124200"/>
          </a:xfrm>
          <a:prstGeom prst="line">
            <a:avLst/>
          </a:prstGeom>
          <a:noFill/>
          <a:ln w="12700">
            <a:solidFill>
              <a:srgbClr val="FFFF66"/>
            </a:solidFill>
            <a:prstDash val="lgDash"/>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230" name="对象 51229"/>
          <p:cNvGraphicFramePr>
            <a:graphicFrameLocks noChangeAspect="1"/>
          </p:cNvGraphicFramePr>
          <p:nvPr/>
        </p:nvGraphicFramePr>
        <p:xfrm>
          <a:off x="7620000" y="3733800"/>
          <a:ext cx="304800" cy="304800"/>
        </p:xfrm>
        <a:graphic>
          <a:graphicData uri="http://schemas.openxmlformats.org/presentationml/2006/ole">
            <mc:AlternateContent xmlns:mc="http://schemas.openxmlformats.org/markup-compatibility/2006">
              <mc:Choice xmlns:v="urn:schemas-microsoft-com:vml" Requires="v">
                <p:oleObj spid="_x0000_s3" name="" r:id="rId4" imgW="457200" imgH="457200" progId="">
                  <p:embed/>
                </p:oleObj>
              </mc:Choice>
              <mc:Fallback>
                <p:oleObj name="" r:id="rId4" imgW="457200" imgH="457200" progId="">
                  <p:embed/>
                  <p:pic>
                    <p:nvPicPr>
                      <p:cNvPr id="0" name="对象 512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1" name="对象 51230"/>
          <p:cNvGraphicFramePr>
            <a:graphicFrameLocks noChangeAspect="1"/>
          </p:cNvGraphicFramePr>
          <p:nvPr/>
        </p:nvGraphicFramePr>
        <p:xfrm>
          <a:off x="10058400" y="3276600"/>
          <a:ext cx="304800" cy="304800"/>
        </p:xfrm>
        <a:graphic>
          <a:graphicData uri="http://schemas.openxmlformats.org/presentationml/2006/ole">
            <mc:AlternateContent xmlns:mc="http://schemas.openxmlformats.org/markup-compatibility/2006">
              <mc:Choice xmlns:v="urn:schemas-microsoft-com:vml" Requires="v">
                <p:oleObj spid="_x0000_s4" name="" r:id="rId5" imgW="457200" imgH="457200" progId="">
                  <p:embed/>
                </p:oleObj>
              </mc:Choice>
              <mc:Fallback>
                <p:oleObj name="" r:id="rId5" imgW="457200" imgH="457200" progId="">
                  <p:embed/>
                  <p:pic>
                    <p:nvPicPr>
                      <p:cNvPr id="0" name="对象 512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2" name="对象 51231"/>
          <p:cNvGraphicFramePr>
            <a:graphicFrameLocks noChangeAspect="1"/>
          </p:cNvGraphicFramePr>
          <p:nvPr/>
        </p:nvGraphicFramePr>
        <p:xfrm>
          <a:off x="7620000" y="2286000"/>
          <a:ext cx="304800" cy="304800"/>
        </p:xfrm>
        <a:graphic>
          <a:graphicData uri="http://schemas.openxmlformats.org/presentationml/2006/ole">
            <mc:AlternateContent xmlns:mc="http://schemas.openxmlformats.org/markup-compatibility/2006">
              <mc:Choice xmlns:v="urn:schemas-microsoft-com:vml" Requires="v">
                <p:oleObj spid="_x0000_s5" name="" r:id="rId6" imgW="457200" imgH="457200" progId="">
                  <p:embed/>
                </p:oleObj>
              </mc:Choice>
              <mc:Fallback>
                <p:oleObj name="" r:id="rId6" imgW="457200" imgH="457200" progId="">
                  <p:embed/>
                  <p:pic>
                    <p:nvPicPr>
                      <p:cNvPr id="0" name="对象 512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28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3" name="对象 51232"/>
          <p:cNvGraphicFramePr>
            <a:graphicFrameLocks noChangeAspect="1"/>
          </p:cNvGraphicFramePr>
          <p:nvPr/>
        </p:nvGraphicFramePr>
        <p:xfrm>
          <a:off x="7010400" y="2286000"/>
          <a:ext cx="304800" cy="304800"/>
        </p:xfrm>
        <a:graphic>
          <a:graphicData uri="http://schemas.openxmlformats.org/presentationml/2006/ole">
            <mc:AlternateContent xmlns:mc="http://schemas.openxmlformats.org/markup-compatibility/2006">
              <mc:Choice xmlns:v="urn:schemas-microsoft-com:vml" Requires="v">
                <p:oleObj spid="_x0000_s6" name="" r:id="rId7" imgW="457200" imgH="457200" progId="">
                  <p:embed/>
                </p:oleObj>
              </mc:Choice>
              <mc:Fallback>
                <p:oleObj name="" r:id="rId7" imgW="457200" imgH="457200" progId="">
                  <p:embed/>
                  <p:pic>
                    <p:nvPicPr>
                      <p:cNvPr id="0" name="对象 512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28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4" name="对象 51233"/>
          <p:cNvGraphicFramePr>
            <a:graphicFrameLocks noChangeAspect="1"/>
          </p:cNvGraphicFramePr>
          <p:nvPr/>
        </p:nvGraphicFramePr>
        <p:xfrm>
          <a:off x="7239000" y="3733800"/>
          <a:ext cx="304800" cy="304800"/>
        </p:xfrm>
        <a:graphic>
          <a:graphicData uri="http://schemas.openxmlformats.org/presentationml/2006/ole">
            <mc:AlternateContent xmlns:mc="http://schemas.openxmlformats.org/markup-compatibility/2006">
              <mc:Choice xmlns:v="urn:schemas-microsoft-com:vml" Requires="v">
                <p:oleObj spid="_x0000_s7" name="" r:id="rId8" imgW="457200" imgH="457200" progId="">
                  <p:embed/>
                </p:oleObj>
              </mc:Choice>
              <mc:Fallback>
                <p:oleObj name="" r:id="rId8" imgW="457200" imgH="457200" progId="">
                  <p:embed/>
                  <p:pic>
                    <p:nvPicPr>
                      <p:cNvPr id="0" name="对象 512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5" name="对象 51234"/>
          <p:cNvGraphicFramePr>
            <a:graphicFrameLocks noChangeAspect="1"/>
          </p:cNvGraphicFramePr>
          <p:nvPr/>
        </p:nvGraphicFramePr>
        <p:xfrm>
          <a:off x="7086600" y="4343400"/>
          <a:ext cx="304800" cy="304800"/>
        </p:xfrm>
        <a:graphic>
          <a:graphicData uri="http://schemas.openxmlformats.org/presentationml/2006/ole">
            <mc:AlternateContent xmlns:mc="http://schemas.openxmlformats.org/markup-compatibility/2006">
              <mc:Choice xmlns:v="urn:schemas-microsoft-com:vml" Requires="v">
                <p:oleObj spid="_x0000_s8" name="" r:id="rId9" imgW="457200" imgH="457200" progId="">
                  <p:embed/>
                </p:oleObj>
              </mc:Choice>
              <mc:Fallback>
                <p:oleObj name="" r:id="rId9" imgW="457200" imgH="457200" progId="">
                  <p:embed/>
                  <p:pic>
                    <p:nvPicPr>
                      <p:cNvPr id="0" name="对象 512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6" name="对象 51235"/>
          <p:cNvGraphicFramePr>
            <a:graphicFrameLocks noChangeAspect="1"/>
          </p:cNvGraphicFramePr>
          <p:nvPr/>
        </p:nvGraphicFramePr>
        <p:xfrm>
          <a:off x="7543800" y="4495800"/>
          <a:ext cx="304800" cy="304800"/>
        </p:xfrm>
        <a:graphic>
          <a:graphicData uri="http://schemas.openxmlformats.org/presentationml/2006/ole">
            <mc:AlternateContent xmlns:mc="http://schemas.openxmlformats.org/markup-compatibility/2006">
              <mc:Choice xmlns:v="urn:schemas-microsoft-com:vml" Requires="v">
                <p:oleObj spid="_x0000_s9" name="" r:id="rId10" imgW="457200" imgH="457200" progId="">
                  <p:embed/>
                </p:oleObj>
              </mc:Choice>
              <mc:Fallback>
                <p:oleObj name="" r:id="rId10" imgW="457200" imgH="457200" progId="">
                  <p:embed/>
                  <p:pic>
                    <p:nvPicPr>
                      <p:cNvPr id="0" name="对象 512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495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7" name="对象 51236"/>
          <p:cNvGraphicFramePr>
            <a:graphicFrameLocks noChangeAspect="1"/>
          </p:cNvGraphicFramePr>
          <p:nvPr/>
        </p:nvGraphicFramePr>
        <p:xfrm>
          <a:off x="4114800" y="2222500"/>
          <a:ext cx="368300" cy="368300"/>
        </p:xfrm>
        <a:graphic>
          <a:graphicData uri="http://schemas.openxmlformats.org/presentationml/2006/ole">
            <mc:AlternateContent xmlns:mc="http://schemas.openxmlformats.org/markup-compatibility/2006">
              <mc:Choice xmlns:v="urn:schemas-microsoft-com:vml" Requires="v">
                <p:oleObj spid="_x0000_s10" name="" r:id="rId11" imgW="457200" imgH="457200" progId="">
                  <p:embed/>
                </p:oleObj>
              </mc:Choice>
              <mc:Fallback>
                <p:oleObj name="" r:id="rId11" imgW="457200" imgH="457200" progId="">
                  <p:embed/>
                  <p:pic>
                    <p:nvPicPr>
                      <p:cNvPr id="0" name="对象 512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22225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8" name="对象 51237"/>
          <p:cNvGraphicFramePr>
            <a:graphicFrameLocks noChangeAspect="1"/>
          </p:cNvGraphicFramePr>
          <p:nvPr/>
        </p:nvGraphicFramePr>
        <p:xfrm>
          <a:off x="3975100" y="3136900"/>
          <a:ext cx="368300" cy="368300"/>
        </p:xfrm>
        <a:graphic>
          <a:graphicData uri="http://schemas.openxmlformats.org/presentationml/2006/ole">
            <mc:AlternateContent xmlns:mc="http://schemas.openxmlformats.org/markup-compatibility/2006">
              <mc:Choice xmlns:v="urn:schemas-microsoft-com:vml" Requires="v">
                <p:oleObj spid="_x0000_s11" name="" r:id="rId13" imgW="457200" imgH="457200" progId="">
                  <p:embed/>
                </p:oleObj>
              </mc:Choice>
              <mc:Fallback>
                <p:oleObj name="" r:id="rId13" imgW="457200" imgH="457200" progId="">
                  <p:embed/>
                  <p:pic>
                    <p:nvPicPr>
                      <p:cNvPr id="0" name="对象 512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75100" y="31369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39" name="对象 51238"/>
          <p:cNvGraphicFramePr>
            <a:graphicFrameLocks noChangeAspect="1"/>
          </p:cNvGraphicFramePr>
          <p:nvPr/>
        </p:nvGraphicFramePr>
        <p:xfrm>
          <a:off x="4127500" y="4508500"/>
          <a:ext cx="368300" cy="368300"/>
        </p:xfrm>
        <a:graphic>
          <a:graphicData uri="http://schemas.openxmlformats.org/presentationml/2006/ole">
            <mc:AlternateContent xmlns:mc="http://schemas.openxmlformats.org/markup-compatibility/2006">
              <mc:Choice xmlns:v="urn:schemas-microsoft-com:vml" Requires="v">
                <p:oleObj spid="_x0000_s12" name="" r:id="rId14" imgW="457200" imgH="457200" progId="">
                  <p:embed/>
                </p:oleObj>
              </mc:Choice>
              <mc:Fallback>
                <p:oleObj name="" r:id="rId14" imgW="457200" imgH="457200" progId="">
                  <p:embed/>
                  <p:pic>
                    <p:nvPicPr>
                      <p:cNvPr id="0" name="对象 512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7500" y="45085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0" name="对象 51239"/>
          <p:cNvGraphicFramePr>
            <a:graphicFrameLocks noChangeAspect="1"/>
          </p:cNvGraphicFramePr>
          <p:nvPr/>
        </p:nvGraphicFramePr>
        <p:xfrm>
          <a:off x="4648200" y="2209800"/>
          <a:ext cx="368300" cy="368300"/>
        </p:xfrm>
        <a:graphic>
          <a:graphicData uri="http://schemas.openxmlformats.org/presentationml/2006/ole">
            <mc:AlternateContent xmlns:mc="http://schemas.openxmlformats.org/markup-compatibility/2006">
              <mc:Choice xmlns:v="urn:schemas-microsoft-com:vml" Requires="v">
                <p:oleObj spid="_x0000_s13" name="" r:id="rId15" imgW="457200" imgH="457200" progId="">
                  <p:embed/>
                </p:oleObj>
              </mc:Choice>
              <mc:Fallback>
                <p:oleObj name="" r:id="rId15" imgW="457200" imgH="457200" progId="">
                  <p:embed/>
                  <p:pic>
                    <p:nvPicPr>
                      <p:cNvPr id="0" name="对象 512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2209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1" name="对象 51240"/>
          <p:cNvGraphicFramePr>
            <a:graphicFrameLocks noChangeAspect="1"/>
          </p:cNvGraphicFramePr>
          <p:nvPr/>
        </p:nvGraphicFramePr>
        <p:xfrm>
          <a:off x="4572000" y="3124200"/>
          <a:ext cx="368300" cy="368300"/>
        </p:xfrm>
        <a:graphic>
          <a:graphicData uri="http://schemas.openxmlformats.org/presentationml/2006/ole">
            <mc:AlternateContent xmlns:mc="http://schemas.openxmlformats.org/markup-compatibility/2006">
              <mc:Choice xmlns:v="urn:schemas-microsoft-com:vml" Requires="v">
                <p:oleObj spid="_x0000_s14" name="" r:id="rId16" imgW="457200" imgH="457200" progId="">
                  <p:embed/>
                </p:oleObj>
              </mc:Choice>
              <mc:Fallback>
                <p:oleObj name="" r:id="rId16" imgW="457200" imgH="457200" progId="">
                  <p:embed/>
                  <p:pic>
                    <p:nvPicPr>
                      <p:cNvPr id="0" name="对象 512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31242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42" name="对象 51241"/>
          <p:cNvGraphicFramePr>
            <a:graphicFrameLocks noChangeAspect="1"/>
          </p:cNvGraphicFramePr>
          <p:nvPr/>
        </p:nvGraphicFramePr>
        <p:xfrm>
          <a:off x="4660900" y="4495800"/>
          <a:ext cx="368300" cy="368300"/>
        </p:xfrm>
        <a:graphic>
          <a:graphicData uri="http://schemas.openxmlformats.org/presentationml/2006/ole">
            <mc:AlternateContent xmlns:mc="http://schemas.openxmlformats.org/markup-compatibility/2006">
              <mc:Choice xmlns:v="urn:schemas-microsoft-com:vml" Requires="v">
                <p:oleObj spid="_x0000_s15" name="" r:id="rId17" imgW="457200" imgH="457200" progId="">
                  <p:embed/>
                </p:oleObj>
              </mc:Choice>
              <mc:Fallback>
                <p:oleObj name="" r:id="rId17" imgW="457200" imgH="457200" progId="">
                  <p:embed/>
                  <p:pic>
                    <p:nvPicPr>
                      <p:cNvPr id="0" name="对象 512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0900" y="4495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43" name="文本框 51242"/>
          <p:cNvSpPr txBox="1">
            <a:spLocks noChangeArrowheads="1"/>
          </p:cNvSpPr>
          <p:nvPr/>
        </p:nvSpPr>
        <p:spPr bwMode="auto">
          <a:xfrm>
            <a:off x="5029200" y="1690689"/>
            <a:ext cx="182880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b="0">
                <a:latin typeface="Times New Roman" panose="02020503050405090304" pitchFamily="18" charset="0"/>
              </a:rPr>
              <a:t>空间电荷区变窄</a:t>
            </a:r>
            <a:endParaRPr lang="zh-CN" altLang="en-US" b="0">
              <a:latin typeface="Times New Roman" panose="02020503050405090304" pitchFamily="18" charset="0"/>
            </a:endParaRPr>
          </a:p>
        </p:txBody>
      </p:sp>
      <p:sp>
        <p:nvSpPr>
          <p:cNvPr id="51244" name="直接连接符 51243"/>
          <p:cNvSpPr>
            <a:spLocks noChangeShapeType="1"/>
          </p:cNvSpPr>
          <p:nvPr/>
        </p:nvSpPr>
        <p:spPr bwMode="auto">
          <a:xfrm>
            <a:off x="5029200" y="2057400"/>
            <a:ext cx="1752600" cy="0"/>
          </a:xfrm>
          <a:prstGeom prst="line">
            <a:avLst/>
          </a:prstGeom>
          <a:noFill/>
          <a:ln w="12700">
            <a:solidFill>
              <a:srgbClr val="FFFF66"/>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1245" name="直接连接符 51244"/>
          <p:cNvSpPr>
            <a:spLocks noChangeShapeType="1"/>
          </p:cNvSpPr>
          <p:nvPr/>
        </p:nvSpPr>
        <p:spPr bwMode="auto">
          <a:xfrm flipH="1">
            <a:off x="9601200" y="3429000"/>
            <a:ext cx="457200" cy="0"/>
          </a:xfrm>
          <a:prstGeom prst="line">
            <a:avLst/>
          </a:prstGeom>
          <a:noFill/>
          <a:ln w="19050">
            <a:solidFill>
              <a:schemeClr val="bg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246" name="文本框 51245"/>
          <p:cNvSpPr txBox="1">
            <a:spLocks noChangeArrowheads="1"/>
          </p:cNvSpPr>
          <p:nvPr/>
        </p:nvSpPr>
        <p:spPr bwMode="auto">
          <a:xfrm>
            <a:off x="2135188" y="5084764"/>
            <a:ext cx="3097212"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b="0">
                <a:solidFill>
                  <a:srgbClr val="990033"/>
                </a:solidFill>
                <a:latin typeface="Times New Roman" panose="02020503050405090304" pitchFamily="18" charset="0"/>
              </a:rPr>
              <a:t>  </a:t>
            </a:r>
            <a:r>
              <a:rPr lang="en-US" altLang="zh-CN" b="0">
                <a:latin typeface="幼圆" panose="02010509060101010101" pitchFamily="49" charset="-122"/>
              </a:rPr>
              <a:t>P</a:t>
            </a:r>
            <a:r>
              <a:rPr lang="zh-CN" altLang="en-US" b="0">
                <a:latin typeface="幼圆" panose="02010509060101010101" pitchFamily="49" charset="-122"/>
              </a:rPr>
              <a:t>区的空穴进入空间电荷区和一部分负离子中和</a:t>
            </a:r>
            <a:endParaRPr lang="zh-CN" altLang="en-US" sz="2400">
              <a:latin typeface="幼圆" panose="02010509060101010101" pitchFamily="49" charset="-122"/>
            </a:endParaRPr>
          </a:p>
        </p:txBody>
      </p:sp>
      <p:sp>
        <p:nvSpPr>
          <p:cNvPr id="51247" name="文本框 51246"/>
          <p:cNvSpPr txBox="1">
            <a:spLocks noChangeArrowheads="1"/>
          </p:cNvSpPr>
          <p:nvPr/>
        </p:nvSpPr>
        <p:spPr bwMode="auto">
          <a:xfrm>
            <a:off x="6387783" y="5085080"/>
            <a:ext cx="3795712"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en-US" altLang="zh-CN" b="0">
                <a:latin typeface="Times New Roman" panose="02020503050405090304" pitchFamily="18" charset="0"/>
              </a:rPr>
              <a:t>          </a:t>
            </a:r>
            <a:r>
              <a:rPr lang="en-US" altLang="zh-CN" b="0">
                <a:latin typeface="幼圆" panose="02010509060101010101" pitchFamily="49" charset="-122"/>
              </a:rPr>
              <a:t>N</a:t>
            </a:r>
            <a:r>
              <a:rPr lang="zh-CN" altLang="en-US" b="0">
                <a:latin typeface="幼圆" panose="02010509060101010101" pitchFamily="49" charset="-122"/>
              </a:rPr>
              <a:t>区电子进入空间电荷区和一部分正离子中和</a:t>
            </a:r>
            <a:endParaRPr lang="zh-CN" altLang="en-US" b="0">
              <a:latin typeface="幼圆" panose="02010509060101010101" pitchFamily="49" charset="-122"/>
            </a:endParaRPr>
          </a:p>
        </p:txBody>
      </p:sp>
      <p:sp>
        <p:nvSpPr>
          <p:cNvPr id="51248" name="文本框 51247"/>
          <p:cNvSpPr txBox="1">
            <a:spLocks noChangeArrowheads="1"/>
          </p:cNvSpPr>
          <p:nvPr/>
        </p:nvSpPr>
        <p:spPr bwMode="auto">
          <a:xfrm>
            <a:off x="4724400" y="1239203"/>
            <a:ext cx="62674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b="0">
                <a:latin typeface="Times New Roman" panose="02020503050405090304" pitchFamily="18" charset="0"/>
                <a:ea typeface="隶书" panose="02010509060101010101" pitchFamily="49" charset="-122"/>
              </a:rPr>
              <a:t>扩散运动增强，形成较大的正向电流。</a:t>
            </a:r>
            <a:endParaRPr lang="zh-CN" altLang="en-US" b="0">
              <a:latin typeface="Times New Roman" panose="02020503050405090304" pitchFamily="18" charset="0"/>
              <a:ea typeface="隶书" panose="02010509060101010101" pitchFamily="49" charset="-122"/>
            </a:endParaRPr>
          </a:p>
        </p:txBody>
      </p:sp>
      <p:graphicFrame>
        <p:nvGraphicFramePr>
          <p:cNvPr id="51249" name="对象 51248"/>
          <p:cNvGraphicFramePr>
            <a:graphicFrameLocks noChangeAspect="1"/>
          </p:cNvGraphicFramePr>
          <p:nvPr/>
        </p:nvGraphicFramePr>
        <p:xfrm>
          <a:off x="2895600" y="3352800"/>
          <a:ext cx="368300" cy="368300"/>
        </p:xfrm>
        <a:graphic>
          <a:graphicData uri="http://schemas.openxmlformats.org/presentationml/2006/ole">
            <mc:AlternateContent xmlns:mc="http://schemas.openxmlformats.org/markup-compatibility/2006">
              <mc:Choice xmlns:v="urn:schemas-microsoft-com:vml" Requires="v">
                <p:oleObj spid="_x0000_s16" name="" r:id="rId18" imgW="457200" imgH="457200" progId="">
                  <p:embed/>
                </p:oleObj>
              </mc:Choice>
              <mc:Fallback>
                <p:oleObj name="" r:id="rId18" imgW="457200" imgH="457200" progId="">
                  <p:embed/>
                  <p:pic>
                    <p:nvPicPr>
                      <p:cNvPr id="0" name="对象 512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335280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50" name="对象 51249"/>
          <p:cNvGraphicFramePr>
            <a:graphicFrameLocks noChangeAspect="1"/>
          </p:cNvGraphicFramePr>
          <p:nvPr/>
        </p:nvGraphicFramePr>
        <p:xfrm>
          <a:off x="8610600" y="3429000"/>
          <a:ext cx="304800" cy="304800"/>
        </p:xfrm>
        <a:graphic>
          <a:graphicData uri="http://schemas.openxmlformats.org/presentationml/2006/ole">
            <mc:AlternateContent xmlns:mc="http://schemas.openxmlformats.org/markup-compatibility/2006">
              <mc:Choice xmlns:v="urn:schemas-microsoft-com:vml" Requires="v">
                <p:oleObj spid="_x0000_s17" name="" r:id="rId19" imgW="457200" imgH="457200" progId="">
                  <p:embed/>
                </p:oleObj>
              </mc:Choice>
              <mc:Fallback>
                <p:oleObj name="" r:id="rId19" imgW="457200" imgH="457200" progId="">
                  <p:embed/>
                  <p:pic>
                    <p:nvPicPr>
                      <p:cNvPr id="0" name="对象 512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3429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51" name="椭圆 51250"/>
          <p:cNvSpPr>
            <a:spLocks noChangeArrowheads="1"/>
          </p:cNvSpPr>
          <p:nvPr/>
        </p:nvSpPr>
        <p:spPr bwMode="auto">
          <a:xfrm>
            <a:off x="3505200" y="2278063"/>
            <a:ext cx="4572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1252" name="椭圆 51251"/>
          <p:cNvSpPr>
            <a:spLocks noChangeArrowheads="1"/>
          </p:cNvSpPr>
          <p:nvPr/>
        </p:nvSpPr>
        <p:spPr bwMode="auto">
          <a:xfrm>
            <a:off x="3505200" y="29718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1253" name="椭圆 51252"/>
          <p:cNvSpPr>
            <a:spLocks noChangeArrowheads="1"/>
          </p:cNvSpPr>
          <p:nvPr/>
        </p:nvSpPr>
        <p:spPr bwMode="auto">
          <a:xfrm>
            <a:off x="3581400" y="4572000"/>
            <a:ext cx="457200" cy="37465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1254" name="椭圆 51253"/>
          <p:cNvSpPr>
            <a:spLocks noChangeArrowheads="1"/>
          </p:cNvSpPr>
          <p:nvPr/>
        </p:nvSpPr>
        <p:spPr bwMode="auto">
          <a:xfrm>
            <a:off x="8077200" y="2286000"/>
            <a:ext cx="381000" cy="3810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1255" name="椭圆 51254"/>
          <p:cNvSpPr>
            <a:spLocks noChangeArrowheads="1"/>
          </p:cNvSpPr>
          <p:nvPr/>
        </p:nvSpPr>
        <p:spPr bwMode="auto">
          <a:xfrm>
            <a:off x="8001000" y="35814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1256" name="椭圆 51255"/>
          <p:cNvSpPr>
            <a:spLocks noChangeArrowheads="1"/>
          </p:cNvSpPr>
          <p:nvPr/>
        </p:nvSpPr>
        <p:spPr bwMode="auto">
          <a:xfrm>
            <a:off x="7848600" y="4419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nvGrpSpPr>
          <p:cNvPr id="51261" name="组合 51260"/>
          <p:cNvGrpSpPr/>
          <p:nvPr/>
        </p:nvGrpSpPr>
        <p:grpSpPr bwMode="auto">
          <a:xfrm>
            <a:off x="1992313" y="1239203"/>
            <a:ext cx="2590800" cy="519112"/>
            <a:chOff x="0" y="0"/>
            <a:chExt cx="1632" cy="327"/>
          </a:xfrm>
        </p:grpSpPr>
        <p:sp>
          <p:nvSpPr>
            <p:cNvPr id="52288" name="文本框 51261"/>
            <p:cNvSpPr txBox="1">
              <a:spLocks noChangeArrowheads="1"/>
            </p:cNvSpPr>
            <p:nvPr/>
          </p:nvSpPr>
          <p:spPr bwMode="auto">
            <a:xfrm>
              <a:off x="140" y="0"/>
              <a:ext cx="14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b="0">
                  <a:latin typeface="Times New Roman" panose="02020503050405090304" pitchFamily="18" charset="0"/>
                </a:rPr>
                <a:t>外加正向电压</a:t>
              </a:r>
              <a:endParaRPr lang="zh-CN" altLang="en-US" b="0">
                <a:latin typeface="Times New Roman" panose="02020503050405090304" pitchFamily="18" charset="0"/>
              </a:endParaRPr>
            </a:p>
          </p:txBody>
        </p:sp>
        <p:sp>
          <p:nvSpPr>
            <p:cNvPr id="52289" name="椭圆 51262"/>
            <p:cNvSpPr>
              <a:spLocks noChangeArrowheads="1"/>
            </p:cNvSpPr>
            <p:nvPr/>
          </p:nvSpPr>
          <p:spPr bwMode="auto">
            <a:xfrm>
              <a:off x="0" y="91"/>
              <a:ext cx="149" cy="136"/>
            </a:xfrm>
            <a:prstGeom prst="ellipse">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sp>
        <p:nvSpPr>
          <p:cNvPr id="51265" name="矩形 51264"/>
          <p:cNvSpPr>
            <a:spLocks noChangeArrowheads="1"/>
          </p:cNvSpPr>
          <p:nvPr/>
        </p:nvSpPr>
        <p:spPr bwMode="auto">
          <a:xfrm rot="10800000">
            <a:off x="10091738" y="4365625"/>
            <a:ext cx="215900" cy="431800"/>
          </a:xfrm>
          <a:prstGeom prst="rect">
            <a:avLst/>
          </a:prstGeom>
          <a:gradFill rotWithShape="1">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8" name="灯片编号占位符 17"/>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61"/>
                                        </p:tgtEl>
                                        <p:attrNameLst>
                                          <p:attrName>style.visibility</p:attrName>
                                        </p:attrNameLst>
                                      </p:cBhvr>
                                      <p:to>
                                        <p:strVal val="visible"/>
                                      </p:to>
                                    </p:set>
                                    <p:animEffect transition="in" filter="wipe(left)">
                                      <p:cBhvr>
                                        <p:cTn id="7" dur="500"/>
                                        <p:tgtEl>
                                          <p:spTgt spid="5126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206"/>
                                        </p:tgtEl>
                                        <p:attrNameLst>
                                          <p:attrName>style.visibility</p:attrName>
                                        </p:attrNameLst>
                                      </p:cBhvr>
                                      <p:to>
                                        <p:strVal val="visible"/>
                                      </p:to>
                                    </p:set>
                                    <p:animEffect transition="in" filter="dissolve">
                                      <p:cBhvr>
                                        <p:cTn id="11" dur="500"/>
                                        <p:tgtEl>
                                          <p:spTgt spid="51206"/>
                                        </p:tgtEl>
                                      </p:cBhvr>
                                    </p:animEffect>
                                  </p:childTnLst>
                                </p:cTn>
                              </p:par>
                            </p:childTnLst>
                          </p:cTn>
                        </p:par>
                        <p:par>
                          <p:cTn id="12" fill="hold">
                            <p:stCondLst>
                              <p:cond delay="1000"/>
                            </p:stCondLst>
                            <p:childTnLst>
                              <p:par>
                                <p:cTn id="13" presetID="17" presetClass="entr" presetSubtype="8"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 calcmode="lin" valueType="num">
                                      <p:cBhvr>
                                        <p:cTn id="15" dur="500" fill="hold"/>
                                        <p:tgtEl>
                                          <p:spTgt spid="51208"/>
                                        </p:tgtEl>
                                        <p:attrNameLst>
                                          <p:attrName>ppt_x</p:attrName>
                                        </p:attrNameLst>
                                      </p:cBhvr>
                                      <p:tavLst>
                                        <p:tav tm="0">
                                          <p:val>
                                            <p:strVal val="#ppt_x-#ppt_w/2"/>
                                          </p:val>
                                        </p:tav>
                                        <p:tav tm="100000">
                                          <p:val>
                                            <p:strVal val="#ppt_x"/>
                                          </p:val>
                                        </p:tav>
                                      </p:tavLst>
                                    </p:anim>
                                    <p:anim calcmode="lin" valueType="num">
                                      <p:cBhvr>
                                        <p:cTn id="16" dur="500" fill="hold"/>
                                        <p:tgtEl>
                                          <p:spTgt spid="51208"/>
                                        </p:tgtEl>
                                        <p:attrNameLst>
                                          <p:attrName>ppt_y</p:attrName>
                                        </p:attrNameLst>
                                      </p:cBhvr>
                                      <p:tavLst>
                                        <p:tav tm="0">
                                          <p:val>
                                            <p:strVal val="#ppt_y"/>
                                          </p:val>
                                        </p:tav>
                                        <p:tav tm="100000">
                                          <p:val>
                                            <p:strVal val="#ppt_y"/>
                                          </p:val>
                                        </p:tav>
                                      </p:tavLst>
                                    </p:anim>
                                    <p:anim calcmode="lin" valueType="num">
                                      <p:cBhvr>
                                        <p:cTn id="17" dur="500" fill="hold"/>
                                        <p:tgtEl>
                                          <p:spTgt spid="51208"/>
                                        </p:tgtEl>
                                        <p:attrNameLst>
                                          <p:attrName>ppt_w</p:attrName>
                                        </p:attrNameLst>
                                      </p:cBhvr>
                                      <p:tavLst>
                                        <p:tav tm="0">
                                          <p:val>
                                            <p:fltVal val="0"/>
                                          </p:val>
                                        </p:tav>
                                        <p:tav tm="100000">
                                          <p:val>
                                            <p:strVal val="#ppt_w"/>
                                          </p:val>
                                        </p:tav>
                                      </p:tavLst>
                                    </p:anim>
                                    <p:anim calcmode="lin" valueType="num">
                                      <p:cBhvr>
                                        <p:cTn id="18" dur="500" fill="hold"/>
                                        <p:tgtEl>
                                          <p:spTgt spid="51208"/>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51265"/>
                                        </p:tgtEl>
                                        <p:attrNameLst>
                                          <p:attrName>style.visibility</p:attrName>
                                        </p:attrNameLst>
                                      </p:cBhvr>
                                      <p:to>
                                        <p:strVal val="visible"/>
                                      </p:to>
                                    </p:set>
                                  </p:childTnLst>
                                </p:cTn>
                              </p:par>
                            </p:childTnLst>
                          </p:cTn>
                        </p:par>
                        <p:par>
                          <p:cTn id="22" fill="hold">
                            <p:stCondLst>
                              <p:cond delay="1500"/>
                            </p:stCondLst>
                            <p:childTnLst>
                              <p:par>
                                <p:cTn id="23" presetID="17" presetClass="entr" presetSubtype="1" fill="hold" nodeType="afterEffect">
                                  <p:stCondLst>
                                    <p:cond delay="0"/>
                                  </p:stCondLst>
                                  <p:childTnLst>
                                    <p:set>
                                      <p:cBhvr>
                                        <p:cTn id="24" dur="1" fill="hold">
                                          <p:stCondLst>
                                            <p:cond delay="0"/>
                                          </p:stCondLst>
                                        </p:cTn>
                                        <p:tgtEl>
                                          <p:spTgt spid="51211"/>
                                        </p:tgtEl>
                                        <p:attrNameLst>
                                          <p:attrName>style.visibility</p:attrName>
                                        </p:attrNameLst>
                                      </p:cBhvr>
                                      <p:to>
                                        <p:strVal val="visible"/>
                                      </p:to>
                                    </p:set>
                                    <p:anim calcmode="lin" valueType="num">
                                      <p:cBhvr>
                                        <p:cTn id="25" dur="500" fill="hold"/>
                                        <p:tgtEl>
                                          <p:spTgt spid="51211"/>
                                        </p:tgtEl>
                                        <p:attrNameLst>
                                          <p:attrName>ppt_x</p:attrName>
                                        </p:attrNameLst>
                                      </p:cBhvr>
                                      <p:tavLst>
                                        <p:tav tm="0">
                                          <p:val>
                                            <p:strVal val="#ppt_x"/>
                                          </p:val>
                                        </p:tav>
                                        <p:tav tm="100000">
                                          <p:val>
                                            <p:strVal val="#ppt_x"/>
                                          </p:val>
                                        </p:tav>
                                      </p:tavLst>
                                    </p:anim>
                                    <p:anim calcmode="lin" valueType="num">
                                      <p:cBhvr>
                                        <p:cTn id="26" dur="500" fill="hold"/>
                                        <p:tgtEl>
                                          <p:spTgt spid="51211"/>
                                        </p:tgtEl>
                                        <p:attrNameLst>
                                          <p:attrName>ppt_y</p:attrName>
                                        </p:attrNameLst>
                                      </p:cBhvr>
                                      <p:tavLst>
                                        <p:tav tm="0">
                                          <p:val>
                                            <p:strVal val="#ppt_y-#ppt_h/2"/>
                                          </p:val>
                                        </p:tav>
                                        <p:tav tm="100000">
                                          <p:val>
                                            <p:strVal val="#ppt_y"/>
                                          </p:val>
                                        </p:tav>
                                      </p:tavLst>
                                    </p:anim>
                                    <p:anim calcmode="lin" valueType="num">
                                      <p:cBhvr>
                                        <p:cTn id="27" dur="500" fill="hold"/>
                                        <p:tgtEl>
                                          <p:spTgt spid="51211"/>
                                        </p:tgtEl>
                                        <p:attrNameLst>
                                          <p:attrName>ppt_w</p:attrName>
                                        </p:attrNameLst>
                                      </p:cBhvr>
                                      <p:tavLst>
                                        <p:tav tm="0">
                                          <p:val>
                                            <p:strVal val="#ppt_w"/>
                                          </p:val>
                                        </p:tav>
                                        <p:tav tm="100000">
                                          <p:val>
                                            <p:strVal val="#ppt_w"/>
                                          </p:val>
                                        </p:tav>
                                      </p:tavLst>
                                    </p:anim>
                                    <p:anim calcmode="lin" valueType="num">
                                      <p:cBhvr>
                                        <p:cTn id="28" dur="500" fill="hold"/>
                                        <p:tgtEl>
                                          <p:spTgt spid="51211"/>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17" presetClass="entr" presetSubtype="2" fill="hold" nodeType="afterEffect">
                                  <p:stCondLst>
                                    <p:cond delay="0"/>
                                  </p:stCondLst>
                                  <p:childTnLst>
                                    <p:set>
                                      <p:cBhvr>
                                        <p:cTn id="31" dur="1" fill="hold">
                                          <p:stCondLst>
                                            <p:cond delay="0"/>
                                          </p:stCondLst>
                                        </p:cTn>
                                        <p:tgtEl>
                                          <p:spTgt spid="51213"/>
                                        </p:tgtEl>
                                        <p:attrNameLst>
                                          <p:attrName>style.visibility</p:attrName>
                                        </p:attrNameLst>
                                      </p:cBhvr>
                                      <p:to>
                                        <p:strVal val="visible"/>
                                      </p:to>
                                    </p:set>
                                    <p:anim calcmode="lin" valueType="num">
                                      <p:cBhvr>
                                        <p:cTn id="32" dur="500" fill="hold"/>
                                        <p:tgtEl>
                                          <p:spTgt spid="51213"/>
                                        </p:tgtEl>
                                        <p:attrNameLst>
                                          <p:attrName>ppt_x</p:attrName>
                                        </p:attrNameLst>
                                      </p:cBhvr>
                                      <p:tavLst>
                                        <p:tav tm="0">
                                          <p:val>
                                            <p:strVal val="#ppt_x+#ppt_w/2"/>
                                          </p:val>
                                        </p:tav>
                                        <p:tav tm="100000">
                                          <p:val>
                                            <p:strVal val="#ppt_x"/>
                                          </p:val>
                                        </p:tav>
                                      </p:tavLst>
                                    </p:anim>
                                    <p:anim calcmode="lin" valueType="num">
                                      <p:cBhvr>
                                        <p:cTn id="33" dur="500" fill="hold"/>
                                        <p:tgtEl>
                                          <p:spTgt spid="51213"/>
                                        </p:tgtEl>
                                        <p:attrNameLst>
                                          <p:attrName>ppt_y</p:attrName>
                                        </p:attrNameLst>
                                      </p:cBhvr>
                                      <p:tavLst>
                                        <p:tav tm="0">
                                          <p:val>
                                            <p:strVal val="#ppt_y"/>
                                          </p:val>
                                        </p:tav>
                                        <p:tav tm="100000">
                                          <p:val>
                                            <p:strVal val="#ppt_y"/>
                                          </p:val>
                                        </p:tav>
                                      </p:tavLst>
                                    </p:anim>
                                    <p:anim calcmode="lin" valueType="num">
                                      <p:cBhvr>
                                        <p:cTn id="34" dur="500" fill="hold"/>
                                        <p:tgtEl>
                                          <p:spTgt spid="51213"/>
                                        </p:tgtEl>
                                        <p:attrNameLst>
                                          <p:attrName>ppt_w</p:attrName>
                                        </p:attrNameLst>
                                      </p:cBhvr>
                                      <p:tavLst>
                                        <p:tav tm="0">
                                          <p:val>
                                            <p:fltVal val="0"/>
                                          </p:val>
                                        </p:tav>
                                        <p:tav tm="100000">
                                          <p:val>
                                            <p:strVal val="#ppt_w"/>
                                          </p:val>
                                        </p:tav>
                                      </p:tavLst>
                                    </p:anim>
                                    <p:anim calcmode="lin" valueType="num">
                                      <p:cBhvr>
                                        <p:cTn id="35" dur="500" fill="hold"/>
                                        <p:tgtEl>
                                          <p:spTgt spid="5121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9" presetClass="entr" presetSubtype="0" fill="hold" nodeType="afterEffect">
                                  <p:stCondLst>
                                    <p:cond delay="0"/>
                                  </p:stCondLst>
                                  <p:childTnLst>
                                    <p:set>
                                      <p:cBhvr>
                                        <p:cTn id="38" dur="1" fill="hold">
                                          <p:stCondLst>
                                            <p:cond delay="0"/>
                                          </p:stCondLst>
                                        </p:cTn>
                                        <p:tgtEl>
                                          <p:spTgt spid="51217"/>
                                        </p:tgtEl>
                                        <p:attrNameLst>
                                          <p:attrName>style.visibility</p:attrName>
                                        </p:attrNameLst>
                                      </p:cBhvr>
                                      <p:to>
                                        <p:strVal val="visible"/>
                                      </p:to>
                                    </p:set>
                                    <p:animEffect transition="in" filter="dissolve">
                                      <p:cBhvr>
                                        <p:cTn id="39" dur="500"/>
                                        <p:tgtEl>
                                          <p:spTgt spid="51217"/>
                                        </p:tgtEl>
                                      </p:cBhvr>
                                    </p:animEffect>
                                  </p:childTnLst>
                                </p:cTn>
                              </p:par>
                            </p:childTnLst>
                          </p:cTn>
                        </p:par>
                        <p:par>
                          <p:cTn id="40" fill="hold">
                            <p:stCondLst>
                              <p:cond delay="3000"/>
                            </p:stCondLst>
                            <p:childTnLst>
                              <p:par>
                                <p:cTn id="41" presetID="9" presetClass="entr" presetSubtype="0" fill="hold" nodeType="afterEffect">
                                  <p:stCondLst>
                                    <p:cond delay="0"/>
                                  </p:stCondLst>
                                  <p:childTnLst>
                                    <p:set>
                                      <p:cBhvr>
                                        <p:cTn id="42" dur="1" fill="hold">
                                          <p:stCondLst>
                                            <p:cond delay="0"/>
                                          </p:stCondLst>
                                        </p:cTn>
                                        <p:tgtEl>
                                          <p:spTgt spid="51216"/>
                                        </p:tgtEl>
                                        <p:attrNameLst>
                                          <p:attrName>style.visibility</p:attrName>
                                        </p:attrNameLst>
                                      </p:cBhvr>
                                      <p:to>
                                        <p:strVal val="visible"/>
                                      </p:to>
                                    </p:set>
                                    <p:animEffect transition="in" filter="dissolve">
                                      <p:cBhvr>
                                        <p:cTn id="43" dur="500"/>
                                        <p:tgtEl>
                                          <p:spTgt spid="51216"/>
                                        </p:tgtEl>
                                      </p:cBhvr>
                                    </p:animEffect>
                                  </p:childTnLst>
                                </p:cTn>
                              </p:par>
                            </p:childTnLst>
                          </p:cTn>
                        </p:par>
                        <p:par>
                          <p:cTn id="44" fill="hold">
                            <p:stCondLst>
                              <p:cond delay="3500"/>
                            </p:stCondLst>
                            <p:childTnLst>
                              <p:par>
                                <p:cTn id="45" presetID="9" presetClass="entr" presetSubtype="0" fill="hold" nodeType="afterEffect">
                                  <p:stCondLst>
                                    <p:cond delay="0"/>
                                  </p:stCondLst>
                                  <p:childTnLst>
                                    <p:set>
                                      <p:cBhvr>
                                        <p:cTn id="46" dur="1" fill="hold">
                                          <p:stCondLst>
                                            <p:cond delay="0"/>
                                          </p:stCondLst>
                                        </p:cTn>
                                        <p:tgtEl>
                                          <p:spTgt spid="51215"/>
                                        </p:tgtEl>
                                        <p:attrNameLst>
                                          <p:attrName>style.visibility</p:attrName>
                                        </p:attrNameLst>
                                      </p:cBhvr>
                                      <p:to>
                                        <p:strVal val="visible"/>
                                      </p:to>
                                    </p:set>
                                    <p:animEffect transition="in" filter="dissolve">
                                      <p:cBhvr>
                                        <p:cTn id="47" dur="500"/>
                                        <p:tgtEl>
                                          <p:spTgt spid="51215"/>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51214"/>
                                        </p:tgtEl>
                                        <p:attrNameLst>
                                          <p:attrName>style.visibility</p:attrName>
                                        </p:attrNameLst>
                                      </p:cBhvr>
                                      <p:to>
                                        <p:strVal val="visible"/>
                                      </p:to>
                                    </p:set>
                                    <p:animEffect transition="in" filter="dissolve">
                                      <p:cBhvr>
                                        <p:cTn id="51" dur="500"/>
                                        <p:tgtEl>
                                          <p:spTgt spid="51214"/>
                                        </p:tgtEl>
                                      </p:cBhvr>
                                    </p:animEffect>
                                  </p:childTnLst>
                                </p:cTn>
                              </p:par>
                            </p:childTnLst>
                          </p:cTn>
                        </p:par>
                        <p:par>
                          <p:cTn id="52" fill="hold">
                            <p:stCondLst>
                              <p:cond delay="4500"/>
                            </p:stCondLst>
                            <p:childTnLst>
                              <p:par>
                                <p:cTn id="53" presetID="9" presetClass="entr" presetSubtype="0" fill="hold" nodeType="afterEffect">
                                  <p:stCondLst>
                                    <p:cond delay="0"/>
                                  </p:stCondLst>
                                  <p:childTnLst>
                                    <p:set>
                                      <p:cBhvr>
                                        <p:cTn id="54" dur="1" fill="hold">
                                          <p:stCondLst>
                                            <p:cond delay="0"/>
                                          </p:stCondLst>
                                        </p:cTn>
                                        <p:tgtEl>
                                          <p:spTgt spid="51218"/>
                                        </p:tgtEl>
                                        <p:attrNameLst>
                                          <p:attrName>style.visibility</p:attrName>
                                        </p:attrNameLst>
                                      </p:cBhvr>
                                      <p:to>
                                        <p:strVal val="visible"/>
                                      </p:to>
                                    </p:set>
                                    <p:animEffect transition="in" filter="dissolve">
                                      <p:cBhvr>
                                        <p:cTn id="55" dur="500"/>
                                        <p:tgtEl>
                                          <p:spTgt spid="51218"/>
                                        </p:tgtEl>
                                      </p:cBhvr>
                                    </p:animEffect>
                                  </p:childTnLst>
                                </p:cTn>
                              </p:par>
                            </p:childTnLst>
                          </p:cTn>
                        </p:par>
                        <p:par>
                          <p:cTn id="56" fill="hold">
                            <p:stCondLst>
                              <p:cond delay="5000"/>
                            </p:stCondLst>
                            <p:childTnLst>
                              <p:par>
                                <p:cTn id="57" presetID="17" presetClass="entr" presetSubtype="2" fill="hold" nodeType="afterEffect">
                                  <p:stCondLst>
                                    <p:cond delay="0"/>
                                  </p:stCondLst>
                                  <p:childTnLst>
                                    <p:set>
                                      <p:cBhvr>
                                        <p:cTn id="58" dur="1" fill="hold">
                                          <p:stCondLst>
                                            <p:cond delay="0"/>
                                          </p:stCondLst>
                                        </p:cTn>
                                        <p:tgtEl>
                                          <p:spTgt spid="51212"/>
                                        </p:tgtEl>
                                        <p:attrNameLst>
                                          <p:attrName>style.visibility</p:attrName>
                                        </p:attrNameLst>
                                      </p:cBhvr>
                                      <p:to>
                                        <p:strVal val="visible"/>
                                      </p:to>
                                    </p:set>
                                    <p:anim calcmode="lin" valueType="num">
                                      <p:cBhvr>
                                        <p:cTn id="59" dur="500" fill="hold"/>
                                        <p:tgtEl>
                                          <p:spTgt spid="51212"/>
                                        </p:tgtEl>
                                        <p:attrNameLst>
                                          <p:attrName>ppt_x</p:attrName>
                                        </p:attrNameLst>
                                      </p:cBhvr>
                                      <p:tavLst>
                                        <p:tav tm="0">
                                          <p:val>
                                            <p:strVal val="#ppt_x+#ppt_w/2"/>
                                          </p:val>
                                        </p:tav>
                                        <p:tav tm="100000">
                                          <p:val>
                                            <p:strVal val="#ppt_x"/>
                                          </p:val>
                                        </p:tav>
                                      </p:tavLst>
                                    </p:anim>
                                    <p:anim calcmode="lin" valueType="num">
                                      <p:cBhvr>
                                        <p:cTn id="60" dur="500" fill="hold"/>
                                        <p:tgtEl>
                                          <p:spTgt spid="51212"/>
                                        </p:tgtEl>
                                        <p:attrNameLst>
                                          <p:attrName>ppt_y</p:attrName>
                                        </p:attrNameLst>
                                      </p:cBhvr>
                                      <p:tavLst>
                                        <p:tav tm="0">
                                          <p:val>
                                            <p:strVal val="#ppt_y"/>
                                          </p:val>
                                        </p:tav>
                                        <p:tav tm="100000">
                                          <p:val>
                                            <p:strVal val="#ppt_y"/>
                                          </p:val>
                                        </p:tav>
                                      </p:tavLst>
                                    </p:anim>
                                    <p:anim calcmode="lin" valueType="num">
                                      <p:cBhvr>
                                        <p:cTn id="61" dur="500" fill="hold"/>
                                        <p:tgtEl>
                                          <p:spTgt spid="51212"/>
                                        </p:tgtEl>
                                        <p:attrNameLst>
                                          <p:attrName>ppt_w</p:attrName>
                                        </p:attrNameLst>
                                      </p:cBhvr>
                                      <p:tavLst>
                                        <p:tav tm="0">
                                          <p:val>
                                            <p:fltVal val="0"/>
                                          </p:val>
                                        </p:tav>
                                        <p:tav tm="100000">
                                          <p:val>
                                            <p:strVal val="#ppt_w"/>
                                          </p:val>
                                        </p:tav>
                                      </p:tavLst>
                                    </p:anim>
                                    <p:anim calcmode="lin" valueType="num">
                                      <p:cBhvr>
                                        <p:cTn id="62" dur="500" fill="hold"/>
                                        <p:tgtEl>
                                          <p:spTgt spid="51212"/>
                                        </p:tgtEl>
                                        <p:attrNameLst>
                                          <p:attrName>ppt_h</p:attrName>
                                        </p:attrNameLst>
                                      </p:cBhvr>
                                      <p:tavLst>
                                        <p:tav tm="0">
                                          <p:val>
                                            <p:strVal val="#ppt_h"/>
                                          </p:val>
                                        </p:tav>
                                        <p:tav tm="100000">
                                          <p:val>
                                            <p:strVal val="#ppt_h"/>
                                          </p:val>
                                        </p:tav>
                                      </p:tavLst>
                                    </p:anim>
                                  </p:childTnLst>
                                </p:cTn>
                              </p:par>
                            </p:childTnLst>
                          </p:cTn>
                        </p:par>
                        <p:par>
                          <p:cTn id="63" fill="hold">
                            <p:stCondLst>
                              <p:cond delay="5500"/>
                            </p:stCondLst>
                            <p:childTnLst>
                              <p:par>
                                <p:cTn id="64" presetID="17" presetClass="entr" presetSubtype="4" fill="hold" nodeType="afterEffect">
                                  <p:stCondLst>
                                    <p:cond delay="0"/>
                                  </p:stCondLst>
                                  <p:childTnLst>
                                    <p:set>
                                      <p:cBhvr>
                                        <p:cTn id="65" dur="1" fill="hold">
                                          <p:stCondLst>
                                            <p:cond delay="0"/>
                                          </p:stCondLst>
                                        </p:cTn>
                                        <p:tgtEl>
                                          <p:spTgt spid="51210"/>
                                        </p:tgtEl>
                                        <p:attrNameLst>
                                          <p:attrName>style.visibility</p:attrName>
                                        </p:attrNameLst>
                                      </p:cBhvr>
                                      <p:to>
                                        <p:strVal val="visible"/>
                                      </p:to>
                                    </p:set>
                                    <p:anim calcmode="lin" valueType="num">
                                      <p:cBhvr>
                                        <p:cTn id="66" dur="500" fill="hold"/>
                                        <p:tgtEl>
                                          <p:spTgt spid="51210"/>
                                        </p:tgtEl>
                                        <p:attrNameLst>
                                          <p:attrName>ppt_x</p:attrName>
                                        </p:attrNameLst>
                                      </p:cBhvr>
                                      <p:tavLst>
                                        <p:tav tm="0">
                                          <p:val>
                                            <p:strVal val="#ppt_x"/>
                                          </p:val>
                                        </p:tav>
                                        <p:tav tm="100000">
                                          <p:val>
                                            <p:strVal val="#ppt_x"/>
                                          </p:val>
                                        </p:tav>
                                      </p:tavLst>
                                    </p:anim>
                                    <p:anim calcmode="lin" valueType="num">
                                      <p:cBhvr>
                                        <p:cTn id="67" dur="500" fill="hold"/>
                                        <p:tgtEl>
                                          <p:spTgt spid="51210"/>
                                        </p:tgtEl>
                                        <p:attrNameLst>
                                          <p:attrName>ppt_y</p:attrName>
                                        </p:attrNameLst>
                                      </p:cBhvr>
                                      <p:tavLst>
                                        <p:tav tm="0">
                                          <p:val>
                                            <p:strVal val="#ppt_y+#ppt_h/2"/>
                                          </p:val>
                                        </p:tav>
                                        <p:tav tm="100000">
                                          <p:val>
                                            <p:strVal val="#ppt_y"/>
                                          </p:val>
                                        </p:tav>
                                      </p:tavLst>
                                    </p:anim>
                                    <p:anim calcmode="lin" valueType="num">
                                      <p:cBhvr>
                                        <p:cTn id="68" dur="500" fill="hold"/>
                                        <p:tgtEl>
                                          <p:spTgt spid="51210"/>
                                        </p:tgtEl>
                                        <p:attrNameLst>
                                          <p:attrName>ppt_w</p:attrName>
                                        </p:attrNameLst>
                                      </p:cBhvr>
                                      <p:tavLst>
                                        <p:tav tm="0">
                                          <p:val>
                                            <p:strVal val="#ppt_w"/>
                                          </p:val>
                                        </p:tav>
                                        <p:tav tm="100000">
                                          <p:val>
                                            <p:strVal val="#ppt_w"/>
                                          </p:val>
                                        </p:tav>
                                      </p:tavLst>
                                    </p:anim>
                                    <p:anim calcmode="lin" valueType="num">
                                      <p:cBhvr>
                                        <p:cTn id="69" dur="500" fill="hold"/>
                                        <p:tgtEl>
                                          <p:spTgt spid="51210"/>
                                        </p:tgtEl>
                                        <p:attrNameLst>
                                          <p:attrName>ppt_h</p:attrName>
                                        </p:attrNameLst>
                                      </p:cBhvr>
                                      <p:tavLst>
                                        <p:tav tm="0">
                                          <p:val>
                                            <p:fltVal val="0"/>
                                          </p:val>
                                        </p:tav>
                                        <p:tav tm="100000">
                                          <p:val>
                                            <p:strVal val="#ppt_h"/>
                                          </p:val>
                                        </p:tav>
                                      </p:tavLst>
                                    </p:anim>
                                  </p:childTnLst>
                                </p:cTn>
                              </p:par>
                            </p:childTnLst>
                          </p:cTn>
                        </p:par>
                        <p:par>
                          <p:cTn id="70" fill="hold">
                            <p:stCondLst>
                              <p:cond delay="6000"/>
                            </p:stCondLst>
                            <p:childTnLst>
                              <p:par>
                                <p:cTn id="71" presetID="17" presetClass="entr" presetSubtype="8" fill="hold" nodeType="afterEffect">
                                  <p:stCondLst>
                                    <p:cond delay="0"/>
                                  </p:stCondLst>
                                  <p:childTnLst>
                                    <p:set>
                                      <p:cBhvr>
                                        <p:cTn id="72" dur="1" fill="hold">
                                          <p:stCondLst>
                                            <p:cond delay="0"/>
                                          </p:stCondLst>
                                        </p:cTn>
                                        <p:tgtEl>
                                          <p:spTgt spid="51209"/>
                                        </p:tgtEl>
                                        <p:attrNameLst>
                                          <p:attrName>style.visibility</p:attrName>
                                        </p:attrNameLst>
                                      </p:cBhvr>
                                      <p:to>
                                        <p:strVal val="visible"/>
                                      </p:to>
                                    </p:set>
                                    <p:anim calcmode="lin" valueType="num">
                                      <p:cBhvr>
                                        <p:cTn id="73" dur="500" fill="hold"/>
                                        <p:tgtEl>
                                          <p:spTgt spid="51209"/>
                                        </p:tgtEl>
                                        <p:attrNameLst>
                                          <p:attrName>ppt_x</p:attrName>
                                        </p:attrNameLst>
                                      </p:cBhvr>
                                      <p:tavLst>
                                        <p:tav tm="0">
                                          <p:val>
                                            <p:strVal val="#ppt_x-#ppt_w/2"/>
                                          </p:val>
                                        </p:tav>
                                        <p:tav tm="100000">
                                          <p:val>
                                            <p:strVal val="#ppt_x"/>
                                          </p:val>
                                        </p:tav>
                                      </p:tavLst>
                                    </p:anim>
                                    <p:anim calcmode="lin" valueType="num">
                                      <p:cBhvr>
                                        <p:cTn id="74" dur="500" fill="hold"/>
                                        <p:tgtEl>
                                          <p:spTgt spid="51209"/>
                                        </p:tgtEl>
                                        <p:attrNameLst>
                                          <p:attrName>ppt_y</p:attrName>
                                        </p:attrNameLst>
                                      </p:cBhvr>
                                      <p:tavLst>
                                        <p:tav tm="0">
                                          <p:val>
                                            <p:strVal val="#ppt_y"/>
                                          </p:val>
                                        </p:tav>
                                        <p:tav tm="100000">
                                          <p:val>
                                            <p:strVal val="#ppt_y"/>
                                          </p:val>
                                        </p:tav>
                                      </p:tavLst>
                                    </p:anim>
                                    <p:anim calcmode="lin" valueType="num">
                                      <p:cBhvr>
                                        <p:cTn id="75" dur="500" fill="hold"/>
                                        <p:tgtEl>
                                          <p:spTgt spid="51209"/>
                                        </p:tgtEl>
                                        <p:attrNameLst>
                                          <p:attrName>ppt_w</p:attrName>
                                        </p:attrNameLst>
                                      </p:cBhvr>
                                      <p:tavLst>
                                        <p:tav tm="0">
                                          <p:val>
                                            <p:fltVal val="0"/>
                                          </p:val>
                                        </p:tav>
                                        <p:tav tm="100000">
                                          <p:val>
                                            <p:strVal val="#ppt_w"/>
                                          </p:val>
                                        </p:tav>
                                      </p:tavLst>
                                    </p:anim>
                                    <p:anim calcmode="lin" valueType="num">
                                      <p:cBhvr>
                                        <p:cTn id="76" dur="500" fill="hold"/>
                                        <p:tgtEl>
                                          <p:spTgt spid="51209"/>
                                        </p:tgtEl>
                                        <p:attrNameLst>
                                          <p:attrName>ppt_h</p:attrName>
                                        </p:attrNameLst>
                                      </p:cBhvr>
                                      <p:tavLst>
                                        <p:tav tm="0">
                                          <p:val>
                                            <p:strVal val="#ppt_h"/>
                                          </p:val>
                                        </p:tav>
                                        <p:tav tm="100000">
                                          <p:val>
                                            <p:strVal val="#ppt_h"/>
                                          </p:val>
                                        </p:tav>
                                      </p:tavLst>
                                    </p:anim>
                                  </p:childTnLst>
                                </p:cTn>
                              </p:par>
                            </p:childTnLst>
                          </p:cTn>
                        </p:par>
                        <p:par>
                          <p:cTn id="77" fill="hold">
                            <p:stCondLst>
                              <p:cond delay="6500"/>
                            </p:stCondLst>
                            <p:childTnLst>
                              <p:par>
                                <p:cTn id="78" presetID="9" presetClass="entr" presetSubtype="0" fill="hold" nodeType="afterEffect">
                                  <p:stCondLst>
                                    <p:cond delay="0"/>
                                  </p:stCondLst>
                                  <p:childTnLst>
                                    <p:set>
                                      <p:cBhvr>
                                        <p:cTn id="79" dur="1" fill="hold">
                                          <p:stCondLst>
                                            <p:cond delay="0"/>
                                          </p:stCondLst>
                                        </p:cTn>
                                        <p:tgtEl>
                                          <p:spTgt spid="51207"/>
                                        </p:tgtEl>
                                        <p:attrNameLst>
                                          <p:attrName>style.visibility</p:attrName>
                                        </p:attrNameLst>
                                      </p:cBhvr>
                                      <p:to>
                                        <p:strVal val="visible"/>
                                      </p:to>
                                    </p:set>
                                    <p:animEffect transition="in" filter="dissolve">
                                      <p:cBhvr>
                                        <p:cTn id="80" dur="500"/>
                                        <p:tgtEl>
                                          <p:spTgt spid="51207"/>
                                        </p:tgtEl>
                                      </p:cBhvr>
                                    </p:animEffect>
                                  </p:childTnLst>
                                </p:cTn>
                              </p:par>
                            </p:childTnLst>
                          </p:cTn>
                        </p:par>
                        <p:par>
                          <p:cTn id="81" fill="hold">
                            <p:stCondLst>
                              <p:cond delay="7000"/>
                            </p:stCondLst>
                            <p:childTnLst>
                              <p:par>
                                <p:cTn id="82" presetID="9" presetClass="entr" presetSubtype="0" fill="hold" grpId="0" nodeType="afterEffect">
                                  <p:stCondLst>
                                    <p:cond delay="0"/>
                                  </p:stCondLst>
                                  <p:childTnLst>
                                    <p:set>
                                      <p:cBhvr>
                                        <p:cTn id="83" dur="1" fill="hold">
                                          <p:stCondLst>
                                            <p:cond delay="0"/>
                                          </p:stCondLst>
                                        </p:cTn>
                                        <p:tgtEl>
                                          <p:spTgt spid="51223"/>
                                        </p:tgtEl>
                                        <p:attrNameLst>
                                          <p:attrName>style.visibility</p:attrName>
                                        </p:attrNameLst>
                                      </p:cBhvr>
                                      <p:to>
                                        <p:strVal val="visible"/>
                                      </p:to>
                                    </p:set>
                                    <p:animEffect transition="in" filter="dissolve">
                                      <p:cBhvr>
                                        <p:cTn id="84" dur="500"/>
                                        <p:tgtEl>
                                          <p:spTgt spid="51223"/>
                                        </p:tgtEl>
                                      </p:cBhvr>
                                    </p:animEffect>
                                  </p:childTnLst>
                                </p:cTn>
                              </p:par>
                            </p:childTnLst>
                          </p:cTn>
                        </p:par>
                        <p:par>
                          <p:cTn id="85" fill="hold">
                            <p:stCondLst>
                              <p:cond delay="7500"/>
                            </p:stCondLst>
                            <p:childTnLst>
                              <p:par>
                                <p:cTn id="86" presetID="17" presetClass="entr" presetSubtype="2" fill="hold" nodeType="afterEffect">
                                  <p:stCondLst>
                                    <p:cond delay="0"/>
                                  </p:stCondLst>
                                  <p:childTnLst>
                                    <p:set>
                                      <p:cBhvr>
                                        <p:cTn id="87" dur="1" fill="hold">
                                          <p:stCondLst>
                                            <p:cond delay="0"/>
                                          </p:stCondLst>
                                        </p:cTn>
                                        <p:tgtEl>
                                          <p:spTgt spid="51221"/>
                                        </p:tgtEl>
                                        <p:attrNameLst>
                                          <p:attrName>style.visibility</p:attrName>
                                        </p:attrNameLst>
                                      </p:cBhvr>
                                      <p:to>
                                        <p:strVal val="visible"/>
                                      </p:to>
                                    </p:set>
                                    <p:anim calcmode="lin" valueType="num">
                                      <p:cBhvr>
                                        <p:cTn id="88" dur="500" fill="hold"/>
                                        <p:tgtEl>
                                          <p:spTgt spid="51221"/>
                                        </p:tgtEl>
                                        <p:attrNameLst>
                                          <p:attrName>ppt_x</p:attrName>
                                        </p:attrNameLst>
                                      </p:cBhvr>
                                      <p:tavLst>
                                        <p:tav tm="0">
                                          <p:val>
                                            <p:strVal val="#ppt_x+#ppt_w/2"/>
                                          </p:val>
                                        </p:tav>
                                        <p:tav tm="100000">
                                          <p:val>
                                            <p:strVal val="#ppt_x"/>
                                          </p:val>
                                        </p:tav>
                                      </p:tavLst>
                                    </p:anim>
                                    <p:anim calcmode="lin" valueType="num">
                                      <p:cBhvr>
                                        <p:cTn id="89" dur="500" fill="hold"/>
                                        <p:tgtEl>
                                          <p:spTgt spid="51221"/>
                                        </p:tgtEl>
                                        <p:attrNameLst>
                                          <p:attrName>ppt_y</p:attrName>
                                        </p:attrNameLst>
                                      </p:cBhvr>
                                      <p:tavLst>
                                        <p:tav tm="0">
                                          <p:val>
                                            <p:strVal val="#ppt_y"/>
                                          </p:val>
                                        </p:tav>
                                        <p:tav tm="100000">
                                          <p:val>
                                            <p:strVal val="#ppt_y"/>
                                          </p:val>
                                        </p:tav>
                                      </p:tavLst>
                                    </p:anim>
                                    <p:anim calcmode="lin" valueType="num">
                                      <p:cBhvr>
                                        <p:cTn id="90" dur="500" fill="hold"/>
                                        <p:tgtEl>
                                          <p:spTgt spid="51221"/>
                                        </p:tgtEl>
                                        <p:attrNameLst>
                                          <p:attrName>ppt_w</p:attrName>
                                        </p:attrNameLst>
                                      </p:cBhvr>
                                      <p:tavLst>
                                        <p:tav tm="0">
                                          <p:val>
                                            <p:fltVal val="0"/>
                                          </p:val>
                                        </p:tav>
                                        <p:tav tm="100000">
                                          <p:val>
                                            <p:strVal val="#ppt_w"/>
                                          </p:val>
                                        </p:tav>
                                      </p:tavLst>
                                    </p:anim>
                                    <p:anim calcmode="lin" valueType="num">
                                      <p:cBhvr>
                                        <p:cTn id="91" dur="500" fill="hold"/>
                                        <p:tgtEl>
                                          <p:spTgt spid="51221"/>
                                        </p:tgtEl>
                                        <p:attrNameLst>
                                          <p:attrName>ppt_h</p:attrName>
                                        </p:attrNameLst>
                                      </p:cBhvr>
                                      <p:tavLst>
                                        <p:tav tm="0">
                                          <p:val>
                                            <p:strVal val="#ppt_h"/>
                                          </p:val>
                                        </p:tav>
                                        <p:tav tm="100000">
                                          <p:val>
                                            <p:strVal val="#ppt_h"/>
                                          </p:val>
                                        </p:tav>
                                      </p:tavLst>
                                    </p:anim>
                                  </p:childTnLst>
                                </p:cTn>
                              </p:par>
                            </p:childTnLst>
                          </p:cTn>
                        </p:par>
                        <p:par>
                          <p:cTn id="92" fill="hold">
                            <p:stCondLst>
                              <p:cond delay="8000"/>
                            </p:stCondLst>
                            <p:childTnLst>
                              <p:par>
                                <p:cTn id="93" presetID="4" presetClass="entr" presetSubtype="16" fill="hold" grpId="0" nodeType="afterEffect">
                                  <p:stCondLst>
                                    <p:cond delay="0"/>
                                  </p:stCondLst>
                                  <p:childTnLst>
                                    <p:set>
                                      <p:cBhvr>
                                        <p:cTn id="94" dur="1" fill="hold">
                                          <p:stCondLst>
                                            <p:cond delay="0"/>
                                          </p:stCondLst>
                                        </p:cTn>
                                        <p:tgtEl>
                                          <p:spTgt spid="51220"/>
                                        </p:tgtEl>
                                        <p:attrNameLst>
                                          <p:attrName>style.visibility</p:attrName>
                                        </p:attrNameLst>
                                      </p:cBhvr>
                                      <p:to>
                                        <p:strVal val="visible"/>
                                      </p:to>
                                    </p:set>
                                    <p:animEffect transition="in" filter="box(in)">
                                      <p:cBhvr>
                                        <p:cTn id="95" dur="500"/>
                                        <p:tgtEl>
                                          <p:spTgt spid="51220"/>
                                        </p:tgtEl>
                                      </p:cBhvr>
                                    </p:animEffect>
                                  </p:childTnLst>
                                </p:cTn>
                              </p:par>
                            </p:childTnLst>
                          </p:cTn>
                        </p:par>
                        <p:par>
                          <p:cTn id="96" fill="hold">
                            <p:stCondLst>
                              <p:cond delay="8500"/>
                            </p:stCondLst>
                            <p:childTnLst>
                              <p:par>
                                <p:cTn id="97" presetID="17" presetClass="entr" presetSubtype="8" fill="hold" nodeType="afterEffect">
                                  <p:stCondLst>
                                    <p:cond delay="0"/>
                                  </p:stCondLst>
                                  <p:childTnLst>
                                    <p:set>
                                      <p:cBhvr>
                                        <p:cTn id="98" dur="1" fill="hold">
                                          <p:stCondLst>
                                            <p:cond delay="0"/>
                                          </p:stCondLst>
                                        </p:cTn>
                                        <p:tgtEl>
                                          <p:spTgt spid="51219"/>
                                        </p:tgtEl>
                                        <p:attrNameLst>
                                          <p:attrName>style.visibility</p:attrName>
                                        </p:attrNameLst>
                                      </p:cBhvr>
                                      <p:to>
                                        <p:strVal val="visible"/>
                                      </p:to>
                                    </p:set>
                                    <p:anim calcmode="lin" valueType="num">
                                      <p:cBhvr>
                                        <p:cTn id="99" dur="500" fill="hold"/>
                                        <p:tgtEl>
                                          <p:spTgt spid="51219"/>
                                        </p:tgtEl>
                                        <p:attrNameLst>
                                          <p:attrName>ppt_x</p:attrName>
                                        </p:attrNameLst>
                                      </p:cBhvr>
                                      <p:tavLst>
                                        <p:tav tm="0">
                                          <p:val>
                                            <p:strVal val="#ppt_x-#ppt_w/2"/>
                                          </p:val>
                                        </p:tav>
                                        <p:tav tm="100000">
                                          <p:val>
                                            <p:strVal val="#ppt_x"/>
                                          </p:val>
                                        </p:tav>
                                      </p:tavLst>
                                    </p:anim>
                                    <p:anim calcmode="lin" valueType="num">
                                      <p:cBhvr>
                                        <p:cTn id="100" dur="500" fill="hold"/>
                                        <p:tgtEl>
                                          <p:spTgt spid="51219"/>
                                        </p:tgtEl>
                                        <p:attrNameLst>
                                          <p:attrName>ppt_y</p:attrName>
                                        </p:attrNameLst>
                                      </p:cBhvr>
                                      <p:tavLst>
                                        <p:tav tm="0">
                                          <p:val>
                                            <p:strVal val="#ppt_y"/>
                                          </p:val>
                                        </p:tav>
                                        <p:tav tm="100000">
                                          <p:val>
                                            <p:strVal val="#ppt_y"/>
                                          </p:val>
                                        </p:tav>
                                      </p:tavLst>
                                    </p:anim>
                                    <p:anim calcmode="lin" valueType="num">
                                      <p:cBhvr>
                                        <p:cTn id="101" dur="500" fill="hold"/>
                                        <p:tgtEl>
                                          <p:spTgt spid="51219"/>
                                        </p:tgtEl>
                                        <p:attrNameLst>
                                          <p:attrName>ppt_w</p:attrName>
                                        </p:attrNameLst>
                                      </p:cBhvr>
                                      <p:tavLst>
                                        <p:tav tm="0">
                                          <p:val>
                                            <p:fltVal val="0"/>
                                          </p:val>
                                        </p:tav>
                                        <p:tav tm="100000">
                                          <p:val>
                                            <p:strVal val="#ppt_w"/>
                                          </p:val>
                                        </p:tav>
                                      </p:tavLst>
                                    </p:anim>
                                    <p:anim calcmode="lin" valueType="num">
                                      <p:cBhvr>
                                        <p:cTn id="102" dur="500" fill="hold"/>
                                        <p:tgtEl>
                                          <p:spTgt spid="51219"/>
                                        </p:tgtEl>
                                        <p:attrNameLst>
                                          <p:attrName>ppt_h</p:attrName>
                                        </p:attrNameLst>
                                      </p:cBhvr>
                                      <p:tavLst>
                                        <p:tav tm="0">
                                          <p:val>
                                            <p:strVal val="#ppt_h"/>
                                          </p:val>
                                        </p:tav>
                                        <p:tav tm="100000">
                                          <p:val>
                                            <p:strVal val="#ppt_h"/>
                                          </p:val>
                                        </p:tav>
                                      </p:tavLst>
                                    </p:anim>
                                  </p:childTnLst>
                                </p:cTn>
                              </p:par>
                            </p:childTnLst>
                          </p:cTn>
                        </p:par>
                        <p:par>
                          <p:cTn id="103" fill="hold">
                            <p:stCondLst>
                              <p:cond delay="9000"/>
                            </p:stCondLst>
                            <p:childTnLst>
                              <p:par>
                                <p:cTn id="104" presetID="4" presetClass="entr" presetSubtype="16" fill="hold" grpId="0" nodeType="afterEffect">
                                  <p:stCondLst>
                                    <p:cond delay="0"/>
                                  </p:stCondLst>
                                  <p:childTnLst>
                                    <p:set>
                                      <p:cBhvr>
                                        <p:cTn id="105" dur="1" fill="hold">
                                          <p:stCondLst>
                                            <p:cond delay="0"/>
                                          </p:stCondLst>
                                        </p:cTn>
                                        <p:tgtEl>
                                          <p:spTgt spid="51222"/>
                                        </p:tgtEl>
                                        <p:attrNameLst>
                                          <p:attrName>style.visibility</p:attrName>
                                        </p:attrNameLst>
                                      </p:cBhvr>
                                      <p:to>
                                        <p:strVal val="visible"/>
                                      </p:to>
                                    </p:set>
                                    <p:animEffect transition="in" filter="box(in)">
                                      <p:cBhvr>
                                        <p:cTn id="106" dur="500"/>
                                        <p:tgtEl>
                                          <p:spTgt spid="51222"/>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499"/>
                                          </p:stCondLst>
                                        </p:cTn>
                                        <p:tgtEl>
                                          <p:spTgt spid="51251"/>
                                        </p:tgtEl>
                                        <p:attrNameLst>
                                          <p:attrName>style.visibility</p:attrName>
                                        </p:attrNameLst>
                                      </p:cBhvr>
                                      <p:to>
                                        <p:strVal val="visible"/>
                                      </p:to>
                                    </p:set>
                                  </p:childTnLst>
                                </p:cTn>
                              </p:par>
                            </p:childTnLst>
                          </p:cTn>
                        </p:par>
                        <p:par>
                          <p:cTn id="111" fill="hold">
                            <p:stCondLst>
                              <p:cond delay="500"/>
                            </p:stCondLst>
                            <p:childTnLst>
                              <p:par>
                                <p:cTn id="112" presetID="11" presetClass="entr" presetSubtype="0" fill="hold" nodeType="afterEffect">
                                  <p:stCondLst>
                                    <p:cond delay="1000"/>
                                  </p:stCondLst>
                                  <p:childTnLst>
                                    <p:set>
                                      <p:cBhvr>
                                        <p:cTn id="113" dur="1000">
                                          <p:stCondLst>
                                            <p:cond delay="0"/>
                                          </p:stCondLst>
                                        </p:cTn>
                                        <p:tgtEl>
                                          <p:spTgt spid="51237"/>
                                        </p:tgtEl>
                                        <p:attrNameLst>
                                          <p:attrName>style.visibility</p:attrName>
                                        </p:attrNameLst>
                                      </p:cBhvr>
                                      <p:to>
                                        <p:strVal val="visible"/>
                                      </p:to>
                                    </p:set>
                                  </p:childTnLst>
                                </p:cTn>
                              </p:par>
                            </p:childTnLst>
                          </p:cTn>
                        </p:par>
                        <p:par>
                          <p:cTn id="114" fill="hold">
                            <p:stCondLst>
                              <p:cond delay="2500"/>
                            </p:stCondLst>
                            <p:childTnLst>
                              <p:par>
                                <p:cTn id="115" presetID="1" presetClass="entr" presetSubtype="0" fill="hold" nodeType="afterEffect">
                                  <p:stCondLst>
                                    <p:cond delay="1000"/>
                                  </p:stCondLst>
                                  <p:childTnLst>
                                    <p:set>
                                      <p:cBhvr>
                                        <p:cTn id="116" dur="1" fill="hold">
                                          <p:stCondLst>
                                            <p:cond delay="499"/>
                                          </p:stCondLst>
                                        </p:cTn>
                                        <p:tgtEl>
                                          <p:spTgt spid="51240"/>
                                        </p:tgtEl>
                                        <p:attrNameLst>
                                          <p:attrName>style.visibility</p:attrName>
                                        </p:attrNameLst>
                                      </p:cBhvr>
                                      <p:to>
                                        <p:strVal val="visible"/>
                                      </p:to>
                                    </p:set>
                                  </p:childTnLst>
                                </p:cTn>
                              </p:par>
                            </p:childTnLst>
                          </p:cTn>
                        </p:par>
                        <p:par>
                          <p:cTn id="117" fill="hold">
                            <p:stCondLst>
                              <p:cond delay="4000"/>
                            </p:stCondLst>
                            <p:childTnLst>
                              <p:par>
                                <p:cTn id="118" presetID="1" presetClass="entr" presetSubtype="0" fill="hold" nodeType="afterEffect">
                                  <p:stCondLst>
                                    <p:cond delay="0"/>
                                  </p:stCondLst>
                                  <p:childTnLst>
                                    <p:set>
                                      <p:cBhvr>
                                        <p:cTn id="119" dur="1" fill="hold">
                                          <p:stCondLst>
                                            <p:cond delay="499"/>
                                          </p:stCondLst>
                                        </p:cTn>
                                        <p:tgtEl>
                                          <p:spTgt spid="51252"/>
                                        </p:tgtEl>
                                        <p:attrNameLst>
                                          <p:attrName>style.visibility</p:attrName>
                                        </p:attrNameLst>
                                      </p:cBhvr>
                                      <p:to>
                                        <p:strVal val="visible"/>
                                      </p:to>
                                    </p:set>
                                  </p:childTnLst>
                                </p:cTn>
                              </p:par>
                            </p:childTnLst>
                          </p:cTn>
                        </p:par>
                        <p:par>
                          <p:cTn id="120" fill="hold">
                            <p:stCondLst>
                              <p:cond delay="4500"/>
                            </p:stCondLst>
                            <p:childTnLst>
                              <p:par>
                                <p:cTn id="121" presetID="11" presetClass="entr" presetSubtype="0" fill="hold" nodeType="afterEffect">
                                  <p:stCondLst>
                                    <p:cond delay="0"/>
                                  </p:stCondLst>
                                  <p:childTnLst>
                                    <p:set>
                                      <p:cBhvr>
                                        <p:cTn id="122" dur="1000">
                                          <p:stCondLst>
                                            <p:cond delay="0"/>
                                          </p:stCondLst>
                                        </p:cTn>
                                        <p:tgtEl>
                                          <p:spTgt spid="51238"/>
                                        </p:tgtEl>
                                        <p:attrNameLst>
                                          <p:attrName>style.visibility</p:attrName>
                                        </p:attrNameLst>
                                      </p:cBhvr>
                                      <p:to>
                                        <p:strVal val="visible"/>
                                      </p:to>
                                    </p:set>
                                  </p:childTnLst>
                                </p:cTn>
                              </p:par>
                            </p:childTnLst>
                          </p:cTn>
                        </p:par>
                        <p:par>
                          <p:cTn id="123" fill="hold">
                            <p:stCondLst>
                              <p:cond delay="5500"/>
                            </p:stCondLst>
                            <p:childTnLst>
                              <p:par>
                                <p:cTn id="124" presetID="1" presetClass="entr" presetSubtype="0" fill="hold" nodeType="afterEffect">
                                  <p:stCondLst>
                                    <p:cond delay="0"/>
                                  </p:stCondLst>
                                  <p:childTnLst>
                                    <p:set>
                                      <p:cBhvr>
                                        <p:cTn id="125" dur="1" fill="hold">
                                          <p:stCondLst>
                                            <p:cond delay="499"/>
                                          </p:stCondLst>
                                        </p:cTn>
                                        <p:tgtEl>
                                          <p:spTgt spid="51241"/>
                                        </p:tgtEl>
                                        <p:attrNameLst>
                                          <p:attrName>style.visibility</p:attrName>
                                        </p:attrNameLst>
                                      </p:cBhvr>
                                      <p:to>
                                        <p:strVal val="visible"/>
                                      </p:to>
                                    </p:set>
                                  </p:childTnLst>
                                </p:cTn>
                              </p:par>
                            </p:childTnLst>
                          </p:cTn>
                        </p:par>
                        <p:par>
                          <p:cTn id="126" fill="hold">
                            <p:stCondLst>
                              <p:cond delay="6000"/>
                            </p:stCondLst>
                            <p:childTnLst>
                              <p:par>
                                <p:cTn id="127" presetID="1" presetClass="entr" presetSubtype="0" fill="hold" nodeType="afterEffect">
                                  <p:stCondLst>
                                    <p:cond delay="0"/>
                                  </p:stCondLst>
                                  <p:childTnLst>
                                    <p:set>
                                      <p:cBhvr>
                                        <p:cTn id="128" dur="1" fill="hold">
                                          <p:stCondLst>
                                            <p:cond delay="499"/>
                                          </p:stCondLst>
                                        </p:cTn>
                                        <p:tgtEl>
                                          <p:spTgt spid="51253"/>
                                        </p:tgtEl>
                                        <p:attrNameLst>
                                          <p:attrName>style.visibility</p:attrName>
                                        </p:attrNameLst>
                                      </p:cBhvr>
                                      <p:to>
                                        <p:strVal val="visible"/>
                                      </p:to>
                                    </p:set>
                                  </p:childTnLst>
                                </p:cTn>
                              </p:par>
                            </p:childTnLst>
                          </p:cTn>
                        </p:par>
                        <p:par>
                          <p:cTn id="129" fill="hold">
                            <p:stCondLst>
                              <p:cond delay="6500"/>
                            </p:stCondLst>
                            <p:childTnLst>
                              <p:par>
                                <p:cTn id="130" presetID="11" presetClass="entr" presetSubtype="0" fill="hold" nodeType="afterEffect">
                                  <p:stCondLst>
                                    <p:cond delay="0"/>
                                  </p:stCondLst>
                                  <p:childTnLst>
                                    <p:set>
                                      <p:cBhvr>
                                        <p:cTn id="131" dur="1000">
                                          <p:stCondLst>
                                            <p:cond delay="0"/>
                                          </p:stCondLst>
                                        </p:cTn>
                                        <p:tgtEl>
                                          <p:spTgt spid="51239"/>
                                        </p:tgtEl>
                                        <p:attrNameLst>
                                          <p:attrName>style.visibility</p:attrName>
                                        </p:attrNameLst>
                                      </p:cBhvr>
                                      <p:to>
                                        <p:strVal val="visible"/>
                                      </p:to>
                                    </p:set>
                                  </p:childTnLst>
                                </p:cTn>
                              </p:par>
                            </p:childTnLst>
                          </p:cTn>
                        </p:par>
                        <p:par>
                          <p:cTn id="132" fill="hold">
                            <p:stCondLst>
                              <p:cond delay="7500"/>
                            </p:stCondLst>
                            <p:childTnLst>
                              <p:par>
                                <p:cTn id="133" presetID="1" presetClass="entr" presetSubtype="0" fill="hold" nodeType="afterEffect">
                                  <p:stCondLst>
                                    <p:cond delay="0"/>
                                  </p:stCondLst>
                                  <p:childTnLst>
                                    <p:set>
                                      <p:cBhvr>
                                        <p:cTn id="134" dur="1" fill="hold">
                                          <p:stCondLst>
                                            <p:cond delay="499"/>
                                          </p:stCondLst>
                                        </p:cTn>
                                        <p:tgtEl>
                                          <p:spTgt spid="51242"/>
                                        </p:tgtEl>
                                        <p:attrNameLst>
                                          <p:attrName>style.visibility</p:attrName>
                                        </p:attrNameLst>
                                      </p:cBhvr>
                                      <p:to>
                                        <p:strVal val="visible"/>
                                      </p:to>
                                    </p:set>
                                  </p:childTnLst>
                                </p:cTn>
                              </p:par>
                            </p:childTnLst>
                          </p:cTn>
                        </p:par>
                        <p:par>
                          <p:cTn id="135" fill="hold">
                            <p:stCondLst>
                              <p:cond delay="8000"/>
                            </p:stCondLst>
                            <p:childTnLst>
                              <p:par>
                                <p:cTn id="136" presetID="9" presetClass="entr" presetSubtype="0" fill="hold" grpId="0" nodeType="afterEffect">
                                  <p:stCondLst>
                                    <p:cond delay="0"/>
                                  </p:stCondLst>
                                  <p:childTnLst>
                                    <p:set>
                                      <p:cBhvr>
                                        <p:cTn id="137" dur="1" fill="hold">
                                          <p:stCondLst>
                                            <p:cond delay="0"/>
                                          </p:stCondLst>
                                        </p:cTn>
                                        <p:tgtEl>
                                          <p:spTgt spid="51246"/>
                                        </p:tgtEl>
                                        <p:attrNameLst>
                                          <p:attrName>style.visibility</p:attrName>
                                        </p:attrNameLst>
                                      </p:cBhvr>
                                      <p:to>
                                        <p:strVal val="visible"/>
                                      </p:to>
                                    </p:set>
                                    <p:animEffect transition="in" filter="dissolve">
                                      <p:cBhvr>
                                        <p:cTn id="138" dur="500"/>
                                        <p:tgtEl>
                                          <p:spTgt spid="51246"/>
                                        </p:tgtEl>
                                      </p:cBhvr>
                                    </p:animEffect>
                                  </p:childTnLst>
                                  <p:subTnLst>
                                    <p:set>
                                      <p:cBhvr override="childStyle">
                                        <p:cTn dur="1" fill="hold" display="0" masterRel="nextClick" afterEffect="1"/>
                                        <p:tgtEl>
                                          <p:spTgt spid="51246"/>
                                        </p:tgtEl>
                                        <p:attrNameLst>
                                          <p:attrName>style.visibility</p:attrName>
                                        </p:attrNameLst>
                                      </p:cBhvr>
                                      <p:to>
                                        <p:strVal val="hidden"/>
                                      </p:to>
                                    </p:set>
                                  </p:sub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499"/>
                                          </p:stCondLst>
                                        </p:cTn>
                                        <p:tgtEl>
                                          <p:spTgt spid="51254"/>
                                        </p:tgtEl>
                                        <p:attrNameLst>
                                          <p:attrName>style.visibility</p:attrName>
                                        </p:attrNameLst>
                                      </p:cBhvr>
                                      <p:to>
                                        <p:strVal val="visible"/>
                                      </p:to>
                                    </p:set>
                                  </p:childTnLst>
                                </p:cTn>
                              </p:par>
                            </p:childTnLst>
                          </p:cTn>
                        </p:par>
                        <p:par>
                          <p:cTn id="143" fill="hold">
                            <p:stCondLst>
                              <p:cond delay="500"/>
                            </p:stCondLst>
                            <p:childTnLst>
                              <p:par>
                                <p:cTn id="144" presetID="11" presetClass="entr" presetSubtype="0" fill="hold" nodeType="afterEffect">
                                  <p:stCondLst>
                                    <p:cond delay="0"/>
                                  </p:stCondLst>
                                  <p:childTnLst>
                                    <p:set>
                                      <p:cBhvr>
                                        <p:cTn id="145" dur="1000">
                                          <p:stCondLst>
                                            <p:cond delay="0"/>
                                          </p:stCondLst>
                                        </p:cTn>
                                        <p:tgtEl>
                                          <p:spTgt spid="51232"/>
                                        </p:tgtEl>
                                        <p:attrNameLst>
                                          <p:attrName>style.visibility</p:attrName>
                                        </p:attrNameLst>
                                      </p:cBhvr>
                                      <p:to>
                                        <p:strVal val="visible"/>
                                      </p:to>
                                    </p:set>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499"/>
                                          </p:stCondLst>
                                        </p:cTn>
                                        <p:tgtEl>
                                          <p:spTgt spid="51233"/>
                                        </p:tgtEl>
                                        <p:attrNameLst>
                                          <p:attrName>style.visibility</p:attrName>
                                        </p:attrNameLst>
                                      </p:cBhvr>
                                      <p:to>
                                        <p:strVal val="visible"/>
                                      </p:to>
                                    </p:set>
                                  </p:childTnLst>
                                </p:cTn>
                              </p:par>
                            </p:childTnLst>
                          </p:cTn>
                        </p:par>
                        <p:par>
                          <p:cTn id="149" fill="hold">
                            <p:stCondLst>
                              <p:cond delay="2000"/>
                            </p:stCondLst>
                            <p:childTnLst>
                              <p:par>
                                <p:cTn id="150" presetID="1" presetClass="entr" presetSubtype="0" fill="hold" nodeType="afterEffect">
                                  <p:stCondLst>
                                    <p:cond delay="0"/>
                                  </p:stCondLst>
                                  <p:childTnLst>
                                    <p:set>
                                      <p:cBhvr>
                                        <p:cTn id="151" dur="1" fill="hold">
                                          <p:stCondLst>
                                            <p:cond delay="499"/>
                                          </p:stCondLst>
                                        </p:cTn>
                                        <p:tgtEl>
                                          <p:spTgt spid="51255"/>
                                        </p:tgtEl>
                                        <p:attrNameLst>
                                          <p:attrName>style.visibility</p:attrName>
                                        </p:attrNameLst>
                                      </p:cBhvr>
                                      <p:to>
                                        <p:strVal val="visible"/>
                                      </p:to>
                                    </p:set>
                                  </p:childTnLst>
                                </p:cTn>
                              </p:par>
                            </p:childTnLst>
                          </p:cTn>
                        </p:par>
                        <p:par>
                          <p:cTn id="152" fill="hold">
                            <p:stCondLst>
                              <p:cond delay="2500"/>
                            </p:stCondLst>
                            <p:childTnLst>
                              <p:par>
                                <p:cTn id="153" presetID="11" presetClass="entr" presetSubtype="0" fill="hold" nodeType="afterEffect">
                                  <p:stCondLst>
                                    <p:cond delay="0"/>
                                  </p:stCondLst>
                                  <p:childTnLst>
                                    <p:set>
                                      <p:cBhvr>
                                        <p:cTn id="154" dur="1000">
                                          <p:stCondLst>
                                            <p:cond delay="0"/>
                                          </p:stCondLst>
                                        </p:cTn>
                                        <p:tgtEl>
                                          <p:spTgt spid="51230"/>
                                        </p:tgtEl>
                                        <p:attrNameLst>
                                          <p:attrName>style.visibility</p:attrName>
                                        </p:attrNameLst>
                                      </p:cBhvr>
                                      <p:to>
                                        <p:strVal val="visible"/>
                                      </p:to>
                                    </p:set>
                                  </p:childTnLst>
                                </p:cTn>
                              </p:par>
                            </p:childTnLst>
                          </p:cTn>
                        </p:par>
                        <p:par>
                          <p:cTn id="155" fill="hold">
                            <p:stCondLst>
                              <p:cond delay="3500"/>
                            </p:stCondLst>
                            <p:childTnLst>
                              <p:par>
                                <p:cTn id="156" presetID="1" presetClass="entr" presetSubtype="0" fill="hold" nodeType="afterEffect">
                                  <p:stCondLst>
                                    <p:cond delay="0"/>
                                  </p:stCondLst>
                                  <p:childTnLst>
                                    <p:set>
                                      <p:cBhvr>
                                        <p:cTn id="157" dur="1" fill="hold">
                                          <p:stCondLst>
                                            <p:cond delay="499"/>
                                          </p:stCondLst>
                                        </p:cTn>
                                        <p:tgtEl>
                                          <p:spTgt spid="51234"/>
                                        </p:tgtEl>
                                        <p:attrNameLst>
                                          <p:attrName>style.visibility</p:attrName>
                                        </p:attrNameLst>
                                      </p:cBhvr>
                                      <p:to>
                                        <p:strVal val="visible"/>
                                      </p:to>
                                    </p:set>
                                  </p:childTnLst>
                                </p:cTn>
                              </p:par>
                            </p:childTnLst>
                          </p:cTn>
                        </p:par>
                        <p:par>
                          <p:cTn id="158" fill="hold">
                            <p:stCondLst>
                              <p:cond delay="4000"/>
                            </p:stCondLst>
                            <p:childTnLst>
                              <p:par>
                                <p:cTn id="159" presetID="1" presetClass="entr" presetSubtype="0" fill="hold" nodeType="afterEffect">
                                  <p:stCondLst>
                                    <p:cond delay="0"/>
                                  </p:stCondLst>
                                  <p:childTnLst>
                                    <p:set>
                                      <p:cBhvr>
                                        <p:cTn id="160" dur="1" fill="hold">
                                          <p:stCondLst>
                                            <p:cond delay="499"/>
                                          </p:stCondLst>
                                        </p:cTn>
                                        <p:tgtEl>
                                          <p:spTgt spid="51256"/>
                                        </p:tgtEl>
                                        <p:attrNameLst>
                                          <p:attrName>style.visibility</p:attrName>
                                        </p:attrNameLst>
                                      </p:cBhvr>
                                      <p:to>
                                        <p:strVal val="visible"/>
                                      </p:to>
                                    </p:set>
                                  </p:childTnLst>
                                </p:cTn>
                              </p:par>
                            </p:childTnLst>
                          </p:cTn>
                        </p:par>
                        <p:par>
                          <p:cTn id="161" fill="hold">
                            <p:stCondLst>
                              <p:cond delay="4500"/>
                            </p:stCondLst>
                            <p:childTnLst>
                              <p:par>
                                <p:cTn id="162" presetID="11" presetClass="entr" presetSubtype="0" fill="hold" nodeType="afterEffect">
                                  <p:stCondLst>
                                    <p:cond delay="0"/>
                                  </p:stCondLst>
                                  <p:childTnLst>
                                    <p:set>
                                      <p:cBhvr>
                                        <p:cTn id="163" dur="1000">
                                          <p:stCondLst>
                                            <p:cond delay="0"/>
                                          </p:stCondLst>
                                        </p:cTn>
                                        <p:tgtEl>
                                          <p:spTgt spid="51236"/>
                                        </p:tgtEl>
                                        <p:attrNameLst>
                                          <p:attrName>style.visibility</p:attrName>
                                        </p:attrNameLst>
                                      </p:cBhvr>
                                      <p:to>
                                        <p:strVal val="visible"/>
                                      </p:to>
                                    </p:set>
                                  </p:childTnLst>
                                </p:cTn>
                              </p:par>
                            </p:childTnLst>
                          </p:cTn>
                        </p:par>
                        <p:par>
                          <p:cTn id="164" fill="hold">
                            <p:stCondLst>
                              <p:cond delay="5500"/>
                            </p:stCondLst>
                            <p:childTnLst>
                              <p:par>
                                <p:cTn id="165" presetID="1" presetClass="entr" presetSubtype="0" fill="hold" nodeType="afterEffect">
                                  <p:stCondLst>
                                    <p:cond delay="0"/>
                                  </p:stCondLst>
                                  <p:childTnLst>
                                    <p:set>
                                      <p:cBhvr>
                                        <p:cTn id="166" dur="1" fill="hold">
                                          <p:stCondLst>
                                            <p:cond delay="499"/>
                                          </p:stCondLst>
                                        </p:cTn>
                                        <p:tgtEl>
                                          <p:spTgt spid="51235"/>
                                        </p:tgtEl>
                                        <p:attrNameLst>
                                          <p:attrName>style.visibility</p:attrName>
                                        </p:attrNameLst>
                                      </p:cBhvr>
                                      <p:to>
                                        <p:strVal val="visible"/>
                                      </p:to>
                                    </p:set>
                                  </p:childTnLst>
                                </p:cTn>
                              </p:par>
                            </p:childTnLst>
                          </p:cTn>
                        </p:par>
                        <p:par>
                          <p:cTn id="167" fill="hold">
                            <p:stCondLst>
                              <p:cond delay="6000"/>
                            </p:stCondLst>
                            <p:childTnLst>
                              <p:par>
                                <p:cTn id="168" presetID="9" presetClass="entr" presetSubtype="0" fill="hold" grpId="0" nodeType="afterEffect">
                                  <p:stCondLst>
                                    <p:cond delay="0"/>
                                  </p:stCondLst>
                                  <p:childTnLst>
                                    <p:set>
                                      <p:cBhvr>
                                        <p:cTn id="169" dur="1" fill="hold">
                                          <p:stCondLst>
                                            <p:cond delay="0"/>
                                          </p:stCondLst>
                                        </p:cTn>
                                        <p:tgtEl>
                                          <p:spTgt spid="51247"/>
                                        </p:tgtEl>
                                        <p:attrNameLst>
                                          <p:attrName>style.visibility</p:attrName>
                                        </p:attrNameLst>
                                      </p:cBhvr>
                                      <p:to>
                                        <p:strVal val="visible"/>
                                      </p:to>
                                    </p:set>
                                    <p:animEffect transition="in" filter="dissolve">
                                      <p:cBhvr>
                                        <p:cTn id="170" dur="500"/>
                                        <p:tgtEl>
                                          <p:spTgt spid="51247"/>
                                        </p:tgtEl>
                                      </p:cBhvr>
                                    </p:animEffect>
                                  </p:childTnLst>
                                  <p:subTnLst>
                                    <p:set>
                                      <p:cBhvr override="childStyle">
                                        <p:cTn dur="1" fill="hold" display="0" masterRel="nextClick" afterEffect="1"/>
                                        <p:tgtEl>
                                          <p:spTgt spid="51247"/>
                                        </p:tgtEl>
                                        <p:attrNameLst>
                                          <p:attrName>style.visibility</p:attrName>
                                        </p:attrNameLst>
                                      </p:cBhvr>
                                      <p:to>
                                        <p:strVal val="hidden"/>
                                      </p:to>
                                    </p:set>
                                  </p:subTnLst>
                                </p:cTn>
                              </p:par>
                            </p:childTnLst>
                          </p:cTn>
                        </p:par>
                      </p:childTnLst>
                    </p:cTn>
                  </p:par>
                  <p:par>
                    <p:cTn id="171" fill="hold">
                      <p:stCondLst>
                        <p:cond delay="indefinite"/>
                      </p:stCondLst>
                      <p:childTnLst>
                        <p:par>
                          <p:cTn id="172" fill="hold">
                            <p:stCondLst>
                              <p:cond delay="0"/>
                            </p:stCondLst>
                            <p:childTnLst>
                              <p:par>
                                <p:cTn id="173" presetID="2" presetClass="entr" presetSubtype="1" fill="hold" nodeType="clickEffect">
                                  <p:stCondLst>
                                    <p:cond delay="0"/>
                                  </p:stCondLst>
                                  <p:childTnLst>
                                    <p:set>
                                      <p:cBhvr>
                                        <p:cTn id="174" dur="1" fill="hold">
                                          <p:stCondLst>
                                            <p:cond delay="0"/>
                                          </p:stCondLst>
                                        </p:cTn>
                                        <p:tgtEl>
                                          <p:spTgt spid="51228"/>
                                        </p:tgtEl>
                                        <p:attrNameLst>
                                          <p:attrName>style.visibility</p:attrName>
                                        </p:attrNameLst>
                                      </p:cBhvr>
                                      <p:to>
                                        <p:strVal val="visible"/>
                                      </p:to>
                                    </p:set>
                                    <p:anim calcmode="lin" valueType="num">
                                      <p:cBhvr additive="base">
                                        <p:cTn id="175" dur="500" fill="hold"/>
                                        <p:tgtEl>
                                          <p:spTgt spid="51228"/>
                                        </p:tgtEl>
                                        <p:attrNameLst>
                                          <p:attrName>ppt_x</p:attrName>
                                        </p:attrNameLst>
                                      </p:cBhvr>
                                      <p:tavLst>
                                        <p:tav tm="0">
                                          <p:val>
                                            <p:strVal val="#ppt_x"/>
                                          </p:val>
                                        </p:tav>
                                        <p:tav tm="100000">
                                          <p:val>
                                            <p:strVal val="#ppt_x"/>
                                          </p:val>
                                        </p:tav>
                                      </p:tavLst>
                                    </p:anim>
                                    <p:anim calcmode="lin" valueType="num">
                                      <p:cBhvr additive="base">
                                        <p:cTn id="176" dur="500" fill="hold"/>
                                        <p:tgtEl>
                                          <p:spTgt spid="51228"/>
                                        </p:tgtEl>
                                        <p:attrNameLst>
                                          <p:attrName>ppt_y</p:attrName>
                                        </p:attrNameLst>
                                      </p:cBhvr>
                                      <p:tavLst>
                                        <p:tav tm="0">
                                          <p:val>
                                            <p:strVal val="0-#ppt_h/2"/>
                                          </p:val>
                                        </p:tav>
                                        <p:tav tm="100000">
                                          <p:val>
                                            <p:strVal val="#ppt_y"/>
                                          </p:val>
                                        </p:tav>
                                      </p:tavLst>
                                    </p:anim>
                                  </p:childTnLst>
                                </p:cTn>
                              </p:par>
                            </p:childTnLst>
                          </p:cTn>
                        </p:par>
                        <p:par>
                          <p:cTn id="177" fill="hold">
                            <p:stCondLst>
                              <p:cond delay="500"/>
                            </p:stCondLst>
                            <p:childTnLst>
                              <p:par>
                                <p:cTn id="178" presetID="2" presetClass="entr" presetSubtype="1" fill="hold" nodeType="afterEffect">
                                  <p:stCondLst>
                                    <p:cond delay="0"/>
                                  </p:stCondLst>
                                  <p:childTnLst>
                                    <p:set>
                                      <p:cBhvr>
                                        <p:cTn id="179" dur="1" fill="hold">
                                          <p:stCondLst>
                                            <p:cond delay="0"/>
                                          </p:stCondLst>
                                        </p:cTn>
                                        <p:tgtEl>
                                          <p:spTgt spid="51229"/>
                                        </p:tgtEl>
                                        <p:attrNameLst>
                                          <p:attrName>style.visibility</p:attrName>
                                        </p:attrNameLst>
                                      </p:cBhvr>
                                      <p:to>
                                        <p:strVal val="visible"/>
                                      </p:to>
                                    </p:set>
                                    <p:anim calcmode="lin" valueType="num">
                                      <p:cBhvr additive="base">
                                        <p:cTn id="180" dur="500" fill="hold"/>
                                        <p:tgtEl>
                                          <p:spTgt spid="51229"/>
                                        </p:tgtEl>
                                        <p:attrNameLst>
                                          <p:attrName>ppt_x</p:attrName>
                                        </p:attrNameLst>
                                      </p:cBhvr>
                                      <p:tavLst>
                                        <p:tav tm="0">
                                          <p:val>
                                            <p:strVal val="#ppt_x"/>
                                          </p:val>
                                        </p:tav>
                                        <p:tav tm="100000">
                                          <p:val>
                                            <p:strVal val="#ppt_x"/>
                                          </p:val>
                                        </p:tav>
                                      </p:tavLst>
                                    </p:anim>
                                    <p:anim calcmode="lin" valueType="num">
                                      <p:cBhvr additive="base">
                                        <p:cTn id="181" dur="500" fill="hold"/>
                                        <p:tgtEl>
                                          <p:spTgt spid="51229"/>
                                        </p:tgtEl>
                                        <p:attrNameLst>
                                          <p:attrName>ppt_y</p:attrName>
                                        </p:attrNameLst>
                                      </p:cBhvr>
                                      <p:tavLst>
                                        <p:tav tm="0">
                                          <p:val>
                                            <p:strVal val="0-#ppt_h/2"/>
                                          </p:val>
                                        </p:tav>
                                        <p:tav tm="100000">
                                          <p:val>
                                            <p:strVal val="#ppt_y"/>
                                          </p:val>
                                        </p:tav>
                                      </p:tavLst>
                                    </p:anim>
                                  </p:childTnLst>
                                </p:cTn>
                              </p:par>
                            </p:childTnLst>
                          </p:cTn>
                        </p:par>
                        <p:par>
                          <p:cTn id="182" fill="hold">
                            <p:stCondLst>
                              <p:cond delay="1000"/>
                            </p:stCondLst>
                            <p:childTnLst>
                              <p:par>
                                <p:cTn id="183" presetID="16" presetClass="entr" presetSubtype="37" fill="hold" nodeType="afterEffect">
                                  <p:stCondLst>
                                    <p:cond delay="0"/>
                                  </p:stCondLst>
                                  <p:childTnLst>
                                    <p:set>
                                      <p:cBhvr>
                                        <p:cTn id="184" dur="1" fill="hold">
                                          <p:stCondLst>
                                            <p:cond delay="0"/>
                                          </p:stCondLst>
                                        </p:cTn>
                                        <p:tgtEl>
                                          <p:spTgt spid="51244"/>
                                        </p:tgtEl>
                                        <p:attrNameLst>
                                          <p:attrName>style.visibility</p:attrName>
                                        </p:attrNameLst>
                                      </p:cBhvr>
                                      <p:to>
                                        <p:strVal val="visible"/>
                                      </p:to>
                                    </p:set>
                                    <p:animEffect transition="in" filter="barn(outVertical)">
                                      <p:cBhvr>
                                        <p:cTn id="185" dur="500"/>
                                        <p:tgtEl>
                                          <p:spTgt spid="51244"/>
                                        </p:tgtEl>
                                      </p:cBhvr>
                                    </p:animEffect>
                                  </p:childTnLst>
                                </p:cTn>
                              </p:par>
                            </p:childTnLst>
                          </p:cTn>
                        </p:par>
                        <p:par>
                          <p:cTn id="186" fill="hold">
                            <p:stCondLst>
                              <p:cond delay="1500"/>
                            </p:stCondLst>
                            <p:childTnLst>
                              <p:par>
                                <p:cTn id="187" presetID="4" presetClass="entr" presetSubtype="16" fill="hold" grpId="0" nodeType="afterEffect">
                                  <p:stCondLst>
                                    <p:cond delay="0"/>
                                  </p:stCondLst>
                                  <p:childTnLst>
                                    <p:set>
                                      <p:cBhvr>
                                        <p:cTn id="188" dur="1" fill="hold">
                                          <p:stCondLst>
                                            <p:cond delay="0"/>
                                          </p:stCondLst>
                                        </p:cTn>
                                        <p:tgtEl>
                                          <p:spTgt spid="51243"/>
                                        </p:tgtEl>
                                        <p:attrNameLst>
                                          <p:attrName>style.visibility</p:attrName>
                                        </p:attrNameLst>
                                      </p:cBhvr>
                                      <p:to>
                                        <p:strVal val="visible"/>
                                      </p:to>
                                    </p:set>
                                    <p:animEffect transition="in" filter="box(in)">
                                      <p:cBhvr>
                                        <p:cTn id="189" dur="500"/>
                                        <p:tgtEl>
                                          <p:spTgt spid="51243"/>
                                        </p:tgtEl>
                                      </p:cBhvr>
                                    </p:animEffect>
                                  </p:childTnLst>
                                </p:cTn>
                              </p:par>
                            </p:childTnLst>
                          </p:cTn>
                        </p:par>
                        <p:par>
                          <p:cTn id="190" fill="hold">
                            <p:stCondLst>
                              <p:cond delay="2000"/>
                            </p:stCondLst>
                            <p:childTnLst>
                              <p:par>
                                <p:cTn id="191" presetID="1" presetClass="entr" presetSubtype="0" fill="hold" nodeType="afterEffect">
                                  <p:stCondLst>
                                    <p:cond delay="1000"/>
                                  </p:stCondLst>
                                  <p:childTnLst>
                                    <p:set>
                                      <p:cBhvr>
                                        <p:cTn id="192" dur="1" fill="hold">
                                          <p:stCondLst>
                                            <p:cond delay="499"/>
                                          </p:stCondLst>
                                        </p:cTn>
                                        <p:tgtEl>
                                          <p:spTgt spid="51249"/>
                                        </p:tgtEl>
                                        <p:attrNameLst>
                                          <p:attrName>style.visibility</p:attrName>
                                        </p:attrNameLst>
                                      </p:cBhvr>
                                      <p:to>
                                        <p:strVal val="visible"/>
                                      </p:to>
                                    </p:set>
                                  </p:childTnLst>
                                </p:cTn>
                              </p:par>
                            </p:childTnLst>
                          </p:cTn>
                        </p:par>
                        <p:par>
                          <p:cTn id="193" fill="hold">
                            <p:stCondLst>
                              <p:cond delay="3500"/>
                            </p:stCondLst>
                            <p:childTnLst>
                              <p:par>
                                <p:cTn id="194" presetID="1" presetClass="entr" presetSubtype="0" fill="hold" nodeType="afterEffect">
                                  <p:stCondLst>
                                    <p:cond delay="0"/>
                                  </p:stCondLst>
                                  <p:childTnLst>
                                    <p:set>
                                      <p:cBhvr>
                                        <p:cTn id="195" dur="1" fill="hold">
                                          <p:stCondLst>
                                            <p:cond delay="499"/>
                                          </p:stCondLst>
                                        </p:cTn>
                                        <p:tgtEl>
                                          <p:spTgt spid="51226"/>
                                        </p:tgtEl>
                                        <p:attrNameLst>
                                          <p:attrName>style.visibility</p:attrName>
                                        </p:attrNameLst>
                                      </p:cBhvr>
                                      <p:to>
                                        <p:strVal val="visible"/>
                                      </p:to>
                                    </p:set>
                                  </p:childTnLst>
                                </p:cTn>
                              </p:par>
                            </p:childTnLst>
                          </p:cTn>
                        </p:par>
                        <p:par>
                          <p:cTn id="196" fill="hold">
                            <p:stCondLst>
                              <p:cond delay="4000"/>
                            </p:stCondLst>
                            <p:childTnLst>
                              <p:par>
                                <p:cTn id="197" presetID="17" presetClass="entr" presetSubtype="2" fill="hold" nodeType="afterEffect">
                                  <p:stCondLst>
                                    <p:cond delay="0"/>
                                  </p:stCondLst>
                                  <p:childTnLst>
                                    <p:set>
                                      <p:cBhvr>
                                        <p:cTn id="198" dur="1" fill="hold">
                                          <p:stCondLst>
                                            <p:cond delay="0"/>
                                          </p:stCondLst>
                                        </p:cTn>
                                        <p:tgtEl>
                                          <p:spTgt spid="51227"/>
                                        </p:tgtEl>
                                        <p:attrNameLst>
                                          <p:attrName>style.visibility</p:attrName>
                                        </p:attrNameLst>
                                      </p:cBhvr>
                                      <p:to>
                                        <p:strVal val="visible"/>
                                      </p:to>
                                    </p:set>
                                    <p:anim calcmode="lin" valueType="num">
                                      <p:cBhvr>
                                        <p:cTn id="199" dur="500" fill="hold"/>
                                        <p:tgtEl>
                                          <p:spTgt spid="51227"/>
                                        </p:tgtEl>
                                        <p:attrNameLst>
                                          <p:attrName>ppt_x</p:attrName>
                                        </p:attrNameLst>
                                      </p:cBhvr>
                                      <p:tavLst>
                                        <p:tav tm="0">
                                          <p:val>
                                            <p:strVal val="#ppt_x+#ppt_w/2"/>
                                          </p:val>
                                        </p:tav>
                                        <p:tav tm="100000">
                                          <p:val>
                                            <p:strVal val="#ppt_x"/>
                                          </p:val>
                                        </p:tav>
                                      </p:tavLst>
                                    </p:anim>
                                    <p:anim calcmode="lin" valueType="num">
                                      <p:cBhvr>
                                        <p:cTn id="200" dur="500" fill="hold"/>
                                        <p:tgtEl>
                                          <p:spTgt spid="51227"/>
                                        </p:tgtEl>
                                        <p:attrNameLst>
                                          <p:attrName>ppt_y</p:attrName>
                                        </p:attrNameLst>
                                      </p:cBhvr>
                                      <p:tavLst>
                                        <p:tav tm="0">
                                          <p:val>
                                            <p:strVal val="#ppt_y"/>
                                          </p:val>
                                        </p:tav>
                                        <p:tav tm="100000">
                                          <p:val>
                                            <p:strVal val="#ppt_y"/>
                                          </p:val>
                                        </p:tav>
                                      </p:tavLst>
                                    </p:anim>
                                    <p:anim calcmode="lin" valueType="num">
                                      <p:cBhvr>
                                        <p:cTn id="201" dur="500" fill="hold"/>
                                        <p:tgtEl>
                                          <p:spTgt spid="51227"/>
                                        </p:tgtEl>
                                        <p:attrNameLst>
                                          <p:attrName>ppt_w</p:attrName>
                                        </p:attrNameLst>
                                      </p:cBhvr>
                                      <p:tavLst>
                                        <p:tav tm="0">
                                          <p:val>
                                            <p:fltVal val="0"/>
                                          </p:val>
                                        </p:tav>
                                        <p:tav tm="100000">
                                          <p:val>
                                            <p:strVal val="#ppt_w"/>
                                          </p:val>
                                        </p:tav>
                                      </p:tavLst>
                                    </p:anim>
                                    <p:anim calcmode="lin" valueType="num">
                                      <p:cBhvr>
                                        <p:cTn id="202" dur="500" fill="hold"/>
                                        <p:tgtEl>
                                          <p:spTgt spid="51227"/>
                                        </p:tgtEl>
                                        <p:attrNameLst>
                                          <p:attrName>ppt_h</p:attrName>
                                        </p:attrNameLst>
                                      </p:cBhvr>
                                      <p:tavLst>
                                        <p:tav tm="0">
                                          <p:val>
                                            <p:strVal val="#ppt_h"/>
                                          </p:val>
                                        </p:tav>
                                        <p:tav tm="100000">
                                          <p:val>
                                            <p:strVal val="#ppt_h"/>
                                          </p:val>
                                        </p:tav>
                                      </p:tavLst>
                                    </p:anim>
                                  </p:childTnLst>
                                </p:cTn>
                              </p:par>
                            </p:childTnLst>
                          </p:cTn>
                        </p:par>
                        <p:par>
                          <p:cTn id="203" fill="hold">
                            <p:stCondLst>
                              <p:cond delay="4500"/>
                            </p:stCondLst>
                            <p:childTnLst>
                              <p:par>
                                <p:cTn id="204" presetID="1" presetClass="entr" presetSubtype="0" fill="hold" nodeType="afterEffect">
                                  <p:stCondLst>
                                    <p:cond delay="0"/>
                                  </p:stCondLst>
                                  <p:childTnLst>
                                    <p:set>
                                      <p:cBhvr>
                                        <p:cTn id="205" dur="1" fill="hold">
                                          <p:stCondLst>
                                            <p:cond delay="499"/>
                                          </p:stCondLst>
                                        </p:cTn>
                                        <p:tgtEl>
                                          <p:spTgt spid="51231"/>
                                        </p:tgtEl>
                                        <p:attrNameLst>
                                          <p:attrName>style.visibility</p:attrName>
                                        </p:attrNameLst>
                                      </p:cBhvr>
                                      <p:to>
                                        <p:strVal val="visible"/>
                                      </p:to>
                                    </p:set>
                                  </p:childTnLst>
                                </p:cTn>
                              </p:par>
                            </p:childTnLst>
                          </p:cTn>
                        </p:par>
                        <p:par>
                          <p:cTn id="206" fill="hold">
                            <p:stCondLst>
                              <p:cond delay="5000"/>
                            </p:stCondLst>
                            <p:childTnLst>
                              <p:par>
                                <p:cTn id="207" presetID="17" presetClass="entr" presetSubtype="2" fill="hold" nodeType="afterEffect">
                                  <p:stCondLst>
                                    <p:cond delay="0"/>
                                  </p:stCondLst>
                                  <p:childTnLst>
                                    <p:set>
                                      <p:cBhvr>
                                        <p:cTn id="208" dur="1" fill="hold">
                                          <p:stCondLst>
                                            <p:cond delay="0"/>
                                          </p:stCondLst>
                                        </p:cTn>
                                        <p:tgtEl>
                                          <p:spTgt spid="51245"/>
                                        </p:tgtEl>
                                        <p:attrNameLst>
                                          <p:attrName>style.visibility</p:attrName>
                                        </p:attrNameLst>
                                      </p:cBhvr>
                                      <p:to>
                                        <p:strVal val="visible"/>
                                      </p:to>
                                    </p:set>
                                    <p:anim calcmode="lin" valueType="num">
                                      <p:cBhvr>
                                        <p:cTn id="209" dur="500" fill="hold"/>
                                        <p:tgtEl>
                                          <p:spTgt spid="51245"/>
                                        </p:tgtEl>
                                        <p:attrNameLst>
                                          <p:attrName>ppt_x</p:attrName>
                                        </p:attrNameLst>
                                      </p:cBhvr>
                                      <p:tavLst>
                                        <p:tav tm="0">
                                          <p:val>
                                            <p:strVal val="#ppt_x+#ppt_w/2"/>
                                          </p:val>
                                        </p:tav>
                                        <p:tav tm="100000">
                                          <p:val>
                                            <p:strVal val="#ppt_x"/>
                                          </p:val>
                                        </p:tav>
                                      </p:tavLst>
                                    </p:anim>
                                    <p:anim calcmode="lin" valueType="num">
                                      <p:cBhvr>
                                        <p:cTn id="210" dur="500" fill="hold"/>
                                        <p:tgtEl>
                                          <p:spTgt spid="51245"/>
                                        </p:tgtEl>
                                        <p:attrNameLst>
                                          <p:attrName>ppt_y</p:attrName>
                                        </p:attrNameLst>
                                      </p:cBhvr>
                                      <p:tavLst>
                                        <p:tav tm="0">
                                          <p:val>
                                            <p:strVal val="#ppt_y"/>
                                          </p:val>
                                        </p:tav>
                                        <p:tav tm="100000">
                                          <p:val>
                                            <p:strVal val="#ppt_y"/>
                                          </p:val>
                                        </p:tav>
                                      </p:tavLst>
                                    </p:anim>
                                    <p:anim calcmode="lin" valueType="num">
                                      <p:cBhvr>
                                        <p:cTn id="211" dur="500" fill="hold"/>
                                        <p:tgtEl>
                                          <p:spTgt spid="51245"/>
                                        </p:tgtEl>
                                        <p:attrNameLst>
                                          <p:attrName>ppt_w</p:attrName>
                                        </p:attrNameLst>
                                      </p:cBhvr>
                                      <p:tavLst>
                                        <p:tav tm="0">
                                          <p:val>
                                            <p:fltVal val="0"/>
                                          </p:val>
                                        </p:tav>
                                        <p:tav tm="100000">
                                          <p:val>
                                            <p:strVal val="#ppt_w"/>
                                          </p:val>
                                        </p:tav>
                                      </p:tavLst>
                                    </p:anim>
                                    <p:anim calcmode="lin" valueType="num">
                                      <p:cBhvr>
                                        <p:cTn id="212" dur="500" fill="hold"/>
                                        <p:tgtEl>
                                          <p:spTgt spid="51245"/>
                                        </p:tgtEl>
                                        <p:attrNameLst>
                                          <p:attrName>ppt_h</p:attrName>
                                        </p:attrNameLst>
                                      </p:cBhvr>
                                      <p:tavLst>
                                        <p:tav tm="0">
                                          <p:val>
                                            <p:strVal val="#ppt_h"/>
                                          </p:val>
                                        </p:tav>
                                        <p:tav tm="100000">
                                          <p:val>
                                            <p:strVal val="#ppt_h"/>
                                          </p:val>
                                        </p:tav>
                                      </p:tavLst>
                                    </p:anim>
                                  </p:childTnLst>
                                </p:cTn>
                              </p:par>
                            </p:childTnLst>
                          </p:cTn>
                        </p:par>
                        <p:par>
                          <p:cTn id="213" fill="hold">
                            <p:stCondLst>
                              <p:cond delay="5500"/>
                            </p:stCondLst>
                            <p:childTnLst>
                              <p:par>
                                <p:cTn id="214" presetID="1" presetClass="entr" presetSubtype="0" fill="hold" nodeType="afterEffect">
                                  <p:stCondLst>
                                    <p:cond delay="0"/>
                                  </p:stCondLst>
                                  <p:childTnLst>
                                    <p:set>
                                      <p:cBhvr>
                                        <p:cTn id="215" dur="1" fill="hold">
                                          <p:stCondLst>
                                            <p:cond delay="499"/>
                                          </p:stCondLst>
                                        </p:cTn>
                                        <p:tgtEl>
                                          <p:spTgt spid="51250"/>
                                        </p:tgtEl>
                                        <p:attrNameLst>
                                          <p:attrName>style.visibility</p:attrName>
                                        </p:attrNameLst>
                                      </p:cBhvr>
                                      <p:to>
                                        <p:strVal val="visible"/>
                                      </p:to>
                                    </p:set>
                                  </p:childTnLst>
                                </p:cTn>
                              </p:par>
                            </p:childTnLst>
                          </p:cTn>
                        </p:par>
                        <p:par>
                          <p:cTn id="216" fill="hold">
                            <p:stCondLst>
                              <p:cond delay="6000"/>
                            </p:stCondLst>
                            <p:childTnLst>
                              <p:par>
                                <p:cTn id="217" presetID="17" presetClass="entr" presetSubtype="4" fill="hold" nodeType="afterEffect">
                                  <p:stCondLst>
                                    <p:cond delay="0"/>
                                  </p:stCondLst>
                                  <p:childTnLst>
                                    <p:set>
                                      <p:cBhvr>
                                        <p:cTn id="218" dur="1" fill="hold">
                                          <p:stCondLst>
                                            <p:cond delay="0"/>
                                          </p:stCondLst>
                                        </p:cTn>
                                        <p:tgtEl>
                                          <p:spTgt spid="51224"/>
                                        </p:tgtEl>
                                        <p:attrNameLst>
                                          <p:attrName>style.visibility</p:attrName>
                                        </p:attrNameLst>
                                      </p:cBhvr>
                                      <p:to>
                                        <p:strVal val="visible"/>
                                      </p:to>
                                    </p:set>
                                    <p:anim calcmode="lin" valueType="num">
                                      <p:cBhvr>
                                        <p:cTn id="219" dur="500" fill="hold"/>
                                        <p:tgtEl>
                                          <p:spTgt spid="51224"/>
                                        </p:tgtEl>
                                        <p:attrNameLst>
                                          <p:attrName>ppt_x</p:attrName>
                                        </p:attrNameLst>
                                      </p:cBhvr>
                                      <p:tavLst>
                                        <p:tav tm="0">
                                          <p:val>
                                            <p:strVal val="#ppt_x"/>
                                          </p:val>
                                        </p:tav>
                                        <p:tav tm="100000">
                                          <p:val>
                                            <p:strVal val="#ppt_x"/>
                                          </p:val>
                                        </p:tav>
                                      </p:tavLst>
                                    </p:anim>
                                    <p:anim calcmode="lin" valueType="num">
                                      <p:cBhvr>
                                        <p:cTn id="220" dur="500" fill="hold"/>
                                        <p:tgtEl>
                                          <p:spTgt spid="51224"/>
                                        </p:tgtEl>
                                        <p:attrNameLst>
                                          <p:attrName>ppt_y</p:attrName>
                                        </p:attrNameLst>
                                      </p:cBhvr>
                                      <p:tavLst>
                                        <p:tav tm="0">
                                          <p:val>
                                            <p:strVal val="#ppt_y+#ppt_h/2"/>
                                          </p:val>
                                        </p:tav>
                                        <p:tav tm="100000">
                                          <p:val>
                                            <p:strVal val="#ppt_y"/>
                                          </p:val>
                                        </p:tav>
                                      </p:tavLst>
                                    </p:anim>
                                    <p:anim calcmode="lin" valueType="num">
                                      <p:cBhvr>
                                        <p:cTn id="221" dur="500" fill="hold"/>
                                        <p:tgtEl>
                                          <p:spTgt spid="51224"/>
                                        </p:tgtEl>
                                        <p:attrNameLst>
                                          <p:attrName>ppt_w</p:attrName>
                                        </p:attrNameLst>
                                      </p:cBhvr>
                                      <p:tavLst>
                                        <p:tav tm="0">
                                          <p:val>
                                            <p:strVal val="#ppt_w"/>
                                          </p:val>
                                        </p:tav>
                                        <p:tav tm="100000">
                                          <p:val>
                                            <p:strVal val="#ppt_w"/>
                                          </p:val>
                                        </p:tav>
                                      </p:tavLst>
                                    </p:anim>
                                    <p:anim calcmode="lin" valueType="num">
                                      <p:cBhvr>
                                        <p:cTn id="222" dur="500" fill="hold"/>
                                        <p:tgtEl>
                                          <p:spTgt spid="51224"/>
                                        </p:tgtEl>
                                        <p:attrNameLst>
                                          <p:attrName>ppt_h</p:attrName>
                                        </p:attrNameLst>
                                      </p:cBhvr>
                                      <p:tavLst>
                                        <p:tav tm="0">
                                          <p:val>
                                            <p:fltVal val="0"/>
                                          </p:val>
                                        </p:tav>
                                        <p:tav tm="100000">
                                          <p:val>
                                            <p:strVal val="#ppt_h"/>
                                          </p:val>
                                        </p:tav>
                                      </p:tavLst>
                                    </p:anim>
                                  </p:childTnLst>
                                </p:cTn>
                              </p:par>
                            </p:childTnLst>
                          </p:cTn>
                        </p:par>
                        <p:par>
                          <p:cTn id="223" fill="hold">
                            <p:stCondLst>
                              <p:cond delay="6500"/>
                            </p:stCondLst>
                            <p:childTnLst>
                              <p:par>
                                <p:cTn id="224" presetID="4" presetClass="entr" presetSubtype="16" fill="hold" grpId="0" nodeType="afterEffect">
                                  <p:stCondLst>
                                    <p:cond delay="0"/>
                                  </p:stCondLst>
                                  <p:childTnLst>
                                    <p:set>
                                      <p:cBhvr>
                                        <p:cTn id="225" dur="1" fill="hold">
                                          <p:stCondLst>
                                            <p:cond delay="0"/>
                                          </p:stCondLst>
                                        </p:cTn>
                                        <p:tgtEl>
                                          <p:spTgt spid="51225"/>
                                        </p:tgtEl>
                                        <p:attrNameLst>
                                          <p:attrName>style.visibility</p:attrName>
                                        </p:attrNameLst>
                                      </p:cBhvr>
                                      <p:to>
                                        <p:strVal val="visible"/>
                                      </p:to>
                                    </p:set>
                                    <p:animEffect transition="in" filter="box(in)">
                                      <p:cBhvr>
                                        <p:cTn id="226" dur="500"/>
                                        <p:tgtEl>
                                          <p:spTgt spid="51225"/>
                                        </p:tgtEl>
                                      </p:cBhvr>
                                    </p:animEffect>
                                  </p:childTnLst>
                                </p:cTn>
                              </p:par>
                            </p:childTnLst>
                          </p:cTn>
                        </p:par>
                        <p:par>
                          <p:cTn id="227" fill="hold">
                            <p:stCondLst>
                              <p:cond delay="7000"/>
                            </p:stCondLst>
                            <p:childTnLst>
                              <p:par>
                                <p:cTn id="228" presetID="23" presetClass="entr" presetSubtype="32" fill="hold" grpId="0" nodeType="afterEffect">
                                  <p:stCondLst>
                                    <p:cond delay="0"/>
                                  </p:stCondLst>
                                  <p:childTnLst>
                                    <p:set>
                                      <p:cBhvr>
                                        <p:cTn id="229" dur="1" fill="hold">
                                          <p:stCondLst>
                                            <p:cond delay="0"/>
                                          </p:stCondLst>
                                        </p:cTn>
                                        <p:tgtEl>
                                          <p:spTgt spid="51248"/>
                                        </p:tgtEl>
                                        <p:attrNameLst>
                                          <p:attrName>style.visibility</p:attrName>
                                        </p:attrNameLst>
                                      </p:cBhvr>
                                      <p:to>
                                        <p:strVal val="visible"/>
                                      </p:to>
                                    </p:set>
                                    <p:anim calcmode="lin" valueType="num">
                                      <p:cBhvr>
                                        <p:cTn id="230" dur="500" fill="hold"/>
                                        <p:tgtEl>
                                          <p:spTgt spid="51248"/>
                                        </p:tgtEl>
                                        <p:attrNameLst>
                                          <p:attrName>ppt_w</p:attrName>
                                        </p:attrNameLst>
                                      </p:cBhvr>
                                      <p:tavLst>
                                        <p:tav tm="0">
                                          <p:val>
                                            <p:strVal val="4*#ppt_w"/>
                                          </p:val>
                                        </p:tav>
                                        <p:tav tm="100000">
                                          <p:val>
                                            <p:strVal val="#ppt_w"/>
                                          </p:val>
                                        </p:tav>
                                      </p:tavLst>
                                    </p:anim>
                                    <p:anim calcmode="lin" valueType="num">
                                      <p:cBhvr>
                                        <p:cTn id="231" dur="500" fill="hold"/>
                                        <p:tgtEl>
                                          <p:spTgt spid="51248"/>
                                        </p:tgtEl>
                                        <p:attrNameLst>
                                          <p:attrName>ppt_h</p:attrName>
                                        </p:attrNameLst>
                                      </p:cBhvr>
                                      <p:tavLst>
                                        <p:tav tm="0">
                                          <p:val>
                                            <p:strVal val="4*#ppt_h"/>
                                          </p:val>
                                        </p:tav>
                                        <p:tav tm="100000">
                                          <p:val>
                                            <p:strVal val="#ppt_h"/>
                                          </p:val>
                                        </p:tav>
                                      </p:tavLst>
                                    </p:anim>
                                  </p:childTnLst>
                                  <p:subTnLst>
                                    <p:animClr clrSpc="rgb" dir="cw">
                                      <p:cBhvr override="childStyle">
                                        <p:cTn dur="1" fill="hold" display="0" masterRel="nextClick" afterEffect="1"/>
                                        <p:tgtEl>
                                          <p:spTgt spid="51248"/>
                                        </p:tgtEl>
                                        <p:attrNameLst>
                                          <p:attrName>ppt_c</p:attrName>
                                        </p:attrNameLst>
                                      </p:cBhvr>
                                      <p:to>
                                        <a:srgbClr val="FF99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0" grpId="0"/>
      <p:bldP spid="51222" grpId="0"/>
      <p:bldP spid="51223" grpId="0"/>
      <p:bldP spid="51225" grpId="0"/>
      <p:bldP spid="51243" grpId="0"/>
      <p:bldP spid="51246" grpId="0"/>
      <p:bldP spid="51247" grpId="0"/>
      <p:bldP spid="5124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52225" descr="备份_图形15(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00400" y="2117725"/>
            <a:ext cx="6553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52226" descr="图形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9651" y="3422651"/>
            <a:ext cx="1111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直接连接符 52227"/>
          <p:cNvSpPr>
            <a:spLocks noChangeShapeType="1"/>
          </p:cNvSpPr>
          <p:nvPr/>
        </p:nvSpPr>
        <p:spPr bwMode="auto">
          <a:xfrm flipV="1">
            <a:off x="4343400" y="1965325"/>
            <a:ext cx="3886200" cy="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229" name="文本框 52228"/>
          <p:cNvSpPr txBox="1">
            <a:spLocks noChangeArrowheads="1"/>
          </p:cNvSpPr>
          <p:nvPr/>
        </p:nvSpPr>
        <p:spPr bwMode="auto">
          <a:xfrm>
            <a:off x="4114800" y="620714"/>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a:r>
              <a:rPr lang="zh-CN" altLang="en-US" sz="2000" b="0">
                <a:latin typeface="Times New Roman" panose="02020503050405090304" pitchFamily="18" charset="0"/>
              </a:rPr>
              <a:t>外电场驱使空间电荷区两侧的空穴和自由电子移走</a:t>
            </a:r>
            <a:endParaRPr lang="zh-CN" altLang="en-US" sz="2000" b="0">
              <a:latin typeface="Times New Roman" panose="02020503050405090304" pitchFamily="18" charset="0"/>
            </a:endParaRPr>
          </a:p>
        </p:txBody>
      </p:sp>
      <p:sp>
        <p:nvSpPr>
          <p:cNvPr id="52230" name="矩形 52229"/>
          <p:cNvSpPr>
            <a:spLocks noChangeArrowheads="1"/>
          </p:cNvSpPr>
          <p:nvPr/>
        </p:nvSpPr>
        <p:spPr bwMode="auto">
          <a:xfrm>
            <a:off x="5257800" y="150812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r>
              <a:rPr lang="zh-CN" altLang="en-US" sz="2000" b="0">
                <a:latin typeface="Times New Roman" panose="02020503050405090304" pitchFamily="18" charset="0"/>
              </a:rPr>
              <a:t>变空间电荷区宽</a:t>
            </a:r>
            <a:r>
              <a:rPr lang="zh-CN" altLang="en-US" sz="2400" b="0">
                <a:solidFill>
                  <a:schemeClr val="bg1"/>
                </a:solidFill>
                <a:latin typeface="Times New Roman" panose="02020503050405090304" pitchFamily="18" charset="0"/>
              </a:rPr>
              <a:t> </a:t>
            </a:r>
            <a:endParaRPr lang="zh-CN" altLang="en-US" sz="2400" b="0">
              <a:solidFill>
                <a:schemeClr val="bg1"/>
              </a:solidFill>
              <a:latin typeface="Times New Roman" panose="02020503050405090304" pitchFamily="18" charset="0"/>
            </a:endParaRPr>
          </a:p>
        </p:txBody>
      </p:sp>
      <p:graphicFrame>
        <p:nvGraphicFramePr>
          <p:cNvPr id="53255" name="对象 52230"/>
          <p:cNvGraphicFramePr>
            <a:graphicFrameLocks noChangeAspect="1"/>
          </p:cNvGraphicFramePr>
          <p:nvPr/>
        </p:nvGraphicFramePr>
        <p:xfrm>
          <a:off x="5181600" y="2574925"/>
          <a:ext cx="369888" cy="369888"/>
        </p:xfrm>
        <a:graphic>
          <a:graphicData uri="http://schemas.openxmlformats.org/presentationml/2006/ole">
            <mc:AlternateContent xmlns:mc="http://schemas.openxmlformats.org/markup-compatibility/2006">
              <mc:Choice xmlns:v="urn:schemas-microsoft-com:vml" Requires="v">
                <p:oleObj spid="_x0000_s2" name="" r:id="rId3" imgW="457200" imgH="457200" progId="">
                  <p:embed/>
                </p:oleObj>
              </mc:Choice>
              <mc:Fallback>
                <p:oleObj name="" r:id="rId3" imgW="457200" imgH="457200" progId="">
                  <p:embed/>
                  <p:pic>
                    <p:nvPicPr>
                      <p:cNvPr id="0" name="对象 52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574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对象 52231"/>
          <p:cNvGraphicFramePr>
            <a:graphicFrameLocks noChangeAspect="1"/>
          </p:cNvGraphicFramePr>
          <p:nvPr/>
        </p:nvGraphicFramePr>
        <p:xfrm>
          <a:off x="5257800" y="4098925"/>
          <a:ext cx="369888" cy="369888"/>
        </p:xfrm>
        <a:graphic>
          <a:graphicData uri="http://schemas.openxmlformats.org/presentationml/2006/ole">
            <mc:AlternateContent xmlns:mc="http://schemas.openxmlformats.org/markup-compatibility/2006">
              <mc:Choice xmlns:v="urn:schemas-microsoft-com:vml" Requires="v">
                <p:oleObj spid="_x0000_s3" name="" r:id="rId5" imgW="457200" imgH="457200" progId="">
                  <p:embed/>
                </p:oleObj>
              </mc:Choice>
              <mc:Fallback>
                <p:oleObj name="" r:id="rId5" imgW="457200" imgH="457200" progId="">
                  <p:embed/>
                  <p:pic>
                    <p:nvPicPr>
                      <p:cNvPr id="0" name="对象 52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098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3" name="对象 52232"/>
          <p:cNvGraphicFramePr>
            <a:graphicFrameLocks noChangeAspect="1"/>
          </p:cNvGraphicFramePr>
          <p:nvPr/>
        </p:nvGraphicFramePr>
        <p:xfrm>
          <a:off x="4648200" y="2498725"/>
          <a:ext cx="369888" cy="369888"/>
        </p:xfrm>
        <a:graphic>
          <a:graphicData uri="http://schemas.openxmlformats.org/presentationml/2006/ole">
            <mc:AlternateContent xmlns:mc="http://schemas.openxmlformats.org/markup-compatibility/2006">
              <mc:Choice xmlns:v="urn:schemas-microsoft-com:vml" Requires="v">
                <p:oleObj spid="_x0000_s4" name="" r:id="rId6" imgW="457200" imgH="457200" progId="">
                  <p:embed/>
                </p:oleObj>
              </mc:Choice>
              <mc:Fallback>
                <p:oleObj name="" r:id="rId6" imgW="457200" imgH="457200" progId="">
                  <p:embed/>
                  <p:pic>
                    <p:nvPicPr>
                      <p:cNvPr id="0" name="对象 52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4987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4" name="对象 52233"/>
          <p:cNvGraphicFramePr>
            <a:graphicFrameLocks noChangeAspect="1"/>
          </p:cNvGraphicFramePr>
          <p:nvPr/>
        </p:nvGraphicFramePr>
        <p:xfrm>
          <a:off x="4648200" y="4098925"/>
          <a:ext cx="369888" cy="369888"/>
        </p:xfrm>
        <a:graphic>
          <a:graphicData uri="http://schemas.openxmlformats.org/presentationml/2006/ole">
            <mc:AlternateContent xmlns:mc="http://schemas.openxmlformats.org/markup-compatibility/2006">
              <mc:Choice xmlns:v="urn:schemas-microsoft-com:vml" Requires="v">
                <p:oleObj spid="_x0000_s5" name="" r:id="rId7" imgW="457200" imgH="457200" progId="">
                  <p:embed/>
                </p:oleObj>
              </mc:Choice>
              <mc:Fallback>
                <p:oleObj name="" r:id="rId7" imgW="457200" imgH="457200" progId="">
                  <p:embed/>
                  <p:pic>
                    <p:nvPicPr>
                      <p:cNvPr id="0" name="对象 522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098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5" name="对象 52234"/>
          <p:cNvGraphicFramePr>
            <a:graphicFrameLocks noChangeAspect="1"/>
          </p:cNvGraphicFramePr>
          <p:nvPr/>
        </p:nvGraphicFramePr>
        <p:xfrm>
          <a:off x="7772400" y="4098925"/>
          <a:ext cx="381000" cy="381000"/>
        </p:xfrm>
        <a:graphic>
          <a:graphicData uri="http://schemas.openxmlformats.org/presentationml/2006/ole">
            <mc:AlternateContent xmlns:mc="http://schemas.openxmlformats.org/markup-compatibility/2006">
              <mc:Choice xmlns:v="urn:schemas-microsoft-com:vml" Requires="v">
                <p:oleObj spid="_x0000_s6" name="" r:id="rId9" imgW="457200" imgH="457200" progId="">
                  <p:embed/>
                </p:oleObj>
              </mc:Choice>
              <mc:Fallback>
                <p:oleObj name="" r:id="rId9" imgW="457200" imgH="457200" progId="">
                  <p:embed/>
                  <p:pic>
                    <p:nvPicPr>
                      <p:cNvPr id="0" name="对象 522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2400" y="4098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6" name="对象 52235"/>
          <p:cNvGraphicFramePr>
            <a:graphicFrameLocks noChangeAspect="1"/>
          </p:cNvGraphicFramePr>
          <p:nvPr/>
        </p:nvGraphicFramePr>
        <p:xfrm>
          <a:off x="7696200" y="3336925"/>
          <a:ext cx="381000" cy="381000"/>
        </p:xfrm>
        <a:graphic>
          <a:graphicData uri="http://schemas.openxmlformats.org/presentationml/2006/ole">
            <mc:AlternateContent xmlns:mc="http://schemas.openxmlformats.org/markup-compatibility/2006">
              <mc:Choice xmlns:v="urn:schemas-microsoft-com:vml" Requires="v">
                <p:oleObj spid="_x0000_s7" name="" r:id="rId11" imgW="457200" imgH="457200" progId="">
                  <p:embed/>
                </p:oleObj>
              </mc:Choice>
              <mc:Fallback>
                <p:oleObj name="" r:id="rId11" imgW="457200" imgH="457200" progId="">
                  <p:embed/>
                  <p:pic>
                    <p:nvPicPr>
                      <p:cNvPr id="0" name="对象 522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3336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61" name="对象 52236"/>
          <p:cNvGraphicFramePr>
            <a:graphicFrameLocks noChangeAspect="1"/>
          </p:cNvGraphicFramePr>
          <p:nvPr/>
        </p:nvGraphicFramePr>
        <p:xfrm>
          <a:off x="7162800" y="3260725"/>
          <a:ext cx="381000" cy="381000"/>
        </p:xfrm>
        <a:graphic>
          <a:graphicData uri="http://schemas.openxmlformats.org/presentationml/2006/ole">
            <mc:AlternateContent xmlns:mc="http://schemas.openxmlformats.org/markup-compatibility/2006">
              <mc:Choice xmlns:v="urn:schemas-microsoft-com:vml" Requires="v">
                <p:oleObj spid="_x0000_s8" name="" r:id="rId12" imgW="457200" imgH="457200" progId="">
                  <p:embed/>
                </p:oleObj>
              </mc:Choice>
              <mc:Fallback>
                <p:oleObj name="" r:id="rId12" imgW="457200" imgH="457200" progId="">
                  <p:embed/>
                  <p:pic>
                    <p:nvPicPr>
                      <p:cNvPr id="0" name="对象 522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2800" y="32607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62" name="对象 52237"/>
          <p:cNvGraphicFramePr>
            <a:graphicFrameLocks noChangeAspect="1"/>
          </p:cNvGraphicFramePr>
          <p:nvPr/>
        </p:nvGraphicFramePr>
        <p:xfrm>
          <a:off x="7086600" y="3810000"/>
          <a:ext cx="381000" cy="381000"/>
        </p:xfrm>
        <a:graphic>
          <a:graphicData uri="http://schemas.openxmlformats.org/presentationml/2006/ole">
            <mc:AlternateContent xmlns:mc="http://schemas.openxmlformats.org/markup-compatibility/2006">
              <mc:Choice xmlns:v="urn:schemas-microsoft-com:vml" Requires="v">
                <p:oleObj spid="_x0000_s9" name="" r:id="rId13" imgW="457200" imgH="457200" progId="">
                  <p:embed/>
                </p:oleObj>
              </mc:Choice>
              <mc:Fallback>
                <p:oleObj name="" r:id="rId13" imgW="457200" imgH="457200" progId="">
                  <p:embed/>
                  <p:pic>
                    <p:nvPicPr>
                      <p:cNvPr id="0" name="对象 522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600" y="3810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9" name="直接连接符 52238"/>
          <p:cNvSpPr>
            <a:spLocks noChangeShapeType="1"/>
          </p:cNvSpPr>
          <p:nvPr/>
        </p:nvSpPr>
        <p:spPr bwMode="auto">
          <a:xfrm flipV="1">
            <a:off x="3733800" y="4022725"/>
            <a:ext cx="1905000" cy="0"/>
          </a:xfrm>
          <a:prstGeom prst="line">
            <a:avLst/>
          </a:prstGeom>
          <a:noFill/>
          <a:ln w="15875">
            <a:solidFill>
              <a:schemeClr val="bg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2240" name="直接连接符 52239"/>
          <p:cNvSpPr>
            <a:spLocks noChangeShapeType="1"/>
          </p:cNvSpPr>
          <p:nvPr/>
        </p:nvSpPr>
        <p:spPr bwMode="auto">
          <a:xfrm>
            <a:off x="3124200" y="3352800"/>
            <a:ext cx="0" cy="457200"/>
          </a:xfrm>
          <a:prstGeom prst="line">
            <a:avLst/>
          </a:prstGeom>
          <a:noFill/>
          <a:ln w="889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1" name="直接连接符 52240"/>
          <p:cNvSpPr>
            <a:spLocks noChangeShapeType="1"/>
          </p:cNvSpPr>
          <p:nvPr/>
        </p:nvSpPr>
        <p:spPr bwMode="auto">
          <a:xfrm>
            <a:off x="9829800" y="3413125"/>
            <a:ext cx="0" cy="457200"/>
          </a:xfrm>
          <a:prstGeom prst="line">
            <a:avLst/>
          </a:prstGeom>
          <a:noFill/>
          <a:ln w="8890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2" name="直接连接符 52241"/>
          <p:cNvSpPr>
            <a:spLocks noChangeShapeType="1"/>
          </p:cNvSpPr>
          <p:nvPr/>
        </p:nvSpPr>
        <p:spPr bwMode="auto">
          <a:xfrm>
            <a:off x="10287000" y="3657600"/>
            <a:ext cx="0" cy="228600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3" name="直接连接符 52242"/>
          <p:cNvSpPr>
            <a:spLocks noChangeShapeType="1"/>
          </p:cNvSpPr>
          <p:nvPr/>
        </p:nvSpPr>
        <p:spPr bwMode="auto">
          <a:xfrm>
            <a:off x="9829800" y="3657600"/>
            <a:ext cx="4572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4" name="直接连接符 52243"/>
          <p:cNvSpPr>
            <a:spLocks noChangeShapeType="1"/>
          </p:cNvSpPr>
          <p:nvPr/>
        </p:nvSpPr>
        <p:spPr bwMode="auto">
          <a:xfrm>
            <a:off x="2438400" y="5943600"/>
            <a:ext cx="34290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5" name="直接连接符 52244"/>
          <p:cNvSpPr>
            <a:spLocks noChangeShapeType="1"/>
          </p:cNvSpPr>
          <p:nvPr/>
        </p:nvSpPr>
        <p:spPr bwMode="auto">
          <a:xfrm>
            <a:off x="2438400" y="3581400"/>
            <a:ext cx="0" cy="236220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6" name="直接连接符 52245"/>
          <p:cNvSpPr>
            <a:spLocks noChangeShapeType="1"/>
          </p:cNvSpPr>
          <p:nvPr/>
        </p:nvSpPr>
        <p:spPr bwMode="auto">
          <a:xfrm>
            <a:off x="2438400" y="3581400"/>
            <a:ext cx="609600"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7" name="直接连接符 52246"/>
          <p:cNvSpPr>
            <a:spLocks noChangeShapeType="1"/>
          </p:cNvSpPr>
          <p:nvPr/>
        </p:nvSpPr>
        <p:spPr bwMode="auto">
          <a:xfrm>
            <a:off x="6024563" y="573405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8" name="直接连接符 52247"/>
          <p:cNvSpPr>
            <a:spLocks noChangeShapeType="1"/>
          </p:cNvSpPr>
          <p:nvPr/>
        </p:nvSpPr>
        <p:spPr bwMode="auto">
          <a:xfrm>
            <a:off x="5867400" y="57912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49" name="直接连接符 52248"/>
          <p:cNvSpPr>
            <a:spLocks noChangeShapeType="1"/>
          </p:cNvSpPr>
          <p:nvPr/>
        </p:nvSpPr>
        <p:spPr bwMode="auto">
          <a:xfrm>
            <a:off x="6324600" y="5715000"/>
            <a:ext cx="0" cy="457200"/>
          </a:xfrm>
          <a:prstGeom prst="line">
            <a:avLst/>
          </a:prstGeom>
          <a:noFill/>
          <a:ln w="31750">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0" name="直接连接符 52249"/>
          <p:cNvSpPr>
            <a:spLocks noChangeShapeType="1"/>
          </p:cNvSpPr>
          <p:nvPr/>
        </p:nvSpPr>
        <p:spPr bwMode="auto">
          <a:xfrm>
            <a:off x="6172200" y="5791200"/>
            <a:ext cx="0" cy="30480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1" name="直接连接符 52250"/>
          <p:cNvSpPr>
            <a:spLocks noChangeShapeType="1"/>
          </p:cNvSpPr>
          <p:nvPr/>
        </p:nvSpPr>
        <p:spPr bwMode="auto">
          <a:xfrm flipV="1">
            <a:off x="5715000" y="5791200"/>
            <a:ext cx="838200" cy="228600"/>
          </a:xfrm>
          <a:prstGeom prst="line">
            <a:avLst/>
          </a:prstGeom>
          <a:noFill/>
          <a:ln w="3175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2252" name="直接连接符 52251"/>
          <p:cNvSpPr>
            <a:spLocks noChangeShapeType="1"/>
          </p:cNvSpPr>
          <p:nvPr/>
        </p:nvSpPr>
        <p:spPr bwMode="auto">
          <a:xfrm>
            <a:off x="6324600" y="5943600"/>
            <a:ext cx="3962400" cy="0"/>
          </a:xfrm>
          <a:prstGeom prst="line">
            <a:avLst/>
          </a:prstGeom>
          <a:noFill/>
          <a:ln w="34925">
            <a:solidFill>
              <a:schemeClr val="accent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53" name="直接连接符 52252"/>
          <p:cNvSpPr>
            <a:spLocks noChangeShapeType="1"/>
          </p:cNvSpPr>
          <p:nvPr/>
        </p:nvSpPr>
        <p:spPr bwMode="auto">
          <a:xfrm flipH="1">
            <a:off x="5562600" y="5181600"/>
            <a:ext cx="1219200" cy="0"/>
          </a:xfrm>
          <a:prstGeom prst="line">
            <a:avLst/>
          </a:prstGeom>
          <a:noFill/>
          <a:ln w="1905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54" name="直接连接符 52253"/>
          <p:cNvSpPr>
            <a:spLocks noChangeShapeType="1"/>
          </p:cNvSpPr>
          <p:nvPr/>
        </p:nvSpPr>
        <p:spPr bwMode="auto">
          <a:xfrm flipH="1">
            <a:off x="5562600" y="5486400"/>
            <a:ext cx="1219200" cy="0"/>
          </a:xfrm>
          <a:prstGeom prst="line">
            <a:avLst/>
          </a:prstGeom>
          <a:noFill/>
          <a:ln w="19050">
            <a:solidFill>
              <a:schemeClr val="tx2"/>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55" name="文本框 52254"/>
          <p:cNvSpPr txBox="1">
            <a:spLocks noChangeArrowheads="1"/>
          </p:cNvSpPr>
          <p:nvPr/>
        </p:nvSpPr>
        <p:spPr bwMode="auto">
          <a:xfrm>
            <a:off x="6858000" y="4953001"/>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内电场</a:t>
            </a:r>
            <a:endParaRPr lang="zh-CN" altLang="en-US" sz="2000" b="0">
              <a:latin typeface="Times New Roman" panose="02020503050405090304" pitchFamily="18" charset="0"/>
            </a:endParaRPr>
          </a:p>
        </p:txBody>
      </p:sp>
      <p:sp>
        <p:nvSpPr>
          <p:cNvPr id="52256" name="文本框 52255"/>
          <p:cNvSpPr txBox="1">
            <a:spLocks noChangeArrowheads="1"/>
          </p:cNvSpPr>
          <p:nvPr/>
        </p:nvSpPr>
        <p:spPr bwMode="auto">
          <a:xfrm>
            <a:off x="6858000" y="5257801"/>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外电场</a:t>
            </a:r>
            <a:endParaRPr lang="zh-CN" altLang="en-US" sz="2000" b="0">
              <a:latin typeface="Times New Roman" panose="02020503050405090304" pitchFamily="18" charset="0"/>
            </a:endParaRPr>
          </a:p>
        </p:txBody>
      </p:sp>
      <p:sp>
        <p:nvSpPr>
          <p:cNvPr id="52257" name="直接连接符 52256"/>
          <p:cNvSpPr>
            <a:spLocks noChangeShapeType="1"/>
          </p:cNvSpPr>
          <p:nvPr/>
        </p:nvSpPr>
        <p:spPr bwMode="auto">
          <a:xfrm>
            <a:off x="3810000" y="2041525"/>
            <a:ext cx="1600200" cy="1905000"/>
          </a:xfrm>
          <a:prstGeom prst="line">
            <a:avLst/>
          </a:prstGeom>
          <a:noFill/>
          <a:ln w="15875">
            <a:solidFill>
              <a:srgbClr val="FFFF66"/>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2258" name="文本框 52257"/>
          <p:cNvSpPr txBox="1">
            <a:spLocks noChangeArrowheads="1"/>
          </p:cNvSpPr>
          <p:nvPr/>
        </p:nvSpPr>
        <p:spPr bwMode="auto">
          <a:xfrm>
            <a:off x="1905000" y="1431926"/>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sz="2000" b="0">
                <a:latin typeface="Times New Roman" panose="02020503050405090304" pitchFamily="18" charset="0"/>
              </a:rPr>
              <a:t>少子越过</a:t>
            </a:r>
            <a:r>
              <a:rPr lang="en-US" altLang="zh-CN" sz="2000" b="0">
                <a:latin typeface="Times New Roman" panose="02020503050405090304" pitchFamily="18" charset="0"/>
              </a:rPr>
              <a:t>PN</a:t>
            </a:r>
            <a:r>
              <a:rPr lang="zh-CN" altLang="en-US" sz="2000" b="0">
                <a:latin typeface="Times New Roman" panose="02020503050405090304" pitchFamily="18" charset="0"/>
              </a:rPr>
              <a:t>结形成很小的反向电流</a:t>
            </a:r>
            <a:endParaRPr lang="zh-CN" altLang="en-US" sz="2000" b="0">
              <a:latin typeface="Times New Roman" panose="02020503050405090304" pitchFamily="18" charset="0"/>
            </a:endParaRPr>
          </a:p>
        </p:txBody>
      </p:sp>
      <p:sp>
        <p:nvSpPr>
          <p:cNvPr id="52259" name="文本框 52258"/>
          <p:cNvSpPr txBox="1">
            <a:spLocks noChangeArrowheads="1"/>
          </p:cNvSpPr>
          <p:nvPr/>
        </p:nvSpPr>
        <p:spPr bwMode="auto">
          <a:xfrm>
            <a:off x="2590800" y="4373564"/>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000" b="0">
                <a:latin typeface="Times New Roman" panose="02020503050405090304" pitchFamily="18" charset="0"/>
              </a:rPr>
              <a:t>I</a:t>
            </a:r>
            <a:r>
              <a:rPr lang="en-US" altLang="zh-CN" sz="2000" b="0" baseline="-25000">
                <a:latin typeface="Times New Roman" panose="02020503050405090304" pitchFamily="18" charset="0"/>
              </a:rPr>
              <a:t>R</a:t>
            </a:r>
            <a:endParaRPr lang="en-US" altLang="zh-CN" sz="2000" b="0" baseline="-25000">
              <a:latin typeface="Times New Roman" panose="02020503050405090304" pitchFamily="18" charset="0"/>
            </a:endParaRPr>
          </a:p>
        </p:txBody>
      </p:sp>
      <p:sp>
        <p:nvSpPr>
          <p:cNvPr id="52260" name="直接连接符 52259"/>
          <p:cNvSpPr>
            <a:spLocks noChangeShapeType="1"/>
          </p:cNvSpPr>
          <p:nvPr/>
        </p:nvSpPr>
        <p:spPr bwMode="auto">
          <a:xfrm>
            <a:off x="2590800" y="4191000"/>
            <a:ext cx="0" cy="990600"/>
          </a:xfrm>
          <a:prstGeom prst="line">
            <a:avLst/>
          </a:prstGeom>
          <a:noFill/>
          <a:ln w="222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2261" name="直接连接符 52260"/>
          <p:cNvSpPr>
            <a:spLocks noChangeShapeType="1"/>
          </p:cNvSpPr>
          <p:nvPr/>
        </p:nvSpPr>
        <p:spPr bwMode="auto">
          <a:xfrm>
            <a:off x="4343400" y="1676401"/>
            <a:ext cx="0" cy="3336925"/>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2262" name="直接连接符 52261"/>
          <p:cNvSpPr>
            <a:spLocks noChangeShapeType="1"/>
          </p:cNvSpPr>
          <p:nvPr/>
        </p:nvSpPr>
        <p:spPr bwMode="auto">
          <a:xfrm>
            <a:off x="8305800" y="1676401"/>
            <a:ext cx="0" cy="3336925"/>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52263" name="文本框 52262"/>
          <p:cNvSpPr txBox="1">
            <a:spLocks noChangeArrowheads="1"/>
          </p:cNvSpPr>
          <p:nvPr/>
        </p:nvSpPr>
        <p:spPr bwMode="auto">
          <a:xfrm>
            <a:off x="5981700" y="5445125"/>
            <a:ext cx="7620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000">
                <a:latin typeface="Times New Roman" panose="02020503050405090304" pitchFamily="18" charset="0"/>
              </a:rPr>
              <a:t>E</a:t>
            </a:r>
            <a:endParaRPr lang="en-US" altLang="zh-CN" sz="2000">
              <a:latin typeface="Times New Roman" panose="02020503050405090304" pitchFamily="18" charset="0"/>
            </a:endParaRPr>
          </a:p>
        </p:txBody>
      </p:sp>
      <p:sp>
        <p:nvSpPr>
          <p:cNvPr id="52264" name="直接连接符 52263"/>
          <p:cNvSpPr>
            <a:spLocks noChangeShapeType="1"/>
          </p:cNvSpPr>
          <p:nvPr/>
        </p:nvSpPr>
        <p:spPr bwMode="auto">
          <a:xfrm flipH="1" flipV="1">
            <a:off x="5410200" y="3108325"/>
            <a:ext cx="3048000" cy="0"/>
          </a:xfrm>
          <a:prstGeom prst="line">
            <a:avLst/>
          </a:prstGeom>
          <a:noFill/>
          <a:ln w="15875">
            <a:solidFill>
              <a:schemeClr val="bg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2265" name="对象 52264"/>
          <p:cNvGraphicFramePr>
            <a:graphicFrameLocks noChangeAspect="1"/>
          </p:cNvGraphicFramePr>
          <p:nvPr/>
        </p:nvGraphicFramePr>
        <p:xfrm>
          <a:off x="8534400" y="4098925"/>
          <a:ext cx="381000" cy="381000"/>
        </p:xfrm>
        <a:graphic>
          <a:graphicData uri="http://schemas.openxmlformats.org/presentationml/2006/ole">
            <mc:AlternateContent xmlns:mc="http://schemas.openxmlformats.org/markup-compatibility/2006">
              <mc:Choice xmlns:v="urn:schemas-microsoft-com:vml" Requires="v">
                <p:oleObj spid="_x0000_s10" name="" r:id="rId14" imgW="457200" imgH="457200" progId="">
                  <p:embed/>
                </p:oleObj>
              </mc:Choice>
              <mc:Fallback>
                <p:oleObj name="" r:id="rId14" imgW="457200" imgH="457200" progId="">
                  <p:embed/>
                  <p:pic>
                    <p:nvPicPr>
                      <p:cNvPr id="0" name="对象 522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34400" y="4098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6" name="对象 52265"/>
          <p:cNvGraphicFramePr>
            <a:graphicFrameLocks noChangeAspect="1"/>
          </p:cNvGraphicFramePr>
          <p:nvPr/>
        </p:nvGraphicFramePr>
        <p:xfrm>
          <a:off x="8382000" y="3260725"/>
          <a:ext cx="381000" cy="381000"/>
        </p:xfrm>
        <a:graphic>
          <a:graphicData uri="http://schemas.openxmlformats.org/presentationml/2006/ole">
            <mc:AlternateContent xmlns:mc="http://schemas.openxmlformats.org/markup-compatibility/2006">
              <mc:Choice xmlns:v="urn:schemas-microsoft-com:vml" Requires="v">
                <p:oleObj spid="_x0000_s11" name="" r:id="rId15" imgW="457200" imgH="457200" progId="">
                  <p:embed/>
                </p:oleObj>
              </mc:Choice>
              <mc:Fallback>
                <p:oleObj name="" r:id="rId15" imgW="457200" imgH="457200" progId="">
                  <p:embed/>
                  <p:pic>
                    <p:nvPicPr>
                      <p:cNvPr id="0" name="对象 522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0" y="32607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7" name="对象 52266"/>
          <p:cNvGraphicFramePr>
            <a:graphicFrameLocks noChangeAspect="1"/>
          </p:cNvGraphicFramePr>
          <p:nvPr/>
        </p:nvGraphicFramePr>
        <p:xfrm>
          <a:off x="3733800" y="2574925"/>
          <a:ext cx="369888" cy="369888"/>
        </p:xfrm>
        <a:graphic>
          <a:graphicData uri="http://schemas.openxmlformats.org/presentationml/2006/ole">
            <mc:AlternateContent xmlns:mc="http://schemas.openxmlformats.org/markup-compatibility/2006">
              <mc:Choice xmlns:v="urn:schemas-microsoft-com:vml" Requires="v">
                <p:oleObj spid="_x0000_s12" name="" r:id="rId16" imgW="457200" imgH="457200" progId="">
                  <p:embed/>
                </p:oleObj>
              </mc:Choice>
              <mc:Fallback>
                <p:oleObj name="" r:id="rId16" imgW="457200" imgH="457200" progId="">
                  <p:embed/>
                  <p:pic>
                    <p:nvPicPr>
                      <p:cNvPr id="0" name="对象 522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749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8" name="对象 52267"/>
          <p:cNvGraphicFramePr>
            <a:graphicFrameLocks noChangeAspect="1"/>
          </p:cNvGraphicFramePr>
          <p:nvPr/>
        </p:nvGraphicFramePr>
        <p:xfrm>
          <a:off x="3886200" y="4175125"/>
          <a:ext cx="369888" cy="369888"/>
        </p:xfrm>
        <a:graphic>
          <a:graphicData uri="http://schemas.openxmlformats.org/presentationml/2006/ole">
            <mc:AlternateContent xmlns:mc="http://schemas.openxmlformats.org/markup-compatibility/2006">
              <mc:Choice xmlns:v="urn:schemas-microsoft-com:vml" Requires="v">
                <p:oleObj spid="_x0000_s13" name="" r:id="rId17" imgW="457200" imgH="457200" progId="">
                  <p:embed/>
                </p:oleObj>
              </mc:Choice>
              <mc:Fallback>
                <p:oleObj name="" r:id="rId17" imgW="457200" imgH="457200" progId="">
                  <p:embed/>
                  <p:pic>
                    <p:nvPicPr>
                      <p:cNvPr id="0" name="对象 522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175125"/>
                        <a:ext cx="369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69" name="椭圆 52268"/>
          <p:cNvSpPr>
            <a:spLocks noChangeArrowheads="1"/>
          </p:cNvSpPr>
          <p:nvPr/>
        </p:nvSpPr>
        <p:spPr bwMode="auto">
          <a:xfrm>
            <a:off x="7162800" y="32004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2270" name="椭圆 52269"/>
          <p:cNvSpPr>
            <a:spLocks noChangeArrowheads="1"/>
          </p:cNvSpPr>
          <p:nvPr/>
        </p:nvSpPr>
        <p:spPr bwMode="auto">
          <a:xfrm>
            <a:off x="5181600" y="2514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2271" name="椭圆 52270"/>
          <p:cNvSpPr>
            <a:spLocks noChangeArrowheads="1"/>
          </p:cNvSpPr>
          <p:nvPr/>
        </p:nvSpPr>
        <p:spPr bwMode="auto">
          <a:xfrm>
            <a:off x="5257800" y="4038600"/>
            <a:ext cx="3810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2272" name="椭圆 52271"/>
          <p:cNvSpPr>
            <a:spLocks noChangeArrowheads="1"/>
          </p:cNvSpPr>
          <p:nvPr/>
        </p:nvSpPr>
        <p:spPr bwMode="auto">
          <a:xfrm>
            <a:off x="7010400" y="3733800"/>
            <a:ext cx="533400" cy="457200"/>
          </a:xfrm>
          <a:prstGeom prst="ellipse">
            <a:avLst/>
          </a:prstGeom>
          <a:solidFill>
            <a:srgbClr val="118ABB"/>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52273" name="直接连接符 52272"/>
          <p:cNvSpPr>
            <a:spLocks noChangeShapeType="1"/>
          </p:cNvSpPr>
          <p:nvPr/>
        </p:nvSpPr>
        <p:spPr bwMode="auto">
          <a:xfrm>
            <a:off x="3810000" y="2041525"/>
            <a:ext cx="2133600" cy="990600"/>
          </a:xfrm>
          <a:prstGeom prst="line">
            <a:avLst/>
          </a:prstGeom>
          <a:noFill/>
          <a:ln w="15875">
            <a:solidFill>
              <a:srgbClr val="FFFF66"/>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53298" name="文本框 52273"/>
          <p:cNvSpPr txBox="1">
            <a:spLocks noChangeArrowheads="1"/>
          </p:cNvSpPr>
          <p:nvPr/>
        </p:nvSpPr>
        <p:spPr bwMode="auto">
          <a:xfrm>
            <a:off x="2057400" y="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zh-CN" altLang="en-US">
                <a:solidFill>
                  <a:srgbClr val="DDDDDD"/>
                </a:solidFill>
                <a:latin typeface="Times New Roman" panose="02020503050405090304" pitchFamily="18" charset="0"/>
                <a:ea typeface="隶书" panose="02010509060101010101" pitchFamily="49" charset="-122"/>
              </a:rPr>
              <a:t>第</a:t>
            </a:r>
            <a:r>
              <a:rPr lang="en-US" altLang="zh-CN">
                <a:solidFill>
                  <a:srgbClr val="DDDDDD"/>
                </a:solidFill>
                <a:latin typeface="Times New Roman" panose="02020503050405090304" pitchFamily="18" charset="0"/>
                <a:ea typeface="隶书" panose="02010509060101010101" pitchFamily="49" charset="-122"/>
              </a:rPr>
              <a:t>1</a:t>
            </a:r>
            <a:r>
              <a:rPr lang="zh-CN" altLang="en-US">
                <a:solidFill>
                  <a:srgbClr val="DDDDDD"/>
                </a:solidFill>
                <a:latin typeface="Times New Roman" panose="02020503050405090304" pitchFamily="18" charset="0"/>
                <a:ea typeface="隶书" panose="02010509060101010101" pitchFamily="49" charset="-122"/>
              </a:rPr>
              <a:t>章</a:t>
            </a:r>
            <a:endParaRPr lang="zh-CN" altLang="en-US">
              <a:solidFill>
                <a:srgbClr val="DDDDDD"/>
              </a:solidFill>
              <a:latin typeface="Times New Roman" panose="02020503050405090304" pitchFamily="18" charset="0"/>
              <a:ea typeface="隶书" panose="02010509060101010101" pitchFamily="49" charset="-122"/>
            </a:endParaRPr>
          </a:p>
        </p:txBody>
      </p:sp>
      <p:grpSp>
        <p:nvGrpSpPr>
          <p:cNvPr id="53302" name="组合 52277"/>
          <p:cNvGrpSpPr/>
          <p:nvPr/>
        </p:nvGrpSpPr>
        <p:grpSpPr bwMode="auto">
          <a:xfrm>
            <a:off x="1774825" y="549276"/>
            <a:ext cx="2827338" cy="519113"/>
            <a:chOff x="0" y="0"/>
            <a:chExt cx="1599" cy="327"/>
          </a:xfrm>
        </p:grpSpPr>
        <p:sp>
          <p:nvSpPr>
            <p:cNvPr id="53307" name="文本框 52278"/>
            <p:cNvSpPr txBox="1">
              <a:spLocks noChangeArrowheads="1"/>
            </p:cNvSpPr>
            <p:nvPr/>
          </p:nvSpPr>
          <p:spPr bwMode="auto">
            <a:xfrm>
              <a:off x="0" y="0"/>
              <a:ext cx="15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sz="2400" b="0">
                  <a:solidFill>
                    <a:schemeClr val="bg1"/>
                  </a:solidFill>
                  <a:latin typeface="Times New Roman" panose="02020503050405090304" pitchFamily="18" charset="0"/>
                </a:rPr>
                <a:t>   </a:t>
              </a:r>
              <a:r>
                <a:rPr lang="zh-CN" altLang="en-US" b="0">
                  <a:latin typeface="Times New Roman" panose="02020503050405090304" pitchFamily="18" charset="0"/>
                </a:rPr>
                <a:t>外加反向电压</a:t>
              </a:r>
              <a:endParaRPr lang="zh-CN" altLang="en-US" b="0">
                <a:latin typeface="Times New Roman" panose="02020503050405090304" pitchFamily="18" charset="0"/>
              </a:endParaRPr>
            </a:p>
          </p:txBody>
        </p:sp>
        <p:sp>
          <p:nvSpPr>
            <p:cNvPr id="53308" name="椭圆 52279"/>
            <p:cNvSpPr>
              <a:spLocks noChangeArrowheads="1"/>
            </p:cNvSpPr>
            <p:nvPr/>
          </p:nvSpPr>
          <p:spPr bwMode="auto">
            <a:xfrm>
              <a:off x="12" y="100"/>
              <a:ext cx="136" cy="137"/>
            </a:xfrm>
            <a:prstGeom prst="ellipse">
              <a:avLst/>
            </a:prstGeom>
            <a:solidFill>
              <a:srgbClr val="FF9900"/>
            </a:solidFill>
            <a:ln>
              <a:noFill/>
            </a:ln>
            <a:extLst>
              <a:ext uri="{91240B29-F687-4F45-9708-019B960494DF}">
                <a14:hiddenLine xmlns:a14="http://schemas.microsoft.com/office/drawing/2010/main" w="9525">
                  <a:solidFill>
                    <a:srgbClr val="000000"/>
                  </a:solidFill>
                  <a:rou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sp>
        <p:nvSpPr>
          <p:cNvPr id="53303" name="文本框 52280"/>
          <p:cNvSpPr txBox="1">
            <a:spLocks noChangeArrowheads="1"/>
          </p:cNvSpPr>
          <p:nvPr/>
        </p:nvSpPr>
        <p:spPr bwMode="auto">
          <a:xfrm>
            <a:off x="8832850" y="1628776"/>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b="0">
                <a:latin typeface="Times New Roman" panose="02020503050405090304" pitchFamily="18" charset="0"/>
              </a:rPr>
              <a:t>N</a:t>
            </a:r>
            <a:r>
              <a:rPr lang="zh-CN" altLang="en-US" b="0">
                <a:latin typeface="Times New Roman" panose="02020503050405090304" pitchFamily="18" charset="0"/>
              </a:rPr>
              <a:t>区</a:t>
            </a:r>
            <a:endParaRPr lang="zh-CN" altLang="en-US" b="0">
              <a:latin typeface="Times New Roman" panose="02020503050405090304" pitchFamily="18" charset="0"/>
            </a:endParaRPr>
          </a:p>
        </p:txBody>
      </p:sp>
      <p:sp>
        <p:nvSpPr>
          <p:cNvPr id="53304" name="文本框 52281"/>
          <p:cNvSpPr txBox="1">
            <a:spLocks noChangeArrowheads="1"/>
          </p:cNvSpPr>
          <p:nvPr/>
        </p:nvSpPr>
        <p:spPr bwMode="auto">
          <a:xfrm>
            <a:off x="2279650" y="2133601"/>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a:spcBef>
                <a:spcPct val="50000"/>
              </a:spcBef>
            </a:pPr>
            <a:r>
              <a:rPr lang="en-US" altLang="zh-CN" b="0">
                <a:latin typeface="Times New Roman" panose="02020503050405090304" pitchFamily="18" charset="0"/>
              </a:rPr>
              <a:t>P</a:t>
            </a:r>
            <a:r>
              <a:rPr lang="zh-CN" altLang="en-US" b="0">
                <a:latin typeface="Times New Roman" panose="02020503050405090304" pitchFamily="18" charset="0"/>
              </a:rPr>
              <a:t>区</a:t>
            </a:r>
            <a:endParaRPr lang="zh-CN" altLang="en-US" b="0">
              <a:latin typeface="Times New Roman" panose="02020503050405090304" pitchFamily="18" charset="0"/>
            </a:endParaRPr>
          </a:p>
        </p:txBody>
      </p:sp>
      <p:sp>
        <p:nvSpPr>
          <p:cNvPr id="52284" name="矩形 52283"/>
          <p:cNvSpPr>
            <a:spLocks noChangeArrowheads="1"/>
          </p:cNvSpPr>
          <p:nvPr/>
        </p:nvSpPr>
        <p:spPr bwMode="auto">
          <a:xfrm rot="10800000">
            <a:off x="10164763" y="4652963"/>
            <a:ext cx="215900" cy="431800"/>
          </a:xfrm>
          <a:prstGeom prst="rect">
            <a:avLst/>
          </a:prstGeom>
          <a:gradFill rotWithShape="1">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4" name="灯片编号占位符 1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ransition spd="slow">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52241"/>
                                        </p:tgtEl>
                                        <p:attrNameLst>
                                          <p:attrName>style.visibility</p:attrName>
                                        </p:attrNameLst>
                                      </p:cBhvr>
                                      <p:to>
                                        <p:strVal val="visible"/>
                                      </p:to>
                                    </p:set>
                                    <p:animEffect transition="in" filter="blinds(vertical)">
                                      <p:cBhvr>
                                        <p:cTn id="7" dur="500"/>
                                        <p:tgtEl>
                                          <p:spTgt spid="52241"/>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52243"/>
                                        </p:tgtEl>
                                        <p:attrNameLst>
                                          <p:attrName>style.visibility</p:attrName>
                                        </p:attrNameLst>
                                      </p:cBhvr>
                                      <p:to>
                                        <p:strVal val="visible"/>
                                      </p:to>
                                    </p:set>
                                    <p:anim calcmode="lin" valueType="num">
                                      <p:cBhvr>
                                        <p:cTn id="11" dur="500" fill="hold"/>
                                        <p:tgtEl>
                                          <p:spTgt spid="52243"/>
                                        </p:tgtEl>
                                        <p:attrNameLst>
                                          <p:attrName>ppt_x</p:attrName>
                                        </p:attrNameLst>
                                      </p:cBhvr>
                                      <p:tavLst>
                                        <p:tav tm="0">
                                          <p:val>
                                            <p:strVal val="#ppt_x-#ppt_w/2"/>
                                          </p:val>
                                        </p:tav>
                                        <p:tav tm="100000">
                                          <p:val>
                                            <p:strVal val="#ppt_x"/>
                                          </p:val>
                                        </p:tav>
                                      </p:tavLst>
                                    </p:anim>
                                    <p:anim calcmode="lin" valueType="num">
                                      <p:cBhvr>
                                        <p:cTn id="12" dur="500" fill="hold"/>
                                        <p:tgtEl>
                                          <p:spTgt spid="52243"/>
                                        </p:tgtEl>
                                        <p:attrNameLst>
                                          <p:attrName>ppt_y</p:attrName>
                                        </p:attrNameLst>
                                      </p:cBhvr>
                                      <p:tavLst>
                                        <p:tav tm="0">
                                          <p:val>
                                            <p:strVal val="#ppt_y"/>
                                          </p:val>
                                        </p:tav>
                                        <p:tav tm="100000">
                                          <p:val>
                                            <p:strVal val="#ppt_y"/>
                                          </p:val>
                                        </p:tav>
                                      </p:tavLst>
                                    </p:anim>
                                    <p:anim calcmode="lin" valueType="num">
                                      <p:cBhvr>
                                        <p:cTn id="13" dur="500" fill="hold"/>
                                        <p:tgtEl>
                                          <p:spTgt spid="52243"/>
                                        </p:tgtEl>
                                        <p:attrNameLst>
                                          <p:attrName>ppt_w</p:attrName>
                                        </p:attrNameLst>
                                      </p:cBhvr>
                                      <p:tavLst>
                                        <p:tav tm="0">
                                          <p:val>
                                            <p:fltVal val="0"/>
                                          </p:val>
                                        </p:tav>
                                        <p:tav tm="100000">
                                          <p:val>
                                            <p:strVal val="#ppt_w"/>
                                          </p:val>
                                        </p:tav>
                                      </p:tavLst>
                                    </p:anim>
                                    <p:anim calcmode="lin" valueType="num">
                                      <p:cBhvr>
                                        <p:cTn id="14" dur="500" fill="hold"/>
                                        <p:tgtEl>
                                          <p:spTgt spid="52243"/>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1" fill="hold" nodeType="afterEffect">
                                  <p:stCondLst>
                                    <p:cond delay="0"/>
                                  </p:stCondLst>
                                  <p:childTnLst>
                                    <p:set>
                                      <p:cBhvr>
                                        <p:cTn id="17" dur="1" fill="hold">
                                          <p:stCondLst>
                                            <p:cond delay="0"/>
                                          </p:stCondLst>
                                        </p:cTn>
                                        <p:tgtEl>
                                          <p:spTgt spid="52242"/>
                                        </p:tgtEl>
                                        <p:attrNameLst>
                                          <p:attrName>style.visibility</p:attrName>
                                        </p:attrNameLst>
                                      </p:cBhvr>
                                      <p:to>
                                        <p:strVal val="visible"/>
                                      </p:to>
                                    </p:set>
                                    <p:anim calcmode="lin" valueType="num">
                                      <p:cBhvr>
                                        <p:cTn id="18" dur="500" fill="hold"/>
                                        <p:tgtEl>
                                          <p:spTgt spid="52242"/>
                                        </p:tgtEl>
                                        <p:attrNameLst>
                                          <p:attrName>ppt_x</p:attrName>
                                        </p:attrNameLst>
                                      </p:cBhvr>
                                      <p:tavLst>
                                        <p:tav tm="0">
                                          <p:val>
                                            <p:strVal val="#ppt_x"/>
                                          </p:val>
                                        </p:tav>
                                        <p:tav tm="100000">
                                          <p:val>
                                            <p:strVal val="#ppt_x"/>
                                          </p:val>
                                        </p:tav>
                                      </p:tavLst>
                                    </p:anim>
                                    <p:anim calcmode="lin" valueType="num">
                                      <p:cBhvr>
                                        <p:cTn id="19" dur="500" fill="hold"/>
                                        <p:tgtEl>
                                          <p:spTgt spid="52242"/>
                                        </p:tgtEl>
                                        <p:attrNameLst>
                                          <p:attrName>ppt_y</p:attrName>
                                        </p:attrNameLst>
                                      </p:cBhvr>
                                      <p:tavLst>
                                        <p:tav tm="0">
                                          <p:val>
                                            <p:strVal val="#ppt_y-#ppt_h/2"/>
                                          </p:val>
                                        </p:tav>
                                        <p:tav tm="100000">
                                          <p:val>
                                            <p:strVal val="#ppt_y"/>
                                          </p:val>
                                        </p:tav>
                                      </p:tavLst>
                                    </p:anim>
                                    <p:anim calcmode="lin" valueType="num">
                                      <p:cBhvr>
                                        <p:cTn id="20" dur="500" fill="hold"/>
                                        <p:tgtEl>
                                          <p:spTgt spid="52242"/>
                                        </p:tgtEl>
                                        <p:attrNameLst>
                                          <p:attrName>ppt_w</p:attrName>
                                        </p:attrNameLst>
                                      </p:cBhvr>
                                      <p:tavLst>
                                        <p:tav tm="0">
                                          <p:val>
                                            <p:strVal val="#ppt_w"/>
                                          </p:val>
                                        </p:tav>
                                        <p:tav tm="100000">
                                          <p:val>
                                            <p:strVal val="#ppt_w"/>
                                          </p:val>
                                        </p:tav>
                                      </p:tavLst>
                                    </p:anim>
                                    <p:anim calcmode="lin" valueType="num">
                                      <p:cBhvr>
                                        <p:cTn id="21" dur="500" fill="hold"/>
                                        <p:tgtEl>
                                          <p:spTgt spid="52242"/>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17" presetClass="entr" presetSubtype="2" fill="hold" nodeType="afterEffect">
                                  <p:stCondLst>
                                    <p:cond delay="0"/>
                                  </p:stCondLst>
                                  <p:childTnLst>
                                    <p:set>
                                      <p:cBhvr>
                                        <p:cTn id="24" dur="1" fill="hold">
                                          <p:stCondLst>
                                            <p:cond delay="0"/>
                                          </p:stCondLst>
                                        </p:cTn>
                                        <p:tgtEl>
                                          <p:spTgt spid="52252"/>
                                        </p:tgtEl>
                                        <p:attrNameLst>
                                          <p:attrName>style.visibility</p:attrName>
                                        </p:attrNameLst>
                                      </p:cBhvr>
                                      <p:to>
                                        <p:strVal val="visible"/>
                                      </p:to>
                                    </p:set>
                                    <p:anim calcmode="lin" valueType="num">
                                      <p:cBhvr>
                                        <p:cTn id="25" dur="500" fill="hold"/>
                                        <p:tgtEl>
                                          <p:spTgt spid="52252"/>
                                        </p:tgtEl>
                                        <p:attrNameLst>
                                          <p:attrName>ppt_x</p:attrName>
                                        </p:attrNameLst>
                                      </p:cBhvr>
                                      <p:tavLst>
                                        <p:tav tm="0">
                                          <p:val>
                                            <p:strVal val="#ppt_x+#ppt_w/2"/>
                                          </p:val>
                                        </p:tav>
                                        <p:tav tm="100000">
                                          <p:val>
                                            <p:strVal val="#ppt_x"/>
                                          </p:val>
                                        </p:tav>
                                      </p:tavLst>
                                    </p:anim>
                                    <p:anim calcmode="lin" valueType="num">
                                      <p:cBhvr>
                                        <p:cTn id="26" dur="500" fill="hold"/>
                                        <p:tgtEl>
                                          <p:spTgt spid="52252"/>
                                        </p:tgtEl>
                                        <p:attrNameLst>
                                          <p:attrName>ppt_y</p:attrName>
                                        </p:attrNameLst>
                                      </p:cBhvr>
                                      <p:tavLst>
                                        <p:tav tm="0">
                                          <p:val>
                                            <p:strVal val="#ppt_y"/>
                                          </p:val>
                                        </p:tav>
                                        <p:tav tm="100000">
                                          <p:val>
                                            <p:strVal val="#ppt_y"/>
                                          </p:val>
                                        </p:tav>
                                      </p:tavLst>
                                    </p:anim>
                                    <p:anim calcmode="lin" valueType="num">
                                      <p:cBhvr>
                                        <p:cTn id="27" dur="500" fill="hold"/>
                                        <p:tgtEl>
                                          <p:spTgt spid="52252"/>
                                        </p:tgtEl>
                                        <p:attrNameLst>
                                          <p:attrName>ppt_w</p:attrName>
                                        </p:attrNameLst>
                                      </p:cBhvr>
                                      <p:tavLst>
                                        <p:tav tm="0">
                                          <p:val>
                                            <p:fltVal val="0"/>
                                          </p:val>
                                        </p:tav>
                                        <p:tav tm="100000">
                                          <p:val>
                                            <p:strVal val="#ppt_w"/>
                                          </p:val>
                                        </p:tav>
                                      </p:tavLst>
                                    </p:anim>
                                    <p:anim calcmode="lin" valueType="num">
                                      <p:cBhvr>
                                        <p:cTn id="28" dur="500" fill="hold"/>
                                        <p:tgtEl>
                                          <p:spTgt spid="52252"/>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4" presetClass="entr" presetSubtype="16" fill="hold" nodeType="afterEffect">
                                  <p:stCondLst>
                                    <p:cond delay="0"/>
                                  </p:stCondLst>
                                  <p:childTnLst>
                                    <p:set>
                                      <p:cBhvr>
                                        <p:cTn id="31" dur="1" fill="hold">
                                          <p:stCondLst>
                                            <p:cond delay="0"/>
                                          </p:stCondLst>
                                        </p:cTn>
                                        <p:tgtEl>
                                          <p:spTgt spid="52249"/>
                                        </p:tgtEl>
                                        <p:attrNameLst>
                                          <p:attrName>style.visibility</p:attrName>
                                        </p:attrNameLst>
                                      </p:cBhvr>
                                      <p:to>
                                        <p:strVal val="visible"/>
                                      </p:to>
                                    </p:set>
                                    <p:animEffect transition="in" filter="box(in)">
                                      <p:cBhvr>
                                        <p:cTn id="32" dur="500"/>
                                        <p:tgtEl>
                                          <p:spTgt spid="52249"/>
                                        </p:tgtEl>
                                      </p:cBhvr>
                                    </p:animEffect>
                                  </p:childTnLst>
                                </p:cTn>
                              </p:par>
                            </p:childTnLst>
                          </p:cTn>
                        </p:par>
                        <p:par>
                          <p:cTn id="33" fill="hold">
                            <p:stCondLst>
                              <p:cond delay="2500"/>
                            </p:stCondLst>
                            <p:childTnLst>
                              <p:par>
                                <p:cTn id="34" presetID="4" presetClass="entr" presetSubtype="16" fill="hold" nodeType="afterEffect">
                                  <p:stCondLst>
                                    <p:cond delay="0"/>
                                  </p:stCondLst>
                                  <p:childTnLst>
                                    <p:set>
                                      <p:cBhvr>
                                        <p:cTn id="35" dur="1" fill="hold">
                                          <p:stCondLst>
                                            <p:cond delay="0"/>
                                          </p:stCondLst>
                                        </p:cTn>
                                        <p:tgtEl>
                                          <p:spTgt spid="52250"/>
                                        </p:tgtEl>
                                        <p:attrNameLst>
                                          <p:attrName>style.visibility</p:attrName>
                                        </p:attrNameLst>
                                      </p:cBhvr>
                                      <p:to>
                                        <p:strVal val="visible"/>
                                      </p:to>
                                    </p:set>
                                    <p:animEffect transition="in" filter="box(in)">
                                      <p:cBhvr>
                                        <p:cTn id="36" dur="500"/>
                                        <p:tgtEl>
                                          <p:spTgt spid="52250"/>
                                        </p:tgtEl>
                                      </p:cBhvr>
                                    </p:animEffect>
                                  </p:childTnLst>
                                </p:cTn>
                              </p:par>
                            </p:childTnLst>
                          </p:cTn>
                        </p:par>
                        <p:par>
                          <p:cTn id="37" fill="hold">
                            <p:stCondLst>
                              <p:cond delay="3000"/>
                            </p:stCondLst>
                            <p:childTnLst>
                              <p:par>
                                <p:cTn id="38" presetID="4" presetClass="entr" presetSubtype="16" fill="hold" nodeType="afterEffect">
                                  <p:stCondLst>
                                    <p:cond delay="0"/>
                                  </p:stCondLst>
                                  <p:childTnLst>
                                    <p:set>
                                      <p:cBhvr>
                                        <p:cTn id="39" dur="1" fill="hold">
                                          <p:stCondLst>
                                            <p:cond delay="0"/>
                                          </p:stCondLst>
                                        </p:cTn>
                                        <p:tgtEl>
                                          <p:spTgt spid="52247"/>
                                        </p:tgtEl>
                                        <p:attrNameLst>
                                          <p:attrName>style.visibility</p:attrName>
                                        </p:attrNameLst>
                                      </p:cBhvr>
                                      <p:to>
                                        <p:strVal val="visible"/>
                                      </p:to>
                                    </p:set>
                                    <p:animEffect transition="in" filter="box(in)">
                                      <p:cBhvr>
                                        <p:cTn id="40" dur="500"/>
                                        <p:tgtEl>
                                          <p:spTgt spid="52247"/>
                                        </p:tgtEl>
                                      </p:cBhvr>
                                    </p:animEffect>
                                  </p:childTnLst>
                                </p:cTn>
                              </p:par>
                            </p:childTnLst>
                          </p:cTn>
                        </p:par>
                        <p:par>
                          <p:cTn id="41" fill="hold">
                            <p:stCondLst>
                              <p:cond delay="3500"/>
                            </p:stCondLst>
                            <p:childTnLst>
                              <p:par>
                                <p:cTn id="42" presetID="4" presetClass="entr" presetSubtype="16" fill="hold" nodeType="afterEffect">
                                  <p:stCondLst>
                                    <p:cond delay="0"/>
                                  </p:stCondLst>
                                  <p:childTnLst>
                                    <p:set>
                                      <p:cBhvr>
                                        <p:cTn id="43" dur="1" fill="hold">
                                          <p:stCondLst>
                                            <p:cond delay="0"/>
                                          </p:stCondLst>
                                        </p:cTn>
                                        <p:tgtEl>
                                          <p:spTgt spid="52248"/>
                                        </p:tgtEl>
                                        <p:attrNameLst>
                                          <p:attrName>style.visibility</p:attrName>
                                        </p:attrNameLst>
                                      </p:cBhvr>
                                      <p:to>
                                        <p:strVal val="visible"/>
                                      </p:to>
                                    </p:set>
                                    <p:animEffect transition="in" filter="box(in)">
                                      <p:cBhvr>
                                        <p:cTn id="44" dur="500"/>
                                        <p:tgtEl>
                                          <p:spTgt spid="52248"/>
                                        </p:tgtEl>
                                      </p:cBhvr>
                                    </p:animEffect>
                                  </p:childTnLst>
                                </p:cTn>
                              </p:par>
                            </p:childTnLst>
                          </p:cTn>
                        </p:par>
                        <p:par>
                          <p:cTn id="45" fill="hold">
                            <p:stCondLst>
                              <p:cond delay="4000"/>
                            </p:stCondLst>
                            <p:childTnLst>
                              <p:par>
                                <p:cTn id="46" presetID="5" presetClass="entr" presetSubtype="10" fill="hold" nodeType="afterEffect">
                                  <p:stCondLst>
                                    <p:cond delay="0"/>
                                  </p:stCondLst>
                                  <p:childTnLst>
                                    <p:set>
                                      <p:cBhvr>
                                        <p:cTn id="47" dur="1" fill="hold">
                                          <p:stCondLst>
                                            <p:cond delay="0"/>
                                          </p:stCondLst>
                                        </p:cTn>
                                        <p:tgtEl>
                                          <p:spTgt spid="52251"/>
                                        </p:tgtEl>
                                        <p:attrNameLst>
                                          <p:attrName>style.visibility</p:attrName>
                                        </p:attrNameLst>
                                      </p:cBhvr>
                                      <p:to>
                                        <p:strVal val="visible"/>
                                      </p:to>
                                    </p:set>
                                    <p:animEffect transition="in" filter="checkerboard(across)">
                                      <p:cBhvr>
                                        <p:cTn id="48" dur="500"/>
                                        <p:tgtEl>
                                          <p:spTgt spid="52251"/>
                                        </p:tgtEl>
                                      </p:cBhvr>
                                    </p:animEffect>
                                  </p:childTnLst>
                                </p:cTn>
                              </p:par>
                            </p:childTnLst>
                          </p:cTn>
                        </p:par>
                        <p:par>
                          <p:cTn id="49" fill="hold">
                            <p:stCondLst>
                              <p:cond delay="4500"/>
                            </p:stCondLst>
                            <p:childTnLst>
                              <p:par>
                                <p:cTn id="50" presetID="17" presetClass="entr" presetSubtype="2" fill="hold" nodeType="afterEffect">
                                  <p:stCondLst>
                                    <p:cond delay="0"/>
                                  </p:stCondLst>
                                  <p:childTnLst>
                                    <p:set>
                                      <p:cBhvr>
                                        <p:cTn id="51" dur="1" fill="hold">
                                          <p:stCondLst>
                                            <p:cond delay="0"/>
                                          </p:stCondLst>
                                        </p:cTn>
                                        <p:tgtEl>
                                          <p:spTgt spid="52244"/>
                                        </p:tgtEl>
                                        <p:attrNameLst>
                                          <p:attrName>style.visibility</p:attrName>
                                        </p:attrNameLst>
                                      </p:cBhvr>
                                      <p:to>
                                        <p:strVal val="visible"/>
                                      </p:to>
                                    </p:set>
                                    <p:anim calcmode="lin" valueType="num">
                                      <p:cBhvr>
                                        <p:cTn id="52" dur="500" fill="hold"/>
                                        <p:tgtEl>
                                          <p:spTgt spid="52244"/>
                                        </p:tgtEl>
                                        <p:attrNameLst>
                                          <p:attrName>ppt_x</p:attrName>
                                        </p:attrNameLst>
                                      </p:cBhvr>
                                      <p:tavLst>
                                        <p:tav tm="0">
                                          <p:val>
                                            <p:strVal val="#ppt_x+#ppt_w/2"/>
                                          </p:val>
                                        </p:tav>
                                        <p:tav tm="100000">
                                          <p:val>
                                            <p:strVal val="#ppt_x"/>
                                          </p:val>
                                        </p:tav>
                                      </p:tavLst>
                                    </p:anim>
                                    <p:anim calcmode="lin" valueType="num">
                                      <p:cBhvr>
                                        <p:cTn id="53" dur="500" fill="hold"/>
                                        <p:tgtEl>
                                          <p:spTgt spid="52244"/>
                                        </p:tgtEl>
                                        <p:attrNameLst>
                                          <p:attrName>ppt_y</p:attrName>
                                        </p:attrNameLst>
                                      </p:cBhvr>
                                      <p:tavLst>
                                        <p:tav tm="0">
                                          <p:val>
                                            <p:strVal val="#ppt_y"/>
                                          </p:val>
                                        </p:tav>
                                        <p:tav tm="100000">
                                          <p:val>
                                            <p:strVal val="#ppt_y"/>
                                          </p:val>
                                        </p:tav>
                                      </p:tavLst>
                                    </p:anim>
                                    <p:anim calcmode="lin" valueType="num">
                                      <p:cBhvr>
                                        <p:cTn id="54" dur="500" fill="hold"/>
                                        <p:tgtEl>
                                          <p:spTgt spid="52244"/>
                                        </p:tgtEl>
                                        <p:attrNameLst>
                                          <p:attrName>ppt_w</p:attrName>
                                        </p:attrNameLst>
                                      </p:cBhvr>
                                      <p:tavLst>
                                        <p:tav tm="0">
                                          <p:val>
                                            <p:fltVal val="0"/>
                                          </p:val>
                                        </p:tav>
                                        <p:tav tm="100000">
                                          <p:val>
                                            <p:strVal val="#ppt_w"/>
                                          </p:val>
                                        </p:tav>
                                      </p:tavLst>
                                    </p:anim>
                                    <p:anim calcmode="lin" valueType="num">
                                      <p:cBhvr>
                                        <p:cTn id="55" dur="500" fill="hold"/>
                                        <p:tgtEl>
                                          <p:spTgt spid="52244"/>
                                        </p:tgtEl>
                                        <p:attrNameLst>
                                          <p:attrName>ppt_h</p:attrName>
                                        </p:attrNameLst>
                                      </p:cBhvr>
                                      <p:tavLst>
                                        <p:tav tm="0">
                                          <p:val>
                                            <p:strVal val="#ppt_h"/>
                                          </p:val>
                                        </p:tav>
                                        <p:tav tm="100000">
                                          <p:val>
                                            <p:strVal val="#ppt_h"/>
                                          </p:val>
                                        </p:tav>
                                      </p:tavLst>
                                    </p:anim>
                                  </p:childTnLst>
                                </p:cTn>
                              </p:par>
                            </p:childTnLst>
                          </p:cTn>
                        </p:par>
                        <p:par>
                          <p:cTn id="56" fill="hold">
                            <p:stCondLst>
                              <p:cond delay="5000"/>
                            </p:stCondLst>
                            <p:childTnLst>
                              <p:par>
                                <p:cTn id="57" presetID="17" presetClass="entr" presetSubtype="4" fill="hold" nodeType="afterEffect">
                                  <p:stCondLst>
                                    <p:cond delay="0"/>
                                  </p:stCondLst>
                                  <p:childTnLst>
                                    <p:set>
                                      <p:cBhvr>
                                        <p:cTn id="58" dur="1" fill="hold">
                                          <p:stCondLst>
                                            <p:cond delay="0"/>
                                          </p:stCondLst>
                                        </p:cTn>
                                        <p:tgtEl>
                                          <p:spTgt spid="52245"/>
                                        </p:tgtEl>
                                        <p:attrNameLst>
                                          <p:attrName>style.visibility</p:attrName>
                                        </p:attrNameLst>
                                      </p:cBhvr>
                                      <p:to>
                                        <p:strVal val="visible"/>
                                      </p:to>
                                    </p:set>
                                    <p:anim calcmode="lin" valueType="num">
                                      <p:cBhvr>
                                        <p:cTn id="59" dur="500" fill="hold"/>
                                        <p:tgtEl>
                                          <p:spTgt spid="52245"/>
                                        </p:tgtEl>
                                        <p:attrNameLst>
                                          <p:attrName>ppt_x</p:attrName>
                                        </p:attrNameLst>
                                      </p:cBhvr>
                                      <p:tavLst>
                                        <p:tav tm="0">
                                          <p:val>
                                            <p:strVal val="#ppt_x"/>
                                          </p:val>
                                        </p:tav>
                                        <p:tav tm="100000">
                                          <p:val>
                                            <p:strVal val="#ppt_x"/>
                                          </p:val>
                                        </p:tav>
                                      </p:tavLst>
                                    </p:anim>
                                    <p:anim calcmode="lin" valueType="num">
                                      <p:cBhvr>
                                        <p:cTn id="60" dur="500" fill="hold"/>
                                        <p:tgtEl>
                                          <p:spTgt spid="52245"/>
                                        </p:tgtEl>
                                        <p:attrNameLst>
                                          <p:attrName>ppt_y</p:attrName>
                                        </p:attrNameLst>
                                      </p:cBhvr>
                                      <p:tavLst>
                                        <p:tav tm="0">
                                          <p:val>
                                            <p:strVal val="#ppt_y+#ppt_h/2"/>
                                          </p:val>
                                        </p:tav>
                                        <p:tav tm="100000">
                                          <p:val>
                                            <p:strVal val="#ppt_y"/>
                                          </p:val>
                                        </p:tav>
                                      </p:tavLst>
                                    </p:anim>
                                    <p:anim calcmode="lin" valueType="num">
                                      <p:cBhvr>
                                        <p:cTn id="61" dur="500" fill="hold"/>
                                        <p:tgtEl>
                                          <p:spTgt spid="52245"/>
                                        </p:tgtEl>
                                        <p:attrNameLst>
                                          <p:attrName>ppt_w</p:attrName>
                                        </p:attrNameLst>
                                      </p:cBhvr>
                                      <p:tavLst>
                                        <p:tav tm="0">
                                          <p:val>
                                            <p:strVal val="#ppt_w"/>
                                          </p:val>
                                        </p:tav>
                                        <p:tav tm="100000">
                                          <p:val>
                                            <p:strVal val="#ppt_w"/>
                                          </p:val>
                                        </p:tav>
                                      </p:tavLst>
                                    </p:anim>
                                    <p:anim calcmode="lin" valueType="num">
                                      <p:cBhvr>
                                        <p:cTn id="62" dur="500" fill="hold"/>
                                        <p:tgtEl>
                                          <p:spTgt spid="52245"/>
                                        </p:tgtEl>
                                        <p:attrNameLst>
                                          <p:attrName>ppt_h</p:attrName>
                                        </p:attrNameLst>
                                      </p:cBhvr>
                                      <p:tavLst>
                                        <p:tav tm="0">
                                          <p:val>
                                            <p:fltVal val="0"/>
                                          </p:val>
                                        </p:tav>
                                        <p:tav tm="100000">
                                          <p:val>
                                            <p:strVal val="#ppt_h"/>
                                          </p:val>
                                        </p:tav>
                                      </p:tavLst>
                                    </p:anim>
                                  </p:childTnLst>
                                </p:cTn>
                              </p:par>
                            </p:childTnLst>
                          </p:cTn>
                        </p:par>
                        <p:par>
                          <p:cTn id="63" fill="hold">
                            <p:stCondLst>
                              <p:cond delay="5500"/>
                            </p:stCondLst>
                            <p:childTnLst>
                              <p:par>
                                <p:cTn id="64" presetID="17" presetClass="entr" presetSubtype="8" fill="hold" nodeType="afterEffect">
                                  <p:stCondLst>
                                    <p:cond delay="0"/>
                                  </p:stCondLst>
                                  <p:childTnLst>
                                    <p:set>
                                      <p:cBhvr>
                                        <p:cTn id="65" dur="1" fill="hold">
                                          <p:stCondLst>
                                            <p:cond delay="0"/>
                                          </p:stCondLst>
                                        </p:cTn>
                                        <p:tgtEl>
                                          <p:spTgt spid="52246"/>
                                        </p:tgtEl>
                                        <p:attrNameLst>
                                          <p:attrName>style.visibility</p:attrName>
                                        </p:attrNameLst>
                                      </p:cBhvr>
                                      <p:to>
                                        <p:strVal val="visible"/>
                                      </p:to>
                                    </p:set>
                                    <p:anim calcmode="lin" valueType="num">
                                      <p:cBhvr>
                                        <p:cTn id="66" dur="500" fill="hold"/>
                                        <p:tgtEl>
                                          <p:spTgt spid="52246"/>
                                        </p:tgtEl>
                                        <p:attrNameLst>
                                          <p:attrName>ppt_x</p:attrName>
                                        </p:attrNameLst>
                                      </p:cBhvr>
                                      <p:tavLst>
                                        <p:tav tm="0">
                                          <p:val>
                                            <p:strVal val="#ppt_x-#ppt_w/2"/>
                                          </p:val>
                                        </p:tav>
                                        <p:tav tm="100000">
                                          <p:val>
                                            <p:strVal val="#ppt_x"/>
                                          </p:val>
                                        </p:tav>
                                      </p:tavLst>
                                    </p:anim>
                                    <p:anim calcmode="lin" valueType="num">
                                      <p:cBhvr>
                                        <p:cTn id="67" dur="500" fill="hold"/>
                                        <p:tgtEl>
                                          <p:spTgt spid="52246"/>
                                        </p:tgtEl>
                                        <p:attrNameLst>
                                          <p:attrName>ppt_y</p:attrName>
                                        </p:attrNameLst>
                                      </p:cBhvr>
                                      <p:tavLst>
                                        <p:tav tm="0">
                                          <p:val>
                                            <p:strVal val="#ppt_y"/>
                                          </p:val>
                                        </p:tav>
                                        <p:tav tm="100000">
                                          <p:val>
                                            <p:strVal val="#ppt_y"/>
                                          </p:val>
                                        </p:tav>
                                      </p:tavLst>
                                    </p:anim>
                                    <p:anim calcmode="lin" valueType="num">
                                      <p:cBhvr>
                                        <p:cTn id="68" dur="500" fill="hold"/>
                                        <p:tgtEl>
                                          <p:spTgt spid="52246"/>
                                        </p:tgtEl>
                                        <p:attrNameLst>
                                          <p:attrName>ppt_w</p:attrName>
                                        </p:attrNameLst>
                                      </p:cBhvr>
                                      <p:tavLst>
                                        <p:tav tm="0">
                                          <p:val>
                                            <p:fltVal val="0"/>
                                          </p:val>
                                        </p:tav>
                                        <p:tav tm="100000">
                                          <p:val>
                                            <p:strVal val="#ppt_w"/>
                                          </p:val>
                                        </p:tav>
                                      </p:tavLst>
                                    </p:anim>
                                    <p:anim calcmode="lin" valueType="num">
                                      <p:cBhvr>
                                        <p:cTn id="69" dur="500" fill="hold"/>
                                        <p:tgtEl>
                                          <p:spTgt spid="52246"/>
                                        </p:tgtEl>
                                        <p:attrNameLst>
                                          <p:attrName>ppt_h</p:attrName>
                                        </p:attrNameLst>
                                      </p:cBhvr>
                                      <p:tavLst>
                                        <p:tav tm="0">
                                          <p:val>
                                            <p:strVal val="#ppt_h"/>
                                          </p:val>
                                        </p:tav>
                                        <p:tav tm="100000">
                                          <p:val>
                                            <p:strVal val="#ppt_h"/>
                                          </p:val>
                                        </p:tav>
                                      </p:tavLst>
                                    </p:anim>
                                  </p:childTnLst>
                                </p:cTn>
                              </p:par>
                            </p:childTnLst>
                          </p:cTn>
                        </p:par>
                        <p:par>
                          <p:cTn id="70" fill="hold">
                            <p:stCondLst>
                              <p:cond delay="6000"/>
                            </p:stCondLst>
                            <p:childTnLst>
                              <p:par>
                                <p:cTn id="71" presetID="9" presetClass="entr" presetSubtype="0" fill="hold" nodeType="afterEffect">
                                  <p:stCondLst>
                                    <p:cond delay="0"/>
                                  </p:stCondLst>
                                  <p:childTnLst>
                                    <p:set>
                                      <p:cBhvr>
                                        <p:cTn id="72" dur="1" fill="hold">
                                          <p:stCondLst>
                                            <p:cond delay="0"/>
                                          </p:stCondLst>
                                        </p:cTn>
                                        <p:tgtEl>
                                          <p:spTgt spid="52240"/>
                                        </p:tgtEl>
                                        <p:attrNameLst>
                                          <p:attrName>style.visibility</p:attrName>
                                        </p:attrNameLst>
                                      </p:cBhvr>
                                      <p:to>
                                        <p:strVal val="visible"/>
                                      </p:to>
                                    </p:set>
                                    <p:animEffect transition="in" filter="dissolve">
                                      <p:cBhvr>
                                        <p:cTn id="73" dur="500"/>
                                        <p:tgtEl>
                                          <p:spTgt spid="52240"/>
                                        </p:tgtEl>
                                      </p:cBhvr>
                                    </p:animEffect>
                                  </p:childTnLst>
                                </p:cTn>
                              </p:par>
                            </p:childTnLst>
                          </p:cTn>
                        </p:par>
                        <p:par>
                          <p:cTn id="74" fill="hold">
                            <p:stCondLst>
                              <p:cond delay="6500"/>
                            </p:stCondLst>
                            <p:childTnLst>
                              <p:par>
                                <p:cTn id="75" presetID="9" presetClass="entr" presetSubtype="0" fill="hold" grpId="0" nodeType="afterEffect">
                                  <p:stCondLst>
                                    <p:cond delay="0"/>
                                  </p:stCondLst>
                                  <p:childTnLst>
                                    <p:set>
                                      <p:cBhvr>
                                        <p:cTn id="76" dur="1" fill="hold">
                                          <p:stCondLst>
                                            <p:cond delay="0"/>
                                          </p:stCondLst>
                                        </p:cTn>
                                        <p:tgtEl>
                                          <p:spTgt spid="52263"/>
                                        </p:tgtEl>
                                        <p:attrNameLst>
                                          <p:attrName>style.visibility</p:attrName>
                                        </p:attrNameLst>
                                      </p:cBhvr>
                                      <p:to>
                                        <p:strVal val="visible"/>
                                      </p:to>
                                    </p:set>
                                    <p:animEffect transition="in" filter="dissolve">
                                      <p:cBhvr>
                                        <p:cTn id="77" dur="500"/>
                                        <p:tgtEl>
                                          <p:spTgt spid="52263"/>
                                        </p:tgtEl>
                                      </p:cBhvr>
                                    </p:animEffect>
                                  </p:childTnLst>
                                </p:cTn>
                              </p:par>
                            </p:childTnLst>
                          </p:cTn>
                        </p:par>
                        <p:par>
                          <p:cTn id="78" fill="hold">
                            <p:stCondLst>
                              <p:cond delay="7000"/>
                            </p:stCondLst>
                            <p:childTnLst>
                              <p:par>
                                <p:cTn id="79" presetID="17" presetClass="entr" presetSubtype="2" fill="hold" nodeType="afterEffect">
                                  <p:stCondLst>
                                    <p:cond delay="0"/>
                                  </p:stCondLst>
                                  <p:childTnLst>
                                    <p:set>
                                      <p:cBhvr>
                                        <p:cTn id="80" dur="1" fill="hold">
                                          <p:stCondLst>
                                            <p:cond delay="0"/>
                                          </p:stCondLst>
                                        </p:cTn>
                                        <p:tgtEl>
                                          <p:spTgt spid="52253"/>
                                        </p:tgtEl>
                                        <p:attrNameLst>
                                          <p:attrName>style.visibility</p:attrName>
                                        </p:attrNameLst>
                                      </p:cBhvr>
                                      <p:to>
                                        <p:strVal val="visible"/>
                                      </p:to>
                                    </p:set>
                                    <p:anim calcmode="lin" valueType="num">
                                      <p:cBhvr>
                                        <p:cTn id="81" dur="500" fill="hold"/>
                                        <p:tgtEl>
                                          <p:spTgt spid="52253"/>
                                        </p:tgtEl>
                                        <p:attrNameLst>
                                          <p:attrName>ppt_x</p:attrName>
                                        </p:attrNameLst>
                                      </p:cBhvr>
                                      <p:tavLst>
                                        <p:tav tm="0">
                                          <p:val>
                                            <p:strVal val="#ppt_x+#ppt_w/2"/>
                                          </p:val>
                                        </p:tav>
                                        <p:tav tm="100000">
                                          <p:val>
                                            <p:strVal val="#ppt_x"/>
                                          </p:val>
                                        </p:tav>
                                      </p:tavLst>
                                    </p:anim>
                                    <p:anim calcmode="lin" valueType="num">
                                      <p:cBhvr>
                                        <p:cTn id="82" dur="500" fill="hold"/>
                                        <p:tgtEl>
                                          <p:spTgt spid="52253"/>
                                        </p:tgtEl>
                                        <p:attrNameLst>
                                          <p:attrName>ppt_y</p:attrName>
                                        </p:attrNameLst>
                                      </p:cBhvr>
                                      <p:tavLst>
                                        <p:tav tm="0">
                                          <p:val>
                                            <p:strVal val="#ppt_y"/>
                                          </p:val>
                                        </p:tav>
                                        <p:tav tm="100000">
                                          <p:val>
                                            <p:strVal val="#ppt_y"/>
                                          </p:val>
                                        </p:tav>
                                      </p:tavLst>
                                    </p:anim>
                                    <p:anim calcmode="lin" valueType="num">
                                      <p:cBhvr>
                                        <p:cTn id="83" dur="500" fill="hold"/>
                                        <p:tgtEl>
                                          <p:spTgt spid="52253"/>
                                        </p:tgtEl>
                                        <p:attrNameLst>
                                          <p:attrName>ppt_w</p:attrName>
                                        </p:attrNameLst>
                                      </p:cBhvr>
                                      <p:tavLst>
                                        <p:tav tm="0">
                                          <p:val>
                                            <p:fltVal val="0"/>
                                          </p:val>
                                        </p:tav>
                                        <p:tav tm="100000">
                                          <p:val>
                                            <p:strVal val="#ppt_w"/>
                                          </p:val>
                                        </p:tav>
                                      </p:tavLst>
                                    </p:anim>
                                    <p:anim calcmode="lin" valueType="num">
                                      <p:cBhvr>
                                        <p:cTn id="84" dur="500" fill="hold"/>
                                        <p:tgtEl>
                                          <p:spTgt spid="52253"/>
                                        </p:tgtEl>
                                        <p:attrNameLst>
                                          <p:attrName>ppt_h</p:attrName>
                                        </p:attrNameLst>
                                      </p:cBhvr>
                                      <p:tavLst>
                                        <p:tav tm="0">
                                          <p:val>
                                            <p:strVal val="#ppt_h"/>
                                          </p:val>
                                        </p:tav>
                                        <p:tav tm="100000">
                                          <p:val>
                                            <p:strVal val="#ppt_h"/>
                                          </p:val>
                                        </p:tav>
                                      </p:tavLst>
                                    </p:anim>
                                  </p:childTnLst>
                                </p:cTn>
                              </p:par>
                            </p:childTnLst>
                          </p:cTn>
                        </p:par>
                        <p:par>
                          <p:cTn id="85" fill="hold">
                            <p:stCondLst>
                              <p:cond delay="7500"/>
                            </p:stCondLst>
                            <p:childTnLst>
                              <p:par>
                                <p:cTn id="86" presetID="4" presetClass="entr" presetSubtype="16" fill="hold" grpId="0" nodeType="afterEffect">
                                  <p:stCondLst>
                                    <p:cond delay="0"/>
                                  </p:stCondLst>
                                  <p:childTnLst>
                                    <p:set>
                                      <p:cBhvr>
                                        <p:cTn id="87" dur="1" fill="hold">
                                          <p:stCondLst>
                                            <p:cond delay="0"/>
                                          </p:stCondLst>
                                        </p:cTn>
                                        <p:tgtEl>
                                          <p:spTgt spid="52255"/>
                                        </p:tgtEl>
                                        <p:attrNameLst>
                                          <p:attrName>style.visibility</p:attrName>
                                        </p:attrNameLst>
                                      </p:cBhvr>
                                      <p:to>
                                        <p:strVal val="visible"/>
                                      </p:to>
                                    </p:set>
                                    <p:animEffect transition="in" filter="box(in)">
                                      <p:cBhvr>
                                        <p:cTn id="88" dur="500"/>
                                        <p:tgtEl>
                                          <p:spTgt spid="52255"/>
                                        </p:tgtEl>
                                      </p:cBhvr>
                                    </p:animEffect>
                                  </p:childTnLst>
                                </p:cTn>
                              </p:par>
                            </p:childTnLst>
                          </p:cTn>
                        </p:par>
                        <p:par>
                          <p:cTn id="89" fill="hold">
                            <p:stCondLst>
                              <p:cond delay="8000"/>
                            </p:stCondLst>
                            <p:childTnLst>
                              <p:par>
                                <p:cTn id="90" presetID="17" presetClass="entr" presetSubtype="2" fill="hold" nodeType="afterEffect">
                                  <p:stCondLst>
                                    <p:cond delay="0"/>
                                  </p:stCondLst>
                                  <p:childTnLst>
                                    <p:set>
                                      <p:cBhvr>
                                        <p:cTn id="91" dur="1" fill="hold">
                                          <p:stCondLst>
                                            <p:cond delay="0"/>
                                          </p:stCondLst>
                                        </p:cTn>
                                        <p:tgtEl>
                                          <p:spTgt spid="52254"/>
                                        </p:tgtEl>
                                        <p:attrNameLst>
                                          <p:attrName>style.visibility</p:attrName>
                                        </p:attrNameLst>
                                      </p:cBhvr>
                                      <p:to>
                                        <p:strVal val="visible"/>
                                      </p:to>
                                    </p:set>
                                    <p:anim calcmode="lin" valueType="num">
                                      <p:cBhvr>
                                        <p:cTn id="92" dur="500" fill="hold"/>
                                        <p:tgtEl>
                                          <p:spTgt spid="52254"/>
                                        </p:tgtEl>
                                        <p:attrNameLst>
                                          <p:attrName>ppt_x</p:attrName>
                                        </p:attrNameLst>
                                      </p:cBhvr>
                                      <p:tavLst>
                                        <p:tav tm="0">
                                          <p:val>
                                            <p:strVal val="#ppt_x+#ppt_w/2"/>
                                          </p:val>
                                        </p:tav>
                                        <p:tav tm="100000">
                                          <p:val>
                                            <p:strVal val="#ppt_x"/>
                                          </p:val>
                                        </p:tav>
                                      </p:tavLst>
                                    </p:anim>
                                    <p:anim calcmode="lin" valueType="num">
                                      <p:cBhvr>
                                        <p:cTn id="93" dur="500" fill="hold"/>
                                        <p:tgtEl>
                                          <p:spTgt spid="52254"/>
                                        </p:tgtEl>
                                        <p:attrNameLst>
                                          <p:attrName>ppt_y</p:attrName>
                                        </p:attrNameLst>
                                      </p:cBhvr>
                                      <p:tavLst>
                                        <p:tav tm="0">
                                          <p:val>
                                            <p:strVal val="#ppt_y"/>
                                          </p:val>
                                        </p:tav>
                                        <p:tav tm="100000">
                                          <p:val>
                                            <p:strVal val="#ppt_y"/>
                                          </p:val>
                                        </p:tav>
                                      </p:tavLst>
                                    </p:anim>
                                    <p:anim calcmode="lin" valueType="num">
                                      <p:cBhvr>
                                        <p:cTn id="94" dur="500" fill="hold"/>
                                        <p:tgtEl>
                                          <p:spTgt spid="52254"/>
                                        </p:tgtEl>
                                        <p:attrNameLst>
                                          <p:attrName>ppt_w</p:attrName>
                                        </p:attrNameLst>
                                      </p:cBhvr>
                                      <p:tavLst>
                                        <p:tav tm="0">
                                          <p:val>
                                            <p:fltVal val="0"/>
                                          </p:val>
                                        </p:tav>
                                        <p:tav tm="100000">
                                          <p:val>
                                            <p:strVal val="#ppt_w"/>
                                          </p:val>
                                        </p:tav>
                                      </p:tavLst>
                                    </p:anim>
                                    <p:anim calcmode="lin" valueType="num">
                                      <p:cBhvr>
                                        <p:cTn id="95" dur="500" fill="hold"/>
                                        <p:tgtEl>
                                          <p:spTgt spid="52254"/>
                                        </p:tgtEl>
                                        <p:attrNameLst>
                                          <p:attrName>ppt_h</p:attrName>
                                        </p:attrNameLst>
                                      </p:cBhvr>
                                      <p:tavLst>
                                        <p:tav tm="0">
                                          <p:val>
                                            <p:strVal val="#ppt_h"/>
                                          </p:val>
                                        </p:tav>
                                        <p:tav tm="100000">
                                          <p:val>
                                            <p:strVal val="#ppt_h"/>
                                          </p:val>
                                        </p:tav>
                                      </p:tavLst>
                                    </p:anim>
                                  </p:childTnLst>
                                </p:cTn>
                              </p:par>
                            </p:childTnLst>
                          </p:cTn>
                        </p:par>
                        <p:par>
                          <p:cTn id="96" fill="hold">
                            <p:stCondLst>
                              <p:cond delay="8500"/>
                            </p:stCondLst>
                            <p:childTnLst>
                              <p:par>
                                <p:cTn id="97" presetID="4" presetClass="entr" presetSubtype="32" fill="hold" grpId="0" nodeType="afterEffect">
                                  <p:stCondLst>
                                    <p:cond delay="0"/>
                                  </p:stCondLst>
                                  <p:childTnLst>
                                    <p:set>
                                      <p:cBhvr>
                                        <p:cTn id="98" dur="1" fill="hold">
                                          <p:stCondLst>
                                            <p:cond delay="0"/>
                                          </p:stCondLst>
                                        </p:cTn>
                                        <p:tgtEl>
                                          <p:spTgt spid="52256"/>
                                        </p:tgtEl>
                                        <p:attrNameLst>
                                          <p:attrName>style.visibility</p:attrName>
                                        </p:attrNameLst>
                                      </p:cBhvr>
                                      <p:to>
                                        <p:strVal val="visible"/>
                                      </p:to>
                                    </p:set>
                                    <p:animEffect transition="in" filter="box(out)">
                                      <p:cBhvr>
                                        <p:cTn id="99" dur="500"/>
                                        <p:tgtEl>
                                          <p:spTgt spid="52256"/>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1" fill="hold" grpId="0" nodeType="clickEffect">
                                  <p:stCondLst>
                                    <p:cond delay="0"/>
                                  </p:stCondLst>
                                  <p:iterate type="wd">
                                    <p:tmPct val="100000"/>
                                  </p:iterate>
                                  <p:childTnLst>
                                    <p:set>
                                      <p:cBhvr>
                                        <p:cTn id="103" dur="1" fill="hold">
                                          <p:stCondLst>
                                            <p:cond delay="0"/>
                                          </p:stCondLst>
                                        </p:cTn>
                                        <p:tgtEl>
                                          <p:spTgt spid="52229"/>
                                        </p:tgtEl>
                                        <p:attrNameLst>
                                          <p:attrName>style.visibility</p:attrName>
                                        </p:attrNameLst>
                                      </p:cBhvr>
                                      <p:to>
                                        <p:strVal val="visible"/>
                                      </p:to>
                                    </p:set>
                                    <p:animEffect transition="in" filter="slide(fromTop)">
                                      <p:cBhvr>
                                        <p:cTn id="104" dur="300"/>
                                        <p:tgtEl>
                                          <p:spTgt spid="5222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499"/>
                                          </p:stCondLst>
                                        </p:cTn>
                                        <p:tgtEl>
                                          <p:spTgt spid="52270"/>
                                        </p:tgtEl>
                                        <p:attrNameLst>
                                          <p:attrName>style.visibility</p:attrName>
                                        </p:attrNameLst>
                                      </p:cBhvr>
                                      <p:to>
                                        <p:strVal val="visible"/>
                                      </p:to>
                                    </p:set>
                                  </p:childTnLst>
                                </p:cTn>
                              </p:par>
                            </p:childTnLst>
                          </p:cTn>
                        </p:par>
                        <p:par>
                          <p:cTn id="109" fill="hold">
                            <p:stCondLst>
                              <p:cond delay="500"/>
                            </p:stCondLst>
                            <p:childTnLst>
                              <p:par>
                                <p:cTn id="110" presetID="11" presetClass="entr" presetSubtype="0" fill="hold" nodeType="afterEffect">
                                  <p:stCondLst>
                                    <p:cond delay="0"/>
                                  </p:stCondLst>
                                  <p:childTnLst>
                                    <p:set>
                                      <p:cBhvr>
                                        <p:cTn id="111" dur="1000">
                                          <p:stCondLst>
                                            <p:cond delay="0"/>
                                          </p:stCondLst>
                                        </p:cTn>
                                        <p:tgtEl>
                                          <p:spTgt spid="52233"/>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499"/>
                                          </p:stCondLst>
                                        </p:cTn>
                                        <p:tgtEl>
                                          <p:spTgt spid="5226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nodeType="afterEffect">
                                  <p:stCondLst>
                                    <p:cond delay="0"/>
                                  </p:stCondLst>
                                  <p:childTnLst>
                                    <p:set>
                                      <p:cBhvr>
                                        <p:cTn id="117" dur="1" fill="hold">
                                          <p:stCondLst>
                                            <p:cond delay="499"/>
                                          </p:stCondLst>
                                        </p:cTn>
                                        <p:tgtEl>
                                          <p:spTgt spid="52271"/>
                                        </p:tgtEl>
                                        <p:attrNameLst>
                                          <p:attrName>style.visibility</p:attrName>
                                        </p:attrNameLst>
                                      </p:cBhvr>
                                      <p:to>
                                        <p:strVal val="visible"/>
                                      </p:to>
                                    </p:set>
                                  </p:childTnLst>
                                </p:cTn>
                              </p:par>
                            </p:childTnLst>
                          </p:cTn>
                        </p:par>
                        <p:par>
                          <p:cTn id="118" fill="hold">
                            <p:stCondLst>
                              <p:cond delay="2500"/>
                            </p:stCondLst>
                            <p:childTnLst>
                              <p:par>
                                <p:cTn id="119" presetID="11" presetClass="entr" presetSubtype="0" fill="hold" nodeType="afterEffect">
                                  <p:stCondLst>
                                    <p:cond delay="0"/>
                                  </p:stCondLst>
                                  <p:childTnLst>
                                    <p:set>
                                      <p:cBhvr>
                                        <p:cTn id="120" dur="1000">
                                          <p:stCondLst>
                                            <p:cond delay="0"/>
                                          </p:stCondLst>
                                        </p:cTn>
                                        <p:tgtEl>
                                          <p:spTgt spid="52234"/>
                                        </p:tgtEl>
                                        <p:attrNameLst>
                                          <p:attrName>style.visibility</p:attrName>
                                        </p:attrNameLst>
                                      </p:cBhvr>
                                      <p:to>
                                        <p:strVal val="visible"/>
                                      </p:to>
                                    </p:set>
                                  </p:childTnLst>
                                </p:cTn>
                              </p:par>
                            </p:childTnLst>
                          </p:cTn>
                        </p:par>
                        <p:par>
                          <p:cTn id="121" fill="hold">
                            <p:stCondLst>
                              <p:cond delay="3500"/>
                            </p:stCondLst>
                            <p:childTnLst>
                              <p:par>
                                <p:cTn id="122" presetID="1" presetClass="entr" presetSubtype="0" fill="hold" nodeType="afterEffect">
                                  <p:stCondLst>
                                    <p:cond delay="0"/>
                                  </p:stCondLst>
                                  <p:childTnLst>
                                    <p:set>
                                      <p:cBhvr>
                                        <p:cTn id="123" dur="1" fill="hold">
                                          <p:stCondLst>
                                            <p:cond delay="499"/>
                                          </p:stCondLst>
                                        </p:cTn>
                                        <p:tgtEl>
                                          <p:spTgt spid="5226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499"/>
                                          </p:stCondLst>
                                        </p:cTn>
                                        <p:tgtEl>
                                          <p:spTgt spid="52269"/>
                                        </p:tgtEl>
                                        <p:attrNameLst>
                                          <p:attrName>style.visibility</p:attrName>
                                        </p:attrNameLst>
                                      </p:cBhvr>
                                      <p:to>
                                        <p:strVal val="visible"/>
                                      </p:to>
                                    </p:set>
                                  </p:childTnLst>
                                </p:cTn>
                              </p:par>
                            </p:childTnLst>
                          </p:cTn>
                        </p:par>
                        <p:par>
                          <p:cTn id="128" fill="hold">
                            <p:stCondLst>
                              <p:cond delay="500"/>
                            </p:stCondLst>
                            <p:childTnLst>
                              <p:par>
                                <p:cTn id="129" presetID="11" presetClass="entr" presetSubtype="0" fill="hold" nodeType="afterEffect">
                                  <p:stCondLst>
                                    <p:cond delay="0"/>
                                  </p:stCondLst>
                                  <p:childTnLst>
                                    <p:set>
                                      <p:cBhvr>
                                        <p:cTn id="130" dur="1000">
                                          <p:stCondLst>
                                            <p:cond delay="0"/>
                                          </p:stCondLst>
                                        </p:cTn>
                                        <p:tgtEl>
                                          <p:spTgt spid="52236"/>
                                        </p:tgtEl>
                                        <p:attrNameLst>
                                          <p:attrName>style.visibility</p:attrName>
                                        </p:attrNameLst>
                                      </p:cBhvr>
                                      <p:to>
                                        <p:strVal val="visible"/>
                                      </p:to>
                                    </p:set>
                                  </p:childTnLst>
                                </p:cTn>
                              </p:par>
                            </p:childTnLst>
                          </p:cTn>
                        </p:par>
                        <p:par>
                          <p:cTn id="131" fill="hold">
                            <p:stCondLst>
                              <p:cond delay="1500"/>
                            </p:stCondLst>
                            <p:childTnLst>
                              <p:par>
                                <p:cTn id="132" presetID="1" presetClass="entr" presetSubtype="0" fill="hold" nodeType="afterEffect">
                                  <p:stCondLst>
                                    <p:cond delay="0"/>
                                  </p:stCondLst>
                                  <p:childTnLst>
                                    <p:set>
                                      <p:cBhvr>
                                        <p:cTn id="133" dur="1" fill="hold">
                                          <p:stCondLst>
                                            <p:cond delay="499"/>
                                          </p:stCondLst>
                                        </p:cTn>
                                        <p:tgtEl>
                                          <p:spTgt spid="52266"/>
                                        </p:tgtEl>
                                        <p:attrNameLst>
                                          <p:attrName>style.visibility</p:attrName>
                                        </p:attrNameLst>
                                      </p:cBhvr>
                                      <p:to>
                                        <p:strVal val="visible"/>
                                      </p:to>
                                    </p:set>
                                  </p:childTnLst>
                                </p:cTn>
                              </p:par>
                            </p:childTnLst>
                          </p:cTn>
                        </p:par>
                        <p:par>
                          <p:cTn id="134" fill="hold">
                            <p:stCondLst>
                              <p:cond delay="2000"/>
                            </p:stCondLst>
                            <p:childTnLst>
                              <p:par>
                                <p:cTn id="135" presetID="1" presetClass="entr" presetSubtype="0" fill="hold" nodeType="afterEffect">
                                  <p:stCondLst>
                                    <p:cond delay="0"/>
                                  </p:stCondLst>
                                  <p:childTnLst>
                                    <p:set>
                                      <p:cBhvr>
                                        <p:cTn id="136" dur="1" fill="hold">
                                          <p:stCondLst>
                                            <p:cond delay="499"/>
                                          </p:stCondLst>
                                        </p:cTn>
                                        <p:tgtEl>
                                          <p:spTgt spid="52272"/>
                                        </p:tgtEl>
                                        <p:attrNameLst>
                                          <p:attrName>style.visibility</p:attrName>
                                        </p:attrNameLst>
                                      </p:cBhvr>
                                      <p:to>
                                        <p:strVal val="visible"/>
                                      </p:to>
                                    </p:set>
                                  </p:childTnLst>
                                  <p:subTnLst>
                                    <p:audio>
                                      <p:cMediaNode>
                                        <p:cTn display="0" masterRel="sameClick">
                                          <p:stCondLst>
                                            <p:cond evt="begin" delay="0">
                                              <p:tn val="135"/>
                                            </p:cond>
                                          </p:stCondLst>
                                          <p:endCondLst>
                                            <p:cond evt="onStopAudio" delay="0">
                                              <p:tgtEl>
                                                <p:sldTgt/>
                                              </p:tgtEl>
                                            </p:cond>
                                          </p:endCondLst>
                                        </p:cTn>
                                        <p:tgtEl>
                                          <p:sndTgt r:embed="rId18" name="laser.wav"/>
                                        </p:tgtEl>
                                      </p:cMediaNode>
                                    </p:audio>
                                  </p:subTnLst>
                                </p:cTn>
                              </p:par>
                            </p:childTnLst>
                          </p:cTn>
                        </p:par>
                        <p:par>
                          <p:cTn id="137" fill="hold">
                            <p:stCondLst>
                              <p:cond delay="2500"/>
                            </p:stCondLst>
                            <p:childTnLst>
                              <p:par>
                                <p:cTn id="138" presetID="11" presetClass="entr" presetSubtype="0" fill="hold" nodeType="afterEffect">
                                  <p:stCondLst>
                                    <p:cond delay="0"/>
                                  </p:stCondLst>
                                  <p:childTnLst>
                                    <p:set>
                                      <p:cBhvr>
                                        <p:cTn id="139" dur="1000">
                                          <p:stCondLst>
                                            <p:cond delay="0"/>
                                          </p:stCondLst>
                                        </p:cTn>
                                        <p:tgtEl>
                                          <p:spTgt spid="52235"/>
                                        </p:tgtEl>
                                        <p:attrNameLst>
                                          <p:attrName>style.visibility</p:attrName>
                                        </p:attrNameLst>
                                      </p:cBhvr>
                                      <p:to>
                                        <p:strVal val="visible"/>
                                      </p:to>
                                    </p:set>
                                  </p:childTnLst>
                                </p:cTn>
                              </p:par>
                            </p:childTnLst>
                          </p:cTn>
                        </p:par>
                        <p:par>
                          <p:cTn id="140" fill="hold">
                            <p:stCondLst>
                              <p:cond delay="3500"/>
                            </p:stCondLst>
                            <p:childTnLst>
                              <p:par>
                                <p:cTn id="141" presetID="1" presetClass="entr" presetSubtype="0" fill="hold" nodeType="afterEffect">
                                  <p:stCondLst>
                                    <p:cond delay="0"/>
                                  </p:stCondLst>
                                  <p:childTnLst>
                                    <p:set>
                                      <p:cBhvr>
                                        <p:cTn id="142" dur="1" fill="hold">
                                          <p:stCondLst>
                                            <p:cond delay="499"/>
                                          </p:stCondLst>
                                        </p:cTn>
                                        <p:tgtEl>
                                          <p:spTgt spid="5226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nodeType="clickEffect">
                                  <p:stCondLst>
                                    <p:cond delay="0"/>
                                  </p:stCondLst>
                                  <p:childTnLst>
                                    <p:set>
                                      <p:cBhvr>
                                        <p:cTn id="146" dur="1" fill="hold">
                                          <p:stCondLst>
                                            <p:cond delay="0"/>
                                          </p:stCondLst>
                                        </p:cTn>
                                        <p:tgtEl>
                                          <p:spTgt spid="52261"/>
                                        </p:tgtEl>
                                        <p:attrNameLst>
                                          <p:attrName>style.visibility</p:attrName>
                                        </p:attrNameLst>
                                      </p:cBhvr>
                                      <p:to>
                                        <p:strVal val="visible"/>
                                      </p:to>
                                    </p:set>
                                    <p:anim calcmode="lin" valueType="num">
                                      <p:cBhvr additive="base">
                                        <p:cTn id="147" dur="500" fill="hold"/>
                                        <p:tgtEl>
                                          <p:spTgt spid="52261"/>
                                        </p:tgtEl>
                                        <p:attrNameLst>
                                          <p:attrName>ppt_x</p:attrName>
                                        </p:attrNameLst>
                                      </p:cBhvr>
                                      <p:tavLst>
                                        <p:tav tm="0">
                                          <p:val>
                                            <p:strVal val="#ppt_x"/>
                                          </p:val>
                                        </p:tav>
                                        <p:tav tm="100000">
                                          <p:val>
                                            <p:strVal val="#ppt_x"/>
                                          </p:val>
                                        </p:tav>
                                      </p:tavLst>
                                    </p:anim>
                                    <p:anim calcmode="lin" valueType="num">
                                      <p:cBhvr additive="base">
                                        <p:cTn id="148" dur="500" fill="hold"/>
                                        <p:tgtEl>
                                          <p:spTgt spid="52261"/>
                                        </p:tgtEl>
                                        <p:attrNameLst>
                                          <p:attrName>ppt_y</p:attrName>
                                        </p:attrNameLst>
                                      </p:cBhvr>
                                      <p:tavLst>
                                        <p:tav tm="0">
                                          <p:val>
                                            <p:strVal val="0-#ppt_h/2"/>
                                          </p:val>
                                        </p:tav>
                                        <p:tav tm="100000">
                                          <p:val>
                                            <p:strVal val="#ppt_y"/>
                                          </p:val>
                                        </p:tav>
                                      </p:tavLst>
                                    </p:anim>
                                  </p:childTnLst>
                                </p:cTn>
                              </p:par>
                            </p:childTnLst>
                          </p:cTn>
                        </p:par>
                        <p:par>
                          <p:cTn id="149" fill="hold">
                            <p:stCondLst>
                              <p:cond delay="500"/>
                            </p:stCondLst>
                            <p:childTnLst>
                              <p:par>
                                <p:cTn id="150" presetID="2" presetClass="entr" presetSubtype="1" fill="hold" nodeType="afterEffect">
                                  <p:stCondLst>
                                    <p:cond delay="0"/>
                                  </p:stCondLst>
                                  <p:childTnLst>
                                    <p:set>
                                      <p:cBhvr>
                                        <p:cTn id="151" dur="1" fill="hold">
                                          <p:stCondLst>
                                            <p:cond delay="0"/>
                                          </p:stCondLst>
                                        </p:cTn>
                                        <p:tgtEl>
                                          <p:spTgt spid="52262"/>
                                        </p:tgtEl>
                                        <p:attrNameLst>
                                          <p:attrName>style.visibility</p:attrName>
                                        </p:attrNameLst>
                                      </p:cBhvr>
                                      <p:to>
                                        <p:strVal val="visible"/>
                                      </p:to>
                                    </p:set>
                                    <p:anim calcmode="lin" valueType="num">
                                      <p:cBhvr additive="base">
                                        <p:cTn id="152" dur="500" fill="hold"/>
                                        <p:tgtEl>
                                          <p:spTgt spid="52262"/>
                                        </p:tgtEl>
                                        <p:attrNameLst>
                                          <p:attrName>ppt_x</p:attrName>
                                        </p:attrNameLst>
                                      </p:cBhvr>
                                      <p:tavLst>
                                        <p:tav tm="0">
                                          <p:val>
                                            <p:strVal val="#ppt_x"/>
                                          </p:val>
                                        </p:tav>
                                        <p:tav tm="100000">
                                          <p:val>
                                            <p:strVal val="#ppt_x"/>
                                          </p:val>
                                        </p:tav>
                                      </p:tavLst>
                                    </p:anim>
                                    <p:anim calcmode="lin" valueType="num">
                                      <p:cBhvr additive="base">
                                        <p:cTn id="153" dur="500" fill="hold"/>
                                        <p:tgtEl>
                                          <p:spTgt spid="52262"/>
                                        </p:tgtEl>
                                        <p:attrNameLst>
                                          <p:attrName>ppt_y</p:attrName>
                                        </p:attrNameLst>
                                      </p:cBhvr>
                                      <p:tavLst>
                                        <p:tav tm="0">
                                          <p:val>
                                            <p:strVal val="0-#ppt_h/2"/>
                                          </p:val>
                                        </p:tav>
                                        <p:tav tm="100000">
                                          <p:val>
                                            <p:strVal val="#ppt_y"/>
                                          </p:val>
                                        </p:tav>
                                      </p:tavLst>
                                    </p:anim>
                                  </p:childTnLst>
                                </p:cTn>
                              </p:par>
                            </p:childTnLst>
                          </p:cTn>
                        </p:par>
                        <p:par>
                          <p:cTn id="154" fill="hold">
                            <p:stCondLst>
                              <p:cond delay="1000"/>
                            </p:stCondLst>
                            <p:childTnLst>
                              <p:par>
                                <p:cTn id="155" presetID="16" presetClass="entr" presetSubtype="37" fill="hold" nodeType="afterEffect">
                                  <p:stCondLst>
                                    <p:cond delay="0"/>
                                  </p:stCondLst>
                                  <p:childTnLst>
                                    <p:set>
                                      <p:cBhvr>
                                        <p:cTn id="156" dur="1" fill="hold">
                                          <p:stCondLst>
                                            <p:cond delay="0"/>
                                          </p:stCondLst>
                                        </p:cTn>
                                        <p:tgtEl>
                                          <p:spTgt spid="52228"/>
                                        </p:tgtEl>
                                        <p:attrNameLst>
                                          <p:attrName>style.visibility</p:attrName>
                                        </p:attrNameLst>
                                      </p:cBhvr>
                                      <p:to>
                                        <p:strVal val="visible"/>
                                      </p:to>
                                    </p:set>
                                    <p:animEffect transition="in" filter="barn(outVertical)">
                                      <p:cBhvr>
                                        <p:cTn id="157" dur="500"/>
                                        <p:tgtEl>
                                          <p:spTgt spid="52228"/>
                                        </p:tgtEl>
                                      </p:cBhvr>
                                    </p:animEffect>
                                  </p:childTnLst>
                                </p:cTn>
                              </p:par>
                            </p:childTnLst>
                          </p:cTn>
                        </p:par>
                        <p:par>
                          <p:cTn id="158" fill="hold">
                            <p:stCondLst>
                              <p:cond delay="1500"/>
                            </p:stCondLst>
                            <p:childTnLst>
                              <p:par>
                                <p:cTn id="159" presetID="5" presetClass="entr" presetSubtype="10" fill="hold" grpId="0" nodeType="afterEffect">
                                  <p:stCondLst>
                                    <p:cond delay="0"/>
                                  </p:stCondLst>
                                  <p:childTnLst>
                                    <p:set>
                                      <p:cBhvr>
                                        <p:cTn id="160" dur="1" fill="hold">
                                          <p:stCondLst>
                                            <p:cond delay="0"/>
                                          </p:stCondLst>
                                        </p:cTn>
                                        <p:tgtEl>
                                          <p:spTgt spid="52230"/>
                                        </p:tgtEl>
                                        <p:attrNameLst>
                                          <p:attrName>style.visibility</p:attrName>
                                        </p:attrNameLst>
                                      </p:cBhvr>
                                      <p:to>
                                        <p:strVal val="visible"/>
                                      </p:to>
                                    </p:set>
                                    <p:animEffect transition="in" filter="checkerboard(across)">
                                      <p:cBhvr>
                                        <p:cTn id="161" dur="500"/>
                                        <p:tgtEl>
                                          <p:spTgt spid="52230"/>
                                        </p:tgtEl>
                                      </p:cBhvr>
                                    </p:animEffect>
                                  </p:childTnLst>
                                </p:cTn>
                              </p:par>
                            </p:childTnLst>
                          </p:cTn>
                        </p:par>
                      </p:childTnLst>
                    </p:cTn>
                  </p:par>
                  <p:par>
                    <p:cTn id="162" fill="hold">
                      <p:stCondLst>
                        <p:cond delay="indefinite"/>
                      </p:stCondLst>
                      <p:childTnLst>
                        <p:par>
                          <p:cTn id="163" fill="hold">
                            <p:stCondLst>
                              <p:cond delay="0"/>
                            </p:stCondLst>
                            <p:childTnLst>
                              <p:par>
                                <p:cTn id="164" presetID="17" presetClass="entr" presetSubtype="8" fill="hold" nodeType="clickEffect">
                                  <p:stCondLst>
                                    <p:cond delay="0"/>
                                  </p:stCondLst>
                                  <p:childTnLst>
                                    <p:set>
                                      <p:cBhvr>
                                        <p:cTn id="165" dur="1" fill="hold">
                                          <p:stCondLst>
                                            <p:cond delay="0"/>
                                          </p:stCondLst>
                                        </p:cTn>
                                        <p:tgtEl>
                                          <p:spTgt spid="52239"/>
                                        </p:tgtEl>
                                        <p:attrNameLst>
                                          <p:attrName>style.visibility</p:attrName>
                                        </p:attrNameLst>
                                      </p:cBhvr>
                                      <p:to>
                                        <p:strVal val="visible"/>
                                      </p:to>
                                    </p:set>
                                    <p:anim calcmode="lin" valueType="num">
                                      <p:cBhvr>
                                        <p:cTn id="166" dur="500" fill="hold"/>
                                        <p:tgtEl>
                                          <p:spTgt spid="52239"/>
                                        </p:tgtEl>
                                        <p:attrNameLst>
                                          <p:attrName>ppt_x</p:attrName>
                                        </p:attrNameLst>
                                      </p:cBhvr>
                                      <p:tavLst>
                                        <p:tav tm="0">
                                          <p:val>
                                            <p:strVal val="#ppt_x-#ppt_w/2"/>
                                          </p:val>
                                        </p:tav>
                                        <p:tav tm="100000">
                                          <p:val>
                                            <p:strVal val="#ppt_x"/>
                                          </p:val>
                                        </p:tav>
                                      </p:tavLst>
                                    </p:anim>
                                    <p:anim calcmode="lin" valueType="num">
                                      <p:cBhvr>
                                        <p:cTn id="167" dur="500" fill="hold"/>
                                        <p:tgtEl>
                                          <p:spTgt spid="52239"/>
                                        </p:tgtEl>
                                        <p:attrNameLst>
                                          <p:attrName>ppt_y</p:attrName>
                                        </p:attrNameLst>
                                      </p:cBhvr>
                                      <p:tavLst>
                                        <p:tav tm="0">
                                          <p:val>
                                            <p:strVal val="#ppt_y"/>
                                          </p:val>
                                        </p:tav>
                                        <p:tav tm="100000">
                                          <p:val>
                                            <p:strVal val="#ppt_y"/>
                                          </p:val>
                                        </p:tav>
                                      </p:tavLst>
                                    </p:anim>
                                    <p:anim calcmode="lin" valueType="num">
                                      <p:cBhvr>
                                        <p:cTn id="168" dur="500" fill="hold"/>
                                        <p:tgtEl>
                                          <p:spTgt spid="52239"/>
                                        </p:tgtEl>
                                        <p:attrNameLst>
                                          <p:attrName>ppt_w</p:attrName>
                                        </p:attrNameLst>
                                      </p:cBhvr>
                                      <p:tavLst>
                                        <p:tav tm="0">
                                          <p:val>
                                            <p:fltVal val="0"/>
                                          </p:val>
                                        </p:tav>
                                        <p:tav tm="100000">
                                          <p:val>
                                            <p:strVal val="#ppt_w"/>
                                          </p:val>
                                        </p:tav>
                                      </p:tavLst>
                                    </p:anim>
                                    <p:anim calcmode="lin" valueType="num">
                                      <p:cBhvr>
                                        <p:cTn id="169" dur="500" fill="hold"/>
                                        <p:tgtEl>
                                          <p:spTgt spid="52239"/>
                                        </p:tgtEl>
                                        <p:attrNameLst>
                                          <p:attrName>ppt_h</p:attrName>
                                        </p:attrNameLst>
                                      </p:cBhvr>
                                      <p:tavLst>
                                        <p:tav tm="0">
                                          <p:val>
                                            <p:strVal val="#ppt_h"/>
                                          </p:val>
                                        </p:tav>
                                        <p:tav tm="100000">
                                          <p:val>
                                            <p:strVal val="#ppt_h"/>
                                          </p:val>
                                        </p:tav>
                                      </p:tavLst>
                                    </p:anim>
                                  </p:childTnLst>
                                </p:cTn>
                              </p:par>
                            </p:childTnLst>
                          </p:cTn>
                        </p:par>
                        <p:par>
                          <p:cTn id="170" fill="hold">
                            <p:stCondLst>
                              <p:cond delay="500"/>
                            </p:stCondLst>
                            <p:childTnLst>
                              <p:par>
                                <p:cTn id="171" presetID="17" presetClass="entr" presetSubtype="2" fill="hold" nodeType="afterEffect">
                                  <p:stCondLst>
                                    <p:cond delay="0"/>
                                  </p:stCondLst>
                                  <p:childTnLst>
                                    <p:set>
                                      <p:cBhvr>
                                        <p:cTn id="172" dur="1" fill="hold">
                                          <p:stCondLst>
                                            <p:cond delay="0"/>
                                          </p:stCondLst>
                                        </p:cTn>
                                        <p:tgtEl>
                                          <p:spTgt spid="52264"/>
                                        </p:tgtEl>
                                        <p:attrNameLst>
                                          <p:attrName>style.visibility</p:attrName>
                                        </p:attrNameLst>
                                      </p:cBhvr>
                                      <p:to>
                                        <p:strVal val="visible"/>
                                      </p:to>
                                    </p:set>
                                    <p:anim calcmode="lin" valueType="num">
                                      <p:cBhvr>
                                        <p:cTn id="173" dur="500" fill="hold"/>
                                        <p:tgtEl>
                                          <p:spTgt spid="52264"/>
                                        </p:tgtEl>
                                        <p:attrNameLst>
                                          <p:attrName>ppt_x</p:attrName>
                                        </p:attrNameLst>
                                      </p:cBhvr>
                                      <p:tavLst>
                                        <p:tav tm="0">
                                          <p:val>
                                            <p:strVal val="#ppt_x+#ppt_w/2"/>
                                          </p:val>
                                        </p:tav>
                                        <p:tav tm="100000">
                                          <p:val>
                                            <p:strVal val="#ppt_x"/>
                                          </p:val>
                                        </p:tav>
                                      </p:tavLst>
                                    </p:anim>
                                    <p:anim calcmode="lin" valueType="num">
                                      <p:cBhvr>
                                        <p:cTn id="174" dur="500" fill="hold"/>
                                        <p:tgtEl>
                                          <p:spTgt spid="52264"/>
                                        </p:tgtEl>
                                        <p:attrNameLst>
                                          <p:attrName>ppt_y</p:attrName>
                                        </p:attrNameLst>
                                      </p:cBhvr>
                                      <p:tavLst>
                                        <p:tav tm="0">
                                          <p:val>
                                            <p:strVal val="#ppt_y"/>
                                          </p:val>
                                        </p:tav>
                                        <p:tav tm="100000">
                                          <p:val>
                                            <p:strVal val="#ppt_y"/>
                                          </p:val>
                                        </p:tav>
                                      </p:tavLst>
                                    </p:anim>
                                    <p:anim calcmode="lin" valueType="num">
                                      <p:cBhvr>
                                        <p:cTn id="175" dur="500" fill="hold"/>
                                        <p:tgtEl>
                                          <p:spTgt spid="52264"/>
                                        </p:tgtEl>
                                        <p:attrNameLst>
                                          <p:attrName>ppt_w</p:attrName>
                                        </p:attrNameLst>
                                      </p:cBhvr>
                                      <p:tavLst>
                                        <p:tav tm="0">
                                          <p:val>
                                            <p:fltVal val="0"/>
                                          </p:val>
                                        </p:tav>
                                        <p:tav tm="100000">
                                          <p:val>
                                            <p:strVal val="#ppt_w"/>
                                          </p:val>
                                        </p:tav>
                                      </p:tavLst>
                                    </p:anim>
                                    <p:anim calcmode="lin" valueType="num">
                                      <p:cBhvr>
                                        <p:cTn id="176" dur="500" fill="hold"/>
                                        <p:tgtEl>
                                          <p:spTgt spid="52264"/>
                                        </p:tgtEl>
                                        <p:attrNameLst>
                                          <p:attrName>ppt_h</p:attrName>
                                        </p:attrNameLst>
                                      </p:cBhvr>
                                      <p:tavLst>
                                        <p:tav tm="0">
                                          <p:val>
                                            <p:strVal val="#ppt_h"/>
                                          </p:val>
                                        </p:tav>
                                        <p:tav tm="100000">
                                          <p:val>
                                            <p:strVal val="#ppt_h"/>
                                          </p:val>
                                        </p:tav>
                                      </p:tavLst>
                                    </p:anim>
                                  </p:childTnLst>
                                </p:cTn>
                              </p:par>
                            </p:childTnLst>
                          </p:cTn>
                        </p:par>
                        <p:par>
                          <p:cTn id="177" fill="hold">
                            <p:stCondLst>
                              <p:cond delay="1000"/>
                            </p:stCondLst>
                            <p:childTnLst>
                              <p:par>
                                <p:cTn id="178" presetID="22" presetClass="entr" presetSubtype="1" fill="hold" nodeType="afterEffect">
                                  <p:stCondLst>
                                    <p:cond delay="0"/>
                                  </p:stCondLst>
                                  <p:childTnLst>
                                    <p:set>
                                      <p:cBhvr>
                                        <p:cTn id="179" dur="1" fill="hold">
                                          <p:stCondLst>
                                            <p:cond delay="0"/>
                                          </p:stCondLst>
                                        </p:cTn>
                                        <p:tgtEl>
                                          <p:spTgt spid="52257"/>
                                        </p:tgtEl>
                                        <p:attrNameLst>
                                          <p:attrName>style.visibility</p:attrName>
                                        </p:attrNameLst>
                                      </p:cBhvr>
                                      <p:to>
                                        <p:strVal val="visible"/>
                                      </p:to>
                                    </p:set>
                                    <p:animEffect transition="in" filter="wipe(up)">
                                      <p:cBhvr>
                                        <p:cTn id="180" dur="500"/>
                                        <p:tgtEl>
                                          <p:spTgt spid="52257"/>
                                        </p:tgtEl>
                                      </p:cBhvr>
                                    </p:animEffect>
                                  </p:childTnLst>
                                </p:cTn>
                              </p:par>
                            </p:childTnLst>
                          </p:cTn>
                        </p:par>
                        <p:par>
                          <p:cTn id="181" fill="hold">
                            <p:stCondLst>
                              <p:cond delay="1500"/>
                            </p:stCondLst>
                            <p:childTnLst>
                              <p:par>
                                <p:cTn id="182" presetID="22" presetClass="entr" presetSubtype="1" fill="hold" nodeType="afterEffect">
                                  <p:stCondLst>
                                    <p:cond delay="0"/>
                                  </p:stCondLst>
                                  <p:childTnLst>
                                    <p:set>
                                      <p:cBhvr>
                                        <p:cTn id="183" dur="1" fill="hold">
                                          <p:stCondLst>
                                            <p:cond delay="0"/>
                                          </p:stCondLst>
                                        </p:cTn>
                                        <p:tgtEl>
                                          <p:spTgt spid="52273"/>
                                        </p:tgtEl>
                                        <p:attrNameLst>
                                          <p:attrName>style.visibility</p:attrName>
                                        </p:attrNameLst>
                                      </p:cBhvr>
                                      <p:to>
                                        <p:strVal val="visible"/>
                                      </p:to>
                                    </p:set>
                                    <p:animEffect transition="in" filter="wipe(up)">
                                      <p:cBhvr>
                                        <p:cTn id="184" dur="500"/>
                                        <p:tgtEl>
                                          <p:spTgt spid="52273"/>
                                        </p:tgtEl>
                                      </p:cBhvr>
                                    </p:animEffect>
                                  </p:childTnLst>
                                </p:cTn>
                              </p:par>
                            </p:childTnLst>
                          </p:cTn>
                        </p:par>
                        <p:par>
                          <p:cTn id="185" fill="hold">
                            <p:stCondLst>
                              <p:cond delay="2000"/>
                            </p:stCondLst>
                            <p:childTnLst>
                              <p:par>
                                <p:cTn id="186" presetID="3" presetClass="entr" presetSubtype="10" fill="hold" grpId="0" nodeType="afterEffect">
                                  <p:stCondLst>
                                    <p:cond delay="0"/>
                                  </p:stCondLst>
                                  <p:childTnLst>
                                    <p:set>
                                      <p:cBhvr>
                                        <p:cTn id="187" dur="1" fill="hold">
                                          <p:stCondLst>
                                            <p:cond delay="0"/>
                                          </p:stCondLst>
                                        </p:cTn>
                                        <p:tgtEl>
                                          <p:spTgt spid="52258"/>
                                        </p:tgtEl>
                                        <p:attrNameLst>
                                          <p:attrName>style.visibility</p:attrName>
                                        </p:attrNameLst>
                                      </p:cBhvr>
                                      <p:to>
                                        <p:strVal val="visible"/>
                                      </p:to>
                                    </p:set>
                                    <p:animEffect transition="in" filter="blinds(horizontal)">
                                      <p:cBhvr>
                                        <p:cTn id="188" dur="500"/>
                                        <p:tgtEl>
                                          <p:spTgt spid="52258"/>
                                        </p:tgtEl>
                                      </p:cBhvr>
                                    </p:animEffect>
                                  </p:childTnLst>
                                </p:cTn>
                              </p:par>
                            </p:childTnLst>
                          </p:cTn>
                        </p:par>
                        <p:par>
                          <p:cTn id="189" fill="hold">
                            <p:stCondLst>
                              <p:cond delay="2500"/>
                            </p:stCondLst>
                            <p:childTnLst>
                              <p:par>
                                <p:cTn id="190" presetID="17" presetClass="entr" presetSubtype="1" fill="hold" nodeType="afterEffect">
                                  <p:stCondLst>
                                    <p:cond delay="0"/>
                                  </p:stCondLst>
                                  <p:childTnLst>
                                    <p:set>
                                      <p:cBhvr>
                                        <p:cTn id="191" dur="1" fill="hold">
                                          <p:stCondLst>
                                            <p:cond delay="0"/>
                                          </p:stCondLst>
                                        </p:cTn>
                                        <p:tgtEl>
                                          <p:spTgt spid="52260"/>
                                        </p:tgtEl>
                                        <p:attrNameLst>
                                          <p:attrName>style.visibility</p:attrName>
                                        </p:attrNameLst>
                                      </p:cBhvr>
                                      <p:to>
                                        <p:strVal val="visible"/>
                                      </p:to>
                                    </p:set>
                                    <p:anim calcmode="lin" valueType="num">
                                      <p:cBhvr>
                                        <p:cTn id="192" dur="500" fill="hold"/>
                                        <p:tgtEl>
                                          <p:spTgt spid="52260"/>
                                        </p:tgtEl>
                                        <p:attrNameLst>
                                          <p:attrName>ppt_x</p:attrName>
                                        </p:attrNameLst>
                                      </p:cBhvr>
                                      <p:tavLst>
                                        <p:tav tm="0">
                                          <p:val>
                                            <p:strVal val="#ppt_x"/>
                                          </p:val>
                                        </p:tav>
                                        <p:tav tm="100000">
                                          <p:val>
                                            <p:strVal val="#ppt_x"/>
                                          </p:val>
                                        </p:tav>
                                      </p:tavLst>
                                    </p:anim>
                                    <p:anim calcmode="lin" valueType="num">
                                      <p:cBhvr>
                                        <p:cTn id="193" dur="500" fill="hold"/>
                                        <p:tgtEl>
                                          <p:spTgt spid="52260"/>
                                        </p:tgtEl>
                                        <p:attrNameLst>
                                          <p:attrName>ppt_y</p:attrName>
                                        </p:attrNameLst>
                                      </p:cBhvr>
                                      <p:tavLst>
                                        <p:tav tm="0">
                                          <p:val>
                                            <p:strVal val="#ppt_y-#ppt_h/2"/>
                                          </p:val>
                                        </p:tav>
                                        <p:tav tm="100000">
                                          <p:val>
                                            <p:strVal val="#ppt_y"/>
                                          </p:val>
                                        </p:tav>
                                      </p:tavLst>
                                    </p:anim>
                                    <p:anim calcmode="lin" valueType="num">
                                      <p:cBhvr>
                                        <p:cTn id="194" dur="500" fill="hold"/>
                                        <p:tgtEl>
                                          <p:spTgt spid="52260"/>
                                        </p:tgtEl>
                                        <p:attrNameLst>
                                          <p:attrName>ppt_w</p:attrName>
                                        </p:attrNameLst>
                                      </p:cBhvr>
                                      <p:tavLst>
                                        <p:tav tm="0">
                                          <p:val>
                                            <p:strVal val="#ppt_w"/>
                                          </p:val>
                                        </p:tav>
                                        <p:tav tm="100000">
                                          <p:val>
                                            <p:strVal val="#ppt_w"/>
                                          </p:val>
                                        </p:tav>
                                      </p:tavLst>
                                    </p:anim>
                                    <p:anim calcmode="lin" valueType="num">
                                      <p:cBhvr>
                                        <p:cTn id="195" dur="500" fill="hold"/>
                                        <p:tgtEl>
                                          <p:spTgt spid="52260"/>
                                        </p:tgtEl>
                                        <p:attrNameLst>
                                          <p:attrName>ppt_h</p:attrName>
                                        </p:attrNameLst>
                                      </p:cBhvr>
                                      <p:tavLst>
                                        <p:tav tm="0">
                                          <p:val>
                                            <p:fltVal val="0"/>
                                          </p:val>
                                        </p:tav>
                                        <p:tav tm="100000">
                                          <p:val>
                                            <p:strVal val="#ppt_h"/>
                                          </p:val>
                                        </p:tav>
                                      </p:tavLst>
                                    </p:anim>
                                  </p:childTnLst>
                                </p:cTn>
                              </p:par>
                            </p:childTnLst>
                          </p:cTn>
                        </p:par>
                        <p:par>
                          <p:cTn id="196" fill="hold">
                            <p:stCondLst>
                              <p:cond delay="3000"/>
                            </p:stCondLst>
                            <p:childTnLst>
                              <p:par>
                                <p:cTn id="197" presetID="5" presetClass="entr" presetSubtype="10" fill="hold" grpId="0" nodeType="afterEffect">
                                  <p:stCondLst>
                                    <p:cond delay="0"/>
                                  </p:stCondLst>
                                  <p:childTnLst>
                                    <p:set>
                                      <p:cBhvr>
                                        <p:cTn id="198" dur="1" fill="hold">
                                          <p:stCondLst>
                                            <p:cond delay="0"/>
                                          </p:stCondLst>
                                        </p:cTn>
                                        <p:tgtEl>
                                          <p:spTgt spid="52259"/>
                                        </p:tgtEl>
                                        <p:attrNameLst>
                                          <p:attrName>style.visibility</p:attrName>
                                        </p:attrNameLst>
                                      </p:cBhvr>
                                      <p:to>
                                        <p:strVal val="visible"/>
                                      </p:to>
                                    </p:set>
                                    <p:animEffect transition="in" filter="checkerboard(across)">
                                      <p:cBhvr>
                                        <p:cTn id="199" dur="500"/>
                                        <p:tgtEl>
                                          <p:spTgt spid="52259"/>
                                        </p:tgtEl>
                                      </p:cBhvr>
                                    </p:animEffect>
                                  </p:childTnLst>
                                </p:cTn>
                              </p:par>
                            </p:childTnLst>
                          </p:cTn>
                        </p:par>
                        <p:par>
                          <p:cTn id="200" fill="hold">
                            <p:stCondLst>
                              <p:cond delay="3500"/>
                            </p:stCondLst>
                            <p:childTnLst>
                              <p:par>
                                <p:cTn id="201" presetID="1" presetClass="entr" presetSubtype="0" fill="hold" nodeType="afterEffect">
                                  <p:stCondLst>
                                    <p:cond delay="0"/>
                                  </p:stCondLst>
                                  <p:childTnLst>
                                    <p:set>
                                      <p:cBhvr>
                                        <p:cTn id="202" dur="1" fill="hold">
                                          <p:stCondLst>
                                            <p:cond delay="0"/>
                                          </p:stCondLst>
                                        </p:cTn>
                                        <p:tgtEl>
                                          <p:spTgt spid="52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P spid="52230" grpId="0"/>
      <p:bldP spid="52255" grpId="0"/>
      <p:bldP spid="52256" grpId="0"/>
      <p:bldP spid="52258" grpId="0"/>
      <p:bldP spid="52259" grpId="0"/>
      <p:bldP spid="5226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96260" name="Rectangle 4">
            <a:hlinkClick r:id="rId1" action="ppaction://hlinksldjump"/>
          </p:cNvPr>
          <p:cNvSpPr>
            <a:spLocks noChangeArrowheads="1"/>
          </p:cNvSpPr>
          <p:nvPr>
            <p:custDataLst>
              <p:tags r:id="rId2"/>
            </p:custDataLst>
          </p:nvPr>
        </p:nvSpPr>
        <p:spPr bwMode="auto">
          <a:xfrm>
            <a:off x="1071880" y="665799"/>
            <a:ext cx="6248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rgbClr val="000000"/>
                </a:solidFill>
                <a:latin typeface="Times New Roman" panose="02020503050405090304" pitchFamily="18" charset="0"/>
                <a:ea typeface="宋体" pitchFamily="2" charset="-122"/>
              </a:defRPr>
            </a:lvl1pPr>
            <a:lvl2pPr>
              <a:defRPr kumimoji="1" sz="4400">
                <a:solidFill>
                  <a:srgbClr val="000000"/>
                </a:solidFill>
                <a:latin typeface="Times New Roman" panose="02020503050405090304" pitchFamily="18" charset="0"/>
                <a:ea typeface="宋体" pitchFamily="2" charset="-122"/>
              </a:defRPr>
            </a:lvl2pPr>
            <a:lvl3pPr>
              <a:defRPr kumimoji="1" sz="4400">
                <a:solidFill>
                  <a:srgbClr val="000000"/>
                </a:solidFill>
                <a:latin typeface="Times New Roman" panose="02020503050405090304" pitchFamily="18" charset="0"/>
                <a:ea typeface="宋体" pitchFamily="2" charset="-122"/>
              </a:defRPr>
            </a:lvl3pPr>
            <a:lvl4pPr>
              <a:defRPr kumimoji="1" sz="4400">
                <a:solidFill>
                  <a:srgbClr val="000000"/>
                </a:solidFill>
                <a:latin typeface="Times New Roman" panose="02020503050405090304" pitchFamily="18" charset="0"/>
                <a:ea typeface="宋体" pitchFamily="2" charset="-122"/>
              </a:defRPr>
            </a:lvl4pPr>
            <a:lvl5pPr>
              <a:defRPr kumimoji="1" sz="4400">
                <a:solidFill>
                  <a:srgbClr val="000000"/>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rgbClr val="000000"/>
                </a:solidFill>
                <a:latin typeface="Times New Roman" panose="02020503050405090304" pitchFamily="18" charset="0"/>
                <a:ea typeface="宋体" pitchFamily="2" charset="-122"/>
              </a:defRPr>
            </a:lvl9pPr>
          </a:lstStyle>
          <a:p>
            <a:pPr defTabSz="914400" fontAlgn="base">
              <a:spcBef>
                <a:spcPct val="0"/>
              </a:spcBef>
              <a:spcAft>
                <a:spcPct val="0"/>
              </a:spcAft>
            </a:pPr>
            <a:r>
              <a:rPr lang="en-US" altLang="zh-CN" sz="3200" b="1">
                <a:solidFill>
                  <a:srgbClr val="000066"/>
                </a:solidFill>
                <a:ea typeface="黑体" pitchFamily="49" charset="-122"/>
              </a:rPr>
              <a:t>  PN</a:t>
            </a:r>
            <a:r>
              <a:rPr lang="zh-CN" altLang="en-US" sz="3200" b="1">
                <a:solidFill>
                  <a:srgbClr val="000066"/>
                </a:solidFill>
                <a:ea typeface="黑体" pitchFamily="49" charset="-122"/>
              </a:rPr>
              <a:t>结的单向导电性</a:t>
            </a:r>
            <a:endParaRPr lang="zh-CN" altLang="en-US" sz="3200" b="1">
              <a:solidFill>
                <a:srgbClr val="000066"/>
              </a:solidFill>
              <a:ea typeface="黑体" pitchFamily="49" charset="-122"/>
            </a:endParaRPr>
          </a:p>
        </p:txBody>
      </p:sp>
      <p:sp>
        <p:nvSpPr>
          <p:cNvPr id="96316" name="Text Box 60"/>
          <p:cNvSpPr txBox="1">
            <a:spLocks noChangeArrowheads="1"/>
          </p:cNvSpPr>
          <p:nvPr>
            <p:custDataLst>
              <p:tags r:id="rId3"/>
            </p:custDataLst>
          </p:nvPr>
        </p:nvSpPr>
        <p:spPr bwMode="auto">
          <a:xfrm>
            <a:off x="2057400" y="1174171"/>
            <a:ext cx="8286750" cy="855234"/>
          </a:xfrm>
          <a:prstGeom prst="rect">
            <a:avLst/>
          </a:prstGeom>
          <a:noFill/>
          <a:ln>
            <a:noFill/>
          </a:ln>
          <a:effectLst/>
          <a:extLst>
            <a:ext uri="{909E8E84-426E-40DD-AFC4-6F175D3DCCD1}">
              <a14:hiddenFill xmlns:a14="http://schemas.microsoft.com/office/drawing/2010/main">
                <a:gradFill rotWithShape="0">
                  <a:gsLst>
                    <a:gs pos="0">
                      <a:srgbClr val="00CC99"/>
                    </a:gs>
                    <a:gs pos="100000">
                      <a:srgbClr val="66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实际工作中的</a:t>
            </a:r>
            <a:r>
              <a:rPr kumimoji="1" lang="en-US" altLang="zh-CN" sz="2400" b="1">
                <a:solidFill>
                  <a:srgbClr val="000000"/>
                </a:solidFill>
                <a:latin typeface="楷体_GB2312" pitchFamily="1" charset="-122"/>
                <a:ea typeface="楷体_GB2312" pitchFamily="1" charset="-122"/>
              </a:rPr>
              <a:t>PN</a:t>
            </a:r>
            <a:r>
              <a:rPr kumimoji="1" lang="zh-CN" altLang="en-US" sz="2400" b="1">
                <a:solidFill>
                  <a:srgbClr val="000000"/>
                </a:solidFill>
                <a:latin typeface="楷体_GB2312" pitchFamily="1" charset="-122"/>
                <a:ea typeface="楷体_GB2312" pitchFamily="1" charset="-122"/>
              </a:rPr>
              <a:t>结总是加有一定的外加电压。当外加电压极性不同时，其导电性能迥然不同。</a:t>
            </a:r>
            <a:endParaRPr kumimoji="1" lang="zh-CN" altLang="en-US" sz="2400" b="1">
              <a:solidFill>
                <a:srgbClr val="000000"/>
              </a:solidFill>
              <a:latin typeface="楷体_GB2312" pitchFamily="1" charset="-122"/>
              <a:ea typeface="楷体_GB2312" pitchFamily="1" charset="-122"/>
            </a:endParaRPr>
          </a:p>
        </p:txBody>
      </p:sp>
      <p:sp>
        <p:nvSpPr>
          <p:cNvPr id="96317" name="Text Box 61"/>
          <p:cNvSpPr txBox="1">
            <a:spLocks noChangeArrowheads="1"/>
          </p:cNvSpPr>
          <p:nvPr>
            <p:custDataLst>
              <p:tags r:id="rId4"/>
            </p:custDataLst>
          </p:nvPr>
        </p:nvSpPr>
        <p:spPr bwMode="auto">
          <a:xfrm>
            <a:off x="1774826" y="2154238"/>
            <a:ext cx="8569325" cy="895350"/>
          </a:xfrm>
          <a:prstGeom prst="rect">
            <a:avLst/>
          </a:prstGeom>
          <a:noFill/>
          <a:ln>
            <a:noFill/>
          </a:ln>
          <a:effectLst/>
          <a:extLst>
            <a:ext uri="{909E8E84-426E-40DD-AFC4-6F175D3DCCD1}">
              <a14:hiddenFill xmlns:a14="http://schemas.microsoft.com/office/drawing/2010/main">
                <a:gradFill rotWithShape="0">
                  <a:gsLst>
                    <a:gs pos="0">
                      <a:srgbClr val="00CC99"/>
                    </a:gs>
                    <a:gs pos="100000">
                      <a:srgbClr val="66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en-US" altLang="zh-CN" sz="2400" b="1">
                <a:solidFill>
                  <a:srgbClr val="A50021"/>
                </a:solidFill>
                <a:latin typeface="楷体_GB2312" pitchFamily="1" charset="-122"/>
                <a:ea typeface="楷体_GB2312" pitchFamily="1" charset="-122"/>
              </a:rPr>
              <a:t>(1) PN</a:t>
            </a:r>
            <a:r>
              <a:rPr kumimoji="1" lang="zh-CN" altLang="en-US" sz="2400" b="1">
                <a:solidFill>
                  <a:srgbClr val="A50021"/>
                </a:solidFill>
                <a:latin typeface="楷体_GB2312" pitchFamily="1" charset="-122"/>
                <a:ea typeface="楷体_GB2312" pitchFamily="1" charset="-122"/>
              </a:rPr>
              <a:t>结加正向电压时：</a:t>
            </a:r>
            <a:r>
              <a:rPr kumimoji="1" lang="zh-CN" altLang="en-US" sz="2400" b="1">
                <a:solidFill>
                  <a:srgbClr val="000000"/>
                </a:solidFill>
                <a:latin typeface="Times New Roman" panose="02020503050405090304" pitchFamily="18" charset="0"/>
                <a:ea typeface="楷体_GB2312" pitchFamily="1" charset="-122"/>
              </a:rPr>
              <a:t>当外加电压使</a:t>
            </a:r>
            <a:r>
              <a:rPr kumimoji="1" lang="en-US" altLang="zh-CN" sz="2400" b="1">
                <a:solidFill>
                  <a:srgbClr val="000000"/>
                </a:solidFill>
                <a:latin typeface="Times New Roman" panose="02020503050405090304" pitchFamily="18" charset="0"/>
                <a:ea typeface="楷体_GB2312" pitchFamily="1" charset="-122"/>
              </a:rPr>
              <a:t>PN</a:t>
            </a:r>
            <a:r>
              <a:rPr kumimoji="1" lang="zh-CN" altLang="en-US" sz="2400" b="1">
                <a:solidFill>
                  <a:srgbClr val="000000"/>
                </a:solidFill>
                <a:latin typeface="Times New Roman" panose="02020503050405090304" pitchFamily="18" charset="0"/>
                <a:ea typeface="楷体_GB2312" pitchFamily="1" charset="-122"/>
              </a:rPr>
              <a:t>结中</a:t>
            </a:r>
            <a:r>
              <a:rPr kumimoji="1" lang="en-US" altLang="zh-CN" sz="2400" b="1">
                <a:solidFill>
                  <a:srgbClr val="FF0000"/>
                </a:solidFill>
                <a:latin typeface="Times New Roman" panose="02020503050405090304" pitchFamily="18" charset="0"/>
                <a:ea typeface="楷体_GB2312" pitchFamily="1" charset="-122"/>
              </a:rPr>
              <a:t>P</a:t>
            </a:r>
            <a:r>
              <a:rPr kumimoji="1" lang="zh-CN" altLang="en-US" sz="2400" b="1">
                <a:solidFill>
                  <a:srgbClr val="000000"/>
                </a:solidFill>
                <a:latin typeface="Times New Roman" panose="02020503050405090304" pitchFamily="18" charset="0"/>
                <a:ea typeface="楷体_GB2312" pitchFamily="1" charset="-122"/>
              </a:rPr>
              <a:t>区的电位高于</a:t>
            </a:r>
            <a:r>
              <a:rPr kumimoji="1" lang="en-US" altLang="zh-CN" sz="2400" b="1">
                <a:solidFill>
                  <a:srgbClr val="FF0000"/>
                </a:solidFill>
                <a:latin typeface="Times New Roman" panose="02020503050405090304" pitchFamily="18" charset="0"/>
                <a:ea typeface="楷体_GB2312" pitchFamily="1" charset="-122"/>
              </a:rPr>
              <a:t>N</a:t>
            </a:r>
            <a:r>
              <a:rPr kumimoji="1" lang="zh-CN" altLang="en-US" sz="2400" b="1">
                <a:solidFill>
                  <a:srgbClr val="000000"/>
                </a:solidFill>
                <a:latin typeface="Times New Roman" panose="02020503050405090304" pitchFamily="18" charset="0"/>
                <a:ea typeface="楷体_GB2312" pitchFamily="1" charset="-122"/>
              </a:rPr>
              <a:t>区的电位，称为加</a:t>
            </a:r>
            <a:r>
              <a:rPr kumimoji="1" lang="zh-CN" altLang="en-US" sz="2400" b="1">
                <a:solidFill>
                  <a:srgbClr val="FF0000"/>
                </a:solidFill>
                <a:latin typeface="Times New Roman" panose="02020503050405090304" pitchFamily="18" charset="0"/>
                <a:ea typeface="楷体_GB2312" pitchFamily="1" charset="-122"/>
              </a:rPr>
              <a:t>正向电压</a:t>
            </a:r>
            <a:r>
              <a:rPr kumimoji="1" lang="zh-CN" altLang="en-US" sz="2400" b="1">
                <a:solidFill>
                  <a:srgbClr val="000000"/>
                </a:solidFill>
                <a:latin typeface="Times New Roman" panose="02020503050405090304" pitchFamily="18" charset="0"/>
                <a:ea typeface="楷体_GB2312" pitchFamily="1" charset="-122"/>
              </a:rPr>
              <a:t>，简称</a:t>
            </a:r>
            <a:r>
              <a:rPr kumimoji="1" lang="zh-CN" altLang="en-US" sz="2400" b="1">
                <a:solidFill>
                  <a:srgbClr val="FF0000"/>
                </a:solidFill>
                <a:latin typeface="Times New Roman" panose="02020503050405090304" pitchFamily="18" charset="0"/>
                <a:ea typeface="楷体_GB2312" pitchFamily="1" charset="-122"/>
              </a:rPr>
              <a:t>正偏</a:t>
            </a:r>
            <a:r>
              <a:rPr kumimoji="1" lang="zh-CN" altLang="en-US" sz="2400" b="1">
                <a:solidFill>
                  <a:srgbClr val="000000"/>
                </a:solidFill>
                <a:latin typeface="Times New Roman" panose="02020503050405090304" pitchFamily="18" charset="0"/>
                <a:ea typeface="楷体_GB2312" pitchFamily="1" charset="-122"/>
              </a:rPr>
              <a:t>；</a:t>
            </a:r>
            <a:endParaRPr kumimoji="1" lang="zh-CN" altLang="en-US" sz="2400" b="1">
              <a:solidFill>
                <a:srgbClr val="000000"/>
              </a:solidFill>
              <a:latin typeface="楷体_GB2312" pitchFamily="1" charset="-122"/>
              <a:ea typeface="楷体_GB2312" pitchFamily="1" charset="-122"/>
            </a:endParaRPr>
          </a:p>
        </p:txBody>
      </p:sp>
      <p:pic>
        <p:nvPicPr>
          <p:cNvPr id="97361" name="Picture 81"/>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l="7826" t="1781" r="4117" b="23892"/>
          <a:stretch>
            <a:fillRect/>
          </a:stretch>
        </p:blipFill>
        <p:spPr bwMode="auto">
          <a:xfrm>
            <a:off x="5099050" y="2946400"/>
            <a:ext cx="5568950" cy="3155950"/>
          </a:xfrm>
          <a:prstGeom prst="rect">
            <a:avLst/>
          </a:prstGeom>
          <a:noFill/>
          <a:extLst>
            <a:ext uri="{909E8E84-426E-40DD-AFC4-6F175D3DCCD1}">
              <a14:hiddenFill xmlns:a14="http://schemas.microsoft.com/office/drawing/2010/main">
                <a:solidFill>
                  <a:srgbClr val="FFFFFF"/>
                </a:solidFill>
              </a14:hiddenFill>
            </a:ext>
          </a:extLst>
        </p:spPr>
      </p:pic>
      <p:grpSp>
        <p:nvGrpSpPr>
          <p:cNvPr id="97368" name="Group 88"/>
          <p:cNvGrpSpPr/>
          <p:nvPr/>
        </p:nvGrpSpPr>
        <p:grpSpPr bwMode="auto">
          <a:xfrm>
            <a:off x="6672264" y="3522663"/>
            <a:ext cx="1582737" cy="431800"/>
            <a:chOff x="3243" y="2069"/>
            <a:chExt cx="997" cy="272"/>
          </a:xfrm>
        </p:grpSpPr>
        <p:sp>
          <p:nvSpPr>
            <p:cNvPr id="97364" name="Line 84"/>
            <p:cNvSpPr>
              <a:spLocks noChangeShapeType="1"/>
            </p:cNvSpPr>
            <p:nvPr>
              <p:custDataLst>
                <p:tags r:id="rId7"/>
              </p:custDataLst>
            </p:nvPr>
          </p:nvSpPr>
          <p:spPr bwMode="auto">
            <a:xfrm flipH="1">
              <a:off x="3560" y="2341"/>
              <a:ext cx="68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97365" name="Text Box 85"/>
            <p:cNvSpPr txBox="1">
              <a:spLocks noChangeArrowheads="1"/>
            </p:cNvSpPr>
            <p:nvPr>
              <p:custDataLst>
                <p:tags r:id="rId8"/>
              </p:custDataLst>
            </p:nvPr>
          </p:nvSpPr>
          <p:spPr bwMode="auto">
            <a:xfrm>
              <a:off x="3243" y="2069"/>
              <a:ext cx="305" cy="26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defTabSz="914400" fontAlgn="base">
                <a:spcBef>
                  <a:spcPct val="0"/>
                </a:spcBef>
                <a:spcAft>
                  <a:spcPct val="0"/>
                </a:spcAft>
              </a:pPr>
              <a:r>
                <a:rPr kumimoji="1" lang="en-US" altLang="zh-CN" sz="2800" b="1">
                  <a:solidFill>
                    <a:srgbClr val="FF0000"/>
                  </a:solidFill>
                  <a:latin typeface="Times New Roman" panose="02020503050405090304" pitchFamily="18" charset="0"/>
                  <a:ea typeface="楷体_GB2312" pitchFamily="1" charset="-122"/>
                </a:rPr>
                <a:t>E</a:t>
              </a:r>
              <a:r>
                <a:rPr kumimoji="1" lang="zh-CN" altLang="en-US" b="1">
                  <a:solidFill>
                    <a:srgbClr val="FF0000"/>
                  </a:solidFill>
                  <a:latin typeface="Times New Roman" panose="02020503050405090304" pitchFamily="18" charset="0"/>
                  <a:ea typeface="楷体_GB2312" pitchFamily="1" charset="-122"/>
                </a:rPr>
                <a:t>内</a:t>
              </a:r>
              <a:endParaRPr kumimoji="1" lang="zh-CN" altLang="en-US" b="1">
                <a:solidFill>
                  <a:srgbClr val="FF0000"/>
                </a:solidFill>
                <a:latin typeface="Times New Roman" panose="02020503050405090304" pitchFamily="18" charset="0"/>
                <a:ea typeface="楷体_GB2312" pitchFamily="1" charset="-122"/>
              </a:endParaRPr>
            </a:p>
          </p:txBody>
        </p:sp>
      </p:grpSp>
      <p:grpSp>
        <p:nvGrpSpPr>
          <p:cNvPr id="97369" name="Group 89"/>
          <p:cNvGrpSpPr/>
          <p:nvPr/>
        </p:nvGrpSpPr>
        <p:grpSpPr bwMode="auto">
          <a:xfrm>
            <a:off x="7319964" y="6115050"/>
            <a:ext cx="1565275" cy="427038"/>
            <a:chOff x="3651" y="3702"/>
            <a:chExt cx="986" cy="269"/>
          </a:xfrm>
        </p:grpSpPr>
        <p:sp>
          <p:nvSpPr>
            <p:cNvPr id="97366" name="Line 86"/>
            <p:cNvSpPr>
              <a:spLocks noChangeShapeType="1"/>
            </p:cNvSpPr>
            <p:nvPr>
              <p:custDataLst>
                <p:tags r:id="rId9"/>
              </p:custDataLst>
            </p:nvPr>
          </p:nvSpPr>
          <p:spPr bwMode="auto">
            <a:xfrm>
              <a:off x="3651" y="3838"/>
              <a:ext cx="59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97367" name="Text Box 87"/>
            <p:cNvSpPr txBox="1">
              <a:spLocks noChangeArrowheads="1"/>
            </p:cNvSpPr>
            <p:nvPr>
              <p:custDataLst>
                <p:tags r:id="rId10"/>
              </p:custDataLst>
            </p:nvPr>
          </p:nvSpPr>
          <p:spPr bwMode="auto">
            <a:xfrm>
              <a:off x="4332" y="3702"/>
              <a:ext cx="305" cy="26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defTabSz="914400" fontAlgn="base">
                <a:spcBef>
                  <a:spcPct val="0"/>
                </a:spcBef>
                <a:spcAft>
                  <a:spcPct val="0"/>
                </a:spcAft>
              </a:pPr>
              <a:r>
                <a:rPr kumimoji="1" lang="en-US" altLang="zh-CN" sz="2800" b="1">
                  <a:solidFill>
                    <a:srgbClr val="FF0000"/>
                  </a:solidFill>
                  <a:latin typeface="Times New Roman" panose="02020503050405090304" pitchFamily="18" charset="0"/>
                  <a:ea typeface="楷体_GB2312" pitchFamily="1" charset="-122"/>
                </a:rPr>
                <a:t>E</a:t>
              </a:r>
              <a:r>
                <a:rPr kumimoji="1" lang="zh-CN" altLang="en-US" b="1">
                  <a:solidFill>
                    <a:srgbClr val="FF0000"/>
                  </a:solidFill>
                  <a:latin typeface="Times New Roman" panose="02020503050405090304" pitchFamily="18" charset="0"/>
                  <a:ea typeface="楷体_GB2312" pitchFamily="1" charset="-122"/>
                </a:rPr>
                <a:t>外</a:t>
              </a:r>
              <a:endParaRPr kumimoji="1" lang="zh-CN" altLang="en-US" b="1">
                <a:solidFill>
                  <a:srgbClr val="FF0000"/>
                </a:solidFill>
                <a:latin typeface="Times New Roman" panose="02020503050405090304" pitchFamily="18" charset="0"/>
                <a:ea typeface="楷体_GB2312" pitchFamily="1" charset="-122"/>
              </a:endParaRPr>
            </a:p>
          </p:txBody>
        </p:sp>
      </p:grpSp>
      <p:sp>
        <p:nvSpPr>
          <p:cNvPr id="97370" name="Text Box 90"/>
          <p:cNvSpPr txBox="1">
            <a:spLocks noChangeArrowheads="1"/>
          </p:cNvSpPr>
          <p:nvPr>
            <p:custDataLst>
              <p:tags r:id="rId11"/>
            </p:custDataLst>
          </p:nvPr>
        </p:nvSpPr>
        <p:spPr bwMode="auto">
          <a:xfrm>
            <a:off x="1631950" y="3162300"/>
            <a:ext cx="3587842" cy="193899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    </a:t>
            </a:r>
            <a:r>
              <a:rPr kumimoji="1" lang="zh-CN" altLang="en-US" sz="2400" b="1">
                <a:solidFill>
                  <a:srgbClr val="000000"/>
                </a:solidFill>
                <a:latin typeface="Times New Roman" panose="02020503050405090304" pitchFamily="18" charset="0"/>
                <a:ea typeface="楷体_GB2312" pitchFamily="1" charset="-122"/>
              </a:rPr>
              <a:t>外电场与内电场方向</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相反，使多数载流子向</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PN</a:t>
            </a:r>
            <a:r>
              <a:rPr kumimoji="1" lang="zh-CN" altLang="en-US" sz="2400" b="1">
                <a:solidFill>
                  <a:srgbClr val="000000"/>
                </a:solidFill>
                <a:latin typeface="Times New Roman" panose="02020503050405090304" pitchFamily="18" charset="0"/>
                <a:ea typeface="楷体_GB2312" pitchFamily="1" charset="-122"/>
              </a:rPr>
              <a:t>结移动，空间电荷</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区变窄，其电阻值减小。</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endParaRPr kumimoji="1" lang="en-US" altLang="zh-CN" sz="2400" b="1">
              <a:solidFill>
                <a:srgbClr val="000000"/>
              </a:solidFill>
              <a:latin typeface="Times New Roman" panose="02020503050405090304" pitchFamily="18" charset="0"/>
              <a:ea typeface="楷体_GB2312" pitchFamily="1" charset="-122"/>
            </a:endParaRPr>
          </a:p>
        </p:txBody>
      </p:sp>
      <p:sp>
        <p:nvSpPr>
          <p:cNvPr id="97371" name="Text Box 91"/>
          <p:cNvSpPr txBox="1">
            <a:spLocks noChangeArrowheads="1"/>
          </p:cNvSpPr>
          <p:nvPr>
            <p:custDataLst>
              <p:tags r:id="rId12"/>
            </p:custDataLst>
          </p:nvPr>
        </p:nvSpPr>
        <p:spPr bwMode="auto">
          <a:xfrm>
            <a:off x="1703389" y="4819651"/>
            <a:ext cx="8281987" cy="1200329"/>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        </a:t>
            </a:r>
            <a:r>
              <a:rPr kumimoji="1" lang="zh-CN" altLang="en-US" sz="2400" b="1">
                <a:solidFill>
                  <a:srgbClr val="000000"/>
                </a:solidFill>
                <a:latin typeface="Times New Roman" panose="02020503050405090304" pitchFamily="18" charset="0"/>
                <a:ea typeface="楷体_GB2312" pitchFamily="1" charset="-122"/>
              </a:rPr>
              <a:t>外电场有利于扩散，使扩散运动增强，远胜过漂移运动。载流子的不断扩散在外电路形成较大的扩散电流，称为正向电流</a:t>
            </a:r>
            <a:r>
              <a:rPr kumimoji="1" lang="en-US" altLang="zh-CN" sz="2400" b="1">
                <a:solidFill>
                  <a:srgbClr val="000000"/>
                </a:solidFill>
                <a:latin typeface="Times New Roman" panose="02020503050405090304" pitchFamily="18" charset="0"/>
                <a:ea typeface="楷体_GB2312" pitchFamily="1" charset="-122"/>
              </a:rPr>
              <a:t>I</a:t>
            </a:r>
            <a:r>
              <a:rPr kumimoji="1" lang="en-US" altLang="zh-CN" b="1">
                <a:solidFill>
                  <a:srgbClr val="000000"/>
                </a:solidFill>
                <a:latin typeface="Times New Roman" panose="02020503050405090304" pitchFamily="18" charset="0"/>
                <a:ea typeface="楷体_GB2312" pitchFamily="1" charset="-122"/>
              </a:rPr>
              <a:t>F</a:t>
            </a:r>
            <a:endParaRPr kumimoji="1" lang="en-US" altLang="zh-CN" b="1">
              <a:solidFill>
                <a:srgbClr val="000000"/>
              </a:solidFill>
              <a:latin typeface="Times New Roman" panose="02020503050405090304" pitchFamily="18" charset="0"/>
              <a:ea typeface="楷体_GB2312" pitchFamily="1" charset="-122"/>
            </a:endParaRPr>
          </a:p>
        </p:txBody>
      </p:sp>
      <p:sp>
        <p:nvSpPr>
          <p:cNvPr id="96319" name="Text Box 63"/>
          <p:cNvSpPr txBox="1">
            <a:spLocks noChangeArrowheads="1"/>
          </p:cNvSpPr>
          <p:nvPr>
            <p:custDataLst>
              <p:tags r:id="rId13"/>
            </p:custDataLst>
          </p:nvPr>
        </p:nvSpPr>
        <p:spPr bwMode="auto">
          <a:xfrm>
            <a:off x="2927351" y="5778375"/>
            <a:ext cx="3529013" cy="9845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defTabSz="914400" fontAlgn="base">
              <a:lnSpc>
                <a:spcPct val="130000"/>
              </a:lnSpc>
              <a:spcBef>
                <a:spcPct val="0"/>
              </a:spcBef>
              <a:spcAft>
                <a:spcPct val="0"/>
              </a:spcAft>
              <a:buFontTx/>
              <a:buChar char="•"/>
            </a:pPr>
            <a:r>
              <a:rPr kumimoji="1" lang="en-US" altLang="zh-CN" sz="20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低电阻</a:t>
            </a:r>
            <a:endParaRPr kumimoji="1" lang="zh-CN" altLang="en-US" sz="2400" b="1">
              <a:solidFill>
                <a:srgbClr val="000000"/>
              </a:solidFill>
              <a:latin typeface="楷体_GB2312" pitchFamily="1" charset="-122"/>
              <a:ea typeface="楷体_GB2312" pitchFamily="1" charset="-122"/>
            </a:endParaRPr>
          </a:p>
          <a:p>
            <a:pPr defTabSz="914400" fontAlgn="base">
              <a:lnSpc>
                <a:spcPct val="130000"/>
              </a:lnSpc>
              <a:spcBef>
                <a:spcPct val="0"/>
              </a:spcBef>
              <a:spcAft>
                <a:spcPct val="0"/>
              </a:spcAft>
              <a:buFontTx/>
              <a:buChar char="•"/>
            </a:pPr>
            <a:r>
              <a:rPr kumimoji="1" lang="zh-CN" altLang="en-US" sz="2400" b="1">
                <a:solidFill>
                  <a:srgbClr val="000000"/>
                </a:solidFill>
                <a:latin typeface="楷体_GB2312" pitchFamily="1" charset="-122"/>
                <a:ea typeface="楷体_GB2312" pitchFamily="1" charset="-122"/>
              </a:rPr>
              <a:t> 大的正向扩散电流</a:t>
            </a:r>
            <a:endParaRPr kumimoji="1" lang="zh-CN" altLang="en-US" sz="2400" b="1">
              <a:solidFill>
                <a:srgbClr val="000000"/>
              </a:solidFill>
              <a:latin typeface="楷体_GB2312" pitchFamily="1" charset="-122"/>
              <a:ea typeface="楷体_GB2312" pitchFamily="1" charset="-122"/>
            </a:endParaRPr>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317"/>
                                        </p:tgtEl>
                                        <p:attrNameLst>
                                          <p:attrName>style.visibility</p:attrName>
                                        </p:attrNameLst>
                                      </p:cBhvr>
                                      <p:to>
                                        <p:strVal val="visible"/>
                                      </p:to>
                                    </p:set>
                                    <p:animEffect transition="in" filter="wipe(left)">
                                      <p:cBhvr>
                                        <p:cTn id="7" dur="500"/>
                                        <p:tgtEl>
                                          <p:spTgt spid="963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7361"/>
                                        </p:tgtEl>
                                        <p:attrNameLst>
                                          <p:attrName>style.visibility</p:attrName>
                                        </p:attrNameLst>
                                      </p:cBhvr>
                                      <p:to>
                                        <p:strVal val="visible"/>
                                      </p:to>
                                    </p:set>
                                    <p:anim calcmode="lin" valueType="num">
                                      <p:cBhvr additive="base">
                                        <p:cTn id="12" dur="500" fill="hold"/>
                                        <p:tgtEl>
                                          <p:spTgt spid="97361"/>
                                        </p:tgtEl>
                                        <p:attrNameLst>
                                          <p:attrName>ppt_x</p:attrName>
                                        </p:attrNameLst>
                                      </p:cBhvr>
                                      <p:tavLst>
                                        <p:tav tm="0">
                                          <p:val>
                                            <p:strVal val="#ppt_x"/>
                                          </p:val>
                                        </p:tav>
                                        <p:tav tm="100000">
                                          <p:val>
                                            <p:strVal val="#ppt_x"/>
                                          </p:val>
                                        </p:tav>
                                      </p:tavLst>
                                    </p:anim>
                                    <p:anim calcmode="lin" valueType="num">
                                      <p:cBhvr additive="base">
                                        <p:cTn id="13" dur="500" fill="hold"/>
                                        <p:tgtEl>
                                          <p:spTgt spid="973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7368"/>
                                        </p:tgtEl>
                                        <p:attrNameLst>
                                          <p:attrName>style.visibility</p:attrName>
                                        </p:attrNameLst>
                                      </p:cBhvr>
                                      <p:to>
                                        <p:strVal val="visible"/>
                                      </p:to>
                                    </p:set>
                                    <p:animEffect transition="in" filter="blinds(horizontal)">
                                      <p:cBhvr>
                                        <p:cTn id="18" dur="500"/>
                                        <p:tgtEl>
                                          <p:spTgt spid="9736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7369"/>
                                        </p:tgtEl>
                                        <p:attrNameLst>
                                          <p:attrName>style.visibility</p:attrName>
                                        </p:attrNameLst>
                                      </p:cBhvr>
                                      <p:to>
                                        <p:strVal val="visible"/>
                                      </p:to>
                                    </p:set>
                                    <p:animEffect transition="in" filter="blinds(horizontal)">
                                      <p:cBhvr>
                                        <p:cTn id="23" dur="500"/>
                                        <p:tgtEl>
                                          <p:spTgt spid="9736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97370"/>
                                        </p:tgtEl>
                                        <p:attrNameLst>
                                          <p:attrName>style.visibility</p:attrName>
                                        </p:attrNameLst>
                                      </p:cBhvr>
                                      <p:to>
                                        <p:strVal val="visible"/>
                                      </p:to>
                                    </p:set>
                                    <p:anim calcmode="lin" valueType="num">
                                      <p:cBhvr additive="base">
                                        <p:cTn id="28" dur="500" fill="hold"/>
                                        <p:tgtEl>
                                          <p:spTgt spid="97370"/>
                                        </p:tgtEl>
                                        <p:attrNameLst>
                                          <p:attrName>ppt_x</p:attrName>
                                        </p:attrNameLst>
                                      </p:cBhvr>
                                      <p:tavLst>
                                        <p:tav tm="0">
                                          <p:val>
                                            <p:strVal val="0-#ppt_w/2"/>
                                          </p:val>
                                        </p:tav>
                                        <p:tav tm="100000">
                                          <p:val>
                                            <p:strVal val="#ppt_x"/>
                                          </p:val>
                                        </p:tav>
                                      </p:tavLst>
                                    </p:anim>
                                    <p:anim calcmode="lin" valueType="num">
                                      <p:cBhvr additive="base">
                                        <p:cTn id="29" dur="500" fill="hold"/>
                                        <p:tgtEl>
                                          <p:spTgt spid="9737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7371"/>
                                        </p:tgtEl>
                                        <p:attrNameLst>
                                          <p:attrName>style.visibility</p:attrName>
                                        </p:attrNameLst>
                                      </p:cBhvr>
                                      <p:to>
                                        <p:strVal val="visible"/>
                                      </p:to>
                                    </p:set>
                                    <p:anim calcmode="lin" valueType="num">
                                      <p:cBhvr additive="base">
                                        <p:cTn id="34" dur="500" fill="hold"/>
                                        <p:tgtEl>
                                          <p:spTgt spid="97371"/>
                                        </p:tgtEl>
                                        <p:attrNameLst>
                                          <p:attrName>ppt_x</p:attrName>
                                        </p:attrNameLst>
                                      </p:cBhvr>
                                      <p:tavLst>
                                        <p:tav tm="0">
                                          <p:val>
                                            <p:strVal val="#ppt_x"/>
                                          </p:val>
                                        </p:tav>
                                        <p:tav tm="100000">
                                          <p:val>
                                            <p:strVal val="#ppt_x"/>
                                          </p:val>
                                        </p:tav>
                                      </p:tavLst>
                                    </p:anim>
                                    <p:anim calcmode="lin" valueType="num">
                                      <p:cBhvr additive="base">
                                        <p:cTn id="35" dur="500" fill="hold"/>
                                        <p:tgtEl>
                                          <p:spTgt spid="9737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96319"/>
                                        </p:tgtEl>
                                        <p:attrNameLst>
                                          <p:attrName>style.visibility</p:attrName>
                                        </p:attrNameLst>
                                      </p:cBhvr>
                                      <p:to>
                                        <p:strVal val="visible"/>
                                      </p:to>
                                    </p:set>
                                    <p:animEffect transition="in" filter="strips(downRight)">
                                      <p:cBhvr>
                                        <p:cTn id="40" dur="500"/>
                                        <p:tgtEl>
                                          <p:spTgt spid="96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17" grpId="0" autoUpdateAnimBg="0"/>
      <p:bldP spid="97370" grpId="0"/>
      <p:bldP spid="97371" grpId="0" animBg="1"/>
      <p:bldP spid="96319"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360" name="Object 80"/>
          <p:cNvGraphicFramePr>
            <a:graphicFrameLocks noChangeAspect="1"/>
          </p:cNvGraphicFramePr>
          <p:nvPr/>
        </p:nvGraphicFramePr>
        <p:xfrm>
          <a:off x="5375275" y="1846264"/>
          <a:ext cx="4984750" cy="2624137"/>
        </p:xfrm>
        <a:graphic>
          <a:graphicData uri="http://schemas.openxmlformats.org/presentationml/2006/ole">
            <mc:AlternateContent xmlns:mc="http://schemas.openxmlformats.org/markup-compatibility/2006">
              <mc:Choice xmlns:v="urn:schemas-microsoft-com:vml" Requires="v">
                <p:oleObj spid="_x0000_s2" name="Image" r:id="rId1" imgW="2170430" imgH="2269490" progId="Photoshop.Image.6">
                  <p:embed/>
                </p:oleObj>
              </mc:Choice>
              <mc:Fallback>
                <p:oleObj name="Image" r:id="rId1" imgW="2170430" imgH="2269490" progId="Photoshop.Image.6">
                  <p:embed/>
                  <p:pic>
                    <p:nvPicPr>
                      <p:cNvPr id="0" name="Object 80"/>
                      <p:cNvPicPr>
                        <a:picLocks noChangeAspect="1" noChangeArrowheads="1"/>
                      </p:cNvPicPr>
                      <p:nvPr/>
                    </p:nvPicPr>
                    <p:blipFill>
                      <a:blip r:embed="rId2">
                        <a:extLst>
                          <a:ext uri="{28A0092B-C50C-407E-A947-70E740481C1C}">
                            <a14:useLocalDpi xmlns:a14="http://schemas.microsoft.com/office/drawing/2010/main" val="0"/>
                          </a:ext>
                        </a:extLst>
                      </a:blip>
                      <a:srcRect l="3610" t="1947" r="3111" b="51065"/>
                      <a:stretch>
                        <a:fillRect/>
                      </a:stretch>
                    </p:blipFill>
                    <p:spPr bwMode="auto">
                      <a:xfrm>
                        <a:off x="5375275" y="1846264"/>
                        <a:ext cx="4984750" cy="26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39" name="Rectangle 59">
            <a:hlinkClick r:id="rId3" action="ppaction://hlinksldjump"/>
          </p:cNvPr>
          <p:cNvSpPr>
            <a:spLocks noChangeArrowheads="1"/>
          </p:cNvSpPr>
          <p:nvPr/>
        </p:nvSpPr>
        <p:spPr bwMode="auto">
          <a:xfrm>
            <a:off x="1143000" y="688024"/>
            <a:ext cx="6248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chemeClr val="tx2"/>
                </a:solidFill>
                <a:latin typeface="Times New Roman" panose="02020503050405090304" pitchFamily="18" charset="0"/>
                <a:ea typeface="宋体" pitchFamily="2" charset="-122"/>
              </a:defRPr>
            </a:lvl1pPr>
            <a:lvl2pPr>
              <a:defRPr kumimoji="1" sz="4400">
                <a:solidFill>
                  <a:schemeClr val="tx2"/>
                </a:solidFill>
                <a:latin typeface="Times New Roman" panose="02020503050405090304" pitchFamily="18" charset="0"/>
                <a:ea typeface="宋体" pitchFamily="2" charset="-122"/>
              </a:defRPr>
            </a:lvl2pPr>
            <a:lvl3pPr>
              <a:defRPr kumimoji="1" sz="4400">
                <a:solidFill>
                  <a:schemeClr val="tx2"/>
                </a:solidFill>
                <a:latin typeface="Times New Roman" panose="02020503050405090304" pitchFamily="18" charset="0"/>
                <a:ea typeface="宋体" pitchFamily="2" charset="-122"/>
              </a:defRPr>
            </a:lvl3pPr>
            <a:lvl4pPr>
              <a:defRPr kumimoji="1" sz="4400">
                <a:solidFill>
                  <a:schemeClr val="tx2"/>
                </a:solidFill>
                <a:latin typeface="Times New Roman" panose="02020503050405090304" pitchFamily="18" charset="0"/>
                <a:ea typeface="宋体" pitchFamily="2" charset="-122"/>
              </a:defRPr>
            </a:lvl4pPr>
            <a:lvl5pPr>
              <a:defRPr kumimoji="1" sz="4400">
                <a:solidFill>
                  <a:schemeClr val="tx2"/>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9pPr>
          </a:lstStyle>
          <a:p>
            <a:pPr defTabSz="914400" fontAlgn="base">
              <a:spcBef>
                <a:spcPct val="0"/>
              </a:spcBef>
              <a:spcAft>
                <a:spcPct val="0"/>
              </a:spcAft>
            </a:pPr>
            <a:r>
              <a:rPr lang="en-US" altLang="zh-CN" sz="3200" b="1">
                <a:solidFill>
                  <a:srgbClr val="000066"/>
                </a:solidFill>
                <a:ea typeface="黑体" pitchFamily="49" charset="-122"/>
              </a:rPr>
              <a:t> PN</a:t>
            </a:r>
            <a:r>
              <a:rPr lang="zh-CN" altLang="en-US" sz="3200" b="1">
                <a:solidFill>
                  <a:srgbClr val="000066"/>
                </a:solidFill>
                <a:ea typeface="黑体" pitchFamily="49" charset="-122"/>
              </a:rPr>
              <a:t>结的单向导电性</a:t>
            </a:r>
            <a:endParaRPr lang="zh-CN" altLang="en-US" sz="3200" b="1">
              <a:solidFill>
                <a:srgbClr val="000066"/>
              </a:solidFill>
              <a:ea typeface="黑体" pitchFamily="49" charset="-122"/>
            </a:endParaRPr>
          </a:p>
        </p:txBody>
      </p:sp>
      <p:sp>
        <p:nvSpPr>
          <p:cNvPr id="97341" name="Text Box 61"/>
          <p:cNvSpPr txBox="1">
            <a:spLocks noChangeArrowheads="1"/>
          </p:cNvSpPr>
          <p:nvPr/>
        </p:nvSpPr>
        <p:spPr bwMode="auto">
          <a:xfrm>
            <a:off x="1703388" y="1290058"/>
            <a:ext cx="8424862" cy="855234"/>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en-US" altLang="zh-CN" sz="2400" b="1">
                <a:solidFill>
                  <a:srgbClr val="A50021"/>
                </a:solidFill>
                <a:latin typeface="楷体_GB2312" pitchFamily="1" charset="-122"/>
                <a:ea typeface="楷体_GB2312" pitchFamily="1" charset="-122"/>
              </a:rPr>
              <a:t>(2) PN</a:t>
            </a:r>
            <a:r>
              <a:rPr kumimoji="1" lang="zh-CN" altLang="en-US" sz="2400" b="1">
                <a:solidFill>
                  <a:srgbClr val="A50021"/>
                </a:solidFill>
                <a:latin typeface="楷体_GB2312" pitchFamily="1" charset="-122"/>
                <a:ea typeface="楷体_GB2312" pitchFamily="1" charset="-122"/>
              </a:rPr>
              <a:t>结加反向电压：</a:t>
            </a:r>
            <a:r>
              <a:rPr kumimoji="1" lang="en-US" altLang="zh-CN" sz="2400" b="1">
                <a:solidFill>
                  <a:srgbClr val="A50021"/>
                </a:solidFill>
                <a:latin typeface="楷体_GB2312" pitchFamily="1" charset="-122"/>
                <a:ea typeface="楷体_GB2312" pitchFamily="1" charset="-122"/>
              </a:rPr>
              <a:t>P</a:t>
            </a:r>
            <a:r>
              <a:rPr kumimoji="1" lang="zh-CN" altLang="en-US" sz="2400" b="1">
                <a:solidFill>
                  <a:srgbClr val="A50021"/>
                </a:solidFill>
                <a:latin typeface="楷体_GB2312" pitchFamily="1" charset="-122"/>
                <a:ea typeface="楷体_GB2312" pitchFamily="1" charset="-122"/>
              </a:rPr>
              <a:t>区接电源负极，</a:t>
            </a:r>
            <a:r>
              <a:rPr kumimoji="1" lang="en-US" altLang="zh-CN" sz="2400" b="1">
                <a:solidFill>
                  <a:srgbClr val="A50021"/>
                </a:solidFill>
                <a:latin typeface="楷体_GB2312" pitchFamily="1" charset="-122"/>
                <a:ea typeface="楷体_GB2312" pitchFamily="1" charset="-122"/>
              </a:rPr>
              <a:t>N</a:t>
            </a:r>
            <a:r>
              <a:rPr kumimoji="1" lang="zh-CN" altLang="en-US" sz="2400" b="1">
                <a:solidFill>
                  <a:srgbClr val="A50021"/>
                </a:solidFill>
                <a:latin typeface="楷体_GB2312" pitchFamily="1" charset="-122"/>
                <a:ea typeface="楷体_GB2312" pitchFamily="1" charset="-122"/>
              </a:rPr>
              <a:t>区接电源正极，称为反向偏置（反偏）</a:t>
            </a:r>
            <a:endParaRPr kumimoji="1" lang="zh-CN" altLang="en-US" sz="2400" b="1">
              <a:solidFill>
                <a:srgbClr val="000000"/>
              </a:solidFill>
              <a:latin typeface="楷体_GB2312" pitchFamily="1" charset="-122"/>
              <a:ea typeface="楷体_GB2312" pitchFamily="1" charset="-122"/>
            </a:endParaRPr>
          </a:p>
        </p:txBody>
      </p:sp>
      <p:sp>
        <p:nvSpPr>
          <p:cNvPr id="97342" name="Text Box 62"/>
          <p:cNvSpPr txBox="1">
            <a:spLocks noChangeArrowheads="1"/>
          </p:cNvSpPr>
          <p:nvPr/>
        </p:nvSpPr>
        <p:spPr bwMode="auto">
          <a:xfrm>
            <a:off x="6240463" y="5397375"/>
            <a:ext cx="3429000" cy="984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buFontTx/>
              <a:buChar char="•"/>
            </a:pPr>
            <a:r>
              <a:rPr kumimoji="1" lang="en-US" altLang="zh-CN" sz="20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高电阻</a:t>
            </a:r>
            <a:endParaRPr kumimoji="1" lang="zh-CN" altLang="en-US" sz="2400" b="1">
              <a:solidFill>
                <a:srgbClr val="000000"/>
              </a:solidFill>
              <a:latin typeface="楷体_GB2312" pitchFamily="1" charset="-122"/>
              <a:ea typeface="楷体_GB2312" pitchFamily="1" charset="-122"/>
            </a:endParaRPr>
          </a:p>
          <a:p>
            <a:pPr defTabSz="914400" fontAlgn="base">
              <a:lnSpc>
                <a:spcPct val="130000"/>
              </a:lnSpc>
              <a:spcBef>
                <a:spcPct val="0"/>
              </a:spcBef>
              <a:spcAft>
                <a:spcPct val="0"/>
              </a:spcAft>
              <a:buFontTx/>
              <a:buChar char="•"/>
            </a:pPr>
            <a:r>
              <a:rPr kumimoji="1" lang="zh-CN" altLang="en-US" sz="2400" b="1">
                <a:solidFill>
                  <a:srgbClr val="000000"/>
                </a:solidFill>
                <a:latin typeface="楷体_GB2312" pitchFamily="1" charset="-122"/>
                <a:ea typeface="楷体_GB2312" pitchFamily="1" charset="-122"/>
              </a:rPr>
              <a:t> 很小的反向漂移电流</a:t>
            </a:r>
            <a:endParaRPr kumimoji="1" lang="zh-CN" altLang="en-US" sz="2400" b="1">
              <a:solidFill>
                <a:srgbClr val="000000"/>
              </a:solidFill>
              <a:latin typeface="楷体_GB2312" pitchFamily="1" charset="-122"/>
              <a:ea typeface="楷体_GB2312" pitchFamily="1" charset="-122"/>
            </a:endParaRPr>
          </a:p>
        </p:txBody>
      </p:sp>
      <p:grpSp>
        <p:nvGrpSpPr>
          <p:cNvPr id="107568" name="Group 48"/>
          <p:cNvGrpSpPr/>
          <p:nvPr/>
        </p:nvGrpSpPr>
        <p:grpSpPr bwMode="auto">
          <a:xfrm>
            <a:off x="7175500" y="2420938"/>
            <a:ext cx="1582738" cy="431800"/>
            <a:chOff x="3243" y="2069"/>
            <a:chExt cx="997" cy="272"/>
          </a:xfrm>
        </p:grpSpPr>
        <p:sp>
          <p:nvSpPr>
            <p:cNvPr id="107569" name="Line 49"/>
            <p:cNvSpPr>
              <a:spLocks noChangeShapeType="1"/>
            </p:cNvSpPr>
            <p:nvPr/>
          </p:nvSpPr>
          <p:spPr bwMode="auto">
            <a:xfrm flipH="1">
              <a:off x="3560" y="2341"/>
              <a:ext cx="680"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07570" name="Text Box 50"/>
            <p:cNvSpPr txBox="1">
              <a:spLocks noChangeArrowheads="1"/>
            </p:cNvSpPr>
            <p:nvPr/>
          </p:nvSpPr>
          <p:spPr bwMode="auto">
            <a:xfrm>
              <a:off x="3243" y="2069"/>
              <a:ext cx="30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defTabSz="914400" fontAlgn="base">
                <a:spcBef>
                  <a:spcPct val="0"/>
                </a:spcBef>
                <a:spcAft>
                  <a:spcPct val="0"/>
                </a:spcAft>
              </a:pPr>
              <a:r>
                <a:rPr kumimoji="1" lang="en-US" altLang="zh-CN" sz="2800" b="1">
                  <a:solidFill>
                    <a:srgbClr val="FF0000"/>
                  </a:solidFill>
                  <a:latin typeface="Times New Roman" panose="02020503050405090304" pitchFamily="18" charset="0"/>
                  <a:ea typeface="楷体_GB2312" pitchFamily="1" charset="-122"/>
                </a:rPr>
                <a:t>E</a:t>
              </a:r>
              <a:r>
                <a:rPr kumimoji="1" lang="zh-CN" altLang="en-US" b="1">
                  <a:solidFill>
                    <a:srgbClr val="FF0000"/>
                  </a:solidFill>
                  <a:latin typeface="Times New Roman" panose="02020503050405090304" pitchFamily="18" charset="0"/>
                  <a:ea typeface="楷体_GB2312" pitchFamily="1" charset="-122"/>
                </a:rPr>
                <a:t>内</a:t>
              </a:r>
              <a:endParaRPr kumimoji="1" lang="zh-CN" altLang="en-US" b="1">
                <a:solidFill>
                  <a:srgbClr val="FF0000"/>
                </a:solidFill>
                <a:latin typeface="Times New Roman" panose="02020503050405090304" pitchFamily="18" charset="0"/>
                <a:ea typeface="楷体_GB2312" pitchFamily="1" charset="-122"/>
              </a:endParaRPr>
            </a:p>
          </p:txBody>
        </p:sp>
      </p:grpSp>
      <p:grpSp>
        <p:nvGrpSpPr>
          <p:cNvPr id="107576" name="Group 56"/>
          <p:cNvGrpSpPr/>
          <p:nvPr/>
        </p:nvGrpSpPr>
        <p:grpSpPr bwMode="auto">
          <a:xfrm>
            <a:off x="7391400" y="4510089"/>
            <a:ext cx="1276350" cy="427037"/>
            <a:chOff x="3696" y="2523"/>
            <a:chExt cx="804" cy="269"/>
          </a:xfrm>
        </p:grpSpPr>
        <p:sp>
          <p:nvSpPr>
            <p:cNvPr id="107572" name="Line 52"/>
            <p:cNvSpPr>
              <a:spLocks noChangeShapeType="1"/>
            </p:cNvSpPr>
            <p:nvPr/>
          </p:nvSpPr>
          <p:spPr bwMode="auto">
            <a:xfrm flipH="1">
              <a:off x="3696" y="2614"/>
              <a:ext cx="408" cy="0"/>
            </a:xfrm>
            <a:prstGeom prst="line">
              <a:avLst/>
            </a:prstGeom>
            <a:noFill/>
            <a:ln w="571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kumimoji="1" lang="zh-CN" altLang="en-US" sz="2400">
                <a:solidFill>
                  <a:srgbClr val="000000"/>
                </a:solidFill>
                <a:latin typeface="Times New Roman" panose="02020503050405090304" pitchFamily="18" charset="0"/>
                <a:ea typeface="楷体_GB2312" pitchFamily="1" charset="-122"/>
              </a:endParaRPr>
            </a:p>
          </p:txBody>
        </p:sp>
        <p:sp>
          <p:nvSpPr>
            <p:cNvPr id="107573" name="Text Box 53"/>
            <p:cNvSpPr txBox="1">
              <a:spLocks noChangeArrowheads="1"/>
            </p:cNvSpPr>
            <p:nvPr/>
          </p:nvSpPr>
          <p:spPr bwMode="auto">
            <a:xfrm>
              <a:off x="4195" y="2523"/>
              <a:ext cx="30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defTabSz="914400" fontAlgn="base">
                <a:spcBef>
                  <a:spcPct val="0"/>
                </a:spcBef>
                <a:spcAft>
                  <a:spcPct val="0"/>
                </a:spcAft>
              </a:pPr>
              <a:r>
                <a:rPr kumimoji="1" lang="en-US" altLang="zh-CN" sz="2800" b="1">
                  <a:solidFill>
                    <a:srgbClr val="FF0000"/>
                  </a:solidFill>
                  <a:latin typeface="Times New Roman" panose="02020503050405090304" pitchFamily="18" charset="0"/>
                  <a:ea typeface="楷体_GB2312" pitchFamily="1" charset="-122"/>
                </a:rPr>
                <a:t>E</a:t>
              </a:r>
              <a:r>
                <a:rPr kumimoji="1" lang="zh-CN" altLang="en-US" b="1">
                  <a:solidFill>
                    <a:srgbClr val="FF0000"/>
                  </a:solidFill>
                  <a:latin typeface="Times New Roman" panose="02020503050405090304" pitchFamily="18" charset="0"/>
                  <a:ea typeface="楷体_GB2312" pitchFamily="1" charset="-122"/>
                </a:rPr>
                <a:t>外</a:t>
              </a:r>
              <a:endParaRPr kumimoji="1" lang="zh-CN" altLang="en-US" b="1">
                <a:solidFill>
                  <a:srgbClr val="FF0000"/>
                </a:solidFill>
                <a:latin typeface="Times New Roman" panose="02020503050405090304" pitchFamily="18" charset="0"/>
                <a:ea typeface="楷体_GB2312" pitchFamily="1" charset="-122"/>
              </a:endParaRPr>
            </a:p>
          </p:txBody>
        </p:sp>
      </p:grpSp>
      <p:sp>
        <p:nvSpPr>
          <p:cNvPr id="107574" name="Text Box 54"/>
          <p:cNvSpPr txBox="1">
            <a:spLocks noChangeArrowheads="1"/>
          </p:cNvSpPr>
          <p:nvPr/>
        </p:nvSpPr>
        <p:spPr bwMode="auto">
          <a:xfrm>
            <a:off x="1703388" y="2205038"/>
            <a:ext cx="36022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        </a:t>
            </a:r>
            <a:r>
              <a:rPr kumimoji="1" lang="zh-CN" altLang="en-US" sz="2400" b="1">
                <a:solidFill>
                  <a:srgbClr val="000000"/>
                </a:solidFill>
                <a:latin typeface="Times New Roman" panose="02020503050405090304" pitchFamily="18" charset="0"/>
                <a:ea typeface="楷体_GB2312" pitchFamily="1" charset="-122"/>
              </a:rPr>
              <a:t>外电场与内电场反向</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一致，将使</a:t>
            </a:r>
            <a:r>
              <a:rPr kumimoji="1" lang="en-US" altLang="zh-CN" sz="2400" b="1">
                <a:solidFill>
                  <a:srgbClr val="000000"/>
                </a:solidFill>
                <a:latin typeface="Times New Roman" panose="02020503050405090304" pitchFamily="18" charset="0"/>
                <a:ea typeface="楷体_GB2312" pitchFamily="1" charset="-122"/>
              </a:rPr>
              <a:t>P</a:t>
            </a:r>
            <a:r>
              <a:rPr kumimoji="1" lang="zh-CN" altLang="en-US" sz="2400" b="1">
                <a:solidFill>
                  <a:srgbClr val="000000"/>
                </a:solidFill>
                <a:latin typeface="Times New Roman" panose="02020503050405090304" pitchFamily="18" charset="0"/>
                <a:ea typeface="楷体_GB2312" pitchFamily="1" charset="-122"/>
              </a:rPr>
              <a:t>区的空穴和</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N</a:t>
            </a:r>
            <a:r>
              <a:rPr kumimoji="1" lang="zh-CN" altLang="en-US" sz="2400" b="1">
                <a:solidFill>
                  <a:srgbClr val="000000"/>
                </a:solidFill>
                <a:latin typeface="Times New Roman" panose="02020503050405090304" pitchFamily="18" charset="0"/>
                <a:ea typeface="楷体_GB2312" pitchFamily="1" charset="-122"/>
              </a:rPr>
              <a:t>区的电子进一步离开</a:t>
            </a:r>
            <a:r>
              <a:rPr kumimoji="1" lang="en-US" altLang="zh-CN" sz="2400" b="1">
                <a:solidFill>
                  <a:srgbClr val="000000"/>
                </a:solidFill>
                <a:latin typeface="Times New Roman" panose="02020503050405090304" pitchFamily="18" charset="0"/>
                <a:ea typeface="楷体_GB2312" pitchFamily="1" charset="-122"/>
              </a:rPr>
              <a:t>PN</a:t>
            </a:r>
            <a:endParaRPr kumimoji="1" lang="en-US" altLang="zh-CN"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结，空间电荷区变宽，阻</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值增大。</a:t>
            </a:r>
            <a:endParaRPr kumimoji="1" lang="zh-CN" altLang="en-US" sz="2400" b="1">
              <a:solidFill>
                <a:srgbClr val="000000"/>
              </a:solidFill>
              <a:latin typeface="Times New Roman" panose="02020503050405090304" pitchFamily="18" charset="0"/>
              <a:ea typeface="楷体_GB2312" pitchFamily="1" charset="-122"/>
            </a:endParaRPr>
          </a:p>
        </p:txBody>
      </p:sp>
      <p:sp>
        <p:nvSpPr>
          <p:cNvPr id="107575" name="Text Box 55"/>
          <p:cNvSpPr txBox="1">
            <a:spLocks noChangeArrowheads="1"/>
          </p:cNvSpPr>
          <p:nvPr/>
        </p:nvSpPr>
        <p:spPr bwMode="auto">
          <a:xfrm>
            <a:off x="1774825" y="4221163"/>
            <a:ext cx="358784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0"/>
              </a:spcBef>
              <a:spcAft>
                <a:spcPct val="0"/>
              </a:spcAft>
            </a:pPr>
            <a:r>
              <a:rPr kumimoji="1" lang="en-US" altLang="zh-CN" sz="2400" b="1">
                <a:solidFill>
                  <a:srgbClr val="000000"/>
                </a:solidFill>
                <a:latin typeface="Times New Roman" panose="02020503050405090304" pitchFamily="18" charset="0"/>
                <a:ea typeface="楷体_GB2312" pitchFamily="1" charset="-122"/>
              </a:rPr>
              <a:t>        </a:t>
            </a:r>
            <a:r>
              <a:rPr kumimoji="1" lang="zh-CN" altLang="en-US" sz="2400" b="1">
                <a:solidFill>
                  <a:srgbClr val="000000"/>
                </a:solidFill>
                <a:latin typeface="Times New Roman" panose="02020503050405090304" pitchFamily="18" charset="0"/>
                <a:ea typeface="楷体_GB2312" pitchFamily="1" charset="-122"/>
              </a:rPr>
              <a:t>由于外电场的作用，</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扩散运动被进一步阻碍，</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动态平衡打破，此时流</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过</a:t>
            </a:r>
            <a:r>
              <a:rPr kumimoji="1" lang="en-US" altLang="zh-CN" sz="2400" b="1">
                <a:solidFill>
                  <a:srgbClr val="000000"/>
                </a:solidFill>
                <a:latin typeface="Times New Roman" panose="02020503050405090304" pitchFamily="18" charset="0"/>
                <a:ea typeface="楷体_GB2312" pitchFamily="1" charset="-122"/>
              </a:rPr>
              <a:t>PN</a:t>
            </a:r>
            <a:r>
              <a:rPr kumimoji="1" lang="zh-CN" altLang="en-US" sz="2400" b="1">
                <a:solidFill>
                  <a:srgbClr val="000000"/>
                </a:solidFill>
                <a:latin typeface="Times New Roman" panose="02020503050405090304" pitchFamily="18" charset="0"/>
                <a:ea typeface="楷体_GB2312" pitchFamily="1" charset="-122"/>
              </a:rPr>
              <a:t>结的电流主要是少</a:t>
            </a:r>
            <a:endParaRPr kumimoji="1" lang="zh-CN" altLang="en-US" sz="2400" b="1">
              <a:solidFill>
                <a:srgbClr val="000000"/>
              </a:solidFill>
              <a:latin typeface="Times New Roman" panose="02020503050405090304" pitchFamily="18" charset="0"/>
              <a:ea typeface="楷体_GB2312" pitchFamily="1" charset="-122"/>
            </a:endParaRPr>
          </a:p>
          <a:p>
            <a:pPr defTabSz="914400" fontAlgn="base">
              <a:spcBef>
                <a:spcPct val="0"/>
              </a:spcBef>
              <a:spcAft>
                <a:spcPct val="0"/>
              </a:spcAft>
            </a:pPr>
            <a:r>
              <a:rPr kumimoji="1" lang="zh-CN" altLang="en-US" sz="2400" b="1">
                <a:solidFill>
                  <a:srgbClr val="000000"/>
                </a:solidFill>
                <a:latin typeface="Times New Roman" panose="02020503050405090304" pitchFamily="18" charset="0"/>
                <a:ea typeface="楷体_GB2312" pitchFamily="1" charset="-122"/>
              </a:rPr>
              <a:t>数载流子的漂移电流。</a:t>
            </a:r>
            <a:endParaRPr kumimoji="1" lang="zh-CN" altLang="en-US" sz="2400" b="1">
              <a:solidFill>
                <a:srgbClr val="000000"/>
              </a:solidFill>
              <a:latin typeface="Times New Roman" panose="02020503050405090304" pitchFamily="18" charset="0"/>
              <a:ea typeface="楷体_GB2312" pitchFamily="1" charset="-122"/>
            </a:endParaRPr>
          </a:p>
        </p:txBody>
      </p:sp>
      <p:grpSp>
        <p:nvGrpSpPr>
          <p:cNvPr id="97356" name="Group 76"/>
          <p:cNvGrpSpPr/>
          <p:nvPr/>
        </p:nvGrpSpPr>
        <p:grpSpPr bwMode="auto">
          <a:xfrm>
            <a:off x="5448300" y="1846263"/>
            <a:ext cx="5113338" cy="3382962"/>
            <a:chOff x="2448" y="1776"/>
            <a:chExt cx="3168" cy="1680"/>
          </a:xfrm>
        </p:grpSpPr>
        <p:sp>
          <p:nvSpPr>
            <p:cNvPr id="97357" name="AutoShape 77"/>
            <p:cNvSpPr>
              <a:spLocks noChangeArrowheads="1"/>
            </p:cNvSpPr>
            <p:nvPr/>
          </p:nvSpPr>
          <p:spPr bwMode="auto">
            <a:xfrm>
              <a:off x="2448" y="1776"/>
              <a:ext cx="3168" cy="1680"/>
            </a:xfrm>
            <a:prstGeom prst="roundRect">
              <a:avLst>
                <a:gd name="adj" fmla="val 16667"/>
              </a:avLst>
            </a:prstGeom>
            <a:blipFill dpi="0" rotWithShape="0">
              <a:blip r:embed="rId4"/>
              <a:srcRect/>
              <a:tile tx="0" ty="0" sx="100000" sy="100000" flip="none" algn="tl"/>
            </a:blipFill>
            <a:ln>
              <a:noFill/>
            </a:ln>
            <a:effectLst/>
            <a:extLst>
              <a:ext uri="{91240B29-F687-4F45-9708-019B960494DF}">
                <a14:hiddenLine xmlns:a14="http://schemas.microsoft.com/office/drawing/2010/main" w="12700">
                  <a:solidFill>
                    <a:schemeClr val="accent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kumimoji="1" lang="zh-CN" altLang="zh-CN" sz="2000">
                <a:solidFill>
                  <a:srgbClr val="000000"/>
                </a:solidFill>
                <a:latin typeface="Times New Roman" panose="02020503050405090304" pitchFamily="18" charset="0"/>
                <a:ea typeface="楷体_GB2312" pitchFamily="1" charset="-122"/>
              </a:endParaRPr>
            </a:p>
          </p:txBody>
        </p:sp>
        <p:sp>
          <p:nvSpPr>
            <p:cNvPr id="97358" name="Text Box 78"/>
            <p:cNvSpPr txBox="1">
              <a:spLocks noChangeArrowheads="1"/>
            </p:cNvSpPr>
            <p:nvPr/>
          </p:nvSpPr>
          <p:spPr bwMode="auto">
            <a:xfrm>
              <a:off x="2544" y="2031"/>
              <a:ext cx="2975" cy="117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spAutoFit/>
            </a:bodyPr>
            <a:lstStyle/>
            <a:p>
              <a:pPr defTabSz="914400" fontAlgn="base">
                <a:lnSpc>
                  <a:spcPct val="130000"/>
                </a:lnSpc>
                <a:spcBef>
                  <a:spcPct val="0"/>
                </a:spcBef>
                <a:spcAft>
                  <a:spcPct val="0"/>
                </a:spcAft>
              </a:pPr>
              <a:r>
                <a:rPr kumimoji="1" lang="en-US" altLang="zh-CN" sz="20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在一定的温度条件下，由本征激发决定的少子浓度是一定的，故少子形成的漂移电流是恒定的，基本上与所加反向电压的大小无关，这个电流也称为</a:t>
              </a:r>
              <a:r>
                <a:rPr kumimoji="1" lang="zh-CN" altLang="en-US" sz="2400" b="1">
                  <a:solidFill>
                    <a:srgbClr val="FF0000"/>
                  </a:solidFill>
                  <a:latin typeface="楷体_GB2312" pitchFamily="1" charset="-122"/>
                  <a:ea typeface="楷体_GB2312" pitchFamily="1" charset="-122"/>
                </a:rPr>
                <a:t>反向饱和电流</a:t>
              </a:r>
              <a:r>
                <a:rPr kumimoji="1" lang="zh-CN" altLang="en-US" sz="2400" b="1">
                  <a:solidFill>
                    <a:srgbClr val="000000"/>
                  </a:solidFill>
                  <a:latin typeface="楷体_GB2312" pitchFamily="1" charset="-122"/>
                  <a:ea typeface="楷体_GB2312" pitchFamily="1" charset="-122"/>
                </a:rPr>
                <a:t>。        </a:t>
              </a:r>
              <a:endParaRPr kumimoji="1" lang="zh-CN" altLang="en-US" sz="2400" b="1">
                <a:solidFill>
                  <a:srgbClr val="000000"/>
                </a:solidFill>
                <a:latin typeface="楷体_GB2312" pitchFamily="1" charset="-122"/>
                <a:ea typeface="楷体_GB2312" pitchFamily="1" charset="-122"/>
              </a:endParaRPr>
            </a:p>
          </p:txBody>
        </p:sp>
      </p:gr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7360"/>
                                        </p:tgtEl>
                                        <p:attrNameLst>
                                          <p:attrName>style.visibility</p:attrName>
                                        </p:attrNameLst>
                                      </p:cBhvr>
                                      <p:to>
                                        <p:strVal val="visible"/>
                                      </p:to>
                                    </p:set>
                                    <p:animEffect transition="in" filter="box(in)">
                                      <p:cBhvr>
                                        <p:cTn id="7" dur="500"/>
                                        <p:tgtEl>
                                          <p:spTgt spid="97360"/>
                                        </p:tgtEl>
                                      </p:cBhvr>
                                    </p:animEffect>
                                  </p:childTnLst>
                                </p:cTn>
                              </p:par>
                              <p:par>
                                <p:cTn id="8" presetID="3" presetClass="entr" presetSubtype="10" fill="hold" nodeType="withEffect">
                                  <p:stCondLst>
                                    <p:cond delay="0"/>
                                  </p:stCondLst>
                                  <p:childTnLst>
                                    <p:set>
                                      <p:cBhvr>
                                        <p:cTn id="9" dur="1" fill="hold">
                                          <p:stCondLst>
                                            <p:cond delay="0"/>
                                          </p:stCondLst>
                                        </p:cTn>
                                        <p:tgtEl>
                                          <p:spTgt spid="107568"/>
                                        </p:tgtEl>
                                        <p:attrNameLst>
                                          <p:attrName>style.visibility</p:attrName>
                                        </p:attrNameLst>
                                      </p:cBhvr>
                                      <p:to>
                                        <p:strVal val="visible"/>
                                      </p:to>
                                    </p:set>
                                    <p:animEffect transition="in" filter="blinds(horizontal)">
                                      <p:cBhvr>
                                        <p:cTn id="10" dur="500"/>
                                        <p:tgtEl>
                                          <p:spTgt spid="107568"/>
                                        </p:tgtEl>
                                      </p:cBhvr>
                                    </p:animEffect>
                                  </p:childTnLst>
                                </p:cTn>
                              </p:par>
                              <p:par>
                                <p:cTn id="11" presetID="3" presetClass="entr" presetSubtype="10" fill="hold" nodeType="withEffect">
                                  <p:stCondLst>
                                    <p:cond delay="0"/>
                                  </p:stCondLst>
                                  <p:childTnLst>
                                    <p:set>
                                      <p:cBhvr>
                                        <p:cTn id="12" dur="1" fill="hold">
                                          <p:stCondLst>
                                            <p:cond delay="0"/>
                                          </p:stCondLst>
                                        </p:cTn>
                                        <p:tgtEl>
                                          <p:spTgt spid="107576"/>
                                        </p:tgtEl>
                                        <p:attrNameLst>
                                          <p:attrName>style.visibility</p:attrName>
                                        </p:attrNameLst>
                                      </p:cBhvr>
                                      <p:to>
                                        <p:strVal val="visible"/>
                                      </p:to>
                                    </p:set>
                                    <p:animEffect transition="in" filter="blinds(horizontal)">
                                      <p:cBhvr>
                                        <p:cTn id="13" dur="500"/>
                                        <p:tgtEl>
                                          <p:spTgt spid="1075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7574"/>
                                        </p:tgtEl>
                                        <p:attrNameLst>
                                          <p:attrName>style.visibility</p:attrName>
                                        </p:attrNameLst>
                                      </p:cBhvr>
                                      <p:to>
                                        <p:strVal val="visible"/>
                                      </p:to>
                                    </p:set>
                                    <p:anim calcmode="lin" valueType="num">
                                      <p:cBhvr additive="base">
                                        <p:cTn id="18" dur="500" fill="hold"/>
                                        <p:tgtEl>
                                          <p:spTgt spid="107574"/>
                                        </p:tgtEl>
                                        <p:attrNameLst>
                                          <p:attrName>ppt_x</p:attrName>
                                        </p:attrNameLst>
                                      </p:cBhvr>
                                      <p:tavLst>
                                        <p:tav tm="0">
                                          <p:val>
                                            <p:strVal val="0-#ppt_w/2"/>
                                          </p:val>
                                        </p:tav>
                                        <p:tav tm="100000">
                                          <p:val>
                                            <p:strVal val="#ppt_x"/>
                                          </p:val>
                                        </p:tav>
                                      </p:tavLst>
                                    </p:anim>
                                    <p:anim calcmode="lin" valueType="num">
                                      <p:cBhvr additive="base">
                                        <p:cTn id="19" dur="500" fill="hold"/>
                                        <p:tgtEl>
                                          <p:spTgt spid="10757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7575"/>
                                        </p:tgtEl>
                                        <p:attrNameLst>
                                          <p:attrName>style.visibility</p:attrName>
                                        </p:attrNameLst>
                                      </p:cBhvr>
                                      <p:to>
                                        <p:strVal val="visible"/>
                                      </p:to>
                                    </p:set>
                                    <p:animEffect transition="in" filter="blinds(horizontal)">
                                      <p:cBhvr>
                                        <p:cTn id="24" dur="500"/>
                                        <p:tgtEl>
                                          <p:spTgt spid="107575"/>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97356"/>
                                        </p:tgtEl>
                                        <p:attrNameLst>
                                          <p:attrName>style.visibility</p:attrName>
                                        </p:attrNameLst>
                                      </p:cBhvr>
                                      <p:to>
                                        <p:strVal val="visible"/>
                                      </p:to>
                                    </p:set>
                                    <p:anim calcmode="lin" valueType="num">
                                      <p:cBhvr>
                                        <p:cTn id="29" dur="500" fill="hold"/>
                                        <p:tgtEl>
                                          <p:spTgt spid="97356"/>
                                        </p:tgtEl>
                                        <p:attrNameLst>
                                          <p:attrName>ppt_w</p:attrName>
                                        </p:attrNameLst>
                                      </p:cBhvr>
                                      <p:tavLst>
                                        <p:tav tm="0">
                                          <p:val>
                                            <p:fltVal val="0"/>
                                          </p:val>
                                        </p:tav>
                                        <p:tav tm="100000">
                                          <p:val>
                                            <p:strVal val="#ppt_w"/>
                                          </p:val>
                                        </p:tav>
                                      </p:tavLst>
                                    </p:anim>
                                    <p:anim calcmode="lin" valueType="num">
                                      <p:cBhvr>
                                        <p:cTn id="30" dur="500" fill="hold"/>
                                        <p:tgtEl>
                                          <p:spTgt spid="97356"/>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97342"/>
                                        </p:tgtEl>
                                        <p:attrNameLst>
                                          <p:attrName>style.visibility</p:attrName>
                                        </p:attrNameLst>
                                      </p:cBhvr>
                                      <p:to>
                                        <p:strVal val="visible"/>
                                      </p:to>
                                    </p:set>
                                    <p:animEffect transition="in" filter="strips(downRight)">
                                      <p:cBhvr>
                                        <p:cTn id="35" dur="500"/>
                                        <p:tgtEl>
                                          <p:spTgt spid="97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42" grpId="0" animBg="1" autoUpdateAnimBg="0"/>
      <p:bldP spid="107574" grpId="0"/>
      <p:bldP spid="10757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67" name="Text Box 47"/>
          <p:cNvSpPr txBox="1">
            <a:spLocks noChangeArrowheads="1"/>
          </p:cNvSpPr>
          <p:nvPr/>
        </p:nvSpPr>
        <p:spPr bwMode="auto">
          <a:xfrm>
            <a:off x="1847851" y="765175"/>
            <a:ext cx="7991475" cy="38925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pPr>
            <a:r>
              <a:rPr kumimoji="1" lang="en-US" altLang="zh-CN" sz="2800" b="1">
                <a:solidFill>
                  <a:srgbClr val="000000"/>
                </a:solidFill>
                <a:latin typeface="楷体_GB2312" pitchFamily="1" charset="-122"/>
                <a:ea typeface="楷体_GB2312" pitchFamily="1" charset="-122"/>
              </a:rPr>
              <a:t>     </a:t>
            </a:r>
            <a:r>
              <a:rPr kumimoji="1" lang="en-US" altLang="zh-CN" sz="3200" b="1">
                <a:solidFill>
                  <a:srgbClr val="000000"/>
                </a:solidFill>
                <a:latin typeface="楷体_GB2312" pitchFamily="1" charset="-122"/>
                <a:ea typeface="楷体_GB2312" pitchFamily="1" charset="-122"/>
              </a:rPr>
              <a:t>PN</a:t>
            </a:r>
            <a:r>
              <a:rPr kumimoji="1" lang="zh-CN" altLang="en-US" sz="3200" b="1">
                <a:solidFill>
                  <a:srgbClr val="000000"/>
                </a:solidFill>
                <a:latin typeface="楷体_GB2312" pitchFamily="1" charset="-122"/>
                <a:ea typeface="楷体_GB2312" pitchFamily="1" charset="-122"/>
              </a:rPr>
              <a:t>结加正向电压时，呈现低电阻，具有较大的正向扩散电流；（</a:t>
            </a:r>
            <a:r>
              <a:rPr kumimoji="1" lang="zh-CN" altLang="en-US" sz="3200" b="1">
                <a:solidFill>
                  <a:srgbClr val="009900"/>
                </a:solidFill>
                <a:latin typeface="楷体_GB2312" pitchFamily="1" charset="-122"/>
                <a:ea typeface="楷体_GB2312" pitchFamily="1" charset="-122"/>
              </a:rPr>
              <a:t>导通</a:t>
            </a:r>
            <a:r>
              <a:rPr kumimoji="1" lang="zh-CN" altLang="en-US" sz="3200" b="1">
                <a:solidFill>
                  <a:srgbClr val="000000"/>
                </a:solidFill>
                <a:latin typeface="楷体_GB2312" pitchFamily="1" charset="-122"/>
                <a:ea typeface="楷体_GB2312" pitchFamily="1" charset="-122"/>
              </a:rPr>
              <a:t>）</a:t>
            </a:r>
            <a:endParaRPr kumimoji="1" lang="zh-CN" altLang="en-US" sz="3200" b="1">
              <a:solidFill>
                <a:srgbClr val="FF0000"/>
              </a:solidFill>
              <a:latin typeface="楷体_GB2312" pitchFamily="1" charset="-122"/>
              <a:ea typeface="楷体_GB2312" pitchFamily="1" charset="-122"/>
            </a:endParaRPr>
          </a:p>
          <a:p>
            <a:pPr defTabSz="914400" fontAlgn="base">
              <a:lnSpc>
                <a:spcPct val="130000"/>
              </a:lnSpc>
              <a:spcBef>
                <a:spcPct val="0"/>
              </a:spcBef>
              <a:spcAft>
                <a:spcPct val="0"/>
              </a:spcAft>
            </a:pPr>
            <a:r>
              <a:rPr kumimoji="1" lang="zh-CN" altLang="en-US" sz="3200" b="1">
                <a:solidFill>
                  <a:srgbClr val="000000"/>
                </a:solidFill>
                <a:latin typeface="楷体_GB2312" pitchFamily="1" charset="-122"/>
                <a:ea typeface="楷体_GB2312" pitchFamily="1" charset="-122"/>
              </a:rPr>
              <a:t>    </a:t>
            </a:r>
            <a:r>
              <a:rPr kumimoji="1" lang="en-US" altLang="zh-CN" sz="3200" b="1">
                <a:solidFill>
                  <a:srgbClr val="000000"/>
                </a:solidFill>
                <a:latin typeface="楷体_GB2312" pitchFamily="1" charset="-122"/>
                <a:ea typeface="楷体_GB2312" pitchFamily="1" charset="-122"/>
              </a:rPr>
              <a:t>PN</a:t>
            </a:r>
            <a:r>
              <a:rPr kumimoji="1" lang="zh-CN" altLang="en-US" sz="3200" b="1">
                <a:solidFill>
                  <a:srgbClr val="000000"/>
                </a:solidFill>
                <a:latin typeface="楷体_GB2312" pitchFamily="1" charset="-122"/>
                <a:ea typeface="楷体_GB2312" pitchFamily="1" charset="-122"/>
              </a:rPr>
              <a:t>结加反向电压时，呈现高电阻，具有很小的反向漂移电流。（</a:t>
            </a:r>
            <a:r>
              <a:rPr kumimoji="1" lang="zh-CN" altLang="en-US" sz="3200" b="1">
                <a:solidFill>
                  <a:srgbClr val="FF0000"/>
                </a:solidFill>
                <a:latin typeface="楷体_GB2312" pitchFamily="1" charset="-122"/>
                <a:ea typeface="楷体_GB2312" pitchFamily="1" charset="-122"/>
              </a:rPr>
              <a:t>截止</a:t>
            </a:r>
            <a:r>
              <a:rPr kumimoji="1" lang="zh-CN" altLang="en-US" sz="3200" b="1">
                <a:solidFill>
                  <a:srgbClr val="000000"/>
                </a:solidFill>
                <a:latin typeface="楷体_GB2312" pitchFamily="1" charset="-122"/>
                <a:ea typeface="楷体_GB2312" pitchFamily="1" charset="-122"/>
              </a:rPr>
              <a:t>） </a:t>
            </a:r>
            <a:endParaRPr kumimoji="1" lang="zh-CN" altLang="en-US" sz="3200" b="1">
              <a:solidFill>
                <a:srgbClr val="0000FF"/>
              </a:solidFill>
              <a:latin typeface="楷体_GB2312" pitchFamily="1" charset="-122"/>
              <a:ea typeface="楷体_GB2312" pitchFamily="1" charset="-122"/>
            </a:endParaRPr>
          </a:p>
          <a:p>
            <a:pPr defTabSz="914400" fontAlgn="base">
              <a:lnSpc>
                <a:spcPct val="130000"/>
              </a:lnSpc>
              <a:spcBef>
                <a:spcPct val="0"/>
              </a:spcBef>
              <a:spcAft>
                <a:spcPct val="0"/>
              </a:spcAft>
            </a:pPr>
            <a:r>
              <a:rPr kumimoji="1" lang="zh-CN" altLang="en-US" sz="3200" b="1">
                <a:solidFill>
                  <a:srgbClr val="0000FF"/>
                </a:solidFill>
                <a:latin typeface="楷体_GB2312" pitchFamily="1" charset="-122"/>
                <a:ea typeface="楷体_GB2312" pitchFamily="1" charset="-122"/>
              </a:rPr>
              <a:t>    </a:t>
            </a:r>
            <a:r>
              <a:rPr kumimoji="1" lang="zh-CN" altLang="en-US" sz="3200" b="1">
                <a:solidFill>
                  <a:srgbClr val="000000"/>
                </a:solidFill>
                <a:latin typeface="楷体_GB2312" pitchFamily="1" charset="-122"/>
                <a:ea typeface="楷体_GB2312" pitchFamily="1" charset="-122"/>
              </a:rPr>
              <a:t>由此可以得出结论：</a:t>
            </a:r>
            <a:r>
              <a:rPr kumimoji="1" lang="en-US" altLang="zh-CN" sz="3200" b="1">
                <a:solidFill>
                  <a:srgbClr val="FF0000"/>
                </a:solidFill>
                <a:latin typeface="楷体_GB2312" pitchFamily="1" charset="-122"/>
                <a:ea typeface="楷体_GB2312" pitchFamily="1" charset="-122"/>
              </a:rPr>
              <a:t>PN</a:t>
            </a:r>
            <a:r>
              <a:rPr kumimoji="1" lang="zh-CN" altLang="en-US" sz="3200" b="1">
                <a:solidFill>
                  <a:srgbClr val="FF0000"/>
                </a:solidFill>
                <a:latin typeface="楷体_GB2312" pitchFamily="1" charset="-122"/>
                <a:ea typeface="楷体_GB2312" pitchFamily="1" charset="-122"/>
              </a:rPr>
              <a:t>结具有单向导电性。</a:t>
            </a:r>
            <a:endParaRPr kumimoji="1" lang="zh-CN" altLang="en-US" sz="3200" b="1">
              <a:solidFill>
                <a:srgbClr val="FF0000"/>
              </a:solidFill>
              <a:latin typeface="楷体_GB2312" pitchFamily="1" charset="-122"/>
              <a:ea typeface="楷体_GB2312" pitchFamily="1" charset="-122"/>
            </a:endParaRPr>
          </a:p>
        </p:txBody>
      </p:sp>
      <p:sp>
        <p:nvSpPr>
          <p:cNvPr id="138243" name="Text Box 3"/>
          <p:cNvSpPr txBox="1">
            <a:spLocks noChangeArrowheads="1"/>
          </p:cNvSpPr>
          <p:nvPr/>
        </p:nvSpPr>
        <p:spPr bwMode="auto">
          <a:xfrm>
            <a:off x="1919288" y="4724400"/>
            <a:ext cx="82804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kumimoji="1" lang="en-US" altLang="zh-CN" sz="2400" b="1">
                <a:solidFill>
                  <a:srgbClr val="669900"/>
                </a:solidFill>
                <a:latin typeface="Times New Roman" panose="02020503050405090304" pitchFamily="18" charset="0"/>
                <a:ea typeface="楷体_GB2312" pitchFamily="1" charset="-122"/>
              </a:rPr>
              <a:t>        </a:t>
            </a:r>
            <a:r>
              <a:rPr kumimoji="1" lang="en-US" altLang="zh-CN" sz="2800" b="1">
                <a:solidFill>
                  <a:srgbClr val="009900"/>
                </a:solidFill>
                <a:latin typeface="Times New Roman" panose="02020503050405090304" pitchFamily="18" charset="0"/>
                <a:ea typeface="楷体_GB2312" pitchFamily="1" charset="-122"/>
              </a:rPr>
              <a:t>PN</a:t>
            </a:r>
            <a:r>
              <a:rPr kumimoji="1" lang="zh-CN" altLang="en-US" sz="2800" b="1">
                <a:solidFill>
                  <a:srgbClr val="009900"/>
                </a:solidFill>
                <a:latin typeface="Times New Roman" panose="02020503050405090304" pitchFamily="18" charset="0"/>
                <a:ea typeface="楷体_GB2312" pitchFamily="1" charset="-122"/>
              </a:rPr>
              <a:t>结的单向导电性关键在于它的耗尽层的存在，且宽度随外加电压而变化。</a:t>
            </a:r>
            <a:endParaRPr kumimoji="1" lang="zh-CN" altLang="en-US" sz="2800" b="1">
              <a:solidFill>
                <a:srgbClr val="009900"/>
              </a:solidFill>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diamond(in)">
                                      <p:cBhvr>
                                        <p:cTn id="7" dur="2000"/>
                                        <p:tgtEl>
                                          <p:spTgt spid="138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3287713" y="3477680"/>
            <a:ext cx="1152525" cy="579437"/>
            <a:chOff x="1111" y="3203"/>
            <a:chExt cx="726" cy="365"/>
          </a:xfrm>
        </p:grpSpPr>
        <p:sp>
          <p:nvSpPr>
            <p:cNvPr id="3" name="Text Box 6"/>
            <p:cNvSpPr txBox="1">
              <a:spLocks noChangeArrowheads="1"/>
            </p:cNvSpPr>
            <p:nvPr/>
          </p:nvSpPr>
          <p:spPr bwMode="auto">
            <a:xfrm>
              <a:off x="1111" y="3203"/>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宋体" pitchFamily="2" charset="-122"/>
                </a:rPr>
                <a:t>U</a:t>
              </a:r>
              <a:endParaRPr kumimoji="1" lang="en-US" altLang="zh-CN" sz="3200" b="1">
                <a:latin typeface="Times New Roman" panose="02020503050405090304" pitchFamily="18" charset="0"/>
                <a:ea typeface="宋体" pitchFamily="2" charset="-122"/>
              </a:endParaRPr>
            </a:p>
          </p:txBody>
        </p:sp>
        <p:sp>
          <p:nvSpPr>
            <p:cNvPr id="4" name="Text Box 7"/>
            <p:cNvSpPr txBox="1">
              <a:spLocks noChangeArrowheads="1"/>
            </p:cNvSpPr>
            <p:nvPr/>
          </p:nvSpPr>
          <p:spPr bwMode="auto">
            <a:xfrm>
              <a:off x="1383" y="3203"/>
              <a:ext cx="4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a:latin typeface="Times New Roman" panose="02020503050405090304" pitchFamily="18" charset="0"/>
                  <a:ea typeface="宋体" pitchFamily="2" charset="-122"/>
                </a:rPr>
                <a:t>&gt; 0</a:t>
              </a:r>
              <a:endParaRPr kumimoji="1" lang="en-US" altLang="zh-CN" sz="3200" b="1">
                <a:latin typeface="Times New Roman" panose="02020503050405090304" pitchFamily="18" charset="0"/>
                <a:ea typeface="宋体" pitchFamily="2" charset="-122"/>
              </a:endParaRPr>
            </a:p>
          </p:txBody>
        </p:sp>
      </p:grpSp>
      <p:grpSp>
        <p:nvGrpSpPr>
          <p:cNvPr id="5" name="Group 8"/>
          <p:cNvGrpSpPr/>
          <p:nvPr/>
        </p:nvGrpSpPr>
        <p:grpSpPr bwMode="auto">
          <a:xfrm>
            <a:off x="1818770" y="751941"/>
            <a:ext cx="4111323" cy="1138238"/>
            <a:chOff x="405" y="1731"/>
            <a:chExt cx="2379" cy="717"/>
          </a:xfrm>
        </p:grpSpPr>
        <p:sp>
          <p:nvSpPr>
            <p:cNvPr id="6" name="Text Box 9"/>
            <p:cNvSpPr txBox="1">
              <a:spLocks noChangeArrowheads="1"/>
            </p:cNvSpPr>
            <p:nvPr/>
          </p:nvSpPr>
          <p:spPr bwMode="auto">
            <a:xfrm>
              <a:off x="1168" y="1731"/>
              <a:ext cx="93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a:latin typeface="Times New Roman" panose="02020503050405090304" pitchFamily="18" charset="0"/>
                  <a:ea typeface="楷体_GB2312" pitchFamily="1" charset="-122"/>
                </a:rPr>
                <a:t>参考方向</a:t>
              </a:r>
              <a:endParaRPr kumimoji="1" lang="zh-CN" altLang="en-US" sz="2800" b="1">
                <a:latin typeface="Times New Roman" panose="02020503050405090304" pitchFamily="18" charset="0"/>
                <a:ea typeface="楷体_GB2312" pitchFamily="1" charset="-122"/>
              </a:endParaRPr>
            </a:p>
            <a:p>
              <a:pPr algn="ctr"/>
              <a:r>
                <a:rPr kumimoji="1" lang="en-US" altLang="zh-CN" sz="2800" b="1" i="1">
                  <a:latin typeface="Times New Roman" panose="02020503050405090304" pitchFamily="18" charset="0"/>
                  <a:ea typeface="楷体_GB2312" pitchFamily="1" charset="-122"/>
                </a:rPr>
                <a:t>U</a:t>
              </a:r>
              <a:endParaRPr kumimoji="1" lang="en-US" altLang="zh-CN" sz="2800" b="1" i="1">
                <a:latin typeface="Times New Roman" panose="02020503050405090304" pitchFamily="18" charset="0"/>
                <a:ea typeface="楷体_GB2312" pitchFamily="1" charset="-122"/>
              </a:endParaRPr>
            </a:p>
          </p:txBody>
        </p:sp>
        <p:sp>
          <p:nvSpPr>
            <p:cNvPr id="7" name="Text Box 10"/>
            <p:cNvSpPr txBox="1">
              <a:spLocks noChangeArrowheads="1"/>
            </p:cNvSpPr>
            <p:nvPr/>
          </p:nvSpPr>
          <p:spPr bwMode="auto">
            <a:xfrm>
              <a:off x="405" y="2083"/>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chemeClr val="tx2"/>
                  </a:solidFill>
                  <a:latin typeface="Times New Roman" panose="02020503050405090304" pitchFamily="18" charset="0"/>
                  <a:ea typeface="宋体" pitchFamily="2" charset="-122"/>
                </a:rPr>
                <a:t>+</a:t>
              </a:r>
              <a:endParaRPr kumimoji="1" lang="en-US" altLang="zh-CN" sz="2400" b="1" dirty="0">
                <a:solidFill>
                  <a:srgbClr val="000000"/>
                </a:solidFill>
                <a:latin typeface="Times New Roman" panose="02020503050405090304" pitchFamily="18" charset="0"/>
                <a:ea typeface="宋体" pitchFamily="2" charset="-122"/>
              </a:endParaRPr>
            </a:p>
          </p:txBody>
        </p:sp>
        <p:sp>
          <p:nvSpPr>
            <p:cNvPr id="8" name="Text Box 11"/>
            <p:cNvSpPr txBox="1">
              <a:spLocks noChangeArrowheads="1"/>
            </p:cNvSpPr>
            <p:nvPr/>
          </p:nvSpPr>
          <p:spPr bwMode="auto">
            <a:xfrm>
              <a:off x="2304" y="206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chemeClr val="tx2"/>
                  </a:solidFill>
                  <a:latin typeface="Times New Roman" panose="02020503050405090304" pitchFamily="18" charset="0"/>
                  <a:ea typeface="宋体" pitchFamily="2" charset="-122"/>
                </a:rPr>
                <a:t>–</a:t>
              </a:r>
              <a:endParaRPr kumimoji="1" lang="en-US" altLang="zh-CN" sz="2400" b="1" dirty="0">
                <a:solidFill>
                  <a:srgbClr val="000000"/>
                </a:solidFill>
                <a:latin typeface="Times New Roman" panose="02020503050405090304" pitchFamily="18" charset="0"/>
                <a:ea typeface="宋体" pitchFamily="2" charset="-122"/>
              </a:endParaRPr>
            </a:p>
          </p:txBody>
        </p:sp>
      </p:grpSp>
      <p:grpSp>
        <p:nvGrpSpPr>
          <p:cNvPr id="9" name="Group 12"/>
          <p:cNvGrpSpPr/>
          <p:nvPr/>
        </p:nvGrpSpPr>
        <p:grpSpPr bwMode="auto">
          <a:xfrm>
            <a:off x="1616900" y="2541054"/>
            <a:ext cx="4050737" cy="762000"/>
            <a:chOff x="290" y="2683"/>
            <a:chExt cx="2411" cy="480"/>
          </a:xfrm>
        </p:grpSpPr>
        <p:sp>
          <p:nvSpPr>
            <p:cNvPr id="10" name="Text Box 13"/>
            <p:cNvSpPr txBox="1">
              <a:spLocks noChangeArrowheads="1"/>
            </p:cNvSpPr>
            <p:nvPr/>
          </p:nvSpPr>
          <p:spPr bwMode="auto">
            <a:xfrm>
              <a:off x="290" y="2683"/>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400" b="1" dirty="0">
                  <a:solidFill>
                    <a:srgbClr val="000000"/>
                  </a:solidFill>
                  <a:latin typeface="Times New Roman" panose="02020503050405090304" pitchFamily="18" charset="0"/>
                  <a:ea typeface="宋体" pitchFamily="2" charset="-122"/>
                  <a:sym typeface="CommonBullets" pitchFamily="34" charset="2"/>
                </a:rPr>
                <a:t>+</a:t>
              </a:r>
              <a:endParaRPr kumimoji="1" lang="en-US" altLang="zh-CN" sz="3200" b="1" dirty="0">
                <a:solidFill>
                  <a:srgbClr val="000000"/>
                </a:solidFill>
                <a:latin typeface="Times New Roman" panose="02020503050405090304" pitchFamily="18" charset="0"/>
                <a:ea typeface="宋体" pitchFamily="2" charset="-122"/>
              </a:endParaRPr>
            </a:p>
          </p:txBody>
        </p:sp>
        <p:sp>
          <p:nvSpPr>
            <p:cNvPr id="11" name="Line 14"/>
            <p:cNvSpPr>
              <a:spLocks noChangeShapeType="1"/>
            </p:cNvSpPr>
            <p:nvPr/>
          </p:nvSpPr>
          <p:spPr bwMode="auto">
            <a:xfrm>
              <a:off x="2509" y="2971"/>
              <a:ext cx="192" cy="0"/>
            </a:xfrm>
            <a:prstGeom prst="line">
              <a:avLst/>
            </a:prstGeom>
            <a:noFill/>
            <a:ln w="28575" cap="sq">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Text Box 15"/>
            <p:cNvSpPr txBox="1">
              <a:spLocks noChangeArrowheads="1"/>
            </p:cNvSpPr>
            <p:nvPr/>
          </p:nvSpPr>
          <p:spPr bwMode="auto">
            <a:xfrm>
              <a:off x="1222" y="274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a:solidFill>
                    <a:srgbClr val="000000"/>
                  </a:solidFill>
                  <a:latin typeface="Times New Roman" panose="02020503050405090304" pitchFamily="18" charset="0"/>
                  <a:ea typeface="宋体" pitchFamily="2" charset="-122"/>
                </a:rPr>
                <a:t>实际方向</a:t>
              </a:r>
              <a:endParaRPr kumimoji="1" lang="zh-CN" altLang="en-US" sz="2800" b="1">
                <a:solidFill>
                  <a:srgbClr val="000000"/>
                </a:solidFill>
                <a:latin typeface="Times New Roman" panose="02020503050405090304" pitchFamily="18" charset="0"/>
                <a:ea typeface="宋体" pitchFamily="2" charset="-122"/>
              </a:endParaRPr>
            </a:p>
          </p:txBody>
        </p:sp>
      </p:grpSp>
      <p:grpSp>
        <p:nvGrpSpPr>
          <p:cNvPr id="13" name="Group 16"/>
          <p:cNvGrpSpPr/>
          <p:nvPr/>
        </p:nvGrpSpPr>
        <p:grpSpPr bwMode="auto">
          <a:xfrm>
            <a:off x="6198682" y="2541054"/>
            <a:ext cx="4190096" cy="762000"/>
            <a:chOff x="3369" y="2683"/>
            <a:chExt cx="2504" cy="480"/>
          </a:xfrm>
        </p:grpSpPr>
        <p:sp>
          <p:nvSpPr>
            <p:cNvPr id="14" name="Text Box 17"/>
            <p:cNvSpPr txBox="1">
              <a:spLocks noChangeArrowheads="1"/>
            </p:cNvSpPr>
            <p:nvPr/>
          </p:nvSpPr>
          <p:spPr bwMode="auto">
            <a:xfrm>
              <a:off x="5216" y="2683"/>
              <a:ext cx="65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400" b="1" dirty="0">
                  <a:solidFill>
                    <a:srgbClr val="000000"/>
                  </a:solidFill>
                  <a:latin typeface="Times New Roman" panose="02020503050405090304" pitchFamily="18" charset="0"/>
                  <a:ea typeface="宋体" pitchFamily="2" charset="-122"/>
                  <a:sym typeface="CommonBullets" pitchFamily="34" charset="2"/>
                </a:rPr>
                <a:t>+</a:t>
              </a:r>
              <a:endParaRPr kumimoji="1" lang="en-US" altLang="zh-CN" sz="3200" b="1" dirty="0">
                <a:solidFill>
                  <a:srgbClr val="000000"/>
                </a:solidFill>
                <a:latin typeface="Times New Roman" panose="02020503050405090304" pitchFamily="18" charset="0"/>
                <a:ea typeface="宋体" pitchFamily="2" charset="-122"/>
              </a:endParaRPr>
            </a:p>
          </p:txBody>
        </p:sp>
        <p:sp>
          <p:nvSpPr>
            <p:cNvPr id="15" name="Line 18"/>
            <p:cNvSpPr>
              <a:spLocks noChangeShapeType="1"/>
            </p:cNvSpPr>
            <p:nvPr/>
          </p:nvSpPr>
          <p:spPr bwMode="auto">
            <a:xfrm>
              <a:off x="3369" y="2971"/>
              <a:ext cx="192" cy="0"/>
            </a:xfrm>
            <a:prstGeom prst="line">
              <a:avLst/>
            </a:prstGeom>
            <a:noFill/>
            <a:ln w="28575" cap="sq">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9"/>
            <p:cNvSpPr txBox="1">
              <a:spLocks noChangeArrowheads="1"/>
            </p:cNvSpPr>
            <p:nvPr/>
          </p:nvSpPr>
          <p:spPr bwMode="auto">
            <a:xfrm>
              <a:off x="3920" y="2743"/>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a:solidFill>
                    <a:srgbClr val="000000"/>
                  </a:solidFill>
                  <a:latin typeface="Times New Roman" panose="02020503050405090304" pitchFamily="18" charset="0"/>
                  <a:ea typeface="宋体" pitchFamily="2" charset="-122"/>
                </a:rPr>
                <a:t>实际方向</a:t>
              </a:r>
              <a:endParaRPr kumimoji="1" lang="zh-CN" altLang="en-US" sz="2800" b="1">
                <a:solidFill>
                  <a:srgbClr val="000000"/>
                </a:solidFill>
                <a:latin typeface="Times New Roman" panose="02020503050405090304" pitchFamily="18" charset="0"/>
                <a:ea typeface="宋体" pitchFamily="2" charset="-122"/>
              </a:endParaRPr>
            </a:p>
          </p:txBody>
        </p:sp>
      </p:grpSp>
      <p:grpSp>
        <p:nvGrpSpPr>
          <p:cNvPr id="17" name="Group 20"/>
          <p:cNvGrpSpPr/>
          <p:nvPr/>
        </p:nvGrpSpPr>
        <p:grpSpPr bwMode="auto">
          <a:xfrm>
            <a:off x="5977111" y="751941"/>
            <a:ext cx="4222558" cy="1138238"/>
            <a:chOff x="3025" y="1731"/>
            <a:chExt cx="2543" cy="717"/>
          </a:xfrm>
        </p:grpSpPr>
        <p:sp>
          <p:nvSpPr>
            <p:cNvPr id="18" name="Text Box 21"/>
            <p:cNvSpPr txBox="1">
              <a:spLocks noChangeArrowheads="1"/>
            </p:cNvSpPr>
            <p:nvPr/>
          </p:nvSpPr>
          <p:spPr bwMode="auto">
            <a:xfrm>
              <a:off x="3814" y="1731"/>
              <a:ext cx="101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a:latin typeface="Times New Roman" panose="02020503050405090304" pitchFamily="18" charset="0"/>
                  <a:ea typeface="楷体_GB2312" pitchFamily="1" charset="-122"/>
                </a:rPr>
                <a:t>参考方向</a:t>
              </a:r>
              <a:endParaRPr kumimoji="1" lang="zh-CN" altLang="en-US" sz="2800" b="1">
                <a:latin typeface="Times New Roman" panose="02020503050405090304" pitchFamily="18" charset="0"/>
                <a:ea typeface="楷体_GB2312" pitchFamily="1" charset="-122"/>
              </a:endParaRPr>
            </a:p>
            <a:p>
              <a:pPr algn="ctr"/>
              <a:r>
                <a:rPr kumimoji="1" lang="en-US" altLang="zh-CN" sz="2800" b="1" i="1">
                  <a:latin typeface="Times New Roman" panose="02020503050405090304" pitchFamily="18" charset="0"/>
                  <a:ea typeface="楷体_GB2312" pitchFamily="1" charset="-122"/>
                </a:rPr>
                <a:t>U</a:t>
              </a:r>
              <a:endParaRPr kumimoji="1" lang="en-US" altLang="zh-CN" sz="2800" b="1" i="1">
                <a:latin typeface="Times New Roman" panose="02020503050405090304" pitchFamily="18" charset="0"/>
                <a:ea typeface="楷体_GB2312" pitchFamily="1" charset="-122"/>
              </a:endParaRPr>
            </a:p>
          </p:txBody>
        </p:sp>
        <p:sp>
          <p:nvSpPr>
            <p:cNvPr id="19" name="Text Box 22"/>
            <p:cNvSpPr txBox="1">
              <a:spLocks noChangeArrowheads="1"/>
            </p:cNvSpPr>
            <p:nvPr/>
          </p:nvSpPr>
          <p:spPr bwMode="auto">
            <a:xfrm>
              <a:off x="3025" y="2083"/>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chemeClr val="tx2"/>
                  </a:solidFill>
                  <a:latin typeface="Times New Roman" panose="02020503050405090304" pitchFamily="18" charset="0"/>
                  <a:ea typeface="宋体" pitchFamily="2" charset="-122"/>
                </a:rPr>
                <a:t>+</a:t>
              </a:r>
              <a:endParaRPr kumimoji="1" lang="en-US" altLang="zh-CN" sz="2400" b="1" dirty="0">
                <a:solidFill>
                  <a:srgbClr val="000000"/>
                </a:solidFill>
                <a:latin typeface="Times New Roman" panose="02020503050405090304" pitchFamily="18" charset="0"/>
                <a:ea typeface="宋体" pitchFamily="2" charset="-122"/>
              </a:endParaRPr>
            </a:p>
          </p:txBody>
        </p:sp>
        <p:sp>
          <p:nvSpPr>
            <p:cNvPr id="20" name="Text Box 23"/>
            <p:cNvSpPr txBox="1">
              <a:spLocks noChangeArrowheads="1"/>
            </p:cNvSpPr>
            <p:nvPr/>
          </p:nvSpPr>
          <p:spPr bwMode="auto">
            <a:xfrm>
              <a:off x="5088" y="206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a:solidFill>
                    <a:schemeClr val="tx2"/>
                  </a:solidFill>
                  <a:latin typeface="Times New Roman" panose="02020503050405090304" pitchFamily="18" charset="0"/>
                  <a:ea typeface="宋体" pitchFamily="2" charset="-122"/>
                </a:rPr>
                <a:t>–</a:t>
              </a:r>
              <a:endParaRPr kumimoji="1" lang="en-US" altLang="zh-CN" sz="2400" b="1">
                <a:solidFill>
                  <a:srgbClr val="000000"/>
                </a:solidFill>
                <a:latin typeface="Times New Roman" panose="02020503050405090304" pitchFamily="18" charset="0"/>
                <a:ea typeface="宋体" pitchFamily="2" charset="-122"/>
              </a:endParaRPr>
            </a:p>
          </p:txBody>
        </p:sp>
      </p:grpSp>
      <p:grpSp>
        <p:nvGrpSpPr>
          <p:cNvPr id="21" name="Group 24"/>
          <p:cNvGrpSpPr/>
          <p:nvPr/>
        </p:nvGrpSpPr>
        <p:grpSpPr bwMode="auto">
          <a:xfrm>
            <a:off x="7543801" y="3477680"/>
            <a:ext cx="1144587" cy="579437"/>
            <a:chOff x="3811" y="3113"/>
            <a:chExt cx="721" cy="365"/>
          </a:xfrm>
        </p:grpSpPr>
        <p:sp>
          <p:nvSpPr>
            <p:cNvPr id="22" name="Text Box 25"/>
            <p:cNvSpPr txBox="1">
              <a:spLocks noChangeArrowheads="1"/>
            </p:cNvSpPr>
            <p:nvPr/>
          </p:nvSpPr>
          <p:spPr bwMode="auto">
            <a:xfrm>
              <a:off x="4014" y="3113"/>
              <a:ext cx="5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3200" b="1">
                  <a:solidFill>
                    <a:schemeClr val="tx2"/>
                  </a:solidFill>
                  <a:latin typeface="Times New Roman" panose="02020503050405090304" pitchFamily="18" charset="0"/>
                  <a:ea typeface="宋体" pitchFamily="2" charset="-122"/>
                </a:rPr>
                <a:t> </a:t>
              </a:r>
              <a:r>
                <a:rPr kumimoji="1" lang="en-US" altLang="zh-CN" sz="3200" b="1">
                  <a:latin typeface="Times New Roman" panose="02020503050405090304" pitchFamily="18" charset="0"/>
                  <a:ea typeface="宋体" pitchFamily="2" charset="-122"/>
                </a:rPr>
                <a:t>&lt; 0</a:t>
              </a:r>
              <a:endParaRPr kumimoji="1" lang="en-US" altLang="zh-CN" sz="3200" b="1">
                <a:latin typeface="Times New Roman" panose="02020503050405090304" pitchFamily="18" charset="0"/>
                <a:ea typeface="宋体" pitchFamily="2" charset="-122"/>
              </a:endParaRPr>
            </a:p>
          </p:txBody>
        </p:sp>
        <p:sp>
          <p:nvSpPr>
            <p:cNvPr id="23" name="Text Box 26"/>
            <p:cNvSpPr txBox="1">
              <a:spLocks noChangeArrowheads="1"/>
            </p:cNvSpPr>
            <p:nvPr/>
          </p:nvSpPr>
          <p:spPr bwMode="auto">
            <a:xfrm>
              <a:off x="3811" y="3113"/>
              <a:ext cx="3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宋体" pitchFamily="2" charset="-122"/>
                </a:rPr>
                <a:t>U</a:t>
              </a:r>
              <a:endParaRPr kumimoji="1" lang="en-US" altLang="zh-CN" sz="3200" b="1" i="1">
                <a:latin typeface="Times New Roman" panose="02020503050405090304" pitchFamily="18" charset="0"/>
                <a:ea typeface="宋体" pitchFamily="2" charset="-122"/>
              </a:endParaRPr>
            </a:p>
          </p:txBody>
        </p:sp>
      </p:grpSp>
      <p:grpSp>
        <p:nvGrpSpPr>
          <p:cNvPr id="24" name="Group 27"/>
          <p:cNvGrpSpPr/>
          <p:nvPr/>
        </p:nvGrpSpPr>
        <p:grpSpPr bwMode="auto">
          <a:xfrm>
            <a:off x="2074863" y="1842555"/>
            <a:ext cx="3529013" cy="346075"/>
            <a:chOff x="561" y="1158"/>
            <a:chExt cx="2223" cy="218"/>
          </a:xfrm>
        </p:grpSpPr>
        <p:sp>
          <p:nvSpPr>
            <p:cNvPr id="26" name="Line 29"/>
            <p:cNvSpPr>
              <a:spLocks noChangeShapeType="1"/>
            </p:cNvSpPr>
            <p:nvPr/>
          </p:nvSpPr>
          <p:spPr bwMode="auto">
            <a:xfrm flipH="1">
              <a:off x="561" y="1294"/>
              <a:ext cx="844"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0"/>
            <p:cNvSpPr>
              <a:spLocks noChangeShapeType="1"/>
            </p:cNvSpPr>
            <p:nvPr/>
          </p:nvSpPr>
          <p:spPr bwMode="auto">
            <a:xfrm>
              <a:off x="1871" y="1294"/>
              <a:ext cx="913"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Rectangle 28"/>
            <p:cNvSpPr>
              <a:spLocks noChangeArrowheads="1"/>
            </p:cNvSpPr>
            <p:nvPr/>
          </p:nvSpPr>
          <p:spPr bwMode="auto">
            <a:xfrm>
              <a:off x="1337" y="1158"/>
              <a:ext cx="614" cy="218"/>
            </a:xfrm>
            <a:prstGeom prst="rect">
              <a:avLst/>
            </a:prstGeom>
            <a:solidFill>
              <a:srgbClr val="46ACAE"/>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grpSp>
        <p:nvGrpSpPr>
          <p:cNvPr id="28" name="Group 31"/>
          <p:cNvGrpSpPr/>
          <p:nvPr/>
        </p:nvGrpSpPr>
        <p:grpSpPr bwMode="auto">
          <a:xfrm>
            <a:off x="6323013" y="1865081"/>
            <a:ext cx="3529013" cy="346075"/>
            <a:chOff x="561" y="1183"/>
            <a:chExt cx="2223" cy="218"/>
          </a:xfrm>
        </p:grpSpPr>
        <p:sp>
          <p:nvSpPr>
            <p:cNvPr id="30" name="Line 33"/>
            <p:cNvSpPr>
              <a:spLocks noChangeShapeType="1"/>
            </p:cNvSpPr>
            <p:nvPr/>
          </p:nvSpPr>
          <p:spPr bwMode="auto">
            <a:xfrm flipH="1">
              <a:off x="561" y="1294"/>
              <a:ext cx="844"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4"/>
            <p:cNvSpPr>
              <a:spLocks noChangeShapeType="1"/>
            </p:cNvSpPr>
            <p:nvPr/>
          </p:nvSpPr>
          <p:spPr bwMode="auto">
            <a:xfrm>
              <a:off x="1871" y="1294"/>
              <a:ext cx="913"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Rectangle 32"/>
            <p:cNvSpPr>
              <a:spLocks noChangeArrowheads="1"/>
            </p:cNvSpPr>
            <p:nvPr/>
          </p:nvSpPr>
          <p:spPr bwMode="auto">
            <a:xfrm>
              <a:off x="1334" y="1183"/>
              <a:ext cx="614" cy="218"/>
            </a:xfrm>
            <a:prstGeom prst="rect">
              <a:avLst/>
            </a:prstGeom>
            <a:solidFill>
              <a:srgbClr val="46ACAE"/>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sp>
        <p:nvSpPr>
          <p:cNvPr id="32" name="灯片编号占位符 3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114426" y="720725"/>
            <a:ext cx="4410075" cy="603250"/>
          </a:xfrm>
        </p:spPr>
        <p:txBody>
          <a:bodyPr/>
          <a:lstStyle/>
          <a:p>
            <a:pPr eaLnBrk="1" hangingPunct="1"/>
            <a:r>
              <a:rPr lang="zh-CN" altLang="en-US" sz="3200" b="1">
                <a:latin typeface="宋体" pitchFamily="2" charset="-122"/>
              </a:rPr>
              <a:t>总结：</a:t>
            </a:r>
            <a:r>
              <a:rPr lang="en-US" altLang="zh-CN" sz="3200" b="1">
                <a:latin typeface="宋体" pitchFamily="2" charset="-122"/>
              </a:rPr>
              <a:t>PN</a:t>
            </a:r>
            <a:r>
              <a:rPr lang="zh-CN" altLang="en-US" sz="3200" b="1">
                <a:latin typeface="宋体" pitchFamily="2" charset="-122"/>
              </a:rPr>
              <a:t>结的形成</a:t>
            </a:r>
            <a:r>
              <a:rPr lang="zh-CN" altLang="en-US" sz="3400"/>
              <a:t> </a:t>
            </a:r>
            <a:endParaRPr lang="zh-CN" altLang="en-US" sz="3400"/>
          </a:p>
        </p:txBody>
      </p:sp>
      <p:sp>
        <p:nvSpPr>
          <p:cNvPr id="53251" name="Rectangle 3"/>
          <p:cNvSpPr>
            <a:spLocks noGrp="1" noChangeArrowheads="1"/>
          </p:cNvSpPr>
          <p:nvPr>
            <p:ph type="body" idx="4294967295"/>
          </p:nvPr>
        </p:nvSpPr>
        <p:spPr>
          <a:xfrm>
            <a:off x="2090738" y="1854201"/>
            <a:ext cx="4500562" cy="550863"/>
          </a:xfrm>
        </p:spPr>
        <p:txBody>
          <a:bodyPr>
            <a:normAutofit lnSpcReduction="10000"/>
          </a:bodyPr>
          <a:lstStyle/>
          <a:p>
            <a:pPr eaLnBrk="1" hangingPunct="1">
              <a:buFont typeface="Wingdings" panose="05000000000000000000" pitchFamily="2" charset="2"/>
              <a:buNone/>
            </a:pPr>
            <a:r>
              <a:rPr lang="en-US" altLang="zh-CN"/>
              <a:t> </a:t>
            </a:r>
            <a:r>
              <a:rPr lang="zh-CN" altLang="en-US" sz="2800" b="1">
                <a:ea typeface="幼圆" panose="02010509060101010101" pitchFamily="49" charset="-122"/>
              </a:rPr>
              <a:t>浓度差</a:t>
            </a:r>
            <a:r>
              <a:rPr lang="en-US" altLang="zh-CN" sz="2800" b="1">
                <a:ea typeface="幼圆" panose="02010509060101010101" pitchFamily="49" charset="-122"/>
              </a:rPr>
              <a:t>→</a:t>
            </a:r>
            <a:r>
              <a:rPr lang="zh-CN" altLang="en-US" sz="2800" b="1">
                <a:ea typeface="幼圆" panose="02010509060101010101" pitchFamily="49" charset="-122"/>
              </a:rPr>
              <a:t>扩散和复合</a:t>
            </a:r>
            <a:r>
              <a:rPr lang="zh-CN" altLang="en-US"/>
              <a:t> </a:t>
            </a:r>
            <a:endParaRPr lang="zh-CN" altLang="en-US"/>
          </a:p>
        </p:txBody>
      </p:sp>
      <p:sp>
        <p:nvSpPr>
          <p:cNvPr id="54277" name="Rectangle 5"/>
          <p:cNvSpPr>
            <a:spLocks noChangeArrowheads="1"/>
          </p:cNvSpPr>
          <p:nvPr/>
        </p:nvSpPr>
        <p:spPr bwMode="auto">
          <a:xfrm>
            <a:off x="6003635" y="21148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3254" name="Object 6"/>
          <p:cNvGraphicFramePr>
            <a:graphicFrameLocks noChangeAspect="1"/>
          </p:cNvGraphicFramePr>
          <p:nvPr/>
        </p:nvGraphicFramePr>
        <p:xfrm>
          <a:off x="6770689" y="1538289"/>
          <a:ext cx="3457575" cy="2251075"/>
        </p:xfrm>
        <a:graphic>
          <a:graphicData uri="http://schemas.openxmlformats.org/presentationml/2006/ole">
            <mc:AlternateContent xmlns:mc="http://schemas.openxmlformats.org/markup-compatibility/2006">
              <mc:Choice xmlns:v="urn:schemas-microsoft-com:vml" Requires="v">
                <p:oleObj spid="_x0000_s2" name="" r:id="rId1" imgW="1862455" imgH="1033145" progId="Visio.Drawing.11">
                  <p:embed/>
                </p:oleObj>
              </mc:Choice>
              <mc:Fallback>
                <p:oleObj name="" r:id="rId1" imgW="1862455" imgH="103314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689" y="1538289"/>
                        <a:ext cx="345757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5" name="Rectangle 7"/>
          <p:cNvSpPr>
            <a:spLocks noChangeArrowheads="1"/>
          </p:cNvSpPr>
          <p:nvPr/>
        </p:nvSpPr>
        <p:spPr bwMode="auto">
          <a:xfrm>
            <a:off x="1774826" y="3789363"/>
            <a:ext cx="5942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ea typeface="华文楷体" panose="02010600040101010101" pitchFamily="2" charset="-122"/>
              </a:rPr>
              <a:t> </a:t>
            </a:r>
            <a:r>
              <a:rPr lang="zh-CN" altLang="en-US"/>
              <a:t>空间电荷区（耗尽层）→内电场</a:t>
            </a:r>
            <a:endParaRPr lang="zh-CN" altLang="en-US"/>
          </a:p>
        </p:txBody>
      </p:sp>
      <p:sp>
        <p:nvSpPr>
          <p:cNvPr id="53256" name="Rectangle 8"/>
          <p:cNvSpPr>
            <a:spLocks noChangeArrowheads="1"/>
          </p:cNvSpPr>
          <p:nvPr/>
        </p:nvSpPr>
        <p:spPr bwMode="auto">
          <a:xfrm>
            <a:off x="2090739" y="2754313"/>
            <a:ext cx="4365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a:t>
            </a:r>
            <a:r>
              <a:rPr lang="zh-CN" altLang="en-US">
                <a:latin typeface="幼圆" panose="02010509060101010101" pitchFamily="49" charset="-122"/>
              </a:rPr>
              <a:t>扩散和复合→空间电荷区</a:t>
            </a:r>
            <a:endParaRPr lang="zh-CN" altLang="en-US">
              <a:latin typeface="幼圆" panose="02010509060101010101" pitchFamily="49" charset="-122"/>
            </a:endParaRPr>
          </a:p>
          <a:p>
            <a:pPr algn="just" eaLnBrk="1" hangingPunct="1"/>
            <a:r>
              <a:rPr lang="zh-CN" altLang="en-US">
                <a:latin typeface="幼圆" panose="02010509060101010101" pitchFamily="49" charset="-122"/>
              </a:rPr>
              <a:t>             （耗尽层）</a:t>
            </a:r>
            <a:endParaRPr lang="zh-CN" altLang="en-US">
              <a:latin typeface="幼圆" panose="02010509060101010101" pitchFamily="49" charset="-122"/>
            </a:endParaRPr>
          </a:p>
        </p:txBody>
      </p:sp>
      <p:sp>
        <p:nvSpPr>
          <p:cNvPr id="53257" name="Rectangle 9"/>
          <p:cNvSpPr>
            <a:spLocks noChangeArrowheads="1"/>
          </p:cNvSpPr>
          <p:nvPr/>
        </p:nvSpPr>
        <p:spPr bwMode="auto">
          <a:xfrm>
            <a:off x="2135188" y="4508501"/>
            <a:ext cx="7110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t>内电场→阻止扩散、并引起少数载流子漂移</a:t>
            </a:r>
            <a:endParaRPr lang="zh-CN" altLang="en-US"/>
          </a:p>
        </p:txBody>
      </p:sp>
      <p:sp>
        <p:nvSpPr>
          <p:cNvPr id="53258" name="Rectangle 10"/>
          <p:cNvSpPr>
            <a:spLocks noChangeArrowheads="1"/>
          </p:cNvSpPr>
          <p:nvPr/>
        </p:nvSpPr>
        <p:spPr bwMode="auto">
          <a:xfrm>
            <a:off x="2225676" y="5273676"/>
            <a:ext cx="6994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最终，扩散与内电场作用达到平衡→</a:t>
            </a:r>
            <a:r>
              <a:rPr lang="en-US" altLang="zh-CN">
                <a:solidFill>
                  <a:srgbClr val="CC0000"/>
                </a:solidFill>
                <a:latin typeface="幼圆" panose="02010509060101010101" pitchFamily="49" charset="-122"/>
              </a:rPr>
              <a:t>PN</a:t>
            </a:r>
            <a:r>
              <a:rPr lang="zh-CN" altLang="en-US">
                <a:solidFill>
                  <a:srgbClr val="CC0000"/>
                </a:solidFill>
                <a:latin typeface="幼圆" panose="02010509060101010101" pitchFamily="49" charset="-122"/>
              </a:rPr>
              <a:t>结</a:t>
            </a:r>
            <a:endParaRPr lang="zh-CN" altLang="en-US">
              <a:solidFill>
                <a:srgbClr val="CC0000"/>
              </a:solidFill>
              <a:latin typeface="幼圆" panose="02010509060101010101" pitchFamily="49" charset="-122"/>
            </a:endParaRPr>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blinds(horizontal)">
                                      <p:cBhvr>
                                        <p:cTn id="7" dur="500"/>
                                        <p:tgtEl>
                                          <p:spTgt spid="532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1">
                                            <p:txEl>
                                              <p:pRg st="0" end="0"/>
                                            </p:txEl>
                                          </p:spTgt>
                                        </p:tgtEl>
                                        <p:attrNameLst>
                                          <p:attrName>style.visibility</p:attrName>
                                        </p:attrNameLst>
                                      </p:cBhvr>
                                      <p:to>
                                        <p:strVal val="visible"/>
                                      </p:to>
                                    </p:set>
                                    <p:animEffect transition="in" filter="blinds(horizontal)">
                                      <p:cBhvr>
                                        <p:cTn id="12" dur="500"/>
                                        <p:tgtEl>
                                          <p:spTgt spid="532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6"/>
                                        </p:tgtEl>
                                        <p:attrNameLst>
                                          <p:attrName>style.visibility</p:attrName>
                                        </p:attrNameLst>
                                      </p:cBhvr>
                                      <p:to>
                                        <p:strVal val="visible"/>
                                      </p:to>
                                    </p:set>
                                    <p:animEffect transition="in" filter="blinds(horizontal)">
                                      <p:cBhvr>
                                        <p:cTn id="17" dur="500"/>
                                        <p:tgtEl>
                                          <p:spTgt spid="532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255"/>
                                        </p:tgtEl>
                                        <p:attrNameLst>
                                          <p:attrName>style.visibility</p:attrName>
                                        </p:attrNameLst>
                                      </p:cBhvr>
                                      <p:to>
                                        <p:strVal val="visible"/>
                                      </p:to>
                                    </p:set>
                                    <p:animEffect transition="in" filter="blinds(horizontal)">
                                      <p:cBhvr>
                                        <p:cTn id="22" dur="500"/>
                                        <p:tgtEl>
                                          <p:spTgt spid="532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3257"/>
                                        </p:tgtEl>
                                        <p:attrNameLst>
                                          <p:attrName>style.visibility</p:attrName>
                                        </p:attrNameLst>
                                      </p:cBhvr>
                                      <p:to>
                                        <p:strVal val="visible"/>
                                      </p:to>
                                    </p:set>
                                    <p:animEffect transition="in" filter="blinds(horizontal)">
                                      <p:cBhvr>
                                        <p:cTn id="27" dur="500"/>
                                        <p:tgtEl>
                                          <p:spTgt spid="532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3258"/>
                                        </p:tgtEl>
                                        <p:attrNameLst>
                                          <p:attrName>style.visibility</p:attrName>
                                        </p:attrNameLst>
                                      </p:cBhvr>
                                      <p:to>
                                        <p:strVal val="visible"/>
                                      </p:to>
                                    </p:set>
                                    <p:animEffect transition="in" filter="blinds(horizontal)">
                                      <p:cBhvr>
                                        <p:cTn id="32" dur="5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P spid="53255" grpId="0"/>
      <p:bldP spid="53256" grpId="0"/>
      <p:bldP spid="53257" grpId="0"/>
      <p:bldP spid="5325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163321" y="728346"/>
            <a:ext cx="5024755" cy="694055"/>
          </a:xfrm>
        </p:spPr>
        <p:txBody>
          <a:bodyPr/>
          <a:lstStyle/>
          <a:p>
            <a:pPr eaLnBrk="1" hangingPunct="1"/>
            <a:r>
              <a:rPr lang="zh-CN" altLang="en-US" sz="3200" b="1">
                <a:latin typeface="宋体" pitchFamily="2" charset="-122"/>
              </a:rPr>
              <a:t>总结：</a:t>
            </a:r>
            <a:r>
              <a:rPr lang="en-US" altLang="zh-CN" sz="3200" b="1">
                <a:latin typeface="宋体" pitchFamily="2" charset="-122"/>
              </a:rPr>
              <a:t>PN</a:t>
            </a:r>
            <a:r>
              <a:rPr lang="zh-CN" altLang="en-US" sz="3200" b="1">
                <a:latin typeface="宋体" pitchFamily="2" charset="-122"/>
              </a:rPr>
              <a:t>结的单向导电性</a:t>
            </a:r>
            <a:r>
              <a:rPr lang="zh-CN" altLang="en-US"/>
              <a:t> </a:t>
            </a:r>
            <a:endParaRPr lang="zh-CN" altLang="en-US"/>
          </a:p>
        </p:txBody>
      </p:sp>
      <p:sp>
        <p:nvSpPr>
          <p:cNvPr id="54275" name="Rectangle 3"/>
          <p:cNvSpPr>
            <a:spLocks noGrp="1" noChangeArrowheads="1"/>
          </p:cNvSpPr>
          <p:nvPr>
            <p:ph type="body" idx="4294967295"/>
          </p:nvPr>
        </p:nvSpPr>
        <p:spPr>
          <a:xfrm>
            <a:off x="2090739" y="1752600"/>
            <a:ext cx="3870325" cy="596900"/>
          </a:xfrm>
        </p:spPr>
        <p:txBody>
          <a:bodyPr>
            <a:normAutofit lnSpcReduction="10000"/>
          </a:bodyPr>
          <a:lstStyle/>
          <a:p>
            <a:pPr eaLnBrk="1" hangingPunct="1"/>
            <a:r>
              <a:rPr lang="en-US" altLang="zh-CN" sz="3200" b="1">
                <a:latin typeface="幼圆" panose="02010509060101010101" pitchFamily="49" charset="-122"/>
                <a:ea typeface="幼圆" panose="02010509060101010101" pitchFamily="49" charset="-122"/>
              </a:rPr>
              <a:t>PN</a:t>
            </a:r>
            <a:r>
              <a:rPr lang="zh-CN" altLang="en-US" sz="3200" b="1">
                <a:latin typeface="幼圆" panose="02010509060101010101" pitchFamily="49" charset="-122"/>
                <a:ea typeface="幼圆" panose="02010509060101010101" pitchFamily="49" charset="-122"/>
              </a:rPr>
              <a:t>结加正向电压</a:t>
            </a:r>
            <a:r>
              <a:rPr lang="zh-CN" altLang="en-US"/>
              <a:t> </a:t>
            </a:r>
            <a:endParaRPr lang="zh-CN" altLang="en-US"/>
          </a:p>
        </p:txBody>
      </p:sp>
      <p:sp>
        <p:nvSpPr>
          <p:cNvPr id="55301" name="Rectangle 5"/>
          <p:cNvSpPr>
            <a:spLocks noChangeArrowheads="1"/>
          </p:cNvSpPr>
          <p:nvPr/>
        </p:nvSpPr>
        <p:spPr bwMode="auto">
          <a:xfrm>
            <a:off x="6003635" y="18910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4278" name="Object 6"/>
          <p:cNvGraphicFramePr>
            <a:graphicFrameLocks noChangeAspect="1"/>
          </p:cNvGraphicFramePr>
          <p:nvPr/>
        </p:nvGraphicFramePr>
        <p:xfrm>
          <a:off x="7175501" y="1628775"/>
          <a:ext cx="3173413" cy="2609850"/>
        </p:xfrm>
        <a:graphic>
          <a:graphicData uri="http://schemas.openxmlformats.org/presentationml/2006/ole">
            <mc:AlternateContent xmlns:mc="http://schemas.openxmlformats.org/markup-compatibility/2006">
              <mc:Choice xmlns:v="urn:schemas-microsoft-com:vml" Requires="v">
                <p:oleObj spid="_x0000_s2" name="" r:id="rId1" imgW="1600200" imgH="1430655" progId="Visio.Drawing.11">
                  <p:embed/>
                </p:oleObj>
              </mc:Choice>
              <mc:Fallback>
                <p:oleObj name="" r:id="rId1" imgW="1600200" imgH="143065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1" y="1628775"/>
                        <a:ext cx="3173413"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9" name="Rectangle 7"/>
          <p:cNvSpPr>
            <a:spLocks noChangeArrowheads="1"/>
          </p:cNvSpPr>
          <p:nvPr/>
        </p:nvSpPr>
        <p:spPr bwMode="auto">
          <a:xfrm>
            <a:off x="2360614" y="3405188"/>
            <a:ext cx="43386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外电场与内电场方向相反</a:t>
            </a:r>
            <a:endParaRPr lang="zh-CN" altLang="en-US"/>
          </a:p>
        </p:txBody>
      </p:sp>
      <p:sp>
        <p:nvSpPr>
          <p:cNvPr id="54280" name="Rectangle 8"/>
          <p:cNvSpPr>
            <a:spLocks noChangeArrowheads="1"/>
          </p:cNvSpPr>
          <p:nvPr/>
        </p:nvSpPr>
        <p:spPr bwMode="auto">
          <a:xfrm>
            <a:off x="2316164" y="4149726"/>
            <a:ext cx="4949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外电场→空间电荷区变窄</a:t>
            </a:r>
            <a:endParaRPr lang="zh-CN" altLang="en-US"/>
          </a:p>
        </p:txBody>
      </p:sp>
      <p:sp>
        <p:nvSpPr>
          <p:cNvPr id="54281" name="Rectangle 9"/>
          <p:cNvSpPr>
            <a:spLocks noChangeArrowheads="1"/>
          </p:cNvSpPr>
          <p:nvPr/>
        </p:nvSpPr>
        <p:spPr bwMode="auto">
          <a:xfrm>
            <a:off x="2316163" y="4824413"/>
            <a:ext cx="77517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当外加电压足够大→外电场足够强→克服内电场</a:t>
            </a:r>
            <a:endParaRPr lang="zh-CN" altLang="en-US">
              <a:latin typeface="幼圆" panose="02010509060101010101" pitchFamily="49" charset="-122"/>
            </a:endParaRPr>
          </a:p>
          <a:p>
            <a:pPr eaLnBrk="1" hangingPunct="1"/>
            <a:r>
              <a:rPr lang="zh-CN" altLang="en-US">
                <a:latin typeface="幼圆" panose="02010509060101010101" pitchFamily="49" charset="-122"/>
              </a:rPr>
              <a:t>作用→ </a:t>
            </a:r>
            <a:r>
              <a:rPr lang="en-US" altLang="zh-CN">
                <a:latin typeface="幼圆" panose="02010509060101010101" pitchFamily="49" charset="-122"/>
              </a:rPr>
              <a:t>PN</a:t>
            </a:r>
            <a:r>
              <a:rPr lang="zh-CN" altLang="en-US">
                <a:latin typeface="幼圆" panose="02010509060101010101" pitchFamily="49" charset="-122"/>
              </a:rPr>
              <a:t>结导通→电流</a:t>
            </a:r>
            <a:r>
              <a:rPr lang="en-US" altLang="zh-CN">
                <a:latin typeface="幼圆" panose="02010509060101010101" pitchFamily="49" charset="-122"/>
              </a:rPr>
              <a:t>I</a:t>
            </a:r>
            <a:r>
              <a:rPr lang="zh-CN" altLang="en-US">
                <a:latin typeface="幼圆" panose="02010509060101010101" pitchFamily="49" charset="-122"/>
              </a:rPr>
              <a:t>从</a:t>
            </a:r>
            <a:r>
              <a:rPr lang="en-US" altLang="zh-CN">
                <a:latin typeface="幼圆" panose="02010509060101010101" pitchFamily="49" charset="-122"/>
              </a:rPr>
              <a:t>P</a:t>
            </a:r>
            <a:r>
              <a:rPr lang="zh-CN" altLang="en-US">
                <a:latin typeface="幼圆" panose="02010509060101010101" pitchFamily="49" charset="-122"/>
              </a:rPr>
              <a:t>流向</a:t>
            </a:r>
            <a:r>
              <a:rPr lang="en-US" altLang="zh-CN">
                <a:latin typeface="幼圆" panose="02010509060101010101" pitchFamily="49" charset="-122"/>
              </a:rPr>
              <a:t>N</a:t>
            </a:r>
            <a:endParaRPr lang="en-US" altLang="zh-CN">
              <a:latin typeface="幼圆" panose="02010509060101010101" pitchFamily="49" charset="-122"/>
            </a:endParaRPr>
          </a:p>
        </p:txBody>
      </p:sp>
      <p:sp>
        <p:nvSpPr>
          <p:cNvPr id="54282" name="Rectangle 10"/>
          <p:cNvSpPr>
            <a:spLocks noChangeArrowheads="1"/>
          </p:cNvSpPr>
          <p:nvPr/>
        </p:nvSpPr>
        <p:spPr bwMode="auto">
          <a:xfrm>
            <a:off x="2405063" y="2573338"/>
            <a:ext cx="4591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外加正向电压→外电场</a:t>
            </a:r>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blinds(horizontal)">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blinds(horizontal)">
                                      <p:cBhvr>
                                        <p:cTn id="12" dur="500"/>
                                        <p:tgtEl>
                                          <p:spTgt spid="542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282"/>
                                        </p:tgtEl>
                                        <p:attrNameLst>
                                          <p:attrName>style.visibility</p:attrName>
                                        </p:attrNameLst>
                                      </p:cBhvr>
                                      <p:to>
                                        <p:strVal val="visible"/>
                                      </p:to>
                                    </p:set>
                                    <p:animEffect transition="in" filter="blinds(horizontal)">
                                      <p:cBhvr>
                                        <p:cTn id="17" dur="500"/>
                                        <p:tgtEl>
                                          <p:spTgt spid="542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279"/>
                                        </p:tgtEl>
                                        <p:attrNameLst>
                                          <p:attrName>style.visibility</p:attrName>
                                        </p:attrNameLst>
                                      </p:cBhvr>
                                      <p:to>
                                        <p:strVal val="visible"/>
                                      </p:to>
                                    </p:set>
                                    <p:animEffect transition="in" filter="blinds(horizontal)">
                                      <p:cBhvr>
                                        <p:cTn id="22" dur="500"/>
                                        <p:tgtEl>
                                          <p:spTgt spid="542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4280"/>
                                        </p:tgtEl>
                                        <p:attrNameLst>
                                          <p:attrName>style.visibility</p:attrName>
                                        </p:attrNameLst>
                                      </p:cBhvr>
                                      <p:to>
                                        <p:strVal val="visible"/>
                                      </p:to>
                                    </p:set>
                                    <p:animEffect transition="in" filter="blinds(horizontal)">
                                      <p:cBhvr>
                                        <p:cTn id="27" dur="500"/>
                                        <p:tgtEl>
                                          <p:spTgt spid="5428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281"/>
                                        </p:tgtEl>
                                        <p:attrNameLst>
                                          <p:attrName>style.visibility</p:attrName>
                                        </p:attrNameLst>
                                      </p:cBhvr>
                                      <p:to>
                                        <p:strVal val="visible"/>
                                      </p:to>
                                    </p:set>
                                    <p:animEffect transition="in" filter="blinds(horizontal)">
                                      <p:cBhvr>
                                        <p:cTn id="32" dur="500"/>
                                        <p:tgtEl>
                                          <p:spTgt spid="5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P spid="54279" grpId="0"/>
      <p:bldP spid="54280" grpId="0"/>
      <p:bldP spid="54281" grpId="0"/>
      <p:bldP spid="5428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4294967295"/>
          </p:nvPr>
        </p:nvSpPr>
        <p:spPr>
          <a:xfrm>
            <a:off x="2046289" y="1854200"/>
            <a:ext cx="3825875" cy="596900"/>
          </a:xfrm>
        </p:spPr>
        <p:txBody>
          <a:bodyPr>
            <a:normAutofit lnSpcReduction="10000"/>
          </a:bodyPr>
          <a:lstStyle/>
          <a:p>
            <a:pPr eaLnBrk="1" hangingPunct="1"/>
            <a:r>
              <a:rPr lang="en-US" altLang="zh-CN" sz="3200" b="1">
                <a:latin typeface="幼圆" panose="02010509060101010101" pitchFamily="49" charset="-122"/>
                <a:ea typeface="幼圆" panose="02010509060101010101" pitchFamily="49" charset="-122"/>
              </a:rPr>
              <a:t>PN</a:t>
            </a:r>
            <a:r>
              <a:rPr lang="zh-CN" altLang="en-US" sz="3200" b="1">
                <a:latin typeface="幼圆" panose="02010509060101010101" pitchFamily="49" charset="-122"/>
                <a:ea typeface="幼圆" panose="02010509060101010101" pitchFamily="49" charset="-122"/>
              </a:rPr>
              <a:t>结加反向电压</a:t>
            </a:r>
            <a:r>
              <a:rPr lang="zh-CN" altLang="en-US"/>
              <a:t> </a:t>
            </a:r>
            <a:endParaRPr lang="zh-CN" altLang="en-US"/>
          </a:p>
        </p:txBody>
      </p:sp>
      <p:sp>
        <p:nvSpPr>
          <p:cNvPr id="56324" name="Rectangle 4"/>
          <p:cNvSpPr>
            <a:spLocks noGrp="1" noChangeArrowheads="1"/>
          </p:cNvSpPr>
          <p:nvPr>
            <p:ph type="title" idx="4294967295"/>
          </p:nvPr>
        </p:nvSpPr>
        <p:spPr>
          <a:xfrm>
            <a:off x="1161415" y="730569"/>
            <a:ext cx="4852988" cy="630237"/>
          </a:xfrm>
        </p:spPr>
        <p:txBody>
          <a:bodyPr/>
          <a:lstStyle/>
          <a:p>
            <a:pPr eaLnBrk="1" hangingPunct="1"/>
            <a:r>
              <a:rPr lang="zh-CN" altLang="en-US" sz="3200" b="1">
                <a:latin typeface="宋体" pitchFamily="2" charset="-122"/>
              </a:rPr>
              <a:t>总结：</a:t>
            </a:r>
            <a:r>
              <a:rPr lang="en-US" altLang="zh-CN" sz="3200" b="1">
                <a:latin typeface="宋体" pitchFamily="2" charset="-122"/>
              </a:rPr>
              <a:t>PN</a:t>
            </a:r>
            <a:r>
              <a:rPr lang="zh-CN" altLang="en-US" sz="3200" b="1">
                <a:latin typeface="宋体" pitchFamily="2" charset="-122"/>
              </a:rPr>
              <a:t>结的单向导电性</a:t>
            </a:r>
            <a:r>
              <a:rPr lang="zh-CN" altLang="en-US"/>
              <a:t> </a:t>
            </a:r>
            <a:endParaRPr lang="zh-CN" altLang="en-US"/>
          </a:p>
        </p:txBody>
      </p:sp>
      <p:graphicFrame>
        <p:nvGraphicFramePr>
          <p:cNvPr id="55301" name="Object 5"/>
          <p:cNvGraphicFramePr>
            <a:graphicFrameLocks noChangeAspect="1"/>
          </p:cNvGraphicFramePr>
          <p:nvPr/>
        </p:nvGraphicFramePr>
        <p:xfrm>
          <a:off x="7086600" y="1584326"/>
          <a:ext cx="3086100" cy="2581275"/>
        </p:xfrm>
        <a:graphic>
          <a:graphicData uri="http://schemas.openxmlformats.org/presentationml/2006/ole">
            <mc:AlternateContent xmlns:mc="http://schemas.openxmlformats.org/markup-compatibility/2006">
              <mc:Choice xmlns:v="urn:schemas-microsoft-com:vml" Requires="v">
                <p:oleObj spid="_x0000_s2" name="" r:id="rId1" imgW="1710055" imgH="1430655" progId="Visio.Drawing.11">
                  <p:embed/>
                </p:oleObj>
              </mc:Choice>
              <mc:Fallback>
                <p:oleObj name="" r:id="rId1" imgW="1710055" imgH="143065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584326"/>
                        <a:ext cx="30861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2" name="Rectangle 6"/>
          <p:cNvSpPr>
            <a:spLocks noChangeArrowheads="1"/>
          </p:cNvSpPr>
          <p:nvPr/>
        </p:nvSpPr>
        <p:spPr bwMode="auto">
          <a:xfrm>
            <a:off x="2181226" y="2640013"/>
            <a:ext cx="4410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外电场与内电场方向相同</a:t>
            </a:r>
            <a:endParaRPr lang="zh-CN" altLang="en-US"/>
          </a:p>
        </p:txBody>
      </p:sp>
      <p:sp>
        <p:nvSpPr>
          <p:cNvPr id="55303" name="Rectangle 7"/>
          <p:cNvSpPr>
            <a:spLocks noChangeArrowheads="1"/>
          </p:cNvSpPr>
          <p:nvPr/>
        </p:nvSpPr>
        <p:spPr bwMode="auto">
          <a:xfrm>
            <a:off x="2181225" y="3429000"/>
            <a:ext cx="42306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外电场→空间电荷区变宽</a:t>
            </a:r>
            <a:endParaRPr lang="zh-CN" altLang="en-US"/>
          </a:p>
          <a:p>
            <a:pPr eaLnBrk="1" hangingPunct="1"/>
            <a:r>
              <a:rPr lang="zh-CN" altLang="en-US"/>
              <a:t>→不导通（截止）</a:t>
            </a:r>
            <a:endParaRPr lang="zh-CN" altLang="en-US"/>
          </a:p>
        </p:txBody>
      </p:sp>
      <p:sp>
        <p:nvSpPr>
          <p:cNvPr id="55304" name="Rectangle 8"/>
          <p:cNvSpPr>
            <a:spLocks noChangeArrowheads="1"/>
          </p:cNvSpPr>
          <p:nvPr/>
        </p:nvSpPr>
        <p:spPr bwMode="auto">
          <a:xfrm>
            <a:off x="1909763" y="4689475"/>
            <a:ext cx="8012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rgbClr val="CC0000"/>
                </a:solidFill>
                <a:latin typeface="幼圆" panose="02010509060101010101" pitchFamily="49" charset="-122"/>
              </a:rPr>
              <a:t>结论：</a:t>
            </a:r>
            <a:r>
              <a:rPr lang="en-US" altLang="zh-CN">
                <a:latin typeface="幼圆" panose="02010509060101010101" pitchFamily="49" charset="-122"/>
              </a:rPr>
              <a:t>PN</a:t>
            </a:r>
            <a:r>
              <a:rPr lang="zh-CN" altLang="en-US">
                <a:latin typeface="幼圆" panose="02010509060101010101" pitchFamily="49" charset="-122"/>
              </a:rPr>
              <a:t>结具有单向导电性。</a:t>
            </a:r>
            <a:r>
              <a:rPr lang="en-US" altLang="zh-CN">
                <a:latin typeface="幼圆" panose="02010509060101010101" pitchFamily="49" charset="-122"/>
              </a:rPr>
              <a:t>PN</a:t>
            </a:r>
            <a:r>
              <a:rPr lang="zh-CN" altLang="en-US">
                <a:latin typeface="幼圆" panose="02010509060101010101" pitchFamily="49" charset="-122"/>
              </a:rPr>
              <a:t>结加正向电压导</a:t>
            </a:r>
            <a:endParaRPr lang="zh-CN" altLang="en-US">
              <a:latin typeface="幼圆" panose="02010509060101010101" pitchFamily="49" charset="-122"/>
            </a:endParaRPr>
          </a:p>
          <a:p>
            <a:pPr eaLnBrk="1" hangingPunct="1"/>
            <a:r>
              <a:rPr lang="zh-CN" altLang="en-US">
                <a:latin typeface="幼圆" panose="02010509060101010101" pitchFamily="49" charset="-122"/>
              </a:rPr>
              <a:t>      通，加反向电压截止，导通方向：</a:t>
            </a:r>
            <a:r>
              <a:rPr lang="en-US" altLang="zh-CN">
                <a:solidFill>
                  <a:srgbClr val="CC0000"/>
                </a:solidFill>
                <a:latin typeface="幼圆" panose="02010509060101010101" pitchFamily="49" charset="-122"/>
              </a:rPr>
              <a:t>P →N</a:t>
            </a:r>
            <a:endParaRPr lang="en-US" altLang="zh-CN">
              <a:solidFill>
                <a:srgbClr val="CC0000"/>
              </a:solidFill>
              <a:latin typeface="幼圆" panose="02010509060101010101" pitchFamily="49" charset="-122"/>
            </a:endParaRPr>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animEffect transition="in" filter="blinds(horizontal)">
                                      <p:cBhvr>
                                        <p:cTn id="7" dur="500"/>
                                        <p:tgtEl>
                                          <p:spTgt spid="552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5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2"/>
                                        </p:tgtEl>
                                        <p:attrNameLst>
                                          <p:attrName>style.visibility</p:attrName>
                                        </p:attrNameLst>
                                      </p:cBhvr>
                                      <p:to>
                                        <p:strVal val="visible"/>
                                      </p:to>
                                    </p:set>
                                    <p:animEffect transition="in" filter="blinds(horizontal)">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blinds(horizontal)">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blinds(horizontal)">
                                      <p:cBhvr>
                                        <p:cTn id="27"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p:bldP spid="55302" grpId="0"/>
      <p:bldP spid="55303" grpId="0"/>
      <p:bldP spid="5530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95" name="Rectangle 51">
            <a:hlinkClick r:id="rId1" action="ppaction://hlinksldjump"/>
          </p:cNvPr>
          <p:cNvSpPr>
            <a:spLocks noChangeArrowheads="1"/>
          </p:cNvSpPr>
          <p:nvPr/>
        </p:nvSpPr>
        <p:spPr bwMode="auto">
          <a:xfrm>
            <a:off x="1156970" y="690564"/>
            <a:ext cx="6248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chemeClr val="tx2"/>
                </a:solidFill>
                <a:latin typeface="Times New Roman" panose="02020503050405090304" pitchFamily="18" charset="0"/>
                <a:ea typeface="宋体" pitchFamily="2" charset="-122"/>
              </a:defRPr>
            </a:lvl1pPr>
            <a:lvl2pPr>
              <a:defRPr kumimoji="1" sz="4400">
                <a:solidFill>
                  <a:schemeClr val="tx2"/>
                </a:solidFill>
                <a:latin typeface="Times New Roman" panose="02020503050405090304" pitchFamily="18" charset="0"/>
                <a:ea typeface="宋体" pitchFamily="2" charset="-122"/>
              </a:defRPr>
            </a:lvl2pPr>
            <a:lvl3pPr>
              <a:defRPr kumimoji="1" sz="4400">
                <a:solidFill>
                  <a:schemeClr val="tx2"/>
                </a:solidFill>
                <a:latin typeface="Times New Roman" panose="02020503050405090304" pitchFamily="18" charset="0"/>
                <a:ea typeface="宋体" pitchFamily="2" charset="-122"/>
              </a:defRPr>
            </a:lvl3pPr>
            <a:lvl4pPr>
              <a:defRPr kumimoji="1" sz="4400">
                <a:solidFill>
                  <a:schemeClr val="tx2"/>
                </a:solidFill>
                <a:latin typeface="Times New Roman" panose="02020503050405090304" pitchFamily="18" charset="0"/>
                <a:ea typeface="宋体" pitchFamily="2" charset="-122"/>
              </a:defRPr>
            </a:lvl4pPr>
            <a:lvl5pPr>
              <a:defRPr kumimoji="1" sz="4400">
                <a:solidFill>
                  <a:schemeClr val="tx2"/>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9pPr>
          </a:lstStyle>
          <a:p>
            <a:pPr defTabSz="914400" fontAlgn="base">
              <a:spcBef>
                <a:spcPct val="0"/>
              </a:spcBef>
              <a:spcAft>
                <a:spcPct val="0"/>
              </a:spcAft>
            </a:pPr>
            <a:r>
              <a:rPr lang="en-US" altLang="zh-CN" sz="3200" b="1" dirty="0">
                <a:solidFill>
                  <a:srgbClr val="000066"/>
                </a:solidFill>
                <a:ea typeface="黑体" pitchFamily="49" charset="-122"/>
              </a:rPr>
              <a:t> PN</a:t>
            </a:r>
            <a:r>
              <a:rPr lang="zh-CN" altLang="en-US" sz="3200" b="1" dirty="0">
                <a:solidFill>
                  <a:srgbClr val="000066"/>
                </a:solidFill>
                <a:ea typeface="黑体" pitchFamily="49" charset="-122"/>
              </a:rPr>
              <a:t>结的单向导电性</a:t>
            </a:r>
            <a:endParaRPr lang="zh-CN" altLang="en-US" sz="3200" b="1" dirty="0">
              <a:solidFill>
                <a:srgbClr val="000066"/>
              </a:solidFill>
              <a:ea typeface="黑体" pitchFamily="49" charset="-122"/>
            </a:endParaRPr>
          </a:p>
        </p:txBody>
      </p:sp>
      <p:sp>
        <p:nvSpPr>
          <p:cNvPr id="108597" name="Text Box 53"/>
          <p:cNvSpPr txBox="1">
            <a:spLocks noChangeArrowheads="1"/>
          </p:cNvSpPr>
          <p:nvPr/>
        </p:nvSpPr>
        <p:spPr bwMode="auto">
          <a:xfrm>
            <a:off x="1752600" y="1527323"/>
            <a:ext cx="4648200" cy="448969"/>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en-US" altLang="zh-CN" sz="2400" b="1">
                <a:solidFill>
                  <a:srgbClr val="A50021"/>
                </a:solidFill>
                <a:latin typeface="楷体_GB2312" pitchFamily="1" charset="-122"/>
                <a:ea typeface="楷体_GB2312" pitchFamily="1" charset="-122"/>
              </a:rPr>
              <a:t>(3) PN</a:t>
            </a:r>
            <a:r>
              <a:rPr kumimoji="1" lang="zh-CN" altLang="en-US" sz="2400" b="1">
                <a:solidFill>
                  <a:srgbClr val="A50021"/>
                </a:solidFill>
                <a:latin typeface="楷体_GB2312" pitchFamily="1" charset="-122"/>
                <a:ea typeface="楷体_GB2312" pitchFamily="1" charset="-122"/>
              </a:rPr>
              <a:t>结</a:t>
            </a:r>
            <a:r>
              <a:rPr kumimoji="1" lang="en-US" altLang="zh-CN" sz="2400" b="1" i="1">
                <a:solidFill>
                  <a:srgbClr val="A50021"/>
                </a:solidFill>
                <a:latin typeface="楷体_GB2312" pitchFamily="1" charset="-122"/>
                <a:ea typeface="楷体_GB2312" pitchFamily="1" charset="-122"/>
              </a:rPr>
              <a:t>V</a:t>
            </a:r>
            <a:r>
              <a:rPr kumimoji="1" lang="en-US" altLang="zh-CN" sz="2400" b="1">
                <a:solidFill>
                  <a:srgbClr val="A50021"/>
                </a:solidFill>
                <a:latin typeface="楷体_GB2312" pitchFamily="1" charset="-122"/>
                <a:ea typeface="楷体_GB2312" pitchFamily="1" charset="-122"/>
              </a:rPr>
              <a:t>-</a:t>
            </a:r>
            <a:r>
              <a:rPr kumimoji="1" lang="en-US" altLang="zh-CN" sz="2400" b="1" i="1">
                <a:solidFill>
                  <a:srgbClr val="A50021"/>
                </a:solidFill>
                <a:latin typeface="楷体_GB2312" pitchFamily="1" charset="-122"/>
                <a:ea typeface="楷体_GB2312" pitchFamily="1" charset="-122"/>
              </a:rPr>
              <a:t>I </a:t>
            </a:r>
            <a:r>
              <a:rPr kumimoji="1" lang="zh-CN" altLang="en-US" sz="2400" b="1">
                <a:solidFill>
                  <a:srgbClr val="A50021"/>
                </a:solidFill>
                <a:latin typeface="楷体_GB2312" pitchFamily="1" charset="-122"/>
                <a:ea typeface="楷体_GB2312" pitchFamily="1" charset="-122"/>
              </a:rPr>
              <a:t>特性表达式</a:t>
            </a:r>
            <a:endParaRPr kumimoji="1" lang="zh-CN" altLang="en-US" sz="2400" b="1">
              <a:solidFill>
                <a:srgbClr val="000000"/>
              </a:solidFill>
              <a:latin typeface="楷体_GB2312" pitchFamily="1" charset="-122"/>
              <a:ea typeface="楷体_GB2312" pitchFamily="1" charset="-122"/>
            </a:endParaRPr>
          </a:p>
        </p:txBody>
      </p:sp>
      <p:sp>
        <p:nvSpPr>
          <p:cNvPr id="108598" name="Text Box 54"/>
          <p:cNvSpPr txBox="1">
            <a:spLocks noChangeArrowheads="1"/>
          </p:cNvSpPr>
          <p:nvPr/>
        </p:nvSpPr>
        <p:spPr bwMode="auto">
          <a:xfrm>
            <a:off x="1905000" y="2945835"/>
            <a:ext cx="1066800" cy="504369"/>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pPr>
            <a:r>
              <a:rPr kumimoji="1" lang="zh-CN" altLang="en-US" sz="2400" b="1">
                <a:solidFill>
                  <a:srgbClr val="000000"/>
                </a:solidFill>
                <a:latin typeface="楷体_GB2312" pitchFamily="1" charset="-122"/>
                <a:ea typeface="楷体_GB2312" pitchFamily="1" charset="-122"/>
              </a:rPr>
              <a:t>其中</a:t>
            </a:r>
            <a:endParaRPr kumimoji="1" lang="zh-CN" altLang="en-US" sz="2400" b="1">
              <a:solidFill>
                <a:srgbClr val="000000"/>
              </a:solidFill>
              <a:latin typeface="楷体_GB2312" pitchFamily="1" charset="-122"/>
              <a:ea typeface="楷体_GB2312" pitchFamily="1" charset="-122"/>
            </a:endParaRPr>
          </a:p>
        </p:txBody>
      </p:sp>
      <p:sp>
        <p:nvSpPr>
          <p:cNvPr id="108603" name="Text Box 59"/>
          <p:cNvSpPr txBox="1">
            <a:spLocks noChangeArrowheads="1"/>
          </p:cNvSpPr>
          <p:nvPr/>
        </p:nvSpPr>
        <p:spPr bwMode="auto">
          <a:xfrm>
            <a:off x="7239000" y="5024438"/>
            <a:ext cx="2057400" cy="366712"/>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r>
              <a:rPr kumimoji="1" lang="en-US" altLang="zh-CN" b="1">
                <a:solidFill>
                  <a:srgbClr val="0000FF"/>
                </a:solidFill>
                <a:latin typeface="楷体_GB2312" pitchFamily="1" charset="-122"/>
                <a:ea typeface="楷体_GB2312" pitchFamily="1" charset="-122"/>
              </a:rPr>
              <a:t>PN</a:t>
            </a:r>
            <a:r>
              <a:rPr kumimoji="1" lang="zh-CN" altLang="en-US" b="1">
                <a:solidFill>
                  <a:srgbClr val="0000FF"/>
                </a:solidFill>
                <a:latin typeface="楷体_GB2312" pitchFamily="1" charset="-122"/>
                <a:ea typeface="楷体_GB2312" pitchFamily="1" charset="-122"/>
              </a:rPr>
              <a:t>结的伏安特性</a:t>
            </a:r>
            <a:endParaRPr kumimoji="1" lang="zh-CN" altLang="en-US" sz="2000">
              <a:solidFill>
                <a:srgbClr val="0000FF"/>
              </a:solidFill>
              <a:latin typeface="楷体_GB2312" pitchFamily="1" charset="-122"/>
              <a:ea typeface="楷体_GB2312" pitchFamily="1" charset="-122"/>
            </a:endParaRPr>
          </a:p>
        </p:txBody>
      </p:sp>
      <p:graphicFrame>
        <p:nvGraphicFramePr>
          <p:cNvPr id="108605" name="Object 61"/>
          <p:cNvGraphicFramePr>
            <a:graphicFrameLocks noChangeAspect="1"/>
          </p:cNvGraphicFramePr>
          <p:nvPr/>
        </p:nvGraphicFramePr>
        <p:xfrm>
          <a:off x="2343150" y="2143125"/>
          <a:ext cx="2851150" cy="635000"/>
        </p:xfrm>
        <a:graphic>
          <a:graphicData uri="http://schemas.openxmlformats.org/presentationml/2006/ole">
            <mc:AlternateContent xmlns:mc="http://schemas.openxmlformats.org/markup-compatibility/2006">
              <mc:Choice xmlns:v="urn:schemas-microsoft-com:vml" Requires="v">
                <p:oleObj spid="_x0000_s2" name="公式" r:id="rId2" imgW="1129665" imgH="254000" progId="Equation.3">
                  <p:embed/>
                </p:oleObj>
              </mc:Choice>
              <mc:Fallback>
                <p:oleObj name="公式" r:id="rId2" imgW="1129665" imgH="254000" progId="Equation.3">
                  <p:embed/>
                  <p:pic>
                    <p:nvPicPr>
                      <p:cNvPr id="0" name="Object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2143125"/>
                        <a:ext cx="285115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606" name="Text Box 62"/>
          <p:cNvSpPr txBox="1">
            <a:spLocks noChangeArrowheads="1"/>
          </p:cNvSpPr>
          <p:nvPr/>
        </p:nvSpPr>
        <p:spPr bwMode="auto">
          <a:xfrm>
            <a:off x="2209801" y="3469407"/>
            <a:ext cx="3241675" cy="52084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pPr>
            <a:r>
              <a:rPr kumimoji="1" lang="en-US" altLang="zh-CN" sz="2400" b="1" i="1">
                <a:solidFill>
                  <a:srgbClr val="000000"/>
                </a:solidFill>
                <a:latin typeface="楷体_GB2312" pitchFamily="1" charset="-122"/>
                <a:ea typeface="楷体_GB2312" pitchFamily="1" charset="-122"/>
              </a:rPr>
              <a:t>I</a:t>
            </a:r>
            <a:r>
              <a:rPr kumimoji="1" lang="en-US" altLang="zh-CN" sz="2400" b="1" baseline="-25000">
                <a:solidFill>
                  <a:srgbClr val="000000"/>
                </a:solidFill>
                <a:latin typeface="楷体_GB2312" pitchFamily="1" charset="-122"/>
                <a:ea typeface="楷体_GB2312" pitchFamily="1" charset="-122"/>
              </a:rPr>
              <a:t>S </a:t>
            </a:r>
            <a:r>
              <a:rPr kumimoji="1" lang="en-US" altLang="zh-CN" sz="2400" b="1">
                <a:solidFill>
                  <a:srgbClr val="000000"/>
                </a:solidFill>
                <a:latin typeface="Times New Roman" panose="02020503050405090304" pitchFamily="18" charset="0"/>
                <a:ea typeface="楷体_GB2312" pitchFamily="1" charset="-122"/>
              </a:rPr>
              <a:t>——</a:t>
            </a:r>
            <a:r>
              <a:rPr kumimoji="1" lang="zh-CN" altLang="en-US" sz="2400" b="1">
                <a:solidFill>
                  <a:srgbClr val="000000"/>
                </a:solidFill>
                <a:latin typeface="楷体_GB2312" pitchFamily="1" charset="-122"/>
                <a:ea typeface="楷体_GB2312" pitchFamily="1" charset="-122"/>
              </a:rPr>
              <a:t>反向饱和电流</a:t>
            </a:r>
            <a:endParaRPr kumimoji="1" lang="zh-CN" altLang="en-US" sz="2400" b="1">
              <a:solidFill>
                <a:srgbClr val="000000"/>
              </a:solidFill>
              <a:latin typeface="楷体_GB2312" pitchFamily="1" charset="-122"/>
              <a:ea typeface="楷体_GB2312" pitchFamily="1" charset="-122"/>
            </a:endParaRPr>
          </a:p>
        </p:txBody>
      </p:sp>
      <p:sp>
        <p:nvSpPr>
          <p:cNvPr id="108607" name="Text Box 63"/>
          <p:cNvSpPr txBox="1">
            <a:spLocks noChangeArrowheads="1"/>
          </p:cNvSpPr>
          <p:nvPr/>
        </p:nvSpPr>
        <p:spPr bwMode="auto">
          <a:xfrm>
            <a:off x="2209800" y="4079007"/>
            <a:ext cx="3505200" cy="52084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pPr>
            <a:r>
              <a:rPr kumimoji="1" lang="en-US" altLang="zh-CN" sz="2400" b="1" i="1">
                <a:solidFill>
                  <a:srgbClr val="000000"/>
                </a:solidFill>
                <a:latin typeface="楷体_GB2312" pitchFamily="1" charset="-122"/>
                <a:ea typeface="楷体_GB2312" pitchFamily="1" charset="-122"/>
              </a:rPr>
              <a:t>V</a:t>
            </a:r>
            <a:r>
              <a:rPr kumimoji="1" lang="en-US" altLang="zh-CN" sz="2400" b="1" i="1" baseline="-25000">
                <a:solidFill>
                  <a:srgbClr val="000000"/>
                </a:solidFill>
                <a:latin typeface="楷体_GB2312" pitchFamily="1" charset="-122"/>
                <a:ea typeface="楷体_GB2312" pitchFamily="1" charset="-122"/>
              </a:rPr>
              <a:t>T</a:t>
            </a:r>
            <a:r>
              <a:rPr kumimoji="1" lang="en-US" altLang="zh-CN" sz="2400" b="1" baseline="-25000">
                <a:solidFill>
                  <a:srgbClr val="000000"/>
                </a:solidFill>
                <a:latin typeface="楷体_GB2312" pitchFamily="1" charset="-122"/>
                <a:ea typeface="楷体_GB2312" pitchFamily="1" charset="-122"/>
              </a:rPr>
              <a:t> </a:t>
            </a:r>
            <a:r>
              <a:rPr kumimoji="1" lang="en-US" altLang="zh-CN" sz="2400" b="1">
                <a:solidFill>
                  <a:srgbClr val="000000"/>
                </a:solidFill>
                <a:latin typeface="Times New Roman" panose="02020503050405090304" pitchFamily="18" charset="0"/>
                <a:ea typeface="楷体_GB2312" pitchFamily="1" charset="-122"/>
              </a:rPr>
              <a:t>——</a:t>
            </a:r>
            <a:r>
              <a:rPr kumimoji="1" lang="zh-CN" altLang="en-US" sz="2400" b="1">
                <a:solidFill>
                  <a:srgbClr val="000000"/>
                </a:solidFill>
                <a:latin typeface="楷体_GB2312" pitchFamily="1" charset="-122"/>
                <a:ea typeface="楷体_GB2312" pitchFamily="1" charset="-122"/>
              </a:rPr>
              <a:t>温度的电压当量</a:t>
            </a:r>
            <a:endParaRPr kumimoji="1" lang="zh-CN" altLang="en-US" sz="2400" b="1">
              <a:solidFill>
                <a:srgbClr val="000000"/>
              </a:solidFill>
              <a:latin typeface="楷体_GB2312" pitchFamily="1" charset="-122"/>
              <a:ea typeface="楷体_GB2312" pitchFamily="1" charset="-122"/>
            </a:endParaRPr>
          </a:p>
        </p:txBody>
      </p:sp>
      <p:sp>
        <p:nvSpPr>
          <p:cNvPr id="108608" name="Text Box 64"/>
          <p:cNvSpPr txBox="1">
            <a:spLocks noChangeArrowheads="1"/>
          </p:cNvSpPr>
          <p:nvPr/>
        </p:nvSpPr>
        <p:spPr bwMode="auto">
          <a:xfrm>
            <a:off x="2209801" y="4773048"/>
            <a:ext cx="3330575" cy="504369"/>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30000"/>
              </a:lnSpc>
              <a:spcBef>
                <a:spcPct val="0"/>
              </a:spcBef>
              <a:spcAft>
                <a:spcPct val="0"/>
              </a:spcAft>
            </a:pPr>
            <a:r>
              <a:rPr kumimoji="1" lang="zh-CN" altLang="en-US" sz="2400" b="1">
                <a:solidFill>
                  <a:srgbClr val="000000"/>
                </a:solidFill>
                <a:latin typeface="楷体_GB2312" pitchFamily="1" charset="-122"/>
                <a:ea typeface="楷体_GB2312" pitchFamily="1" charset="-122"/>
              </a:rPr>
              <a:t>且在常温下（</a:t>
            </a:r>
            <a:r>
              <a:rPr kumimoji="1" lang="en-US" altLang="zh-CN" sz="2400" b="1" i="1">
                <a:solidFill>
                  <a:srgbClr val="000000"/>
                </a:solidFill>
                <a:latin typeface="楷体_GB2312" pitchFamily="1" charset="-122"/>
                <a:ea typeface="楷体_GB2312" pitchFamily="1" charset="-122"/>
              </a:rPr>
              <a:t>T</a:t>
            </a:r>
            <a:r>
              <a:rPr kumimoji="1" lang="en-US" altLang="zh-CN" sz="2400" b="1">
                <a:solidFill>
                  <a:srgbClr val="000000"/>
                </a:solidFill>
                <a:latin typeface="楷体_GB2312" pitchFamily="1" charset="-122"/>
                <a:ea typeface="楷体_GB2312" pitchFamily="1" charset="-122"/>
              </a:rPr>
              <a:t>=300K</a:t>
            </a:r>
            <a:r>
              <a:rPr kumimoji="1" lang="zh-CN" altLang="en-US" sz="2400" b="1">
                <a:solidFill>
                  <a:srgbClr val="000000"/>
                </a:solidFill>
                <a:latin typeface="楷体_GB2312" pitchFamily="1" charset="-122"/>
                <a:ea typeface="楷体_GB2312" pitchFamily="1" charset="-122"/>
              </a:rPr>
              <a:t>）</a:t>
            </a:r>
            <a:endParaRPr kumimoji="1" lang="zh-CN" altLang="en-US" sz="2400" b="1">
              <a:solidFill>
                <a:srgbClr val="000000"/>
              </a:solidFill>
              <a:latin typeface="楷体_GB2312" pitchFamily="1" charset="-122"/>
              <a:ea typeface="楷体_GB2312" pitchFamily="1" charset="-122"/>
            </a:endParaRPr>
          </a:p>
        </p:txBody>
      </p:sp>
      <p:graphicFrame>
        <p:nvGraphicFramePr>
          <p:cNvPr id="108609" name="Object 65"/>
          <p:cNvGraphicFramePr>
            <a:graphicFrameLocks noChangeAspect="1"/>
          </p:cNvGraphicFramePr>
          <p:nvPr/>
        </p:nvGraphicFramePr>
        <p:xfrm>
          <a:off x="2743201" y="5319714"/>
          <a:ext cx="2754313" cy="987425"/>
        </p:xfrm>
        <a:graphic>
          <a:graphicData uri="http://schemas.openxmlformats.org/presentationml/2006/ole">
            <mc:AlternateContent xmlns:mc="http://schemas.openxmlformats.org/markup-compatibility/2006">
              <mc:Choice xmlns:v="urn:schemas-microsoft-com:vml" Requires="v">
                <p:oleObj spid="_x0000_s3" name="Equation" r:id="rId4" imgW="1091565" imgH="393700" progId="Equation.3">
                  <p:embed/>
                </p:oleObj>
              </mc:Choice>
              <mc:Fallback>
                <p:oleObj name="Equation" r:id="rId4" imgW="1091565" imgH="393700" progId="Equation.3">
                  <p:embed/>
                  <p:pic>
                    <p:nvPicPr>
                      <p:cNvPr id="0" name="Object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5319714"/>
                        <a:ext cx="2754313"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610" name="Object 66"/>
          <p:cNvGraphicFramePr>
            <a:graphicFrameLocks noChangeAspect="1"/>
          </p:cNvGraphicFramePr>
          <p:nvPr/>
        </p:nvGraphicFramePr>
        <p:xfrm>
          <a:off x="5484814" y="5543551"/>
          <a:ext cx="1374775" cy="411163"/>
        </p:xfrm>
        <a:graphic>
          <a:graphicData uri="http://schemas.openxmlformats.org/presentationml/2006/ole">
            <mc:AlternateContent xmlns:mc="http://schemas.openxmlformats.org/markup-compatibility/2006">
              <mc:Choice xmlns:v="urn:schemas-microsoft-com:vml" Requires="v">
                <p:oleObj spid="_x0000_s4" name="公式" r:id="rId6" imgW="545465" imgH="165100" progId="Equation.3">
                  <p:embed/>
                </p:oleObj>
              </mc:Choice>
              <mc:Fallback>
                <p:oleObj name="公式" r:id="rId6" imgW="545465" imgH="165100" progId="Equation.3">
                  <p:embed/>
                  <p:pic>
                    <p:nvPicPr>
                      <p:cNvPr id="0" name="Object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4814" y="5543551"/>
                        <a:ext cx="137477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8611"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0" y="2112964"/>
            <a:ext cx="5219700" cy="2801937"/>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08605"/>
                                        </p:tgtEl>
                                        <p:attrNameLst>
                                          <p:attrName>style.visibility</p:attrName>
                                        </p:attrNameLst>
                                      </p:cBhvr>
                                      <p:to>
                                        <p:strVal val="visible"/>
                                      </p:to>
                                    </p:set>
                                    <p:animEffect transition="in" filter="strips(downRight)">
                                      <p:cBhvr>
                                        <p:cTn id="7" dur="500"/>
                                        <p:tgtEl>
                                          <p:spTgt spid="10860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8598"/>
                                        </p:tgtEl>
                                        <p:attrNameLst>
                                          <p:attrName>style.visibility</p:attrName>
                                        </p:attrNameLst>
                                      </p:cBhvr>
                                      <p:to>
                                        <p:strVal val="visible"/>
                                      </p:to>
                                    </p:set>
                                    <p:animEffect transition="in" filter="strips(downRight)">
                                      <p:cBhvr>
                                        <p:cTn id="12" dur="500"/>
                                        <p:tgtEl>
                                          <p:spTgt spid="10859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8606"/>
                                        </p:tgtEl>
                                        <p:attrNameLst>
                                          <p:attrName>style.visibility</p:attrName>
                                        </p:attrNameLst>
                                      </p:cBhvr>
                                      <p:to>
                                        <p:strVal val="visible"/>
                                      </p:to>
                                    </p:set>
                                    <p:animEffect transition="in" filter="strips(downRight)">
                                      <p:cBhvr>
                                        <p:cTn id="17" dur="500"/>
                                        <p:tgtEl>
                                          <p:spTgt spid="10860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8607"/>
                                        </p:tgtEl>
                                        <p:attrNameLst>
                                          <p:attrName>style.visibility</p:attrName>
                                        </p:attrNameLst>
                                      </p:cBhvr>
                                      <p:to>
                                        <p:strVal val="visible"/>
                                      </p:to>
                                    </p:set>
                                    <p:animEffect transition="in" filter="strips(downRight)">
                                      <p:cBhvr>
                                        <p:cTn id="22" dur="500"/>
                                        <p:tgtEl>
                                          <p:spTgt spid="10860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08608"/>
                                        </p:tgtEl>
                                        <p:attrNameLst>
                                          <p:attrName>style.visibility</p:attrName>
                                        </p:attrNameLst>
                                      </p:cBhvr>
                                      <p:to>
                                        <p:strVal val="visible"/>
                                      </p:to>
                                    </p:set>
                                    <p:animEffect transition="in" filter="strips(downRight)">
                                      <p:cBhvr>
                                        <p:cTn id="27" dur="500"/>
                                        <p:tgtEl>
                                          <p:spTgt spid="10860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8609"/>
                                        </p:tgtEl>
                                        <p:attrNameLst>
                                          <p:attrName>style.visibility</p:attrName>
                                        </p:attrNameLst>
                                      </p:cBhvr>
                                      <p:to>
                                        <p:strVal val="visible"/>
                                      </p:to>
                                    </p:set>
                                    <p:animEffect transition="in" filter="strips(downRight)">
                                      <p:cBhvr>
                                        <p:cTn id="32" dur="500"/>
                                        <p:tgtEl>
                                          <p:spTgt spid="10860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08610"/>
                                        </p:tgtEl>
                                        <p:attrNameLst>
                                          <p:attrName>style.visibility</p:attrName>
                                        </p:attrNameLst>
                                      </p:cBhvr>
                                      <p:to>
                                        <p:strVal val="visible"/>
                                      </p:to>
                                    </p:set>
                                    <p:animEffect transition="in" filter="strips(downRight)">
                                      <p:cBhvr>
                                        <p:cTn id="37" dur="500"/>
                                        <p:tgtEl>
                                          <p:spTgt spid="10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98" grpId="0" autoUpdateAnimBg="0"/>
      <p:bldP spid="108606" grpId="0" autoUpdateAnimBg="0"/>
      <p:bldP spid="108607" grpId="0" autoUpdateAnimBg="0"/>
      <p:bldP spid="108608"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92" name="Rectangle 24">
            <a:hlinkClick r:id="rId1" action="ppaction://hlinksldjump"/>
          </p:cNvPr>
          <p:cNvSpPr>
            <a:spLocks noChangeArrowheads="1"/>
          </p:cNvSpPr>
          <p:nvPr/>
        </p:nvSpPr>
        <p:spPr bwMode="auto">
          <a:xfrm>
            <a:off x="2135505" y="837884"/>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chemeClr val="tx2"/>
                </a:solidFill>
                <a:latin typeface="Times New Roman" panose="02020503050405090304" pitchFamily="18" charset="0"/>
                <a:ea typeface="宋体" pitchFamily="2" charset="-122"/>
              </a:defRPr>
            </a:lvl1pPr>
            <a:lvl2pPr>
              <a:defRPr kumimoji="1" sz="4400">
                <a:solidFill>
                  <a:schemeClr val="tx2"/>
                </a:solidFill>
                <a:latin typeface="Times New Roman" panose="02020503050405090304" pitchFamily="18" charset="0"/>
                <a:ea typeface="宋体" pitchFamily="2" charset="-122"/>
              </a:defRPr>
            </a:lvl2pPr>
            <a:lvl3pPr>
              <a:defRPr kumimoji="1" sz="4400">
                <a:solidFill>
                  <a:schemeClr val="tx2"/>
                </a:solidFill>
                <a:latin typeface="Times New Roman" panose="02020503050405090304" pitchFamily="18" charset="0"/>
                <a:ea typeface="宋体" pitchFamily="2" charset="-122"/>
              </a:defRPr>
            </a:lvl3pPr>
            <a:lvl4pPr>
              <a:defRPr kumimoji="1" sz="4400">
                <a:solidFill>
                  <a:schemeClr val="tx2"/>
                </a:solidFill>
                <a:latin typeface="Times New Roman" panose="02020503050405090304" pitchFamily="18" charset="0"/>
                <a:ea typeface="宋体" pitchFamily="2" charset="-122"/>
              </a:defRPr>
            </a:lvl4pPr>
            <a:lvl5pPr>
              <a:defRPr kumimoji="1" sz="4400">
                <a:solidFill>
                  <a:schemeClr val="tx2"/>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9pPr>
          </a:lstStyle>
          <a:p>
            <a:pPr defTabSz="914400" fontAlgn="base">
              <a:spcBef>
                <a:spcPct val="0"/>
              </a:spcBef>
              <a:spcAft>
                <a:spcPct val="0"/>
              </a:spcAft>
            </a:pPr>
            <a:r>
              <a:rPr lang="en-US" altLang="zh-CN" sz="3200" b="1">
                <a:solidFill>
                  <a:srgbClr val="000066"/>
                </a:solidFill>
                <a:ea typeface="黑体" pitchFamily="49" charset="-122"/>
              </a:rPr>
              <a:t> 3.2.4  PN</a:t>
            </a:r>
            <a:r>
              <a:rPr lang="zh-CN" altLang="en-US" sz="3200" b="1">
                <a:solidFill>
                  <a:srgbClr val="000066"/>
                </a:solidFill>
                <a:ea typeface="黑体" pitchFamily="49" charset="-122"/>
              </a:rPr>
              <a:t>结的反向击穿</a:t>
            </a:r>
            <a:endParaRPr lang="zh-CN" altLang="en-US" sz="3200" b="1">
              <a:solidFill>
                <a:srgbClr val="000066"/>
              </a:solidFill>
              <a:ea typeface="黑体" pitchFamily="49" charset="-122"/>
            </a:endParaRPr>
          </a:p>
        </p:txBody>
      </p:sp>
      <p:sp>
        <p:nvSpPr>
          <p:cNvPr id="109593" name="Text Box 25"/>
          <p:cNvSpPr txBox="1">
            <a:spLocks noChangeArrowheads="1"/>
          </p:cNvSpPr>
          <p:nvPr/>
        </p:nvSpPr>
        <p:spPr bwMode="auto">
          <a:xfrm>
            <a:off x="2232343" y="1645921"/>
            <a:ext cx="3429000" cy="228282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2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当</a:t>
            </a:r>
            <a:r>
              <a:rPr kumimoji="1" lang="en-US" altLang="zh-CN" sz="2400" b="1">
                <a:solidFill>
                  <a:srgbClr val="000000"/>
                </a:solidFill>
                <a:latin typeface="楷体_GB2312" pitchFamily="1" charset="-122"/>
                <a:ea typeface="楷体_GB2312" pitchFamily="1" charset="-122"/>
              </a:rPr>
              <a:t>PN</a:t>
            </a:r>
            <a:r>
              <a:rPr kumimoji="1" lang="zh-CN" altLang="en-US" sz="2400" b="1">
                <a:solidFill>
                  <a:srgbClr val="000000"/>
                </a:solidFill>
                <a:latin typeface="楷体_GB2312" pitchFamily="1" charset="-122"/>
                <a:ea typeface="楷体_GB2312" pitchFamily="1" charset="-122"/>
              </a:rPr>
              <a:t>结的反向电压增加到一定数值时，反向电流突然快速增加，此现象称为</a:t>
            </a:r>
            <a:r>
              <a:rPr kumimoji="1" lang="en-US" altLang="zh-CN" sz="2400" b="1">
                <a:solidFill>
                  <a:srgbClr val="000000"/>
                </a:solidFill>
                <a:latin typeface="楷体_GB2312" pitchFamily="1" charset="-122"/>
                <a:ea typeface="楷体_GB2312" pitchFamily="1" charset="-122"/>
              </a:rPr>
              <a:t>PN</a:t>
            </a:r>
            <a:r>
              <a:rPr kumimoji="1" lang="zh-CN" altLang="en-US" sz="2400" b="1">
                <a:solidFill>
                  <a:srgbClr val="000000"/>
                </a:solidFill>
                <a:latin typeface="楷体_GB2312" pitchFamily="1" charset="-122"/>
                <a:ea typeface="楷体_GB2312" pitchFamily="1" charset="-122"/>
              </a:rPr>
              <a:t>结的</a:t>
            </a:r>
            <a:r>
              <a:rPr kumimoji="1" lang="zh-CN" altLang="en-US" sz="2400" b="1">
                <a:solidFill>
                  <a:srgbClr val="FF0000"/>
                </a:solidFill>
                <a:latin typeface="楷体_GB2312" pitchFamily="1" charset="-122"/>
                <a:ea typeface="楷体_GB2312" pitchFamily="1" charset="-122"/>
              </a:rPr>
              <a:t>反向击穿。</a:t>
            </a:r>
            <a:endParaRPr kumimoji="1" lang="zh-CN" altLang="en-US" sz="2400" b="1">
              <a:solidFill>
                <a:srgbClr val="000000"/>
              </a:solidFill>
              <a:latin typeface="楷体_GB2312" pitchFamily="1" charset="-122"/>
              <a:ea typeface="楷体_GB2312" pitchFamily="1" charset="-122"/>
            </a:endParaRPr>
          </a:p>
        </p:txBody>
      </p:sp>
      <p:sp>
        <p:nvSpPr>
          <p:cNvPr id="109597" name="Text Box 29"/>
          <p:cNvSpPr txBox="1">
            <a:spLocks noChangeArrowheads="1"/>
          </p:cNvSpPr>
          <p:nvPr/>
        </p:nvSpPr>
        <p:spPr bwMode="auto">
          <a:xfrm>
            <a:off x="2232343" y="4130358"/>
            <a:ext cx="2895600" cy="4572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r>
              <a:rPr kumimoji="1" lang="zh-CN" altLang="en-US" sz="2400" b="1">
                <a:solidFill>
                  <a:srgbClr val="000000"/>
                </a:solidFill>
                <a:latin typeface="楷体_GB2312" pitchFamily="1" charset="-122"/>
                <a:ea typeface="楷体_GB2312" pitchFamily="1" charset="-122"/>
              </a:rPr>
              <a:t>热击穿</a:t>
            </a:r>
            <a:r>
              <a:rPr kumimoji="1" lang="en-US" altLang="zh-CN" sz="2400" b="1">
                <a:solidFill>
                  <a:srgbClr val="000000"/>
                </a:solidFill>
                <a:latin typeface="Times New Roman" panose="02020503050405090304" pitchFamily="18" charset="0"/>
                <a:ea typeface="楷体_GB2312" pitchFamily="1" charset="-122"/>
              </a:rPr>
              <a:t>——</a:t>
            </a:r>
            <a:r>
              <a:rPr kumimoji="1" lang="zh-CN" altLang="en-US" sz="2400" b="1">
                <a:solidFill>
                  <a:srgbClr val="000000"/>
                </a:solidFill>
                <a:latin typeface="楷体_GB2312" pitchFamily="1" charset="-122"/>
                <a:ea typeface="楷体_GB2312" pitchFamily="1" charset="-122"/>
              </a:rPr>
              <a:t>不可逆</a:t>
            </a:r>
            <a:endParaRPr kumimoji="1" lang="zh-CN" altLang="en-US" sz="2400" b="1">
              <a:solidFill>
                <a:srgbClr val="000000"/>
              </a:solidFill>
              <a:latin typeface="楷体_GB2312" pitchFamily="1" charset="-122"/>
              <a:ea typeface="楷体_GB2312" pitchFamily="1" charset="-122"/>
            </a:endParaRPr>
          </a:p>
        </p:txBody>
      </p:sp>
      <p:sp>
        <p:nvSpPr>
          <p:cNvPr id="109602" name="Text Box 34"/>
          <p:cNvSpPr txBox="1">
            <a:spLocks noChangeArrowheads="1"/>
          </p:cNvSpPr>
          <p:nvPr/>
        </p:nvSpPr>
        <p:spPr bwMode="auto">
          <a:xfrm>
            <a:off x="2213293" y="4851083"/>
            <a:ext cx="2665412" cy="4572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r>
              <a:rPr kumimoji="1" lang="en-US" altLang="zh-CN" sz="2000" b="1">
                <a:solidFill>
                  <a:srgbClr val="000000"/>
                </a:solidFill>
                <a:latin typeface="楷体_GB2312" pitchFamily="1" charset="-122"/>
                <a:ea typeface="楷体_GB2312" pitchFamily="1" charset="-122"/>
              </a:rPr>
              <a:t> </a:t>
            </a:r>
            <a:r>
              <a:rPr kumimoji="1" lang="zh-CN" altLang="en-US" sz="2400" b="1">
                <a:solidFill>
                  <a:srgbClr val="000000"/>
                </a:solidFill>
                <a:latin typeface="楷体_GB2312" pitchFamily="1" charset="-122"/>
                <a:ea typeface="楷体_GB2312" pitchFamily="1" charset="-122"/>
              </a:rPr>
              <a:t>电击穿</a:t>
            </a:r>
            <a:r>
              <a:rPr kumimoji="1" lang="en-US" altLang="zh-CN" sz="2400" b="1">
                <a:solidFill>
                  <a:srgbClr val="000000"/>
                </a:solidFill>
                <a:latin typeface="Times New Roman" panose="02020503050405090304" pitchFamily="18" charset="0"/>
                <a:ea typeface="楷体_GB2312" pitchFamily="1" charset="-122"/>
              </a:rPr>
              <a:t>——</a:t>
            </a:r>
            <a:r>
              <a:rPr kumimoji="1" lang="zh-CN" altLang="en-US" sz="2400" b="1">
                <a:solidFill>
                  <a:srgbClr val="000000"/>
                </a:solidFill>
                <a:latin typeface="楷体_GB2312" pitchFamily="1" charset="-122"/>
                <a:ea typeface="楷体_GB2312" pitchFamily="1" charset="-122"/>
              </a:rPr>
              <a:t>可逆</a:t>
            </a:r>
            <a:endParaRPr kumimoji="1" lang="zh-CN" altLang="en-US" sz="2400" b="1">
              <a:solidFill>
                <a:srgbClr val="000000"/>
              </a:solidFill>
              <a:latin typeface="楷体_GB2312" pitchFamily="1" charset="-122"/>
              <a:ea typeface="楷体_GB2312" pitchFamily="1" charset="-122"/>
            </a:endParaRPr>
          </a:p>
        </p:txBody>
      </p:sp>
      <p:pic>
        <p:nvPicPr>
          <p:cNvPr id="109605"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4105" y="1928496"/>
            <a:ext cx="3975100" cy="42449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9605"/>
                                        </p:tgtEl>
                                        <p:attrNameLst>
                                          <p:attrName>style.visibility</p:attrName>
                                        </p:attrNameLst>
                                      </p:cBhvr>
                                      <p:to>
                                        <p:strVal val="visible"/>
                                      </p:to>
                                    </p:set>
                                    <p:animEffect transition="in" filter="box(in)">
                                      <p:cBhvr>
                                        <p:cTn id="7" dur="500"/>
                                        <p:tgtEl>
                                          <p:spTgt spid="10960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9593"/>
                                        </p:tgtEl>
                                        <p:attrNameLst>
                                          <p:attrName>style.visibility</p:attrName>
                                        </p:attrNameLst>
                                      </p:cBhvr>
                                      <p:to>
                                        <p:strVal val="visible"/>
                                      </p:to>
                                    </p:set>
                                    <p:animEffect transition="in" filter="strips(downRight)">
                                      <p:cBhvr>
                                        <p:cTn id="12" dur="500"/>
                                        <p:tgtEl>
                                          <p:spTgt spid="10959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09597"/>
                                        </p:tgtEl>
                                        <p:attrNameLst>
                                          <p:attrName>style.visibility</p:attrName>
                                        </p:attrNameLst>
                                      </p:cBhvr>
                                      <p:to>
                                        <p:strVal val="visible"/>
                                      </p:to>
                                    </p:set>
                                    <p:animEffect transition="in" filter="strips(downRight)">
                                      <p:cBhvr>
                                        <p:cTn id="17" dur="500"/>
                                        <p:tgtEl>
                                          <p:spTgt spid="1095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9602"/>
                                        </p:tgtEl>
                                        <p:attrNameLst>
                                          <p:attrName>style.visibility</p:attrName>
                                        </p:attrNameLst>
                                      </p:cBhvr>
                                      <p:to>
                                        <p:strVal val="visible"/>
                                      </p:to>
                                    </p:set>
                                    <p:animEffect transition="in" filter="blinds(horizontal)">
                                      <p:cBhvr>
                                        <p:cTn id="22" dur="500"/>
                                        <p:tgtEl>
                                          <p:spTgt spid="109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93" grpId="0" autoUpdateAnimBg="0"/>
      <p:bldP spid="109597" grpId="0" autoUpdateAnimBg="0"/>
      <p:bldP spid="10960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1114" y="1578958"/>
            <a:ext cx="10340915" cy="1135439"/>
          </a:xfrm>
          <a:prstGeom prst="rect">
            <a:avLst/>
          </a:prstGeom>
          <a:noFill/>
        </p:spPr>
        <p:txBody>
          <a:bodyPr wrap="square">
            <a:spAutoFit/>
          </a:bodyPr>
          <a:lstStyle/>
          <a:p>
            <a:pPr>
              <a:lnSpc>
                <a:spcPct val="150000"/>
              </a:lnSpc>
            </a:pPr>
            <a:r>
              <a:rPr lang="zh-CN" altLang="en-US" sz="2400" b="1" i="0" dirty="0">
                <a:solidFill>
                  <a:srgbClr val="191B1F"/>
                </a:solidFill>
                <a:effectLst/>
                <a:latin typeface="-apple-system"/>
              </a:rPr>
              <a:t>但在某些情况下，二极管也是可以反向导通的，二极管的反偏特性也很重要，今天主要讲一下雪崩击穿和齐纳击穿。</a:t>
            </a:r>
            <a:endParaRPr lang="zh-CN" altLang="en-US" sz="2400" b="1" dirty="0"/>
          </a:p>
        </p:txBody>
      </p:sp>
      <p:sp>
        <p:nvSpPr>
          <p:cNvPr id="2" name="灯片编号占位符 1"/>
          <p:cNvSpPr>
            <a:spLocks noGrp="1"/>
          </p:cNvSpPr>
          <p:nvPr>
            <p:ph type="sldNum" sz="quarter" idx="12"/>
            <p:custDataLst>
              <p:tags r:id="rId1"/>
            </p:custDataLst>
          </p:nvPr>
        </p:nvSpPr>
        <p:spPr/>
        <p:txBody>
          <a:bodyPr/>
          <a:p>
            <a:fld id="{6D22F896-40B5-4ADD-8801-0D06FADFA095}" type="slidenum">
              <a:rPr lang="en-US" dirty="0"/>
            </a:fld>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2693" y="579769"/>
            <a:ext cx="10714007" cy="4093428"/>
          </a:xfrm>
          <a:prstGeom prst="rect">
            <a:avLst/>
          </a:prstGeom>
          <a:noFill/>
        </p:spPr>
        <p:txBody>
          <a:bodyPr wrap="square">
            <a:spAutoFit/>
          </a:bodyPr>
          <a:lstStyle/>
          <a:p>
            <a:r>
              <a:rPr lang="zh-CN" altLang="en-US" sz="2000" b="1" dirty="0">
                <a:solidFill>
                  <a:srgbClr val="191B1F"/>
                </a:solidFill>
                <a:effectLst/>
                <a:latin typeface="-apple-system"/>
              </a:rPr>
              <a:t>雪崩击穿，这个概念非常的形象，一片一片雪花形成了雪球，雪球越滚越大越滚越多，最终形成了雪崩。</a:t>
            </a:r>
            <a:endParaRPr lang="en-US" altLang="zh-CN" sz="2000" b="1" dirty="0">
              <a:solidFill>
                <a:srgbClr val="191B1F"/>
              </a:solidFill>
              <a:effectLst/>
              <a:latin typeface="-apple-system"/>
            </a:endParaRPr>
          </a:p>
          <a:p>
            <a:endParaRPr lang="en-US" altLang="zh-CN" sz="2000" b="1" dirty="0">
              <a:solidFill>
                <a:srgbClr val="191B1F"/>
              </a:solidFill>
              <a:latin typeface="-apple-system"/>
            </a:endParaRPr>
          </a:p>
          <a:p>
            <a:r>
              <a:rPr lang="zh-CN" altLang="en-US" sz="2000" b="1" dirty="0">
                <a:solidFill>
                  <a:srgbClr val="191B1F"/>
                </a:solidFill>
                <a:effectLst/>
                <a:latin typeface="-apple-system"/>
              </a:rPr>
              <a:t>我们已经知道外加反向电压时，二极管处于截止状态，仅仅只有少量的少子因漂移运动产生的漂移电流，而一个中等掺杂浓度的二极管少子和多子的比例大概是</a:t>
            </a:r>
            <a:r>
              <a:rPr lang="en-US" altLang="zh-CN" sz="2000" b="1" dirty="0">
                <a:solidFill>
                  <a:srgbClr val="191B1F"/>
                </a:solidFill>
                <a:effectLst/>
                <a:latin typeface="-apple-system"/>
              </a:rPr>
              <a:t>1:100</a:t>
            </a:r>
            <a:r>
              <a:rPr lang="zh-CN" altLang="en-US" sz="2000" b="1" dirty="0">
                <a:solidFill>
                  <a:srgbClr val="191B1F"/>
                </a:solidFill>
                <a:effectLst/>
                <a:latin typeface="-apple-system"/>
              </a:rPr>
              <a:t>亿，差距可谓是相当的大，所以可以认为反向电流几乎没有。</a:t>
            </a:r>
            <a:endParaRPr lang="en-US" altLang="zh-CN" sz="2000" b="1" dirty="0">
              <a:solidFill>
                <a:srgbClr val="191B1F"/>
              </a:solidFill>
              <a:effectLst/>
              <a:latin typeface="-apple-system"/>
            </a:endParaRPr>
          </a:p>
          <a:p>
            <a:endParaRPr lang="en-US" altLang="zh-CN" sz="2000" b="1" dirty="0">
              <a:solidFill>
                <a:srgbClr val="191B1F"/>
              </a:solidFill>
              <a:latin typeface="-apple-system"/>
            </a:endParaRPr>
          </a:p>
          <a:p>
            <a:r>
              <a:rPr lang="zh-CN" altLang="en-US" sz="2000" b="1" dirty="0">
                <a:solidFill>
                  <a:srgbClr val="191B1F"/>
                </a:solidFill>
                <a:effectLst/>
                <a:latin typeface="-apple-system"/>
              </a:rPr>
              <a:t>但如果我们继续增加反向电压，会出现什么情况呢？</a:t>
            </a:r>
            <a:endParaRPr lang="en-US" altLang="zh-CN" sz="2000" b="1" dirty="0">
              <a:solidFill>
                <a:srgbClr val="191B1F"/>
              </a:solidFill>
              <a:effectLst/>
              <a:latin typeface="-apple-system"/>
            </a:endParaRPr>
          </a:p>
          <a:p>
            <a:endParaRPr lang="en-US" altLang="zh-CN" sz="2000" b="1" dirty="0">
              <a:solidFill>
                <a:srgbClr val="191B1F"/>
              </a:solidFill>
              <a:effectLst/>
              <a:latin typeface="-apple-system"/>
            </a:endParaRPr>
          </a:p>
          <a:p>
            <a:r>
              <a:rPr lang="zh-CN" altLang="en-US" sz="2000" b="1" dirty="0">
                <a:solidFill>
                  <a:srgbClr val="191B1F"/>
                </a:solidFill>
                <a:effectLst/>
                <a:latin typeface="-apple-system"/>
              </a:rPr>
              <a:t>随着反向电压的增大，耗尽层也会逐渐的变宽，那么电场强度也会逐渐的加强，电场的增强和耗尽层的变宽，就会促进存在于</a:t>
            </a:r>
            <a:r>
              <a:rPr lang="en-US" altLang="zh-CN" sz="2000" b="1" dirty="0">
                <a:solidFill>
                  <a:srgbClr val="191B1F"/>
                </a:solidFill>
                <a:effectLst/>
                <a:latin typeface="-apple-system"/>
              </a:rPr>
              <a:t>P</a:t>
            </a:r>
            <a:r>
              <a:rPr lang="zh-CN" altLang="en-US" sz="2000" b="1" dirty="0">
                <a:solidFill>
                  <a:srgbClr val="191B1F"/>
                </a:solidFill>
                <a:effectLst/>
                <a:latin typeface="-apple-system"/>
              </a:rPr>
              <a:t>区和</a:t>
            </a:r>
            <a:r>
              <a:rPr lang="en-US" altLang="zh-CN" sz="2000" b="1" dirty="0">
                <a:solidFill>
                  <a:srgbClr val="191B1F"/>
                </a:solidFill>
                <a:effectLst/>
                <a:latin typeface="-apple-system"/>
              </a:rPr>
              <a:t>N</a:t>
            </a:r>
            <a:r>
              <a:rPr lang="zh-CN" altLang="en-US" sz="2000" b="1" dirty="0">
                <a:solidFill>
                  <a:srgbClr val="191B1F"/>
                </a:solidFill>
                <a:effectLst/>
                <a:latin typeface="-apple-system"/>
              </a:rPr>
              <a:t>区的少子的漂移运动，但因为少子的数量实在太少了，在我们逐渐增强反向电压的一段时间内，反向电流的大小几乎是没有什么变化的，但漂移运动此时的确是一直存在的。</a:t>
            </a:r>
            <a:endParaRPr lang="en-US" altLang="zh-CN" sz="2000" b="1" dirty="0">
              <a:solidFill>
                <a:srgbClr val="191B1F"/>
              </a:solidFill>
              <a:effectLst/>
              <a:latin typeface="-apple-system"/>
            </a:endParaRPr>
          </a:p>
        </p:txBody>
      </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3102" y="595222"/>
            <a:ext cx="4753157" cy="5940088"/>
          </a:xfrm>
          <a:prstGeom prst="rect">
            <a:avLst/>
          </a:prstGeom>
          <a:noFill/>
        </p:spPr>
        <p:txBody>
          <a:bodyPr wrap="square">
            <a:spAutoFit/>
          </a:bodyPr>
          <a:lstStyle/>
          <a:p>
            <a:r>
              <a:rPr lang="zh-CN" altLang="en-US" sz="2000" b="1" dirty="0">
                <a:solidFill>
                  <a:srgbClr val="191B1F"/>
                </a:solidFill>
                <a:effectLst/>
                <a:latin typeface="-apple-system"/>
              </a:rPr>
              <a:t>而耗尽层越宽，它的内电场就会越强，更有利于电子加速，那么少子在耗尽层内具有的能量也就会越大，以</a:t>
            </a:r>
            <a:r>
              <a:rPr lang="en-US" altLang="zh-CN" sz="2000" b="1" dirty="0">
                <a:solidFill>
                  <a:srgbClr val="191B1F"/>
                </a:solidFill>
                <a:effectLst/>
                <a:latin typeface="-apple-system"/>
              </a:rPr>
              <a:t>N</a:t>
            </a:r>
            <a:r>
              <a:rPr lang="zh-CN" altLang="en-US" sz="2000" b="1" dirty="0">
                <a:solidFill>
                  <a:srgbClr val="191B1F"/>
                </a:solidFill>
                <a:effectLst/>
                <a:latin typeface="-apple-system"/>
              </a:rPr>
              <a:t>型半导体为例（如下图所示），我们来看一下内部结构，这个磷离子旁边有很多个硅原子，它们是两两形成了共价键，结构稳定。</a:t>
            </a:r>
            <a:r>
              <a:rPr lang="zh-CN" altLang="en-US" sz="2000" b="1" dirty="0">
                <a:solidFill>
                  <a:srgbClr val="191B1F"/>
                </a:solidFill>
                <a:effectLst/>
                <a:highlight>
                  <a:srgbClr val="FFFF00"/>
                </a:highlight>
                <a:latin typeface="-apple-system"/>
              </a:rPr>
              <a:t>先来了解几个概念，两个原子所形成的共价键，如下图中蓝色阴影区域，称为价带</a:t>
            </a:r>
            <a:r>
              <a:rPr lang="zh-CN" altLang="en-US" sz="2000" b="1" dirty="0">
                <a:solidFill>
                  <a:srgbClr val="191B1F"/>
                </a:solidFill>
                <a:effectLst/>
                <a:latin typeface="-apple-system"/>
              </a:rPr>
              <a:t>，</a:t>
            </a:r>
            <a:r>
              <a:rPr lang="zh-CN" altLang="en-US" sz="2000" b="1" dirty="0">
                <a:solidFill>
                  <a:srgbClr val="191B1F"/>
                </a:solidFill>
                <a:effectLst/>
                <a:highlight>
                  <a:srgbClr val="00FFFF"/>
                </a:highlight>
                <a:latin typeface="-apple-system"/>
              </a:rPr>
              <a:t>而外面这个透明背景的区域，我们就称为导带，也就是自由电子运动的区域，</a:t>
            </a:r>
            <a:r>
              <a:rPr lang="zh-CN" altLang="en-US" sz="2000" b="1" dirty="0">
                <a:solidFill>
                  <a:srgbClr val="191B1F"/>
                </a:solidFill>
                <a:effectLst/>
                <a:latin typeface="-apple-system"/>
              </a:rPr>
              <a:t>导带之间画的这两条黑线叫做能带间隔，在这个价带上的共用电子是不能移动的，所以它们是不具有导电性的，要想变成自由电子，就必须有足够的能量穿越这个能带间隔，那么能量从哪里来呢？我</a:t>
            </a:r>
            <a:r>
              <a:rPr lang="zh-CN" altLang="en-US" sz="2000" b="1" dirty="0">
                <a:solidFill>
                  <a:srgbClr val="191B1F"/>
                </a:solidFill>
                <a:effectLst/>
                <a:highlight>
                  <a:srgbClr val="C0C0C0"/>
                </a:highlight>
                <a:latin typeface="-apple-system"/>
              </a:rPr>
              <a:t>们之前讲了一个本征激发，就是温度的升高带来的能量可以使一些价电子有</a:t>
            </a:r>
            <a:r>
              <a:rPr lang="zh-CN" altLang="en-US" sz="2000" b="1" i="0" dirty="0">
                <a:solidFill>
                  <a:srgbClr val="191B1F"/>
                </a:solidFill>
                <a:effectLst/>
                <a:highlight>
                  <a:srgbClr val="C0C0C0"/>
                </a:highlight>
                <a:latin typeface="-apple-system"/>
              </a:rPr>
              <a:t>足够的能量穿越能带间隔</a:t>
            </a:r>
            <a:r>
              <a:rPr lang="zh-CN" altLang="en-US" sz="2000" b="1" i="0" dirty="0">
                <a:solidFill>
                  <a:srgbClr val="191B1F"/>
                </a:solidFill>
                <a:effectLst/>
                <a:latin typeface="-apple-system"/>
              </a:rPr>
              <a:t>，从而产生了自由电子和空穴对，</a:t>
            </a:r>
            <a:endParaRPr lang="zh-CN" altLang="en-US" sz="2000" b="1" dirty="0"/>
          </a:p>
        </p:txBody>
      </p:sp>
      <p:pic>
        <p:nvPicPr>
          <p:cNvPr id="5" name="Picture 4"/>
          <p:cNvPicPr>
            <a:picLocks noChangeAspect="1"/>
          </p:cNvPicPr>
          <p:nvPr/>
        </p:nvPicPr>
        <p:blipFill>
          <a:blip r:embed="rId1"/>
          <a:stretch>
            <a:fillRect/>
          </a:stretch>
        </p:blipFill>
        <p:spPr>
          <a:xfrm>
            <a:off x="5086259" y="1419586"/>
            <a:ext cx="6436205" cy="4539986"/>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086259" y="1419586"/>
            <a:ext cx="6436205" cy="4539986"/>
          </a:xfrm>
          <a:prstGeom prst="rect">
            <a:avLst/>
          </a:prstGeom>
        </p:spPr>
      </p:pic>
      <p:sp>
        <p:nvSpPr>
          <p:cNvPr id="4" name="TextBox 3"/>
          <p:cNvSpPr txBox="1"/>
          <p:nvPr/>
        </p:nvSpPr>
        <p:spPr>
          <a:xfrm>
            <a:off x="258792" y="117693"/>
            <a:ext cx="4589253" cy="8402300"/>
          </a:xfrm>
          <a:prstGeom prst="rect">
            <a:avLst/>
          </a:prstGeom>
          <a:noFill/>
        </p:spPr>
        <p:txBody>
          <a:bodyPr wrap="square">
            <a:spAutoFit/>
          </a:bodyPr>
          <a:lstStyle/>
          <a:p>
            <a:r>
              <a:rPr lang="zh-CN" altLang="en-US" sz="2000" b="1" i="0" dirty="0">
                <a:solidFill>
                  <a:srgbClr val="191B1F"/>
                </a:solidFill>
                <a:effectLst/>
                <a:latin typeface="-apple-system"/>
              </a:rPr>
              <a:t>除了本征激发以外，还有一种就是接下来要讲的，当</a:t>
            </a:r>
            <a:r>
              <a:rPr lang="zh-CN" altLang="en-US" sz="2000" b="1" i="0" dirty="0">
                <a:solidFill>
                  <a:srgbClr val="191B1F"/>
                </a:solidFill>
                <a:effectLst/>
                <a:highlight>
                  <a:srgbClr val="C0C0C0"/>
                </a:highlight>
                <a:latin typeface="-apple-system"/>
              </a:rPr>
              <a:t>内电场足够强的时候</a:t>
            </a:r>
            <a:r>
              <a:rPr lang="zh-CN" altLang="en-US" sz="2000" b="1" i="0" dirty="0">
                <a:solidFill>
                  <a:srgbClr val="191B1F"/>
                </a:solidFill>
                <a:effectLst/>
                <a:latin typeface="-apple-system"/>
              </a:rPr>
              <a:t>，强到漂移运动的少子所携带能量足以打破共价键的时候，</a:t>
            </a:r>
            <a:r>
              <a:rPr lang="zh-CN" altLang="en-US" sz="2000" b="1" i="0" dirty="0">
                <a:solidFill>
                  <a:srgbClr val="191B1F"/>
                </a:solidFill>
                <a:effectLst/>
                <a:highlight>
                  <a:srgbClr val="C0C0C0"/>
                </a:highlight>
                <a:latin typeface="-apple-system"/>
              </a:rPr>
              <a:t>那么少子在运动的过程中，如果说遇到了共价键，它就能穿过能带间隔，并把价带里面的价电子也撞出共价键，那么在里面就会留下一个空穴，而外面就会多一个自由电子</a:t>
            </a:r>
            <a:r>
              <a:rPr lang="zh-CN" altLang="en-US" sz="2000" b="1" i="0" dirty="0">
                <a:solidFill>
                  <a:srgbClr val="191B1F"/>
                </a:solidFill>
                <a:effectLst/>
                <a:latin typeface="-apple-system"/>
              </a:rPr>
              <a:t>，留下的这空穴很快会被它附近的价电子填补，因为在共价键之间的价电子运动需要的能量很小，当有强大的电场在吸引着电子向右运动的时候，价电子也会有向右运动的趋势，所以说当这个共价键内存在空穴，就会很容易引起价电子向右的运动，也就是空穴向左的运动。而这外面这两个自由电子同样也具备着很大的能量，它们继续向右运动撞击其他的价电子，这样如此往复，一个变两个，两个变</a:t>
            </a:r>
            <a:r>
              <a:rPr lang="en-US" altLang="zh-CN" sz="2000" b="1" i="0" dirty="0">
                <a:solidFill>
                  <a:srgbClr val="191B1F"/>
                </a:solidFill>
                <a:effectLst/>
                <a:latin typeface="-apple-system"/>
              </a:rPr>
              <a:t>4</a:t>
            </a:r>
            <a:r>
              <a:rPr lang="zh-CN" altLang="en-US" sz="2000" b="1" i="0" dirty="0">
                <a:solidFill>
                  <a:srgbClr val="191B1F"/>
                </a:solidFill>
                <a:effectLst/>
                <a:latin typeface="-apple-system"/>
              </a:rPr>
              <a:t>个，</a:t>
            </a:r>
            <a:r>
              <a:rPr lang="en-US" altLang="zh-CN" sz="2000" b="1" i="0" dirty="0">
                <a:solidFill>
                  <a:srgbClr val="191B1F"/>
                </a:solidFill>
                <a:effectLst/>
                <a:latin typeface="-apple-system"/>
              </a:rPr>
              <a:t>4</a:t>
            </a:r>
            <a:r>
              <a:rPr lang="zh-CN" altLang="en-US" sz="2000" b="1" i="0" dirty="0">
                <a:solidFill>
                  <a:srgbClr val="191B1F"/>
                </a:solidFill>
                <a:effectLst/>
                <a:latin typeface="-apple-system"/>
              </a:rPr>
              <a:t>个变</a:t>
            </a:r>
            <a:r>
              <a:rPr lang="en-US" altLang="zh-CN" sz="2000" b="1" i="0" dirty="0">
                <a:solidFill>
                  <a:srgbClr val="191B1F"/>
                </a:solidFill>
                <a:effectLst/>
                <a:latin typeface="-apple-system"/>
              </a:rPr>
              <a:t>8</a:t>
            </a:r>
            <a:r>
              <a:rPr lang="zh-CN" altLang="en-US" sz="2000" b="1" i="0" dirty="0">
                <a:solidFill>
                  <a:srgbClr val="191B1F"/>
                </a:solidFill>
                <a:effectLst/>
                <a:latin typeface="-apple-system"/>
              </a:rPr>
              <a:t>个，以这样的速度非常快就会形成一个强大的电流，这就如同雪崩的场景一样，所以这种效应也被称为雪崩效应，耗尽层也就失去了阻挡的能力，可谓是千里之堤溃于蚁穴，同时在外加电场的作用下，又会有源源不断的电子回到</a:t>
            </a:r>
            <a:r>
              <a:rPr lang="en-US" altLang="zh-CN" sz="2000" b="1" i="0" dirty="0">
                <a:solidFill>
                  <a:srgbClr val="191B1F"/>
                </a:solidFill>
                <a:effectLst/>
                <a:latin typeface="-apple-system"/>
              </a:rPr>
              <a:t>P</a:t>
            </a:r>
            <a:r>
              <a:rPr lang="zh-CN" altLang="en-US" sz="2000" b="1" i="0" dirty="0">
                <a:solidFill>
                  <a:srgbClr val="191B1F"/>
                </a:solidFill>
                <a:effectLst/>
                <a:latin typeface="-apple-system"/>
              </a:rPr>
              <a:t>区，会导致迅速地形成一个强大的电流，此时的电压为雪崩击穿电压。</a:t>
            </a:r>
            <a:endParaRPr lang="zh-CN" altLang="en-US" sz="2000" b="1" dirty="0"/>
          </a:p>
        </p:txBody>
      </p:sp>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792" y="117693"/>
            <a:ext cx="11188461" cy="3477875"/>
          </a:xfrm>
          <a:prstGeom prst="rect">
            <a:avLst/>
          </a:prstGeom>
          <a:noFill/>
        </p:spPr>
        <p:txBody>
          <a:bodyPr wrap="square">
            <a:spAutoFit/>
          </a:bodyPr>
          <a:lstStyle/>
          <a:p>
            <a:r>
              <a:rPr lang="zh-CN" altLang="en-US" sz="2000" b="1" i="0" dirty="0">
                <a:solidFill>
                  <a:srgbClr val="191B1F"/>
                </a:solidFill>
                <a:effectLst/>
                <a:latin typeface="-apple-system"/>
              </a:rPr>
              <a:t>除了本征激发以外，还有一种就是接下来要讲的，当</a:t>
            </a:r>
            <a:r>
              <a:rPr lang="zh-CN" altLang="en-US" sz="2000" b="1" i="0" dirty="0">
                <a:solidFill>
                  <a:srgbClr val="191B1F"/>
                </a:solidFill>
                <a:effectLst/>
                <a:highlight>
                  <a:srgbClr val="C0C0C0"/>
                </a:highlight>
                <a:latin typeface="-apple-system"/>
              </a:rPr>
              <a:t>内电场足够强的时候</a:t>
            </a:r>
            <a:r>
              <a:rPr lang="zh-CN" altLang="en-US" sz="2000" b="1" i="0" dirty="0">
                <a:solidFill>
                  <a:srgbClr val="191B1F"/>
                </a:solidFill>
                <a:effectLst/>
                <a:latin typeface="-apple-system"/>
              </a:rPr>
              <a:t>，强到漂移运动的少子所携带能量足以打破共价键的时候，</a:t>
            </a:r>
            <a:r>
              <a:rPr lang="zh-CN" altLang="en-US" sz="2000" b="1" i="0" dirty="0">
                <a:solidFill>
                  <a:srgbClr val="191B1F"/>
                </a:solidFill>
                <a:effectLst/>
                <a:highlight>
                  <a:srgbClr val="C0C0C0"/>
                </a:highlight>
                <a:latin typeface="-apple-system"/>
              </a:rPr>
              <a:t>那么少子在运动的过程中，如果说遇到了共价键，它就能穿过能带间隔，并把价带里面的价电子也撞出共价键，那么在里面就会留下一个空穴，而外面就会多一个自由电子</a:t>
            </a:r>
            <a:r>
              <a:rPr lang="zh-CN" altLang="en-US" sz="2000" b="1" i="0" dirty="0">
                <a:solidFill>
                  <a:srgbClr val="191B1F"/>
                </a:solidFill>
                <a:effectLst/>
                <a:latin typeface="-apple-system"/>
              </a:rPr>
              <a:t>，留下的这空穴很快会被它附近的价电子填补，因为在共价键之间的价电子运动需要的能量很小，当有强大的电场在吸引着电子向右运动的时候，价电子也会有向右运动的趋势，所以说当这个共价键内存在空穴，就会很容易引起价电子向右的运动，也就是空穴向左的运动。而这外面这两个自由电子同样也具备着很大的能量，它们继续向右运动撞击其他的价电子，这样如此往复，一个变两个，两个变</a:t>
            </a:r>
            <a:r>
              <a:rPr lang="en-US" altLang="zh-CN" sz="2000" b="1" i="0" dirty="0">
                <a:solidFill>
                  <a:srgbClr val="191B1F"/>
                </a:solidFill>
                <a:effectLst/>
                <a:latin typeface="-apple-system"/>
              </a:rPr>
              <a:t>4</a:t>
            </a:r>
            <a:r>
              <a:rPr lang="zh-CN" altLang="en-US" sz="2000" b="1" i="0" dirty="0">
                <a:solidFill>
                  <a:srgbClr val="191B1F"/>
                </a:solidFill>
                <a:effectLst/>
                <a:latin typeface="-apple-system"/>
              </a:rPr>
              <a:t>个，</a:t>
            </a:r>
            <a:r>
              <a:rPr lang="en-US" altLang="zh-CN" sz="2000" b="1" i="0" dirty="0">
                <a:solidFill>
                  <a:srgbClr val="191B1F"/>
                </a:solidFill>
                <a:effectLst/>
                <a:latin typeface="-apple-system"/>
              </a:rPr>
              <a:t>4</a:t>
            </a:r>
            <a:r>
              <a:rPr lang="zh-CN" altLang="en-US" sz="2000" b="1" i="0" dirty="0">
                <a:solidFill>
                  <a:srgbClr val="191B1F"/>
                </a:solidFill>
                <a:effectLst/>
                <a:latin typeface="-apple-system"/>
              </a:rPr>
              <a:t>个变</a:t>
            </a:r>
            <a:r>
              <a:rPr lang="en-US" altLang="zh-CN" sz="2000" b="1" i="0" dirty="0">
                <a:solidFill>
                  <a:srgbClr val="191B1F"/>
                </a:solidFill>
                <a:effectLst/>
                <a:latin typeface="-apple-system"/>
              </a:rPr>
              <a:t>8</a:t>
            </a:r>
            <a:r>
              <a:rPr lang="zh-CN" altLang="en-US" sz="2000" b="1" i="0" dirty="0">
                <a:solidFill>
                  <a:srgbClr val="191B1F"/>
                </a:solidFill>
                <a:effectLst/>
                <a:latin typeface="-apple-system"/>
              </a:rPr>
              <a:t>个，以这样的速度非常快就会形成一个强大的电流，这就如同雪崩的场景一样，所以这种效应也被称为雪崩效应，耗尽层也就失去了阻挡的能力，可谓是千里之堤溃于蚁穴，同时在外加电场的作用下，又会有源源不断的电子回到</a:t>
            </a:r>
            <a:r>
              <a:rPr lang="en-US" altLang="zh-CN" sz="2000" b="1" i="0" dirty="0">
                <a:solidFill>
                  <a:srgbClr val="191B1F"/>
                </a:solidFill>
                <a:effectLst/>
                <a:latin typeface="-apple-system"/>
              </a:rPr>
              <a:t>P</a:t>
            </a:r>
            <a:r>
              <a:rPr lang="zh-CN" altLang="en-US" sz="2000" b="1" i="0" dirty="0">
                <a:solidFill>
                  <a:srgbClr val="191B1F"/>
                </a:solidFill>
                <a:effectLst/>
                <a:latin typeface="-apple-system"/>
              </a:rPr>
              <a:t>区，会导致迅速地形成一个强大的电流，此时的电压为雪崩击穿电压。</a:t>
            </a:r>
            <a:endParaRPr lang="zh-CN" altLang="en-US" sz="2000" b="1" dirty="0"/>
          </a:p>
        </p:txBody>
      </p:sp>
      <p:pic>
        <p:nvPicPr>
          <p:cNvPr id="6" name="Picture 5"/>
          <p:cNvPicPr>
            <a:picLocks noChangeAspect="1"/>
          </p:cNvPicPr>
          <p:nvPr/>
        </p:nvPicPr>
        <p:blipFill>
          <a:blip r:embed="rId1"/>
          <a:stretch>
            <a:fillRect/>
          </a:stretch>
        </p:blipFill>
        <p:spPr>
          <a:xfrm>
            <a:off x="6642340" y="3351006"/>
            <a:ext cx="4804913" cy="3389301"/>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94748" y="1586030"/>
            <a:ext cx="955006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571500" indent="-5715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zh-CN" altLang="en-US" sz="2800" b="1" dirty="0">
                <a:latin typeface="Times New Roman" panose="02020503050405090304" pitchFamily="18" charset="0"/>
                <a:ea typeface="仿宋_GB2312" pitchFamily="49" charset="-122"/>
              </a:rPr>
              <a:t>元件或支路的</a:t>
            </a:r>
            <a:r>
              <a:rPr kumimoji="1" lang="en-US" altLang="zh-CN" sz="2800" b="1" i="1" dirty="0">
                <a:latin typeface="Times New Roman" panose="02020503050405090304" pitchFamily="18" charset="0"/>
                <a:ea typeface="方正姚体" panose="02010601030101010101" pitchFamily="2" charset="-122"/>
              </a:rPr>
              <a:t>u</a:t>
            </a:r>
            <a:r>
              <a:rPr kumimoji="1" lang="zh-CN" altLang="en-US" sz="2800" b="1" dirty="0">
                <a:latin typeface="Times New Roman" panose="02020503050405090304" pitchFamily="18" charset="0"/>
                <a:ea typeface="方正姚体" panose="02010601030101010101" pitchFamily="2" charset="-122"/>
              </a:rPr>
              <a:t>，</a:t>
            </a:r>
            <a:r>
              <a:rPr kumimoji="1" lang="en-US" altLang="zh-CN" sz="2800" b="1" i="1" dirty="0" err="1">
                <a:latin typeface="Times New Roman" panose="02020503050405090304" pitchFamily="18" charset="0"/>
                <a:ea typeface="方正姚体" panose="02010601030101010101" pitchFamily="2" charset="-122"/>
              </a:rPr>
              <a:t>i</a:t>
            </a:r>
            <a:r>
              <a:rPr kumimoji="1" lang="en-US" altLang="zh-CN" sz="2800" b="1" i="1" dirty="0">
                <a:latin typeface="Times New Roman" panose="02020503050405090304" pitchFamily="18" charset="0"/>
                <a:ea typeface="方正姚体" panose="02010601030101010101" pitchFamily="2" charset="-122"/>
              </a:rPr>
              <a:t> </a:t>
            </a:r>
            <a:r>
              <a:rPr kumimoji="1" lang="zh-CN" altLang="zh-CN" sz="2800" b="1" dirty="0">
                <a:latin typeface="Times New Roman" panose="02020503050405090304" pitchFamily="18" charset="0"/>
                <a:ea typeface="仿宋_GB2312" pitchFamily="49" charset="-122"/>
              </a:rPr>
              <a:t>采用相同的参考方向称之为</a:t>
            </a:r>
            <a:r>
              <a:rPr kumimoji="1" lang="zh-CN" altLang="zh-CN" sz="2800" b="1" dirty="0">
                <a:latin typeface="Times New Roman" panose="02020503050405090304" pitchFamily="18" charset="0"/>
                <a:ea typeface="宋体" pitchFamily="2" charset="-122"/>
              </a:rPr>
              <a:t>关联参考方向</a:t>
            </a:r>
            <a:r>
              <a:rPr kumimoji="1" lang="zh-CN" altLang="zh-CN" sz="2800" b="1" dirty="0">
                <a:solidFill>
                  <a:schemeClr val="tx2"/>
                </a:solidFill>
                <a:latin typeface="Times New Roman" panose="02020503050405090304" pitchFamily="18" charset="0"/>
                <a:ea typeface="宋体" pitchFamily="2" charset="-122"/>
              </a:rPr>
              <a:t>。</a:t>
            </a:r>
            <a:r>
              <a:rPr kumimoji="1" lang="zh-CN" altLang="zh-CN" sz="2800" b="1" dirty="0">
                <a:latin typeface="Times New Roman" panose="02020503050405090304" pitchFamily="18" charset="0"/>
                <a:ea typeface="仿宋_GB2312" pitchFamily="49" charset="-122"/>
              </a:rPr>
              <a:t>反之，称为</a:t>
            </a:r>
            <a:r>
              <a:rPr kumimoji="1" lang="zh-CN" altLang="zh-CN" sz="2800" b="1" dirty="0">
                <a:latin typeface="Times New Roman" panose="02020503050405090304" pitchFamily="18" charset="0"/>
                <a:ea typeface="宋体" pitchFamily="2" charset="-122"/>
              </a:rPr>
              <a:t>非关联参考方向</a:t>
            </a:r>
            <a:r>
              <a:rPr kumimoji="1" lang="zh-CN" altLang="zh-CN" sz="2800" b="1" dirty="0">
                <a:solidFill>
                  <a:schemeClr val="tx2"/>
                </a:solidFill>
                <a:latin typeface="Times New Roman" panose="02020503050405090304" pitchFamily="18" charset="0"/>
                <a:ea typeface="宋体" pitchFamily="2" charset="-122"/>
              </a:rPr>
              <a:t>。</a:t>
            </a:r>
            <a:endParaRPr kumimoji="1" lang="zh-CN" altLang="en-US" sz="2800" b="1" dirty="0">
              <a:solidFill>
                <a:schemeClr val="tx2"/>
              </a:solidFill>
              <a:latin typeface="Times New Roman" panose="02020503050405090304" pitchFamily="18" charset="0"/>
              <a:ea typeface="宋体" pitchFamily="2" charset="-122"/>
            </a:endParaRPr>
          </a:p>
        </p:txBody>
      </p:sp>
      <p:sp>
        <p:nvSpPr>
          <p:cNvPr id="3" name="Text Box 3"/>
          <p:cNvSpPr txBox="1">
            <a:spLocks noChangeArrowheads="1"/>
          </p:cNvSpPr>
          <p:nvPr/>
        </p:nvSpPr>
        <p:spPr bwMode="auto">
          <a:xfrm>
            <a:off x="2566989" y="5168901"/>
            <a:ext cx="2592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zh-CN" sz="2800" b="1" dirty="0">
                <a:latin typeface="Times New Roman" panose="02020503050405090304" pitchFamily="18" charset="0"/>
                <a:ea typeface="宋体" pitchFamily="2" charset="-122"/>
              </a:rPr>
              <a:t>关联参考方向</a:t>
            </a:r>
            <a:endParaRPr kumimoji="1" lang="zh-CN" altLang="en-US" sz="2800" b="1" dirty="0">
              <a:latin typeface="Times New Roman" panose="02020503050405090304" pitchFamily="18" charset="0"/>
              <a:ea typeface="宋体" pitchFamily="2" charset="-122"/>
            </a:endParaRPr>
          </a:p>
        </p:txBody>
      </p:sp>
      <p:sp>
        <p:nvSpPr>
          <p:cNvPr id="4" name="Text Box 4"/>
          <p:cNvSpPr txBox="1">
            <a:spLocks noChangeArrowheads="1"/>
          </p:cNvSpPr>
          <p:nvPr/>
        </p:nvSpPr>
        <p:spPr bwMode="auto">
          <a:xfrm>
            <a:off x="6527801" y="5141742"/>
            <a:ext cx="287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zh-CN" sz="2800" b="1" dirty="0">
                <a:latin typeface="Times New Roman" panose="02020503050405090304" pitchFamily="18" charset="0"/>
                <a:ea typeface="宋体" pitchFamily="2" charset="-122"/>
              </a:rPr>
              <a:t>非关联参考方向</a:t>
            </a:r>
            <a:endParaRPr kumimoji="1" lang="zh-CN" altLang="en-US" sz="2800" b="1" dirty="0">
              <a:latin typeface="Times New Roman" panose="02020503050405090304" pitchFamily="18" charset="0"/>
              <a:ea typeface="宋体" pitchFamily="2" charset="-122"/>
            </a:endParaRPr>
          </a:p>
        </p:txBody>
      </p:sp>
      <p:sp>
        <p:nvSpPr>
          <p:cNvPr id="5" name="Text Box 5"/>
          <p:cNvSpPr txBox="1">
            <a:spLocks noChangeArrowheads="1"/>
          </p:cNvSpPr>
          <p:nvPr/>
        </p:nvSpPr>
        <p:spPr bwMode="auto">
          <a:xfrm>
            <a:off x="1199356" y="900112"/>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None/>
            </a:pPr>
            <a:r>
              <a:rPr kumimoji="1" lang="en-US" altLang="zh-CN" sz="2800" b="1" dirty="0">
                <a:latin typeface="Times New Roman" panose="02020503050405090304" pitchFamily="18" charset="0"/>
                <a:ea typeface="仿宋_GB2312" pitchFamily="49" charset="-122"/>
                <a:sym typeface="Symbol" panose="05050102010706020507" pitchFamily="18" charset="2"/>
              </a:rPr>
              <a:t>&lt;3&gt;.  </a:t>
            </a:r>
            <a:r>
              <a:rPr kumimoji="1" lang="zh-CN" altLang="en-US" sz="2800" b="1" dirty="0">
                <a:latin typeface="Times New Roman" panose="02020503050405090304" pitchFamily="18" charset="0"/>
                <a:ea typeface="仿宋_GB2312" pitchFamily="49" charset="-122"/>
                <a:sym typeface="Symbol" panose="05050102010706020507" pitchFamily="18" charset="2"/>
              </a:rPr>
              <a:t>关联参考方向</a:t>
            </a:r>
            <a:endParaRPr kumimoji="1" lang="zh-CN" altLang="en-US" sz="2800" b="1" dirty="0">
              <a:latin typeface="Times New Roman" panose="02020503050405090304" pitchFamily="18" charset="0"/>
              <a:ea typeface="仿宋_GB2312" pitchFamily="49" charset="-122"/>
              <a:sym typeface="Symbol" panose="05050102010706020507" pitchFamily="18" charset="2"/>
            </a:endParaRPr>
          </a:p>
        </p:txBody>
      </p:sp>
      <p:sp>
        <p:nvSpPr>
          <p:cNvPr id="7" name="Rectangle 8"/>
          <p:cNvSpPr>
            <a:spLocks noChangeArrowheads="1"/>
          </p:cNvSpPr>
          <p:nvPr/>
        </p:nvSpPr>
        <p:spPr bwMode="auto">
          <a:xfrm>
            <a:off x="3216275" y="4001627"/>
            <a:ext cx="1079500" cy="32238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8" name="Line 9"/>
          <p:cNvSpPr>
            <a:spLocks noChangeShapeType="1"/>
          </p:cNvSpPr>
          <p:nvPr/>
        </p:nvSpPr>
        <p:spPr bwMode="auto">
          <a:xfrm>
            <a:off x="4295776" y="4160838"/>
            <a:ext cx="1223963"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
          <p:cNvSpPr>
            <a:spLocks noChangeShapeType="1"/>
          </p:cNvSpPr>
          <p:nvPr/>
        </p:nvSpPr>
        <p:spPr bwMode="auto">
          <a:xfrm>
            <a:off x="2063751" y="4160838"/>
            <a:ext cx="1152525" cy="0"/>
          </a:xfrm>
          <a:prstGeom prst="line">
            <a:avLst/>
          </a:prstGeom>
          <a:noFill/>
          <a:ln w="38100" cap="sq">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11"/>
          <p:cNvSpPr>
            <a:spLocks noChangeArrowheads="1"/>
          </p:cNvSpPr>
          <p:nvPr/>
        </p:nvSpPr>
        <p:spPr bwMode="auto">
          <a:xfrm>
            <a:off x="7392988" y="3992575"/>
            <a:ext cx="1079500" cy="32238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Line 12"/>
          <p:cNvSpPr>
            <a:spLocks noChangeShapeType="1"/>
          </p:cNvSpPr>
          <p:nvPr/>
        </p:nvSpPr>
        <p:spPr bwMode="auto">
          <a:xfrm>
            <a:off x="8472488" y="4160838"/>
            <a:ext cx="1223962"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
          <p:cNvSpPr>
            <a:spLocks noChangeShapeType="1"/>
          </p:cNvSpPr>
          <p:nvPr/>
        </p:nvSpPr>
        <p:spPr bwMode="auto">
          <a:xfrm>
            <a:off x="6240464" y="4160838"/>
            <a:ext cx="1152525" cy="0"/>
          </a:xfrm>
          <a:prstGeom prst="line">
            <a:avLst/>
          </a:prstGeom>
          <a:noFill/>
          <a:ln w="38100" cap="sq">
            <a:solidFill>
              <a:schemeClr val="tx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AutoShape 14"/>
          <p:cNvSpPr>
            <a:spLocks noChangeArrowheads="1"/>
          </p:cNvSpPr>
          <p:nvPr/>
        </p:nvSpPr>
        <p:spPr bwMode="auto">
          <a:xfrm>
            <a:off x="2279650" y="3440113"/>
            <a:ext cx="1079500" cy="144462"/>
          </a:xfrm>
          <a:prstGeom prst="rightArrow">
            <a:avLst>
              <a:gd name="adj1" fmla="val 50000"/>
              <a:gd name="adj2" fmla="val 186814"/>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4" name="Text Box 15"/>
          <p:cNvSpPr txBox="1">
            <a:spLocks noChangeArrowheads="1"/>
          </p:cNvSpPr>
          <p:nvPr/>
        </p:nvSpPr>
        <p:spPr bwMode="auto">
          <a:xfrm>
            <a:off x="3503614" y="3224214"/>
            <a:ext cx="504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3200" b="1" i="1">
              <a:latin typeface="Times New Roman" panose="02020503050405090304" pitchFamily="18" charset="0"/>
              <a:ea typeface="仿宋_GB2312" pitchFamily="49" charset="-122"/>
              <a:sym typeface="Symbol" panose="05050102010706020507" pitchFamily="18" charset="2"/>
            </a:endParaRPr>
          </a:p>
        </p:txBody>
      </p:sp>
      <p:sp>
        <p:nvSpPr>
          <p:cNvPr id="15" name="Text Box 16"/>
          <p:cNvSpPr txBox="1">
            <a:spLocks noChangeArrowheads="1"/>
          </p:cNvSpPr>
          <p:nvPr/>
        </p:nvSpPr>
        <p:spPr bwMode="auto">
          <a:xfrm>
            <a:off x="1919288" y="4475334"/>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6" name="Text Box 17"/>
          <p:cNvSpPr txBox="1">
            <a:spLocks noChangeArrowheads="1"/>
          </p:cNvSpPr>
          <p:nvPr/>
        </p:nvSpPr>
        <p:spPr bwMode="auto">
          <a:xfrm>
            <a:off x="4943475" y="4439122"/>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 name="Text Box 18"/>
          <p:cNvSpPr txBox="1">
            <a:spLocks noChangeArrowheads="1"/>
          </p:cNvSpPr>
          <p:nvPr/>
        </p:nvSpPr>
        <p:spPr bwMode="auto">
          <a:xfrm>
            <a:off x="9211319" y="4457829"/>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8" name="Text Box 19"/>
          <p:cNvSpPr txBox="1">
            <a:spLocks noChangeArrowheads="1"/>
          </p:cNvSpPr>
          <p:nvPr/>
        </p:nvSpPr>
        <p:spPr bwMode="auto">
          <a:xfrm>
            <a:off x="6024563" y="4439122"/>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9" name="AutoShape 20"/>
          <p:cNvSpPr>
            <a:spLocks noChangeArrowheads="1"/>
          </p:cNvSpPr>
          <p:nvPr/>
        </p:nvSpPr>
        <p:spPr bwMode="auto">
          <a:xfrm>
            <a:off x="6240463" y="3513138"/>
            <a:ext cx="1079500" cy="144462"/>
          </a:xfrm>
          <a:prstGeom prst="rightArrow">
            <a:avLst>
              <a:gd name="adj1" fmla="val 50000"/>
              <a:gd name="adj2" fmla="val 186814"/>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0" name="Text Box 21"/>
          <p:cNvSpPr txBox="1">
            <a:spLocks noChangeArrowheads="1"/>
          </p:cNvSpPr>
          <p:nvPr/>
        </p:nvSpPr>
        <p:spPr bwMode="auto">
          <a:xfrm>
            <a:off x="7608889" y="3152775"/>
            <a:ext cx="504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3200" b="1" i="1">
              <a:latin typeface="Times New Roman" panose="02020503050405090304" pitchFamily="18" charset="0"/>
              <a:ea typeface="仿宋_GB2312" pitchFamily="49" charset="-122"/>
              <a:sym typeface="Symbol" panose="05050102010706020507" pitchFamily="18" charset="2"/>
            </a:endParaRPr>
          </a:p>
        </p:txBody>
      </p:sp>
      <p:sp>
        <p:nvSpPr>
          <p:cNvPr id="21" name="Text Box 22"/>
          <p:cNvSpPr txBox="1">
            <a:spLocks noChangeArrowheads="1"/>
          </p:cNvSpPr>
          <p:nvPr/>
        </p:nvSpPr>
        <p:spPr bwMode="auto">
          <a:xfrm>
            <a:off x="3503613" y="4521200"/>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仿宋_GB2312" pitchFamily="49" charset="-122"/>
                <a:sym typeface="Symbol" panose="05050102010706020507" pitchFamily="18" charset="2"/>
              </a:rPr>
              <a:t>U</a:t>
            </a:r>
            <a:endParaRPr kumimoji="1" lang="en-US" altLang="zh-CN" sz="3200" b="1" i="1">
              <a:latin typeface="Times New Roman" panose="02020503050405090304" pitchFamily="18" charset="0"/>
              <a:ea typeface="仿宋_GB2312" pitchFamily="49" charset="-122"/>
              <a:sym typeface="Symbol" panose="05050102010706020507" pitchFamily="18" charset="2"/>
            </a:endParaRPr>
          </a:p>
        </p:txBody>
      </p:sp>
      <p:sp>
        <p:nvSpPr>
          <p:cNvPr id="22" name="Text Box 23"/>
          <p:cNvSpPr txBox="1">
            <a:spLocks noChangeArrowheads="1"/>
          </p:cNvSpPr>
          <p:nvPr/>
        </p:nvSpPr>
        <p:spPr bwMode="auto">
          <a:xfrm>
            <a:off x="7563022" y="4465897"/>
            <a:ext cx="64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dirty="0">
                <a:latin typeface="Times New Roman" panose="02020503050405090304" pitchFamily="18" charset="0"/>
                <a:ea typeface="仿宋_GB2312" pitchFamily="49" charset="-122"/>
                <a:sym typeface="Symbol" panose="05050102010706020507" pitchFamily="18" charset="2"/>
              </a:rPr>
              <a:t>U</a:t>
            </a:r>
            <a:endParaRPr kumimoji="1" lang="en-US" altLang="zh-CN" sz="3200" b="1" i="1" dirty="0">
              <a:latin typeface="Times New Roman" panose="02020503050405090304" pitchFamily="18" charset="0"/>
              <a:ea typeface="仿宋_GB2312" pitchFamily="49" charset="-122"/>
              <a:sym typeface="Symbol" panose="05050102010706020507" pitchFamily="18" charset="2"/>
            </a:endParaRPr>
          </a:p>
        </p:txBody>
      </p:sp>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7301" y="680859"/>
            <a:ext cx="10237398" cy="923330"/>
          </a:xfrm>
          <a:prstGeom prst="rect">
            <a:avLst/>
          </a:prstGeom>
          <a:noFill/>
        </p:spPr>
        <p:txBody>
          <a:bodyPr wrap="square">
            <a:spAutoFit/>
          </a:bodyPr>
          <a:lstStyle/>
          <a:p>
            <a:r>
              <a:rPr lang="zh-CN" altLang="en-US" b="1" i="0" dirty="0">
                <a:solidFill>
                  <a:srgbClr val="191B1F"/>
                </a:solidFill>
                <a:effectLst/>
                <a:latin typeface="-apple-system"/>
              </a:rPr>
              <a:t>那么二极管击穿了是否就等于坏了呢？也不一定，只要流经的电流不会引起半导体材料过热的极限以及热损坏，而雪崩击穿它是非破坏性的，并且是可逆的，但如果持续的时间过长，二极管也会因为过热而烧坏。</a:t>
            </a:r>
            <a:endParaRPr lang="zh-CN" altLang="en-US" b="1"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4436" y="2009255"/>
            <a:ext cx="7696380" cy="41678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22925" y="6397541"/>
            <a:ext cx="8391345" cy="369332"/>
          </a:xfrm>
          <a:prstGeom prst="rect">
            <a:avLst/>
          </a:prstGeom>
          <a:noFill/>
        </p:spPr>
        <p:txBody>
          <a:bodyPr wrap="square">
            <a:spAutoFit/>
          </a:bodyPr>
          <a:lstStyle/>
          <a:p>
            <a:r>
              <a:rPr lang="en-US" altLang="zh-CN" dirty="0"/>
              <a:t>https://www.bilibili.com/video/BV1S34y167Ck/?spm_id_from=333.788</a:t>
            </a:r>
            <a:endParaRPr lang="zh-CN" altLang="en-US" dirty="0"/>
          </a:p>
        </p:txBody>
      </p:sp>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2270" y="594638"/>
            <a:ext cx="10461685" cy="5445145"/>
          </a:xfrm>
          <a:prstGeom prst="rect">
            <a:avLst/>
          </a:prstGeom>
          <a:noFill/>
        </p:spPr>
        <p:txBody>
          <a:bodyPr wrap="square">
            <a:spAutoFit/>
          </a:bodyPr>
          <a:lstStyle/>
          <a:p>
            <a:pPr>
              <a:lnSpc>
                <a:spcPct val="150000"/>
              </a:lnSpc>
            </a:pPr>
            <a:r>
              <a:rPr lang="zh-CN" altLang="en-US" b="1" i="0" dirty="0">
                <a:solidFill>
                  <a:srgbClr val="191B1F"/>
                </a:solidFill>
                <a:effectLst/>
                <a:latin typeface="-apple-system"/>
              </a:rPr>
              <a:t>在二极管处于雪崩击穿状态且没有烧坏的情况下，电流是非常的大的，而且雪崩击穿还会引发温度的上升，所以正常工作时，我们要避免二极管处于雪崩击穿状态。</a:t>
            </a:r>
            <a:r>
              <a:rPr lang="zh-CN" altLang="en-US" b="1" i="0" dirty="0">
                <a:solidFill>
                  <a:srgbClr val="191B1F"/>
                </a:solidFill>
                <a:effectLst/>
                <a:highlight>
                  <a:srgbClr val="FFFF00"/>
                </a:highlight>
                <a:latin typeface="-apple-system"/>
              </a:rPr>
              <a:t>但是有一种二极管，我们在使用它的时候，正是利用了它的击穿特性，这种击穿叫做齐纳击穿，这种二极管就是齐纳二极管也叫稳压管</a:t>
            </a:r>
            <a:r>
              <a:rPr lang="zh-CN" altLang="en-US" b="1" i="0" dirty="0">
                <a:solidFill>
                  <a:srgbClr val="191B1F"/>
                </a:solidFill>
                <a:effectLst/>
                <a:latin typeface="-apple-system"/>
              </a:rPr>
              <a:t>，它是一种特殊用途的二极管。齐纳击穿与雪崩击穿相比，同样是击穿，最大的区别是在于半导体杂质的掺杂浓度上，</a:t>
            </a:r>
            <a:r>
              <a:rPr lang="zh-CN" altLang="en-US" b="1" i="0" dirty="0">
                <a:solidFill>
                  <a:srgbClr val="191B1F"/>
                </a:solidFill>
                <a:effectLst/>
                <a:highlight>
                  <a:srgbClr val="FFFF00"/>
                </a:highlight>
                <a:latin typeface="-apple-system"/>
              </a:rPr>
              <a:t>齐纳击穿要在高掺杂浓度的情况下才会发生</a:t>
            </a:r>
            <a:r>
              <a:rPr lang="zh-CN" altLang="en-US" b="1" i="0" dirty="0">
                <a:solidFill>
                  <a:srgbClr val="191B1F"/>
                </a:solidFill>
                <a:effectLst/>
                <a:latin typeface="-apple-system"/>
              </a:rPr>
              <a:t>。掺杂的浓度越高耗尽层的宽度越窄，现在我们把这两个半导体的杂质掺杂浓度都提高，那么相比来说耗尽层的宽度也会相对的变窄，由于载流子浓度高，扩散运动更激烈，所以</a:t>
            </a:r>
            <a:r>
              <a:rPr lang="en-US" altLang="zh-CN" b="1" i="0" dirty="0">
                <a:solidFill>
                  <a:srgbClr val="191B1F"/>
                </a:solidFill>
                <a:effectLst/>
                <a:latin typeface="-apple-system"/>
              </a:rPr>
              <a:t>PN</a:t>
            </a:r>
            <a:r>
              <a:rPr lang="zh-CN" altLang="en-US" b="1" i="0" dirty="0">
                <a:solidFill>
                  <a:srgbClr val="191B1F"/>
                </a:solidFill>
                <a:effectLst/>
                <a:latin typeface="-apple-system"/>
              </a:rPr>
              <a:t>结平衡状态时的内部电场也会更强。雪崩击穿的时候，由于低掺杂浓度的</a:t>
            </a:r>
            <a:r>
              <a:rPr lang="en-US" altLang="zh-CN" b="1" i="0" dirty="0">
                <a:solidFill>
                  <a:srgbClr val="191B1F"/>
                </a:solidFill>
                <a:effectLst/>
                <a:latin typeface="-apple-system"/>
              </a:rPr>
              <a:t>PN</a:t>
            </a:r>
            <a:r>
              <a:rPr lang="zh-CN" altLang="en-US" b="1" i="0" dirty="0">
                <a:solidFill>
                  <a:srgbClr val="191B1F"/>
                </a:solidFill>
                <a:effectLst/>
                <a:latin typeface="-apple-system"/>
              </a:rPr>
              <a:t>结不具有那么大的电场强度，才需要外加很高的电压，使漂移运动的少子把耗尽层内的价电子撞出了共价键，从而引发雪崩击穿。而在高掺杂浓度下，</a:t>
            </a:r>
            <a:r>
              <a:rPr lang="en-US" altLang="zh-CN" b="1" i="0" dirty="0">
                <a:solidFill>
                  <a:srgbClr val="191B1F"/>
                </a:solidFill>
                <a:effectLst/>
                <a:latin typeface="-apple-system"/>
              </a:rPr>
              <a:t>PN</a:t>
            </a:r>
            <a:r>
              <a:rPr lang="zh-CN" altLang="en-US" b="1" i="0" dirty="0">
                <a:solidFill>
                  <a:srgbClr val="191B1F"/>
                </a:solidFill>
                <a:effectLst/>
                <a:latin typeface="-apple-system"/>
              </a:rPr>
              <a:t>结的电场力已经很强了，可以说与雪崩击穿相比，它已经赢在起跑线上了，再外加一个反向电压，这个反向电压不需要像雪崩击穿那么高的电压，就能在耗尽层内强大的电场力的作用下，把共价键中的价电子直接从价带里面拉出来，从而成为自由电子，就形成了反向击穿电流，这就是齐纳击穿的过程，所以齐纳击穿电压要比雪崩击穿电压小的多。</a:t>
            </a:r>
            <a:endParaRPr lang="zh-CN" altLang="en-US" b="1" dirty="0"/>
          </a:p>
        </p:txBody>
      </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4" name="Rectangle 8">
            <a:hlinkClick r:id="rId1" action="ppaction://hlinksldjump"/>
          </p:cNvPr>
          <p:cNvSpPr>
            <a:spLocks noChangeArrowheads="1"/>
          </p:cNvSpPr>
          <p:nvPr/>
        </p:nvSpPr>
        <p:spPr bwMode="auto">
          <a:xfrm>
            <a:off x="1076008" y="685484"/>
            <a:ext cx="6248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chemeClr val="tx2"/>
                </a:solidFill>
                <a:latin typeface="Times New Roman" panose="02020503050405090304" pitchFamily="18" charset="0"/>
                <a:ea typeface="宋体" pitchFamily="2" charset="-122"/>
              </a:defRPr>
            </a:lvl1pPr>
            <a:lvl2pPr>
              <a:defRPr kumimoji="1" sz="4400">
                <a:solidFill>
                  <a:schemeClr val="tx2"/>
                </a:solidFill>
                <a:latin typeface="Times New Roman" panose="02020503050405090304" pitchFamily="18" charset="0"/>
                <a:ea typeface="宋体" pitchFamily="2" charset="-122"/>
              </a:defRPr>
            </a:lvl2pPr>
            <a:lvl3pPr>
              <a:defRPr kumimoji="1" sz="4400">
                <a:solidFill>
                  <a:schemeClr val="tx2"/>
                </a:solidFill>
                <a:latin typeface="Times New Roman" panose="02020503050405090304" pitchFamily="18" charset="0"/>
                <a:ea typeface="宋体" pitchFamily="2" charset="-122"/>
              </a:defRPr>
            </a:lvl3pPr>
            <a:lvl4pPr>
              <a:defRPr kumimoji="1" sz="4400">
                <a:solidFill>
                  <a:schemeClr val="tx2"/>
                </a:solidFill>
                <a:latin typeface="Times New Roman" panose="02020503050405090304" pitchFamily="18" charset="0"/>
                <a:ea typeface="宋体" pitchFamily="2" charset="-122"/>
              </a:defRPr>
            </a:lvl4pPr>
            <a:lvl5pPr>
              <a:defRPr kumimoji="1" sz="4400">
                <a:solidFill>
                  <a:schemeClr val="tx2"/>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9pPr>
          </a:lstStyle>
          <a:p>
            <a:pPr algn="l"/>
            <a:r>
              <a:rPr lang="en-US" altLang="zh-CN" sz="3200" b="1">
                <a:solidFill>
                  <a:srgbClr val="000066"/>
                </a:solidFill>
                <a:ea typeface="黑体" pitchFamily="49" charset="-122"/>
              </a:rPr>
              <a:t> PN</a:t>
            </a:r>
            <a:r>
              <a:rPr lang="zh-CN" altLang="en-US" sz="3200" b="1">
                <a:solidFill>
                  <a:srgbClr val="000066"/>
                </a:solidFill>
                <a:ea typeface="黑体" pitchFamily="49" charset="-122"/>
              </a:rPr>
              <a:t>结的电容效应</a:t>
            </a:r>
            <a:endParaRPr lang="zh-CN" altLang="en-US" sz="3200" b="1">
              <a:solidFill>
                <a:srgbClr val="000066"/>
              </a:solidFill>
              <a:ea typeface="黑体" pitchFamily="49" charset="-122"/>
            </a:endParaRPr>
          </a:p>
        </p:txBody>
      </p:sp>
      <p:sp>
        <p:nvSpPr>
          <p:cNvPr id="137225" name="Text Box 9"/>
          <p:cNvSpPr txBox="1">
            <a:spLocks noChangeArrowheads="1"/>
          </p:cNvSpPr>
          <p:nvPr/>
        </p:nvSpPr>
        <p:spPr bwMode="auto">
          <a:xfrm>
            <a:off x="1643698" y="2069624"/>
            <a:ext cx="3276600" cy="52197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sz="2800" b="1">
                <a:solidFill>
                  <a:srgbClr val="A50021"/>
                </a:solidFill>
                <a:latin typeface="楷体_GB2312" pitchFamily="1" charset="-122"/>
              </a:rPr>
              <a:t>(1) </a:t>
            </a:r>
            <a:r>
              <a:rPr lang="zh-CN" altLang="en-US" sz="2800" b="1">
                <a:solidFill>
                  <a:srgbClr val="A50021"/>
                </a:solidFill>
                <a:latin typeface="楷体_GB2312" pitchFamily="1" charset="-122"/>
              </a:rPr>
              <a:t>扩散电容</a:t>
            </a:r>
            <a:r>
              <a:rPr lang="en-US" altLang="zh-CN" sz="2800" b="1" i="1">
                <a:solidFill>
                  <a:srgbClr val="A50021"/>
                </a:solidFill>
              </a:rPr>
              <a:t>C</a:t>
            </a:r>
            <a:r>
              <a:rPr lang="en-US" altLang="zh-CN" sz="2800" b="1" baseline="-25000">
                <a:solidFill>
                  <a:srgbClr val="A50021"/>
                </a:solidFill>
              </a:rPr>
              <a:t>D</a:t>
            </a:r>
            <a:endParaRPr lang="en-US" altLang="zh-CN" sz="2800" b="1">
              <a:solidFill>
                <a:srgbClr val="A50021"/>
              </a:solidFill>
            </a:endParaRPr>
          </a:p>
        </p:txBody>
      </p:sp>
      <p:sp>
        <p:nvSpPr>
          <p:cNvPr id="137227" name="Text Box 11"/>
          <p:cNvSpPr txBox="1">
            <a:spLocks noChangeArrowheads="1"/>
          </p:cNvSpPr>
          <p:nvPr/>
        </p:nvSpPr>
        <p:spPr bwMode="auto">
          <a:xfrm>
            <a:off x="7324725" y="6283643"/>
            <a:ext cx="1787525" cy="36830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solidFill>
                  <a:srgbClr val="FF0066"/>
                </a:solidFill>
                <a:latin typeface="宋体" pitchFamily="2" charset="-122"/>
              </a:rPr>
              <a:t>扩散电容示意图</a:t>
            </a:r>
            <a:endParaRPr lang="zh-CN" altLang="en-US" sz="2000"/>
          </a:p>
        </p:txBody>
      </p:sp>
      <p:pic>
        <p:nvPicPr>
          <p:cNvPr id="137231" name="Picture 15"/>
          <p:cNvPicPr>
            <a:picLocks noChangeAspect="1" noChangeArrowheads="1"/>
          </p:cNvPicPr>
          <p:nvPr/>
        </p:nvPicPr>
        <p:blipFill>
          <a:blip r:embed="rId2">
            <a:extLst>
              <a:ext uri="{28A0092B-C50C-407E-A947-70E740481C1C}">
                <a14:useLocalDpi xmlns:a14="http://schemas.microsoft.com/office/drawing/2010/main" val="0"/>
              </a:ext>
            </a:extLst>
          </a:blip>
          <a:srcRect l="2623" t="3445" b="2757"/>
          <a:stretch>
            <a:fillRect/>
          </a:stretch>
        </p:blipFill>
        <p:spPr bwMode="auto">
          <a:xfrm>
            <a:off x="6383338" y="2133919"/>
            <a:ext cx="4284662" cy="4097337"/>
          </a:xfrm>
          <a:prstGeom prst="rect">
            <a:avLst/>
          </a:prstGeom>
          <a:noFill/>
          <a:extLst>
            <a:ext uri="{909E8E84-426E-40DD-AFC4-6F175D3DCCD1}">
              <a14:hiddenFill xmlns:a14="http://schemas.microsoft.com/office/drawing/2010/main">
                <a:solidFill>
                  <a:srgbClr val="FFFFFF"/>
                </a:solidFill>
              </a14:hiddenFill>
            </a:ext>
          </a:extLst>
        </p:spPr>
      </p:pic>
      <p:sp>
        <p:nvSpPr>
          <p:cNvPr id="137232" name="Rectangle 16"/>
          <p:cNvSpPr>
            <a:spLocks noChangeArrowheads="1"/>
          </p:cNvSpPr>
          <p:nvPr/>
        </p:nvSpPr>
        <p:spPr bwMode="auto">
          <a:xfrm>
            <a:off x="1703388" y="2457928"/>
            <a:ext cx="4608512" cy="480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9875" algn="l">
              <a:defRPr kumimoji="1" sz="2400">
                <a:solidFill>
                  <a:schemeClr val="tx1"/>
                </a:solidFill>
                <a:latin typeface="Times New Roman" panose="02020503050405090304" pitchFamily="18" charset="0"/>
                <a:ea typeface="宋体" pitchFamily="2" charset="-122"/>
              </a:defRPr>
            </a:lvl1pPr>
            <a:lvl2pPr algn="l">
              <a:defRPr kumimoji="1" sz="2400">
                <a:solidFill>
                  <a:schemeClr val="tx1"/>
                </a:solidFill>
                <a:latin typeface="Times New Roman" panose="02020503050405090304" pitchFamily="18" charset="0"/>
                <a:ea typeface="宋体" pitchFamily="2" charset="-122"/>
              </a:defRPr>
            </a:lvl2pPr>
            <a:lvl3pPr algn="l">
              <a:defRPr kumimoji="1" sz="2400">
                <a:solidFill>
                  <a:schemeClr val="tx1"/>
                </a:solidFill>
                <a:latin typeface="Times New Roman" panose="02020503050405090304" pitchFamily="18" charset="0"/>
                <a:ea typeface="宋体" pitchFamily="2" charset="-122"/>
              </a:defRPr>
            </a:lvl3pPr>
            <a:lvl4pPr algn="l">
              <a:defRPr kumimoji="1" sz="2400">
                <a:solidFill>
                  <a:schemeClr val="tx1"/>
                </a:solidFill>
                <a:latin typeface="Times New Roman" panose="02020503050405090304" pitchFamily="18" charset="0"/>
                <a:ea typeface="宋体" pitchFamily="2" charset="-122"/>
              </a:defRPr>
            </a:lvl4pPr>
            <a:lvl5pPr algn="l">
              <a:defRPr kumimoji="1" sz="2400">
                <a:solidFill>
                  <a:schemeClr val="tx1"/>
                </a:solidFill>
                <a:latin typeface="Times New Roman" panose="02020503050405090304" pitchFamily="18" charset="0"/>
                <a:ea typeface="宋体" pitchFamily="2" charset="-122"/>
              </a:defRPr>
            </a:lvl5pPr>
            <a:lvl6pPr fontAlgn="base">
              <a:spcBef>
                <a:spcPct val="0"/>
              </a:spcBef>
              <a:spcAft>
                <a:spcPct val="0"/>
              </a:spcAft>
              <a:defRPr kumimoji="1" sz="2400">
                <a:solidFill>
                  <a:schemeClr val="tx1"/>
                </a:solidFill>
                <a:latin typeface="Times New Roman" panose="02020503050405090304" pitchFamily="18" charset="0"/>
                <a:ea typeface="宋体" pitchFamily="2" charset="-122"/>
              </a:defRPr>
            </a:lvl6pPr>
            <a:lvl7pPr fontAlgn="base">
              <a:spcBef>
                <a:spcPct val="0"/>
              </a:spcBef>
              <a:spcAft>
                <a:spcPct val="0"/>
              </a:spcAft>
              <a:defRPr kumimoji="1" sz="2400">
                <a:solidFill>
                  <a:schemeClr val="tx1"/>
                </a:solidFill>
                <a:latin typeface="Times New Roman" panose="02020503050405090304" pitchFamily="18" charset="0"/>
                <a:ea typeface="宋体" pitchFamily="2" charset="-122"/>
              </a:defRPr>
            </a:lvl7pPr>
            <a:lvl8pPr fontAlgn="base">
              <a:spcBef>
                <a:spcPct val="0"/>
              </a:spcBef>
              <a:spcAft>
                <a:spcPct val="0"/>
              </a:spcAft>
              <a:defRPr kumimoji="1" sz="2400">
                <a:solidFill>
                  <a:schemeClr val="tx1"/>
                </a:solidFill>
                <a:latin typeface="Times New Roman" panose="02020503050405090304" pitchFamily="18" charset="0"/>
                <a:ea typeface="宋体" pitchFamily="2" charset="-122"/>
              </a:defRPr>
            </a:lvl8pPr>
            <a:lvl9pPr fontAlgn="base">
              <a:spcBef>
                <a:spcPct val="0"/>
              </a:spcBef>
              <a:spcAft>
                <a:spcPct val="0"/>
              </a:spcAft>
              <a:defRPr kumimoji="1" sz="2400">
                <a:solidFill>
                  <a:schemeClr val="tx1"/>
                </a:solidFill>
                <a:latin typeface="Times New Roman" panose="02020503050405090304" pitchFamily="18" charset="0"/>
                <a:ea typeface="宋体" pitchFamily="2" charset="-122"/>
              </a:defRPr>
            </a:lvl9pPr>
          </a:lstStyle>
          <a:p>
            <a:pPr>
              <a:lnSpc>
                <a:spcPct val="130000"/>
              </a:lnSpc>
            </a:pPr>
            <a:r>
              <a:rPr lang="en-US" altLang="zh-CN" b="1">
                <a:ea typeface="楷体_GB2312" pitchFamily="1" charset="-122"/>
              </a:rPr>
              <a:t>    PN</a:t>
            </a:r>
            <a:r>
              <a:rPr lang="zh-CN" altLang="en-US" b="1">
                <a:ea typeface="楷体_GB2312" pitchFamily="1" charset="-122"/>
              </a:rPr>
              <a:t>结正偏时，扩散运动使多数载流子穿过</a:t>
            </a:r>
            <a:r>
              <a:rPr lang="en-US" altLang="zh-CN" b="1">
                <a:ea typeface="楷体_GB2312" pitchFamily="1" charset="-122"/>
              </a:rPr>
              <a:t>PN</a:t>
            </a:r>
            <a:r>
              <a:rPr lang="zh-CN" altLang="en-US" b="1">
                <a:ea typeface="楷体_GB2312" pitchFamily="1" charset="-122"/>
              </a:rPr>
              <a:t>结，在对方区域</a:t>
            </a:r>
            <a:r>
              <a:rPr lang="en-US" altLang="zh-CN" b="1">
                <a:ea typeface="楷体_GB2312" pitchFamily="1" charset="-122"/>
              </a:rPr>
              <a:t>PN</a:t>
            </a:r>
            <a:r>
              <a:rPr lang="zh-CN" altLang="en-US" b="1">
                <a:ea typeface="楷体_GB2312" pitchFamily="1" charset="-122"/>
              </a:rPr>
              <a:t>结附近有高于正常情况时的电荷累积。（</a:t>
            </a:r>
            <a:r>
              <a:rPr lang="en-US" altLang="zh-CN" b="1">
                <a:ea typeface="楷体_GB2312" pitchFamily="1" charset="-122"/>
              </a:rPr>
              <a:t>N</a:t>
            </a:r>
            <a:r>
              <a:rPr lang="zh-CN" altLang="en-US" b="1">
                <a:ea typeface="楷体_GB2312" pitchFamily="1" charset="-122"/>
              </a:rPr>
              <a:t>区附近积累较多的空穴，</a:t>
            </a:r>
            <a:r>
              <a:rPr lang="en-US" altLang="zh-CN" b="1">
                <a:ea typeface="楷体_GB2312" pitchFamily="1" charset="-122"/>
              </a:rPr>
              <a:t>P</a:t>
            </a:r>
            <a:r>
              <a:rPr lang="zh-CN" altLang="en-US" b="1">
                <a:ea typeface="楷体_GB2312" pitchFamily="1" charset="-122"/>
              </a:rPr>
              <a:t>区附近积累了较多的电子）。存储电荷量的大小，取决于</a:t>
            </a:r>
            <a:r>
              <a:rPr lang="en-US" altLang="zh-CN" b="1">
                <a:ea typeface="楷体_GB2312" pitchFamily="1" charset="-122"/>
              </a:rPr>
              <a:t>PN</a:t>
            </a:r>
            <a:r>
              <a:rPr lang="zh-CN" altLang="en-US" b="1">
                <a:ea typeface="楷体_GB2312" pitchFamily="1" charset="-122"/>
              </a:rPr>
              <a:t>结上所加正向电压值的大小。离结越远，由于空穴与电子的复合，浓度将随之减小。</a:t>
            </a:r>
            <a:endParaRPr lang="zh-CN" altLang="en-US" b="1">
              <a:ea typeface="楷体_GB2312" pitchFamily="1" charset="-122"/>
            </a:endParaRPr>
          </a:p>
          <a:p>
            <a:pPr>
              <a:lnSpc>
                <a:spcPct val="130000"/>
              </a:lnSpc>
            </a:pPr>
            <a:r>
              <a:rPr lang="zh-CN" altLang="en-US" sz="2000" b="1">
                <a:ea typeface="楷体_GB2312" pitchFamily="1" charset="-122"/>
              </a:rPr>
              <a:t>        </a:t>
            </a:r>
            <a:endParaRPr lang="zh-CN" altLang="en-US" sz="2000" b="1">
              <a:ea typeface="楷体_GB2312" pitchFamily="1" charset="-122"/>
              <a:sym typeface="Symbol" panose="05050102010706020507" pitchFamily="18" charset="2"/>
            </a:endParaRPr>
          </a:p>
        </p:txBody>
      </p:sp>
      <p:sp>
        <p:nvSpPr>
          <p:cNvPr id="137233" name="Text Box 17"/>
          <p:cNvSpPr txBox="1">
            <a:spLocks noChangeArrowheads="1"/>
          </p:cNvSpPr>
          <p:nvPr/>
        </p:nvSpPr>
        <p:spPr bwMode="auto">
          <a:xfrm>
            <a:off x="1643699" y="1346519"/>
            <a:ext cx="8497887"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t>        </a:t>
            </a:r>
            <a:r>
              <a:rPr lang="zh-CN" altLang="en-US" b="1"/>
              <a:t>效应就是一种物理或化学现象。电容效应是指</a:t>
            </a:r>
            <a:r>
              <a:rPr lang="en-US" altLang="zh-CN" b="1"/>
              <a:t>PN</a:t>
            </a:r>
            <a:r>
              <a:rPr lang="zh-CN" altLang="en-US" b="1"/>
              <a:t>结具</a:t>
            </a:r>
            <a:endParaRPr lang="zh-CN" altLang="en-US" b="1"/>
          </a:p>
          <a:p>
            <a:pPr algn="l"/>
            <a:r>
              <a:rPr lang="zh-CN" altLang="en-US" b="1"/>
              <a:t>有储存电荷这一类似电容性质的现象。</a:t>
            </a:r>
            <a:endParaRPr lang="zh-CN" altLang="en-US" b="1"/>
          </a:p>
        </p:txBody>
      </p:sp>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225"/>
                                        </p:tgtEl>
                                        <p:attrNameLst>
                                          <p:attrName>style.visibility</p:attrName>
                                        </p:attrNameLst>
                                      </p:cBhvr>
                                      <p:to>
                                        <p:strVal val="visible"/>
                                      </p:to>
                                    </p:set>
                                    <p:animEffect transition="in" filter="blinds(horizontal)">
                                      <p:cBhvr>
                                        <p:cTn id="7" dur="500"/>
                                        <p:tgtEl>
                                          <p:spTgt spid="1372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7231"/>
                                        </p:tgtEl>
                                        <p:attrNameLst>
                                          <p:attrName>style.visibility</p:attrName>
                                        </p:attrNameLst>
                                      </p:cBhvr>
                                      <p:to>
                                        <p:strVal val="visible"/>
                                      </p:to>
                                    </p:set>
                                    <p:animEffect transition="in" filter="blinds(horizontal)">
                                      <p:cBhvr>
                                        <p:cTn id="12" dur="500"/>
                                        <p:tgtEl>
                                          <p:spTgt spid="137231"/>
                                        </p:tgtEl>
                                      </p:cBhvr>
                                    </p:animEffect>
                                  </p:childTnLst>
                                </p:cTn>
                              </p:par>
                              <p:par>
                                <p:cTn id="13" presetID="3" presetClass="entr" presetSubtype="10" fill="hold" nodeType="withEffect">
                                  <p:stCondLst>
                                    <p:cond delay="0"/>
                                  </p:stCondLst>
                                  <p:childTnLst>
                                    <p:set>
                                      <p:cBhvr>
                                        <p:cTn id="14" dur="1" fill="hold">
                                          <p:stCondLst>
                                            <p:cond delay="0"/>
                                          </p:stCondLst>
                                        </p:cTn>
                                        <p:tgtEl>
                                          <p:spTgt spid="137227"/>
                                        </p:tgtEl>
                                        <p:attrNameLst>
                                          <p:attrName>style.visibility</p:attrName>
                                        </p:attrNameLst>
                                      </p:cBhvr>
                                      <p:to>
                                        <p:strVal val="visible"/>
                                      </p:to>
                                    </p:set>
                                    <p:animEffect transition="in" filter="blinds(horizontal)">
                                      <p:cBhvr>
                                        <p:cTn id="15" dur="500"/>
                                        <p:tgtEl>
                                          <p:spTgt spid="1372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7232"/>
                                        </p:tgtEl>
                                        <p:attrNameLst>
                                          <p:attrName>style.visibility</p:attrName>
                                        </p:attrNameLst>
                                      </p:cBhvr>
                                      <p:to>
                                        <p:strVal val="visible"/>
                                      </p:to>
                                    </p:set>
                                    <p:animEffect transition="in" filter="blinds(horizontal)">
                                      <p:cBhvr>
                                        <p:cTn id="20" dur="500"/>
                                        <p:tgtEl>
                                          <p:spTgt spid="137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5" grpId="0"/>
      <p:bldP spid="137227" grpId="0"/>
      <p:bldP spid="13723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2" name="Rectangle 16">
            <a:hlinkClick r:id="rId1" action="ppaction://hlinksldjump"/>
          </p:cNvPr>
          <p:cNvSpPr>
            <a:spLocks noChangeArrowheads="1"/>
          </p:cNvSpPr>
          <p:nvPr/>
        </p:nvSpPr>
        <p:spPr bwMode="auto">
          <a:xfrm>
            <a:off x="1087755" y="665164"/>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4400">
                <a:solidFill>
                  <a:schemeClr val="tx2"/>
                </a:solidFill>
                <a:latin typeface="Times New Roman" panose="02020503050405090304" pitchFamily="18" charset="0"/>
                <a:ea typeface="宋体" pitchFamily="2" charset="-122"/>
              </a:defRPr>
            </a:lvl1pPr>
            <a:lvl2pPr>
              <a:defRPr kumimoji="1" sz="4400">
                <a:solidFill>
                  <a:schemeClr val="tx2"/>
                </a:solidFill>
                <a:latin typeface="Times New Roman" panose="02020503050405090304" pitchFamily="18" charset="0"/>
                <a:ea typeface="宋体" pitchFamily="2" charset="-122"/>
              </a:defRPr>
            </a:lvl2pPr>
            <a:lvl3pPr>
              <a:defRPr kumimoji="1" sz="4400">
                <a:solidFill>
                  <a:schemeClr val="tx2"/>
                </a:solidFill>
                <a:latin typeface="Times New Roman" panose="02020503050405090304" pitchFamily="18" charset="0"/>
                <a:ea typeface="宋体" pitchFamily="2" charset="-122"/>
              </a:defRPr>
            </a:lvl3pPr>
            <a:lvl4pPr>
              <a:defRPr kumimoji="1" sz="4400">
                <a:solidFill>
                  <a:schemeClr val="tx2"/>
                </a:solidFill>
                <a:latin typeface="Times New Roman" panose="02020503050405090304" pitchFamily="18" charset="0"/>
                <a:ea typeface="宋体" pitchFamily="2" charset="-122"/>
              </a:defRPr>
            </a:lvl4pPr>
            <a:lvl5pPr>
              <a:defRPr kumimoji="1" sz="4400">
                <a:solidFill>
                  <a:schemeClr val="tx2"/>
                </a:solidFill>
                <a:latin typeface="Times New Roman" panose="02020503050405090304" pitchFamily="18" charset="0"/>
                <a:ea typeface="宋体" pitchFamily="2" charset="-122"/>
              </a:defRPr>
            </a:lvl5pPr>
            <a:lvl6pPr marL="4572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6pPr>
            <a:lvl7pPr marL="9144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7pPr>
            <a:lvl8pPr marL="13716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8pPr>
            <a:lvl9pPr marL="1828800" algn="ctr" fontAlgn="base">
              <a:spcBef>
                <a:spcPct val="0"/>
              </a:spcBef>
              <a:spcAft>
                <a:spcPct val="0"/>
              </a:spcAft>
              <a:defRPr kumimoji="1" sz="4400">
                <a:solidFill>
                  <a:schemeClr val="tx2"/>
                </a:solidFill>
                <a:latin typeface="Times New Roman" panose="02020503050405090304" pitchFamily="18" charset="0"/>
                <a:ea typeface="宋体" pitchFamily="2" charset="-122"/>
              </a:defRPr>
            </a:lvl9pPr>
          </a:lstStyle>
          <a:p>
            <a:pPr algn="l"/>
            <a:r>
              <a:rPr lang="en-US" altLang="zh-CN" sz="3200" b="1">
                <a:solidFill>
                  <a:srgbClr val="000066"/>
                </a:solidFill>
                <a:ea typeface="黑体" pitchFamily="49" charset="-122"/>
              </a:rPr>
              <a:t> 3.2.5  PN</a:t>
            </a:r>
            <a:r>
              <a:rPr lang="zh-CN" altLang="en-US" sz="3200" b="1">
                <a:solidFill>
                  <a:srgbClr val="000066"/>
                </a:solidFill>
                <a:ea typeface="黑体" pitchFamily="49" charset="-122"/>
              </a:rPr>
              <a:t>结的电容效应</a:t>
            </a:r>
            <a:endParaRPr lang="zh-CN" altLang="en-US" sz="3200" b="1">
              <a:solidFill>
                <a:srgbClr val="000066"/>
              </a:solidFill>
              <a:ea typeface="黑体" pitchFamily="49" charset="-122"/>
            </a:endParaRPr>
          </a:p>
        </p:txBody>
      </p:sp>
      <p:sp>
        <p:nvSpPr>
          <p:cNvPr id="121873" name="Text Box 17"/>
          <p:cNvSpPr txBox="1">
            <a:spLocks noChangeArrowheads="1"/>
          </p:cNvSpPr>
          <p:nvPr/>
        </p:nvSpPr>
        <p:spPr bwMode="auto">
          <a:xfrm>
            <a:off x="1919288" y="2784158"/>
            <a:ext cx="3352800" cy="519112"/>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sz="2800" b="1">
                <a:latin typeface="楷体_GB2312" pitchFamily="1" charset="-122"/>
              </a:rPr>
              <a:t> </a:t>
            </a:r>
            <a:r>
              <a:rPr lang="en-US" altLang="zh-CN" sz="2800" b="1">
                <a:solidFill>
                  <a:srgbClr val="A50021"/>
                </a:solidFill>
                <a:latin typeface="楷体_GB2312" pitchFamily="1" charset="-122"/>
              </a:rPr>
              <a:t>(2) </a:t>
            </a:r>
            <a:r>
              <a:rPr lang="zh-CN" altLang="en-US" sz="2800" b="1">
                <a:solidFill>
                  <a:srgbClr val="A50021"/>
                </a:solidFill>
                <a:latin typeface="楷体_GB2312" pitchFamily="1" charset="-122"/>
              </a:rPr>
              <a:t>势垒电容</a:t>
            </a:r>
            <a:r>
              <a:rPr lang="en-US" altLang="zh-CN" sz="2800" b="1" i="1">
                <a:solidFill>
                  <a:srgbClr val="A50021"/>
                </a:solidFill>
                <a:latin typeface="楷体_GB2312" pitchFamily="1" charset="-122"/>
              </a:rPr>
              <a:t>C</a:t>
            </a:r>
            <a:r>
              <a:rPr lang="en-US" altLang="zh-CN" sz="2800" b="1" baseline="-25000">
                <a:solidFill>
                  <a:srgbClr val="A50021"/>
                </a:solidFill>
                <a:latin typeface="楷体_GB2312" pitchFamily="1" charset="-122"/>
              </a:rPr>
              <a:t>B</a:t>
            </a:r>
            <a:endParaRPr lang="en-US" altLang="zh-CN" sz="2800" b="1">
              <a:solidFill>
                <a:srgbClr val="0000FF"/>
              </a:solidFill>
              <a:latin typeface="楷体_GB2312" pitchFamily="1" charset="-122"/>
            </a:endParaRPr>
          </a:p>
        </p:txBody>
      </p:sp>
      <p:sp>
        <p:nvSpPr>
          <p:cNvPr id="121880" name="Text Box 24"/>
          <p:cNvSpPr txBox="1">
            <a:spLocks noChangeArrowheads="1"/>
          </p:cNvSpPr>
          <p:nvPr/>
        </p:nvSpPr>
        <p:spPr bwMode="auto">
          <a:xfrm>
            <a:off x="1703388" y="1704659"/>
            <a:ext cx="8280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t>        </a:t>
            </a:r>
            <a:r>
              <a:rPr lang="zh-CN" altLang="en-US" b="1"/>
              <a:t>反向偏置时，能扩散到对方区域的载流子数目很少，因此扩散电容数值很小，扩散电容效应可忽略。</a:t>
            </a:r>
            <a:endParaRPr lang="zh-CN" altLang="en-US" b="1"/>
          </a:p>
        </p:txBody>
      </p:sp>
      <p:sp>
        <p:nvSpPr>
          <p:cNvPr id="121881" name="Text Box 25"/>
          <p:cNvSpPr txBox="1">
            <a:spLocks noChangeArrowheads="1"/>
          </p:cNvSpPr>
          <p:nvPr/>
        </p:nvSpPr>
        <p:spPr bwMode="auto">
          <a:xfrm>
            <a:off x="1774825" y="3503296"/>
            <a:ext cx="8280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t>        PN</a:t>
            </a:r>
            <a:r>
              <a:rPr lang="zh-CN" altLang="en-US" b="1"/>
              <a:t>结电压变化，空间电荷区宽度改变，从而引起空间电荷区内电荷的变化，这种效应称为势垒电容。</a:t>
            </a:r>
            <a:endParaRPr lang="zh-CN" altLang="en-US" b="1"/>
          </a:p>
        </p:txBody>
      </p:sp>
      <p:sp>
        <p:nvSpPr>
          <p:cNvPr id="121882" name="Text Box 26"/>
          <p:cNvSpPr txBox="1">
            <a:spLocks noChangeArrowheads="1"/>
          </p:cNvSpPr>
          <p:nvPr/>
        </p:nvSpPr>
        <p:spPr bwMode="auto">
          <a:xfrm>
            <a:off x="1774825" y="4512946"/>
            <a:ext cx="8280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a:t>        </a:t>
            </a:r>
            <a:r>
              <a:rPr lang="zh-CN" altLang="en-US" b="1"/>
              <a:t>势垒电容远小于扩散电容。</a:t>
            </a:r>
            <a:r>
              <a:rPr lang="en-US" altLang="zh-CN" b="1"/>
              <a:t>PN</a:t>
            </a:r>
            <a:r>
              <a:rPr lang="zh-CN" altLang="en-US" b="1"/>
              <a:t>结正偏时结电容较大，以扩散电容为主；</a:t>
            </a:r>
            <a:r>
              <a:rPr lang="en-US" altLang="zh-CN" b="1"/>
              <a:t>PN</a:t>
            </a:r>
            <a:r>
              <a:rPr lang="zh-CN" altLang="en-US" b="1"/>
              <a:t>结反偏时结电容较小，这时主要是势垒电容。</a:t>
            </a:r>
            <a:endParaRPr lang="zh-CN" altLang="en-US" b="1"/>
          </a:p>
        </p:txBody>
      </p:sp>
      <p:sp>
        <p:nvSpPr>
          <p:cNvPr id="121883" name="Text Box 27"/>
          <p:cNvSpPr txBox="1">
            <a:spLocks noChangeArrowheads="1"/>
          </p:cNvSpPr>
          <p:nvPr/>
        </p:nvSpPr>
        <p:spPr bwMode="auto">
          <a:xfrm>
            <a:off x="1919289" y="5663883"/>
            <a:ext cx="645721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CC00CC"/>
                </a:solidFill>
                <a:ea typeface="黑体" pitchFamily="49" charset="-122"/>
              </a:rPr>
              <a:t>应用：变容二极管。</a:t>
            </a:r>
            <a:endParaRPr lang="zh-CN" altLang="en-US" b="1">
              <a:solidFill>
                <a:srgbClr val="CC00CC"/>
              </a:solidFill>
              <a:ea typeface="黑体" pitchFamily="49" charset="-122"/>
            </a:endParaRPr>
          </a:p>
          <a:p>
            <a:pPr algn="l"/>
            <a:r>
              <a:rPr lang="zh-CN" altLang="en-US" b="1"/>
              <a:t>        二极管反偏时，其结电容随电压增大而增大。主要应用于</a:t>
            </a:r>
            <a:endParaRPr lang="zh-CN" altLang="en-US" b="1"/>
          </a:p>
          <a:p>
            <a:pPr algn="l"/>
            <a:r>
              <a:rPr lang="zh-CN" altLang="en-US" b="1"/>
              <a:t>高频技术中选频。</a:t>
            </a:r>
            <a:endParaRPr lang="zh-CN" altLang="en-US" b="1"/>
          </a:p>
        </p:txBody>
      </p:sp>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873"/>
                                        </p:tgtEl>
                                        <p:attrNameLst>
                                          <p:attrName>style.visibility</p:attrName>
                                        </p:attrNameLst>
                                      </p:cBhvr>
                                      <p:to>
                                        <p:strVal val="visible"/>
                                      </p:to>
                                    </p:set>
                                    <p:animEffect transition="in" filter="blinds(horizontal)">
                                      <p:cBhvr>
                                        <p:cTn id="7" dur="500"/>
                                        <p:tgtEl>
                                          <p:spTgt spid="1218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1881"/>
                                        </p:tgtEl>
                                        <p:attrNameLst>
                                          <p:attrName>style.visibility</p:attrName>
                                        </p:attrNameLst>
                                      </p:cBhvr>
                                      <p:to>
                                        <p:strVal val="visible"/>
                                      </p:to>
                                    </p:set>
                                    <p:anim calcmode="lin" valueType="num">
                                      <p:cBhvr additive="base">
                                        <p:cTn id="12" dur="500" fill="hold"/>
                                        <p:tgtEl>
                                          <p:spTgt spid="121881"/>
                                        </p:tgtEl>
                                        <p:attrNameLst>
                                          <p:attrName>ppt_x</p:attrName>
                                        </p:attrNameLst>
                                      </p:cBhvr>
                                      <p:tavLst>
                                        <p:tav tm="0">
                                          <p:val>
                                            <p:strVal val="#ppt_x"/>
                                          </p:val>
                                        </p:tav>
                                        <p:tav tm="100000">
                                          <p:val>
                                            <p:strVal val="#ppt_x"/>
                                          </p:val>
                                        </p:tav>
                                      </p:tavLst>
                                    </p:anim>
                                    <p:anim calcmode="lin" valueType="num">
                                      <p:cBhvr additive="base">
                                        <p:cTn id="13" dur="500" fill="hold"/>
                                        <p:tgtEl>
                                          <p:spTgt spid="12188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1882"/>
                                        </p:tgtEl>
                                        <p:attrNameLst>
                                          <p:attrName>style.visibility</p:attrName>
                                        </p:attrNameLst>
                                      </p:cBhvr>
                                      <p:to>
                                        <p:strVal val="visible"/>
                                      </p:to>
                                    </p:set>
                                    <p:anim calcmode="lin" valueType="num">
                                      <p:cBhvr additive="base">
                                        <p:cTn id="18" dur="500" fill="hold"/>
                                        <p:tgtEl>
                                          <p:spTgt spid="121882"/>
                                        </p:tgtEl>
                                        <p:attrNameLst>
                                          <p:attrName>ppt_x</p:attrName>
                                        </p:attrNameLst>
                                      </p:cBhvr>
                                      <p:tavLst>
                                        <p:tav tm="0">
                                          <p:val>
                                            <p:strVal val="#ppt_x"/>
                                          </p:val>
                                        </p:tav>
                                        <p:tav tm="100000">
                                          <p:val>
                                            <p:strVal val="#ppt_x"/>
                                          </p:val>
                                        </p:tav>
                                      </p:tavLst>
                                    </p:anim>
                                    <p:anim calcmode="lin" valueType="num">
                                      <p:cBhvr additive="base">
                                        <p:cTn id="19" dur="500" fill="hold"/>
                                        <p:tgtEl>
                                          <p:spTgt spid="12188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1883"/>
                                        </p:tgtEl>
                                        <p:attrNameLst>
                                          <p:attrName>style.visibility</p:attrName>
                                        </p:attrNameLst>
                                      </p:cBhvr>
                                      <p:to>
                                        <p:strVal val="visible"/>
                                      </p:to>
                                    </p:set>
                                    <p:anim calcmode="lin" valueType="num">
                                      <p:cBhvr additive="base">
                                        <p:cTn id="24" dur="500" fill="hold"/>
                                        <p:tgtEl>
                                          <p:spTgt spid="121883"/>
                                        </p:tgtEl>
                                        <p:attrNameLst>
                                          <p:attrName>ppt_x</p:attrName>
                                        </p:attrNameLst>
                                      </p:cBhvr>
                                      <p:tavLst>
                                        <p:tav tm="0">
                                          <p:val>
                                            <p:strVal val="#ppt_x"/>
                                          </p:val>
                                        </p:tav>
                                        <p:tav tm="100000">
                                          <p:val>
                                            <p:strVal val="#ppt_x"/>
                                          </p:val>
                                        </p:tav>
                                      </p:tavLst>
                                    </p:anim>
                                    <p:anim calcmode="lin" valueType="num">
                                      <p:cBhvr additive="base">
                                        <p:cTn id="25" dur="500" fill="hold"/>
                                        <p:tgtEl>
                                          <p:spTgt spid="121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3" grpId="0"/>
      <p:bldP spid="121881" grpId="0"/>
      <p:bldP spid="121882" grpId="0"/>
      <p:bldP spid="12188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26110" y="991870"/>
            <a:ext cx="11125835" cy="4874895"/>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transition>
    <p:random/>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090738" y="614364"/>
            <a:ext cx="8001000" cy="765175"/>
          </a:xfrm>
        </p:spPr>
        <p:txBody>
          <a:bodyPr/>
          <a:lstStyle/>
          <a:p>
            <a:pPr eaLnBrk="1" hangingPunct="1"/>
            <a:r>
              <a:rPr lang="en-US" altLang="zh-CN" sz="3200" b="1">
                <a:solidFill>
                  <a:schemeClr val="folHlink"/>
                </a:solidFill>
                <a:latin typeface="黑体" pitchFamily="49" charset="-122"/>
                <a:ea typeface="黑体" pitchFamily="49" charset="-122"/>
              </a:rPr>
              <a:t>1.4.2 </a:t>
            </a:r>
            <a:r>
              <a:rPr lang="zh-CN" altLang="en-US" sz="3200" b="1">
                <a:solidFill>
                  <a:schemeClr val="folHlink"/>
                </a:solidFill>
                <a:latin typeface="黑体" pitchFamily="49" charset="-122"/>
                <a:ea typeface="黑体" pitchFamily="49" charset="-122"/>
              </a:rPr>
              <a:t>二极管的特性和主要参数</a:t>
            </a:r>
            <a:endParaRPr lang="zh-CN" altLang="en-US" sz="3200" b="1">
              <a:solidFill>
                <a:schemeClr val="folHlink"/>
              </a:solidFill>
              <a:latin typeface="黑体" pitchFamily="49" charset="-122"/>
              <a:ea typeface="黑体" pitchFamily="49" charset="-122"/>
            </a:endParaRPr>
          </a:p>
        </p:txBody>
      </p:sp>
      <p:sp>
        <p:nvSpPr>
          <p:cNvPr id="56323" name="Rectangle 3"/>
          <p:cNvSpPr>
            <a:spLocks noGrp="1" noChangeArrowheads="1"/>
          </p:cNvSpPr>
          <p:nvPr>
            <p:ph type="body" idx="4294967295"/>
          </p:nvPr>
        </p:nvSpPr>
        <p:spPr>
          <a:xfrm>
            <a:off x="2046289" y="1808163"/>
            <a:ext cx="7019925" cy="495300"/>
          </a:xfrm>
        </p:spPr>
        <p:txBody>
          <a:bodyPr>
            <a:normAutofit fontScale="92500"/>
          </a:bodyPr>
          <a:lstStyle/>
          <a:p>
            <a:pPr eaLnBrk="1" hangingPunct="1">
              <a:lnSpc>
                <a:spcPct val="90000"/>
              </a:lnSpc>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二极管：一个</a:t>
            </a:r>
            <a:r>
              <a:rPr lang="en-US" altLang="zh-CN" sz="2800" b="1">
                <a:latin typeface="幼圆" panose="02010509060101010101" pitchFamily="49" charset="-122"/>
                <a:ea typeface="幼圆" panose="02010509060101010101" pitchFamily="49" charset="-122"/>
              </a:rPr>
              <a:t>PN</a:t>
            </a:r>
            <a:r>
              <a:rPr lang="zh-CN" altLang="en-US" sz="2800" b="1">
                <a:latin typeface="幼圆" panose="02010509060101010101" pitchFamily="49" charset="-122"/>
                <a:ea typeface="幼圆" panose="02010509060101010101" pitchFamily="49" charset="-122"/>
              </a:rPr>
              <a:t>结，两个电极</a:t>
            </a:r>
            <a:r>
              <a:rPr lang="en-US" altLang="zh-CN" sz="2800"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阳极、阴极</a:t>
            </a:r>
            <a:endParaRPr lang="zh-CN" altLang="en-US" sz="2800" b="1">
              <a:latin typeface="幼圆" panose="02010509060101010101" pitchFamily="49" charset="-122"/>
              <a:ea typeface="幼圆" panose="02010509060101010101" pitchFamily="49" charset="-122"/>
            </a:endParaRPr>
          </a:p>
        </p:txBody>
      </p:sp>
      <p:sp>
        <p:nvSpPr>
          <p:cNvPr id="57348" name="Rectangle 4"/>
          <p:cNvSpPr>
            <a:spLocks noChangeArrowheads="1"/>
          </p:cNvSpPr>
          <p:nvPr/>
        </p:nvSpPr>
        <p:spPr bwMode="auto">
          <a:xfrm>
            <a:off x="6003635" y="17243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6325" name="Object 5"/>
          <p:cNvGraphicFramePr>
            <a:graphicFrameLocks noChangeAspect="1"/>
          </p:cNvGraphicFramePr>
          <p:nvPr/>
        </p:nvGraphicFramePr>
        <p:xfrm>
          <a:off x="9201150" y="773113"/>
          <a:ext cx="1169988" cy="3065462"/>
        </p:xfrm>
        <a:graphic>
          <a:graphicData uri="http://schemas.openxmlformats.org/presentationml/2006/ole">
            <mc:AlternateContent xmlns:mc="http://schemas.openxmlformats.org/markup-compatibility/2006">
              <mc:Choice xmlns:v="urn:schemas-microsoft-com:vml" Requires="v">
                <p:oleObj spid="_x0000_s2" name="" r:id="rId1" imgW="465455" imgH="1363345" progId="Visio.Drawing.11">
                  <p:embed/>
                </p:oleObj>
              </mc:Choice>
              <mc:Fallback>
                <p:oleObj name="" r:id="rId1" imgW="465455" imgH="13633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1150" y="773113"/>
                        <a:ext cx="1169988"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26" name="Rectangle 6"/>
          <p:cNvSpPr>
            <a:spLocks noChangeArrowheads="1"/>
          </p:cNvSpPr>
          <p:nvPr/>
        </p:nvSpPr>
        <p:spPr bwMode="auto">
          <a:xfrm>
            <a:off x="1865313" y="2349500"/>
            <a:ext cx="3924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宋体" pitchFamily="2" charset="-122"/>
                <a:ea typeface="宋体" pitchFamily="2" charset="-122"/>
              </a:rPr>
              <a:t>1.</a:t>
            </a:r>
            <a:r>
              <a:rPr lang="zh-CN" altLang="en-US" sz="3200">
                <a:latin typeface="宋体" pitchFamily="2" charset="-122"/>
                <a:ea typeface="宋体" pitchFamily="2" charset="-122"/>
              </a:rPr>
              <a:t>二极管的伏安特性</a:t>
            </a:r>
            <a:endParaRPr lang="zh-CN" altLang="en-US" sz="3200">
              <a:latin typeface="宋体" pitchFamily="2" charset="-122"/>
              <a:ea typeface="宋体" pitchFamily="2" charset="-122"/>
            </a:endParaRPr>
          </a:p>
        </p:txBody>
      </p:sp>
      <p:sp>
        <p:nvSpPr>
          <p:cNvPr id="56327" name="Rectangle 7"/>
          <p:cNvSpPr>
            <a:spLocks noChangeArrowheads="1"/>
          </p:cNvSpPr>
          <p:nvPr/>
        </p:nvSpPr>
        <p:spPr bwMode="auto">
          <a:xfrm>
            <a:off x="2181225" y="3021013"/>
            <a:ext cx="4724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ea typeface="华文楷体" panose="02010600040101010101" pitchFamily="2" charset="-122"/>
              </a:rPr>
              <a:t>——</a:t>
            </a:r>
            <a:r>
              <a:rPr lang="zh-CN" altLang="en-US"/>
              <a:t>二极管两端的电压与流</a:t>
            </a:r>
            <a:endParaRPr lang="zh-CN" altLang="en-US"/>
          </a:p>
          <a:p>
            <a:pPr eaLnBrk="1" hangingPunct="1"/>
            <a:r>
              <a:rPr lang="zh-CN" altLang="en-US"/>
              <a:t>过的电流之间的关系曲线</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57352" name="Rectangle 8"/>
          <p:cNvSpPr>
            <a:spLocks noChangeArrowheads="1"/>
          </p:cNvSpPr>
          <p:nvPr/>
        </p:nvSpPr>
        <p:spPr bwMode="auto">
          <a:xfrm>
            <a:off x="6003635" y="1214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6329" name="Object 9"/>
          <p:cNvGraphicFramePr>
            <a:graphicFrameLocks noChangeAspect="1"/>
          </p:cNvGraphicFramePr>
          <p:nvPr/>
        </p:nvGraphicFramePr>
        <p:xfrm>
          <a:off x="6996113" y="3114675"/>
          <a:ext cx="3509962" cy="3094038"/>
        </p:xfrm>
        <a:graphic>
          <a:graphicData uri="http://schemas.openxmlformats.org/presentationml/2006/ole">
            <mc:AlternateContent xmlns:mc="http://schemas.openxmlformats.org/markup-compatibility/2006">
              <mc:Choice xmlns:v="urn:schemas-microsoft-com:vml" Requires="v">
                <p:oleObj spid="_x0000_s3" name="" r:id="rId3" imgW="2404745" imgH="1998345" progId="Visio.Drawing.11">
                  <p:embed/>
                </p:oleObj>
              </mc:Choice>
              <mc:Fallback>
                <p:oleObj name="" r:id="rId3" imgW="2404745" imgH="199834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113" y="3114675"/>
                        <a:ext cx="3509962"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30" name="Rectangle 10"/>
          <p:cNvSpPr>
            <a:spLocks noChangeArrowheads="1"/>
          </p:cNvSpPr>
          <p:nvPr/>
        </p:nvSpPr>
        <p:spPr bwMode="auto">
          <a:xfrm>
            <a:off x="2000251" y="4059238"/>
            <a:ext cx="209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ea typeface="华文楷体" panose="02010600040101010101" pitchFamily="2" charset="-122"/>
              </a:rPr>
              <a:t>● </a:t>
            </a:r>
            <a:r>
              <a:rPr lang="zh-CN" altLang="en-US"/>
              <a:t>正向特性</a:t>
            </a:r>
            <a:endParaRPr lang="zh-CN" altLang="en-US"/>
          </a:p>
        </p:txBody>
      </p:sp>
      <p:sp>
        <p:nvSpPr>
          <p:cNvPr id="56331" name="Rectangle 11"/>
          <p:cNvSpPr>
            <a:spLocks noChangeArrowheads="1"/>
          </p:cNvSpPr>
          <p:nvPr/>
        </p:nvSpPr>
        <p:spPr bwMode="auto">
          <a:xfrm>
            <a:off x="2135188" y="4638676"/>
            <a:ext cx="46799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黑体" pitchFamily="49" charset="-122"/>
                <a:ea typeface="黑体" pitchFamily="49" charset="-122"/>
              </a:rPr>
              <a:t>死区</a:t>
            </a:r>
            <a:r>
              <a:rPr lang="en-US" altLang="zh-CN">
                <a:latin typeface="华文楷体" panose="02010600040101010101" pitchFamily="2" charset="-122"/>
              </a:rPr>
              <a:t>——</a:t>
            </a:r>
            <a:r>
              <a:rPr lang="zh-CN" altLang="en-US">
                <a:latin typeface="幼圆" panose="02010509060101010101" pitchFamily="49" charset="-122"/>
              </a:rPr>
              <a:t>电压小，基本不</a:t>
            </a:r>
            <a:endParaRPr lang="zh-CN" altLang="en-US">
              <a:latin typeface="幼圆" panose="02010509060101010101" pitchFamily="49" charset="-122"/>
            </a:endParaRPr>
          </a:p>
          <a:p>
            <a:pPr eaLnBrk="1" hangingPunct="1"/>
            <a:r>
              <a:rPr lang="zh-CN" altLang="en-US">
                <a:latin typeface="幼圆" panose="02010509060101010101" pitchFamily="49" charset="-122"/>
              </a:rPr>
              <a:t>导通。死区电压：硅管</a:t>
            </a:r>
            <a:r>
              <a:rPr lang="en-US" altLang="zh-CN">
                <a:latin typeface="幼圆" panose="02010509060101010101" pitchFamily="49" charset="-122"/>
              </a:rPr>
              <a:t>0.3</a:t>
            </a:r>
            <a:endParaRPr lang="en-US" altLang="zh-CN">
              <a:latin typeface="幼圆" panose="02010509060101010101" pitchFamily="49" charset="-122"/>
            </a:endParaRPr>
          </a:p>
          <a:p>
            <a:pPr eaLnBrk="1" hangingPunct="1"/>
            <a:r>
              <a:rPr lang="en-US" altLang="zh-CN">
                <a:latin typeface="幼圆" panose="02010509060101010101" pitchFamily="49" charset="-122"/>
              </a:rPr>
              <a:t>~0.5V </a:t>
            </a:r>
            <a:r>
              <a:rPr lang="zh-CN" altLang="en-US">
                <a:latin typeface="幼圆" panose="02010509060101010101" pitchFamily="49" charset="-122"/>
              </a:rPr>
              <a:t>锗管约</a:t>
            </a:r>
            <a:r>
              <a:rPr lang="en-US" altLang="zh-CN">
                <a:latin typeface="幼圆" panose="02010509060101010101" pitchFamily="49" charset="-122"/>
              </a:rPr>
              <a:t>0.1V</a:t>
            </a:r>
            <a:endParaRPr lang="en-US" altLang="zh-CN">
              <a:latin typeface="幼圆" panose="02010509060101010101" pitchFamily="49" charset="-122"/>
            </a:endParaRPr>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5"/>
                                        </p:tgtEl>
                                        <p:attrNameLst>
                                          <p:attrName>style.visibility</p:attrName>
                                        </p:attrNameLst>
                                      </p:cBhvr>
                                      <p:to>
                                        <p:strVal val="visible"/>
                                      </p:to>
                                    </p:set>
                                    <p:animEffect transition="in" filter="blinds(horizontal)">
                                      <p:cBhvr>
                                        <p:cTn id="12" dur="500"/>
                                        <p:tgtEl>
                                          <p:spTgt spid="563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326"/>
                                        </p:tgtEl>
                                        <p:attrNameLst>
                                          <p:attrName>style.visibility</p:attrName>
                                        </p:attrNameLst>
                                      </p:cBhvr>
                                      <p:to>
                                        <p:strVal val="visible"/>
                                      </p:to>
                                    </p:set>
                                    <p:animEffect transition="in" filter="blinds(horizontal)">
                                      <p:cBhvr>
                                        <p:cTn id="17" dur="500"/>
                                        <p:tgtEl>
                                          <p:spTgt spid="563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327"/>
                                        </p:tgtEl>
                                        <p:attrNameLst>
                                          <p:attrName>style.visibility</p:attrName>
                                        </p:attrNameLst>
                                      </p:cBhvr>
                                      <p:to>
                                        <p:strVal val="visible"/>
                                      </p:to>
                                    </p:set>
                                    <p:animEffect transition="in" filter="blinds(horizontal)">
                                      <p:cBhvr>
                                        <p:cTn id="22" dur="500"/>
                                        <p:tgtEl>
                                          <p:spTgt spid="563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9"/>
                                        </p:tgtEl>
                                        <p:attrNameLst>
                                          <p:attrName>style.visibility</p:attrName>
                                        </p:attrNameLst>
                                      </p:cBhvr>
                                      <p:to>
                                        <p:strVal val="visible"/>
                                      </p:to>
                                    </p:set>
                                    <p:animEffect transition="in" filter="blinds(horizontal)">
                                      <p:cBhvr>
                                        <p:cTn id="27" dur="500"/>
                                        <p:tgtEl>
                                          <p:spTgt spid="563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330"/>
                                        </p:tgtEl>
                                        <p:attrNameLst>
                                          <p:attrName>style.visibility</p:attrName>
                                        </p:attrNameLst>
                                      </p:cBhvr>
                                      <p:to>
                                        <p:strVal val="visible"/>
                                      </p:to>
                                    </p:set>
                                    <p:animEffect transition="in" filter="blinds(horizontal)">
                                      <p:cBhvr>
                                        <p:cTn id="32" dur="500"/>
                                        <p:tgtEl>
                                          <p:spTgt spid="563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331"/>
                                        </p:tgtEl>
                                        <p:attrNameLst>
                                          <p:attrName>style.visibility</p:attrName>
                                        </p:attrNameLst>
                                      </p:cBhvr>
                                      <p:to>
                                        <p:strVal val="visible"/>
                                      </p:to>
                                    </p:set>
                                    <p:animEffect transition="in" filter="blinds(horizontal)">
                                      <p:cBhvr>
                                        <p:cTn id="37" dur="500"/>
                                        <p:tgtEl>
                                          <p:spTgt spid="56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P spid="56326" grpId="0"/>
      <p:bldP spid="56327" grpId="0"/>
      <p:bldP spid="56330" grpId="0"/>
      <p:bldP spid="56331"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353820" y="817564"/>
            <a:ext cx="4140200" cy="631825"/>
          </a:xfrm>
        </p:spPr>
        <p:txBody>
          <a:bodyPr/>
          <a:lstStyle/>
          <a:p>
            <a:pPr eaLnBrk="1" hangingPunct="1"/>
            <a:r>
              <a:rPr lang="en-US" altLang="zh-CN" sz="3200" b="1">
                <a:latin typeface="宋体" pitchFamily="2" charset="-122"/>
              </a:rPr>
              <a:t>1.</a:t>
            </a:r>
            <a:r>
              <a:rPr lang="zh-CN" altLang="en-US" sz="3200" b="1">
                <a:latin typeface="宋体" pitchFamily="2" charset="-122"/>
              </a:rPr>
              <a:t>二极管的伏安特性</a:t>
            </a:r>
            <a:endParaRPr lang="zh-CN" altLang="en-US" sz="3200" b="1">
              <a:latin typeface="宋体" pitchFamily="2" charset="-122"/>
            </a:endParaRPr>
          </a:p>
        </p:txBody>
      </p:sp>
      <p:sp>
        <p:nvSpPr>
          <p:cNvPr id="57347" name="Rectangle 3"/>
          <p:cNvSpPr>
            <a:spLocks noGrp="1" noChangeArrowheads="1"/>
          </p:cNvSpPr>
          <p:nvPr>
            <p:ph type="body" sz="half" idx="4294967295"/>
          </p:nvPr>
        </p:nvSpPr>
        <p:spPr>
          <a:xfrm>
            <a:off x="2149476" y="2393950"/>
            <a:ext cx="5395913" cy="584200"/>
          </a:xfrm>
        </p:spPr>
        <p:txBody>
          <a:bodyPr/>
          <a:lstStyle/>
          <a:p>
            <a:pPr eaLnBrk="1" hangingPunct="1">
              <a:buFont typeface="Wingdings" panose="05000000000000000000" pitchFamily="2" charset="2"/>
              <a:buNone/>
            </a:pPr>
            <a:r>
              <a:rPr lang="zh-CN" altLang="en-US" sz="2800" b="1">
                <a:ea typeface="黑体" pitchFamily="49" charset="-122"/>
              </a:rPr>
              <a:t>非线性区</a:t>
            </a:r>
            <a:r>
              <a:rPr lang="en-US" altLang="zh-CN" sz="2600">
                <a:latin typeface="Arial" panose="020B0604020202090204" pitchFamily="34" charset="0"/>
              </a:rPr>
              <a:t>——</a:t>
            </a:r>
            <a:r>
              <a:rPr lang="zh-CN" altLang="en-US" sz="2800" b="1">
                <a:ea typeface="幼圆" panose="02010509060101010101" pitchFamily="49" charset="-122"/>
              </a:rPr>
              <a:t>开始导通，电流小</a:t>
            </a:r>
            <a:endParaRPr lang="zh-CN" altLang="en-US" sz="2800" b="1">
              <a:ea typeface="幼圆" panose="02010509060101010101" pitchFamily="49" charset="-122"/>
            </a:endParaRPr>
          </a:p>
        </p:txBody>
      </p:sp>
      <p:sp>
        <p:nvSpPr>
          <p:cNvPr id="57348" name="Rectangle 4"/>
          <p:cNvSpPr>
            <a:spLocks noChangeArrowheads="1"/>
          </p:cNvSpPr>
          <p:nvPr/>
        </p:nvSpPr>
        <p:spPr bwMode="auto">
          <a:xfrm>
            <a:off x="2000251" y="1808163"/>
            <a:ext cx="2087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正向特性</a:t>
            </a:r>
            <a:endParaRPr lang="zh-CN" altLang="en-US">
              <a:ea typeface="华文楷体" panose="02010600040101010101" pitchFamily="2" charset="-122"/>
            </a:endParaRPr>
          </a:p>
        </p:txBody>
      </p:sp>
      <p:graphicFrame>
        <p:nvGraphicFramePr>
          <p:cNvPr id="57349" name="Object 5"/>
          <p:cNvGraphicFramePr>
            <a:graphicFrameLocks noGrp="1" noChangeAspect="1"/>
          </p:cNvGraphicFramePr>
          <p:nvPr>
            <p:ph sz="half" idx="4294967295"/>
          </p:nvPr>
        </p:nvGraphicFramePr>
        <p:xfrm>
          <a:off x="7581900" y="1449388"/>
          <a:ext cx="3086100" cy="2609850"/>
        </p:xfrm>
        <a:graphic>
          <a:graphicData uri="http://schemas.openxmlformats.org/presentationml/2006/ole">
            <mc:AlternateContent xmlns:mc="http://schemas.openxmlformats.org/markup-compatibility/2006">
              <mc:Choice xmlns:v="urn:schemas-microsoft-com:vml" Requires="v">
                <p:oleObj spid="_x0000_s2" name="" r:id="rId1" imgW="2404745" imgH="1998345" progId="Visio.Drawing.11">
                  <p:embed/>
                </p:oleObj>
              </mc:Choice>
              <mc:Fallback>
                <p:oleObj name="" r:id="rId1" imgW="2404745" imgH="1998345" progId="Visio.Drawing.11">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900" y="1449388"/>
                        <a:ext cx="30861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50" name="Rectangle 6"/>
          <p:cNvSpPr>
            <a:spLocks noChangeArrowheads="1"/>
          </p:cNvSpPr>
          <p:nvPr/>
        </p:nvSpPr>
        <p:spPr bwMode="auto">
          <a:xfrm>
            <a:off x="2135189" y="3068638"/>
            <a:ext cx="56213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黑体" pitchFamily="49" charset="-122"/>
              </a:rPr>
              <a:t>导通区</a:t>
            </a:r>
            <a:r>
              <a:rPr lang="en-US" altLang="zh-CN">
                <a:latin typeface="华文楷体" panose="02010600040101010101" pitchFamily="2" charset="-122"/>
                <a:ea typeface="华文楷体" panose="02010600040101010101" pitchFamily="2" charset="-122"/>
              </a:rPr>
              <a:t>——</a:t>
            </a:r>
            <a:r>
              <a:rPr lang="zh-CN" altLang="en-US">
                <a:latin typeface="幼圆" panose="02010509060101010101" pitchFamily="49" charset="-122"/>
              </a:rPr>
              <a:t>近似线性，导通压降：</a:t>
            </a:r>
            <a:endParaRPr lang="zh-CN" altLang="en-US">
              <a:latin typeface="幼圆" panose="02010509060101010101" pitchFamily="49" charset="-122"/>
            </a:endParaRPr>
          </a:p>
          <a:p>
            <a:pPr eaLnBrk="1" hangingPunct="1"/>
            <a:r>
              <a:rPr lang="zh-CN" altLang="en-US">
                <a:latin typeface="幼圆" panose="02010509060101010101" pitchFamily="49" charset="-122"/>
              </a:rPr>
              <a:t>  硅管</a:t>
            </a:r>
            <a:r>
              <a:rPr lang="en-US" altLang="zh-CN">
                <a:latin typeface="幼圆" panose="02010509060101010101" pitchFamily="49" charset="-122"/>
              </a:rPr>
              <a:t>0.6</a:t>
            </a:r>
            <a:r>
              <a:rPr lang="en-US" altLang="zh-CN">
                <a:latin typeface="Times New Roman" panose="02020503050405090304" pitchFamily="18" charset="0"/>
              </a:rPr>
              <a:t>~</a:t>
            </a:r>
            <a:r>
              <a:rPr lang="en-US" altLang="zh-CN">
                <a:latin typeface="幼圆" panose="02010509060101010101" pitchFamily="49" charset="-122"/>
              </a:rPr>
              <a:t>0.7V  </a:t>
            </a:r>
            <a:r>
              <a:rPr lang="zh-CN" altLang="en-US">
                <a:latin typeface="幼圆" panose="02010509060101010101" pitchFamily="49" charset="-122"/>
              </a:rPr>
              <a:t>锗管</a:t>
            </a:r>
            <a:r>
              <a:rPr lang="en-US" altLang="zh-CN">
                <a:latin typeface="幼圆" panose="02010509060101010101" pitchFamily="49" charset="-122"/>
              </a:rPr>
              <a:t>0.2</a:t>
            </a:r>
            <a:r>
              <a:rPr lang="en-US" altLang="zh-CN">
                <a:latin typeface="Times New Roman" panose="02020503050405090304" pitchFamily="18" charset="0"/>
              </a:rPr>
              <a:t>~</a:t>
            </a:r>
            <a:r>
              <a:rPr lang="en-US" altLang="zh-CN">
                <a:latin typeface="幼圆" panose="02010509060101010101" pitchFamily="49" charset="-122"/>
              </a:rPr>
              <a:t>0.3V</a:t>
            </a:r>
            <a:endParaRPr lang="en-US" altLang="zh-CN">
              <a:latin typeface="幼圆" panose="02010509060101010101" pitchFamily="49" charset="-122"/>
            </a:endParaRPr>
          </a:p>
        </p:txBody>
      </p:sp>
      <p:sp>
        <p:nvSpPr>
          <p:cNvPr id="57351" name="Rectangle 7"/>
          <p:cNvSpPr>
            <a:spLocks noChangeArrowheads="1"/>
          </p:cNvSpPr>
          <p:nvPr/>
        </p:nvSpPr>
        <p:spPr bwMode="auto">
          <a:xfrm>
            <a:off x="1955801" y="4194176"/>
            <a:ext cx="2430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ea typeface="华文楷体" panose="02010600040101010101" pitchFamily="2" charset="-122"/>
              </a:rPr>
              <a:t>● 反向特性</a:t>
            </a:r>
            <a:endParaRPr lang="zh-CN" altLang="en-US">
              <a:ea typeface="华文楷体" panose="02010600040101010101" pitchFamily="2" charset="-122"/>
            </a:endParaRPr>
          </a:p>
        </p:txBody>
      </p:sp>
      <p:sp>
        <p:nvSpPr>
          <p:cNvPr id="57352" name="Rectangle 8"/>
          <p:cNvSpPr>
            <a:spLocks noChangeArrowheads="1"/>
          </p:cNvSpPr>
          <p:nvPr/>
        </p:nvSpPr>
        <p:spPr bwMode="auto">
          <a:xfrm>
            <a:off x="2316164" y="4733925"/>
            <a:ext cx="6688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ea typeface="黑体" pitchFamily="49" charset="-122"/>
              </a:rPr>
              <a:t>正常工作区</a:t>
            </a:r>
            <a:r>
              <a:rPr lang="en-US" altLang="zh-CN" sz="2600">
                <a:latin typeface="Arial" panose="020B0604020202090204" pitchFamily="34" charset="0"/>
                <a:ea typeface="宋体" pitchFamily="2" charset="-122"/>
              </a:rPr>
              <a:t>——</a:t>
            </a:r>
            <a:r>
              <a:rPr lang="zh-CN" altLang="en-US"/>
              <a:t>截止</a:t>
            </a:r>
            <a:r>
              <a:rPr lang="en-US" altLang="zh-CN" sz="2600">
                <a:latin typeface="Arial" panose="020B0604020202090204" pitchFamily="34" charset="0"/>
                <a:ea typeface="宋体" pitchFamily="2" charset="-122"/>
              </a:rPr>
              <a:t>——</a:t>
            </a:r>
            <a:r>
              <a:rPr lang="en-US" altLang="zh-CN"/>
              <a:t> </a:t>
            </a:r>
            <a:r>
              <a:rPr lang="zh-CN" altLang="en-US"/>
              <a:t>反向电流很小</a:t>
            </a:r>
            <a:endParaRPr lang="zh-CN" altLang="en-US"/>
          </a:p>
        </p:txBody>
      </p:sp>
      <p:sp>
        <p:nvSpPr>
          <p:cNvPr id="57353" name="Rectangle 9"/>
          <p:cNvSpPr>
            <a:spLocks noChangeArrowheads="1"/>
          </p:cNvSpPr>
          <p:nvPr/>
        </p:nvSpPr>
        <p:spPr bwMode="auto">
          <a:xfrm>
            <a:off x="2316163" y="5408613"/>
            <a:ext cx="69135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ea typeface="黑体" pitchFamily="49" charset="-122"/>
              </a:rPr>
              <a:t>反向击穿区</a:t>
            </a:r>
            <a:r>
              <a:rPr lang="en-US" altLang="zh-CN" sz="2600">
                <a:latin typeface="Arial" panose="020B0604020202090204" pitchFamily="34" charset="0"/>
                <a:ea typeface="宋体" pitchFamily="2" charset="-122"/>
              </a:rPr>
              <a:t>——</a:t>
            </a:r>
            <a:r>
              <a:rPr lang="zh-CN" altLang="en-US"/>
              <a:t>反向电压过大，反向击穿</a:t>
            </a:r>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9"/>
                                        </p:tgtEl>
                                        <p:attrNameLst>
                                          <p:attrName>style.visibility</p:attrName>
                                        </p:attrNameLst>
                                      </p:cBhvr>
                                      <p:to>
                                        <p:strVal val="visible"/>
                                      </p:to>
                                    </p:set>
                                    <p:animEffect transition="in" filter="blinds(horizontal)">
                                      <p:cBhvr>
                                        <p:cTn id="7" dur="500"/>
                                        <p:tgtEl>
                                          <p:spTgt spid="573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blinds(horizontal)">
                                      <p:cBhvr>
                                        <p:cTn id="12" dur="500"/>
                                        <p:tgtEl>
                                          <p:spTgt spid="573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347">
                                            <p:txEl>
                                              <p:pRg st="0" end="0"/>
                                            </p:txEl>
                                          </p:spTgt>
                                        </p:tgtEl>
                                        <p:attrNameLst>
                                          <p:attrName>style.visibility</p:attrName>
                                        </p:attrNameLst>
                                      </p:cBhvr>
                                      <p:to>
                                        <p:strVal val="visible"/>
                                      </p:to>
                                    </p:set>
                                    <p:animEffect transition="in" filter="blinds(horizontal)">
                                      <p:cBhvr>
                                        <p:cTn id="17" dur="500"/>
                                        <p:tgtEl>
                                          <p:spTgt spid="5734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350"/>
                                        </p:tgtEl>
                                        <p:attrNameLst>
                                          <p:attrName>style.visibility</p:attrName>
                                        </p:attrNameLst>
                                      </p:cBhvr>
                                      <p:to>
                                        <p:strVal val="visible"/>
                                      </p:to>
                                    </p:set>
                                    <p:animEffect transition="in" filter="blinds(horizontal)">
                                      <p:cBhvr>
                                        <p:cTn id="22" dur="500"/>
                                        <p:tgtEl>
                                          <p:spTgt spid="573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351"/>
                                        </p:tgtEl>
                                        <p:attrNameLst>
                                          <p:attrName>style.visibility</p:attrName>
                                        </p:attrNameLst>
                                      </p:cBhvr>
                                      <p:to>
                                        <p:strVal val="visible"/>
                                      </p:to>
                                    </p:set>
                                    <p:animEffect transition="in" filter="blinds(horizontal)">
                                      <p:cBhvr>
                                        <p:cTn id="27" dur="500"/>
                                        <p:tgtEl>
                                          <p:spTgt spid="573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7352"/>
                                        </p:tgtEl>
                                        <p:attrNameLst>
                                          <p:attrName>style.visibility</p:attrName>
                                        </p:attrNameLst>
                                      </p:cBhvr>
                                      <p:to>
                                        <p:strVal val="visible"/>
                                      </p:to>
                                    </p:set>
                                    <p:animEffect transition="in" filter="blinds(horizontal)">
                                      <p:cBhvr>
                                        <p:cTn id="32" dur="500"/>
                                        <p:tgtEl>
                                          <p:spTgt spid="573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7353"/>
                                        </p:tgtEl>
                                        <p:attrNameLst>
                                          <p:attrName>style.visibility</p:attrName>
                                        </p:attrNameLst>
                                      </p:cBhvr>
                                      <p:to>
                                        <p:strVal val="visible"/>
                                      </p:to>
                                    </p:set>
                                    <p:animEffect transition="in" filter="blinds(horizontal)">
                                      <p:cBhvr>
                                        <p:cTn id="37" dur="5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P spid="57348" grpId="0"/>
      <p:bldP spid="57350" grpId="0"/>
      <p:bldP spid="57351" grpId="0"/>
      <p:bldP spid="57352" grpId="0"/>
      <p:bldP spid="5735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19150" y="1280795"/>
            <a:ext cx="5059045" cy="3863340"/>
          </a:xfrm>
          <a:prstGeom prst="rect">
            <a:avLst/>
          </a:prstGeom>
        </p:spPr>
      </p:pic>
      <p:pic>
        <p:nvPicPr>
          <p:cNvPr id="2" name="Picture 2"/>
          <p:cNvPicPr>
            <a:picLocks noChangeAspect="1"/>
          </p:cNvPicPr>
          <p:nvPr>
            <p:custDataLst>
              <p:tags r:id="rId2"/>
            </p:custDataLst>
          </p:nvPr>
        </p:nvPicPr>
        <p:blipFill>
          <a:blip r:embed="rId3"/>
          <a:stretch>
            <a:fillRect/>
          </a:stretch>
        </p:blipFill>
        <p:spPr>
          <a:xfrm>
            <a:off x="6257925" y="1280795"/>
            <a:ext cx="5494020" cy="3862705"/>
          </a:xfrm>
          <a:prstGeom prst="rect">
            <a:avLst/>
          </a:prstGeom>
        </p:spPr>
      </p:pic>
      <p:sp>
        <p:nvSpPr>
          <p:cNvPr id="4" name="灯片编号占位符 3"/>
          <p:cNvSpPr>
            <a:spLocks noGrp="1"/>
          </p:cNvSpPr>
          <p:nvPr>
            <p:ph type="sldNum" sz="quarter" idx="12"/>
            <p:custDataLst>
              <p:tags r:id="rId4"/>
            </p:custDataLst>
          </p:nvPr>
        </p:nvSpPr>
        <p:spPr/>
        <p:txBody>
          <a:bodyPr/>
          <a:p>
            <a:fld id="{6D22F896-40B5-4ADD-8801-0D06FADFA095}" type="slidenum">
              <a:rPr lang="en-US" dirty="0"/>
            </a:fld>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t="6848"/>
          <a:stretch>
            <a:fillRect/>
          </a:stretch>
        </p:blipFill>
        <p:spPr>
          <a:xfrm>
            <a:off x="2075815" y="1149985"/>
            <a:ext cx="8041005" cy="5338445"/>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965960" y="669290"/>
            <a:ext cx="8260715" cy="6021070"/>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06625" y="1846264"/>
            <a:ext cx="2160588" cy="1800225"/>
            <a:chOff x="475" y="573"/>
            <a:chExt cx="1361" cy="1134"/>
          </a:xfrm>
        </p:grpSpPr>
        <p:sp>
          <p:nvSpPr>
            <p:cNvPr id="3" name="Text Box 3"/>
            <p:cNvSpPr txBox="1">
              <a:spLocks noChangeArrowheads="1"/>
            </p:cNvSpPr>
            <p:nvPr/>
          </p:nvSpPr>
          <p:spPr bwMode="auto">
            <a:xfrm>
              <a:off x="475" y="936"/>
              <a:ext cx="408" cy="330"/>
            </a:xfrm>
            <a:prstGeom prst="rect">
              <a:avLst/>
            </a:prstGeom>
            <a:solidFill>
              <a:srgbClr val="FFCC00"/>
            </a:solidFill>
            <a:ln w="38100" cap="sq" algn="ctr">
              <a:solidFill>
                <a:srgbClr val="FFCC00"/>
              </a:solidFill>
              <a:miter lim="800000"/>
            </a:ln>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solidFill>
                    <a:schemeClr val="bg2"/>
                  </a:solidFill>
                  <a:latin typeface="Times New Roman" panose="02020503050405090304" pitchFamily="18" charset="0"/>
                  <a:ea typeface="仿宋_GB2312" pitchFamily="49" charset="-122"/>
                  <a:sym typeface="Symbol" panose="05050102010706020507" pitchFamily="18" charset="2"/>
                </a:rPr>
                <a:t>A</a:t>
              </a:r>
              <a:endParaRPr kumimoji="1" lang="en-US" altLang="zh-CN" sz="2800" b="1">
                <a:solidFill>
                  <a:schemeClr val="bg2"/>
                </a:solidFill>
                <a:latin typeface="Times New Roman" panose="02020503050405090304" pitchFamily="18" charset="0"/>
                <a:ea typeface="仿宋_GB2312" pitchFamily="49" charset="-122"/>
                <a:sym typeface="Symbol" panose="05050102010706020507" pitchFamily="18" charset="2"/>
              </a:endParaRPr>
            </a:p>
          </p:txBody>
        </p:sp>
        <p:sp>
          <p:nvSpPr>
            <p:cNvPr id="4" name="Text Box 4"/>
            <p:cNvSpPr txBox="1">
              <a:spLocks noChangeArrowheads="1"/>
            </p:cNvSpPr>
            <p:nvPr/>
          </p:nvSpPr>
          <p:spPr bwMode="auto">
            <a:xfrm>
              <a:off x="1428" y="936"/>
              <a:ext cx="408" cy="330"/>
            </a:xfrm>
            <a:prstGeom prst="rect">
              <a:avLst/>
            </a:prstGeom>
            <a:solidFill>
              <a:srgbClr val="FFCC00"/>
            </a:solidFill>
            <a:ln w="38100" cap="sq" algn="ctr">
              <a:solidFill>
                <a:srgbClr val="FFCC00"/>
              </a:solidFill>
              <a:miter lim="800000"/>
            </a:ln>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solidFill>
                    <a:schemeClr val="bg2"/>
                  </a:solidFill>
                  <a:latin typeface="Times New Roman" panose="02020503050405090304" pitchFamily="18" charset="0"/>
                  <a:ea typeface="仿宋_GB2312" pitchFamily="49" charset="-122"/>
                  <a:sym typeface="Symbol" panose="05050102010706020507" pitchFamily="18" charset="2"/>
                </a:rPr>
                <a:t>B</a:t>
              </a:r>
              <a:endParaRPr kumimoji="1" lang="en-US" altLang="zh-CN" sz="2800" b="1">
                <a:solidFill>
                  <a:schemeClr val="bg2"/>
                </a:solidFill>
                <a:latin typeface="Times New Roman" panose="02020503050405090304" pitchFamily="18" charset="0"/>
                <a:ea typeface="仿宋_GB2312" pitchFamily="49" charset="-122"/>
                <a:sym typeface="Symbol" panose="05050102010706020507" pitchFamily="18" charset="2"/>
              </a:endParaRPr>
            </a:p>
          </p:txBody>
        </p:sp>
        <p:sp>
          <p:nvSpPr>
            <p:cNvPr id="5" name="Line 5"/>
            <p:cNvSpPr>
              <a:spLocks noChangeShapeType="1"/>
            </p:cNvSpPr>
            <p:nvPr/>
          </p:nvSpPr>
          <p:spPr bwMode="auto">
            <a:xfrm>
              <a:off x="657" y="573"/>
              <a:ext cx="0" cy="363"/>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p:cNvSpPr>
              <a:spLocks noChangeShapeType="1"/>
            </p:cNvSpPr>
            <p:nvPr/>
          </p:nvSpPr>
          <p:spPr bwMode="auto">
            <a:xfrm>
              <a:off x="1655" y="573"/>
              <a:ext cx="0" cy="363"/>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657" y="573"/>
              <a:ext cx="998" cy="0"/>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657" y="1253"/>
              <a:ext cx="0" cy="454"/>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1655" y="1253"/>
              <a:ext cx="0" cy="454"/>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
            <p:cNvSpPr>
              <a:spLocks noChangeShapeType="1"/>
            </p:cNvSpPr>
            <p:nvPr/>
          </p:nvSpPr>
          <p:spPr bwMode="auto">
            <a:xfrm>
              <a:off x="657" y="1707"/>
              <a:ext cx="998" cy="0"/>
            </a:xfrm>
            <a:prstGeom prst="line">
              <a:avLst/>
            </a:prstGeom>
            <a:noFill/>
            <a:ln w="38100" cap="sq">
              <a:solidFill>
                <a:srgbClr val="FF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1"/>
            <p:cNvSpPr txBox="1">
              <a:spLocks noChangeArrowheads="1"/>
            </p:cNvSpPr>
            <p:nvPr/>
          </p:nvSpPr>
          <p:spPr bwMode="auto">
            <a:xfrm>
              <a:off x="475" y="936"/>
              <a:ext cx="408" cy="330"/>
            </a:xfrm>
            <a:prstGeom prst="rect">
              <a:avLst/>
            </a:prstGeom>
            <a:solidFill>
              <a:srgbClr val="46ACAE"/>
            </a:solidFill>
            <a:ln w="38100" cap="sq" algn="ctr">
              <a:solidFill>
                <a:srgbClr val="FFCC00"/>
              </a:solidFill>
              <a:miter lim="800000"/>
            </a:ln>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solidFill>
                    <a:srgbClr val="CC0000"/>
                  </a:solidFill>
                  <a:latin typeface="Times New Roman" panose="02020503050405090304" pitchFamily="18" charset="0"/>
                  <a:ea typeface="仿宋_GB2312" pitchFamily="49" charset="-122"/>
                  <a:sym typeface="Symbol" panose="05050102010706020507" pitchFamily="18" charset="2"/>
                </a:rPr>
                <a:t>A</a:t>
              </a:r>
              <a:endParaRPr kumimoji="1" lang="en-US" altLang="zh-CN" sz="28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2" name="Text Box 12"/>
            <p:cNvSpPr txBox="1">
              <a:spLocks noChangeArrowheads="1"/>
            </p:cNvSpPr>
            <p:nvPr/>
          </p:nvSpPr>
          <p:spPr bwMode="auto">
            <a:xfrm>
              <a:off x="1428" y="936"/>
              <a:ext cx="408" cy="330"/>
            </a:xfrm>
            <a:prstGeom prst="rect">
              <a:avLst/>
            </a:prstGeom>
            <a:solidFill>
              <a:srgbClr val="46ACAE"/>
            </a:solidFill>
            <a:ln w="38100" cap="sq" algn="ctr">
              <a:solidFill>
                <a:srgbClr val="FFCC00"/>
              </a:solidFill>
              <a:miter lim="800000"/>
            </a:ln>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solidFill>
                    <a:srgbClr val="CC0000"/>
                  </a:solidFill>
                  <a:latin typeface="Times New Roman" panose="02020503050405090304" pitchFamily="18" charset="0"/>
                  <a:ea typeface="仿宋_GB2312" pitchFamily="49" charset="-122"/>
                  <a:sym typeface="Symbol" panose="05050102010706020507" pitchFamily="18" charset="2"/>
                </a:rPr>
                <a:t>B</a:t>
              </a:r>
              <a:endParaRPr kumimoji="1" lang="en-US" altLang="zh-CN" sz="28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 name="Line 13"/>
            <p:cNvSpPr>
              <a:spLocks noChangeShapeType="1"/>
            </p:cNvSpPr>
            <p:nvPr/>
          </p:nvSpPr>
          <p:spPr bwMode="auto">
            <a:xfrm>
              <a:off x="657" y="573"/>
              <a:ext cx="0" cy="36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4"/>
            <p:cNvSpPr>
              <a:spLocks noChangeShapeType="1"/>
            </p:cNvSpPr>
            <p:nvPr/>
          </p:nvSpPr>
          <p:spPr bwMode="auto">
            <a:xfrm>
              <a:off x="1655" y="573"/>
              <a:ext cx="0" cy="36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5"/>
            <p:cNvSpPr>
              <a:spLocks noChangeShapeType="1"/>
            </p:cNvSpPr>
            <p:nvPr/>
          </p:nvSpPr>
          <p:spPr bwMode="auto">
            <a:xfrm>
              <a:off x="657" y="573"/>
              <a:ext cx="99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6"/>
            <p:cNvSpPr>
              <a:spLocks noChangeShapeType="1"/>
            </p:cNvSpPr>
            <p:nvPr/>
          </p:nvSpPr>
          <p:spPr bwMode="auto">
            <a:xfrm>
              <a:off x="657" y="1253"/>
              <a:ext cx="0" cy="454"/>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7"/>
            <p:cNvSpPr>
              <a:spLocks noChangeShapeType="1"/>
            </p:cNvSpPr>
            <p:nvPr/>
          </p:nvSpPr>
          <p:spPr bwMode="auto">
            <a:xfrm>
              <a:off x="1655" y="1253"/>
              <a:ext cx="0" cy="454"/>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a:off x="657" y="1707"/>
              <a:ext cx="99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AutoShape 19"/>
          <p:cNvSpPr>
            <a:spLocks noChangeArrowheads="1"/>
          </p:cNvSpPr>
          <p:nvPr/>
        </p:nvSpPr>
        <p:spPr bwMode="auto">
          <a:xfrm>
            <a:off x="2711451" y="1628776"/>
            <a:ext cx="720725" cy="144463"/>
          </a:xfrm>
          <a:prstGeom prst="rightArrow">
            <a:avLst>
              <a:gd name="adj1" fmla="val 50000"/>
              <a:gd name="adj2" fmla="val 124725"/>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0" name="Text Box 20"/>
          <p:cNvSpPr txBox="1">
            <a:spLocks noChangeArrowheads="1"/>
          </p:cNvSpPr>
          <p:nvPr/>
        </p:nvSpPr>
        <p:spPr bwMode="auto">
          <a:xfrm>
            <a:off x="3287713" y="1325563"/>
            <a:ext cx="57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sp>
        <p:nvSpPr>
          <p:cNvPr id="21" name="Text Box 22"/>
          <p:cNvSpPr txBox="1">
            <a:spLocks noChangeArrowheads="1"/>
          </p:cNvSpPr>
          <p:nvPr/>
        </p:nvSpPr>
        <p:spPr bwMode="auto">
          <a:xfrm>
            <a:off x="2928938" y="1773239"/>
            <a:ext cx="64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3200" b="1">
                <a:latin typeface="Times New Roman" panose="02020503050405090304" pitchFamily="18" charset="0"/>
                <a:ea typeface="仿宋_GB2312" pitchFamily="49" charset="-122"/>
                <a:sym typeface="Symbol" panose="05050102010706020507" pitchFamily="18" charset="2"/>
              </a:rPr>
              <a:t>＋</a:t>
            </a:r>
            <a:endParaRPr kumimoji="1" lang="zh-CN" altLang="en-US" sz="3200" b="1">
              <a:latin typeface="Times New Roman" panose="02020503050405090304" pitchFamily="18" charset="0"/>
              <a:ea typeface="仿宋_GB2312" pitchFamily="49" charset="-122"/>
              <a:sym typeface="Symbol" panose="05050102010706020507" pitchFamily="18" charset="2"/>
            </a:endParaRPr>
          </a:p>
        </p:txBody>
      </p:sp>
      <p:sp>
        <p:nvSpPr>
          <p:cNvPr id="22" name="Text Box 23"/>
          <p:cNvSpPr txBox="1">
            <a:spLocks noChangeArrowheads="1"/>
          </p:cNvSpPr>
          <p:nvPr/>
        </p:nvSpPr>
        <p:spPr bwMode="auto">
          <a:xfrm>
            <a:off x="2928938" y="2997200"/>
            <a:ext cx="64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3200" b="1">
                <a:latin typeface="Times New Roman" panose="02020503050405090304" pitchFamily="18" charset="0"/>
                <a:ea typeface="仿宋_GB2312" pitchFamily="49" charset="-122"/>
                <a:sym typeface="Symbol" panose="05050102010706020507" pitchFamily="18" charset="2"/>
              </a:rPr>
              <a:t>－</a:t>
            </a:r>
            <a:endParaRPr kumimoji="1" lang="zh-CN" altLang="en-US" sz="3200" b="1">
              <a:latin typeface="Times New Roman" panose="02020503050405090304" pitchFamily="18" charset="0"/>
              <a:ea typeface="仿宋_GB2312" pitchFamily="49" charset="-122"/>
              <a:sym typeface="Symbol" panose="05050102010706020507" pitchFamily="18" charset="2"/>
            </a:endParaRPr>
          </a:p>
        </p:txBody>
      </p:sp>
      <p:sp>
        <p:nvSpPr>
          <p:cNvPr id="23" name="Text Box 24"/>
          <p:cNvSpPr txBox="1">
            <a:spLocks noChangeArrowheads="1"/>
          </p:cNvSpPr>
          <p:nvPr/>
        </p:nvSpPr>
        <p:spPr bwMode="auto">
          <a:xfrm>
            <a:off x="2928938" y="2422526"/>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U</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sp>
        <p:nvSpPr>
          <p:cNvPr id="24" name="Text Box 25"/>
          <p:cNvSpPr txBox="1">
            <a:spLocks noChangeArrowheads="1"/>
          </p:cNvSpPr>
          <p:nvPr/>
        </p:nvSpPr>
        <p:spPr bwMode="auto">
          <a:xfrm>
            <a:off x="4511675" y="2173289"/>
            <a:ext cx="593883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nSpc>
                <a:spcPct val="120000"/>
              </a:lnSpc>
            </a:pPr>
            <a:r>
              <a:rPr kumimoji="1" lang="zh-CN" altLang="en-US" sz="2400" b="1" dirty="0">
                <a:latin typeface="Times New Roman" panose="02020503050405090304" pitchFamily="18" charset="0"/>
                <a:ea typeface="仿宋_GB2312" pitchFamily="49" charset="-122"/>
                <a:sym typeface="Symbol" panose="05050102010706020507" pitchFamily="18" charset="2"/>
              </a:rPr>
              <a:t>电压电流参考方向如图中所标，问：对</a:t>
            </a:r>
            <a:r>
              <a:rPr kumimoji="1" lang="en-US" altLang="zh-CN" sz="2400" b="1" dirty="0">
                <a:latin typeface="Times New Roman" panose="02020503050405090304" pitchFamily="18" charset="0"/>
                <a:ea typeface="仿宋_GB2312" pitchFamily="49" charset="-122"/>
                <a:sym typeface="Symbol" panose="05050102010706020507" pitchFamily="18" charset="2"/>
              </a:rPr>
              <a:t>A</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dirty="0">
                <a:latin typeface="Times New Roman" panose="02020503050405090304" pitchFamily="18" charset="0"/>
                <a:ea typeface="仿宋_GB2312" pitchFamily="49" charset="-122"/>
                <a:sym typeface="Symbol" panose="05050102010706020507" pitchFamily="18" charset="2"/>
              </a:rPr>
              <a:t>B</a:t>
            </a:r>
            <a:r>
              <a:rPr kumimoji="1" lang="zh-CN" altLang="en-US" sz="2400" b="1" dirty="0">
                <a:latin typeface="Times New Roman" panose="02020503050405090304" pitchFamily="18" charset="0"/>
                <a:ea typeface="仿宋_GB2312" pitchFamily="49" charset="-122"/>
                <a:sym typeface="Symbol" panose="05050102010706020507" pitchFamily="18" charset="2"/>
              </a:rPr>
              <a:t>两部分电路电压电流参考方向关联否？</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sp>
        <p:nvSpPr>
          <p:cNvPr id="25" name="Text Box 26"/>
          <p:cNvSpPr txBox="1">
            <a:spLocks noChangeArrowheads="1"/>
          </p:cNvSpPr>
          <p:nvPr/>
        </p:nvSpPr>
        <p:spPr bwMode="auto">
          <a:xfrm>
            <a:off x="3216275" y="4006851"/>
            <a:ext cx="55451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答：   </a:t>
            </a:r>
            <a:r>
              <a:rPr kumimoji="1" lang="en-US" altLang="zh-CN" sz="2400" b="1">
                <a:latin typeface="Times New Roman" panose="02020503050405090304" pitchFamily="18" charset="0"/>
                <a:ea typeface="仿宋_GB2312" pitchFamily="49" charset="-122"/>
                <a:sym typeface="Symbol" panose="05050102010706020507" pitchFamily="18" charset="2"/>
              </a:rPr>
              <a:t>A    </a:t>
            </a:r>
            <a:r>
              <a:rPr kumimoji="1" lang="zh-CN" altLang="en-US" sz="2400" b="1">
                <a:latin typeface="Times New Roman" panose="02020503050405090304" pitchFamily="18" charset="0"/>
                <a:ea typeface="仿宋_GB2312" pitchFamily="49" charset="-122"/>
                <a:sym typeface="Symbol" panose="05050102010706020507" pitchFamily="18" charset="2"/>
              </a:rPr>
              <a:t>电压、电流参考方向非关联；</a:t>
            </a:r>
            <a:endParaRPr kumimoji="1" lang="zh-CN" altLang="en-US" sz="2400" b="1">
              <a:latin typeface="Times New Roman" panose="02020503050405090304" pitchFamily="18" charset="0"/>
              <a:ea typeface="仿宋_GB2312" pitchFamily="49" charset="-122"/>
              <a:sym typeface="Symbol" panose="05050102010706020507" pitchFamily="18" charset="2"/>
            </a:endParaRPr>
          </a:p>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       </a:t>
            </a:r>
            <a:r>
              <a:rPr kumimoji="1" lang="en-US" altLang="zh-CN" sz="2400" b="1">
                <a:latin typeface="Times New Roman" panose="02020503050405090304" pitchFamily="18" charset="0"/>
                <a:ea typeface="仿宋_GB2312" pitchFamily="49" charset="-122"/>
                <a:sym typeface="Symbol" panose="05050102010706020507" pitchFamily="18" charset="2"/>
              </a:rPr>
              <a:t>B    </a:t>
            </a:r>
            <a:r>
              <a:rPr kumimoji="1" lang="zh-CN" altLang="en-US" sz="2400" b="1">
                <a:latin typeface="Times New Roman" panose="02020503050405090304" pitchFamily="18" charset="0"/>
                <a:ea typeface="仿宋_GB2312" pitchFamily="49" charset="-122"/>
                <a:sym typeface="Symbol" panose="05050102010706020507" pitchFamily="18" charset="2"/>
              </a:rPr>
              <a:t>电压、电流参考方向关联。</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26" name="灯片编号占位符 2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iterate type="lt">
                                    <p:tmPct val="100000"/>
                                  </p:iterate>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p:cTn id="7" dur="8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 dur="80" fill="hold"/>
                                        <p:tgtEl>
                                          <p:spTgt spid="25">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iterate type="lt">
                                    <p:tmPct val="100000"/>
                                  </p:iterate>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p:cTn id="11" dur="80" fill="hold"/>
                                        <p:tgtEl>
                                          <p:spTgt spid="25">
                                            <p:txEl>
                                              <p:pRg st="1" end="1"/>
                                            </p:txEl>
                                          </p:spTgt>
                                        </p:tgtEl>
                                        <p:attrNameLst>
                                          <p:attrName>ppt_w</p:attrName>
                                        </p:attrNameLst>
                                      </p:cBhvr>
                                      <p:tavLst>
                                        <p:tav tm="0">
                                          <p:val>
                                            <p:fltVal val="0"/>
                                          </p:val>
                                        </p:tav>
                                        <p:tav tm="100000">
                                          <p:val>
                                            <p:strVal val="#ppt_w"/>
                                          </p:val>
                                        </p:tav>
                                      </p:tavLst>
                                    </p:anim>
                                    <p:anim calcmode="lin" valueType="num">
                                      <p:cBhvr>
                                        <p:cTn id="12" dur="80" fill="hold"/>
                                        <p:tgtEl>
                                          <p:spTgt spid="2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721610" y="607060"/>
            <a:ext cx="6391275" cy="6158230"/>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89275" y="699135"/>
            <a:ext cx="6014085" cy="6158865"/>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71495" y="699770"/>
            <a:ext cx="5881370" cy="6074410"/>
          </a:xfrm>
          <a:prstGeom prst="rect">
            <a:avLst/>
          </a:prstGeom>
        </p:spPr>
      </p:pic>
      <p:sp>
        <p:nvSpPr>
          <p:cNvPr id="2" name="灯片编号占位符 1"/>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288734" y="785178"/>
            <a:ext cx="4492625" cy="628650"/>
          </a:xfrm>
        </p:spPr>
        <p:txBody>
          <a:bodyPr/>
          <a:lstStyle/>
          <a:p>
            <a:pPr eaLnBrk="1" hangingPunct="1"/>
            <a:r>
              <a:rPr lang="en-US" altLang="zh-CN" sz="3200" b="1">
                <a:latin typeface="宋体" pitchFamily="2" charset="-122"/>
              </a:rPr>
              <a:t>2.</a:t>
            </a:r>
            <a:r>
              <a:rPr lang="zh-CN" altLang="en-US" sz="3200" b="1">
                <a:latin typeface="宋体" pitchFamily="2" charset="-122"/>
              </a:rPr>
              <a:t>二极管的主要参数</a:t>
            </a:r>
            <a:endParaRPr lang="zh-CN" altLang="en-US" sz="3200" b="1">
              <a:latin typeface="宋体" pitchFamily="2" charset="-122"/>
            </a:endParaRPr>
          </a:p>
        </p:txBody>
      </p:sp>
      <p:sp>
        <p:nvSpPr>
          <p:cNvPr id="58371" name="Rectangle 3"/>
          <p:cNvSpPr>
            <a:spLocks noGrp="1" noChangeArrowheads="1"/>
          </p:cNvSpPr>
          <p:nvPr>
            <p:ph type="body" idx="4294967295"/>
          </p:nvPr>
        </p:nvSpPr>
        <p:spPr>
          <a:xfrm>
            <a:off x="2090739" y="1854200"/>
            <a:ext cx="3690937" cy="584200"/>
          </a:xfrm>
        </p:spPr>
        <p:txBody>
          <a:bodyPr/>
          <a:lstStyle/>
          <a:p>
            <a:pPr eaLnBrk="1" hangingPunct="1"/>
            <a:r>
              <a:rPr lang="zh-CN" altLang="en-US" sz="2800" b="1">
                <a:ea typeface="幼圆" panose="02010509060101010101" pitchFamily="49" charset="-122"/>
              </a:rPr>
              <a:t>最大正向电流</a:t>
            </a:r>
            <a:r>
              <a:rPr lang="zh-CN" altLang="en-US"/>
              <a:t> </a:t>
            </a:r>
            <a:endParaRPr lang="zh-CN" altLang="en-US"/>
          </a:p>
        </p:txBody>
      </p:sp>
      <p:sp>
        <p:nvSpPr>
          <p:cNvPr id="58372" name="Rectangle 4"/>
          <p:cNvSpPr>
            <a:spLocks noChangeArrowheads="1"/>
          </p:cNvSpPr>
          <p:nvPr/>
        </p:nvSpPr>
        <p:spPr bwMode="auto">
          <a:xfrm>
            <a:off x="2090738" y="2663825"/>
            <a:ext cx="45910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最高反向工作电压</a:t>
            </a:r>
            <a:r>
              <a:rPr lang="zh-CN" altLang="en-US" sz="3000">
                <a:ea typeface="宋体" pitchFamily="2" charset="-122"/>
              </a:rPr>
              <a:t> </a:t>
            </a:r>
            <a:endParaRPr lang="zh-CN" altLang="en-US" sz="3000">
              <a:ea typeface="宋体" pitchFamily="2" charset="-122"/>
            </a:endParaRPr>
          </a:p>
        </p:txBody>
      </p:sp>
      <p:sp>
        <p:nvSpPr>
          <p:cNvPr id="58373" name="Rectangle 5"/>
          <p:cNvSpPr>
            <a:spLocks noChangeArrowheads="1"/>
          </p:cNvSpPr>
          <p:nvPr/>
        </p:nvSpPr>
        <p:spPr bwMode="auto">
          <a:xfrm>
            <a:off x="2090738" y="3429000"/>
            <a:ext cx="3149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反向电流</a:t>
            </a:r>
            <a:r>
              <a:rPr lang="zh-CN" altLang="en-US" sz="3000">
                <a:ea typeface="宋体" pitchFamily="2" charset="-122"/>
              </a:rPr>
              <a:t> </a:t>
            </a:r>
            <a:endParaRPr lang="zh-CN" altLang="en-US" sz="3000">
              <a:ea typeface="宋体" pitchFamily="2" charset="-122"/>
            </a:endParaRPr>
          </a:p>
        </p:txBody>
      </p:sp>
      <p:sp>
        <p:nvSpPr>
          <p:cNvPr id="58374" name="Rectangle 6"/>
          <p:cNvSpPr>
            <a:spLocks noChangeArrowheads="1"/>
          </p:cNvSpPr>
          <p:nvPr/>
        </p:nvSpPr>
        <p:spPr bwMode="auto">
          <a:xfrm>
            <a:off x="2090739" y="4284663"/>
            <a:ext cx="36909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最高工作频率</a:t>
            </a:r>
            <a:endParaRPr lang="zh-CN" altLang="en-US"/>
          </a:p>
        </p:txBody>
      </p:sp>
      <p:graphicFrame>
        <p:nvGraphicFramePr>
          <p:cNvPr id="58375" name="对象 58374"/>
          <p:cNvGraphicFramePr>
            <a:graphicFrameLocks noChangeAspect="1"/>
          </p:cNvGraphicFramePr>
          <p:nvPr/>
        </p:nvGraphicFramePr>
        <p:xfrm>
          <a:off x="4970464" y="1898651"/>
          <a:ext cx="585787" cy="519113"/>
        </p:xfrm>
        <a:graphic>
          <a:graphicData uri="http://schemas.openxmlformats.org/presentationml/2006/ole">
            <mc:AlternateContent xmlns:mc="http://schemas.openxmlformats.org/markup-compatibility/2006">
              <mc:Choice xmlns:v="urn:schemas-microsoft-com:vml" Requires="v">
                <p:oleObj spid="_x0000_s2" name="" r:id="rId1" imgW="254635" imgH="229235" progId="">
                  <p:embed/>
                </p:oleObj>
              </mc:Choice>
              <mc:Fallback>
                <p:oleObj name="" r:id="rId1" imgW="254635" imgH="229235" progId="">
                  <p:embed/>
                  <p:pic>
                    <p:nvPicPr>
                      <p:cNvPr id="0" name="对象 58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464" y="1898651"/>
                        <a:ext cx="585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0"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8377" name="对象 58376"/>
          <p:cNvGraphicFramePr>
            <a:graphicFrameLocks noChangeAspect="1"/>
          </p:cNvGraphicFramePr>
          <p:nvPr/>
        </p:nvGraphicFramePr>
        <p:xfrm>
          <a:off x="5781675" y="2754314"/>
          <a:ext cx="630238" cy="473075"/>
        </p:xfrm>
        <a:graphic>
          <a:graphicData uri="http://schemas.openxmlformats.org/presentationml/2006/ole">
            <mc:AlternateContent xmlns:mc="http://schemas.openxmlformats.org/markup-compatibility/2006">
              <mc:Choice xmlns:v="urn:schemas-microsoft-com:vml" Requires="v">
                <p:oleObj spid="_x0000_s3" name="" r:id="rId3" imgW="305435" imgH="229235" progId="">
                  <p:embed/>
                </p:oleObj>
              </mc:Choice>
              <mc:Fallback>
                <p:oleObj name="" r:id="rId3" imgW="305435" imgH="229235" progId="">
                  <p:embed/>
                  <p:pic>
                    <p:nvPicPr>
                      <p:cNvPr id="0" name="对象 583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2754314"/>
                        <a:ext cx="6302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2" name="Rectangle 1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8379" name="对象 58378"/>
          <p:cNvGraphicFramePr>
            <a:graphicFrameLocks noChangeAspect="1"/>
          </p:cNvGraphicFramePr>
          <p:nvPr/>
        </p:nvGraphicFramePr>
        <p:xfrm>
          <a:off x="4251325" y="3519488"/>
          <a:ext cx="539750" cy="488950"/>
        </p:xfrm>
        <a:graphic>
          <a:graphicData uri="http://schemas.openxmlformats.org/presentationml/2006/ole">
            <mc:AlternateContent xmlns:mc="http://schemas.openxmlformats.org/markup-compatibility/2006">
              <mc:Choice xmlns:v="urn:schemas-microsoft-com:vml" Requires="v">
                <p:oleObj spid="_x0000_s4" name="" r:id="rId5" imgW="178435" imgH="229235" progId="">
                  <p:embed/>
                </p:oleObj>
              </mc:Choice>
              <mc:Fallback>
                <p:oleObj name="" r:id="rId5" imgW="178435" imgH="229235" progId="">
                  <p:embed/>
                  <p:pic>
                    <p:nvPicPr>
                      <p:cNvPr id="0" name="对象 583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3519488"/>
                        <a:ext cx="5397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4" name="Rectangle 12"/>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8381" name="对象 58380"/>
          <p:cNvGraphicFramePr>
            <a:graphicFrameLocks noChangeAspect="1"/>
          </p:cNvGraphicFramePr>
          <p:nvPr/>
        </p:nvGraphicFramePr>
        <p:xfrm>
          <a:off x="4926014" y="4373563"/>
          <a:ext cx="477837" cy="450850"/>
        </p:xfrm>
        <a:graphic>
          <a:graphicData uri="http://schemas.openxmlformats.org/presentationml/2006/ole">
            <mc:AlternateContent xmlns:mc="http://schemas.openxmlformats.org/markup-compatibility/2006">
              <mc:Choice xmlns:v="urn:schemas-microsoft-com:vml" Requires="v">
                <p:oleObj spid="_x0000_s5" name="" r:id="rId7" imgW="216535" imgH="229235" progId="">
                  <p:embed/>
                </p:oleObj>
              </mc:Choice>
              <mc:Fallback>
                <p:oleObj name="" r:id="rId7" imgW="216535" imgH="229235" progId="">
                  <p:embed/>
                  <p:pic>
                    <p:nvPicPr>
                      <p:cNvPr id="0" name="对象 583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6014" y="4373563"/>
                        <a:ext cx="4778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8375"/>
                                        </p:tgtEl>
                                        <p:attrNameLst>
                                          <p:attrName>style.visibility</p:attrName>
                                        </p:attrNameLst>
                                      </p:cBhvr>
                                      <p:to>
                                        <p:strVal val="visible"/>
                                      </p:to>
                                    </p:set>
                                    <p:animEffect transition="in" filter="blinds(horizontal)">
                                      <p:cBhvr>
                                        <p:cTn id="10" dur="500"/>
                                        <p:tgtEl>
                                          <p:spTgt spid="583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8372"/>
                                        </p:tgtEl>
                                        <p:attrNameLst>
                                          <p:attrName>style.visibility</p:attrName>
                                        </p:attrNameLst>
                                      </p:cBhvr>
                                      <p:to>
                                        <p:strVal val="visible"/>
                                      </p:to>
                                    </p:set>
                                    <p:animEffect transition="in" filter="blinds(horizontal)">
                                      <p:cBhvr>
                                        <p:cTn id="15" dur="500"/>
                                        <p:tgtEl>
                                          <p:spTgt spid="58372"/>
                                        </p:tgtEl>
                                      </p:cBhvr>
                                    </p:animEffect>
                                  </p:childTnLst>
                                </p:cTn>
                              </p:par>
                              <p:par>
                                <p:cTn id="16" presetID="3" presetClass="entr" presetSubtype="10" fill="hold" nodeType="withEffect">
                                  <p:stCondLst>
                                    <p:cond delay="0"/>
                                  </p:stCondLst>
                                  <p:childTnLst>
                                    <p:set>
                                      <p:cBhvr>
                                        <p:cTn id="17" dur="1" fill="hold">
                                          <p:stCondLst>
                                            <p:cond delay="0"/>
                                          </p:stCondLst>
                                        </p:cTn>
                                        <p:tgtEl>
                                          <p:spTgt spid="58377"/>
                                        </p:tgtEl>
                                        <p:attrNameLst>
                                          <p:attrName>style.visibility</p:attrName>
                                        </p:attrNameLst>
                                      </p:cBhvr>
                                      <p:to>
                                        <p:strVal val="visible"/>
                                      </p:to>
                                    </p:set>
                                    <p:animEffect transition="in" filter="blinds(horizontal)">
                                      <p:cBhvr>
                                        <p:cTn id="18" dur="500"/>
                                        <p:tgtEl>
                                          <p:spTgt spid="583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8373"/>
                                        </p:tgtEl>
                                        <p:attrNameLst>
                                          <p:attrName>style.visibility</p:attrName>
                                        </p:attrNameLst>
                                      </p:cBhvr>
                                      <p:to>
                                        <p:strVal val="visible"/>
                                      </p:to>
                                    </p:set>
                                    <p:animEffect transition="in" filter="blinds(horizontal)">
                                      <p:cBhvr>
                                        <p:cTn id="23" dur="500"/>
                                        <p:tgtEl>
                                          <p:spTgt spid="58373"/>
                                        </p:tgtEl>
                                      </p:cBhvr>
                                    </p:animEffect>
                                  </p:childTnLst>
                                </p:cTn>
                              </p:par>
                              <p:par>
                                <p:cTn id="24" presetID="3" presetClass="entr" presetSubtype="10" fill="hold" nodeType="withEffect">
                                  <p:stCondLst>
                                    <p:cond delay="0"/>
                                  </p:stCondLst>
                                  <p:childTnLst>
                                    <p:set>
                                      <p:cBhvr>
                                        <p:cTn id="25" dur="1" fill="hold">
                                          <p:stCondLst>
                                            <p:cond delay="0"/>
                                          </p:stCondLst>
                                        </p:cTn>
                                        <p:tgtEl>
                                          <p:spTgt spid="58379"/>
                                        </p:tgtEl>
                                        <p:attrNameLst>
                                          <p:attrName>style.visibility</p:attrName>
                                        </p:attrNameLst>
                                      </p:cBhvr>
                                      <p:to>
                                        <p:strVal val="visible"/>
                                      </p:to>
                                    </p:set>
                                    <p:animEffect transition="in" filter="blinds(horizontal)">
                                      <p:cBhvr>
                                        <p:cTn id="26" dur="500"/>
                                        <p:tgtEl>
                                          <p:spTgt spid="5837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8374"/>
                                        </p:tgtEl>
                                        <p:attrNameLst>
                                          <p:attrName>style.visibility</p:attrName>
                                        </p:attrNameLst>
                                      </p:cBhvr>
                                      <p:to>
                                        <p:strVal val="visible"/>
                                      </p:to>
                                    </p:set>
                                    <p:animEffect transition="in" filter="blinds(horizontal)">
                                      <p:cBhvr>
                                        <p:cTn id="31" dur="500"/>
                                        <p:tgtEl>
                                          <p:spTgt spid="58374"/>
                                        </p:tgtEl>
                                      </p:cBhvr>
                                    </p:animEffect>
                                  </p:childTnLst>
                                </p:cTn>
                              </p:par>
                              <p:par>
                                <p:cTn id="32" presetID="3" presetClass="entr" presetSubtype="10" fill="hold" nodeType="withEffect">
                                  <p:stCondLst>
                                    <p:cond delay="0"/>
                                  </p:stCondLst>
                                  <p:childTnLst>
                                    <p:set>
                                      <p:cBhvr>
                                        <p:cTn id="33" dur="1" fill="hold">
                                          <p:stCondLst>
                                            <p:cond delay="0"/>
                                          </p:stCondLst>
                                        </p:cTn>
                                        <p:tgtEl>
                                          <p:spTgt spid="58381"/>
                                        </p:tgtEl>
                                        <p:attrNameLst>
                                          <p:attrName>style.visibility</p:attrName>
                                        </p:attrNameLst>
                                      </p:cBhvr>
                                      <p:to>
                                        <p:strVal val="visible"/>
                                      </p:to>
                                    </p:set>
                                    <p:animEffect transition="in" filter="blinds(horizontal)">
                                      <p:cBhvr>
                                        <p:cTn id="34" dur="500"/>
                                        <p:tgtEl>
                                          <p:spTgt spid="58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P spid="58372" grpId="0"/>
      <p:bldP spid="58373" grpId="0"/>
      <p:bldP spid="58374"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2091055" y="605156"/>
            <a:ext cx="7327900" cy="784225"/>
          </a:xfrm>
        </p:spPr>
        <p:txBody>
          <a:bodyPr/>
          <a:lstStyle/>
          <a:p>
            <a:pPr eaLnBrk="1" hangingPunct="1"/>
            <a:r>
              <a:rPr lang="en-US" altLang="zh-CN" sz="3200" b="1">
                <a:solidFill>
                  <a:schemeClr val="folHlink"/>
                </a:solidFill>
                <a:latin typeface="黑体" pitchFamily="49" charset="-122"/>
                <a:ea typeface="黑体" pitchFamily="49" charset="-122"/>
              </a:rPr>
              <a:t>1.4.3 </a:t>
            </a:r>
            <a:r>
              <a:rPr lang="zh-CN" altLang="en-US" sz="3200" b="1">
                <a:solidFill>
                  <a:schemeClr val="folHlink"/>
                </a:solidFill>
                <a:latin typeface="黑体" pitchFamily="49" charset="-122"/>
                <a:ea typeface="黑体" pitchFamily="49" charset="-122"/>
              </a:rPr>
              <a:t>二极管的工作点和理想特性</a:t>
            </a:r>
            <a:endParaRPr lang="zh-CN" altLang="en-US" sz="3200" b="1">
              <a:solidFill>
                <a:schemeClr val="folHlink"/>
              </a:solidFill>
              <a:latin typeface="黑体" pitchFamily="49" charset="-122"/>
              <a:ea typeface="黑体" pitchFamily="49" charset="-122"/>
            </a:endParaRPr>
          </a:p>
        </p:txBody>
      </p:sp>
      <p:sp>
        <p:nvSpPr>
          <p:cNvPr id="59395" name="Rectangle 3"/>
          <p:cNvSpPr>
            <a:spLocks noGrp="1" noChangeArrowheads="1"/>
          </p:cNvSpPr>
          <p:nvPr>
            <p:ph type="body" sz="half" idx="4294967295"/>
          </p:nvPr>
        </p:nvSpPr>
        <p:spPr>
          <a:xfrm>
            <a:off x="2090738" y="1752601"/>
            <a:ext cx="3600450" cy="550863"/>
          </a:xfrm>
        </p:spPr>
        <p:txBody>
          <a:bodyPr/>
          <a:lstStyle/>
          <a:p>
            <a:pPr eaLnBrk="1" hangingPunct="1">
              <a:lnSpc>
                <a:spcPct val="90000"/>
              </a:lnSpc>
            </a:pPr>
            <a:r>
              <a:rPr lang="zh-CN" altLang="en-US" sz="3200" b="1"/>
              <a:t>二极管的工作点</a:t>
            </a:r>
            <a:r>
              <a:rPr lang="zh-CN" altLang="en-US" sz="2600"/>
              <a:t> </a:t>
            </a:r>
            <a:endParaRPr lang="zh-CN" altLang="en-US" sz="2600"/>
          </a:p>
        </p:txBody>
      </p:sp>
      <p:graphicFrame>
        <p:nvGraphicFramePr>
          <p:cNvPr id="60419" name="Object 4"/>
          <p:cNvGraphicFramePr>
            <a:graphicFrameLocks noGrp="1" noChangeAspect="1"/>
          </p:cNvGraphicFramePr>
          <p:nvPr>
            <p:ph sz="quarter" idx="4294967295"/>
          </p:nvPr>
        </p:nvGraphicFramePr>
        <p:xfrm>
          <a:off x="10145713" y="3384551"/>
          <a:ext cx="317500" cy="430213"/>
        </p:xfrm>
        <a:graphic>
          <a:graphicData uri="http://schemas.openxmlformats.org/presentationml/2006/ole">
            <mc:AlternateContent xmlns:mc="http://schemas.openxmlformats.org/markup-compatibility/2006">
              <mc:Choice xmlns:v="urn:schemas-microsoft-com:vml" Requires="v">
                <p:oleObj spid="_x0000_s2" name="" r:id="rId1" imgW="135255" imgH="186055" progId="Visio.Drawing.11">
                  <p:embed/>
                </p:oleObj>
              </mc:Choice>
              <mc:Fallback>
                <p:oleObj name="" r:id="rId1" imgW="135255" imgH="186055"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5713" y="3384551"/>
                        <a:ext cx="3175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1" name="Rectangle 5"/>
          <p:cNvSpPr>
            <a:spLocks noChangeArrowheads="1"/>
          </p:cNvSpPr>
          <p:nvPr/>
        </p:nvSpPr>
        <p:spPr bwMode="auto">
          <a:xfrm>
            <a:off x="6003635" y="21434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9398" name="Object 6"/>
          <p:cNvGraphicFramePr>
            <a:graphicFrameLocks noChangeAspect="1"/>
          </p:cNvGraphicFramePr>
          <p:nvPr/>
        </p:nvGraphicFramePr>
        <p:xfrm>
          <a:off x="5556250" y="1493838"/>
          <a:ext cx="2286000" cy="2025650"/>
        </p:xfrm>
        <a:graphic>
          <a:graphicData uri="http://schemas.openxmlformats.org/presentationml/2006/ole">
            <mc:AlternateContent xmlns:mc="http://schemas.openxmlformats.org/markup-compatibility/2006">
              <mc:Choice xmlns:v="urn:schemas-microsoft-com:vml" Requires="v">
                <p:oleObj spid="_x0000_s3" name="" r:id="rId3" imgW="1202055" imgH="1075055" progId="Visio.Drawing.11">
                  <p:embed/>
                </p:oleObj>
              </mc:Choice>
              <mc:Fallback>
                <p:oleObj name="" r:id="rId3" imgW="1202055" imgH="107505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1493838"/>
                        <a:ext cx="22860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3" name="Rectangle 7"/>
          <p:cNvSpPr>
            <a:spLocks noChangeArrowheads="1"/>
          </p:cNvSpPr>
          <p:nvPr/>
        </p:nvSpPr>
        <p:spPr bwMode="auto">
          <a:xfrm>
            <a:off x="6003635" y="19862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9400" name="Object 8"/>
          <p:cNvGraphicFramePr>
            <a:graphicFrameLocks noChangeAspect="1"/>
          </p:cNvGraphicFramePr>
          <p:nvPr/>
        </p:nvGraphicFramePr>
        <p:xfrm>
          <a:off x="7947025" y="1673226"/>
          <a:ext cx="2552700" cy="2295525"/>
        </p:xfrm>
        <a:graphic>
          <a:graphicData uri="http://schemas.openxmlformats.org/presentationml/2006/ole">
            <mc:AlternateContent xmlns:mc="http://schemas.openxmlformats.org/markup-compatibility/2006">
              <mc:Choice xmlns:v="urn:schemas-microsoft-com:vml" Requires="v">
                <p:oleObj spid="_x0000_s4" name="Visio" r:id="rId5" imgW="1936750" imgH="1425575" progId="Visio.Drawing.11">
                  <p:embed/>
                </p:oleObj>
              </mc:Choice>
              <mc:Fallback>
                <p:oleObj name="Visio" r:id="rId5" imgW="1936750" imgH="1425575"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7025" y="1673226"/>
                        <a:ext cx="25527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401" name="Object 9"/>
          <p:cNvGraphicFramePr>
            <a:graphicFrameLocks noGrp="1" noChangeAspect="1"/>
          </p:cNvGraphicFramePr>
          <p:nvPr>
            <p:ph sz="quarter" idx="4294967295"/>
          </p:nvPr>
        </p:nvGraphicFramePr>
        <p:xfrm>
          <a:off x="8256589" y="1403351"/>
          <a:ext cx="269875" cy="493713"/>
        </p:xfrm>
        <a:graphic>
          <a:graphicData uri="http://schemas.openxmlformats.org/presentationml/2006/ole">
            <mc:AlternateContent xmlns:mc="http://schemas.openxmlformats.org/markup-compatibility/2006">
              <mc:Choice xmlns:v="urn:schemas-microsoft-com:vml" Requires="v">
                <p:oleObj spid="_x0000_s5" name="" r:id="rId7" imgW="109855" imgH="186055" progId="Visio.Drawing.11">
                  <p:embed/>
                </p:oleObj>
              </mc:Choice>
              <mc:Fallback>
                <p:oleObj name="" r:id="rId7" imgW="109855" imgH="186055" progId="Visio.Drawing.11">
                  <p:embed/>
                  <p:pic>
                    <p:nvPicPr>
                      <p:cNvPr id="0" name="Object 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6589" y="1403351"/>
                        <a:ext cx="2698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402" name="对象 59401"/>
          <p:cNvGraphicFramePr>
            <a:graphicFrameLocks noChangeAspect="1"/>
          </p:cNvGraphicFramePr>
          <p:nvPr/>
        </p:nvGraphicFramePr>
        <p:xfrm>
          <a:off x="2990851" y="2349501"/>
          <a:ext cx="1890713" cy="493713"/>
        </p:xfrm>
        <a:graphic>
          <a:graphicData uri="http://schemas.openxmlformats.org/presentationml/2006/ole">
            <mc:AlternateContent xmlns:mc="http://schemas.openxmlformats.org/markup-compatibility/2006">
              <mc:Choice xmlns:v="urn:schemas-microsoft-com:vml" Requires="v">
                <p:oleObj spid="_x0000_s6" name="" r:id="rId9" imgW="928370" imgH="228600" progId="">
                  <p:embed/>
                </p:oleObj>
              </mc:Choice>
              <mc:Fallback>
                <p:oleObj name="" r:id="rId9" imgW="928370" imgH="228600" progId="">
                  <p:embed/>
                  <p:pic>
                    <p:nvPicPr>
                      <p:cNvPr id="0" name="对象 594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0851" y="2349501"/>
                        <a:ext cx="18907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3" name="Rectangle 12"/>
          <p:cNvSpPr>
            <a:spLocks noChangeArrowheads="1"/>
          </p:cNvSpPr>
          <p:nvPr/>
        </p:nvSpPr>
        <p:spPr bwMode="auto">
          <a:xfrm>
            <a:off x="2181225" y="3024188"/>
            <a:ext cx="1620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静态电阻</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0428" name="Rectangle 13"/>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9405" name="对象 59404"/>
          <p:cNvGraphicFramePr>
            <a:graphicFrameLocks noChangeAspect="1"/>
          </p:cNvGraphicFramePr>
          <p:nvPr/>
        </p:nvGraphicFramePr>
        <p:xfrm>
          <a:off x="3981450" y="2889251"/>
          <a:ext cx="1123950" cy="854075"/>
        </p:xfrm>
        <a:graphic>
          <a:graphicData uri="http://schemas.openxmlformats.org/presentationml/2006/ole">
            <mc:AlternateContent xmlns:mc="http://schemas.openxmlformats.org/markup-compatibility/2006">
              <mc:Choice xmlns:v="urn:schemas-microsoft-com:vml" Requires="v">
                <p:oleObj spid="_x0000_s7" name="" r:id="rId11" imgW="597535" imgH="432435" progId="">
                  <p:embed/>
                </p:oleObj>
              </mc:Choice>
              <mc:Fallback>
                <p:oleObj name="" r:id="rId11" imgW="597535" imgH="432435" progId="">
                  <p:embed/>
                  <p:pic>
                    <p:nvPicPr>
                      <p:cNvPr id="0" name="对象 594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1450" y="2889251"/>
                        <a:ext cx="1123950" cy="85407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6" name="Rectangle 15"/>
          <p:cNvSpPr>
            <a:spLocks noChangeArrowheads="1"/>
          </p:cNvSpPr>
          <p:nvPr/>
        </p:nvSpPr>
        <p:spPr bwMode="auto">
          <a:xfrm>
            <a:off x="2181225" y="401478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动态电阻</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59407" name="对象 59406"/>
          <p:cNvGraphicFramePr>
            <a:graphicFrameLocks noChangeAspect="1"/>
          </p:cNvGraphicFramePr>
          <p:nvPr/>
        </p:nvGraphicFramePr>
        <p:xfrm>
          <a:off x="3981450" y="3878263"/>
          <a:ext cx="1169988" cy="855662"/>
        </p:xfrm>
        <a:graphic>
          <a:graphicData uri="http://schemas.openxmlformats.org/presentationml/2006/ole">
            <mc:AlternateContent xmlns:mc="http://schemas.openxmlformats.org/markup-compatibility/2006">
              <mc:Choice xmlns:v="urn:schemas-microsoft-com:vml" Requires="v">
                <p:oleObj spid="_x0000_s8" name="" r:id="rId13" imgW="635635" imgH="432435" progId="">
                  <p:embed/>
                </p:oleObj>
              </mc:Choice>
              <mc:Fallback>
                <p:oleObj name="" r:id="rId13" imgW="635635" imgH="432435" progId="">
                  <p:embed/>
                  <p:pic>
                    <p:nvPicPr>
                      <p:cNvPr id="0" name="对象 594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1450" y="3878263"/>
                        <a:ext cx="1169988" cy="855662"/>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32" name="Rectangle 17"/>
          <p:cNvSpPr>
            <a:spLocks noChangeArrowheads="1"/>
          </p:cNvSpPr>
          <p:nvPr/>
        </p:nvSpPr>
        <p:spPr bwMode="auto">
          <a:xfrm>
            <a:off x="6003635" y="14386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59409" name="Object 18"/>
          <p:cNvGraphicFramePr>
            <a:graphicFrameLocks noChangeAspect="1"/>
          </p:cNvGraphicFramePr>
          <p:nvPr/>
        </p:nvGraphicFramePr>
        <p:xfrm>
          <a:off x="7940676" y="3833814"/>
          <a:ext cx="2532063" cy="2295525"/>
        </p:xfrm>
        <a:graphic>
          <a:graphicData uri="http://schemas.openxmlformats.org/presentationml/2006/ole">
            <mc:AlternateContent xmlns:mc="http://schemas.openxmlformats.org/markup-compatibility/2006">
              <mc:Choice xmlns:v="urn:schemas-microsoft-com:vml" Requires="v">
                <p:oleObj spid="_x0000_s9" name="" r:id="rId15" imgW="1591945" imgH="1744345" progId="Visio.Drawing.11">
                  <p:embed/>
                </p:oleObj>
              </mc:Choice>
              <mc:Fallback>
                <p:oleObj name="" r:id="rId15" imgW="1591945" imgH="1744345" progId="Visio.Drawing.11">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0676" y="3833814"/>
                        <a:ext cx="2532063"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0" name="Rectangle 19"/>
          <p:cNvSpPr>
            <a:spLocks noChangeArrowheads="1"/>
          </p:cNvSpPr>
          <p:nvPr/>
        </p:nvSpPr>
        <p:spPr bwMode="auto">
          <a:xfrm>
            <a:off x="2225676" y="4778376"/>
            <a:ext cx="3421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通常，同一工作点，</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59411" name="对象 59410"/>
          <p:cNvGraphicFramePr>
            <a:graphicFrameLocks noChangeAspect="1"/>
          </p:cNvGraphicFramePr>
          <p:nvPr/>
        </p:nvGraphicFramePr>
        <p:xfrm>
          <a:off x="5691188" y="4824413"/>
          <a:ext cx="1035050" cy="495300"/>
        </p:xfrm>
        <a:graphic>
          <a:graphicData uri="http://schemas.openxmlformats.org/presentationml/2006/ole">
            <mc:AlternateContent xmlns:mc="http://schemas.openxmlformats.org/markup-compatibility/2006">
              <mc:Choice xmlns:v="urn:schemas-microsoft-com:vml" Requires="v">
                <p:oleObj spid="_x0000_s10" name="" r:id="rId17" imgW="495935" imgH="228600" progId="">
                  <p:embed/>
                </p:oleObj>
              </mc:Choice>
              <mc:Fallback>
                <p:oleObj name="" r:id="rId17" imgW="495935" imgH="228600" progId="">
                  <p:embed/>
                  <p:pic>
                    <p:nvPicPr>
                      <p:cNvPr id="0" name="对象 594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91188" y="4824413"/>
                        <a:ext cx="10350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2" name="Rectangle 21"/>
          <p:cNvSpPr>
            <a:spLocks noChangeArrowheads="1"/>
          </p:cNvSpPr>
          <p:nvPr/>
        </p:nvSpPr>
        <p:spPr bwMode="auto">
          <a:xfrm>
            <a:off x="2270126" y="5408613"/>
            <a:ext cx="2430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不同工作点的</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59413" name="对象 59412"/>
          <p:cNvGraphicFramePr>
            <a:graphicFrameLocks noChangeAspect="1"/>
          </p:cNvGraphicFramePr>
          <p:nvPr/>
        </p:nvGraphicFramePr>
        <p:xfrm>
          <a:off x="4610101" y="5454651"/>
          <a:ext cx="900113" cy="441325"/>
        </p:xfrm>
        <a:graphic>
          <a:graphicData uri="http://schemas.openxmlformats.org/presentationml/2006/ole">
            <mc:AlternateContent xmlns:mc="http://schemas.openxmlformats.org/markup-compatibility/2006">
              <mc:Choice xmlns:v="urn:schemas-microsoft-com:vml" Requires="v">
                <p:oleObj spid="_x0000_s11" name="" r:id="rId19" imgW="471170" imgH="229235" progId="">
                  <p:embed/>
                </p:oleObj>
              </mc:Choice>
              <mc:Fallback>
                <p:oleObj name="" r:id="rId19" imgW="471170" imgH="229235" progId="">
                  <p:embed/>
                  <p:pic>
                    <p:nvPicPr>
                      <p:cNvPr id="0" name="对象 594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10101" y="5454651"/>
                        <a:ext cx="9001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14" name="Rectangle 23"/>
          <p:cNvSpPr>
            <a:spLocks noChangeArrowheads="1"/>
          </p:cNvSpPr>
          <p:nvPr/>
        </p:nvSpPr>
        <p:spPr bwMode="auto">
          <a:xfrm>
            <a:off x="5600701" y="5408613"/>
            <a:ext cx="1738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均不同。</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12" name="灯片编号占位符 1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398"/>
                                        </p:tgtEl>
                                        <p:attrNameLst>
                                          <p:attrName>style.visibility</p:attrName>
                                        </p:attrNameLst>
                                      </p:cBhvr>
                                      <p:to>
                                        <p:strVal val="visible"/>
                                      </p:to>
                                    </p:set>
                                    <p:animEffect transition="in" filter="blinds(horizontal)">
                                      <p:cBhvr>
                                        <p:cTn id="12" dur="500"/>
                                        <p:tgtEl>
                                          <p:spTgt spid="593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402"/>
                                        </p:tgtEl>
                                        <p:attrNameLst>
                                          <p:attrName>style.visibility</p:attrName>
                                        </p:attrNameLst>
                                      </p:cBhvr>
                                      <p:to>
                                        <p:strVal val="visible"/>
                                      </p:to>
                                    </p:set>
                                    <p:animEffect transition="in" filter="blinds(horizontal)">
                                      <p:cBhvr>
                                        <p:cTn id="17" dur="500"/>
                                        <p:tgtEl>
                                          <p:spTgt spid="5940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041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940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940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9403"/>
                                        </p:tgtEl>
                                        <p:attrNameLst>
                                          <p:attrName>style.visibility</p:attrName>
                                        </p:attrNameLst>
                                      </p:cBhvr>
                                      <p:to>
                                        <p:strVal val="visible"/>
                                      </p:to>
                                    </p:set>
                                    <p:animEffect transition="in" filter="blinds(horizontal)">
                                      <p:cBhvr>
                                        <p:cTn id="30" dur="500"/>
                                        <p:tgtEl>
                                          <p:spTgt spid="5940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9405"/>
                                        </p:tgtEl>
                                        <p:attrNameLst>
                                          <p:attrName>style.visibility</p:attrName>
                                        </p:attrNameLst>
                                      </p:cBhvr>
                                      <p:to>
                                        <p:strVal val="visible"/>
                                      </p:to>
                                    </p:set>
                                    <p:animEffect transition="in" filter="blinds(horizontal)">
                                      <p:cBhvr>
                                        <p:cTn id="35" dur="500"/>
                                        <p:tgtEl>
                                          <p:spTgt spid="5940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9406"/>
                                        </p:tgtEl>
                                        <p:attrNameLst>
                                          <p:attrName>style.visibility</p:attrName>
                                        </p:attrNameLst>
                                      </p:cBhvr>
                                      <p:to>
                                        <p:strVal val="visible"/>
                                      </p:to>
                                    </p:set>
                                    <p:animEffect transition="in" filter="blinds(horizontal)">
                                      <p:cBhvr>
                                        <p:cTn id="40" dur="500"/>
                                        <p:tgtEl>
                                          <p:spTgt spid="5940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9409"/>
                                        </p:tgtEl>
                                        <p:attrNameLst>
                                          <p:attrName>style.visibility</p:attrName>
                                        </p:attrNameLst>
                                      </p:cBhvr>
                                      <p:to>
                                        <p:strVal val="visible"/>
                                      </p:to>
                                    </p:set>
                                    <p:animEffect transition="in" filter="blinds(horizontal)">
                                      <p:cBhvr>
                                        <p:cTn id="45" dur="500"/>
                                        <p:tgtEl>
                                          <p:spTgt spid="5940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9407"/>
                                        </p:tgtEl>
                                        <p:attrNameLst>
                                          <p:attrName>style.visibility</p:attrName>
                                        </p:attrNameLst>
                                      </p:cBhvr>
                                      <p:to>
                                        <p:strVal val="visible"/>
                                      </p:to>
                                    </p:set>
                                    <p:animEffect transition="in" filter="blinds(horizontal)">
                                      <p:cBhvr>
                                        <p:cTn id="50" dur="500"/>
                                        <p:tgtEl>
                                          <p:spTgt spid="5940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9410"/>
                                        </p:tgtEl>
                                        <p:attrNameLst>
                                          <p:attrName>style.visibility</p:attrName>
                                        </p:attrNameLst>
                                      </p:cBhvr>
                                      <p:to>
                                        <p:strVal val="visible"/>
                                      </p:to>
                                    </p:set>
                                    <p:animEffect transition="in" filter="blinds(horizontal)">
                                      <p:cBhvr>
                                        <p:cTn id="55" dur="500"/>
                                        <p:tgtEl>
                                          <p:spTgt spid="5941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9411"/>
                                        </p:tgtEl>
                                        <p:attrNameLst>
                                          <p:attrName>style.visibility</p:attrName>
                                        </p:attrNameLst>
                                      </p:cBhvr>
                                      <p:to>
                                        <p:strVal val="visible"/>
                                      </p:to>
                                    </p:set>
                                    <p:animEffect transition="in" filter="blinds(horizontal)">
                                      <p:cBhvr>
                                        <p:cTn id="60" dur="500"/>
                                        <p:tgtEl>
                                          <p:spTgt spid="59411"/>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9412"/>
                                        </p:tgtEl>
                                        <p:attrNameLst>
                                          <p:attrName>style.visibility</p:attrName>
                                        </p:attrNameLst>
                                      </p:cBhvr>
                                      <p:to>
                                        <p:strVal val="visible"/>
                                      </p:to>
                                    </p:set>
                                    <p:animEffect transition="in" filter="blinds(horizontal)">
                                      <p:cBhvr>
                                        <p:cTn id="65" dur="500"/>
                                        <p:tgtEl>
                                          <p:spTgt spid="59412"/>
                                        </p:tgtEl>
                                      </p:cBhvr>
                                    </p:animEffect>
                                  </p:childTnLst>
                                </p:cTn>
                              </p:par>
                              <p:par>
                                <p:cTn id="66" presetID="3" presetClass="entr" presetSubtype="10" fill="hold" nodeType="withEffect">
                                  <p:stCondLst>
                                    <p:cond delay="0"/>
                                  </p:stCondLst>
                                  <p:childTnLst>
                                    <p:set>
                                      <p:cBhvr>
                                        <p:cTn id="67" dur="1" fill="hold">
                                          <p:stCondLst>
                                            <p:cond delay="0"/>
                                          </p:stCondLst>
                                        </p:cTn>
                                        <p:tgtEl>
                                          <p:spTgt spid="59413"/>
                                        </p:tgtEl>
                                        <p:attrNameLst>
                                          <p:attrName>style.visibility</p:attrName>
                                        </p:attrNameLst>
                                      </p:cBhvr>
                                      <p:to>
                                        <p:strVal val="visible"/>
                                      </p:to>
                                    </p:set>
                                    <p:animEffect transition="in" filter="blinds(horizontal)">
                                      <p:cBhvr>
                                        <p:cTn id="68" dur="500"/>
                                        <p:tgtEl>
                                          <p:spTgt spid="5941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59414"/>
                                        </p:tgtEl>
                                        <p:attrNameLst>
                                          <p:attrName>style.visibility</p:attrName>
                                        </p:attrNameLst>
                                      </p:cBhvr>
                                      <p:to>
                                        <p:strVal val="visible"/>
                                      </p:to>
                                    </p:set>
                                    <p:animEffect transition="in" filter="blinds(horizontal)">
                                      <p:cBhvr>
                                        <p:cTn id="71" dur="500"/>
                                        <p:tgtEl>
                                          <p:spTgt spid="59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P spid="59403" grpId="0"/>
      <p:bldP spid="59406" grpId="0"/>
      <p:bldP spid="59410" grpId="0"/>
      <p:bldP spid="5941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4294967295"/>
          </p:nvPr>
        </p:nvSpPr>
        <p:spPr>
          <a:xfrm>
            <a:off x="2090738" y="1763713"/>
            <a:ext cx="4589462" cy="539750"/>
          </a:xfrm>
        </p:spPr>
        <p:txBody>
          <a:bodyPr/>
          <a:lstStyle/>
          <a:p>
            <a:pPr eaLnBrk="1" hangingPunct="1">
              <a:lnSpc>
                <a:spcPct val="90000"/>
              </a:lnSpc>
            </a:pPr>
            <a:r>
              <a:rPr lang="zh-CN" altLang="en-US" sz="3200" b="1"/>
              <a:t>二极管的理想特性</a:t>
            </a:r>
            <a:endParaRPr lang="zh-CN" altLang="en-US" sz="3200" b="1"/>
          </a:p>
        </p:txBody>
      </p:sp>
      <p:sp>
        <p:nvSpPr>
          <p:cNvPr id="60419" name="Rectangle 3"/>
          <p:cNvSpPr>
            <a:spLocks noChangeArrowheads="1"/>
          </p:cNvSpPr>
          <p:nvPr/>
        </p:nvSpPr>
        <p:spPr bwMode="auto">
          <a:xfrm>
            <a:off x="2720976" y="2612937"/>
            <a:ext cx="13954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考虑正向导通压降 </a:t>
            </a:r>
            <a:endParaRPr lang="zh-CN" altLang="en-US" sz="2400">
              <a:latin typeface="幼圆" panose="02010509060101010101" pitchFamily="49" charset="-122"/>
            </a:endParaRPr>
          </a:p>
        </p:txBody>
      </p:sp>
      <p:sp>
        <p:nvSpPr>
          <p:cNvPr id="60420" name="Rectangle 4"/>
          <p:cNvSpPr>
            <a:spLocks noChangeArrowheads="1"/>
          </p:cNvSpPr>
          <p:nvPr/>
        </p:nvSpPr>
        <p:spPr bwMode="auto">
          <a:xfrm>
            <a:off x="6816726" y="2567077"/>
            <a:ext cx="126206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t>忽略正向导通压降</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1445" name="Rectangle 5"/>
          <p:cNvSpPr>
            <a:spLocks noChangeArrowheads="1"/>
          </p:cNvSpPr>
          <p:nvPr/>
        </p:nvSpPr>
        <p:spPr bwMode="auto">
          <a:xfrm>
            <a:off x="6003635" y="21386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0422" name="Object 6"/>
          <p:cNvGraphicFramePr>
            <a:graphicFrameLocks noChangeAspect="1"/>
          </p:cNvGraphicFramePr>
          <p:nvPr/>
        </p:nvGraphicFramePr>
        <p:xfrm>
          <a:off x="3665538" y="2259013"/>
          <a:ext cx="2335212" cy="1981200"/>
        </p:xfrm>
        <a:graphic>
          <a:graphicData uri="http://schemas.openxmlformats.org/presentationml/2006/ole">
            <mc:AlternateContent xmlns:mc="http://schemas.openxmlformats.org/markup-compatibility/2006">
              <mc:Choice xmlns:v="urn:schemas-microsoft-com:vml" Requires="v">
                <p:oleObj spid="_x0000_s2" name="" r:id="rId1" imgW="1329055" imgH="1083945" progId="Visio.Drawing.11">
                  <p:embed/>
                </p:oleObj>
              </mc:Choice>
              <mc:Fallback>
                <p:oleObj name="" r:id="rId1" imgW="1329055" imgH="108394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538" y="2259013"/>
                        <a:ext cx="23352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47" name="Rectangle 7"/>
          <p:cNvSpPr>
            <a:spLocks noChangeArrowheads="1"/>
          </p:cNvSpPr>
          <p:nvPr/>
        </p:nvSpPr>
        <p:spPr bwMode="auto">
          <a:xfrm>
            <a:off x="6003635" y="2095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0424" name="Object 8"/>
          <p:cNvGraphicFramePr>
            <a:graphicFrameLocks noChangeAspect="1"/>
          </p:cNvGraphicFramePr>
          <p:nvPr/>
        </p:nvGraphicFramePr>
        <p:xfrm>
          <a:off x="7851775" y="2168525"/>
          <a:ext cx="2293938" cy="2116138"/>
        </p:xfrm>
        <a:graphic>
          <a:graphicData uri="http://schemas.openxmlformats.org/presentationml/2006/ole">
            <mc:AlternateContent xmlns:mc="http://schemas.openxmlformats.org/markup-compatibility/2006">
              <mc:Choice xmlns:v="urn:schemas-microsoft-com:vml" Requires="v">
                <p:oleObj spid="_x0000_s3" name="" r:id="rId3" imgW="1329055" imgH="1083945" progId="Visio.Drawing.11">
                  <p:embed/>
                </p:oleObj>
              </mc:Choice>
              <mc:Fallback>
                <p:oleObj name="" r:id="rId3" imgW="1329055" imgH="1083945"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775" y="2168525"/>
                        <a:ext cx="229393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5" name="Rectangle 9"/>
          <p:cNvSpPr>
            <a:spLocks noChangeArrowheads="1"/>
          </p:cNvSpPr>
          <p:nvPr/>
        </p:nvSpPr>
        <p:spPr bwMode="auto">
          <a:xfrm>
            <a:off x="2181226" y="4284663"/>
            <a:ext cx="49958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0426" name="Rectangle 10"/>
          <p:cNvSpPr>
            <a:spLocks noChangeArrowheads="1"/>
          </p:cNvSpPr>
          <p:nvPr/>
        </p:nvSpPr>
        <p:spPr bwMode="auto">
          <a:xfrm>
            <a:off x="2225675" y="4914901"/>
            <a:ext cx="696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分析关键：判断二极管是否导通</a:t>
            </a:r>
            <a:r>
              <a:rPr lang="en-US" altLang="zh-CN">
                <a:latin typeface="华文楷体" panose="02010600040101010101" pitchFamily="2" charset="-122"/>
              </a:rPr>
              <a:t>——</a:t>
            </a:r>
            <a:r>
              <a:rPr lang="zh-CN" altLang="en-US"/>
              <a:t>方法：</a:t>
            </a:r>
            <a:endParaRPr lang="zh-CN" altLang="en-US"/>
          </a:p>
        </p:txBody>
      </p:sp>
      <p:sp>
        <p:nvSpPr>
          <p:cNvPr id="60427" name="Rectangle 11"/>
          <p:cNvSpPr>
            <a:spLocks noChangeArrowheads="1"/>
          </p:cNvSpPr>
          <p:nvPr/>
        </p:nvSpPr>
        <p:spPr bwMode="auto">
          <a:xfrm>
            <a:off x="2181225" y="5499101"/>
            <a:ext cx="7685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黑体" pitchFamily="49" charset="-122"/>
              </a:rPr>
              <a:t>单个二极管</a:t>
            </a:r>
            <a:r>
              <a:rPr lang="zh-CN" altLang="en-US"/>
              <a:t>：阳极电位高于阴极电位足够大小；</a:t>
            </a:r>
            <a:endParaRPr lang="zh-CN" altLang="en-US"/>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blinds(horizontal)">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blinds(horizontal)">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20"/>
                                        </p:tgtEl>
                                        <p:attrNameLst>
                                          <p:attrName>style.visibility</p:attrName>
                                        </p:attrNameLst>
                                      </p:cBhvr>
                                      <p:to>
                                        <p:strVal val="visible"/>
                                      </p:to>
                                    </p:set>
                                    <p:animEffect transition="in" filter="blinds(horizontal)">
                                      <p:cBhvr>
                                        <p:cTn id="17" dur="500"/>
                                        <p:tgtEl>
                                          <p:spTgt spid="604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424"/>
                                        </p:tgtEl>
                                        <p:attrNameLst>
                                          <p:attrName>style.visibility</p:attrName>
                                        </p:attrNameLst>
                                      </p:cBhvr>
                                      <p:to>
                                        <p:strVal val="visible"/>
                                      </p:to>
                                    </p:set>
                                    <p:animEffect transition="in" filter="blinds(horizontal)">
                                      <p:cBhvr>
                                        <p:cTn id="22" dur="500"/>
                                        <p:tgtEl>
                                          <p:spTgt spid="604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25"/>
                                        </p:tgtEl>
                                        <p:attrNameLst>
                                          <p:attrName>style.visibility</p:attrName>
                                        </p:attrNameLst>
                                      </p:cBhvr>
                                      <p:to>
                                        <p:strVal val="visible"/>
                                      </p:to>
                                    </p:set>
                                    <p:animEffect transition="in" filter="blinds(horizontal)">
                                      <p:cBhvr>
                                        <p:cTn id="27" dur="500"/>
                                        <p:tgtEl>
                                          <p:spTgt spid="604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426"/>
                                        </p:tgtEl>
                                        <p:attrNameLst>
                                          <p:attrName>style.visibility</p:attrName>
                                        </p:attrNameLst>
                                      </p:cBhvr>
                                      <p:to>
                                        <p:strVal val="visible"/>
                                      </p:to>
                                    </p:set>
                                    <p:animEffect transition="in" filter="blinds(horizontal)">
                                      <p:cBhvr>
                                        <p:cTn id="32" dur="500"/>
                                        <p:tgtEl>
                                          <p:spTgt spid="604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0427"/>
                                        </p:tgtEl>
                                        <p:attrNameLst>
                                          <p:attrName>style.visibility</p:attrName>
                                        </p:attrNameLst>
                                      </p:cBhvr>
                                      <p:to>
                                        <p:strVal val="visible"/>
                                      </p:to>
                                    </p:set>
                                    <p:animEffect transition="in" filter="blinds(horizontal)">
                                      <p:cBhvr>
                                        <p:cTn id="37" dur="500"/>
                                        <p:tgtEl>
                                          <p:spTgt spid="6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0" grpId="0"/>
      <p:bldP spid="60425" grpId="0"/>
      <p:bldP spid="60426" grpId="0"/>
      <p:bldP spid="6042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4294967295"/>
          </p:nvPr>
        </p:nvSpPr>
        <p:spPr>
          <a:xfrm>
            <a:off x="2090739" y="1777365"/>
            <a:ext cx="5354637" cy="1676400"/>
          </a:xfrm>
        </p:spPr>
        <p:txBody>
          <a:bodyPr>
            <a:normAutofit/>
          </a:bodyPr>
          <a:lstStyle/>
          <a:p>
            <a:pPr eaLnBrk="1" hangingPunct="1">
              <a:lnSpc>
                <a:spcPct val="80000"/>
              </a:lnSpc>
              <a:buFont typeface="Wingdings" panose="05000000000000000000" pitchFamily="2" charset="2"/>
              <a:buNone/>
            </a:pPr>
            <a:r>
              <a:rPr lang="en-US" altLang="zh-CN"/>
              <a:t>◆</a:t>
            </a:r>
            <a:r>
              <a:rPr lang="en-US" altLang="zh-CN" sz="2400"/>
              <a:t> </a:t>
            </a:r>
            <a:r>
              <a:rPr lang="zh-CN" altLang="en-US" sz="2400" b="1">
                <a:latin typeface="幼圆" panose="02010509060101010101" pitchFamily="49" charset="-122"/>
                <a:ea typeface="幼圆" panose="02010509060101010101" pitchFamily="49" charset="-122"/>
              </a:rPr>
              <a:t>阳极接于同一点（同电位），</a:t>
            </a:r>
            <a:endParaRPr lang="zh-CN" altLang="en-US" sz="2400" b="1">
              <a:latin typeface="幼圆" panose="02010509060101010101" pitchFamily="49" charset="-122"/>
              <a:ea typeface="幼圆" panose="02010509060101010101" pitchFamily="49" charset="-122"/>
            </a:endParaRPr>
          </a:p>
          <a:p>
            <a:pPr eaLnBrk="1" hangingPunct="1">
              <a:lnSpc>
                <a:spcPct val="80000"/>
              </a:lnSpc>
              <a:buFont typeface="Wingdings" panose="05000000000000000000" pitchFamily="2" charset="2"/>
              <a:buNone/>
            </a:pPr>
            <a:r>
              <a:rPr lang="zh-CN" altLang="en-US" sz="2400" b="1">
                <a:latin typeface="幼圆" panose="02010509060101010101" pitchFamily="49" charset="-122"/>
                <a:ea typeface="幼圆" panose="02010509060101010101" pitchFamily="49" charset="-122"/>
              </a:rPr>
              <a:t>   阴极电位最低的优先导通；</a:t>
            </a:r>
            <a:endParaRPr lang="zh-CN" altLang="en-US" sz="2400" b="1">
              <a:latin typeface="幼圆" panose="02010509060101010101" pitchFamily="49" charset="-122"/>
              <a:ea typeface="幼圆" panose="02010509060101010101" pitchFamily="49" charset="-122"/>
            </a:endParaRPr>
          </a:p>
          <a:p>
            <a:pPr eaLnBrk="1" hangingPunct="1">
              <a:lnSpc>
                <a:spcPct val="80000"/>
              </a:lnSpc>
              <a:buFont typeface="Wingdings" panose="05000000000000000000" pitchFamily="2" charset="2"/>
              <a:buNone/>
            </a:pPr>
            <a:r>
              <a:rPr lang="en-US" altLang="zh-CN" sz="1800" b="1">
                <a:latin typeface="幼圆" panose="02010509060101010101" pitchFamily="49" charset="-122"/>
                <a:ea typeface="幼圆" panose="02010509060101010101" pitchFamily="49" charset="-122"/>
              </a:rPr>
              <a:t>◆</a:t>
            </a:r>
            <a:r>
              <a:rPr lang="en-US" altLang="zh-CN" sz="2400" b="1">
                <a:latin typeface="幼圆" panose="02010509060101010101" pitchFamily="49" charset="-122"/>
                <a:ea typeface="幼圆" panose="02010509060101010101" pitchFamily="49" charset="-122"/>
              </a:rPr>
              <a:t> </a:t>
            </a:r>
            <a:r>
              <a:rPr lang="zh-CN" altLang="en-US" sz="2400" b="1">
                <a:latin typeface="幼圆" panose="02010509060101010101" pitchFamily="49" charset="-122"/>
                <a:ea typeface="幼圆" panose="02010509060101010101" pitchFamily="49" charset="-122"/>
              </a:rPr>
              <a:t>阴极接于同一点（同电位），</a:t>
            </a:r>
            <a:endParaRPr lang="zh-CN" altLang="en-US" sz="2400" b="1">
              <a:latin typeface="幼圆" panose="02010509060101010101" pitchFamily="49" charset="-122"/>
              <a:ea typeface="幼圆" panose="02010509060101010101" pitchFamily="49" charset="-122"/>
            </a:endParaRPr>
          </a:p>
          <a:p>
            <a:pPr eaLnBrk="1" hangingPunct="1">
              <a:lnSpc>
                <a:spcPct val="80000"/>
              </a:lnSpc>
              <a:buFont typeface="Wingdings" panose="05000000000000000000" pitchFamily="2" charset="2"/>
              <a:buNone/>
            </a:pPr>
            <a:r>
              <a:rPr lang="zh-CN" altLang="en-US" sz="2400" b="1">
                <a:latin typeface="幼圆" panose="02010509060101010101" pitchFamily="49" charset="-122"/>
                <a:ea typeface="幼圆" panose="02010509060101010101" pitchFamily="49" charset="-122"/>
              </a:rPr>
              <a:t>   阳极电位最高的优先导通。</a:t>
            </a:r>
            <a:endParaRPr lang="zh-CN" altLang="en-US" sz="2400" b="1">
              <a:latin typeface="幼圆" panose="02010509060101010101" pitchFamily="49" charset="-122"/>
              <a:ea typeface="幼圆" panose="02010509060101010101" pitchFamily="49" charset="-122"/>
            </a:endParaRPr>
          </a:p>
        </p:txBody>
      </p:sp>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1444" name="Rectangle 4"/>
          <p:cNvSpPr>
            <a:spLocks noChangeArrowheads="1"/>
          </p:cNvSpPr>
          <p:nvPr/>
        </p:nvSpPr>
        <p:spPr bwMode="auto">
          <a:xfrm>
            <a:off x="1865630" y="3604895"/>
            <a:ext cx="861123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latin typeface="儷宋 Pro" panose="02020300000000000000" charset="-120"/>
                <a:ea typeface="儷宋 Pro" panose="02020300000000000000" charset="-120"/>
              </a:rPr>
              <a:t>       </a:t>
            </a:r>
            <a:r>
              <a:rPr lang="en-US" altLang="zh-CN" sz="2400">
                <a:latin typeface="儷宋 Pro" panose="02020300000000000000" charset="-120"/>
                <a:ea typeface="儷宋 Pro" panose="02020300000000000000" charset="-120"/>
              </a:rPr>
              <a:t>[</a:t>
            </a:r>
            <a:r>
              <a:rPr lang="zh-CN" altLang="en-US" sz="2400">
                <a:latin typeface="儷宋 Pro" panose="02020300000000000000" charset="-120"/>
                <a:ea typeface="儷宋 Pro" panose="02020300000000000000" charset="-120"/>
              </a:rPr>
              <a:t>例题</a:t>
            </a:r>
            <a:r>
              <a:rPr lang="en-US" altLang="zh-CN" sz="2400">
                <a:latin typeface="儷宋 Pro" panose="02020300000000000000" charset="-120"/>
                <a:ea typeface="儷宋 Pro" panose="02020300000000000000" charset="-120"/>
              </a:rPr>
              <a:t>1.4.1 ] </a:t>
            </a:r>
            <a:r>
              <a:rPr lang="zh-CN" altLang="en-US" sz="2400">
                <a:latin typeface="儷宋 Pro" panose="02020300000000000000" charset="-120"/>
                <a:ea typeface="儷宋 Pro" panose="02020300000000000000" charset="-120"/>
              </a:rPr>
              <a:t>设右图中二极管导通时的正</a:t>
            </a:r>
            <a:endParaRPr lang="zh-CN" altLang="en-US" sz="2400">
              <a:latin typeface="儷宋 Pro" panose="02020300000000000000" charset="-120"/>
              <a:ea typeface="儷宋 Pro" panose="02020300000000000000" charset="-120"/>
            </a:endParaRPr>
          </a:p>
          <a:p>
            <a:pPr eaLnBrk="1" hangingPunct="1"/>
            <a:r>
              <a:rPr lang="zh-CN" altLang="en-US" sz="2400">
                <a:latin typeface="儷宋 Pro" panose="02020300000000000000" charset="-120"/>
                <a:ea typeface="儷宋 Pro" panose="02020300000000000000" charset="-120"/>
              </a:rPr>
              <a:t>向压降为</a:t>
            </a:r>
            <a:r>
              <a:rPr lang="en-US" altLang="zh-CN" sz="2400">
                <a:latin typeface="儷宋 Pro" panose="02020300000000000000" charset="-120"/>
                <a:ea typeface="儷宋 Pro" panose="02020300000000000000" charset="-120"/>
              </a:rPr>
              <a:t>0.7V</a:t>
            </a:r>
            <a:r>
              <a:rPr lang="zh-CN" altLang="en-US" sz="2400">
                <a:latin typeface="儷宋 Pro" panose="02020300000000000000" charset="-120"/>
                <a:ea typeface="儷宋 Pro" panose="02020300000000000000" charset="-120"/>
              </a:rPr>
              <a:t>，试分析            的工作情况并求</a:t>
            </a:r>
            <a:r>
              <a:rPr lang="en-US" altLang="zh-CN" sz="2400">
                <a:latin typeface="儷宋 Pro" panose="02020300000000000000" charset="-120"/>
                <a:ea typeface="儷宋 Pro" panose="02020300000000000000" charset="-120"/>
              </a:rPr>
              <a:t>I</a:t>
            </a:r>
            <a:r>
              <a:rPr lang="zh-CN" altLang="en-US" sz="2400">
                <a:latin typeface="儷宋 Pro" panose="02020300000000000000" charset="-120"/>
                <a:ea typeface="儷宋 Pro" panose="02020300000000000000" charset="-120"/>
              </a:rPr>
              <a:t>值。</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49" name="对象 61448"/>
          <p:cNvGraphicFramePr>
            <a:graphicFrameLocks noChangeAspect="1"/>
          </p:cNvGraphicFramePr>
          <p:nvPr/>
        </p:nvGraphicFramePr>
        <p:xfrm>
          <a:off x="5147946" y="4059239"/>
          <a:ext cx="855663" cy="473075"/>
        </p:xfrm>
        <a:graphic>
          <a:graphicData uri="http://schemas.openxmlformats.org/presentationml/2006/ole">
            <mc:AlternateContent xmlns:mc="http://schemas.openxmlformats.org/markup-compatibility/2006">
              <mc:Choice xmlns:v="urn:schemas-microsoft-com:vml" Requires="v">
                <p:oleObj spid="_x0000_s2" name="" r:id="rId1" imgW="483870" imgH="229235" progId="">
                  <p:embed/>
                </p:oleObj>
              </mc:Choice>
              <mc:Fallback>
                <p:oleObj name="" r:id="rId1" imgW="483870" imgH="229235" progId="">
                  <p:embed/>
                  <p:pic>
                    <p:nvPicPr>
                      <p:cNvPr id="0" name="对象 614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946" y="4059239"/>
                        <a:ext cx="8556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50" name="Rectangle 10"/>
          <p:cNvSpPr>
            <a:spLocks noChangeArrowheads="1"/>
          </p:cNvSpPr>
          <p:nvPr/>
        </p:nvSpPr>
        <p:spPr bwMode="auto">
          <a:xfrm>
            <a:off x="1955801" y="4705668"/>
            <a:ext cx="814546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latin typeface="儷宋 Pro" panose="02020300000000000000" charset="-120"/>
                <a:ea typeface="儷宋 Pro" panose="02020300000000000000" charset="-120"/>
              </a:rPr>
              <a:t>     </a:t>
            </a:r>
            <a:r>
              <a:rPr lang="en-US" altLang="zh-CN" sz="2400">
                <a:latin typeface="儷宋 Pro" panose="02020300000000000000" charset="-120"/>
                <a:ea typeface="儷宋 Pro" panose="02020300000000000000" charset="-120"/>
              </a:rPr>
              <a:t>[</a:t>
            </a:r>
            <a:r>
              <a:rPr lang="zh-CN" altLang="en-US" sz="2400">
                <a:latin typeface="儷宋 Pro" panose="02020300000000000000" charset="-120"/>
                <a:ea typeface="儷宋 Pro" panose="02020300000000000000" charset="-120"/>
              </a:rPr>
              <a:t>解</a:t>
            </a:r>
            <a:r>
              <a:rPr lang="en-US" altLang="zh-CN" sz="2400">
                <a:latin typeface="儷宋 Pro" panose="02020300000000000000" charset="-120"/>
                <a:ea typeface="儷宋 Pro" panose="02020300000000000000" charset="-120"/>
              </a:rPr>
              <a:t>]              </a:t>
            </a:r>
            <a:r>
              <a:rPr lang="zh-CN" altLang="en-US" sz="2400">
                <a:latin typeface="儷宋 Pro" panose="02020300000000000000" charset="-120"/>
                <a:ea typeface="儷宋 Pro" panose="02020300000000000000" charset="-120"/>
              </a:rPr>
              <a:t>阳极同电位，阴极       </a:t>
            </a:r>
            <a:r>
              <a:rPr lang="zh-CN" altLang="en-US" sz="2400">
                <a:latin typeface="儷宋 Pro" panose="02020300000000000000" charset="-120"/>
                <a:ea typeface="儷宋 Pro" panose="02020300000000000000" charset="-120"/>
                <a:sym typeface="+mn-ea"/>
              </a:rPr>
              <a:t>导通</a:t>
            </a:r>
            <a:r>
              <a:rPr lang="zh-CN" sz="2400">
                <a:latin typeface="儷宋 Pro" panose="02020300000000000000" charset="-120"/>
                <a:ea typeface="宋体" charset="0"/>
                <a:sym typeface="+mn-ea"/>
              </a:rPr>
              <a:t>，</a:t>
            </a:r>
            <a:endParaRPr lang="zh-CN" altLang="en-US" sz="2400">
              <a:latin typeface="儷宋 Pro" panose="02020300000000000000" charset="-120"/>
              <a:ea typeface="儷宋 Pro" panose="02020300000000000000" charset="-120"/>
            </a:endParaRPr>
          </a:p>
          <a:p>
            <a:pPr eaLnBrk="1" hangingPunct="1"/>
            <a:r>
              <a:rPr lang="zh-CN" altLang="en-US" sz="2400">
                <a:latin typeface="儷宋 Pro" panose="02020300000000000000" charset="-120"/>
                <a:ea typeface="儷宋 Pro" panose="02020300000000000000" charset="-120"/>
              </a:rPr>
              <a:t>                           </a:t>
            </a:r>
            <a:endParaRPr lang="zh-CN" altLang="en-US" sz="2400">
              <a:latin typeface="儷宋 Pro" panose="02020300000000000000" charset="-120"/>
              <a:ea typeface="儷宋 Pro" panose="02020300000000000000" charset="-120"/>
            </a:endParaRPr>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52" name="对象 61451"/>
          <p:cNvGraphicFramePr>
            <a:graphicFrameLocks noChangeAspect="1"/>
          </p:cNvGraphicFramePr>
          <p:nvPr/>
        </p:nvGraphicFramePr>
        <p:xfrm>
          <a:off x="3363913" y="4744404"/>
          <a:ext cx="990600" cy="466725"/>
        </p:xfrm>
        <a:graphic>
          <a:graphicData uri="http://schemas.openxmlformats.org/presentationml/2006/ole">
            <mc:AlternateContent xmlns:mc="http://schemas.openxmlformats.org/markup-compatibility/2006">
              <mc:Choice xmlns:v="urn:schemas-microsoft-com:vml" Requires="v">
                <p:oleObj spid="_x0000_s3" name="" r:id="rId3" imgW="483870" imgH="229235" progId="">
                  <p:embed/>
                </p:oleObj>
              </mc:Choice>
              <mc:Fallback>
                <p:oleObj name="" r:id="rId3" imgW="483870" imgH="229235" progId="">
                  <p:embed/>
                  <p:pic>
                    <p:nvPicPr>
                      <p:cNvPr id="0" name="对象 614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913" y="4744404"/>
                        <a:ext cx="99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54" name="对象 61453"/>
          <p:cNvGraphicFramePr>
            <a:graphicFrameLocks noChangeAspect="1"/>
          </p:cNvGraphicFramePr>
          <p:nvPr/>
        </p:nvGraphicFramePr>
        <p:xfrm>
          <a:off x="5647056" y="5328286"/>
          <a:ext cx="2239963" cy="481013"/>
        </p:xfrm>
        <a:graphic>
          <a:graphicData uri="http://schemas.openxmlformats.org/presentationml/2006/ole">
            <mc:AlternateContent xmlns:mc="http://schemas.openxmlformats.org/markup-compatibility/2006">
              <mc:Choice xmlns:v="urn:schemas-microsoft-com:vml" Requires="v">
                <p:oleObj spid="_x0000_s4" name="" r:id="rId4" imgW="1068070" imgH="228600" progId="">
                  <p:embed/>
                </p:oleObj>
              </mc:Choice>
              <mc:Fallback>
                <p:oleObj name="" r:id="rId4" imgW="1068070" imgH="228600" progId="">
                  <p:embed/>
                  <p:pic>
                    <p:nvPicPr>
                      <p:cNvPr id="0" name="对象 614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056" y="5328286"/>
                        <a:ext cx="2239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56" name="对象 61455"/>
          <p:cNvGraphicFramePr>
            <a:graphicFrameLocks noChangeAspect="1"/>
          </p:cNvGraphicFramePr>
          <p:nvPr/>
        </p:nvGraphicFramePr>
        <p:xfrm>
          <a:off x="7086600" y="4744720"/>
          <a:ext cx="446088" cy="450850"/>
        </p:xfrm>
        <a:graphic>
          <a:graphicData uri="http://schemas.openxmlformats.org/presentationml/2006/ole">
            <mc:AlternateContent xmlns:mc="http://schemas.openxmlformats.org/markup-compatibility/2006">
              <mc:Choice xmlns:v="urn:schemas-microsoft-com:vml" Requires="v">
                <p:oleObj spid="_x0000_s5" name="" r:id="rId6" imgW="191135" imgH="229235" progId="">
                  <p:embed/>
                </p:oleObj>
              </mc:Choice>
              <mc:Fallback>
                <p:oleObj name="" r:id="rId6" imgW="191135" imgH="229235" progId="">
                  <p:embed/>
                  <p:pic>
                    <p:nvPicPr>
                      <p:cNvPr id="0" name="对象 614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744720"/>
                        <a:ext cx="4460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58" name="对象 61457"/>
          <p:cNvGraphicFramePr>
            <a:graphicFrameLocks noChangeAspect="1"/>
          </p:cNvGraphicFramePr>
          <p:nvPr/>
        </p:nvGraphicFramePr>
        <p:xfrm>
          <a:off x="2046289" y="5368291"/>
          <a:ext cx="1622425" cy="531813"/>
        </p:xfrm>
        <a:graphic>
          <a:graphicData uri="http://schemas.openxmlformats.org/presentationml/2006/ole">
            <mc:AlternateContent xmlns:mc="http://schemas.openxmlformats.org/markup-compatibility/2006">
              <mc:Choice xmlns:v="urn:schemas-microsoft-com:vml" Requires="v">
                <p:oleObj spid="_x0000_s6" name="" r:id="rId8" imgW="750570" imgH="228600" progId="">
                  <p:embed/>
                </p:oleObj>
              </mc:Choice>
              <mc:Fallback>
                <p:oleObj name="" r:id="rId8" imgW="750570" imgH="228600" progId="">
                  <p:embed/>
                  <p:pic>
                    <p:nvPicPr>
                      <p:cNvPr id="0" name="对象 614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6289" y="5368291"/>
                        <a:ext cx="16224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83" name="Rectangle 19"/>
          <p:cNvSpPr>
            <a:spLocks noChangeArrowheads="1"/>
          </p:cNvSpPr>
          <p:nvPr/>
        </p:nvSpPr>
        <p:spPr bwMode="auto">
          <a:xfrm>
            <a:off x="1909764" y="5458778"/>
            <a:ext cx="3736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endParaRPr lang="zh-CN" altLang="en-US">
              <a:ea typeface="华文楷体" panose="02010600040101010101" pitchFamily="2" charset="-122"/>
            </a:endParaRPr>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61" name="对象 61460"/>
          <p:cNvGraphicFramePr>
            <a:graphicFrameLocks noChangeAspect="1"/>
          </p:cNvGraphicFramePr>
          <p:nvPr/>
        </p:nvGraphicFramePr>
        <p:xfrm>
          <a:off x="3665539" y="5368291"/>
          <a:ext cx="585787" cy="473075"/>
        </p:xfrm>
        <a:graphic>
          <a:graphicData uri="http://schemas.openxmlformats.org/presentationml/2006/ole">
            <mc:AlternateContent xmlns:mc="http://schemas.openxmlformats.org/markup-compatibility/2006">
              <mc:Choice xmlns:v="urn:schemas-microsoft-com:vml" Requires="v">
                <p:oleObj spid="_x0000_s7" name="" r:id="rId10" imgW="203835" imgH="229235" progId="">
                  <p:embed/>
                </p:oleObj>
              </mc:Choice>
              <mc:Fallback>
                <p:oleObj name="" r:id="rId10" imgW="203835" imgH="229235" progId="">
                  <p:embed/>
                  <p:pic>
                    <p:nvPicPr>
                      <p:cNvPr id="0" name="对象 614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5539" y="5368291"/>
                        <a:ext cx="5857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62" name="Rectangle 22"/>
          <p:cNvSpPr>
            <a:spLocks noChangeArrowheads="1"/>
          </p:cNvSpPr>
          <p:nvPr/>
        </p:nvSpPr>
        <p:spPr bwMode="auto">
          <a:xfrm>
            <a:off x="4070350" y="5323840"/>
            <a:ext cx="17541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None/>
            </a:pPr>
            <a:r>
              <a:rPr lang="zh-CN" altLang="en-US" sz="2400">
                <a:ea typeface="儷宋 Pro" panose="02020300000000000000" charset="-120"/>
              </a:rPr>
              <a:t>截止，故</a:t>
            </a:r>
            <a:r>
              <a:rPr lang="zh-CN" altLang="en-US" sz="3000">
                <a:ea typeface="宋体" pitchFamily="2" charset="-122"/>
              </a:rPr>
              <a:t>  </a:t>
            </a:r>
            <a:endParaRPr lang="zh-CN" altLang="en-US" sz="3000">
              <a:ea typeface="宋体" pitchFamily="2" charset="-122"/>
            </a:endParaRPr>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64" name="对象 61463"/>
          <p:cNvGraphicFramePr>
            <a:graphicFrameLocks noChangeAspect="1"/>
          </p:cNvGraphicFramePr>
          <p:nvPr/>
        </p:nvGraphicFramePr>
        <p:xfrm>
          <a:off x="3454401" y="5931218"/>
          <a:ext cx="5414963" cy="863600"/>
        </p:xfrm>
        <a:graphic>
          <a:graphicData uri="http://schemas.openxmlformats.org/presentationml/2006/ole">
            <mc:AlternateContent xmlns:mc="http://schemas.openxmlformats.org/markup-compatibility/2006">
              <mc:Choice xmlns:v="urn:schemas-microsoft-com:vml" Requires="v">
                <p:oleObj spid="_x0000_s8" name="" r:id="rId12" imgW="2348230" imgH="393700" progId="">
                  <p:embed/>
                </p:oleObj>
              </mc:Choice>
              <mc:Fallback>
                <p:oleObj name="" r:id="rId12" imgW="2348230" imgH="393700" progId="">
                  <p:embed/>
                  <p:pic>
                    <p:nvPicPr>
                      <p:cNvPr id="0" name="对象 614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4401" y="5931218"/>
                        <a:ext cx="54149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65" name="Rectangle 25"/>
          <p:cNvSpPr>
            <a:spLocks noChangeArrowheads="1"/>
          </p:cNvSpPr>
          <p:nvPr/>
        </p:nvSpPr>
        <p:spPr bwMode="auto">
          <a:xfrm>
            <a:off x="2225676" y="1256348"/>
            <a:ext cx="22955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None/>
            </a:pPr>
            <a:r>
              <a:rPr lang="zh-CN" altLang="en-US">
                <a:ea typeface="黑体" pitchFamily="49" charset="-122"/>
              </a:rPr>
              <a:t>多个二极管：</a:t>
            </a:r>
            <a:endParaRPr lang="zh-CN" altLang="en-US">
              <a:ea typeface="黑体" pitchFamily="49" charset="-122"/>
            </a:endParaRPr>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1467" name="Object 27"/>
          <p:cNvGraphicFramePr>
            <a:graphicFrameLocks noChangeAspect="1"/>
          </p:cNvGraphicFramePr>
          <p:nvPr/>
        </p:nvGraphicFramePr>
        <p:xfrm>
          <a:off x="8928419" y="1172211"/>
          <a:ext cx="3176587" cy="2519363"/>
        </p:xfrm>
        <a:graphic>
          <a:graphicData uri="http://schemas.openxmlformats.org/presentationml/2006/ole">
            <mc:AlternateContent xmlns:mc="http://schemas.openxmlformats.org/markup-compatibility/2006">
              <mc:Choice xmlns:v="urn:schemas-microsoft-com:vml" Requires="v">
                <p:oleObj spid="_x0000_s9" name="" r:id="rId14" imgW="2014855" imgH="1506855" progId="Visio.Drawing.11">
                  <p:embed/>
                </p:oleObj>
              </mc:Choice>
              <mc:Fallback>
                <p:oleObj name="" r:id="rId14" imgW="2014855" imgH="1506855" progId="Visio.Drawing.11">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28419" y="1172211"/>
                        <a:ext cx="317658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灯片编号占位符 9"/>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65"/>
                                        </p:tgtEl>
                                        <p:attrNameLst>
                                          <p:attrName>style.visibility</p:attrName>
                                        </p:attrNameLst>
                                      </p:cBhvr>
                                      <p:to>
                                        <p:strVal val="visible"/>
                                      </p:to>
                                    </p:set>
                                    <p:animEffect transition="in" filter="blinds(horizontal)">
                                      <p:cBhvr>
                                        <p:cTn id="7" dur="500"/>
                                        <p:tgtEl>
                                          <p:spTgt spid="614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2">
                                            <p:txEl>
                                              <p:pRg st="0" end="0"/>
                                            </p:txEl>
                                          </p:spTgt>
                                        </p:tgtEl>
                                        <p:attrNameLst>
                                          <p:attrName>style.visibility</p:attrName>
                                        </p:attrNameLst>
                                      </p:cBhvr>
                                      <p:to>
                                        <p:strVal val="visible"/>
                                      </p:to>
                                    </p:set>
                                    <p:animEffect transition="in" filter="blinds(horizontal)">
                                      <p:cBhvr>
                                        <p:cTn id="12" dur="500"/>
                                        <p:tgtEl>
                                          <p:spTgt spid="614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442">
                                            <p:txEl>
                                              <p:pRg st="1" end="1"/>
                                            </p:txEl>
                                          </p:spTgt>
                                        </p:tgtEl>
                                        <p:attrNameLst>
                                          <p:attrName>style.visibility</p:attrName>
                                        </p:attrNameLst>
                                      </p:cBhvr>
                                      <p:to>
                                        <p:strVal val="visible"/>
                                      </p:to>
                                    </p:set>
                                    <p:animEffect transition="in" filter="blinds(horizontal)">
                                      <p:cBhvr>
                                        <p:cTn id="17" dur="500"/>
                                        <p:tgtEl>
                                          <p:spTgt spid="614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2">
                                            <p:txEl>
                                              <p:pRg st="2" end="2"/>
                                            </p:txEl>
                                          </p:spTgt>
                                        </p:tgtEl>
                                        <p:attrNameLst>
                                          <p:attrName>style.visibility</p:attrName>
                                        </p:attrNameLst>
                                      </p:cBhvr>
                                      <p:to>
                                        <p:strVal val="visible"/>
                                      </p:to>
                                    </p:set>
                                    <p:animEffect transition="in" filter="blinds(horizontal)">
                                      <p:cBhvr>
                                        <p:cTn id="22" dur="500"/>
                                        <p:tgtEl>
                                          <p:spTgt spid="614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442">
                                            <p:txEl>
                                              <p:pRg st="3" end="3"/>
                                            </p:txEl>
                                          </p:spTgt>
                                        </p:tgtEl>
                                        <p:attrNameLst>
                                          <p:attrName>style.visibility</p:attrName>
                                        </p:attrNameLst>
                                      </p:cBhvr>
                                      <p:to>
                                        <p:strVal val="visible"/>
                                      </p:to>
                                    </p:set>
                                    <p:animEffect transition="in" filter="blinds(horizontal)">
                                      <p:cBhvr>
                                        <p:cTn id="27" dur="500"/>
                                        <p:tgtEl>
                                          <p:spTgt spid="614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444"/>
                                        </p:tgtEl>
                                        <p:attrNameLst>
                                          <p:attrName>style.visibility</p:attrName>
                                        </p:attrNameLst>
                                      </p:cBhvr>
                                      <p:to>
                                        <p:strVal val="visible"/>
                                      </p:to>
                                    </p:set>
                                    <p:animEffect transition="in" filter="blinds(horizontal)">
                                      <p:cBhvr>
                                        <p:cTn id="32" dur="500"/>
                                        <p:tgtEl>
                                          <p:spTgt spid="61444"/>
                                        </p:tgtEl>
                                      </p:cBhvr>
                                    </p:animEffect>
                                  </p:childTnLst>
                                </p:cTn>
                              </p:par>
                              <p:par>
                                <p:cTn id="33" presetID="3" presetClass="entr" presetSubtype="10" fill="hold" nodeType="withEffect">
                                  <p:stCondLst>
                                    <p:cond delay="0"/>
                                  </p:stCondLst>
                                  <p:childTnLst>
                                    <p:set>
                                      <p:cBhvr>
                                        <p:cTn id="34" dur="1" fill="hold">
                                          <p:stCondLst>
                                            <p:cond delay="0"/>
                                          </p:stCondLst>
                                        </p:cTn>
                                        <p:tgtEl>
                                          <p:spTgt spid="61449"/>
                                        </p:tgtEl>
                                        <p:attrNameLst>
                                          <p:attrName>style.visibility</p:attrName>
                                        </p:attrNameLst>
                                      </p:cBhvr>
                                      <p:to>
                                        <p:strVal val="visible"/>
                                      </p:to>
                                    </p:set>
                                    <p:animEffect transition="in" filter="blinds(horizontal)">
                                      <p:cBhvr>
                                        <p:cTn id="35" dur="500"/>
                                        <p:tgtEl>
                                          <p:spTgt spid="61449"/>
                                        </p:tgtEl>
                                      </p:cBhvr>
                                    </p:animEffect>
                                  </p:childTnLst>
                                </p:cTn>
                              </p:par>
                              <p:par>
                                <p:cTn id="36" presetID="3" presetClass="entr" presetSubtype="10" fill="hold" nodeType="withEffect">
                                  <p:stCondLst>
                                    <p:cond delay="0"/>
                                  </p:stCondLst>
                                  <p:childTnLst>
                                    <p:set>
                                      <p:cBhvr>
                                        <p:cTn id="37" dur="1" fill="hold">
                                          <p:stCondLst>
                                            <p:cond delay="0"/>
                                          </p:stCondLst>
                                        </p:cTn>
                                        <p:tgtEl>
                                          <p:spTgt spid="61467"/>
                                        </p:tgtEl>
                                        <p:attrNameLst>
                                          <p:attrName>style.visibility</p:attrName>
                                        </p:attrNameLst>
                                      </p:cBhvr>
                                      <p:to>
                                        <p:strVal val="visible"/>
                                      </p:to>
                                    </p:set>
                                    <p:animEffect transition="in" filter="blinds(horizontal)">
                                      <p:cBhvr>
                                        <p:cTn id="38" dur="500"/>
                                        <p:tgtEl>
                                          <p:spTgt spid="6146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1450"/>
                                        </p:tgtEl>
                                        <p:attrNameLst>
                                          <p:attrName>style.visibility</p:attrName>
                                        </p:attrNameLst>
                                      </p:cBhvr>
                                      <p:to>
                                        <p:strVal val="visible"/>
                                      </p:to>
                                    </p:set>
                                    <p:animEffect transition="in" filter="blinds(horizontal)">
                                      <p:cBhvr>
                                        <p:cTn id="43" dur="500"/>
                                        <p:tgtEl>
                                          <p:spTgt spid="61450"/>
                                        </p:tgtEl>
                                      </p:cBhvr>
                                    </p:animEffect>
                                  </p:childTnLst>
                                </p:cTn>
                              </p:par>
                              <p:par>
                                <p:cTn id="44" presetID="3" presetClass="entr" presetSubtype="10" fill="hold" nodeType="withEffect">
                                  <p:stCondLst>
                                    <p:cond delay="0"/>
                                  </p:stCondLst>
                                  <p:childTnLst>
                                    <p:set>
                                      <p:cBhvr>
                                        <p:cTn id="45" dur="1" fill="hold">
                                          <p:stCondLst>
                                            <p:cond delay="0"/>
                                          </p:stCondLst>
                                        </p:cTn>
                                        <p:tgtEl>
                                          <p:spTgt spid="61452"/>
                                        </p:tgtEl>
                                        <p:attrNameLst>
                                          <p:attrName>style.visibility</p:attrName>
                                        </p:attrNameLst>
                                      </p:cBhvr>
                                      <p:to>
                                        <p:strVal val="visible"/>
                                      </p:to>
                                    </p:set>
                                    <p:animEffect transition="in" filter="blinds(horizontal)">
                                      <p:cBhvr>
                                        <p:cTn id="46" dur="500"/>
                                        <p:tgtEl>
                                          <p:spTgt spid="61452"/>
                                        </p:tgtEl>
                                      </p:cBhvr>
                                    </p:animEffect>
                                  </p:childTnLst>
                                </p:cTn>
                              </p:par>
                              <p:par>
                                <p:cTn id="47" presetID="3" presetClass="entr" presetSubtype="10" fill="hold" nodeType="withEffect">
                                  <p:stCondLst>
                                    <p:cond delay="0"/>
                                  </p:stCondLst>
                                  <p:childTnLst>
                                    <p:set>
                                      <p:cBhvr>
                                        <p:cTn id="48" dur="1" fill="hold">
                                          <p:stCondLst>
                                            <p:cond delay="0"/>
                                          </p:stCondLst>
                                        </p:cTn>
                                        <p:tgtEl>
                                          <p:spTgt spid="61454"/>
                                        </p:tgtEl>
                                        <p:attrNameLst>
                                          <p:attrName>style.visibility</p:attrName>
                                        </p:attrNameLst>
                                      </p:cBhvr>
                                      <p:to>
                                        <p:strVal val="visible"/>
                                      </p:to>
                                    </p:set>
                                    <p:animEffect transition="in" filter="blinds(horizontal)">
                                      <p:cBhvr>
                                        <p:cTn id="49" dur="500"/>
                                        <p:tgtEl>
                                          <p:spTgt spid="61454"/>
                                        </p:tgtEl>
                                      </p:cBhvr>
                                    </p:animEffect>
                                  </p:childTnLst>
                                </p:cTn>
                              </p:par>
                              <p:par>
                                <p:cTn id="50" presetID="3" presetClass="entr" presetSubtype="10" fill="hold" nodeType="withEffect">
                                  <p:stCondLst>
                                    <p:cond delay="0"/>
                                  </p:stCondLst>
                                  <p:childTnLst>
                                    <p:set>
                                      <p:cBhvr>
                                        <p:cTn id="51" dur="1" fill="hold">
                                          <p:stCondLst>
                                            <p:cond delay="0"/>
                                          </p:stCondLst>
                                        </p:cTn>
                                        <p:tgtEl>
                                          <p:spTgt spid="61456"/>
                                        </p:tgtEl>
                                        <p:attrNameLst>
                                          <p:attrName>style.visibility</p:attrName>
                                        </p:attrNameLst>
                                      </p:cBhvr>
                                      <p:to>
                                        <p:strVal val="visible"/>
                                      </p:to>
                                    </p:set>
                                    <p:animEffect transition="in" filter="blinds(horizontal)">
                                      <p:cBhvr>
                                        <p:cTn id="52" dur="500"/>
                                        <p:tgtEl>
                                          <p:spTgt spid="6145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1" nodeType="clickEffect">
                                  <p:stCondLst>
                                    <p:cond delay="0"/>
                                  </p:stCondLst>
                                  <p:childTnLst>
                                    <p:set>
                                      <p:cBhvr>
                                        <p:cTn id="56" dur="1" fill="hold">
                                          <p:stCondLst>
                                            <p:cond delay="0"/>
                                          </p:stCondLst>
                                        </p:cTn>
                                        <p:tgtEl>
                                          <p:spTgt spid="61450"/>
                                        </p:tgtEl>
                                        <p:attrNameLst>
                                          <p:attrName>style.visibility</p:attrName>
                                        </p:attrNameLst>
                                      </p:cBhvr>
                                      <p:to>
                                        <p:strVal val="visible"/>
                                      </p:to>
                                    </p:set>
                                    <p:animEffect transition="in" filter="blinds(horizontal)">
                                      <p:cBhvr>
                                        <p:cTn id="57" dur="500"/>
                                        <p:tgtEl>
                                          <p:spTgt spid="61450"/>
                                        </p:tgtEl>
                                      </p:cBhvr>
                                    </p:animEffect>
                                  </p:childTnLst>
                                </p:cTn>
                              </p:par>
                              <p:par>
                                <p:cTn id="58" presetID="3" presetClass="entr" presetSubtype="10" fill="hold" nodeType="withEffect">
                                  <p:stCondLst>
                                    <p:cond delay="0"/>
                                  </p:stCondLst>
                                  <p:childTnLst>
                                    <p:set>
                                      <p:cBhvr>
                                        <p:cTn id="59" dur="1" fill="hold">
                                          <p:stCondLst>
                                            <p:cond delay="0"/>
                                          </p:stCondLst>
                                        </p:cTn>
                                        <p:tgtEl>
                                          <p:spTgt spid="61452"/>
                                        </p:tgtEl>
                                        <p:attrNameLst>
                                          <p:attrName>style.visibility</p:attrName>
                                        </p:attrNameLst>
                                      </p:cBhvr>
                                      <p:to>
                                        <p:strVal val="visible"/>
                                      </p:to>
                                    </p:set>
                                    <p:animEffect transition="in" filter="blinds(horizontal)">
                                      <p:cBhvr>
                                        <p:cTn id="60" dur="500"/>
                                        <p:tgtEl>
                                          <p:spTgt spid="61452"/>
                                        </p:tgtEl>
                                      </p:cBhvr>
                                    </p:animEffect>
                                  </p:childTnLst>
                                </p:cTn>
                              </p:par>
                              <p:par>
                                <p:cTn id="61" presetID="3" presetClass="entr" presetSubtype="10" fill="hold" nodeType="withEffect">
                                  <p:stCondLst>
                                    <p:cond delay="0"/>
                                  </p:stCondLst>
                                  <p:childTnLst>
                                    <p:set>
                                      <p:cBhvr>
                                        <p:cTn id="62" dur="1" fill="hold">
                                          <p:stCondLst>
                                            <p:cond delay="0"/>
                                          </p:stCondLst>
                                        </p:cTn>
                                        <p:tgtEl>
                                          <p:spTgt spid="61454"/>
                                        </p:tgtEl>
                                        <p:attrNameLst>
                                          <p:attrName>style.visibility</p:attrName>
                                        </p:attrNameLst>
                                      </p:cBhvr>
                                      <p:to>
                                        <p:strVal val="visible"/>
                                      </p:to>
                                    </p:set>
                                    <p:animEffect transition="in" filter="blinds(horizontal)">
                                      <p:cBhvr>
                                        <p:cTn id="63" dur="500"/>
                                        <p:tgtEl>
                                          <p:spTgt spid="61454"/>
                                        </p:tgtEl>
                                      </p:cBhvr>
                                    </p:animEffect>
                                  </p:childTnLst>
                                </p:cTn>
                              </p:par>
                              <p:par>
                                <p:cTn id="64" presetID="3" presetClass="entr" presetSubtype="10" fill="hold" nodeType="withEffect">
                                  <p:stCondLst>
                                    <p:cond delay="0"/>
                                  </p:stCondLst>
                                  <p:childTnLst>
                                    <p:set>
                                      <p:cBhvr>
                                        <p:cTn id="65" dur="1" fill="hold">
                                          <p:stCondLst>
                                            <p:cond delay="0"/>
                                          </p:stCondLst>
                                        </p:cTn>
                                        <p:tgtEl>
                                          <p:spTgt spid="61456"/>
                                        </p:tgtEl>
                                        <p:attrNameLst>
                                          <p:attrName>style.visibility</p:attrName>
                                        </p:attrNameLst>
                                      </p:cBhvr>
                                      <p:to>
                                        <p:strVal val="visible"/>
                                      </p:to>
                                    </p:set>
                                    <p:animEffect transition="in" filter="blinds(horizontal)">
                                      <p:cBhvr>
                                        <p:cTn id="66" dur="500"/>
                                        <p:tgtEl>
                                          <p:spTgt spid="61456"/>
                                        </p:tgtEl>
                                      </p:cBhvr>
                                    </p:animEffect>
                                  </p:childTnLst>
                                </p:cTn>
                              </p:par>
                              <p:par>
                                <p:cTn id="67" presetID="3" presetClass="entr" presetSubtype="10" fill="hold" nodeType="withEffect">
                                  <p:stCondLst>
                                    <p:cond delay="0"/>
                                  </p:stCondLst>
                                  <p:childTnLst>
                                    <p:set>
                                      <p:cBhvr>
                                        <p:cTn id="68" dur="1" fill="hold">
                                          <p:stCondLst>
                                            <p:cond delay="0"/>
                                          </p:stCondLst>
                                        </p:cTn>
                                        <p:tgtEl>
                                          <p:spTgt spid="61458"/>
                                        </p:tgtEl>
                                        <p:attrNameLst>
                                          <p:attrName>style.visibility</p:attrName>
                                        </p:attrNameLst>
                                      </p:cBhvr>
                                      <p:to>
                                        <p:strVal val="visible"/>
                                      </p:to>
                                    </p:set>
                                    <p:animEffect transition="in" filter="blinds(horizontal)">
                                      <p:cBhvr>
                                        <p:cTn id="69" dur="500"/>
                                        <p:tgtEl>
                                          <p:spTgt spid="6145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61462"/>
                                        </p:tgtEl>
                                        <p:attrNameLst>
                                          <p:attrName>style.visibility</p:attrName>
                                        </p:attrNameLst>
                                      </p:cBhvr>
                                      <p:to>
                                        <p:strVal val="visible"/>
                                      </p:to>
                                    </p:set>
                                    <p:animEffect transition="in" filter="blinds(horizontal)">
                                      <p:cBhvr>
                                        <p:cTn id="72" dur="500"/>
                                        <p:tgtEl>
                                          <p:spTgt spid="61462"/>
                                        </p:tgtEl>
                                      </p:cBhvr>
                                    </p:animEffect>
                                  </p:childTnLst>
                                </p:cTn>
                              </p:par>
                              <p:par>
                                <p:cTn id="73" presetID="3" presetClass="entr" presetSubtype="10" fill="hold" nodeType="withEffect">
                                  <p:stCondLst>
                                    <p:cond delay="0"/>
                                  </p:stCondLst>
                                  <p:childTnLst>
                                    <p:set>
                                      <p:cBhvr>
                                        <p:cTn id="74" dur="1" fill="hold">
                                          <p:stCondLst>
                                            <p:cond delay="0"/>
                                          </p:stCondLst>
                                        </p:cTn>
                                        <p:tgtEl>
                                          <p:spTgt spid="61461"/>
                                        </p:tgtEl>
                                        <p:attrNameLst>
                                          <p:attrName>style.visibility</p:attrName>
                                        </p:attrNameLst>
                                      </p:cBhvr>
                                      <p:to>
                                        <p:strVal val="visible"/>
                                      </p:to>
                                    </p:set>
                                    <p:animEffect transition="in" filter="blinds(horizontal)">
                                      <p:cBhvr>
                                        <p:cTn id="75" dur="500"/>
                                        <p:tgtEl>
                                          <p:spTgt spid="6146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61464"/>
                                        </p:tgtEl>
                                        <p:attrNameLst>
                                          <p:attrName>style.visibility</p:attrName>
                                        </p:attrNameLst>
                                      </p:cBhvr>
                                      <p:to>
                                        <p:strVal val="visible"/>
                                      </p:to>
                                    </p:set>
                                    <p:animEffect transition="in" filter="blinds(horizontal)">
                                      <p:cBhvr>
                                        <p:cTn id="80" dur="500"/>
                                        <p:tgtEl>
                                          <p:spTgt spid="6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P spid="61444" grpId="0"/>
      <p:bldP spid="61450" grpId="0"/>
      <p:bldP spid="61450" grpId="1"/>
      <p:bldP spid="61462" grpId="0"/>
      <p:bldP spid="6146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3" name="图片 2"/>
          <p:cNvPicPr>
            <a:picLocks noChangeAspect="1"/>
          </p:cNvPicPr>
          <p:nvPr>
            <p:custDataLst>
              <p:tags r:id="rId1"/>
            </p:custDataLst>
          </p:nvPr>
        </p:nvPicPr>
        <p:blipFill>
          <a:blip r:embed="rId2"/>
          <a:srcRect b="2981"/>
          <a:stretch>
            <a:fillRect/>
          </a:stretch>
        </p:blipFill>
        <p:spPr>
          <a:xfrm>
            <a:off x="1993900" y="2587625"/>
            <a:ext cx="8204200" cy="2562860"/>
          </a:xfrm>
          <a:prstGeom prst="rect">
            <a:avLst/>
          </a:prstGeom>
        </p:spPr>
      </p:pic>
      <p:sp>
        <p:nvSpPr>
          <p:cNvPr id="108597" name="Text Box 53"/>
          <p:cNvSpPr txBox="1">
            <a:spLocks noChangeArrowheads="1"/>
          </p:cNvSpPr>
          <p:nvPr>
            <p:custDataLst>
              <p:tags r:id="rId3"/>
            </p:custDataLst>
          </p:nvPr>
        </p:nvSpPr>
        <p:spPr bwMode="auto">
          <a:xfrm>
            <a:off x="1752600" y="1503205"/>
            <a:ext cx="4648200" cy="49720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zh-CN" altLang="en-US" sz="2400" b="1">
                <a:solidFill>
                  <a:srgbClr val="A50021"/>
                </a:solidFill>
                <a:latin typeface="楷体_GB2312" pitchFamily="1" charset="-122"/>
                <a:ea typeface="楷体_GB2312" pitchFamily="1" charset="-122"/>
              </a:rPr>
              <a:t>理想二极管</a:t>
            </a:r>
            <a:endParaRPr kumimoji="1" lang="zh-CN" altLang="en-US" sz="2400" b="1">
              <a:solidFill>
                <a:srgbClr val="A50021"/>
              </a:solidFill>
              <a:latin typeface="楷体_GB2312" pitchFamily="1" charset="-122"/>
              <a:ea typeface="楷体_GB2312" pitchFamily="1"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2" name="图片 1"/>
          <p:cNvPicPr>
            <a:picLocks noChangeAspect="1"/>
          </p:cNvPicPr>
          <p:nvPr>
            <p:custDataLst>
              <p:tags r:id="rId1"/>
            </p:custDataLst>
          </p:nvPr>
        </p:nvPicPr>
        <p:blipFill>
          <a:blip r:embed="rId2"/>
          <a:stretch>
            <a:fillRect/>
          </a:stretch>
        </p:blipFill>
        <p:spPr>
          <a:xfrm>
            <a:off x="2613660" y="2337435"/>
            <a:ext cx="7901305" cy="2938780"/>
          </a:xfrm>
          <a:prstGeom prst="rect">
            <a:avLst/>
          </a:prstGeom>
        </p:spPr>
      </p:pic>
      <p:sp>
        <p:nvSpPr>
          <p:cNvPr id="108597" name="Text Box 53"/>
          <p:cNvSpPr txBox="1">
            <a:spLocks noChangeArrowheads="1"/>
          </p:cNvSpPr>
          <p:nvPr>
            <p:custDataLst>
              <p:tags r:id="rId3"/>
            </p:custDataLst>
          </p:nvPr>
        </p:nvSpPr>
        <p:spPr bwMode="auto">
          <a:xfrm>
            <a:off x="2135505" y="1503205"/>
            <a:ext cx="4648200" cy="49720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lnSpc>
                <a:spcPct val="110000"/>
              </a:lnSpc>
              <a:spcBef>
                <a:spcPct val="0"/>
              </a:spcBef>
              <a:spcAft>
                <a:spcPct val="0"/>
              </a:spcAft>
            </a:pPr>
            <a:r>
              <a:rPr kumimoji="1" lang="en-US" altLang="zh-CN" sz="2400" b="1">
                <a:solidFill>
                  <a:srgbClr val="000000"/>
                </a:solidFill>
                <a:latin typeface="楷体_GB2312" pitchFamily="1" charset="-122"/>
                <a:ea typeface="楷体_GB2312" pitchFamily="1" charset="-122"/>
              </a:rPr>
              <a:t> </a:t>
            </a:r>
            <a:r>
              <a:rPr kumimoji="1" lang="zh-CN" altLang="en-US" sz="2400" b="1">
                <a:solidFill>
                  <a:srgbClr val="A50021"/>
                </a:solidFill>
                <a:latin typeface="楷体_GB2312" pitchFamily="1" charset="-122"/>
                <a:ea typeface="楷体_GB2312" pitchFamily="1" charset="-122"/>
              </a:rPr>
              <a:t>理想二极管</a:t>
            </a:r>
            <a:endParaRPr kumimoji="1" lang="zh-CN" altLang="en-US" sz="2400" b="1">
              <a:solidFill>
                <a:srgbClr val="A50021"/>
              </a:solidFill>
              <a:latin typeface="楷体_GB2312" pitchFamily="1" charset="-122"/>
              <a:ea typeface="楷体_GB2312" pitchFamily="1"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5" name="图片 4"/>
          <p:cNvPicPr>
            <a:picLocks noChangeAspect="1"/>
          </p:cNvPicPr>
          <p:nvPr>
            <p:custDataLst>
              <p:tags r:id="rId1"/>
            </p:custDataLst>
          </p:nvPr>
        </p:nvPicPr>
        <p:blipFill>
          <a:blip r:embed="rId2"/>
          <a:stretch>
            <a:fillRect/>
          </a:stretch>
        </p:blipFill>
        <p:spPr>
          <a:xfrm>
            <a:off x="2838450" y="1708150"/>
            <a:ext cx="7025640" cy="37115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47851" y="1196975"/>
            <a:ext cx="720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3600" b="1">
                <a:solidFill>
                  <a:srgbClr val="CC0000"/>
                </a:solidFill>
                <a:latin typeface="Times New Roman" panose="02020503050405090304" pitchFamily="18" charset="0"/>
                <a:ea typeface="宋体" pitchFamily="2" charset="-122"/>
              </a:rPr>
              <a:t>注</a:t>
            </a:r>
            <a:endParaRPr kumimoji="1" lang="zh-CN" altLang="en-US" sz="3600" b="1">
              <a:solidFill>
                <a:srgbClr val="CC0000"/>
              </a:solidFill>
              <a:latin typeface="Times New Roman" panose="02020503050405090304" pitchFamily="18" charset="0"/>
              <a:ea typeface="宋体" pitchFamily="2" charset="-122"/>
            </a:endParaRPr>
          </a:p>
        </p:txBody>
      </p:sp>
      <p:sp>
        <p:nvSpPr>
          <p:cNvPr id="3" name="Text Box 3"/>
          <p:cNvSpPr txBox="1">
            <a:spLocks noChangeArrowheads="1"/>
          </p:cNvSpPr>
          <p:nvPr/>
        </p:nvSpPr>
        <p:spPr bwMode="auto">
          <a:xfrm>
            <a:off x="2640014" y="1598613"/>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r>
              <a:rPr kumimoji="1" lang="en-US" altLang="zh-CN" sz="2400" b="1">
                <a:latin typeface="Times New Roman" panose="02020503050405090304" pitchFamily="18" charset="0"/>
                <a:ea typeface="仿宋_GB2312" pitchFamily="49" charset="-122"/>
              </a:rPr>
              <a:t>(1) </a:t>
            </a:r>
            <a:r>
              <a:rPr kumimoji="1" lang="zh-CN" altLang="en-US" sz="2400" b="1">
                <a:latin typeface="Times New Roman" panose="02020503050405090304" pitchFamily="18" charset="0"/>
                <a:ea typeface="仿宋_GB2312" pitchFamily="49" charset="-122"/>
              </a:rPr>
              <a:t>分析电路前必须选定电压和电流的参考方向。</a:t>
            </a:r>
            <a:endParaRPr kumimoji="1" lang="zh-CN" altLang="en-US" sz="2400" b="1">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2617789" y="2516188"/>
            <a:ext cx="743902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en-US" altLang="zh-CN" sz="2400">
                <a:latin typeface="Times New Roman" panose="02020503050405090304" pitchFamily="18" charset="0"/>
                <a:ea typeface="仿宋_GB2312" pitchFamily="49" charset="-122"/>
              </a:rPr>
              <a:t>(2)  </a:t>
            </a:r>
            <a:r>
              <a:rPr kumimoji="1" lang="zh-CN" altLang="en-US" sz="2400" b="1">
                <a:latin typeface="Times New Roman" panose="02020503050405090304" pitchFamily="18" charset="0"/>
                <a:ea typeface="仿宋_GB2312" pitchFamily="49" charset="-122"/>
              </a:rPr>
              <a:t>参考方向一经选定，必须在图中相应位置标注 </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包括方向和</a:t>
            </a:r>
            <a:r>
              <a:rPr kumimoji="1" lang="zh-CN" altLang="zh-CN" sz="2400" b="1">
                <a:latin typeface="Times New Roman" panose="02020503050405090304" pitchFamily="18" charset="0"/>
                <a:ea typeface="仿宋_GB2312" pitchFamily="49" charset="-122"/>
              </a:rPr>
              <a:t>符号</a:t>
            </a:r>
            <a:r>
              <a:rPr kumimoji="1" lang="zh-CN" altLang="en-US" sz="2400" b="1">
                <a:latin typeface="Times New Roman" panose="02020503050405090304" pitchFamily="18" charset="0"/>
                <a:ea typeface="仿宋_GB2312" pitchFamily="49" charset="-122"/>
              </a:rPr>
              <a:t>），</a:t>
            </a:r>
            <a:r>
              <a:rPr kumimoji="1" lang="zh-CN" altLang="en-US" sz="2400" b="1">
                <a:solidFill>
                  <a:srgbClr val="CC0000"/>
                </a:solidFill>
                <a:latin typeface="Times New Roman" panose="02020503050405090304" pitchFamily="18" charset="0"/>
                <a:ea typeface="仿宋_GB2312" pitchFamily="49" charset="-122"/>
              </a:rPr>
              <a:t>在计算过程中不得任意改变</a:t>
            </a:r>
            <a:r>
              <a:rPr kumimoji="1" lang="zh-CN" altLang="en-US" sz="2400" b="1">
                <a:latin typeface="Times New Roman" panose="02020503050405090304" pitchFamily="18" charset="0"/>
                <a:ea typeface="仿宋_GB2312" pitchFamily="49" charset="-122"/>
              </a:rPr>
              <a:t>。</a:t>
            </a:r>
            <a:endParaRPr kumimoji="1" lang="zh-CN" altLang="en-US" sz="2400" b="1">
              <a:latin typeface="Times New Roman" panose="02020503050405090304" pitchFamily="18" charset="0"/>
              <a:ea typeface="仿宋_GB2312" pitchFamily="49" charset="-122"/>
            </a:endParaRPr>
          </a:p>
        </p:txBody>
      </p:sp>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2" name="图片 1"/>
          <p:cNvPicPr>
            <a:picLocks noChangeAspect="1"/>
          </p:cNvPicPr>
          <p:nvPr>
            <p:custDataLst>
              <p:tags r:id="rId1"/>
            </p:custDataLst>
          </p:nvPr>
        </p:nvPicPr>
        <p:blipFill>
          <a:blip r:embed="rId2"/>
          <a:stretch>
            <a:fillRect/>
          </a:stretch>
        </p:blipFill>
        <p:spPr>
          <a:xfrm>
            <a:off x="2877185" y="1715135"/>
            <a:ext cx="6184900" cy="356870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3" name="图片 2"/>
          <p:cNvPicPr>
            <a:picLocks noChangeAspect="1"/>
          </p:cNvPicPr>
          <p:nvPr>
            <p:custDataLst>
              <p:tags r:id="rId1"/>
            </p:custDataLst>
          </p:nvPr>
        </p:nvPicPr>
        <p:blipFill>
          <a:blip r:embed="rId2"/>
          <a:stretch>
            <a:fillRect/>
          </a:stretch>
        </p:blipFill>
        <p:spPr>
          <a:xfrm>
            <a:off x="2709545" y="1601470"/>
            <a:ext cx="7025640" cy="371538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2135188" y="626110"/>
            <a:ext cx="4951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90000"/>
              </a:lnSpc>
              <a:spcBef>
                <a:spcPct val="20000"/>
              </a:spcBef>
              <a:buClr>
                <a:schemeClr val="accent2"/>
              </a:buClr>
              <a:buFont typeface="Wingdings" panose="05000000000000000000" pitchFamily="2" charset="2"/>
              <a:buChar char="o"/>
            </a:pPr>
            <a:r>
              <a:rPr lang="zh-CN" altLang="en-US" sz="3200">
                <a:ea typeface="宋体" pitchFamily="2" charset="-122"/>
              </a:rPr>
              <a:t>二极管</a:t>
            </a:r>
            <a:r>
              <a:rPr lang="zh-CN" altLang="en-US" sz="3000">
                <a:ea typeface="宋体" pitchFamily="2" charset="-122"/>
              </a:rPr>
              <a:t>电路的分析方法 </a:t>
            </a:r>
            <a:endParaRPr lang="zh-CN" altLang="en-US" sz="3000">
              <a:ea typeface="宋体" pitchFamily="2" charset="-122"/>
            </a:endParaRPr>
          </a:p>
        </p:txBody>
      </p:sp>
      <p:sp>
        <p:nvSpPr>
          <p:cNvPr id="62469" name="Rectangle 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0"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1" name="Rectangle 7"/>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2"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5" name="Rectangle 11"/>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7" name="Rectangle 1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9" name="Rectangle 1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1" name="Rectangle 17"/>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4" name="Rectangle 20"/>
          <p:cNvSpPr>
            <a:spLocks noChangeArrowheads="1"/>
          </p:cNvSpPr>
          <p:nvPr/>
        </p:nvSpPr>
        <p:spPr bwMode="auto">
          <a:xfrm>
            <a:off x="6003635" y="29308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87" name="Rectangle 23"/>
          <p:cNvSpPr>
            <a:spLocks noChangeArrowheads="1"/>
          </p:cNvSpPr>
          <p:nvPr/>
        </p:nvSpPr>
        <p:spPr bwMode="auto">
          <a:xfrm>
            <a:off x="6003635" y="29721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90" name="Rectangle 26"/>
          <p:cNvSpPr>
            <a:spLocks noChangeArrowheads="1"/>
          </p:cNvSpPr>
          <p:nvPr/>
        </p:nvSpPr>
        <p:spPr bwMode="auto">
          <a:xfrm>
            <a:off x="6003635" y="17148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pic>
        <p:nvPicPr>
          <p:cNvPr id="3" name="图片 2"/>
          <p:cNvPicPr>
            <a:picLocks noChangeAspect="1"/>
          </p:cNvPicPr>
          <p:nvPr>
            <p:custDataLst>
              <p:tags r:id="rId1"/>
            </p:custDataLst>
          </p:nvPr>
        </p:nvPicPr>
        <p:blipFill>
          <a:blip r:embed="rId2"/>
          <a:stretch>
            <a:fillRect/>
          </a:stretch>
        </p:blipFill>
        <p:spPr>
          <a:xfrm>
            <a:off x="2946400" y="1857375"/>
            <a:ext cx="6299200" cy="35941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1847851" y="908050"/>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Times New Roman" panose="02020503050405090304" pitchFamily="18" charset="0"/>
                <a:ea typeface="宋体" pitchFamily="2" charset="-122"/>
              </a:rPr>
              <a:t>【例题】 电路如图所示， D</a:t>
            </a:r>
            <a:r>
              <a:rPr lang="zh-CN" altLang="en-US" sz="3200" baseline="-25000">
                <a:latin typeface="Times New Roman" panose="02020503050405090304" pitchFamily="18" charset="0"/>
                <a:ea typeface="黑体" pitchFamily="49" charset="-122"/>
              </a:rPr>
              <a:t>1</a:t>
            </a:r>
            <a:r>
              <a:rPr lang="zh-CN" altLang="en-US" sz="3200">
                <a:latin typeface="Times New Roman" panose="02020503050405090304" pitchFamily="18" charset="0"/>
                <a:ea typeface="宋体" pitchFamily="2" charset="-122"/>
              </a:rPr>
              <a:t>，D</a:t>
            </a:r>
            <a:r>
              <a:rPr lang="zh-CN" altLang="en-US" sz="3200" baseline="-25000">
                <a:latin typeface="Times New Roman" panose="02020503050405090304" pitchFamily="18" charset="0"/>
                <a:ea typeface="黑体" pitchFamily="49" charset="-122"/>
              </a:rPr>
              <a:t>2</a:t>
            </a:r>
            <a:r>
              <a:rPr lang="zh-CN" altLang="en-US" sz="3200">
                <a:latin typeface="Times New Roman" panose="02020503050405090304" pitchFamily="18" charset="0"/>
                <a:ea typeface="黑体" pitchFamily="49" charset="-122"/>
              </a:rPr>
              <a:t> </a:t>
            </a:r>
            <a:r>
              <a:rPr lang="zh-CN" altLang="en-US" sz="3200">
                <a:latin typeface="Times New Roman" panose="02020503050405090304" pitchFamily="18" charset="0"/>
                <a:ea typeface="宋体" pitchFamily="2" charset="-122"/>
              </a:rPr>
              <a:t>均为理想二极管， 当输入电压 </a:t>
            </a:r>
            <a:r>
              <a:rPr lang="zh-CN" altLang="en-US" sz="3200" i="1">
                <a:latin typeface="Times New Roman" panose="02020503050405090304" pitchFamily="18" charset="0"/>
                <a:ea typeface="宋体" pitchFamily="2" charset="-122"/>
              </a:rPr>
              <a:t>u</a:t>
            </a:r>
            <a:r>
              <a:rPr lang="zh-CN" altLang="en-US" sz="3200" baseline="-30000">
                <a:latin typeface="Times New Roman" panose="02020503050405090304" pitchFamily="18" charset="0"/>
                <a:ea typeface="宋体" pitchFamily="2" charset="-122"/>
              </a:rPr>
              <a:t>i</a:t>
            </a:r>
            <a:r>
              <a:rPr lang="zh-CN" altLang="en-US" sz="3200">
                <a:latin typeface="Times New Roman" panose="02020503050405090304" pitchFamily="18" charset="0"/>
                <a:ea typeface="宋体" pitchFamily="2" charset="-122"/>
              </a:rPr>
              <a:t>&gt; 6V 时， 则</a:t>
            </a:r>
            <a:r>
              <a:rPr lang="pt-BR" altLang="en-US" sz="3200" i="1">
                <a:latin typeface="Times New Roman" panose="02020503050405090304" pitchFamily="18" charset="0"/>
                <a:ea typeface="宋体" pitchFamily="2" charset="-122"/>
              </a:rPr>
              <a:t>u</a:t>
            </a:r>
            <a:r>
              <a:rPr lang="pt-BR" altLang="en-US" sz="3200" baseline="-30000">
                <a:latin typeface="Times New Roman" panose="02020503050405090304" pitchFamily="18" charset="0"/>
                <a:ea typeface="黑体" pitchFamily="49" charset="-122"/>
              </a:rPr>
              <a:t>O</a:t>
            </a:r>
            <a:r>
              <a:rPr lang="pt-BR" altLang="en-US" sz="3200">
                <a:latin typeface="Times New Roman" panose="02020503050405090304" pitchFamily="18" charset="0"/>
                <a:ea typeface="黑体" pitchFamily="49" charset="-122"/>
              </a:rPr>
              <a:t> </a:t>
            </a:r>
            <a:r>
              <a:rPr lang="pt-BR" altLang="en-US" sz="3200">
                <a:latin typeface="Times New Roman" panose="02020503050405090304" pitchFamily="18" charset="0"/>
                <a:ea typeface="宋体" pitchFamily="2" charset="-122"/>
              </a:rPr>
              <a:t>=</a:t>
            </a:r>
            <a:r>
              <a:rPr lang="zh-CN" altLang="en-US" sz="3200">
                <a:latin typeface="Times New Roman" panose="02020503050405090304" pitchFamily="18" charset="0"/>
                <a:ea typeface="宋体" pitchFamily="2" charset="-122"/>
              </a:rPr>
              <a:t>？</a:t>
            </a:r>
            <a:endParaRPr lang="zh-CN" altLang="en-US" sz="3200" u="sng">
              <a:latin typeface="Arial" panose="020B0604020202090204" pitchFamily="34" charset="0"/>
              <a:ea typeface="宋体" pitchFamily="2" charset="-122"/>
            </a:endParaRPr>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3339" y="2332039"/>
            <a:ext cx="3684587"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4"/>
          <p:cNvSpPr txBox="1">
            <a:spLocks noChangeArrowheads="1"/>
          </p:cNvSpPr>
          <p:nvPr/>
        </p:nvSpPr>
        <p:spPr bwMode="auto">
          <a:xfrm>
            <a:off x="2043113" y="2154239"/>
            <a:ext cx="1408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Arial" panose="020B0604020202090204" pitchFamily="34" charset="0"/>
                <a:ea typeface="宋体" pitchFamily="2" charset="-122"/>
              </a:rPr>
              <a:t>【</a:t>
            </a:r>
            <a:r>
              <a:rPr lang="zh-CN" altLang="en-US" sz="3200">
                <a:latin typeface="Arial" panose="020B0604020202090204" pitchFamily="34" charset="0"/>
                <a:ea typeface="宋体" pitchFamily="2" charset="-122"/>
              </a:rPr>
              <a:t>解</a:t>
            </a:r>
            <a:r>
              <a:rPr lang="en-US" altLang="zh-CN" sz="3200">
                <a:latin typeface="Arial" panose="020B0604020202090204" pitchFamily="34" charset="0"/>
                <a:ea typeface="宋体" pitchFamily="2" charset="-122"/>
              </a:rPr>
              <a:t>】</a:t>
            </a:r>
            <a:endParaRPr lang="en-US" altLang="zh-CN" sz="3200">
              <a:latin typeface="Arial" panose="020B0604020202090204" pitchFamily="34" charset="0"/>
              <a:ea typeface="宋体" pitchFamily="2" charset="-122"/>
            </a:endParaRPr>
          </a:p>
        </p:txBody>
      </p:sp>
      <p:sp>
        <p:nvSpPr>
          <p:cNvPr id="62469" name="Text Box 5"/>
          <p:cNvSpPr txBox="1">
            <a:spLocks noChangeArrowheads="1"/>
          </p:cNvSpPr>
          <p:nvPr/>
        </p:nvSpPr>
        <p:spPr bwMode="auto">
          <a:xfrm>
            <a:off x="3648076" y="2259014"/>
            <a:ext cx="1927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宋体" pitchFamily="2" charset="-122"/>
                <a:ea typeface="宋体" pitchFamily="2" charset="-122"/>
              </a:rPr>
              <a:t>∵ </a:t>
            </a:r>
            <a:r>
              <a:rPr lang="en-US" altLang="zh-CN" sz="3200" i="1">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i</a:t>
            </a:r>
            <a:r>
              <a:rPr lang="en-US" altLang="zh-CN" sz="3200">
                <a:latin typeface="Times New Roman" panose="02020503050405090304" pitchFamily="18" charset="0"/>
                <a:ea typeface="宋体" pitchFamily="2" charset="-122"/>
              </a:rPr>
              <a:t>&gt; 6V</a:t>
            </a:r>
            <a:endParaRPr lang="en-US" altLang="zh-CN" sz="3200">
              <a:latin typeface="Times New Roman" panose="02020503050405090304" pitchFamily="18" charset="0"/>
              <a:ea typeface="宋体" pitchFamily="2" charset="-122"/>
            </a:endParaRPr>
          </a:p>
        </p:txBody>
      </p:sp>
      <p:sp>
        <p:nvSpPr>
          <p:cNvPr id="62470" name="Text Box 6"/>
          <p:cNvSpPr txBox="1">
            <a:spLocks noChangeArrowheads="1"/>
          </p:cNvSpPr>
          <p:nvPr/>
        </p:nvSpPr>
        <p:spPr bwMode="auto">
          <a:xfrm>
            <a:off x="3648076" y="3124201"/>
            <a:ext cx="20601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宋体" pitchFamily="2" charset="-122"/>
                <a:ea typeface="宋体" pitchFamily="2" charset="-122"/>
              </a:rPr>
              <a:t>∴ </a:t>
            </a:r>
            <a:r>
              <a:rPr lang="en-US" altLang="zh-CN" sz="3200">
                <a:latin typeface="Times New Roman" panose="02020503050405090304" pitchFamily="18" charset="0"/>
                <a:ea typeface="宋体" pitchFamily="2" charset="-122"/>
              </a:rPr>
              <a:t>D</a:t>
            </a:r>
            <a:r>
              <a:rPr lang="en-US" altLang="zh-CN" sz="3200" baseline="-25000">
                <a:latin typeface="Times New Roman" panose="02020503050405090304" pitchFamily="18" charset="0"/>
                <a:ea typeface="黑体" pitchFamily="49" charset="-122"/>
              </a:rPr>
              <a:t>1</a:t>
            </a:r>
            <a:r>
              <a:rPr lang="zh-CN" altLang="en-US" sz="3200">
                <a:latin typeface="Times New Roman" panose="02020503050405090304" pitchFamily="18" charset="0"/>
                <a:ea typeface="宋体" pitchFamily="2" charset="-122"/>
              </a:rPr>
              <a:t>截止</a:t>
            </a:r>
            <a:endParaRPr lang="zh-CN" altLang="en-US" sz="3200">
              <a:latin typeface="Times New Roman" panose="02020503050405090304" pitchFamily="18" charset="0"/>
              <a:ea typeface="宋体" pitchFamily="2" charset="-122"/>
            </a:endParaRPr>
          </a:p>
        </p:txBody>
      </p:sp>
      <p:sp>
        <p:nvSpPr>
          <p:cNvPr id="62471" name="Text Box 7"/>
          <p:cNvSpPr txBox="1">
            <a:spLocks noChangeArrowheads="1"/>
          </p:cNvSpPr>
          <p:nvPr/>
        </p:nvSpPr>
        <p:spPr bwMode="auto">
          <a:xfrm>
            <a:off x="2640014" y="3843339"/>
            <a:ext cx="2632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Arial" panose="020B0604020202090204" pitchFamily="34" charset="0"/>
                <a:ea typeface="宋体" pitchFamily="2" charset="-122"/>
              </a:rPr>
              <a:t>电路可以看成</a:t>
            </a:r>
            <a:endParaRPr lang="zh-CN" altLang="en-US" sz="3200">
              <a:latin typeface="Arial" panose="020B0604020202090204" pitchFamily="34" charset="0"/>
              <a:ea typeface="宋体" pitchFamily="2" charset="-122"/>
            </a:endParaRPr>
          </a:p>
        </p:txBody>
      </p:sp>
      <p:sp>
        <p:nvSpPr>
          <p:cNvPr id="62472" name="Rectangle 8"/>
          <p:cNvSpPr>
            <a:spLocks noChangeArrowheads="1"/>
          </p:cNvSpPr>
          <p:nvPr/>
        </p:nvSpPr>
        <p:spPr bwMode="auto">
          <a:xfrm>
            <a:off x="6456363" y="3556001"/>
            <a:ext cx="1439862" cy="165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2473" name="Text Box 9"/>
          <p:cNvSpPr txBox="1">
            <a:spLocks noChangeArrowheads="1"/>
          </p:cNvSpPr>
          <p:nvPr/>
        </p:nvSpPr>
        <p:spPr bwMode="auto">
          <a:xfrm>
            <a:off x="2640013" y="4708526"/>
            <a:ext cx="2779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Arial" panose="020B0604020202090204" pitchFamily="34" charset="0"/>
                <a:ea typeface="宋体" pitchFamily="2" charset="-122"/>
              </a:rPr>
              <a:t>因此</a:t>
            </a:r>
            <a:r>
              <a:rPr lang="zh-CN" altLang="en-US" sz="3200">
                <a:latin typeface="Times New Roman" panose="02020503050405090304" pitchFamily="18" charset="0"/>
                <a:ea typeface="宋体" pitchFamily="2" charset="-122"/>
              </a:rPr>
              <a:t>，</a:t>
            </a:r>
            <a:r>
              <a:rPr lang="en-US" altLang="zh-CN" sz="3200">
                <a:latin typeface="Times New Roman" panose="02020503050405090304" pitchFamily="18" charset="0"/>
                <a:ea typeface="宋体" pitchFamily="2" charset="-122"/>
              </a:rPr>
              <a:t>D</a:t>
            </a:r>
            <a:r>
              <a:rPr lang="en-US" altLang="zh-CN" sz="3200" baseline="-25000">
                <a:latin typeface="Times New Roman" panose="02020503050405090304" pitchFamily="18" charset="0"/>
                <a:ea typeface="黑体" pitchFamily="49" charset="-122"/>
              </a:rPr>
              <a:t>2</a:t>
            </a:r>
            <a:r>
              <a:rPr lang="en-US" altLang="zh-CN" sz="3200">
                <a:latin typeface="Times New Roman" panose="02020503050405090304" pitchFamily="18" charset="0"/>
                <a:ea typeface="黑体" pitchFamily="49" charset="-122"/>
              </a:rPr>
              <a:t> </a:t>
            </a:r>
            <a:r>
              <a:rPr lang="zh-CN" altLang="en-US" sz="3200">
                <a:latin typeface="Times New Roman" panose="02020503050405090304" pitchFamily="18" charset="0"/>
                <a:ea typeface="宋体" pitchFamily="2" charset="-122"/>
              </a:rPr>
              <a:t>截止</a:t>
            </a:r>
            <a:endParaRPr lang="zh-CN" altLang="en-US" sz="3200">
              <a:latin typeface="Times New Roman" panose="02020503050405090304" pitchFamily="18" charset="0"/>
              <a:ea typeface="宋体" pitchFamily="2" charset="-122"/>
            </a:endParaRPr>
          </a:p>
        </p:txBody>
      </p:sp>
      <p:sp>
        <p:nvSpPr>
          <p:cNvPr id="62474" name="Text Box 10"/>
          <p:cNvSpPr txBox="1">
            <a:spLocks noChangeArrowheads="1"/>
          </p:cNvSpPr>
          <p:nvPr/>
        </p:nvSpPr>
        <p:spPr bwMode="auto">
          <a:xfrm>
            <a:off x="2690813" y="5492750"/>
            <a:ext cx="2252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3200">
                <a:latin typeface="Arial" panose="020B0604020202090204" pitchFamily="34" charset="0"/>
                <a:ea typeface="宋体" pitchFamily="2" charset="-122"/>
              </a:rPr>
              <a:t>故 </a:t>
            </a:r>
            <a:r>
              <a:rPr lang="pt-BR" altLang="en-US" sz="3200" i="1">
                <a:latin typeface="Times New Roman" panose="02020503050405090304" pitchFamily="18" charset="0"/>
                <a:ea typeface="宋体" pitchFamily="2" charset="-122"/>
              </a:rPr>
              <a:t>u</a:t>
            </a:r>
            <a:r>
              <a:rPr lang="pt-BR" altLang="en-US" sz="3200" baseline="-30000">
                <a:latin typeface="Times New Roman" panose="02020503050405090304" pitchFamily="18" charset="0"/>
                <a:ea typeface="黑体" pitchFamily="49" charset="-122"/>
              </a:rPr>
              <a:t>O</a:t>
            </a:r>
            <a:r>
              <a:rPr lang="pt-BR" altLang="en-US" sz="3200">
                <a:latin typeface="Times New Roman" panose="02020503050405090304" pitchFamily="18" charset="0"/>
                <a:ea typeface="黑体" pitchFamily="49" charset="-122"/>
              </a:rPr>
              <a:t> </a:t>
            </a:r>
            <a:r>
              <a:rPr lang="pt-BR" altLang="en-US" sz="3200">
                <a:latin typeface="Times New Roman" panose="02020503050405090304" pitchFamily="18" charset="0"/>
                <a:ea typeface="宋体" pitchFamily="2" charset="-122"/>
              </a:rPr>
              <a:t>=3V</a:t>
            </a:r>
            <a:endParaRPr lang="zh-CN" altLang="en-US" sz="3200">
              <a:latin typeface="Times New Roman" panose="02020503050405090304" pitchFamily="18" charset="0"/>
              <a:ea typeface="宋体" pitchFamily="2" charset="-122"/>
            </a:endParaRPr>
          </a:p>
        </p:txBody>
      </p:sp>
      <p:sp>
        <p:nvSpPr>
          <p:cNvPr id="62475" name="Rectangle 11"/>
          <p:cNvSpPr>
            <a:spLocks noChangeArrowheads="1"/>
          </p:cNvSpPr>
          <p:nvPr/>
        </p:nvSpPr>
        <p:spPr bwMode="auto">
          <a:xfrm>
            <a:off x="7680326" y="2349501"/>
            <a:ext cx="1223963" cy="2016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up)">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dissolve">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wipe(left)">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69"/>
                                        </p:tgtEl>
                                        <p:attrNameLst>
                                          <p:attrName>style.visibility</p:attrName>
                                        </p:attrNameLst>
                                      </p:cBhvr>
                                      <p:to>
                                        <p:strVal val="visible"/>
                                      </p:to>
                                    </p:set>
                                    <p:animEffect transition="in" filter="wipe(left)">
                                      <p:cBhvr>
                                        <p:cTn id="22" dur="500"/>
                                        <p:tgtEl>
                                          <p:spTgt spid="624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0"/>
                                        </p:tgtEl>
                                        <p:attrNameLst>
                                          <p:attrName>style.visibility</p:attrName>
                                        </p:attrNameLst>
                                      </p:cBhvr>
                                      <p:to>
                                        <p:strVal val="visible"/>
                                      </p:to>
                                    </p:set>
                                    <p:animEffect transition="in" filter="wipe(left)">
                                      <p:cBhvr>
                                        <p:cTn id="27" dur="500"/>
                                        <p:tgtEl>
                                          <p:spTgt spid="624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1"/>
                                        </p:tgtEl>
                                        <p:attrNameLst>
                                          <p:attrName>style.visibility</p:attrName>
                                        </p:attrNameLst>
                                      </p:cBhvr>
                                      <p:to>
                                        <p:strVal val="visible"/>
                                      </p:to>
                                    </p:set>
                                    <p:animEffect transition="in" filter="wipe(left)">
                                      <p:cBhvr>
                                        <p:cTn id="32" dur="500"/>
                                        <p:tgtEl>
                                          <p:spTgt spid="62471"/>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62472"/>
                                        </p:tgtEl>
                                        <p:attrNameLst>
                                          <p:attrName>style.visibility</p:attrName>
                                        </p:attrNameLst>
                                      </p:cBhvr>
                                      <p:to>
                                        <p:strVal val="visible"/>
                                      </p:to>
                                    </p:set>
                                    <p:animEffect transition="in" filter="dissolve">
                                      <p:cBhvr>
                                        <p:cTn id="36" dur="500"/>
                                        <p:tgtEl>
                                          <p:spTgt spid="6247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2473"/>
                                        </p:tgtEl>
                                        <p:attrNameLst>
                                          <p:attrName>style.visibility</p:attrName>
                                        </p:attrNameLst>
                                      </p:cBhvr>
                                      <p:to>
                                        <p:strVal val="visible"/>
                                      </p:to>
                                    </p:set>
                                    <p:animEffect transition="in" filter="wipe(left)">
                                      <p:cBhvr>
                                        <p:cTn id="41" dur="500"/>
                                        <p:tgtEl>
                                          <p:spTgt spid="6247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2475"/>
                                        </p:tgtEl>
                                        <p:attrNameLst>
                                          <p:attrName>style.visibility</p:attrName>
                                        </p:attrNameLst>
                                      </p:cBhvr>
                                      <p:to>
                                        <p:strVal val="visible"/>
                                      </p:to>
                                    </p:set>
                                    <p:animEffect transition="in" filter="dissolve">
                                      <p:cBhvr>
                                        <p:cTn id="46" dur="500"/>
                                        <p:tgtEl>
                                          <p:spTgt spid="624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2474"/>
                                        </p:tgtEl>
                                        <p:attrNameLst>
                                          <p:attrName>style.visibility</p:attrName>
                                        </p:attrNameLst>
                                      </p:cBhvr>
                                      <p:to>
                                        <p:strVal val="visible"/>
                                      </p:to>
                                    </p:set>
                                    <p:animEffect transition="in" filter="wipe(left)">
                                      <p:cBhvr>
                                        <p:cTn id="51" dur="500"/>
                                        <p:tgtEl>
                                          <p:spTgt spid="62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8" grpId="0"/>
      <p:bldP spid="62469" grpId="0"/>
      <p:bldP spid="62470" grpId="0"/>
      <p:bldP spid="62471" grpId="0"/>
      <p:bldP spid="62472" grpId="0" animBg="1"/>
      <p:bldP spid="62473" grpId="0"/>
      <p:bldP spid="62474" grpId="0"/>
      <p:bldP spid="62475"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1524000" y="806639"/>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tabLst>
                <a:tab pos="419100" algn="l"/>
              </a:tabLst>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Times New Roman" panose="02020503050405090304" pitchFamily="18" charset="0"/>
                <a:ea typeface="宋体" pitchFamily="2" charset="-122"/>
              </a:rPr>
              <a:t>【</a:t>
            </a:r>
            <a:r>
              <a:rPr lang="zh-CN" altLang="en-US" sz="3200">
                <a:latin typeface="Times New Roman" panose="02020503050405090304" pitchFamily="18" charset="0"/>
                <a:ea typeface="宋体" pitchFamily="2" charset="-122"/>
              </a:rPr>
              <a:t>例题</a:t>
            </a:r>
            <a:r>
              <a:rPr lang="en-US" altLang="zh-CN" sz="3200">
                <a:latin typeface="Times New Roman" panose="02020503050405090304" pitchFamily="18" charset="0"/>
                <a:ea typeface="宋体" pitchFamily="2" charset="-122"/>
              </a:rPr>
              <a:t>】 </a:t>
            </a:r>
            <a:r>
              <a:rPr lang="zh-CN" altLang="en-US" sz="3200">
                <a:latin typeface="Times New Roman" panose="02020503050405090304" pitchFamily="18" charset="0"/>
                <a:ea typeface="宋体" pitchFamily="2" charset="-122"/>
              </a:rPr>
              <a:t>图示电路，设二极管正向压降为</a:t>
            </a:r>
            <a:r>
              <a:rPr lang="en-US" altLang="zh-CN" sz="3200">
                <a:latin typeface="Times New Roman" panose="02020503050405090304" pitchFamily="18" charset="0"/>
                <a:ea typeface="宋体" pitchFamily="2" charset="-122"/>
              </a:rPr>
              <a:t>0.7</a:t>
            </a:r>
            <a:r>
              <a:rPr lang="zh-CN" altLang="en-US" sz="3200">
                <a:latin typeface="Times New Roman" panose="02020503050405090304" pitchFamily="18" charset="0"/>
                <a:ea typeface="宋体" pitchFamily="2" charset="-122"/>
              </a:rPr>
              <a:t>伏，当开关</a:t>
            </a:r>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1”</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a</a:t>
            </a:r>
            <a:r>
              <a:rPr lang="en-US" altLang="zh-CN" sz="3200">
                <a:latin typeface="Times New Roman" panose="02020503050405090304" pitchFamily="18" charset="0"/>
                <a:ea typeface="宋体" pitchFamily="2" charset="-122"/>
              </a:rPr>
              <a:t>=</a:t>
            </a:r>
            <a:r>
              <a:rPr lang="en-US" altLang="zh-CN" sz="3200" u="sng">
                <a:latin typeface="Times New Roman" panose="02020503050405090304" pitchFamily="18" charset="0"/>
                <a:ea typeface="宋体" pitchFamily="2" charset="-122"/>
              </a:rPr>
              <a:t>          </a:t>
            </a:r>
            <a:r>
              <a:rPr lang="zh-CN" altLang="en-US" sz="3200">
                <a:latin typeface="Times New Roman" panose="02020503050405090304" pitchFamily="18" charset="0"/>
                <a:ea typeface="宋体" pitchFamily="2" charset="-122"/>
              </a:rPr>
              <a:t>伏；当开关</a:t>
            </a:r>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2”</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a</a:t>
            </a:r>
            <a:r>
              <a:rPr lang="en-US" altLang="zh-CN" sz="3200">
                <a:latin typeface="Times New Roman" panose="02020503050405090304" pitchFamily="18" charset="0"/>
                <a:ea typeface="宋体" pitchFamily="2" charset="-122"/>
              </a:rPr>
              <a:t>=</a:t>
            </a:r>
            <a:r>
              <a:rPr lang="en-US" altLang="zh-CN" sz="3200" u="sng">
                <a:latin typeface="Times New Roman" panose="02020503050405090304" pitchFamily="18" charset="0"/>
                <a:ea typeface="宋体" pitchFamily="2" charset="-122"/>
              </a:rPr>
              <a:t>         </a:t>
            </a:r>
            <a:r>
              <a:rPr lang="zh-CN" altLang="en-US" sz="3200">
                <a:latin typeface="Times New Roman" panose="02020503050405090304" pitchFamily="18" charset="0"/>
                <a:ea typeface="宋体" pitchFamily="2" charset="-122"/>
              </a:rPr>
              <a:t>伏；当开关</a:t>
            </a:r>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3”</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a</a:t>
            </a:r>
            <a:r>
              <a:rPr lang="en-US" altLang="zh-CN" sz="3200">
                <a:latin typeface="Times New Roman" panose="02020503050405090304" pitchFamily="18" charset="0"/>
                <a:ea typeface="宋体" pitchFamily="2" charset="-122"/>
              </a:rPr>
              <a:t>=</a:t>
            </a:r>
            <a:r>
              <a:rPr lang="en-US" altLang="zh-CN" sz="3200" u="sng">
                <a:latin typeface="Times New Roman" panose="02020503050405090304" pitchFamily="18" charset="0"/>
                <a:ea typeface="宋体" pitchFamily="2" charset="-122"/>
              </a:rPr>
              <a:t>         </a:t>
            </a:r>
            <a:r>
              <a:rPr lang="zh-CN" altLang="en-US" sz="3200">
                <a:latin typeface="Times New Roman" panose="02020503050405090304" pitchFamily="18" charset="0"/>
                <a:ea typeface="宋体" pitchFamily="2" charset="-122"/>
              </a:rPr>
              <a:t>伏；</a:t>
            </a:r>
            <a:endParaRPr lang="zh-CN" altLang="en-US" sz="3200">
              <a:latin typeface="Times New Roman" panose="02020503050405090304" pitchFamily="18" charset="0"/>
              <a:ea typeface="宋体" pitchFamily="2" charset="-122"/>
            </a:endParaRPr>
          </a:p>
        </p:txBody>
      </p:sp>
      <p:sp>
        <p:nvSpPr>
          <p:cNvPr id="64515" name="Rectangle 3"/>
          <p:cNvSpPr>
            <a:spLocks noChangeArrowheads="1"/>
          </p:cNvSpPr>
          <p:nvPr/>
        </p:nvSpPr>
        <p:spPr bwMode="auto">
          <a:xfrm>
            <a:off x="1627188" y="3635375"/>
            <a:ext cx="298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1200">
                <a:latin typeface="Times New Roman" panose="02020503050405090304" pitchFamily="18" charset="0"/>
                <a:ea typeface="宋体" pitchFamily="2" charset="-122"/>
              </a:rPr>
              <a:t>   </a:t>
            </a:r>
            <a:endParaRPr lang="zh-CN" altLang="en-US" sz="2400">
              <a:latin typeface="Times New Roman" panose="02020503050405090304" pitchFamily="18" charset="0"/>
              <a:ea typeface="宋体" pitchFamily="2" charset="-122"/>
            </a:endParaRPr>
          </a:p>
        </p:txBody>
      </p:sp>
      <p:sp>
        <p:nvSpPr>
          <p:cNvPr id="64516" name="Line 4"/>
          <p:cNvSpPr>
            <a:spLocks noChangeShapeType="1"/>
          </p:cNvSpPr>
          <p:nvPr/>
        </p:nvSpPr>
        <p:spPr bwMode="auto">
          <a:xfrm>
            <a:off x="8283575" y="3786188"/>
            <a:ext cx="0" cy="215900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4517" name="Group 5"/>
          <p:cNvGrpSpPr/>
          <p:nvPr/>
        </p:nvGrpSpPr>
        <p:grpSpPr bwMode="auto">
          <a:xfrm>
            <a:off x="8013700" y="4233863"/>
            <a:ext cx="539750" cy="360362"/>
            <a:chOff x="0" y="0"/>
            <a:chExt cx="340" cy="227"/>
          </a:xfrm>
        </p:grpSpPr>
        <p:sp>
          <p:nvSpPr>
            <p:cNvPr id="64570" name="AutoShape 6"/>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71" name="Line 7"/>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4518" name="Group 8"/>
          <p:cNvGrpSpPr/>
          <p:nvPr/>
        </p:nvGrpSpPr>
        <p:grpSpPr bwMode="auto">
          <a:xfrm>
            <a:off x="8013700" y="4910138"/>
            <a:ext cx="539750" cy="360362"/>
            <a:chOff x="0" y="0"/>
            <a:chExt cx="340" cy="227"/>
          </a:xfrm>
        </p:grpSpPr>
        <p:sp>
          <p:nvSpPr>
            <p:cNvPr id="64568" name="AutoShape 9"/>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69" name="Line 10"/>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4519" name="Group 11"/>
          <p:cNvGrpSpPr/>
          <p:nvPr/>
        </p:nvGrpSpPr>
        <p:grpSpPr bwMode="auto">
          <a:xfrm rot="5400000">
            <a:off x="7381082" y="3602832"/>
            <a:ext cx="539750" cy="360363"/>
            <a:chOff x="0" y="0"/>
            <a:chExt cx="340" cy="227"/>
          </a:xfrm>
        </p:grpSpPr>
        <p:sp>
          <p:nvSpPr>
            <p:cNvPr id="64566" name="AutoShape 12"/>
            <p:cNvSpPr>
              <a:spLocks noChangeArrowheads="1"/>
            </p:cNvSpPr>
            <p:nvPr/>
          </p:nvSpPr>
          <p:spPr bwMode="auto">
            <a:xfrm flipV="1">
              <a:off x="28" y="0"/>
              <a:ext cx="284" cy="227"/>
            </a:xfrm>
            <a:prstGeom prst="triangle">
              <a:avLst>
                <a:gd name="adj"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67" name="Line 13"/>
            <p:cNvSpPr>
              <a:spLocks noChangeShapeType="1"/>
            </p:cNvSpPr>
            <p:nvPr/>
          </p:nvSpPr>
          <p:spPr bwMode="auto">
            <a:xfrm>
              <a:off x="0" y="227"/>
              <a:ext cx="34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4520" name="Line 14"/>
          <p:cNvSpPr>
            <a:spLocks noChangeShapeType="1"/>
          </p:cNvSpPr>
          <p:nvPr/>
        </p:nvSpPr>
        <p:spPr bwMode="auto">
          <a:xfrm flipH="1">
            <a:off x="6392864" y="3784600"/>
            <a:ext cx="3284537" cy="1588"/>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6" name="Rectangle 15"/>
          <p:cNvSpPr>
            <a:spLocks noChangeArrowheads="1"/>
          </p:cNvSpPr>
          <p:nvPr/>
        </p:nvSpPr>
        <p:spPr bwMode="auto">
          <a:xfrm>
            <a:off x="8643939" y="3649663"/>
            <a:ext cx="765175" cy="271462"/>
          </a:xfrm>
          <a:prstGeom prst="rect">
            <a:avLst/>
          </a:prstGeom>
          <a:gradFill rotWithShape="1">
            <a:gsLst>
              <a:gs pos="0">
                <a:srgbClr val="767676"/>
              </a:gs>
              <a:gs pos="50000">
                <a:schemeClr val="bg1"/>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eaLnBrk="1" hangingPunct="1">
              <a:buFont typeface="Arial" panose="020B0604020202090204" pitchFamily="34" charset="0"/>
              <a:buNone/>
              <a:defRPr/>
            </a:pPr>
            <a:endParaRPr lang="zh-CN" altLang="en-US"/>
          </a:p>
        </p:txBody>
      </p:sp>
      <p:sp>
        <p:nvSpPr>
          <p:cNvPr id="64522" name="Line 16"/>
          <p:cNvSpPr>
            <a:spLocks noChangeShapeType="1"/>
          </p:cNvSpPr>
          <p:nvPr/>
        </p:nvSpPr>
        <p:spPr bwMode="auto">
          <a:xfrm>
            <a:off x="9672638" y="3786188"/>
            <a:ext cx="0" cy="1935162"/>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3" name="Oval 17"/>
          <p:cNvSpPr>
            <a:spLocks noChangeArrowheads="1"/>
          </p:cNvSpPr>
          <p:nvPr/>
        </p:nvSpPr>
        <p:spPr bwMode="auto">
          <a:xfrm>
            <a:off x="9402763" y="4505325"/>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24" name="Line 18"/>
          <p:cNvSpPr>
            <a:spLocks noChangeShapeType="1"/>
          </p:cNvSpPr>
          <p:nvPr/>
        </p:nvSpPr>
        <p:spPr bwMode="auto">
          <a:xfrm>
            <a:off x="5897563" y="4595814"/>
            <a:ext cx="0" cy="1125537"/>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5" name="Oval 19"/>
          <p:cNvSpPr>
            <a:spLocks noChangeArrowheads="1"/>
          </p:cNvSpPr>
          <p:nvPr/>
        </p:nvSpPr>
        <p:spPr bwMode="auto">
          <a:xfrm>
            <a:off x="5627688" y="4865688"/>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 name="Line 20"/>
          <p:cNvSpPr>
            <a:spLocks noChangeShapeType="1"/>
          </p:cNvSpPr>
          <p:nvPr/>
        </p:nvSpPr>
        <p:spPr bwMode="auto">
          <a:xfrm>
            <a:off x="6932613" y="4595814"/>
            <a:ext cx="0" cy="1125537"/>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27" name="Oval 21"/>
          <p:cNvSpPr>
            <a:spLocks noChangeArrowheads="1"/>
          </p:cNvSpPr>
          <p:nvPr/>
        </p:nvSpPr>
        <p:spPr bwMode="auto">
          <a:xfrm>
            <a:off x="6662738" y="4865688"/>
            <a:ext cx="539750" cy="539750"/>
          </a:xfrm>
          <a:prstGeom prst="ellipse">
            <a:avLst/>
          </a:prstGeom>
          <a:noFill/>
          <a:ln w="444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28" name="Line 22"/>
          <p:cNvSpPr>
            <a:spLocks noChangeShapeType="1"/>
          </p:cNvSpPr>
          <p:nvPr/>
        </p:nvSpPr>
        <p:spPr bwMode="auto">
          <a:xfrm flipH="1">
            <a:off x="5897564" y="5719764"/>
            <a:ext cx="3779837" cy="1587"/>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9" name="Line 23"/>
          <p:cNvSpPr>
            <a:spLocks noChangeShapeType="1"/>
          </p:cNvSpPr>
          <p:nvPr/>
        </p:nvSpPr>
        <p:spPr bwMode="auto">
          <a:xfrm>
            <a:off x="6392863" y="4775200"/>
            <a:ext cx="0" cy="946150"/>
          </a:xfrm>
          <a:prstGeom prst="line">
            <a:avLst/>
          </a:prstGeom>
          <a:noFill/>
          <a:ln w="44450">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30" name="Line 24"/>
          <p:cNvSpPr>
            <a:spLocks noChangeShapeType="1"/>
          </p:cNvSpPr>
          <p:nvPr/>
        </p:nvSpPr>
        <p:spPr bwMode="auto">
          <a:xfrm>
            <a:off x="6392863" y="3786188"/>
            <a:ext cx="0" cy="493712"/>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13" name="Line 25"/>
          <p:cNvSpPr>
            <a:spLocks noChangeShapeType="1"/>
          </p:cNvSpPr>
          <p:nvPr/>
        </p:nvSpPr>
        <p:spPr bwMode="auto">
          <a:xfrm flipH="1">
            <a:off x="5942013" y="4235451"/>
            <a:ext cx="450850" cy="314325"/>
          </a:xfrm>
          <a:prstGeom prst="line">
            <a:avLst/>
          </a:prstGeom>
          <a:noFill/>
          <a:ln w="44450">
            <a:solidFill>
              <a:schemeClr val="tx1"/>
            </a:solidFill>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4532" name="Text Box 26"/>
          <p:cNvSpPr txBox="1">
            <a:spLocks noChangeArrowheads="1"/>
          </p:cNvSpPr>
          <p:nvPr/>
        </p:nvSpPr>
        <p:spPr bwMode="auto">
          <a:xfrm>
            <a:off x="7427914" y="2930526"/>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D</a:t>
            </a:r>
            <a:r>
              <a:rPr lang="en-US" altLang="zh-CN" sz="3200" baseline="-25000">
                <a:latin typeface="Times New Roman" panose="02020503050405090304" pitchFamily="18" charset="0"/>
              </a:rPr>
              <a:t>1</a:t>
            </a:r>
            <a:endParaRPr lang="en-US" altLang="zh-CN" sz="3200" baseline="-25000">
              <a:latin typeface="Times New Roman" panose="02020503050405090304" pitchFamily="18" charset="0"/>
            </a:endParaRPr>
          </a:p>
        </p:txBody>
      </p:sp>
      <p:sp>
        <p:nvSpPr>
          <p:cNvPr id="64533" name="Text Box 27"/>
          <p:cNvSpPr txBox="1">
            <a:spLocks noChangeArrowheads="1"/>
          </p:cNvSpPr>
          <p:nvPr/>
        </p:nvSpPr>
        <p:spPr bwMode="auto">
          <a:xfrm>
            <a:off x="8553451" y="4100514"/>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D</a:t>
            </a:r>
            <a:r>
              <a:rPr lang="en-US" altLang="zh-CN" sz="3200" baseline="-25000">
                <a:latin typeface="Times New Roman" panose="02020503050405090304" pitchFamily="18" charset="0"/>
              </a:rPr>
              <a:t>2</a:t>
            </a:r>
            <a:endParaRPr lang="en-US" altLang="zh-CN" sz="3200" baseline="-25000">
              <a:latin typeface="Times New Roman" panose="02020503050405090304" pitchFamily="18" charset="0"/>
            </a:endParaRPr>
          </a:p>
        </p:txBody>
      </p:sp>
      <p:sp>
        <p:nvSpPr>
          <p:cNvPr id="64534" name="Text Box 28"/>
          <p:cNvSpPr txBox="1">
            <a:spLocks noChangeArrowheads="1"/>
          </p:cNvSpPr>
          <p:nvPr/>
        </p:nvSpPr>
        <p:spPr bwMode="auto">
          <a:xfrm>
            <a:off x="8572501" y="4821239"/>
            <a:ext cx="6174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D</a:t>
            </a:r>
            <a:r>
              <a:rPr lang="en-US" altLang="zh-CN" sz="3200" baseline="-25000">
                <a:latin typeface="Times New Roman" panose="02020503050405090304" pitchFamily="18" charset="0"/>
              </a:rPr>
              <a:t>3</a:t>
            </a:r>
            <a:endParaRPr lang="en-US" altLang="zh-CN" sz="3200" baseline="-25000">
              <a:latin typeface="Times New Roman" panose="02020503050405090304" pitchFamily="18" charset="0"/>
            </a:endParaRPr>
          </a:p>
        </p:txBody>
      </p:sp>
      <p:sp>
        <p:nvSpPr>
          <p:cNvPr id="64535" name="Text Box 29"/>
          <p:cNvSpPr txBox="1">
            <a:spLocks noChangeArrowheads="1"/>
          </p:cNvSpPr>
          <p:nvPr/>
        </p:nvSpPr>
        <p:spPr bwMode="auto">
          <a:xfrm>
            <a:off x="8507414" y="3109914"/>
            <a:ext cx="9460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zh-CN" altLang="en-US" sz="3200">
                <a:latin typeface="Times New Roman" panose="02020503050405090304" pitchFamily="18" charset="0"/>
              </a:rPr>
              <a:t>1k</a:t>
            </a:r>
            <a:r>
              <a:rPr lang="el-GR" altLang="en-US" sz="3200">
                <a:latin typeface="Times New Roman" panose="02020503050405090304" pitchFamily="18" charset="0"/>
              </a:rPr>
              <a:t>Ω</a:t>
            </a:r>
            <a:endParaRPr lang="el-GR" altLang="en-US" sz="3200">
              <a:latin typeface="Times New Roman" panose="02020503050405090304" pitchFamily="18" charset="0"/>
            </a:endParaRPr>
          </a:p>
        </p:txBody>
      </p:sp>
      <p:sp>
        <p:nvSpPr>
          <p:cNvPr id="64536" name="Text Box 30"/>
          <p:cNvSpPr txBox="1">
            <a:spLocks noChangeArrowheads="1"/>
          </p:cNvSpPr>
          <p:nvPr/>
        </p:nvSpPr>
        <p:spPr bwMode="auto">
          <a:xfrm>
            <a:off x="9807576" y="3875089"/>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a:t>
            </a:r>
            <a:endParaRPr lang="en-US" altLang="zh-CN" sz="3200">
              <a:latin typeface="Times New Roman" panose="02020503050405090304" pitchFamily="18" charset="0"/>
            </a:endParaRPr>
          </a:p>
        </p:txBody>
      </p:sp>
      <p:sp>
        <p:nvSpPr>
          <p:cNvPr id="64537" name="Text Box 31"/>
          <p:cNvSpPr txBox="1">
            <a:spLocks noChangeArrowheads="1"/>
          </p:cNvSpPr>
          <p:nvPr/>
        </p:nvSpPr>
        <p:spPr bwMode="auto">
          <a:xfrm>
            <a:off x="9807575" y="5045075"/>
            <a:ext cx="319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Arial" panose="020B0604020202090204" pitchFamily="34" charset="0"/>
              </a:rPr>
              <a:t>-</a:t>
            </a:r>
            <a:endParaRPr lang="en-US" altLang="zh-CN" sz="3200">
              <a:latin typeface="Arial" panose="020B0604020202090204" pitchFamily="34" charset="0"/>
            </a:endParaRPr>
          </a:p>
        </p:txBody>
      </p:sp>
      <p:sp>
        <p:nvSpPr>
          <p:cNvPr id="64538" name="Text Box 32"/>
          <p:cNvSpPr txBox="1">
            <a:spLocks noChangeArrowheads="1"/>
          </p:cNvSpPr>
          <p:nvPr/>
        </p:nvSpPr>
        <p:spPr bwMode="auto">
          <a:xfrm>
            <a:off x="9986964" y="4460875"/>
            <a:ext cx="681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6V</a:t>
            </a:r>
            <a:endParaRPr lang="en-US" altLang="zh-CN" sz="3200">
              <a:latin typeface="Times New Roman" panose="02020503050405090304" pitchFamily="18" charset="0"/>
            </a:endParaRPr>
          </a:p>
        </p:txBody>
      </p:sp>
      <p:sp>
        <p:nvSpPr>
          <p:cNvPr id="64539" name="Text Box 33"/>
          <p:cNvSpPr txBox="1">
            <a:spLocks noChangeArrowheads="1"/>
          </p:cNvSpPr>
          <p:nvPr/>
        </p:nvSpPr>
        <p:spPr bwMode="auto">
          <a:xfrm>
            <a:off x="5357814" y="4460875"/>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a:t>
            </a:r>
            <a:endParaRPr lang="en-US" altLang="zh-CN" sz="3200">
              <a:latin typeface="Times New Roman" panose="02020503050405090304" pitchFamily="18" charset="0"/>
            </a:endParaRPr>
          </a:p>
        </p:txBody>
      </p:sp>
      <p:sp>
        <p:nvSpPr>
          <p:cNvPr id="64540" name="Text Box 34"/>
          <p:cNvSpPr txBox="1">
            <a:spLocks noChangeArrowheads="1"/>
          </p:cNvSpPr>
          <p:nvPr/>
        </p:nvSpPr>
        <p:spPr bwMode="auto">
          <a:xfrm>
            <a:off x="5402264" y="5226050"/>
            <a:ext cx="319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Arial" panose="020B0604020202090204" pitchFamily="34" charset="0"/>
              </a:rPr>
              <a:t>-</a:t>
            </a:r>
            <a:endParaRPr lang="en-US" altLang="zh-CN" sz="3200">
              <a:latin typeface="Arial" panose="020B0604020202090204" pitchFamily="34" charset="0"/>
            </a:endParaRPr>
          </a:p>
        </p:txBody>
      </p:sp>
      <p:sp>
        <p:nvSpPr>
          <p:cNvPr id="64541" name="Text Box 35"/>
          <p:cNvSpPr txBox="1">
            <a:spLocks noChangeArrowheads="1"/>
          </p:cNvSpPr>
          <p:nvPr/>
        </p:nvSpPr>
        <p:spPr bwMode="auto">
          <a:xfrm>
            <a:off x="4997450" y="4865689"/>
            <a:ext cx="681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3V</a:t>
            </a:r>
            <a:endParaRPr lang="en-US" altLang="zh-CN" sz="3200">
              <a:latin typeface="Times New Roman" panose="02020503050405090304" pitchFamily="18" charset="0"/>
            </a:endParaRPr>
          </a:p>
        </p:txBody>
      </p:sp>
      <p:sp>
        <p:nvSpPr>
          <p:cNvPr id="64542" name="Text Box 36"/>
          <p:cNvSpPr txBox="1">
            <a:spLocks noChangeArrowheads="1"/>
          </p:cNvSpPr>
          <p:nvPr/>
        </p:nvSpPr>
        <p:spPr bwMode="auto">
          <a:xfrm>
            <a:off x="7112001" y="5226050"/>
            <a:ext cx="41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a:t>
            </a:r>
            <a:endParaRPr lang="en-US" altLang="zh-CN" sz="3200">
              <a:latin typeface="Times New Roman" panose="02020503050405090304" pitchFamily="18" charset="0"/>
            </a:endParaRPr>
          </a:p>
        </p:txBody>
      </p:sp>
      <p:sp>
        <p:nvSpPr>
          <p:cNvPr id="64543" name="Text Box 37"/>
          <p:cNvSpPr txBox="1">
            <a:spLocks noChangeArrowheads="1"/>
          </p:cNvSpPr>
          <p:nvPr/>
        </p:nvSpPr>
        <p:spPr bwMode="auto">
          <a:xfrm>
            <a:off x="7112000" y="4460875"/>
            <a:ext cx="319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Arial" panose="020B0604020202090204" pitchFamily="34" charset="0"/>
              </a:rPr>
              <a:t>-</a:t>
            </a:r>
            <a:endParaRPr lang="en-US" altLang="zh-CN" sz="3200">
              <a:latin typeface="Arial" panose="020B0604020202090204" pitchFamily="34" charset="0"/>
            </a:endParaRPr>
          </a:p>
        </p:txBody>
      </p:sp>
      <p:sp>
        <p:nvSpPr>
          <p:cNvPr id="64544" name="Text Box 38"/>
          <p:cNvSpPr txBox="1">
            <a:spLocks noChangeArrowheads="1"/>
          </p:cNvSpPr>
          <p:nvPr/>
        </p:nvSpPr>
        <p:spPr bwMode="auto">
          <a:xfrm>
            <a:off x="7248525" y="4865689"/>
            <a:ext cx="6810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3V</a:t>
            </a:r>
            <a:endParaRPr lang="en-US" altLang="zh-CN" sz="3200">
              <a:latin typeface="Times New Roman" panose="02020503050405090304" pitchFamily="18" charset="0"/>
            </a:endParaRPr>
          </a:p>
        </p:txBody>
      </p:sp>
      <p:sp>
        <p:nvSpPr>
          <p:cNvPr id="64545" name="Text Box 39"/>
          <p:cNvSpPr txBox="1">
            <a:spLocks noChangeArrowheads="1"/>
          </p:cNvSpPr>
          <p:nvPr/>
        </p:nvSpPr>
        <p:spPr bwMode="auto">
          <a:xfrm>
            <a:off x="5897564" y="3695700"/>
            <a:ext cx="409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S</a:t>
            </a:r>
            <a:endParaRPr lang="en-US" altLang="zh-CN" sz="3200">
              <a:latin typeface="Times New Roman" panose="02020503050405090304" pitchFamily="18" charset="0"/>
            </a:endParaRPr>
          </a:p>
        </p:txBody>
      </p:sp>
      <p:sp>
        <p:nvSpPr>
          <p:cNvPr id="64546" name="Text Box 40"/>
          <p:cNvSpPr txBox="1">
            <a:spLocks noChangeArrowheads="1"/>
          </p:cNvSpPr>
          <p:nvPr/>
        </p:nvSpPr>
        <p:spPr bwMode="auto">
          <a:xfrm>
            <a:off x="5537200" y="410051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1</a:t>
            </a:r>
            <a:endParaRPr lang="en-US" altLang="zh-CN" sz="3200">
              <a:latin typeface="Times New Roman" panose="02020503050405090304" pitchFamily="18" charset="0"/>
            </a:endParaRPr>
          </a:p>
        </p:txBody>
      </p:sp>
      <p:sp>
        <p:nvSpPr>
          <p:cNvPr id="64547" name="Text Box 41"/>
          <p:cNvSpPr txBox="1">
            <a:spLocks noChangeArrowheads="1"/>
          </p:cNvSpPr>
          <p:nvPr/>
        </p:nvSpPr>
        <p:spPr bwMode="auto">
          <a:xfrm>
            <a:off x="6392863" y="427990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2</a:t>
            </a:r>
            <a:endParaRPr lang="en-US" altLang="zh-CN" sz="3200">
              <a:latin typeface="Times New Roman" panose="02020503050405090304" pitchFamily="18" charset="0"/>
            </a:endParaRPr>
          </a:p>
        </p:txBody>
      </p:sp>
      <p:sp>
        <p:nvSpPr>
          <p:cNvPr id="64548" name="Text Box 42"/>
          <p:cNvSpPr txBox="1">
            <a:spLocks noChangeArrowheads="1"/>
          </p:cNvSpPr>
          <p:nvPr/>
        </p:nvSpPr>
        <p:spPr bwMode="auto">
          <a:xfrm>
            <a:off x="6932613" y="410051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3</a:t>
            </a:r>
            <a:endParaRPr lang="en-US" altLang="zh-CN" sz="3200">
              <a:latin typeface="Times New Roman" panose="02020503050405090304" pitchFamily="18" charset="0"/>
            </a:endParaRPr>
          </a:p>
        </p:txBody>
      </p:sp>
      <p:sp>
        <p:nvSpPr>
          <p:cNvPr id="64549" name="Line 43"/>
          <p:cNvSpPr>
            <a:spLocks noChangeShapeType="1"/>
          </p:cNvSpPr>
          <p:nvPr/>
        </p:nvSpPr>
        <p:spPr bwMode="auto">
          <a:xfrm>
            <a:off x="8148639" y="5945188"/>
            <a:ext cx="269875"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50" name="Text Box 44"/>
          <p:cNvSpPr txBox="1">
            <a:spLocks noChangeArrowheads="1"/>
          </p:cNvSpPr>
          <p:nvPr/>
        </p:nvSpPr>
        <p:spPr bwMode="auto">
          <a:xfrm>
            <a:off x="8012113" y="3167064"/>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i="1">
                <a:latin typeface="Times New Roman" panose="02020503050405090304" pitchFamily="18" charset="0"/>
              </a:rPr>
              <a:t>a</a:t>
            </a:r>
            <a:endParaRPr lang="en-US" altLang="zh-CN" sz="3200" i="1">
              <a:latin typeface="Times New Roman" panose="02020503050405090304" pitchFamily="18" charset="0"/>
            </a:endParaRPr>
          </a:p>
        </p:txBody>
      </p:sp>
      <p:sp>
        <p:nvSpPr>
          <p:cNvPr id="64551" name="Oval 45"/>
          <p:cNvSpPr>
            <a:spLocks noChangeArrowheads="1"/>
          </p:cNvSpPr>
          <p:nvPr/>
        </p:nvSpPr>
        <p:spPr bwMode="auto">
          <a:xfrm>
            <a:off x="8239125" y="5675314"/>
            <a:ext cx="90488" cy="90487"/>
          </a:xfrm>
          <a:prstGeom prst="ellipse">
            <a:avLst/>
          </a:prstGeom>
          <a:solidFill>
            <a:schemeClr val="tx1"/>
          </a:solidFill>
          <a:ln w="44450">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3534" name="Text Box 46"/>
          <p:cNvSpPr txBox="1">
            <a:spLocks noChangeArrowheads="1"/>
          </p:cNvSpPr>
          <p:nvPr/>
        </p:nvSpPr>
        <p:spPr bwMode="auto">
          <a:xfrm>
            <a:off x="1524001" y="2439989"/>
            <a:ext cx="1408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a:t>
            </a:r>
            <a:r>
              <a:rPr lang="zh-CN" altLang="en-US" sz="3200">
                <a:latin typeface="Times New Roman" panose="02020503050405090304" pitchFamily="18" charset="0"/>
                <a:ea typeface="宋体" pitchFamily="2" charset="-122"/>
              </a:rPr>
              <a:t>解</a:t>
            </a:r>
            <a:r>
              <a:rPr lang="en-US" altLang="zh-CN" sz="3200">
                <a:latin typeface="Times New Roman" panose="02020503050405090304" pitchFamily="18" charset="0"/>
                <a:ea typeface="宋体" pitchFamily="2" charset="-122"/>
              </a:rPr>
              <a:t>】</a:t>
            </a:r>
            <a:endParaRPr lang="en-US" altLang="zh-CN" sz="3200">
              <a:latin typeface="Times New Roman" panose="02020503050405090304" pitchFamily="18" charset="0"/>
              <a:ea typeface="宋体" pitchFamily="2" charset="-122"/>
            </a:endParaRPr>
          </a:p>
        </p:txBody>
      </p:sp>
      <p:sp>
        <p:nvSpPr>
          <p:cNvPr id="63535" name="Text Box 47"/>
          <p:cNvSpPr txBox="1">
            <a:spLocks noChangeArrowheads="1"/>
          </p:cNvSpPr>
          <p:nvPr/>
        </p:nvSpPr>
        <p:spPr bwMode="auto">
          <a:xfrm>
            <a:off x="2946400" y="2484439"/>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1”</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D</a:t>
            </a:r>
            <a:r>
              <a:rPr lang="en-US" altLang="zh-CN" sz="3200" baseline="-25000">
                <a:latin typeface="Times New Roman" panose="02020503050405090304" pitchFamily="18" charset="0"/>
                <a:ea typeface="宋体" pitchFamily="2" charset="-122"/>
              </a:rPr>
              <a:t>1</a:t>
            </a:r>
            <a:r>
              <a:rPr lang="zh-CN" altLang="en-US" sz="3200">
                <a:latin typeface="Times New Roman" panose="02020503050405090304" pitchFamily="18" charset="0"/>
                <a:ea typeface="宋体" pitchFamily="2" charset="-122"/>
              </a:rPr>
              <a:t>截止</a:t>
            </a:r>
            <a:endParaRPr lang="zh-CN" altLang="en-US" sz="3200">
              <a:latin typeface="Times New Roman" panose="02020503050405090304" pitchFamily="18" charset="0"/>
              <a:ea typeface="宋体" pitchFamily="2" charset="-122"/>
            </a:endParaRPr>
          </a:p>
        </p:txBody>
      </p:sp>
      <p:sp>
        <p:nvSpPr>
          <p:cNvPr id="63536" name="Text Box 48"/>
          <p:cNvSpPr txBox="1">
            <a:spLocks noChangeArrowheads="1"/>
          </p:cNvSpPr>
          <p:nvPr/>
        </p:nvSpPr>
        <p:spPr bwMode="auto">
          <a:xfrm>
            <a:off x="2201863" y="3165476"/>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rPr>
              <a:t>U</a:t>
            </a:r>
            <a:r>
              <a:rPr lang="en-US" altLang="zh-CN" sz="3200" baseline="-25000">
                <a:latin typeface="Times New Roman" panose="02020503050405090304" pitchFamily="18" charset="0"/>
              </a:rPr>
              <a:t>a</a:t>
            </a:r>
            <a:r>
              <a:rPr lang="en-US" altLang="zh-CN" sz="3200">
                <a:latin typeface="Times New Roman" panose="02020503050405090304" pitchFamily="18" charset="0"/>
              </a:rPr>
              <a:t>=1.4</a:t>
            </a:r>
            <a:r>
              <a:rPr lang="en-US" altLang="zh-CN" sz="3200">
                <a:latin typeface="Times New Roman" panose="02020503050405090304" pitchFamily="18" charset="0"/>
                <a:ea typeface="宋体" pitchFamily="2" charset="-122"/>
              </a:rPr>
              <a:t>V</a:t>
            </a:r>
            <a:endParaRPr lang="en-US" altLang="zh-CN" sz="3200">
              <a:latin typeface="Times New Roman" panose="02020503050405090304" pitchFamily="18" charset="0"/>
              <a:ea typeface="宋体" pitchFamily="2" charset="-122"/>
            </a:endParaRPr>
          </a:p>
        </p:txBody>
      </p:sp>
      <p:sp>
        <p:nvSpPr>
          <p:cNvPr id="63537" name="Text Box 49"/>
          <p:cNvSpPr txBox="1">
            <a:spLocks noChangeArrowheads="1"/>
          </p:cNvSpPr>
          <p:nvPr/>
        </p:nvSpPr>
        <p:spPr bwMode="auto">
          <a:xfrm>
            <a:off x="1524000" y="3848101"/>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2”</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D</a:t>
            </a:r>
            <a:r>
              <a:rPr lang="en-US" altLang="zh-CN" sz="3200" baseline="-25000">
                <a:latin typeface="Times New Roman" panose="02020503050405090304" pitchFamily="18" charset="0"/>
                <a:ea typeface="宋体" pitchFamily="2" charset="-122"/>
              </a:rPr>
              <a:t>1</a:t>
            </a:r>
            <a:r>
              <a:rPr lang="zh-CN" altLang="en-US" sz="3200">
                <a:latin typeface="Times New Roman" panose="02020503050405090304" pitchFamily="18" charset="0"/>
                <a:ea typeface="宋体" pitchFamily="2" charset="-122"/>
              </a:rPr>
              <a:t>导通</a:t>
            </a:r>
            <a:endParaRPr lang="zh-CN" altLang="en-US" sz="3200">
              <a:latin typeface="Times New Roman" panose="02020503050405090304" pitchFamily="18" charset="0"/>
              <a:ea typeface="宋体" pitchFamily="2" charset="-122"/>
            </a:endParaRPr>
          </a:p>
        </p:txBody>
      </p:sp>
      <p:sp>
        <p:nvSpPr>
          <p:cNvPr id="63538" name="Text Box 50"/>
          <p:cNvSpPr txBox="1">
            <a:spLocks noChangeArrowheads="1"/>
          </p:cNvSpPr>
          <p:nvPr/>
        </p:nvSpPr>
        <p:spPr bwMode="auto">
          <a:xfrm>
            <a:off x="2201863" y="4530726"/>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a</a:t>
            </a:r>
            <a:r>
              <a:rPr lang="en-US" altLang="zh-CN" sz="3200">
                <a:latin typeface="Times New Roman" panose="02020503050405090304" pitchFamily="18" charset="0"/>
                <a:ea typeface="宋体" pitchFamily="2" charset="-122"/>
              </a:rPr>
              <a:t>=0.7V</a:t>
            </a:r>
            <a:endParaRPr lang="en-US" altLang="zh-CN" sz="3200">
              <a:latin typeface="Times New Roman" panose="02020503050405090304" pitchFamily="18" charset="0"/>
              <a:ea typeface="宋体" pitchFamily="2" charset="-122"/>
            </a:endParaRPr>
          </a:p>
        </p:txBody>
      </p:sp>
      <p:sp>
        <p:nvSpPr>
          <p:cNvPr id="63539" name="Text Box 51"/>
          <p:cNvSpPr txBox="1">
            <a:spLocks noChangeArrowheads="1"/>
          </p:cNvSpPr>
          <p:nvPr/>
        </p:nvSpPr>
        <p:spPr bwMode="auto">
          <a:xfrm>
            <a:off x="1524000" y="5213351"/>
            <a:ext cx="3727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S</a:t>
            </a:r>
            <a:r>
              <a:rPr lang="zh-CN" altLang="en-US" sz="3200">
                <a:latin typeface="Times New Roman" panose="02020503050405090304" pitchFamily="18" charset="0"/>
                <a:ea typeface="宋体" pitchFamily="2" charset="-122"/>
              </a:rPr>
              <a:t>置“</a:t>
            </a:r>
            <a:r>
              <a:rPr lang="en-US" altLang="zh-CN" sz="3200">
                <a:latin typeface="Times New Roman" panose="02020503050405090304" pitchFamily="18" charset="0"/>
                <a:ea typeface="宋体" pitchFamily="2" charset="-122"/>
              </a:rPr>
              <a:t>3”</a:t>
            </a:r>
            <a:r>
              <a:rPr lang="zh-CN" altLang="en-US" sz="3200">
                <a:latin typeface="Times New Roman" panose="02020503050405090304" pitchFamily="18" charset="0"/>
                <a:ea typeface="宋体" pitchFamily="2" charset="-122"/>
              </a:rPr>
              <a:t>时，</a:t>
            </a:r>
            <a:r>
              <a:rPr lang="en-US" altLang="zh-CN" sz="3200">
                <a:latin typeface="Times New Roman" panose="02020503050405090304" pitchFamily="18" charset="0"/>
                <a:ea typeface="宋体" pitchFamily="2" charset="-122"/>
              </a:rPr>
              <a:t>D</a:t>
            </a:r>
            <a:r>
              <a:rPr lang="en-US" altLang="zh-CN" sz="3200" baseline="-25000">
                <a:latin typeface="Times New Roman" panose="02020503050405090304" pitchFamily="18" charset="0"/>
                <a:ea typeface="宋体" pitchFamily="2" charset="-122"/>
              </a:rPr>
              <a:t>1</a:t>
            </a:r>
            <a:r>
              <a:rPr lang="zh-CN" altLang="en-US" sz="3200">
                <a:latin typeface="Times New Roman" panose="02020503050405090304" pitchFamily="18" charset="0"/>
                <a:ea typeface="宋体" pitchFamily="2" charset="-122"/>
              </a:rPr>
              <a:t>导通</a:t>
            </a:r>
            <a:endParaRPr lang="zh-CN" altLang="en-US" sz="3200">
              <a:latin typeface="Times New Roman" panose="02020503050405090304" pitchFamily="18" charset="0"/>
              <a:ea typeface="宋体" pitchFamily="2" charset="-122"/>
            </a:endParaRPr>
          </a:p>
        </p:txBody>
      </p:sp>
      <p:sp>
        <p:nvSpPr>
          <p:cNvPr id="63540" name="Text Box 52"/>
          <p:cNvSpPr txBox="1">
            <a:spLocks noChangeArrowheads="1"/>
          </p:cNvSpPr>
          <p:nvPr/>
        </p:nvSpPr>
        <p:spPr bwMode="auto">
          <a:xfrm>
            <a:off x="2201864" y="5895976"/>
            <a:ext cx="17972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en-US" altLang="zh-CN" sz="3200">
                <a:latin typeface="Times New Roman" panose="02020503050405090304" pitchFamily="18" charset="0"/>
                <a:ea typeface="宋体" pitchFamily="2" charset="-122"/>
              </a:rPr>
              <a:t>U</a:t>
            </a:r>
            <a:r>
              <a:rPr lang="en-US" altLang="zh-CN" sz="3200" baseline="-30000">
                <a:latin typeface="Times New Roman" panose="02020503050405090304" pitchFamily="18" charset="0"/>
                <a:ea typeface="宋体" pitchFamily="2" charset="-122"/>
              </a:rPr>
              <a:t>a</a:t>
            </a:r>
            <a:r>
              <a:rPr lang="en-US" altLang="zh-CN" sz="3200">
                <a:latin typeface="Times New Roman" panose="02020503050405090304" pitchFamily="18" charset="0"/>
                <a:ea typeface="宋体" pitchFamily="2" charset="-122"/>
              </a:rPr>
              <a:t>=-2.3V</a:t>
            </a:r>
            <a:endParaRPr lang="en-US" altLang="zh-CN" sz="3200">
              <a:latin typeface="Times New Roman" panose="02020503050405090304" pitchFamily="18" charset="0"/>
              <a:ea typeface="宋体" pitchFamily="2" charset="-122"/>
            </a:endParaRPr>
          </a:p>
        </p:txBody>
      </p:sp>
      <p:sp>
        <p:nvSpPr>
          <p:cNvPr id="63541" name="Rectangle 53"/>
          <p:cNvSpPr>
            <a:spLocks noChangeArrowheads="1"/>
          </p:cNvSpPr>
          <p:nvPr/>
        </p:nvSpPr>
        <p:spPr bwMode="auto">
          <a:xfrm>
            <a:off x="7942263" y="4010025"/>
            <a:ext cx="1123950" cy="1620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3544" name="Line 56"/>
          <p:cNvSpPr>
            <a:spLocks noChangeShapeType="1"/>
          </p:cNvSpPr>
          <p:nvPr/>
        </p:nvSpPr>
        <p:spPr bwMode="auto">
          <a:xfrm>
            <a:off x="6396038" y="4189414"/>
            <a:ext cx="0" cy="585787"/>
          </a:xfrm>
          <a:prstGeom prst="line">
            <a:avLst/>
          </a:prstGeom>
          <a:noFill/>
          <a:ln w="444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45" name="Line 57"/>
          <p:cNvSpPr>
            <a:spLocks noChangeShapeType="1"/>
          </p:cNvSpPr>
          <p:nvPr/>
        </p:nvSpPr>
        <p:spPr bwMode="auto">
          <a:xfrm>
            <a:off x="6372225" y="4195763"/>
            <a:ext cx="522288" cy="381000"/>
          </a:xfrm>
          <a:prstGeom prst="line">
            <a:avLst/>
          </a:prstGeom>
          <a:noFill/>
          <a:ln w="444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46" name="Rectangle 58"/>
          <p:cNvSpPr>
            <a:spLocks noChangeArrowheads="1"/>
          </p:cNvSpPr>
          <p:nvPr/>
        </p:nvSpPr>
        <p:spPr bwMode="auto">
          <a:xfrm>
            <a:off x="5041901" y="3033714"/>
            <a:ext cx="2879725" cy="2746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534"/>
                                        </p:tgtEl>
                                        <p:attrNameLst>
                                          <p:attrName>style.visibility</p:attrName>
                                        </p:attrNameLst>
                                      </p:cBhvr>
                                      <p:to>
                                        <p:strVal val="visible"/>
                                      </p:to>
                                    </p:set>
                                    <p:animEffect transition="in" filter="wipe(left)">
                                      <p:cBhvr>
                                        <p:cTn id="7" dur="500"/>
                                        <p:tgtEl>
                                          <p:spTgt spid="635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535"/>
                                        </p:tgtEl>
                                        <p:attrNameLst>
                                          <p:attrName>style.visibility</p:attrName>
                                        </p:attrNameLst>
                                      </p:cBhvr>
                                      <p:to>
                                        <p:strVal val="visible"/>
                                      </p:to>
                                    </p:set>
                                    <p:animEffect transition="in" filter="wipe(left)">
                                      <p:cBhvr>
                                        <p:cTn id="12" dur="500"/>
                                        <p:tgtEl>
                                          <p:spTgt spid="635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3546"/>
                                        </p:tgtEl>
                                        <p:attrNameLst>
                                          <p:attrName>style.visibility</p:attrName>
                                        </p:attrNameLst>
                                      </p:cBhvr>
                                      <p:to>
                                        <p:strVal val="visible"/>
                                      </p:to>
                                    </p:set>
                                    <p:animEffect transition="in" filter="dissolve">
                                      <p:cBhvr>
                                        <p:cTn id="17" dur="500"/>
                                        <p:tgtEl>
                                          <p:spTgt spid="63546"/>
                                        </p:tgtEl>
                                      </p:cBhvr>
                                    </p:animEffect>
                                  </p:childTnLst>
                                  <p:subTnLst>
                                    <p:set>
                                      <p:cBhvr override="childStyle">
                                        <p:cTn dur="1" fill="hold" display="0" masterRel="nextClick" afterEffect="1"/>
                                        <p:tgtEl>
                                          <p:spTgt spid="6354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536"/>
                                        </p:tgtEl>
                                        <p:attrNameLst>
                                          <p:attrName>style.visibility</p:attrName>
                                        </p:attrNameLst>
                                      </p:cBhvr>
                                      <p:to>
                                        <p:strVal val="visible"/>
                                      </p:to>
                                    </p:set>
                                    <p:animEffect transition="in" filter="wipe(left)">
                                      <p:cBhvr>
                                        <p:cTn id="22" dur="500"/>
                                        <p:tgtEl>
                                          <p:spTgt spid="635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537"/>
                                        </p:tgtEl>
                                        <p:attrNameLst>
                                          <p:attrName>style.visibility</p:attrName>
                                        </p:attrNameLst>
                                      </p:cBhvr>
                                      <p:to>
                                        <p:strVal val="visible"/>
                                      </p:to>
                                    </p:set>
                                    <p:animEffect transition="in" filter="wipe(left)">
                                      <p:cBhvr>
                                        <p:cTn id="27" dur="500"/>
                                        <p:tgtEl>
                                          <p:spTgt spid="63537"/>
                                        </p:tgtEl>
                                      </p:cBhvr>
                                    </p:animEffect>
                                  </p:childTnLst>
                                </p:cTn>
                              </p:par>
                              <p:par>
                                <p:cTn id="28" presetID="1" presetClass="exit" presetSubtype="0" fill="hold" nodeType="withEffect">
                                  <p:stCondLst>
                                    <p:cond delay="0"/>
                                  </p:stCondLst>
                                  <p:childTnLst>
                                    <p:set>
                                      <p:cBhvr>
                                        <p:cTn id="29" dur="1" fill="hold">
                                          <p:stCondLst>
                                            <p:cond delay="0"/>
                                          </p:stCondLst>
                                        </p:cTn>
                                        <p:tgtEl>
                                          <p:spTgt spid="63513"/>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635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3541"/>
                                        </p:tgtEl>
                                        <p:attrNameLst>
                                          <p:attrName>style.visibility</p:attrName>
                                        </p:attrNameLst>
                                      </p:cBhvr>
                                      <p:to>
                                        <p:strVal val="visible"/>
                                      </p:to>
                                    </p:set>
                                    <p:animEffect transition="in" filter="dissolve">
                                      <p:cBhvr>
                                        <p:cTn id="37" dur="500"/>
                                        <p:tgtEl>
                                          <p:spTgt spid="63541"/>
                                        </p:tgtEl>
                                      </p:cBhvr>
                                    </p:animEffect>
                                  </p:childTnLst>
                                  <p:subTnLst>
                                    <p:set>
                                      <p:cBhvr override="childStyle">
                                        <p:cTn dur="1" fill="hold" display="0" masterRel="nextClick" afterEffect="1"/>
                                        <p:tgtEl>
                                          <p:spTgt spid="6354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3538"/>
                                        </p:tgtEl>
                                        <p:attrNameLst>
                                          <p:attrName>style.visibility</p:attrName>
                                        </p:attrNameLst>
                                      </p:cBhvr>
                                      <p:to>
                                        <p:strVal val="visible"/>
                                      </p:to>
                                    </p:set>
                                    <p:animEffect transition="in" filter="wipe(left)">
                                      <p:cBhvr>
                                        <p:cTn id="42" dur="500"/>
                                        <p:tgtEl>
                                          <p:spTgt spid="635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539"/>
                                        </p:tgtEl>
                                        <p:attrNameLst>
                                          <p:attrName>style.visibility</p:attrName>
                                        </p:attrNameLst>
                                      </p:cBhvr>
                                      <p:to>
                                        <p:strVal val="visible"/>
                                      </p:to>
                                    </p:set>
                                    <p:animEffect transition="in" filter="wipe(left)">
                                      <p:cBhvr>
                                        <p:cTn id="47" dur="500"/>
                                        <p:tgtEl>
                                          <p:spTgt spid="63539"/>
                                        </p:tgtEl>
                                      </p:cBhvr>
                                    </p:animEffect>
                                  </p:childTnLst>
                                </p:cTn>
                              </p:par>
                              <p:par>
                                <p:cTn id="48" presetID="1" presetClass="exit" presetSubtype="0" fill="hold" nodeType="withEffect">
                                  <p:stCondLst>
                                    <p:cond delay="0"/>
                                  </p:stCondLst>
                                  <p:childTnLst>
                                    <p:set>
                                      <p:cBhvr>
                                        <p:cTn id="49" dur="1" fill="hold">
                                          <p:stCondLst>
                                            <p:cond delay="0"/>
                                          </p:stCondLst>
                                        </p:cTn>
                                        <p:tgtEl>
                                          <p:spTgt spid="63544"/>
                                        </p:tgtEl>
                                        <p:attrNameLst>
                                          <p:attrName>style.visibility</p:attrName>
                                        </p:attrNameLst>
                                      </p:cBhvr>
                                      <p:to>
                                        <p:strVal val="hidden"/>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35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1" nodeType="clickEffect">
                                  <p:stCondLst>
                                    <p:cond delay="0"/>
                                  </p:stCondLst>
                                  <p:childTnLst>
                                    <p:set>
                                      <p:cBhvr>
                                        <p:cTn id="56" dur="1" fill="hold">
                                          <p:stCondLst>
                                            <p:cond delay="0"/>
                                          </p:stCondLst>
                                        </p:cTn>
                                        <p:tgtEl>
                                          <p:spTgt spid="63541"/>
                                        </p:tgtEl>
                                        <p:attrNameLst>
                                          <p:attrName>style.visibility</p:attrName>
                                        </p:attrNameLst>
                                      </p:cBhvr>
                                      <p:to>
                                        <p:strVal val="visible"/>
                                      </p:to>
                                    </p:set>
                                    <p:animEffect transition="in" filter="dissolve">
                                      <p:cBhvr>
                                        <p:cTn id="57" dur="500"/>
                                        <p:tgtEl>
                                          <p:spTgt spid="635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540"/>
                                        </p:tgtEl>
                                        <p:attrNameLst>
                                          <p:attrName>style.visibility</p:attrName>
                                        </p:attrNameLst>
                                      </p:cBhvr>
                                      <p:to>
                                        <p:strVal val="visible"/>
                                      </p:to>
                                    </p:set>
                                    <p:animEffect transition="in" filter="wipe(left)">
                                      <p:cBhvr>
                                        <p:cTn id="62" dur="500"/>
                                        <p:tgtEl>
                                          <p:spTgt spid="63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4" grpId="0"/>
      <p:bldP spid="63535" grpId="0"/>
      <p:bldP spid="63536" grpId="0"/>
      <p:bldP spid="63537" grpId="0"/>
      <p:bldP spid="63538" grpId="0"/>
      <p:bldP spid="63539" grpId="0"/>
      <p:bldP spid="63540" grpId="0"/>
      <p:bldP spid="63541" grpId="0" bldLvl="0" animBg="1"/>
      <p:bldP spid="63541" grpId="1" bldLvl="0" animBg="1"/>
      <p:bldP spid="63546"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733550" y="809625"/>
            <a:ext cx="8724900" cy="5238750"/>
          </a:xfrm>
          <a:prstGeom prst="rect">
            <a:avLst/>
          </a:prstGeom>
        </p:spPr>
      </p:pic>
      <p:sp>
        <p:nvSpPr>
          <p:cNvPr id="4" name="Rectangle 3"/>
          <p:cNvSpPr/>
          <p:nvPr/>
        </p:nvSpPr>
        <p:spPr>
          <a:xfrm>
            <a:off x="5236234" y="1544128"/>
            <a:ext cx="379562" cy="37956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custDataLst>
              <p:tags r:id="rId2"/>
            </p:custDataLst>
          </p:nvPr>
        </p:nvSpPr>
        <p:spPr/>
        <p:txBody>
          <a:bodyPr/>
          <a:p>
            <a:fld id="{6D22F896-40B5-4ADD-8801-0D06FADFA095}" type="slidenum">
              <a:rPr lang="en-US" dirty="0"/>
            </a:fld>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44362" y="733670"/>
            <a:ext cx="4352925" cy="2600325"/>
          </a:xfrm>
          <a:prstGeom prst="rect">
            <a:avLst/>
          </a:prstGeom>
        </p:spPr>
      </p:pic>
      <p:pic>
        <p:nvPicPr>
          <p:cNvPr id="5" name="Picture 4"/>
          <p:cNvPicPr>
            <a:picLocks noChangeAspect="1"/>
          </p:cNvPicPr>
          <p:nvPr/>
        </p:nvPicPr>
        <p:blipFill>
          <a:blip r:embed="rId2"/>
          <a:stretch>
            <a:fillRect/>
          </a:stretch>
        </p:blipFill>
        <p:spPr>
          <a:xfrm>
            <a:off x="5615331" y="733670"/>
            <a:ext cx="3638550" cy="600075"/>
          </a:xfrm>
          <a:prstGeom prst="rect">
            <a:avLst/>
          </a:prstGeom>
        </p:spPr>
      </p:pic>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94995" y="927100"/>
            <a:ext cx="4397375" cy="3383280"/>
          </a:xfrm>
          <a:prstGeom prst="rect">
            <a:avLst/>
          </a:prstGeom>
        </p:spPr>
      </p:pic>
      <p:pic>
        <p:nvPicPr>
          <p:cNvPr id="4" name="Picture 3"/>
          <p:cNvPicPr>
            <a:picLocks noChangeAspect="1"/>
          </p:cNvPicPr>
          <p:nvPr/>
        </p:nvPicPr>
        <p:blipFill>
          <a:blip r:embed="rId2"/>
          <a:stretch>
            <a:fillRect/>
          </a:stretch>
        </p:blipFill>
        <p:spPr>
          <a:xfrm>
            <a:off x="5615331" y="733670"/>
            <a:ext cx="3638550" cy="600075"/>
          </a:xfrm>
          <a:prstGeom prst="rect">
            <a:avLst/>
          </a:prstGeom>
        </p:spPr>
      </p:pic>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1233170" y="855664"/>
            <a:ext cx="4275138" cy="720725"/>
          </a:xfrm>
        </p:spPr>
        <p:txBody>
          <a:bodyPr/>
          <a:lstStyle/>
          <a:p>
            <a:pPr eaLnBrk="1" hangingPunct="1"/>
            <a:r>
              <a:rPr lang="en-US" altLang="zh-CN" sz="3200" b="1">
                <a:solidFill>
                  <a:schemeClr val="folHlink"/>
                </a:solidFill>
                <a:latin typeface="黑体" pitchFamily="49" charset="-122"/>
                <a:ea typeface="黑体" pitchFamily="49" charset="-122"/>
              </a:rPr>
              <a:t>1.4.4 </a:t>
            </a:r>
            <a:r>
              <a:rPr lang="zh-CN" altLang="en-US" sz="3200" b="1">
                <a:solidFill>
                  <a:schemeClr val="folHlink"/>
                </a:solidFill>
                <a:latin typeface="黑体" pitchFamily="49" charset="-122"/>
                <a:ea typeface="黑体" pitchFamily="49" charset="-122"/>
              </a:rPr>
              <a:t>稳压二极管</a:t>
            </a:r>
            <a:endParaRPr lang="zh-CN" altLang="en-US" sz="3200" b="1">
              <a:solidFill>
                <a:schemeClr val="folHlink"/>
              </a:solidFill>
              <a:latin typeface="黑体" pitchFamily="49" charset="-122"/>
              <a:ea typeface="黑体" pitchFamily="49" charset="-122"/>
            </a:endParaRPr>
          </a:p>
        </p:txBody>
      </p:sp>
      <p:sp>
        <p:nvSpPr>
          <p:cNvPr id="64515" name="Rectangle 3"/>
          <p:cNvSpPr>
            <a:spLocks noGrp="1" noChangeArrowheads="1"/>
          </p:cNvSpPr>
          <p:nvPr>
            <p:ph type="body" idx="4294967295"/>
          </p:nvPr>
        </p:nvSpPr>
        <p:spPr>
          <a:xfrm>
            <a:off x="2346325" y="1576388"/>
            <a:ext cx="5805488" cy="596900"/>
          </a:xfrm>
        </p:spPr>
        <p:txBody>
          <a:bodyPr/>
          <a:lstStyle/>
          <a:p>
            <a:pPr eaLnBrk="1" hangingPunct="1">
              <a:buFont typeface="Wingdings" panose="05000000000000000000" pitchFamily="2" charset="2"/>
              <a:buNone/>
            </a:pPr>
            <a:r>
              <a:rPr lang="zh-CN" altLang="en-US" sz="2800" b="1">
                <a:ea typeface="幼圆" panose="02010509060101010101" pitchFamily="49" charset="-122"/>
              </a:rPr>
              <a:t>稳压二极管是一种特殊的二极管。</a:t>
            </a:r>
            <a:endParaRPr lang="zh-CN" altLang="en-US" sz="2800" b="1">
              <a:ea typeface="幼圆" panose="02010509060101010101" pitchFamily="49" charset="-122"/>
            </a:endParaRPr>
          </a:p>
        </p:txBody>
      </p:sp>
      <p:sp>
        <p:nvSpPr>
          <p:cNvPr id="65540" name="Rectangle 4"/>
          <p:cNvSpPr>
            <a:spLocks noChangeArrowheads="1"/>
          </p:cNvSpPr>
          <p:nvPr/>
        </p:nvSpPr>
        <p:spPr bwMode="auto">
          <a:xfrm>
            <a:off x="6003635" y="31689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17" name="Object 5"/>
          <p:cNvGraphicFramePr>
            <a:graphicFrameLocks noChangeAspect="1"/>
          </p:cNvGraphicFramePr>
          <p:nvPr/>
        </p:nvGraphicFramePr>
        <p:xfrm>
          <a:off x="9382125" y="2162176"/>
          <a:ext cx="1104900" cy="1395413"/>
        </p:xfrm>
        <a:graphic>
          <a:graphicData uri="http://schemas.openxmlformats.org/presentationml/2006/ole">
            <mc:AlternateContent xmlns:mc="http://schemas.openxmlformats.org/markup-compatibility/2006">
              <mc:Choice xmlns:v="urn:schemas-microsoft-com:vml" Requires="v">
                <p:oleObj spid="_x0000_s2" name="" r:id="rId1" imgW="406400" imgH="423545" progId="Visio.Drawing.11">
                  <p:embed/>
                </p:oleObj>
              </mc:Choice>
              <mc:Fallback>
                <p:oleObj name="" r:id="rId1" imgW="406400" imgH="4235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25" y="2162176"/>
                        <a:ext cx="11049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18" name="Rectangle 6"/>
          <p:cNvSpPr>
            <a:spLocks noChangeArrowheads="1"/>
          </p:cNvSpPr>
          <p:nvPr/>
        </p:nvSpPr>
        <p:spPr bwMode="auto">
          <a:xfrm>
            <a:off x="2000250" y="2297113"/>
            <a:ext cx="4275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宋体" pitchFamily="2" charset="-122"/>
                <a:ea typeface="宋体" pitchFamily="2" charset="-122"/>
              </a:rPr>
              <a:t>1.</a:t>
            </a:r>
            <a:r>
              <a:rPr lang="zh-CN" altLang="en-US">
                <a:latin typeface="宋体" pitchFamily="2" charset="-122"/>
                <a:ea typeface="宋体" pitchFamily="2" charset="-122"/>
              </a:rPr>
              <a:t>稳压二极管的伏安特性</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5543" name="Rectangle 7"/>
          <p:cNvSpPr>
            <a:spLocks noChangeArrowheads="1"/>
          </p:cNvSpPr>
          <p:nvPr/>
        </p:nvSpPr>
        <p:spPr bwMode="auto">
          <a:xfrm>
            <a:off x="6003635" y="20545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4521" name="Rectangle 9"/>
          <p:cNvSpPr>
            <a:spLocks noChangeArrowheads="1"/>
          </p:cNvSpPr>
          <p:nvPr/>
        </p:nvSpPr>
        <p:spPr bwMode="auto">
          <a:xfrm>
            <a:off x="8435975" y="625951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伏安特性</a:t>
            </a:r>
            <a:endParaRPr lang="zh-CN" altLang="en-US" sz="2400">
              <a:ea typeface="华文楷体" panose="02010600040101010101" pitchFamily="2" charset="-122"/>
            </a:endParaRPr>
          </a:p>
        </p:txBody>
      </p:sp>
      <p:sp>
        <p:nvSpPr>
          <p:cNvPr id="64522" name="Rectangle 10"/>
          <p:cNvSpPr>
            <a:spLocks noChangeArrowheads="1"/>
          </p:cNvSpPr>
          <p:nvPr/>
        </p:nvSpPr>
        <p:spPr bwMode="auto">
          <a:xfrm>
            <a:off x="8928042" y="2566989"/>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图形</a:t>
            </a:r>
            <a:endParaRPr lang="zh-CN" altLang="en-US" sz="2400">
              <a:ea typeface="华文楷体" panose="02010600040101010101" pitchFamily="2" charset="-122"/>
            </a:endParaRPr>
          </a:p>
          <a:p>
            <a:pPr algn="just" eaLnBrk="1" hangingPunct="1"/>
            <a:r>
              <a:rPr lang="zh-CN" altLang="en-US" sz="2400">
                <a:ea typeface="华文楷体" panose="02010600040101010101" pitchFamily="2" charset="-122"/>
              </a:rPr>
              <a:t>符号</a:t>
            </a:r>
            <a:endParaRPr lang="zh-CN" altLang="en-US" sz="2400">
              <a:ea typeface="华文楷体" panose="02010600040101010101" pitchFamily="2" charset="-122"/>
            </a:endParaRPr>
          </a:p>
        </p:txBody>
      </p:sp>
      <p:sp>
        <p:nvSpPr>
          <p:cNvPr id="64523" name="Rectangle 11"/>
          <p:cNvSpPr>
            <a:spLocks noChangeArrowheads="1"/>
          </p:cNvSpPr>
          <p:nvPr/>
        </p:nvSpPr>
        <p:spPr bwMode="auto">
          <a:xfrm>
            <a:off x="2225676" y="2757488"/>
            <a:ext cx="6323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反向击穿区特性曲线陡直</a:t>
            </a:r>
            <a:r>
              <a:rPr lang="en-US" altLang="zh-CN">
                <a:latin typeface="宋体" pitchFamily="2" charset="-122"/>
              </a:rPr>
              <a:t>——</a:t>
            </a:r>
            <a:r>
              <a:rPr lang="zh-CN" altLang="en-US">
                <a:latin typeface="幼圆" panose="02010509060101010101" pitchFamily="49" charset="-122"/>
              </a:rPr>
              <a:t>稳压特性</a:t>
            </a:r>
            <a:endParaRPr lang="zh-CN" altLang="en-US">
              <a:latin typeface="幼圆" panose="02010509060101010101" pitchFamily="49" charset="-122"/>
            </a:endParaRPr>
          </a:p>
        </p:txBody>
      </p:sp>
      <p:sp>
        <p:nvSpPr>
          <p:cNvPr id="64524" name="Rectangle 12"/>
          <p:cNvSpPr>
            <a:spLocks noChangeArrowheads="1"/>
          </p:cNvSpPr>
          <p:nvPr/>
        </p:nvSpPr>
        <p:spPr bwMode="auto">
          <a:xfrm>
            <a:off x="2181225" y="3286126"/>
            <a:ext cx="3906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稳压区</a:t>
            </a:r>
            <a:r>
              <a:rPr lang="en-US" altLang="zh-CN">
                <a:latin typeface="华文楷体" panose="02010600040101010101" pitchFamily="2" charset="-122"/>
              </a:rPr>
              <a:t>——</a:t>
            </a:r>
            <a:r>
              <a:rPr lang="zh-CN" altLang="en-US"/>
              <a:t>反向击穿区</a:t>
            </a:r>
            <a:endParaRPr lang="zh-CN" altLang="en-US"/>
          </a:p>
        </p:txBody>
      </p:sp>
      <p:sp>
        <p:nvSpPr>
          <p:cNvPr id="64525" name="Rectangle 13"/>
          <p:cNvSpPr>
            <a:spLocks noChangeArrowheads="1"/>
          </p:cNvSpPr>
          <p:nvPr/>
        </p:nvSpPr>
        <p:spPr bwMode="auto">
          <a:xfrm>
            <a:off x="2000251" y="3736976"/>
            <a:ext cx="432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宋体" pitchFamily="2" charset="-122"/>
                <a:ea typeface="宋体" pitchFamily="2" charset="-122"/>
              </a:rPr>
              <a:t>2.</a:t>
            </a:r>
            <a:r>
              <a:rPr lang="zh-CN" altLang="en-US">
                <a:latin typeface="宋体" pitchFamily="2" charset="-122"/>
                <a:ea typeface="宋体" pitchFamily="2" charset="-122"/>
              </a:rPr>
              <a:t>稳压二极管的主要参数</a:t>
            </a:r>
            <a:endParaRPr lang="zh-CN" altLang="en-US">
              <a:latin typeface="宋体" pitchFamily="2" charset="-122"/>
              <a:ea typeface="宋体" pitchFamily="2" charset="-122"/>
            </a:endParaRPr>
          </a:p>
        </p:txBody>
      </p:sp>
      <p:sp>
        <p:nvSpPr>
          <p:cNvPr id="64526" name="Rectangle 14"/>
          <p:cNvSpPr>
            <a:spLocks noChangeArrowheads="1"/>
          </p:cNvSpPr>
          <p:nvPr/>
        </p:nvSpPr>
        <p:spPr bwMode="auto">
          <a:xfrm>
            <a:off x="2405063" y="4276726"/>
            <a:ext cx="2070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  稳定电压</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5550"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28" name="对象 64527"/>
          <p:cNvGraphicFramePr>
            <a:graphicFrameLocks noChangeAspect="1"/>
          </p:cNvGraphicFramePr>
          <p:nvPr/>
        </p:nvGraphicFramePr>
        <p:xfrm>
          <a:off x="4205288" y="4367213"/>
          <a:ext cx="404812" cy="450850"/>
        </p:xfrm>
        <a:graphic>
          <a:graphicData uri="http://schemas.openxmlformats.org/presentationml/2006/ole">
            <mc:AlternateContent xmlns:mc="http://schemas.openxmlformats.org/markup-compatibility/2006">
              <mc:Choice xmlns:v="urn:schemas-microsoft-com:vml" Requires="v">
                <p:oleObj spid="_x0000_s3" name="" r:id="rId3" imgW="216535" imgH="229235" progId="">
                  <p:embed/>
                </p:oleObj>
              </mc:Choice>
              <mc:Fallback>
                <p:oleObj name="" r:id="rId3" imgW="216535" imgH="229235" progId="">
                  <p:embed/>
                  <p:pic>
                    <p:nvPicPr>
                      <p:cNvPr id="0" name="对象 645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5288" y="4367213"/>
                        <a:ext cx="4048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9" name="Rectangle 17"/>
          <p:cNvSpPr>
            <a:spLocks noChangeArrowheads="1"/>
          </p:cNvSpPr>
          <p:nvPr/>
        </p:nvSpPr>
        <p:spPr bwMode="auto">
          <a:xfrm>
            <a:off x="4521201" y="4276726"/>
            <a:ext cx="2790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a:t>
            </a:r>
            <a:r>
              <a:rPr lang="zh-CN" altLang="en-US"/>
              <a:t>稳定电流</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5553" name="Rectangle 18"/>
          <p:cNvSpPr>
            <a:spLocks noChangeArrowheads="1"/>
          </p:cNvSpPr>
          <p:nvPr/>
        </p:nvSpPr>
        <p:spPr bwMode="auto">
          <a:xfrm>
            <a:off x="6003635" y="363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31" name="对象 64530"/>
          <p:cNvGraphicFramePr>
            <a:graphicFrameLocks noChangeAspect="1"/>
          </p:cNvGraphicFramePr>
          <p:nvPr/>
        </p:nvGraphicFramePr>
        <p:xfrm>
          <a:off x="6410325" y="4321176"/>
          <a:ext cx="476250" cy="449263"/>
        </p:xfrm>
        <a:graphic>
          <a:graphicData uri="http://schemas.openxmlformats.org/presentationml/2006/ole">
            <mc:AlternateContent xmlns:mc="http://schemas.openxmlformats.org/markup-compatibility/2006">
              <mc:Choice xmlns:v="urn:schemas-microsoft-com:vml" Requires="v">
                <p:oleObj spid="_x0000_s4" name="" r:id="rId5" imgW="178435" imgH="229235" progId="">
                  <p:embed/>
                </p:oleObj>
              </mc:Choice>
              <mc:Fallback>
                <p:oleObj name="" r:id="rId5" imgW="178435" imgH="229235" progId="">
                  <p:embed/>
                  <p:pic>
                    <p:nvPicPr>
                      <p:cNvPr id="0" name="对象 645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325" y="4321176"/>
                        <a:ext cx="4762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32" name="Rectangle 20"/>
          <p:cNvSpPr>
            <a:spLocks noChangeArrowheads="1"/>
          </p:cNvSpPr>
          <p:nvPr/>
        </p:nvSpPr>
        <p:spPr bwMode="auto">
          <a:xfrm>
            <a:off x="2451100" y="4770439"/>
            <a:ext cx="38242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 最大最小稳定电流</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4533" name="Rectangle 21"/>
          <p:cNvSpPr>
            <a:spLocks noChangeArrowheads="1"/>
          </p:cNvSpPr>
          <p:nvPr/>
        </p:nvSpPr>
        <p:spPr bwMode="auto">
          <a:xfrm>
            <a:off x="2495551" y="5267326"/>
            <a:ext cx="2574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 最大耗散功率</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4534" name="Rectangle 22"/>
          <p:cNvSpPr>
            <a:spLocks noChangeArrowheads="1"/>
          </p:cNvSpPr>
          <p:nvPr/>
        </p:nvSpPr>
        <p:spPr bwMode="auto">
          <a:xfrm>
            <a:off x="2495550" y="5716588"/>
            <a:ext cx="186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 动态电阻</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4535" name="Rectangle 23"/>
          <p:cNvSpPr>
            <a:spLocks noChangeArrowheads="1"/>
          </p:cNvSpPr>
          <p:nvPr/>
        </p:nvSpPr>
        <p:spPr bwMode="auto">
          <a:xfrm>
            <a:off x="2495550" y="6211888"/>
            <a:ext cx="2217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 电压温系数</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5559" name="Rectangle 24"/>
          <p:cNvSpPr>
            <a:spLocks noChangeArrowheads="1"/>
          </p:cNvSpPr>
          <p:nvPr/>
        </p:nvSpPr>
        <p:spPr bwMode="auto">
          <a:xfrm>
            <a:off x="6003635" y="363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37" name="对象 64536"/>
          <p:cNvGraphicFramePr>
            <a:graphicFrameLocks noChangeAspect="1"/>
          </p:cNvGraphicFramePr>
          <p:nvPr/>
        </p:nvGraphicFramePr>
        <p:xfrm>
          <a:off x="5645150" y="4856164"/>
          <a:ext cx="641350" cy="441325"/>
        </p:xfrm>
        <a:graphic>
          <a:graphicData uri="http://schemas.openxmlformats.org/presentationml/2006/ole">
            <mc:AlternateContent xmlns:mc="http://schemas.openxmlformats.org/markup-compatibility/2006">
              <mc:Choice xmlns:v="urn:schemas-microsoft-com:vml" Requires="v">
                <p:oleObj spid="_x0000_s5" name="" r:id="rId7" imgW="254635" imgH="229235" progId="">
                  <p:embed/>
                </p:oleObj>
              </mc:Choice>
              <mc:Fallback>
                <p:oleObj name="" r:id="rId7" imgW="254635" imgH="229235" progId="">
                  <p:embed/>
                  <p:pic>
                    <p:nvPicPr>
                      <p:cNvPr id="0" name="对象 645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5150" y="4856164"/>
                        <a:ext cx="6413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1" name="Rectangle 26"/>
          <p:cNvSpPr>
            <a:spLocks noChangeArrowheads="1"/>
          </p:cNvSpPr>
          <p:nvPr/>
        </p:nvSpPr>
        <p:spPr bwMode="auto">
          <a:xfrm>
            <a:off x="6003635" y="363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39" name="对象 64538"/>
          <p:cNvGraphicFramePr>
            <a:graphicFrameLocks noChangeAspect="1"/>
          </p:cNvGraphicFramePr>
          <p:nvPr/>
        </p:nvGraphicFramePr>
        <p:xfrm>
          <a:off x="4881563" y="5311776"/>
          <a:ext cx="538162" cy="434975"/>
        </p:xfrm>
        <a:graphic>
          <a:graphicData uri="http://schemas.openxmlformats.org/presentationml/2006/ole">
            <mc:AlternateContent xmlns:mc="http://schemas.openxmlformats.org/markup-compatibility/2006">
              <mc:Choice xmlns:v="urn:schemas-microsoft-com:vml" Requires="v">
                <p:oleObj spid="_x0000_s6" name="" r:id="rId9" imgW="267335" imgH="229235" progId="">
                  <p:embed/>
                </p:oleObj>
              </mc:Choice>
              <mc:Fallback>
                <p:oleObj name="" r:id="rId9" imgW="267335" imgH="229235" progId="">
                  <p:embed/>
                  <p:pic>
                    <p:nvPicPr>
                      <p:cNvPr id="0" name="对象 645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1563" y="5311776"/>
                        <a:ext cx="53816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3" name="Rectangle 28"/>
          <p:cNvSpPr>
            <a:spLocks noChangeArrowheads="1"/>
          </p:cNvSpPr>
          <p:nvPr/>
        </p:nvSpPr>
        <p:spPr bwMode="auto">
          <a:xfrm>
            <a:off x="6003635" y="363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41" name="对象 64540"/>
          <p:cNvGraphicFramePr>
            <a:graphicFrameLocks noChangeAspect="1"/>
          </p:cNvGraphicFramePr>
          <p:nvPr/>
        </p:nvGraphicFramePr>
        <p:xfrm>
          <a:off x="4160839" y="5716588"/>
          <a:ext cx="585787" cy="450850"/>
        </p:xfrm>
        <a:graphic>
          <a:graphicData uri="http://schemas.openxmlformats.org/presentationml/2006/ole">
            <mc:AlternateContent xmlns:mc="http://schemas.openxmlformats.org/markup-compatibility/2006">
              <mc:Choice xmlns:v="urn:schemas-microsoft-com:vml" Requires="v">
                <p:oleObj spid="_x0000_s7" name="" r:id="rId11" imgW="153035" imgH="229235" progId="">
                  <p:embed/>
                </p:oleObj>
              </mc:Choice>
              <mc:Fallback>
                <p:oleObj name="" r:id="rId11" imgW="153035" imgH="229235" progId="">
                  <p:embed/>
                  <p:pic>
                    <p:nvPicPr>
                      <p:cNvPr id="0" name="对象 645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0839" y="5716588"/>
                        <a:ext cx="5857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65" name="Rectangle 30"/>
          <p:cNvSpPr>
            <a:spLocks noChangeArrowheads="1"/>
          </p:cNvSpPr>
          <p:nvPr/>
        </p:nvSpPr>
        <p:spPr bwMode="auto">
          <a:xfrm>
            <a:off x="6003635" y="363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4543" name="对象 64542"/>
          <p:cNvGraphicFramePr>
            <a:graphicFrameLocks noChangeAspect="1"/>
          </p:cNvGraphicFramePr>
          <p:nvPr/>
        </p:nvGraphicFramePr>
        <p:xfrm>
          <a:off x="4475163" y="6167438"/>
          <a:ext cx="646112" cy="590550"/>
        </p:xfrm>
        <a:graphic>
          <a:graphicData uri="http://schemas.openxmlformats.org/presentationml/2006/ole">
            <mc:AlternateContent xmlns:mc="http://schemas.openxmlformats.org/markup-compatibility/2006">
              <mc:Choice xmlns:v="urn:schemas-microsoft-com:vml" Requires="v">
                <p:oleObj spid="_x0000_s8" name="" r:id="rId13" imgW="254635" imgH="229235" progId="">
                  <p:embed/>
                </p:oleObj>
              </mc:Choice>
              <mc:Fallback>
                <p:oleObj name="" r:id="rId13" imgW="254635" imgH="229235" progId="">
                  <p:embed/>
                  <p:pic>
                    <p:nvPicPr>
                      <p:cNvPr id="0" name="对象 645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5163" y="6167438"/>
                        <a:ext cx="6461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图片 1" descr="稳压管特性"/>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7275" y="3678239"/>
            <a:ext cx="27749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2"/>
          <p:cNvSpPr txBox="1">
            <a:spLocks noChangeArrowheads="1"/>
          </p:cNvSpPr>
          <p:nvPr/>
        </p:nvSpPr>
        <p:spPr bwMode="auto">
          <a:xfrm>
            <a:off x="6256338" y="4768851"/>
            <a:ext cx="950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b="0" i="1">
                <a:latin typeface="宋体" pitchFamily="2" charset="-122"/>
                <a:ea typeface="宋体" pitchFamily="2" charset="-122"/>
              </a:rPr>
              <a:t>I</a:t>
            </a:r>
            <a:r>
              <a:rPr lang="en-US" altLang="zh-CN" b="0" i="1" baseline="-25000">
                <a:latin typeface="宋体" pitchFamily="2" charset="-122"/>
                <a:ea typeface="宋体" pitchFamily="2" charset="-122"/>
              </a:rPr>
              <a:t>z</a:t>
            </a:r>
            <a:r>
              <a:rPr lang="en-US" altLang="zh-CN" b="0" i="1" baseline="-25000">
                <a:latin typeface="仿宋" pitchFamily="49" charset="-122"/>
                <a:ea typeface="仿宋" pitchFamily="49" charset="-122"/>
              </a:rPr>
              <a:t>m</a:t>
            </a:r>
            <a:endParaRPr lang="en-US" altLang="zh-CN" b="0" i="1" baseline="-25000">
              <a:latin typeface="仿宋" pitchFamily="49" charset="-122"/>
              <a:ea typeface="仿宋" pitchFamily="49" charset="-122"/>
            </a:endParaRPr>
          </a:p>
        </p:txBody>
      </p:sp>
      <p:sp>
        <p:nvSpPr>
          <p:cNvPr id="11" name="灯片编号占位符 10"/>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blinds(horizontal)">
                                      <p:cBhvr>
                                        <p:cTn id="7" dur="500"/>
                                        <p:tgtEl>
                                          <p:spTgt spid="6451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4522"/>
                                        </p:tgtEl>
                                        <p:attrNameLst>
                                          <p:attrName>style.visibility</p:attrName>
                                        </p:attrNameLst>
                                      </p:cBhvr>
                                      <p:to>
                                        <p:strVal val="visible"/>
                                      </p:to>
                                    </p:set>
                                    <p:animEffect transition="in" filter="blinds(horizontal)">
                                      <p:cBhvr>
                                        <p:cTn id="10" dur="500"/>
                                        <p:tgtEl>
                                          <p:spTgt spid="64522"/>
                                        </p:tgtEl>
                                      </p:cBhvr>
                                    </p:animEffect>
                                  </p:childTnLst>
                                </p:cTn>
                              </p:par>
                              <p:par>
                                <p:cTn id="11" presetID="3" presetClass="entr" presetSubtype="10" fill="hold" nodeType="withEffect">
                                  <p:stCondLst>
                                    <p:cond delay="0"/>
                                  </p:stCondLst>
                                  <p:childTnLst>
                                    <p:set>
                                      <p:cBhvr>
                                        <p:cTn id="12" dur="1" fill="hold">
                                          <p:stCondLst>
                                            <p:cond delay="0"/>
                                          </p:stCondLst>
                                        </p:cTn>
                                        <p:tgtEl>
                                          <p:spTgt spid="64517"/>
                                        </p:tgtEl>
                                        <p:attrNameLst>
                                          <p:attrName>style.visibility</p:attrName>
                                        </p:attrNameLst>
                                      </p:cBhvr>
                                      <p:to>
                                        <p:strVal val="visible"/>
                                      </p:to>
                                    </p:set>
                                    <p:animEffect transition="in" filter="blinds(horizontal)">
                                      <p:cBhvr>
                                        <p:cTn id="13" dur="500"/>
                                        <p:tgtEl>
                                          <p:spTgt spid="645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4518"/>
                                        </p:tgtEl>
                                        <p:attrNameLst>
                                          <p:attrName>style.visibility</p:attrName>
                                        </p:attrNameLst>
                                      </p:cBhvr>
                                      <p:to>
                                        <p:strVal val="visible"/>
                                      </p:to>
                                    </p:set>
                                    <p:animEffect transition="in" filter="blinds(horizontal)">
                                      <p:cBhvr>
                                        <p:cTn id="18" dur="500"/>
                                        <p:tgtEl>
                                          <p:spTgt spid="645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4521"/>
                                        </p:tgtEl>
                                        <p:attrNameLst>
                                          <p:attrName>style.visibility</p:attrName>
                                        </p:attrNameLst>
                                      </p:cBhvr>
                                      <p:to>
                                        <p:strVal val="visible"/>
                                      </p:to>
                                    </p:set>
                                    <p:animEffect transition="in" filter="blinds(horizontal)">
                                      <p:cBhvr>
                                        <p:cTn id="21" dur="500"/>
                                        <p:tgtEl>
                                          <p:spTgt spid="6452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4523"/>
                                        </p:tgtEl>
                                        <p:attrNameLst>
                                          <p:attrName>style.visibility</p:attrName>
                                        </p:attrNameLst>
                                      </p:cBhvr>
                                      <p:to>
                                        <p:strVal val="visible"/>
                                      </p:to>
                                    </p:set>
                                    <p:animEffect transition="in" filter="blinds(horizontal)">
                                      <p:cBhvr>
                                        <p:cTn id="26" dur="500"/>
                                        <p:tgtEl>
                                          <p:spTgt spid="6452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4524"/>
                                        </p:tgtEl>
                                        <p:attrNameLst>
                                          <p:attrName>style.visibility</p:attrName>
                                        </p:attrNameLst>
                                      </p:cBhvr>
                                      <p:to>
                                        <p:strVal val="visible"/>
                                      </p:to>
                                    </p:set>
                                    <p:animEffect transition="in" filter="blinds(horizontal)">
                                      <p:cBhvr>
                                        <p:cTn id="31" dur="500"/>
                                        <p:tgtEl>
                                          <p:spTgt spid="6452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4525"/>
                                        </p:tgtEl>
                                        <p:attrNameLst>
                                          <p:attrName>style.visibility</p:attrName>
                                        </p:attrNameLst>
                                      </p:cBhvr>
                                      <p:to>
                                        <p:strVal val="visible"/>
                                      </p:to>
                                    </p:set>
                                    <p:animEffect transition="in" filter="blinds(horizontal)">
                                      <p:cBhvr>
                                        <p:cTn id="36" dur="500"/>
                                        <p:tgtEl>
                                          <p:spTgt spid="645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4526"/>
                                        </p:tgtEl>
                                        <p:attrNameLst>
                                          <p:attrName>style.visibility</p:attrName>
                                        </p:attrNameLst>
                                      </p:cBhvr>
                                      <p:to>
                                        <p:strVal val="visible"/>
                                      </p:to>
                                    </p:set>
                                    <p:animEffect transition="in" filter="blinds(horizontal)">
                                      <p:cBhvr>
                                        <p:cTn id="41" dur="500"/>
                                        <p:tgtEl>
                                          <p:spTgt spid="64526"/>
                                        </p:tgtEl>
                                      </p:cBhvr>
                                    </p:animEffect>
                                  </p:childTnLst>
                                </p:cTn>
                              </p:par>
                              <p:par>
                                <p:cTn id="42" presetID="3" presetClass="entr" presetSubtype="10" fill="hold" nodeType="withEffect">
                                  <p:stCondLst>
                                    <p:cond delay="0"/>
                                  </p:stCondLst>
                                  <p:childTnLst>
                                    <p:set>
                                      <p:cBhvr>
                                        <p:cTn id="43" dur="1" fill="hold">
                                          <p:stCondLst>
                                            <p:cond delay="0"/>
                                          </p:stCondLst>
                                        </p:cTn>
                                        <p:tgtEl>
                                          <p:spTgt spid="64528"/>
                                        </p:tgtEl>
                                        <p:attrNameLst>
                                          <p:attrName>style.visibility</p:attrName>
                                        </p:attrNameLst>
                                      </p:cBhvr>
                                      <p:to>
                                        <p:strVal val="visible"/>
                                      </p:to>
                                    </p:set>
                                    <p:animEffect transition="in" filter="blinds(horizontal)">
                                      <p:cBhvr>
                                        <p:cTn id="44" dur="500"/>
                                        <p:tgtEl>
                                          <p:spTgt spid="6452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64529"/>
                                        </p:tgtEl>
                                        <p:attrNameLst>
                                          <p:attrName>style.visibility</p:attrName>
                                        </p:attrNameLst>
                                      </p:cBhvr>
                                      <p:to>
                                        <p:strVal val="visible"/>
                                      </p:to>
                                    </p:set>
                                    <p:animEffect transition="in" filter="blinds(horizontal)">
                                      <p:cBhvr>
                                        <p:cTn id="47" dur="500"/>
                                        <p:tgtEl>
                                          <p:spTgt spid="64529"/>
                                        </p:tgtEl>
                                      </p:cBhvr>
                                    </p:animEffect>
                                  </p:childTnLst>
                                </p:cTn>
                              </p:par>
                              <p:par>
                                <p:cTn id="48" presetID="3" presetClass="entr" presetSubtype="10" fill="hold" nodeType="withEffect">
                                  <p:stCondLst>
                                    <p:cond delay="0"/>
                                  </p:stCondLst>
                                  <p:childTnLst>
                                    <p:set>
                                      <p:cBhvr>
                                        <p:cTn id="49" dur="1" fill="hold">
                                          <p:stCondLst>
                                            <p:cond delay="0"/>
                                          </p:stCondLst>
                                        </p:cTn>
                                        <p:tgtEl>
                                          <p:spTgt spid="64531"/>
                                        </p:tgtEl>
                                        <p:attrNameLst>
                                          <p:attrName>style.visibility</p:attrName>
                                        </p:attrNameLst>
                                      </p:cBhvr>
                                      <p:to>
                                        <p:strVal val="visible"/>
                                      </p:to>
                                    </p:set>
                                    <p:animEffect transition="in" filter="blinds(horizontal)">
                                      <p:cBhvr>
                                        <p:cTn id="50" dur="500"/>
                                        <p:tgtEl>
                                          <p:spTgt spid="6453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4532"/>
                                        </p:tgtEl>
                                        <p:attrNameLst>
                                          <p:attrName>style.visibility</p:attrName>
                                        </p:attrNameLst>
                                      </p:cBhvr>
                                      <p:to>
                                        <p:strVal val="visible"/>
                                      </p:to>
                                    </p:set>
                                    <p:animEffect transition="in" filter="blinds(horizontal)">
                                      <p:cBhvr>
                                        <p:cTn id="55" dur="500"/>
                                        <p:tgtEl>
                                          <p:spTgt spid="64532"/>
                                        </p:tgtEl>
                                      </p:cBhvr>
                                    </p:animEffect>
                                  </p:childTnLst>
                                </p:cTn>
                              </p:par>
                              <p:par>
                                <p:cTn id="56" presetID="3" presetClass="entr" presetSubtype="10" fill="hold" nodeType="withEffect">
                                  <p:stCondLst>
                                    <p:cond delay="0"/>
                                  </p:stCondLst>
                                  <p:childTnLst>
                                    <p:set>
                                      <p:cBhvr>
                                        <p:cTn id="57" dur="1" fill="hold">
                                          <p:stCondLst>
                                            <p:cond delay="0"/>
                                          </p:stCondLst>
                                        </p:cTn>
                                        <p:tgtEl>
                                          <p:spTgt spid="64537"/>
                                        </p:tgtEl>
                                        <p:attrNameLst>
                                          <p:attrName>style.visibility</p:attrName>
                                        </p:attrNameLst>
                                      </p:cBhvr>
                                      <p:to>
                                        <p:strVal val="visible"/>
                                      </p:to>
                                    </p:set>
                                    <p:animEffect transition="in" filter="blinds(horizontal)">
                                      <p:cBhvr>
                                        <p:cTn id="58" dur="500"/>
                                        <p:tgtEl>
                                          <p:spTgt spid="64537"/>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linds(horizontal)">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64533"/>
                                        </p:tgtEl>
                                        <p:attrNameLst>
                                          <p:attrName>style.visibility</p:attrName>
                                        </p:attrNameLst>
                                      </p:cBhvr>
                                      <p:to>
                                        <p:strVal val="visible"/>
                                      </p:to>
                                    </p:set>
                                    <p:animEffect transition="in" filter="blinds(horizontal)">
                                      <p:cBhvr>
                                        <p:cTn id="68" dur="500"/>
                                        <p:tgtEl>
                                          <p:spTgt spid="64533"/>
                                        </p:tgtEl>
                                      </p:cBhvr>
                                    </p:animEffect>
                                  </p:childTnLst>
                                </p:cTn>
                              </p:par>
                              <p:par>
                                <p:cTn id="69" presetID="3" presetClass="entr" presetSubtype="10" fill="hold" nodeType="withEffect">
                                  <p:stCondLst>
                                    <p:cond delay="0"/>
                                  </p:stCondLst>
                                  <p:childTnLst>
                                    <p:set>
                                      <p:cBhvr>
                                        <p:cTn id="70" dur="1" fill="hold">
                                          <p:stCondLst>
                                            <p:cond delay="0"/>
                                          </p:stCondLst>
                                        </p:cTn>
                                        <p:tgtEl>
                                          <p:spTgt spid="64539"/>
                                        </p:tgtEl>
                                        <p:attrNameLst>
                                          <p:attrName>style.visibility</p:attrName>
                                        </p:attrNameLst>
                                      </p:cBhvr>
                                      <p:to>
                                        <p:strVal val="visible"/>
                                      </p:to>
                                    </p:set>
                                    <p:animEffect transition="in" filter="blinds(horizontal)">
                                      <p:cBhvr>
                                        <p:cTn id="71" dur="500"/>
                                        <p:tgtEl>
                                          <p:spTgt spid="64539"/>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64534"/>
                                        </p:tgtEl>
                                        <p:attrNameLst>
                                          <p:attrName>style.visibility</p:attrName>
                                        </p:attrNameLst>
                                      </p:cBhvr>
                                      <p:to>
                                        <p:strVal val="visible"/>
                                      </p:to>
                                    </p:set>
                                    <p:animEffect transition="in" filter="blinds(horizontal)">
                                      <p:cBhvr>
                                        <p:cTn id="76" dur="500"/>
                                        <p:tgtEl>
                                          <p:spTgt spid="64534"/>
                                        </p:tgtEl>
                                      </p:cBhvr>
                                    </p:animEffect>
                                  </p:childTnLst>
                                </p:cTn>
                              </p:par>
                              <p:par>
                                <p:cTn id="77" presetID="3" presetClass="entr" presetSubtype="10" fill="hold" nodeType="withEffect">
                                  <p:stCondLst>
                                    <p:cond delay="0"/>
                                  </p:stCondLst>
                                  <p:childTnLst>
                                    <p:set>
                                      <p:cBhvr>
                                        <p:cTn id="78" dur="1" fill="hold">
                                          <p:stCondLst>
                                            <p:cond delay="0"/>
                                          </p:stCondLst>
                                        </p:cTn>
                                        <p:tgtEl>
                                          <p:spTgt spid="64541"/>
                                        </p:tgtEl>
                                        <p:attrNameLst>
                                          <p:attrName>style.visibility</p:attrName>
                                        </p:attrNameLst>
                                      </p:cBhvr>
                                      <p:to>
                                        <p:strVal val="visible"/>
                                      </p:to>
                                    </p:set>
                                    <p:animEffect transition="in" filter="blinds(horizontal)">
                                      <p:cBhvr>
                                        <p:cTn id="79" dur="500"/>
                                        <p:tgtEl>
                                          <p:spTgt spid="6454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64535"/>
                                        </p:tgtEl>
                                        <p:attrNameLst>
                                          <p:attrName>style.visibility</p:attrName>
                                        </p:attrNameLst>
                                      </p:cBhvr>
                                      <p:to>
                                        <p:strVal val="visible"/>
                                      </p:to>
                                    </p:set>
                                    <p:animEffect transition="in" filter="blinds(horizontal)">
                                      <p:cBhvr>
                                        <p:cTn id="84" dur="500"/>
                                        <p:tgtEl>
                                          <p:spTgt spid="64535"/>
                                        </p:tgtEl>
                                      </p:cBhvr>
                                    </p:animEffect>
                                  </p:childTnLst>
                                </p:cTn>
                              </p:par>
                              <p:par>
                                <p:cTn id="85" presetID="3" presetClass="entr" presetSubtype="10" fill="hold" nodeType="withEffect">
                                  <p:stCondLst>
                                    <p:cond delay="0"/>
                                  </p:stCondLst>
                                  <p:childTnLst>
                                    <p:set>
                                      <p:cBhvr>
                                        <p:cTn id="86" dur="1" fill="hold">
                                          <p:stCondLst>
                                            <p:cond delay="0"/>
                                          </p:stCondLst>
                                        </p:cTn>
                                        <p:tgtEl>
                                          <p:spTgt spid="64543"/>
                                        </p:tgtEl>
                                        <p:attrNameLst>
                                          <p:attrName>style.visibility</p:attrName>
                                        </p:attrNameLst>
                                      </p:cBhvr>
                                      <p:to>
                                        <p:strVal val="visible"/>
                                      </p:to>
                                    </p:set>
                                    <p:animEffect transition="in" filter="blinds(horizontal)">
                                      <p:cBhvr>
                                        <p:cTn id="87" dur="500"/>
                                        <p:tgtEl>
                                          <p:spTgt spid="64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64518" grpId="0"/>
      <p:bldP spid="64521" grpId="0"/>
      <p:bldP spid="64522" grpId="0"/>
      <p:bldP spid="64523" grpId="0"/>
      <p:bldP spid="64524" grpId="0"/>
      <p:bldP spid="64525" grpId="0"/>
      <p:bldP spid="64526" grpId="0"/>
      <p:bldP spid="64529" grpId="0"/>
      <p:bldP spid="64532" grpId="0"/>
      <p:bldP spid="64533" grpId="0"/>
      <p:bldP spid="64534" grpId="0"/>
      <p:bldP spid="64535" grpId="0"/>
      <p:bldP spid="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3258" y="828205"/>
            <a:ext cx="11013776" cy="923330"/>
          </a:xfrm>
          <a:prstGeom prst="rect">
            <a:avLst/>
          </a:prstGeom>
          <a:noFill/>
        </p:spPr>
        <p:txBody>
          <a:bodyPr wrap="square">
            <a:spAutoFit/>
          </a:bodyPr>
          <a:lstStyle/>
          <a:p>
            <a:r>
              <a:rPr lang="zh-CN" altLang="en-US" b="1" i="0" dirty="0">
                <a:solidFill>
                  <a:srgbClr val="191B1F"/>
                </a:solidFill>
                <a:effectLst/>
                <a:latin typeface="-apple-system"/>
              </a:rPr>
              <a:t>稳压二极管（</a:t>
            </a:r>
            <a:r>
              <a:rPr lang="en-US" altLang="zh-CN" b="1" i="0" dirty="0" err="1">
                <a:solidFill>
                  <a:srgbClr val="191B1F"/>
                </a:solidFill>
                <a:effectLst/>
                <a:latin typeface="-apple-system"/>
              </a:rPr>
              <a:t>zener</a:t>
            </a:r>
            <a:r>
              <a:rPr lang="en-US" altLang="zh-CN" b="1" i="0" dirty="0">
                <a:solidFill>
                  <a:srgbClr val="191B1F"/>
                </a:solidFill>
                <a:effectLst/>
                <a:latin typeface="-apple-system"/>
              </a:rPr>
              <a:t> diode</a:t>
            </a:r>
            <a:r>
              <a:rPr lang="zh-CN" altLang="en-US" b="1" i="0" dirty="0">
                <a:solidFill>
                  <a:srgbClr val="191B1F"/>
                </a:solidFill>
                <a:effectLst/>
                <a:latin typeface="-apple-system"/>
              </a:rPr>
              <a:t>），也称齐纳二极管。它的特点是利用</a:t>
            </a:r>
            <a:r>
              <a:rPr lang="en-US" altLang="zh-CN" b="1" i="0" dirty="0">
                <a:solidFill>
                  <a:srgbClr val="191B1F"/>
                </a:solidFill>
                <a:effectLst/>
                <a:latin typeface="-apple-system"/>
              </a:rPr>
              <a:t>PN</a:t>
            </a:r>
            <a:r>
              <a:rPr lang="zh-CN" altLang="en-US" b="1" i="0" dirty="0">
                <a:solidFill>
                  <a:srgbClr val="191B1F"/>
                </a:solidFill>
                <a:effectLst/>
                <a:latin typeface="-apple-system"/>
              </a:rPr>
              <a:t>结反向击穿时，其电流可在很大范围内变化而电压基本不变，从而起到稳压作用。稳压二极管是根据击穿电压来分档的，广泛用于稳压电路和限幅电路中，其电路图符号及常见稳压二极管外形如图</a:t>
            </a:r>
            <a:r>
              <a:rPr lang="en-US" altLang="zh-CN" b="1" i="0" dirty="0">
                <a:solidFill>
                  <a:srgbClr val="191B1F"/>
                </a:solidFill>
                <a:effectLst/>
                <a:latin typeface="-apple-system"/>
              </a:rPr>
              <a:t>1-1</a:t>
            </a:r>
            <a:r>
              <a:rPr lang="zh-CN" altLang="en-US" b="1" i="0" dirty="0">
                <a:solidFill>
                  <a:srgbClr val="191B1F"/>
                </a:solidFill>
                <a:effectLst/>
                <a:latin typeface="-apple-system"/>
              </a:rPr>
              <a:t>所示。</a:t>
            </a:r>
            <a:endParaRPr lang="zh-CN" altLang="en-US" b="1"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6365" y="2051685"/>
            <a:ext cx="4350385" cy="4350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hlinkClick r:id="rId1" action="ppaction://hlinksldjump"/>
          </p:cNvPr>
          <p:cNvSpPr>
            <a:spLocks noChangeArrowheads="1"/>
          </p:cNvSpPr>
          <p:nvPr/>
        </p:nvSpPr>
        <p:spPr bwMode="auto">
          <a:xfrm>
            <a:off x="2063750" y="1844676"/>
            <a:ext cx="66881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1.1  </a:t>
            </a:r>
            <a:r>
              <a:rPr lang="zh-CN" altLang="en-US" sz="3600">
                <a:solidFill>
                  <a:srgbClr val="CC0000"/>
                </a:solidFill>
                <a:ea typeface="华文楷体" panose="02010600040101010101" pitchFamily="2" charset="-122"/>
              </a:rPr>
              <a:t>电路和电路的基本物理量</a:t>
            </a:r>
            <a:endParaRPr lang="zh-CN" altLang="en-US" sz="3600">
              <a:solidFill>
                <a:srgbClr val="CC0000"/>
              </a:solidFill>
              <a:ea typeface="华文楷体" panose="02010600040101010101" pitchFamily="2" charset="-122"/>
            </a:endParaRPr>
          </a:p>
        </p:txBody>
      </p:sp>
      <p:sp>
        <p:nvSpPr>
          <p:cNvPr id="6147" name="Rectangle 3">
            <a:hlinkClick r:id="rId2" action="ppaction://hlinksldjump"/>
          </p:cNvPr>
          <p:cNvSpPr>
            <a:spLocks noChangeArrowheads="1"/>
          </p:cNvSpPr>
          <p:nvPr/>
        </p:nvSpPr>
        <p:spPr bwMode="auto">
          <a:xfrm>
            <a:off x="2063750" y="2563813"/>
            <a:ext cx="66421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1.2  </a:t>
            </a:r>
            <a:r>
              <a:rPr lang="zh-CN" altLang="en-US" sz="3600">
                <a:solidFill>
                  <a:srgbClr val="CC0000"/>
                </a:solidFill>
                <a:ea typeface="华文楷体" panose="02010600040101010101" pitchFamily="2" charset="-122"/>
              </a:rPr>
              <a:t>电阻、电感和电容元件</a:t>
            </a:r>
            <a:endParaRPr lang="zh-CN" altLang="en-US" sz="3600">
              <a:solidFill>
                <a:srgbClr val="CC0000"/>
              </a:solidFill>
              <a:ea typeface="华文楷体" panose="02010600040101010101" pitchFamily="2" charset="-122"/>
            </a:endParaRPr>
          </a:p>
        </p:txBody>
      </p:sp>
      <p:sp>
        <p:nvSpPr>
          <p:cNvPr id="6148" name="Rectangle 4">
            <a:hlinkClick r:id="rId3" action="ppaction://hlinksldjump"/>
          </p:cNvPr>
          <p:cNvSpPr>
            <a:spLocks noChangeArrowheads="1"/>
          </p:cNvSpPr>
          <p:nvPr/>
        </p:nvSpPr>
        <p:spPr bwMode="auto">
          <a:xfrm>
            <a:off x="2063751" y="3284538"/>
            <a:ext cx="583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1.3  </a:t>
            </a:r>
            <a:r>
              <a:rPr lang="zh-CN" altLang="en-US" sz="3600">
                <a:solidFill>
                  <a:srgbClr val="CC0000"/>
                </a:solidFill>
                <a:ea typeface="华文楷体" panose="02010600040101010101" pitchFamily="2" charset="-122"/>
              </a:rPr>
              <a:t>独立电源元件</a:t>
            </a:r>
            <a:r>
              <a:rPr lang="zh-CN" altLang="en-US" sz="3800">
                <a:solidFill>
                  <a:schemeClr val="tx2"/>
                </a:solidFill>
                <a:ea typeface="宋体" pitchFamily="2" charset="-122"/>
              </a:rPr>
              <a:t> </a:t>
            </a:r>
            <a:endParaRPr lang="zh-CN" altLang="en-US" sz="3800">
              <a:solidFill>
                <a:schemeClr val="tx2"/>
              </a:solidFill>
              <a:ea typeface="宋体" pitchFamily="2" charset="-122"/>
            </a:endParaRPr>
          </a:p>
        </p:txBody>
      </p:sp>
      <p:sp>
        <p:nvSpPr>
          <p:cNvPr id="6149" name="Rectangle 5">
            <a:hlinkClick r:id="rId4" action="ppaction://hlinksldjump"/>
          </p:cNvPr>
          <p:cNvSpPr>
            <a:spLocks noChangeArrowheads="1"/>
          </p:cNvSpPr>
          <p:nvPr/>
        </p:nvSpPr>
        <p:spPr bwMode="auto">
          <a:xfrm>
            <a:off x="2063751" y="4003676"/>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1.4  </a:t>
            </a:r>
            <a:r>
              <a:rPr lang="zh-CN" altLang="en-US" sz="3600">
                <a:solidFill>
                  <a:srgbClr val="CC0000"/>
                </a:solidFill>
                <a:latin typeface="华文楷体" panose="02010600040101010101" pitchFamily="2" charset="-122"/>
                <a:ea typeface="华文楷体" panose="02010600040101010101" pitchFamily="2" charset="-122"/>
              </a:rPr>
              <a:t>二极管</a:t>
            </a:r>
            <a:r>
              <a:rPr lang="zh-CN" altLang="en-US" sz="3800">
                <a:solidFill>
                  <a:schemeClr val="tx2"/>
                </a:solidFill>
                <a:ea typeface="宋体" pitchFamily="2" charset="-122"/>
              </a:rPr>
              <a:t> </a:t>
            </a:r>
            <a:endParaRPr lang="zh-CN" altLang="en-US" sz="3800">
              <a:solidFill>
                <a:schemeClr val="tx2"/>
              </a:solidFill>
              <a:ea typeface="宋体" pitchFamily="2" charset="-122"/>
            </a:endParaRPr>
          </a:p>
        </p:txBody>
      </p:sp>
      <p:sp>
        <p:nvSpPr>
          <p:cNvPr id="6150" name="Rectangle 6">
            <a:hlinkClick r:id="rId5" action="ppaction://hlinksldjump"/>
          </p:cNvPr>
          <p:cNvSpPr>
            <a:spLocks noChangeArrowheads="1"/>
          </p:cNvSpPr>
          <p:nvPr/>
        </p:nvSpPr>
        <p:spPr bwMode="auto">
          <a:xfrm>
            <a:off x="2063751" y="4724401"/>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1.5  </a:t>
            </a:r>
            <a:r>
              <a:rPr lang="zh-CN" altLang="en-US" sz="3600">
                <a:solidFill>
                  <a:srgbClr val="CC0000"/>
                </a:solidFill>
                <a:latin typeface="华文楷体" panose="02010600040101010101" pitchFamily="2" charset="-122"/>
                <a:ea typeface="华文楷体" panose="02010600040101010101" pitchFamily="2" charset="-122"/>
              </a:rPr>
              <a:t>双极晶体管</a:t>
            </a:r>
            <a:r>
              <a:rPr lang="zh-CN" altLang="en-US" sz="3800">
                <a:solidFill>
                  <a:schemeClr val="tx2"/>
                </a:solidFill>
                <a:ea typeface="宋体" pitchFamily="2" charset="-122"/>
              </a:rPr>
              <a:t> </a:t>
            </a:r>
            <a:endParaRPr lang="zh-CN" altLang="en-US" sz="3800">
              <a:solidFill>
                <a:schemeClr val="tx2"/>
              </a:solidFill>
              <a:ea typeface="宋体" pitchFamily="2" charset="-122"/>
            </a:endParaRPr>
          </a:p>
        </p:txBody>
      </p:sp>
      <p:sp>
        <p:nvSpPr>
          <p:cNvPr id="6151" name="Rectangle 7">
            <a:hlinkClick r:id="rId6" action="ppaction://hlinksldjump"/>
          </p:cNvPr>
          <p:cNvSpPr>
            <a:spLocks noChangeArrowheads="1"/>
          </p:cNvSpPr>
          <p:nvPr/>
        </p:nvSpPr>
        <p:spPr bwMode="auto">
          <a:xfrm>
            <a:off x="2063751" y="5445126"/>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600">
                <a:solidFill>
                  <a:srgbClr val="CC0000"/>
                </a:solidFill>
                <a:latin typeface="华文楷体" panose="02010600040101010101" pitchFamily="2" charset="-122"/>
                <a:ea typeface="华文楷体" panose="02010600040101010101" pitchFamily="2" charset="-122"/>
              </a:rPr>
              <a:t>1.6  </a:t>
            </a:r>
            <a:r>
              <a:rPr lang="zh-CN" altLang="en-US" sz="3600">
                <a:solidFill>
                  <a:srgbClr val="CC0000"/>
                </a:solidFill>
                <a:latin typeface="华文楷体" panose="02010600040101010101" pitchFamily="2" charset="-122"/>
                <a:ea typeface="华文楷体" panose="02010600040101010101" pitchFamily="2" charset="-122"/>
              </a:rPr>
              <a:t>绝缘栅场效晶体管</a:t>
            </a:r>
            <a:r>
              <a:rPr lang="zh-CN" altLang="en-US" sz="3800">
                <a:solidFill>
                  <a:schemeClr val="tx2"/>
                </a:solidFill>
                <a:ea typeface="宋体" pitchFamily="2" charset="-122"/>
              </a:rPr>
              <a:t> </a:t>
            </a:r>
            <a:endParaRPr lang="zh-CN" altLang="en-US" sz="3800">
              <a:solidFill>
                <a:schemeClr val="tx2"/>
              </a:solidFill>
              <a:ea typeface="宋体" pitchFamily="2" charset="-122"/>
            </a:endParaRPr>
          </a:p>
        </p:txBody>
      </p:sp>
      <p:sp>
        <p:nvSpPr>
          <p:cNvPr id="7179" name="Rectangle 11"/>
          <p:cNvSpPr>
            <a:spLocks noGrp="1" noChangeArrowheads="1"/>
          </p:cNvSpPr>
          <p:nvPr>
            <p:ph type="title" idx="4294967295"/>
          </p:nvPr>
        </p:nvSpPr>
        <p:spPr/>
        <p:txBody>
          <a:bodyPr/>
          <a:lstStyle/>
          <a:p>
            <a:pPr eaLnBrk="1" hangingPunct="1"/>
            <a:r>
              <a:rPr lang="zh-CN" altLang="en-US" sz="5400" b="1">
                <a:solidFill>
                  <a:srgbClr val="FF6600"/>
                </a:solidFill>
                <a:latin typeface="华文新魏" panose="02010800040101010101" pitchFamily="2" charset="-122"/>
                <a:ea typeface="华文新魏" panose="02010800040101010101" pitchFamily="2" charset="-122"/>
              </a:rPr>
              <a:t>第</a:t>
            </a:r>
            <a:r>
              <a:rPr lang="en-US" altLang="zh-CN" sz="5400" b="1">
                <a:solidFill>
                  <a:srgbClr val="FF6600"/>
                </a:solidFill>
                <a:latin typeface="华文新魏" panose="02010800040101010101" pitchFamily="2" charset="-122"/>
                <a:ea typeface="华文新魏" panose="02010800040101010101" pitchFamily="2" charset="-122"/>
              </a:rPr>
              <a:t>1</a:t>
            </a:r>
            <a:r>
              <a:rPr lang="zh-CN" altLang="en-US" sz="5400" b="1">
                <a:solidFill>
                  <a:srgbClr val="FF6600"/>
                </a:solidFill>
                <a:latin typeface="华文新魏" panose="02010800040101010101" pitchFamily="2" charset="-122"/>
                <a:ea typeface="华文新魏" panose="02010800040101010101" pitchFamily="2" charset="-122"/>
              </a:rPr>
              <a:t>章 </a:t>
            </a:r>
            <a:r>
              <a:rPr lang="zh-CN" altLang="en-US" sz="5400" b="1">
                <a:solidFill>
                  <a:srgbClr val="FF6600"/>
                </a:solidFill>
                <a:ea typeface="华文新魏" panose="02010800040101010101" pitchFamily="2" charset="-122"/>
              </a:rPr>
              <a:t>电路和电路元件</a:t>
            </a:r>
            <a:endParaRPr lang="zh-CN" altLang="en-US" sz="5400" b="1">
              <a:solidFill>
                <a:srgbClr val="FF6600"/>
              </a:solidFill>
              <a:ea typeface="华文新魏" panose="02010800040101010101"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blinds(horizontal)">
                                      <p:cBhvr>
                                        <p:cTn id="11" dur="500"/>
                                        <p:tgtEl>
                                          <p:spTgt spid="614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blinds(horizontal)">
                                      <p:cBhvr>
                                        <p:cTn id="15" dur="500"/>
                                        <p:tgtEl>
                                          <p:spTgt spid="6148"/>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blinds(horizontal)">
                                      <p:cBhvr>
                                        <p:cTn id="19" dur="500"/>
                                        <p:tgtEl>
                                          <p:spTgt spid="6149"/>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blinds(horizontal)">
                                      <p:cBhvr>
                                        <p:cTn id="23" dur="500"/>
                                        <p:tgtEl>
                                          <p:spTgt spid="6150"/>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blinds(horizontal)">
                                      <p:cBhvr>
                                        <p:cTn id="27"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p:bldP spid="6148" grpId="0"/>
      <p:bldP spid="6149" grpId="0"/>
      <p:bldP spid="6150" grpId="0"/>
      <p:bldP spid="61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03389" y="723265"/>
            <a:ext cx="5032375" cy="641350"/>
          </a:xfrm>
          <a:prstGeom prst="rect">
            <a:avLst/>
          </a:prstGeom>
          <a:noFill/>
          <a:ln>
            <a:noFill/>
          </a:ln>
          <a:effectLst>
            <a:prstShdw prst="shdw17" dist="17961" dir="2700000">
              <a:srgbClr val="990000"/>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600" b="1">
                <a:latin typeface="Times New Roman" panose="02020503050405090304" pitchFamily="18" charset="0"/>
                <a:ea typeface="仿宋_GB2312" pitchFamily="49" charset="-122"/>
              </a:rPr>
              <a:t>4  </a:t>
            </a:r>
            <a:r>
              <a:rPr kumimoji="1" lang="zh-CN" altLang="en-US" sz="3600" b="1">
                <a:latin typeface="Times New Roman" panose="02020503050405090304" pitchFamily="18" charset="0"/>
                <a:ea typeface="仿宋_GB2312" pitchFamily="49" charset="-122"/>
              </a:rPr>
              <a:t>电功率和能量 </a:t>
            </a:r>
            <a:r>
              <a:rPr kumimoji="1" lang="en-US" altLang="zh-CN" sz="3600" b="1">
                <a:latin typeface="Times New Roman" panose="02020503050405090304" pitchFamily="18" charset="0"/>
                <a:ea typeface="仿宋_GB2312" pitchFamily="49" charset="-122"/>
              </a:rPr>
              <a:t>(power)</a:t>
            </a:r>
            <a:endParaRPr kumimoji="1" lang="en-US" altLang="zh-CN" sz="3600" b="1">
              <a:latin typeface="Times New Roman" panose="02020503050405090304" pitchFamily="18" charset="0"/>
              <a:ea typeface="仿宋_GB2312" pitchFamily="49" charset="-122"/>
            </a:endParaRPr>
          </a:p>
        </p:txBody>
      </p:sp>
      <p:sp>
        <p:nvSpPr>
          <p:cNvPr id="3" name="Text Box 3"/>
          <p:cNvSpPr txBox="1">
            <a:spLocks noChangeArrowheads="1"/>
          </p:cNvSpPr>
          <p:nvPr/>
        </p:nvSpPr>
        <p:spPr bwMode="auto">
          <a:xfrm>
            <a:off x="1703388" y="1588453"/>
            <a:ext cx="2241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rPr>
              <a:t>&lt;1&gt;.   </a:t>
            </a:r>
            <a:r>
              <a:rPr kumimoji="1" lang="zh-CN" altLang="en-US" sz="2800" b="1">
                <a:latin typeface="Times New Roman" panose="02020503050405090304" pitchFamily="18" charset="0"/>
                <a:ea typeface="仿宋_GB2312" pitchFamily="49" charset="-122"/>
              </a:rPr>
              <a:t>电功率</a:t>
            </a:r>
            <a:endParaRPr kumimoji="1" lang="zh-CN" altLang="en-US" sz="2400" b="1">
              <a:solidFill>
                <a:schemeClr val="tx2"/>
              </a:solidFill>
              <a:latin typeface="Times New Roman" panose="02020503050405090304" pitchFamily="18" charset="0"/>
              <a:ea typeface="宋体" pitchFamily="2" charset="-122"/>
            </a:endParaRPr>
          </a:p>
        </p:txBody>
      </p:sp>
      <p:graphicFrame>
        <p:nvGraphicFramePr>
          <p:cNvPr id="4" name="Object 4" descr="羊皮纸"/>
          <p:cNvGraphicFramePr>
            <a:graphicFrameLocks noChangeAspect="1"/>
          </p:cNvGraphicFramePr>
          <p:nvPr/>
        </p:nvGraphicFramePr>
        <p:xfrm>
          <a:off x="2640014" y="2355215"/>
          <a:ext cx="1425575" cy="1079500"/>
        </p:xfrm>
        <a:graphic>
          <a:graphicData uri="http://schemas.openxmlformats.org/presentationml/2006/ole">
            <mc:AlternateContent xmlns:mc="http://schemas.openxmlformats.org/markup-compatibility/2006">
              <mc:Choice xmlns:v="urn:schemas-microsoft-com:vml" Requires="v">
                <p:oleObj spid="_x0000_s5" name="Equation" r:id="rId1" imgW="584200" imgH="444500" progId="Equation.3">
                  <p:embed/>
                </p:oleObj>
              </mc:Choice>
              <mc:Fallback>
                <p:oleObj name="Equation" r:id="rId1" imgW="584200" imgH="444500" progId="Equation.3">
                  <p:embed/>
                  <p:pic>
                    <p:nvPicPr>
                      <p:cNvPr id="0" name="Object 4" descr="羊皮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2355215"/>
                        <a:ext cx="1425575" cy="1079500"/>
                      </a:xfrm>
                      <a:prstGeom prst="rect">
                        <a:avLst/>
                      </a:prstGeom>
                      <a:blipFill dpi="0" rotWithShape="0">
                        <a:blip r:embed="rId3"/>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descr="羊皮纸"/>
          <p:cNvGraphicFramePr>
            <a:graphicFrameLocks noChangeAspect="1"/>
          </p:cNvGraphicFramePr>
          <p:nvPr/>
        </p:nvGraphicFramePr>
        <p:xfrm>
          <a:off x="3503614" y="3866516"/>
          <a:ext cx="3817937" cy="1173163"/>
        </p:xfrm>
        <a:graphic>
          <a:graphicData uri="http://schemas.openxmlformats.org/presentationml/2006/ole">
            <mc:AlternateContent xmlns:mc="http://schemas.openxmlformats.org/markup-compatibility/2006">
              <mc:Choice xmlns:v="urn:schemas-microsoft-com:vml" Requires="v">
                <p:oleObj spid="_x0000_s7" name="Equation" r:id="rId4" imgW="1562100" imgH="482600" progId="Equation.3">
                  <p:embed/>
                </p:oleObj>
              </mc:Choice>
              <mc:Fallback>
                <p:oleObj name="Equation" r:id="rId4" imgW="1562100" imgH="482600" progId="Equation.3">
                  <p:embed/>
                  <p:pic>
                    <p:nvPicPr>
                      <p:cNvPr id="0" name="Object 5" descr="羊皮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4" y="3866516"/>
                        <a:ext cx="3817937" cy="1173163"/>
                      </a:xfrm>
                      <a:prstGeom prst="rect">
                        <a:avLst/>
                      </a:prstGeom>
                      <a:blipFill dpi="0" rotWithShape="0">
                        <a:blip r:embed="rId3"/>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2566989" y="5234940"/>
            <a:ext cx="557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rPr>
              <a:t>功率的单位：</a:t>
            </a:r>
            <a:r>
              <a:rPr kumimoji="1" lang="en-US" altLang="zh-CN" sz="2400" b="1">
                <a:latin typeface="Times New Roman" panose="02020503050405090304" pitchFamily="18" charset="0"/>
                <a:ea typeface="仿宋_GB2312" pitchFamily="49" charset="-122"/>
              </a:rPr>
              <a:t>W (</a:t>
            </a:r>
            <a:r>
              <a:rPr kumimoji="1" lang="zh-CN" altLang="en-US" sz="2400" b="1">
                <a:latin typeface="Times New Roman" panose="02020503050405090304" pitchFamily="18" charset="0"/>
                <a:ea typeface="仿宋_GB2312" pitchFamily="49" charset="-122"/>
              </a:rPr>
              <a:t>瓦</a:t>
            </a:r>
            <a:r>
              <a:rPr kumimoji="1" lang="en-US" altLang="zh-CN" sz="2400" b="1">
                <a:latin typeface="Times New Roman" panose="02020503050405090304" pitchFamily="18" charset="0"/>
                <a:ea typeface="仿宋_GB2312" pitchFamily="49" charset="-122"/>
              </a:rPr>
              <a:t>)        (Watt</a:t>
            </a:r>
            <a:r>
              <a:rPr kumimoji="1" lang="zh-CN" altLang="en-US" sz="2400" b="1">
                <a:latin typeface="Times New Roman" panose="02020503050405090304" pitchFamily="18" charset="0"/>
                <a:ea typeface="仿宋_GB2312" pitchFamily="49" charset="-122"/>
              </a:rPr>
              <a:t>，瓦特</a:t>
            </a:r>
            <a:r>
              <a:rPr kumimoji="1" lang="en-US" altLang="zh-CN" sz="2400" b="1">
                <a:latin typeface="Times New Roman" panose="02020503050405090304" pitchFamily="18" charset="0"/>
                <a:ea typeface="仿宋_GB2312" pitchFamily="49" charset="-122"/>
              </a:rPr>
              <a:t>)</a:t>
            </a:r>
            <a:endParaRPr kumimoji="1" lang="en-US" altLang="zh-CN" sz="2400" b="1">
              <a:latin typeface="Times New Roman" panose="02020503050405090304" pitchFamily="18" charset="0"/>
              <a:ea typeface="仿宋_GB2312" pitchFamily="49" charset="-122"/>
            </a:endParaRPr>
          </a:p>
        </p:txBody>
      </p:sp>
      <p:sp>
        <p:nvSpPr>
          <p:cNvPr id="9" name="Text Box 7"/>
          <p:cNvSpPr txBox="1">
            <a:spLocks noChangeArrowheads="1"/>
          </p:cNvSpPr>
          <p:nvPr/>
        </p:nvSpPr>
        <p:spPr bwMode="auto">
          <a:xfrm>
            <a:off x="2624138" y="5957255"/>
            <a:ext cx="557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rPr>
              <a:t>能量的单位： </a:t>
            </a:r>
            <a:r>
              <a:rPr kumimoji="1" lang="en-US" altLang="zh-CN" sz="2400" b="1" dirty="0">
                <a:latin typeface="Times New Roman" panose="02020503050405090304" pitchFamily="18" charset="0"/>
                <a:ea typeface="仿宋_GB2312" pitchFamily="49" charset="-122"/>
              </a:rPr>
              <a:t>J  (</a:t>
            </a:r>
            <a:r>
              <a:rPr kumimoji="1" lang="zh-CN" altLang="en-US" sz="2400" b="1" dirty="0">
                <a:latin typeface="Times New Roman" panose="02020503050405090304" pitchFamily="18" charset="0"/>
                <a:ea typeface="仿宋_GB2312" pitchFamily="49" charset="-122"/>
              </a:rPr>
              <a:t>焦</a:t>
            </a:r>
            <a:r>
              <a:rPr kumimoji="1" lang="en-US" altLang="zh-CN" sz="2400" b="1" dirty="0">
                <a:latin typeface="Times New Roman" panose="02020503050405090304" pitchFamily="18" charset="0"/>
                <a:ea typeface="仿宋_GB2312" pitchFamily="49" charset="-122"/>
              </a:rPr>
              <a:t>)        (Joule</a:t>
            </a:r>
            <a:r>
              <a:rPr kumimoji="1" lang="zh-CN" altLang="en-US" sz="2400" b="1" dirty="0">
                <a:latin typeface="Times New Roman" panose="02020503050405090304" pitchFamily="18" charset="0"/>
                <a:ea typeface="仿宋_GB2312" pitchFamily="49" charset="-122"/>
              </a:rPr>
              <a:t>，焦耳</a:t>
            </a:r>
            <a:r>
              <a:rPr kumimoji="1" lang="en-US" altLang="zh-CN" sz="2400" b="1" dirty="0">
                <a:latin typeface="Times New Roman" panose="02020503050405090304" pitchFamily="18" charset="0"/>
                <a:ea typeface="仿宋_GB2312" pitchFamily="49" charset="-122"/>
              </a:rPr>
              <a:t>)</a:t>
            </a:r>
            <a:endParaRPr kumimoji="1" lang="en-US" altLang="zh-CN" sz="2400" b="1" dirty="0">
              <a:latin typeface="Times New Roman" panose="02020503050405090304" pitchFamily="18" charset="0"/>
              <a:ea typeface="仿宋_GB2312" pitchFamily="49" charset="-122"/>
            </a:endParaRPr>
          </a:p>
        </p:txBody>
      </p:sp>
      <p:sp>
        <p:nvSpPr>
          <p:cNvPr id="10" name="AutoShape 8"/>
          <p:cNvSpPr>
            <a:spLocks noChangeArrowheads="1"/>
          </p:cNvSpPr>
          <p:nvPr/>
        </p:nvSpPr>
        <p:spPr bwMode="auto">
          <a:xfrm>
            <a:off x="4219576" y="1741141"/>
            <a:ext cx="792163" cy="215900"/>
          </a:xfrm>
          <a:prstGeom prst="rightArrow">
            <a:avLst>
              <a:gd name="adj1" fmla="val 50000"/>
              <a:gd name="adj2" fmla="val 9172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Text Box 9"/>
          <p:cNvSpPr txBox="1">
            <a:spLocks noChangeArrowheads="1"/>
          </p:cNvSpPr>
          <p:nvPr/>
        </p:nvSpPr>
        <p:spPr bwMode="auto">
          <a:xfrm>
            <a:off x="5011739" y="1614863"/>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rPr>
              <a:t>单位时间内电场力所做的功。</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graphicFrame>
        <p:nvGraphicFramePr>
          <p:cNvPr id="12" name="Object 10" descr="羊皮纸"/>
          <p:cNvGraphicFramePr>
            <a:graphicFrameLocks noChangeAspect="1"/>
          </p:cNvGraphicFramePr>
          <p:nvPr/>
        </p:nvGraphicFramePr>
        <p:xfrm>
          <a:off x="5087939" y="2282191"/>
          <a:ext cx="1444625" cy="1173163"/>
        </p:xfrm>
        <a:graphic>
          <a:graphicData uri="http://schemas.openxmlformats.org/presentationml/2006/ole">
            <mc:AlternateContent xmlns:mc="http://schemas.openxmlformats.org/markup-compatibility/2006">
              <mc:Choice xmlns:v="urn:schemas-microsoft-com:vml" Requires="v">
                <p:oleObj spid="_x0000_s13" name="Equation" r:id="rId6" imgW="609600" imgH="482600" progId="Equation.3">
                  <p:embed/>
                </p:oleObj>
              </mc:Choice>
              <mc:Fallback>
                <p:oleObj name="Equation" r:id="rId6" imgW="609600" imgH="482600" progId="Equation.3">
                  <p:embed/>
                  <p:pic>
                    <p:nvPicPr>
                      <p:cNvPr id="0" name="Object 10" descr="羊皮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7939" y="2282191"/>
                        <a:ext cx="1444625" cy="1173163"/>
                      </a:xfrm>
                      <a:prstGeom prst="rect">
                        <a:avLst/>
                      </a:prstGeom>
                      <a:blipFill dpi="0" rotWithShape="0">
                        <a:blip r:embed="rId3"/>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1" descr="羊皮纸"/>
          <p:cNvGraphicFramePr>
            <a:graphicFrameLocks noChangeAspect="1"/>
          </p:cNvGraphicFramePr>
          <p:nvPr/>
        </p:nvGraphicFramePr>
        <p:xfrm>
          <a:off x="7535864" y="2355215"/>
          <a:ext cx="1303337" cy="1081088"/>
        </p:xfrm>
        <a:graphic>
          <a:graphicData uri="http://schemas.openxmlformats.org/presentationml/2006/ole">
            <mc:AlternateContent xmlns:mc="http://schemas.openxmlformats.org/markup-compatibility/2006">
              <mc:Choice xmlns:v="urn:schemas-microsoft-com:vml" Requires="v">
                <p:oleObj spid="_x0000_s15" name="Equation" r:id="rId8" imgW="533400" imgH="444500" progId="Equation.3">
                  <p:embed/>
                </p:oleObj>
              </mc:Choice>
              <mc:Fallback>
                <p:oleObj name="Equation" r:id="rId8" imgW="533400" imgH="444500" progId="Equation.3">
                  <p:embed/>
                  <p:pic>
                    <p:nvPicPr>
                      <p:cNvPr id="0" name="Object 11" descr="羊皮纸"/>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5864" y="2355215"/>
                        <a:ext cx="1303337" cy="1081088"/>
                      </a:xfrm>
                      <a:prstGeom prst="rect">
                        <a:avLst/>
                      </a:prstGeom>
                      <a:blipFill dpi="0" rotWithShape="0">
                        <a:blip r:embed="rId3"/>
                        <a:srcRect/>
                        <a:tile tx="0" ty="0" sx="100000" sy="100000" flip="none" algn="tl"/>
                      </a:blipFill>
                      <a:ln>
                        <a:noFill/>
                      </a:ln>
                      <a:effectLst>
                        <a:prstShdw prst="shdw17" dist="17961" dir="2700000">
                          <a:srgbClr val="99997A"/>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灯片编号占位符 1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0" y="1487787"/>
            <a:ext cx="11660909" cy="297207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449070" y="847725"/>
            <a:ext cx="9293860" cy="553021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9687" y="707265"/>
            <a:ext cx="7915275" cy="3695700"/>
          </a:xfrm>
          <a:prstGeom prst="rect">
            <a:avLst/>
          </a:prstGeom>
        </p:spPr>
      </p:pic>
      <p:pic>
        <p:nvPicPr>
          <p:cNvPr id="7" name="Picture 6"/>
          <p:cNvPicPr>
            <a:picLocks noChangeAspect="1"/>
          </p:cNvPicPr>
          <p:nvPr/>
        </p:nvPicPr>
        <p:blipFill>
          <a:blip r:embed="rId2"/>
          <a:stretch>
            <a:fillRect/>
          </a:stretch>
        </p:blipFill>
        <p:spPr>
          <a:xfrm>
            <a:off x="205461" y="4642399"/>
            <a:ext cx="6957716" cy="1802681"/>
          </a:xfrm>
          <a:prstGeom prst="rect">
            <a:avLst/>
          </a:prstGeom>
        </p:spPr>
      </p:pic>
      <p:pic>
        <p:nvPicPr>
          <p:cNvPr id="9" name="Picture 8"/>
          <p:cNvPicPr>
            <a:picLocks noChangeAspect="1"/>
          </p:cNvPicPr>
          <p:nvPr/>
        </p:nvPicPr>
        <p:blipFill>
          <a:blip r:embed="rId3"/>
          <a:stretch>
            <a:fillRect/>
          </a:stretch>
        </p:blipFill>
        <p:spPr>
          <a:xfrm>
            <a:off x="7223125" y="3074035"/>
            <a:ext cx="4889500" cy="3371215"/>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947E037-A25A-49C7-BCE2-F6230053C54C}" type="slidenum">
              <a:rPr lang="ru-RU" altLang="zh-CN" smtClean="0"/>
            </a:fld>
            <a:endParaRPr lang="ru-RU" altLang="zh-CN"/>
          </a:p>
        </p:txBody>
      </p:sp>
      <p:pic>
        <p:nvPicPr>
          <p:cNvPr id="4" name="Picture 3"/>
          <p:cNvPicPr>
            <a:picLocks noChangeAspect="1"/>
          </p:cNvPicPr>
          <p:nvPr/>
        </p:nvPicPr>
        <p:blipFill>
          <a:blip r:embed="rId1"/>
          <a:srcRect b="3970"/>
          <a:stretch>
            <a:fillRect/>
          </a:stretch>
        </p:blipFill>
        <p:spPr>
          <a:xfrm>
            <a:off x="2033270" y="685800"/>
            <a:ext cx="8124825" cy="5268595"/>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4294967295"/>
          </p:nvPr>
        </p:nvSpPr>
        <p:spPr>
          <a:xfrm>
            <a:off x="2181225" y="728664"/>
            <a:ext cx="4014788" cy="612775"/>
          </a:xfrm>
        </p:spPr>
        <p:txBody>
          <a:bodyPr/>
          <a:lstStyle/>
          <a:p>
            <a:pPr eaLnBrk="1" hangingPunct="1">
              <a:buFont typeface="Wingdings" panose="05000000000000000000" pitchFamily="2" charset="2"/>
              <a:buNone/>
            </a:pPr>
            <a:r>
              <a:rPr lang="en-US" altLang="zh-CN" sz="2800" b="1">
                <a:latin typeface="幼圆" panose="02010509060101010101" pitchFamily="49" charset="-122"/>
                <a:ea typeface="幼圆" panose="02010509060101010101" pitchFamily="49" charset="-122"/>
              </a:rPr>
              <a:t>3.</a:t>
            </a:r>
            <a:r>
              <a:rPr lang="zh-CN" altLang="en-US" sz="2800" b="1">
                <a:latin typeface="幼圆" panose="02010509060101010101" pitchFamily="49" charset="-122"/>
                <a:ea typeface="幼圆" panose="02010509060101010101" pitchFamily="49" charset="-122"/>
              </a:rPr>
              <a:t>稳压二极管稳压电路</a:t>
            </a:r>
            <a:r>
              <a:rPr lang="zh-CN" altLang="en-US" sz="2800">
                <a:latin typeface="幼圆" panose="02010509060101010101" pitchFamily="49" charset="-122"/>
                <a:ea typeface="幼圆" panose="02010509060101010101" pitchFamily="49" charset="-122"/>
              </a:rPr>
              <a:t> </a:t>
            </a:r>
            <a:endParaRPr lang="zh-CN" altLang="en-US" sz="2800">
              <a:latin typeface="幼圆" panose="02010509060101010101" pitchFamily="49" charset="-122"/>
              <a:ea typeface="幼圆" panose="02010509060101010101" pitchFamily="49" charset="-122"/>
            </a:endParaRPr>
          </a:p>
        </p:txBody>
      </p:sp>
      <p:sp>
        <p:nvSpPr>
          <p:cNvPr id="66563" name="Rectangle 3"/>
          <p:cNvSpPr>
            <a:spLocks noChangeArrowheads="1"/>
          </p:cNvSpPr>
          <p:nvPr/>
        </p:nvSpPr>
        <p:spPr bwMode="auto">
          <a:xfrm>
            <a:off x="6003635" y="1976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5540" name="Object 4"/>
          <p:cNvGraphicFramePr>
            <a:graphicFrameLocks noChangeAspect="1"/>
          </p:cNvGraphicFramePr>
          <p:nvPr/>
        </p:nvGraphicFramePr>
        <p:xfrm>
          <a:off x="6951663" y="1538289"/>
          <a:ext cx="3484562" cy="2160587"/>
        </p:xfrm>
        <a:graphic>
          <a:graphicData uri="http://schemas.openxmlformats.org/presentationml/2006/ole">
            <mc:AlternateContent xmlns:mc="http://schemas.openxmlformats.org/markup-compatibility/2006">
              <mc:Choice xmlns:v="urn:schemas-microsoft-com:vml" Requires="v">
                <p:oleObj spid="_x0000_s2" name="" r:id="rId1" imgW="1947545" imgH="1125855" progId="Visio.Drawing.11">
                  <p:embed/>
                </p:oleObj>
              </mc:Choice>
              <mc:Fallback>
                <p:oleObj name="" r:id="rId1" imgW="1947545" imgH="112585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663" y="1538289"/>
                        <a:ext cx="34845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1" name="Rectangle 5"/>
          <p:cNvSpPr>
            <a:spLocks noChangeArrowheads="1"/>
          </p:cNvSpPr>
          <p:nvPr/>
        </p:nvSpPr>
        <p:spPr bwMode="auto">
          <a:xfrm>
            <a:off x="2495551" y="1898651"/>
            <a:ext cx="208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稳压条件：</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6566"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5543" name="对象 65542"/>
          <p:cNvGraphicFramePr>
            <a:graphicFrameLocks noChangeAspect="1"/>
          </p:cNvGraphicFramePr>
          <p:nvPr/>
        </p:nvGraphicFramePr>
        <p:xfrm>
          <a:off x="4475164" y="1943100"/>
          <a:ext cx="1260475" cy="482600"/>
        </p:xfrm>
        <a:graphic>
          <a:graphicData uri="http://schemas.openxmlformats.org/presentationml/2006/ole">
            <mc:AlternateContent xmlns:mc="http://schemas.openxmlformats.org/markup-compatibility/2006">
              <mc:Choice xmlns:v="urn:schemas-microsoft-com:vml" Requires="v">
                <p:oleObj spid="_x0000_s3" name="" r:id="rId3" imgW="534035" imgH="228600" progId="">
                  <p:embed/>
                </p:oleObj>
              </mc:Choice>
              <mc:Fallback>
                <p:oleObj name="" r:id="rId3" imgW="534035" imgH="228600" progId="">
                  <p:embed/>
                  <p:pic>
                    <p:nvPicPr>
                      <p:cNvPr id="0" name="对象 655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164" y="1943100"/>
                        <a:ext cx="12604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4" name="Rectangle 8"/>
          <p:cNvSpPr>
            <a:spLocks noChangeArrowheads="1"/>
          </p:cNvSpPr>
          <p:nvPr/>
        </p:nvSpPr>
        <p:spPr bwMode="auto">
          <a:xfrm>
            <a:off x="4340225" y="2528888"/>
            <a:ext cx="2025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有一定的</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66569" name="Rectangle 9"/>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65546" name="对象 65545"/>
          <p:cNvGraphicFramePr>
            <a:graphicFrameLocks noChangeAspect="1"/>
          </p:cNvGraphicFramePr>
          <p:nvPr/>
        </p:nvGraphicFramePr>
        <p:xfrm>
          <a:off x="5826125" y="2573338"/>
          <a:ext cx="495300" cy="495300"/>
        </p:xfrm>
        <a:graphic>
          <a:graphicData uri="http://schemas.openxmlformats.org/presentationml/2006/ole">
            <mc:AlternateContent xmlns:mc="http://schemas.openxmlformats.org/markup-compatibility/2006">
              <mc:Choice xmlns:v="urn:schemas-microsoft-com:vml" Requires="v">
                <p:oleObj spid="_x0000_s4" name="" r:id="rId5" imgW="178435" imgH="229235" progId="">
                  <p:embed/>
                </p:oleObj>
              </mc:Choice>
              <mc:Fallback>
                <p:oleObj name="" r:id="rId5" imgW="178435" imgH="229235" progId="">
                  <p:embed/>
                  <p:pic>
                    <p:nvPicPr>
                      <p:cNvPr id="0" name="对象 655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25" y="25733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5547" name="Rectangle 11"/>
          <p:cNvSpPr>
            <a:spLocks noChangeArrowheads="1"/>
          </p:cNvSpPr>
          <p:nvPr/>
        </p:nvSpPr>
        <p:spPr bwMode="auto">
          <a:xfrm>
            <a:off x="2586038" y="3216275"/>
            <a:ext cx="37528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zh-CN" altLang="en-US"/>
              <a:t>稳压二极管工作在</a:t>
            </a:r>
            <a:endParaRPr lang="zh-CN" altLang="en-US"/>
          </a:p>
          <a:p>
            <a:pPr eaLnBrk="1" hangingPunct="1"/>
            <a:r>
              <a:rPr lang="zh-CN" altLang="en-US"/>
              <a:t>      反向击穿状态。</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blinds(horizontal)">
                                      <p:cBhvr>
                                        <p:cTn id="7" dur="5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blinds(horizontal)">
                                      <p:cBhvr>
                                        <p:cTn id="12" dur="500"/>
                                        <p:tgtEl>
                                          <p:spTgt spid="655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5543"/>
                                        </p:tgtEl>
                                        <p:attrNameLst>
                                          <p:attrName>style.visibility</p:attrName>
                                        </p:attrNameLst>
                                      </p:cBhvr>
                                      <p:to>
                                        <p:strVal val="visible"/>
                                      </p:to>
                                    </p:set>
                                    <p:animEffect transition="in" filter="blinds(horizontal)">
                                      <p:cBhvr>
                                        <p:cTn id="17" dur="500"/>
                                        <p:tgtEl>
                                          <p:spTgt spid="655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5543"/>
                                        </p:tgtEl>
                                        <p:attrNameLst>
                                          <p:attrName>style.visibility</p:attrName>
                                        </p:attrNameLst>
                                      </p:cBhvr>
                                      <p:to>
                                        <p:strVal val="visible"/>
                                      </p:to>
                                    </p:set>
                                    <p:animEffect transition="in" filter="blinds(horizontal)">
                                      <p:cBhvr>
                                        <p:cTn id="22" dur="500"/>
                                        <p:tgtEl>
                                          <p:spTgt spid="6554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5544"/>
                                        </p:tgtEl>
                                        <p:attrNameLst>
                                          <p:attrName>style.visibility</p:attrName>
                                        </p:attrNameLst>
                                      </p:cBhvr>
                                      <p:to>
                                        <p:strVal val="visible"/>
                                      </p:to>
                                    </p:set>
                                    <p:animEffect transition="in" filter="blinds(horizontal)">
                                      <p:cBhvr>
                                        <p:cTn id="25" dur="500"/>
                                        <p:tgtEl>
                                          <p:spTgt spid="65544"/>
                                        </p:tgtEl>
                                      </p:cBhvr>
                                    </p:animEffect>
                                  </p:childTnLst>
                                </p:cTn>
                              </p:par>
                              <p:par>
                                <p:cTn id="26" presetID="3" presetClass="entr" presetSubtype="10" fill="hold" nodeType="withEffect">
                                  <p:stCondLst>
                                    <p:cond delay="0"/>
                                  </p:stCondLst>
                                  <p:childTnLst>
                                    <p:set>
                                      <p:cBhvr>
                                        <p:cTn id="27" dur="1" fill="hold">
                                          <p:stCondLst>
                                            <p:cond delay="0"/>
                                          </p:stCondLst>
                                        </p:cTn>
                                        <p:tgtEl>
                                          <p:spTgt spid="65546"/>
                                        </p:tgtEl>
                                        <p:attrNameLst>
                                          <p:attrName>style.visibility</p:attrName>
                                        </p:attrNameLst>
                                      </p:cBhvr>
                                      <p:to>
                                        <p:strVal val="visible"/>
                                      </p:to>
                                    </p:set>
                                    <p:animEffect transition="in" filter="blinds(horizontal)">
                                      <p:cBhvr>
                                        <p:cTn id="28" dur="500"/>
                                        <p:tgtEl>
                                          <p:spTgt spid="655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5547"/>
                                        </p:tgtEl>
                                        <p:attrNameLst>
                                          <p:attrName>style.visibility</p:attrName>
                                        </p:attrNameLst>
                                      </p:cBhvr>
                                      <p:to>
                                        <p:strVal val="visible"/>
                                      </p:to>
                                    </p:set>
                                    <p:animEffect transition="in" filter="blinds(horizontal)">
                                      <p:cBhvr>
                                        <p:cTn id="33" dur="500"/>
                                        <p:tgtEl>
                                          <p:spTgt spid="6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4" grpId="0"/>
      <p:bldP spid="65547"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FA9282-9B58-4962-B270-527EB9D46965}" type="slidenum">
              <a:rPr lang="ru-RU" altLang="zh-CN"/>
            </a:fld>
            <a:endParaRPr lang="ru-RU" altLang="zh-CN"/>
          </a:p>
        </p:txBody>
      </p:sp>
      <p:sp>
        <p:nvSpPr>
          <p:cNvPr id="2508" name="Rectangle 460"/>
          <p:cNvSpPr>
            <a:spLocks noChangeArrowheads="1"/>
          </p:cNvSpPr>
          <p:nvPr>
            <p:ph type="title" idx="4294967295"/>
          </p:nvPr>
        </p:nvSpPr>
        <p:spPr>
          <a:xfrm>
            <a:off x="3143251" y="765176"/>
            <a:ext cx="1008063" cy="620713"/>
          </a:xfrm>
        </p:spPr>
        <p:txBody>
          <a:bodyPr/>
          <a:lstStyle/>
          <a:p>
            <a:r>
              <a:rPr lang="zh-CN" altLang="ru-RU" sz="3200">
                <a:solidFill>
                  <a:srgbClr val="0000FF"/>
                </a:solidFill>
                <a:ea typeface="黑体" pitchFamily="49" charset="-122"/>
              </a:rPr>
              <a:t>例：</a:t>
            </a:r>
            <a:endParaRPr lang="zh-CN" altLang="ru-RU" sz="3200">
              <a:solidFill>
                <a:srgbClr val="0000FF"/>
              </a:solidFill>
              <a:ea typeface="黑体" pitchFamily="49" charset="-122"/>
            </a:endParaRPr>
          </a:p>
        </p:txBody>
      </p:sp>
      <p:pic>
        <p:nvPicPr>
          <p:cNvPr id="2509" name="Picture 461"/>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5088" y="1989139"/>
            <a:ext cx="3733800"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10" name="Group 462"/>
          <p:cNvGrpSpPr/>
          <p:nvPr/>
        </p:nvGrpSpPr>
        <p:grpSpPr bwMode="auto">
          <a:xfrm>
            <a:off x="4256088" y="2370144"/>
            <a:ext cx="838200" cy="369888"/>
            <a:chOff x="2304" y="2640"/>
            <a:chExt cx="528" cy="233"/>
          </a:xfrm>
        </p:grpSpPr>
        <p:sp>
          <p:nvSpPr>
            <p:cNvPr id="2511" name="Rectangle 463"/>
            <p:cNvSpPr>
              <a:spLocks noChangeArrowheads="1"/>
            </p:cNvSpPr>
            <p:nvPr/>
          </p:nvSpPr>
          <p:spPr bwMode="auto">
            <a:xfrm>
              <a:off x="2304" y="2640"/>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a:solidFill>
                    <a:srgbClr val="FC1D06"/>
                  </a:solidFill>
                </a:rPr>
                <a:t> </a:t>
              </a:r>
              <a:r>
                <a:rPr kumimoji="1" lang="ru-RU" altLang="zh-CN" i="1">
                  <a:solidFill>
                    <a:srgbClr val="FC1D06"/>
                  </a:solidFill>
                </a:rPr>
                <a:t>I</a:t>
              </a:r>
              <a:r>
                <a:rPr kumimoji="1" lang="ru-RU" altLang="zh-CN" baseline="-25000">
                  <a:solidFill>
                    <a:srgbClr val="FC1D06"/>
                  </a:solidFill>
                </a:rPr>
                <a:t>R</a:t>
              </a:r>
              <a:endParaRPr kumimoji="1" lang="ru-RU" altLang="zh-CN" baseline="-25000">
                <a:solidFill>
                  <a:srgbClr val="FC1D06"/>
                </a:solidFill>
              </a:endParaRPr>
            </a:p>
          </p:txBody>
        </p:sp>
        <p:sp>
          <p:nvSpPr>
            <p:cNvPr id="2512" name="Line 464"/>
            <p:cNvSpPr>
              <a:spLocks noChangeShapeType="1"/>
            </p:cNvSpPr>
            <p:nvPr/>
          </p:nvSpPr>
          <p:spPr bwMode="auto">
            <a:xfrm>
              <a:off x="2304" y="2688"/>
              <a:ext cx="336" cy="0"/>
            </a:xfrm>
            <a:prstGeom prst="line">
              <a:avLst/>
            </a:prstGeom>
            <a:noFill/>
            <a:ln w="28575"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13" name="Group 465"/>
          <p:cNvGrpSpPr/>
          <p:nvPr/>
        </p:nvGrpSpPr>
        <p:grpSpPr bwMode="auto">
          <a:xfrm>
            <a:off x="5780088" y="2446338"/>
            <a:ext cx="838200" cy="533400"/>
            <a:chOff x="3264" y="2784"/>
            <a:chExt cx="528" cy="336"/>
          </a:xfrm>
        </p:grpSpPr>
        <p:sp>
          <p:nvSpPr>
            <p:cNvPr id="2514" name="Rectangle 466"/>
            <p:cNvSpPr>
              <a:spLocks noChangeArrowheads="1"/>
            </p:cNvSpPr>
            <p:nvPr/>
          </p:nvSpPr>
          <p:spPr bwMode="auto">
            <a:xfrm>
              <a:off x="3264" y="2784"/>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a:t> </a:t>
              </a:r>
              <a:r>
                <a:rPr kumimoji="1" lang="ru-RU" altLang="zh-CN" i="1">
                  <a:solidFill>
                    <a:srgbClr val="FC1D06"/>
                  </a:solidFill>
                </a:rPr>
                <a:t>I</a:t>
              </a:r>
              <a:r>
                <a:rPr kumimoji="1" lang="ru-RU" altLang="zh-CN" baseline="-25000">
                  <a:solidFill>
                    <a:srgbClr val="FC1D06"/>
                  </a:solidFill>
                </a:rPr>
                <a:t>Z</a:t>
              </a:r>
              <a:endParaRPr kumimoji="1" lang="ru-RU" altLang="zh-CN" baseline="-25000">
                <a:solidFill>
                  <a:srgbClr val="FC1D06"/>
                </a:solidFill>
              </a:endParaRPr>
            </a:p>
          </p:txBody>
        </p:sp>
        <p:sp>
          <p:nvSpPr>
            <p:cNvPr id="2515" name="Line 467"/>
            <p:cNvSpPr>
              <a:spLocks noChangeShapeType="1"/>
            </p:cNvSpPr>
            <p:nvPr/>
          </p:nvSpPr>
          <p:spPr bwMode="auto">
            <a:xfrm>
              <a:off x="3312" y="2784"/>
              <a:ext cx="0" cy="336"/>
            </a:xfrm>
            <a:prstGeom prst="line">
              <a:avLst/>
            </a:prstGeom>
            <a:noFill/>
            <a:ln w="28575"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16" name="Group 468"/>
          <p:cNvGrpSpPr/>
          <p:nvPr/>
        </p:nvGrpSpPr>
        <p:grpSpPr bwMode="auto">
          <a:xfrm>
            <a:off x="6313488" y="2446338"/>
            <a:ext cx="838200" cy="533400"/>
            <a:chOff x="3120" y="2064"/>
            <a:chExt cx="528" cy="336"/>
          </a:xfrm>
        </p:grpSpPr>
        <p:sp>
          <p:nvSpPr>
            <p:cNvPr id="2517" name="Rectangle 469"/>
            <p:cNvSpPr>
              <a:spLocks noChangeArrowheads="1"/>
            </p:cNvSpPr>
            <p:nvPr/>
          </p:nvSpPr>
          <p:spPr bwMode="auto">
            <a:xfrm>
              <a:off x="3120" y="2064"/>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a:t> </a:t>
              </a:r>
              <a:r>
                <a:rPr kumimoji="1" lang="ru-RU" altLang="zh-CN" i="1">
                  <a:solidFill>
                    <a:srgbClr val="FC1D06"/>
                  </a:solidFill>
                </a:rPr>
                <a:t>I</a:t>
              </a:r>
              <a:r>
                <a:rPr kumimoji="1" lang="ru-RU" altLang="zh-CN" baseline="-25000">
                  <a:solidFill>
                    <a:srgbClr val="FC1D06"/>
                  </a:solidFill>
                </a:rPr>
                <a:t>o</a:t>
              </a:r>
              <a:endParaRPr kumimoji="1" lang="ru-RU" altLang="zh-CN" baseline="-25000">
                <a:solidFill>
                  <a:srgbClr val="FC1D06"/>
                </a:solidFill>
              </a:endParaRPr>
            </a:p>
          </p:txBody>
        </p:sp>
        <p:sp>
          <p:nvSpPr>
            <p:cNvPr id="2518" name="Line 470"/>
            <p:cNvSpPr>
              <a:spLocks noChangeShapeType="1"/>
            </p:cNvSpPr>
            <p:nvPr/>
          </p:nvSpPr>
          <p:spPr bwMode="auto">
            <a:xfrm>
              <a:off x="3408" y="2064"/>
              <a:ext cx="0" cy="336"/>
            </a:xfrm>
            <a:prstGeom prst="line">
              <a:avLst/>
            </a:prstGeom>
            <a:noFill/>
            <a:ln w="28575"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19" name="Line 471"/>
            <p:cNvSpPr>
              <a:spLocks noChangeShapeType="1"/>
            </p:cNvSpPr>
            <p:nvPr/>
          </p:nvSpPr>
          <p:spPr bwMode="auto">
            <a:xfrm flipH="1">
              <a:off x="3216" y="2064"/>
              <a:ext cx="192" cy="0"/>
            </a:xfrm>
            <a:prstGeom prst="line">
              <a:avLst/>
            </a:prstGeom>
            <a:noFill/>
            <a:ln w="28575" cap="flat" algn="ctr">
              <a:solidFill>
                <a:srgbClr val="FC1D06"/>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20" name="Rectangle 472"/>
          <p:cNvSpPr>
            <a:spLocks noChangeArrowheads="1"/>
          </p:cNvSpPr>
          <p:nvPr/>
        </p:nvSpPr>
        <p:spPr bwMode="auto">
          <a:xfrm>
            <a:off x="4008438" y="836613"/>
            <a:ext cx="396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ru-RU" sz="2800" b="1">
                <a:solidFill>
                  <a:srgbClr val="000000"/>
                </a:solidFill>
                <a:ea typeface="楷体_GB2312" pitchFamily="1" charset="-122"/>
              </a:rPr>
              <a:t>稳压二极管的稳压过程。</a:t>
            </a:r>
            <a:endParaRPr kumimoji="1" lang="zh-CN" altLang="ru-RU" sz="2800" b="1">
              <a:solidFill>
                <a:srgbClr val="000000"/>
              </a:solidFill>
              <a:ea typeface="楷体_GB2312" pitchFamily="1" charset="-122"/>
            </a:endParaRPr>
          </a:p>
        </p:txBody>
      </p:sp>
      <p:sp>
        <p:nvSpPr>
          <p:cNvPr id="2521" name="Line 473"/>
          <p:cNvSpPr>
            <a:spLocks noChangeShapeType="1"/>
          </p:cNvSpPr>
          <p:nvPr/>
        </p:nvSpPr>
        <p:spPr bwMode="auto">
          <a:xfrm>
            <a:off x="81216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2" name="Rectangle 474"/>
          <p:cNvSpPr>
            <a:spLocks noChangeArrowheads="1"/>
          </p:cNvSpPr>
          <p:nvPr/>
        </p:nvSpPr>
        <p:spPr bwMode="auto">
          <a:xfrm>
            <a:off x="2711450" y="4365625"/>
            <a:ext cx="685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R</a:t>
            </a:r>
            <a:r>
              <a:rPr kumimoji="1" lang="ru-RU" altLang="zh-CN" i="1" baseline="-25000">
                <a:solidFill>
                  <a:srgbClr val="000000"/>
                </a:solidFill>
              </a:rPr>
              <a:t>L</a:t>
            </a:r>
            <a:endParaRPr kumimoji="1" lang="ru-RU" altLang="zh-CN" i="1" baseline="-25000">
              <a:solidFill>
                <a:srgbClr val="000000"/>
              </a:solidFill>
            </a:endParaRPr>
          </a:p>
        </p:txBody>
      </p:sp>
      <p:sp>
        <p:nvSpPr>
          <p:cNvPr id="2523" name="Line 475"/>
          <p:cNvSpPr>
            <a:spLocks noChangeShapeType="1"/>
          </p:cNvSpPr>
          <p:nvPr/>
        </p:nvSpPr>
        <p:spPr bwMode="auto">
          <a:xfrm>
            <a:off x="7816850" y="45180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4" name="Line 476"/>
          <p:cNvSpPr>
            <a:spLocks noChangeShapeType="1"/>
          </p:cNvSpPr>
          <p:nvPr/>
        </p:nvSpPr>
        <p:spPr bwMode="auto">
          <a:xfrm>
            <a:off x="6978650" y="45180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5" name="Line 477"/>
          <p:cNvSpPr>
            <a:spLocks noChangeShapeType="1"/>
          </p:cNvSpPr>
          <p:nvPr/>
        </p:nvSpPr>
        <p:spPr bwMode="auto">
          <a:xfrm>
            <a:off x="5988050" y="45180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6" name="Line 478"/>
          <p:cNvSpPr>
            <a:spLocks noChangeShapeType="1"/>
          </p:cNvSpPr>
          <p:nvPr/>
        </p:nvSpPr>
        <p:spPr bwMode="auto">
          <a:xfrm>
            <a:off x="3244850" y="44418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7" name="Line 479"/>
          <p:cNvSpPr>
            <a:spLocks noChangeShapeType="1"/>
          </p:cNvSpPr>
          <p:nvPr/>
        </p:nvSpPr>
        <p:spPr bwMode="auto">
          <a:xfrm>
            <a:off x="71310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8" name="Line 480"/>
          <p:cNvSpPr>
            <a:spLocks noChangeShapeType="1"/>
          </p:cNvSpPr>
          <p:nvPr/>
        </p:nvSpPr>
        <p:spPr bwMode="auto">
          <a:xfrm>
            <a:off x="61404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29" name="Line 481"/>
          <p:cNvSpPr>
            <a:spLocks noChangeShapeType="1"/>
          </p:cNvSpPr>
          <p:nvPr/>
        </p:nvSpPr>
        <p:spPr bwMode="auto">
          <a:xfrm>
            <a:off x="51498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0" name="Line 482"/>
          <p:cNvSpPr>
            <a:spLocks noChangeShapeType="1"/>
          </p:cNvSpPr>
          <p:nvPr/>
        </p:nvSpPr>
        <p:spPr bwMode="auto">
          <a:xfrm>
            <a:off x="42354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1" name="Line 483"/>
          <p:cNvSpPr>
            <a:spLocks noChangeShapeType="1"/>
          </p:cNvSpPr>
          <p:nvPr/>
        </p:nvSpPr>
        <p:spPr bwMode="auto">
          <a:xfrm>
            <a:off x="3397250" y="4670425"/>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2" name="Rectangle 484"/>
          <p:cNvSpPr>
            <a:spLocks noChangeArrowheads="1"/>
          </p:cNvSpPr>
          <p:nvPr/>
        </p:nvSpPr>
        <p:spPr bwMode="auto">
          <a:xfrm>
            <a:off x="3702050" y="44418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o</a:t>
            </a:r>
            <a:endParaRPr kumimoji="1" lang="ru-RU" altLang="zh-CN" i="1" baseline="-25000">
              <a:solidFill>
                <a:srgbClr val="000000"/>
              </a:solidFill>
            </a:endParaRPr>
          </a:p>
        </p:txBody>
      </p:sp>
      <p:sp>
        <p:nvSpPr>
          <p:cNvPr id="2533" name="Line 485"/>
          <p:cNvSpPr>
            <a:spLocks noChangeShapeType="1"/>
          </p:cNvSpPr>
          <p:nvPr/>
        </p:nvSpPr>
        <p:spPr bwMode="auto">
          <a:xfrm flipV="1">
            <a:off x="8807450" y="44418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4" name="Line 486"/>
          <p:cNvSpPr>
            <a:spLocks noChangeShapeType="1"/>
          </p:cNvSpPr>
          <p:nvPr/>
        </p:nvSpPr>
        <p:spPr bwMode="auto">
          <a:xfrm flipV="1">
            <a:off x="4997450" y="44418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5" name="Line 487"/>
          <p:cNvSpPr>
            <a:spLocks noChangeShapeType="1"/>
          </p:cNvSpPr>
          <p:nvPr/>
        </p:nvSpPr>
        <p:spPr bwMode="auto">
          <a:xfrm flipV="1">
            <a:off x="4083050" y="44418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36" name="Rectangle 488"/>
          <p:cNvSpPr>
            <a:spLocks noChangeArrowheads="1"/>
          </p:cNvSpPr>
          <p:nvPr/>
        </p:nvSpPr>
        <p:spPr bwMode="auto">
          <a:xfrm>
            <a:off x="4540250" y="44418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R</a:t>
            </a:r>
            <a:endParaRPr kumimoji="1" lang="ru-RU" altLang="zh-CN" i="1" baseline="-25000">
              <a:solidFill>
                <a:srgbClr val="000000"/>
              </a:solidFill>
            </a:endParaRPr>
          </a:p>
        </p:txBody>
      </p:sp>
      <p:sp>
        <p:nvSpPr>
          <p:cNvPr id="2537" name="Rectangle 489"/>
          <p:cNvSpPr>
            <a:spLocks noChangeArrowheads="1"/>
          </p:cNvSpPr>
          <p:nvPr/>
        </p:nvSpPr>
        <p:spPr bwMode="auto">
          <a:xfrm>
            <a:off x="5454650" y="44418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V</a:t>
            </a:r>
            <a:r>
              <a:rPr kumimoji="1" lang="ru-RU" altLang="zh-CN" i="1" baseline="-25000">
                <a:solidFill>
                  <a:srgbClr val="000000"/>
                </a:solidFill>
              </a:rPr>
              <a:t>o</a:t>
            </a:r>
            <a:endParaRPr kumimoji="1" lang="ru-RU" altLang="zh-CN" i="1" baseline="-25000">
              <a:solidFill>
                <a:srgbClr val="000000"/>
              </a:solidFill>
            </a:endParaRPr>
          </a:p>
        </p:txBody>
      </p:sp>
      <p:sp>
        <p:nvSpPr>
          <p:cNvPr id="2538" name="Rectangle 490"/>
          <p:cNvSpPr>
            <a:spLocks noChangeArrowheads="1"/>
          </p:cNvSpPr>
          <p:nvPr/>
        </p:nvSpPr>
        <p:spPr bwMode="auto">
          <a:xfrm>
            <a:off x="6521450" y="44418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Z</a:t>
            </a:r>
            <a:endParaRPr kumimoji="1" lang="ru-RU" altLang="zh-CN" i="1" baseline="-25000">
              <a:solidFill>
                <a:srgbClr val="000000"/>
              </a:solidFill>
            </a:endParaRPr>
          </a:p>
        </p:txBody>
      </p:sp>
      <p:sp>
        <p:nvSpPr>
          <p:cNvPr id="2539" name="Rectangle 491"/>
          <p:cNvSpPr>
            <a:spLocks noChangeArrowheads="1"/>
          </p:cNvSpPr>
          <p:nvPr/>
        </p:nvSpPr>
        <p:spPr bwMode="auto">
          <a:xfrm>
            <a:off x="7334250" y="4441825"/>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R</a:t>
            </a:r>
            <a:endParaRPr kumimoji="1" lang="ru-RU" altLang="zh-CN" i="1" baseline="-25000">
              <a:solidFill>
                <a:srgbClr val="000000"/>
              </a:solidFill>
            </a:endParaRPr>
          </a:p>
        </p:txBody>
      </p:sp>
      <p:sp>
        <p:nvSpPr>
          <p:cNvPr id="2540" name="Rectangle 492"/>
          <p:cNvSpPr>
            <a:spLocks noChangeArrowheads="1"/>
          </p:cNvSpPr>
          <p:nvPr/>
        </p:nvSpPr>
        <p:spPr bwMode="auto">
          <a:xfrm>
            <a:off x="8328025" y="4484688"/>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V</a:t>
            </a:r>
            <a:r>
              <a:rPr kumimoji="1" lang="ru-RU" altLang="zh-CN" i="1" baseline="-25000">
                <a:solidFill>
                  <a:srgbClr val="000000"/>
                </a:solidFill>
              </a:rPr>
              <a:t>o</a:t>
            </a:r>
            <a:endParaRPr kumimoji="1" lang="ru-RU" altLang="zh-CN" i="1" baseline="-25000">
              <a:solidFill>
                <a:srgbClr val="000000"/>
              </a:solidFill>
            </a:endParaRPr>
          </a:p>
        </p:txBody>
      </p:sp>
      <p:sp>
        <p:nvSpPr>
          <p:cNvPr id="2541" name="Line 493"/>
          <p:cNvSpPr>
            <a:spLocks noChangeShapeType="1"/>
          </p:cNvSpPr>
          <p:nvPr/>
        </p:nvSpPr>
        <p:spPr bwMode="auto">
          <a:xfrm>
            <a:off x="7969250" y="4518025"/>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42" name="Rectangle 494"/>
          <p:cNvSpPr>
            <a:spLocks noChangeArrowheads="1"/>
          </p:cNvSpPr>
          <p:nvPr/>
        </p:nvSpPr>
        <p:spPr bwMode="auto">
          <a:xfrm>
            <a:off x="2351089" y="5229226"/>
            <a:ext cx="7272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ru-RU" sz="2800" b="1">
                <a:solidFill>
                  <a:srgbClr val="000000"/>
                </a:solidFill>
                <a:ea typeface="楷体_GB2312" pitchFamily="1" charset="-122"/>
              </a:rPr>
              <a:t>请自行分析当</a:t>
            </a:r>
            <a:r>
              <a:rPr kumimoji="1" lang="ru-RU" altLang="zh-CN" sz="2800" b="1">
                <a:solidFill>
                  <a:srgbClr val="000000"/>
                </a:solidFill>
                <a:ea typeface="楷体_GB2312" pitchFamily="1" charset="-122"/>
              </a:rPr>
              <a:t>R</a:t>
            </a:r>
            <a:r>
              <a:rPr kumimoji="1" lang="ru-RU" altLang="zh-CN" sz="2800" b="1" baseline="-25000">
                <a:solidFill>
                  <a:srgbClr val="000000"/>
                </a:solidFill>
                <a:ea typeface="楷体_GB2312" pitchFamily="1" charset="-122"/>
              </a:rPr>
              <a:t>L</a:t>
            </a:r>
            <a:r>
              <a:rPr kumimoji="1" lang="ru-RU" altLang="zh-CN" sz="2800" b="1">
                <a:solidFill>
                  <a:srgbClr val="FF3300"/>
                </a:solidFill>
                <a:ea typeface="楷体_GB2312" pitchFamily="1" charset="-122"/>
              </a:rPr>
              <a:t>↑</a:t>
            </a:r>
            <a:r>
              <a:rPr kumimoji="1" lang="zh-CN" altLang="ru-RU" sz="2800" b="1">
                <a:solidFill>
                  <a:srgbClr val="000000"/>
                </a:solidFill>
                <a:ea typeface="楷体_GB2312" pitchFamily="1" charset="-122"/>
              </a:rPr>
              <a:t>或</a:t>
            </a:r>
            <a:r>
              <a:rPr kumimoji="1" lang="ru-RU" altLang="zh-CN" sz="2800" b="1">
                <a:solidFill>
                  <a:srgbClr val="000000"/>
                </a:solidFill>
                <a:ea typeface="楷体_GB2312" pitchFamily="1" charset="-122"/>
              </a:rPr>
              <a:t>V</a:t>
            </a:r>
            <a:r>
              <a:rPr kumimoji="1" lang="ru-RU" altLang="zh-CN" sz="2800" b="1" baseline="-25000">
                <a:solidFill>
                  <a:srgbClr val="000000"/>
                </a:solidFill>
                <a:ea typeface="楷体_GB2312" pitchFamily="1" charset="-122"/>
              </a:rPr>
              <a:t>I</a:t>
            </a:r>
            <a:r>
              <a:rPr kumimoji="1" lang="zh-CN" altLang="ru-RU" sz="2800" b="1">
                <a:solidFill>
                  <a:srgbClr val="000000"/>
                </a:solidFill>
                <a:ea typeface="楷体_GB2312" pitchFamily="1" charset="-122"/>
              </a:rPr>
              <a:t>变化时的情况！</a:t>
            </a:r>
            <a:endParaRPr kumimoji="1" lang="zh-CN" altLang="ru-RU" sz="2800" b="1">
              <a:solidFill>
                <a:srgbClr val="000000"/>
              </a:solidFill>
              <a:ea typeface="楷体_GB2312" pitchFamily="1" charset="-122"/>
            </a:endParaRPr>
          </a:p>
        </p:txBody>
      </p:sp>
      <p:sp>
        <p:nvSpPr>
          <p:cNvPr id="2543" name="Line 495"/>
          <p:cNvSpPr>
            <a:spLocks noChangeShapeType="1"/>
          </p:cNvSpPr>
          <p:nvPr/>
        </p:nvSpPr>
        <p:spPr bwMode="auto">
          <a:xfrm>
            <a:off x="7116763"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44" name="Rectangle 496"/>
          <p:cNvSpPr>
            <a:spLocks noChangeArrowheads="1"/>
          </p:cNvSpPr>
          <p:nvPr/>
        </p:nvSpPr>
        <p:spPr bwMode="auto">
          <a:xfrm>
            <a:off x="2940051" y="5949950"/>
            <a:ext cx="5635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V</a:t>
            </a:r>
            <a:r>
              <a:rPr kumimoji="1" lang="ru-RU" altLang="zh-CN" i="1" baseline="-25000">
                <a:solidFill>
                  <a:srgbClr val="000000"/>
                </a:solidFill>
              </a:rPr>
              <a:t>I</a:t>
            </a:r>
            <a:endParaRPr kumimoji="1" lang="ru-RU" altLang="zh-CN" i="1" baseline="-25000">
              <a:solidFill>
                <a:srgbClr val="000000"/>
              </a:solidFill>
            </a:endParaRPr>
          </a:p>
        </p:txBody>
      </p:sp>
      <p:sp>
        <p:nvSpPr>
          <p:cNvPr id="2545" name="Rectangle 497"/>
          <p:cNvSpPr>
            <a:spLocks noChangeArrowheads="1"/>
          </p:cNvSpPr>
          <p:nvPr/>
        </p:nvSpPr>
        <p:spPr bwMode="auto">
          <a:xfrm>
            <a:off x="3803650" y="59499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V</a:t>
            </a:r>
            <a:r>
              <a:rPr kumimoji="1" lang="ru-RU" altLang="zh-CN" i="1" baseline="-25000">
                <a:solidFill>
                  <a:srgbClr val="000000"/>
                </a:solidFill>
              </a:rPr>
              <a:t>o</a:t>
            </a:r>
            <a:endParaRPr kumimoji="1" lang="ru-RU" altLang="zh-CN" i="1" baseline="-25000">
              <a:solidFill>
                <a:srgbClr val="000000"/>
              </a:solidFill>
            </a:endParaRPr>
          </a:p>
        </p:txBody>
      </p:sp>
      <p:sp>
        <p:nvSpPr>
          <p:cNvPr id="2546" name="Rectangle 498"/>
          <p:cNvSpPr>
            <a:spLocks noChangeArrowheads="1"/>
          </p:cNvSpPr>
          <p:nvPr/>
        </p:nvSpPr>
        <p:spPr bwMode="auto">
          <a:xfrm>
            <a:off x="4537075" y="59499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z</a:t>
            </a:r>
            <a:endParaRPr kumimoji="1" lang="ru-RU" altLang="zh-CN" i="1" baseline="-25000">
              <a:solidFill>
                <a:srgbClr val="000000"/>
              </a:solidFill>
            </a:endParaRPr>
          </a:p>
        </p:txBody>
      </p:sp>
      <p:sp>
        <p:nvSpPr>
          <p:cNvPr id="2547" name="Rectangle 499"/>
          <p:cNvSpPr>
            <a:spLocks noChangeArrowheads="1"/>
          </p:cNvSpPr>
          <p:nvPr/>
        </p:nvSpPr>
        <p:spPr bwMode="auto">
          <a:xfrm>
            <a:off x="5159375" y="59499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I</a:t>
            </a:r>
            <a:r>
              <a:rPr kumimoji="1" lang="ru-RU" altLang="zh-CN" i="1" baseline="-25000">
                <a:solidFill>
                  <a:srgbClr val="000000"/>
                </a:solidFill>
              </a:rPr>
              <a:t>R</a:t>
            </a:r>
            <a:endParaRPr kumimoji="1" lang="ru-RU" altLang="zh-CN" i="1" baseline="-25000">
              <a:solidFill>
                <a:srgbClr val="000000"/>
              </a:solidFill>
            </a:endParaRPr>
          </a:p>
        </p:txBody>
      </p:sp>
      <p:sp>
        <p:nvSpPr>
          <p:cNvPr id="2548" name="Rectangle 500"/>
          <p:cNvSpPr>
            <a:spLocks noChangeArrowheads="1"/>
          </p:cNvSpPr>
          <p:nvPr/>
        </p:nvSpPr>
        <p:spPr bwMode="auto">
          <a:xfrm>
            <a:off x="5892800" y="5949950"/>
            <a:ext cx="106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U</a:t>
            </a:r>
            <a:r>
              <a:rPr kumimoji="1" lang="ru-RU" altLang="zh-CN" i="1" baseline="-25000">
                <a:solidFill>
                  <a:srgbClr val="000000"/>
                </a:solidFill>
              </a:rPr>
              <a:t>R</a:t>
            </a:r>
            <a:endParaRPr kumimoji="1" lang="ru-RU" altLang="zh-CN" i="1" baseline="-25000">
              <a:solidFill>
                <a:srgbClr val="000000"/>
              </a:solidFill>
            </a:endParaRPr>
          </a:p>
        </p:txBody>
      </p:sp>
      <p:sp>
        <p:nvSpPr>
          <p:cNvPr id="2549" name="Rectangle 501"/>
          <p:cNvSpPr>
            <a:spLocks noChangeArrowheads="1"/>
          </p:cNvSpPr>
          <p:nvPr/>
        </p:nvSpPr>
        <p:spPr bwMode="auto">
          <a:xfrm>
            <a:off x="6684964" y="5949950"/>
            <a:ext cx="490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i="1">
                <a:solidFill>
                  <a:srgbClr val="000000"/>
                </a:solidFill>
              </a:rPr>
              <a:t>V</a:t>
            </a:r>
            <a:r>
              <a:rPr kumimoji="1" lang="ru-RU" altLang="zh-CN" i="1" baseline="-25000">
                <a:solidFill>
                  <a:srgbClr val="000000"/>
                </a:solidFill>
              </a:rPr>
              <a:t>o</a:t>
            </a:r>
            <a:endParaRPr kumimoji="1" lang="ru-RU" altLang="zh-CN" i="1" baseline="-25000">
              <a:solidFill>
                <a:srgbClr val="000000"/>
              </a:solidFill>
            </a:endParaRPr>
          </a:p>
        </p:txBody>
      </p:sp>
      <p:sp>
        <p:nvSpPr>
          <p:cNvPr id="2550" name="Line 502"/>
          <p:cNvSpPr>
            <a:spLocks noChangeShapeType="1"/>
          </p:cNvSpPr>
          <p:nvPr/>
        </p:nvSpPr>
        <p:spPr bwMode="auto">
          <a:xfrm>
            <a:off x="3516313" y="6165850"/>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1" name="Line 503"/>
          <p:cNvSpPr>
            <a:spLocks noChangeShapeType="1"/>
          </p:cNvSpPr>
          <p:nvPr/>
        </p:nvSpPr>
        <p:spPr bwMode="auto">
          <a:xfrm flipV="1">
            <a:off x="3359150"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2" name="Line 504"/>
          <p:cNvSpPr>
            <a:spLocks noChangeShapeType="1"/>
          </p:cNvSpPr>
          <p:nvPr/>
        </p:nvSpPr>
        <p:spPr bwMode="auto">
          <a:xfrm flipV="1">
            <a:off x="4235450" y="59245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3" name="Line 505"/>
          <p:cNvSpPr>
            <a:spLocks noChangeShapeType="1"/>
          </p:cNvSpPr>
          <p:nvPr/>
        </p:nvSpPr>
        <p:spPr bwMode="auto">
          <a:xfrm>
            <a:off x="4308475" y="6165850"/>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4" name="Line 506"/>
          <p:cNvSpPr>
            <a:spLocks noChangeShapeType="1"/>
          </p:cNvSpPr>
          <p:nvPr/>
        </p:nvSpPr>
        <p:spPr bwMode="auto">
          <a:xfrm flipV="1">
            <a:off x="4884738"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5" name="Line 507"/>
          <p:cNvSpPr>
            <a:spLocks noChangeShapeType="1"/>
          </p:cNvSpPr>
          <p:nvPr/>
        </p:nvSpPr>
        <p:spPr bwMode="auto">
          <a:xfrm>
            <a:off x="4956175" y="6165850"/>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6" name="Line 508"/>
          <p:cNvSpPr>
            <a:spLocks noChangeShapeType="1"/>
          </p:cNvSpPr>
          <p:nvPr/>
        </p:nvSpPr>
        <p:spPr bwMode="auto">
          <a:xfrm flipV="1">
            <a:off x="5519738"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7" name="Line 509"/>
          <p:cNvSpPr>
            <a:spLocks noChangeShapeType="1"/>
          </p:cNvSpPr>
          <p:nvPr/>
        </p:nvSpPr>
        <p:spPr bwMode="auto">
          <a:xfrm>
            <a:off x="5676900" y="6165850"/>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8" name="Line 510"/>
          <p:cNvSpPr>
            <a:spLocks noChangeShapeType="1"/>
          </p:cNvSpPr>
          <p:nvPr/>
        </p:nvSpPr>
        <p:spPr bwMode="auto">
          <a:xfrm flipV="1">
            <a:off x="6396038"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9" name="Line 511"/>
          <p:cNvSpPr>
            <a:spLocks noChangeShapeType="1"/>
          </p:cNvSpPr>
          <p:nvPr/>
        </p:nvSpPr>
        <p:spPr bwMode="auto">
          <a:xfrm>
            <a:off x="6467475" y="6165850"/>
            <a:ext cx="304800" cy="0"/>
          </a:xfrm>
          <a:prstGeom prst="line">
            <a:avLst/>
          </a:prstGeom>
          <a:noFill/>
          <a:ln w="38100" cap="flat" algn="ctr">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0" name="Line 512"/>
          <p:cNvSpPr>
            <a:spLocks noChangeShapeType="1"/>
          </p:cNvSpPr>
          <p:nvPr/>
        </p:nvSpPr>
        <p:spPr bwMode="auto">
          <a:xfrm flipV="1">
            <a:off x="5591175" y="5949950"/>
            <a:ext cx="0" cy="457200"/>
          </a:xfrm>
          <a:prstGeom prst="line">
            <a:avLst/>
          </a:prstGeom>
          <a:noFill/>
          <a:ln w="38100" cap="flat" algn="ctr">
            <a:solidFill>
              <a:srgbClr val="FC1D0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 name="TextBox 2"/>
          <p:cNvSpPr txBox="1"/>
          <p:nvPr/>
        </p:nvSpPr>
        <p:spPr>
          <a:xfrm>
            <a:off x="1454348" y="1494870"/>
            <a:ext cx="9067403" cy="369332"/>
          </a:xfrm>
          <a:prstGeom prst="rect">
            <a:avLst/>
          </a:prstGeom>
          <a:noFill/>
        </p:spPr>
        <p:txBody>
          <a:bodyPr wrap="square">
            <a:spAutoFit/>
          </a:bodyPr>
          <a:lstStyle/>
          <a:p>
            <a:r>
              <a:rPr lang="en-US" altLang="zh-CN" dirty="0"/>
              <a:t>https://www.bilibili.com/video/BV1Z7411o7bZ/?spm_id_from=333.337.search-card.all.click</a:t>
            </a:r>
            <a:endParaRPr lang="zh-CN" alt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childTnLst>
                                    <p:set>
                                      <p:cBhvr additive="base">
                                        <p:cTn id="6" dur="1" fill="hold">
                                          <p:stCondLst>
                                            <p:cond delay="0"/>
                                          </p:stCondLst>
                                        </p:cTn>
                                        <p:tgtEl>
                                          <p:spTgt spid="2508"/>
                                        </p:tgtEl>
                                        <p:attrNameLst>
                                          <p:attrName>style.visibility</p:attrName>
                                        </p:attrNameLst>
                                      </p:cBhvr>
                                      <p:to>
                                        <p:strVal val="visible"/>
                                      </p:to>
                                    </p:set>
                                    <p:anim calcmode="lin" valueType="num">
                                      <p:cBhvr additive="base">
                                        <p:cTn id="7" dur="1000" fill="hold"/>
                                        <p:tgtEl>
                                          <p:spTgt spid="2508"/>
                                        </p:tgtEl>
                                        <p:attrNameLst>
                                          <p:attrName>ppt_w</p:attrName>
                                        </p:attrNameLst>
                                      </p:cBhvr>
                                      <p:tavLst>
                                        <p:tav tm="0">
                                          <p:val>
                                            <p:fltVal val="0"/>
                                          </p:val>
                                        </p:tav>
                                        <p:tav tm="100000">
                                          <p:val>
                                            <p:strVal val="#ppt_w"/>
                                          </p:val>
                                        </p:tav>
                                      </p:tavLst>
                                    </p:anim>
                                    <p:anim calcmode="lin" valueType="num">
                                      <p:cBhvr additive="base">
                                        <p:cTn id="8" dur="1000" fill="hold"/>
                                        <p:tgtEl>
                                          <p:spTgt spid="2508"/>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2" presetClass="entr" presetSubtype="8" fill="hold" nodeType="afterEffect">
                                  <p:childTnLst>
                                    <p:set>
                                      <p:cBhvr additive="base">
                                        <p:cTn id="11" dur="1" fill="hold">
                                          <p:stCondLst>
                                            <p:cond delay="0"/>
                                          </p:stCondLst>
                                        </p:cTn>
                                        <p:tgtEl>
                                          <p:spTgt spid="2520"/>
                                        </p:tgtEl>
                                        <p:attrNameLst>
                                          <p:attrName>style.visibility</p:attrName>
                                        </p:attrNameLst>
                                      </p:cBhvr>
                                      <p:to>
                                        <p:strVal val="visible"/>
                                      </p:to>
                                    </p:set>
                                    <p:animEffect transition="in" filter="wipe(left)">
                                      <p:cBhvr additive="base">
                                        <p:cTn id="12" dur="1000"/>
                                        <p:tgtEl>
                                          <p:spTgt spid="2520"/>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childTnLst>
                                    <p:set>
                                      <p:cBhvr additive="base">
                                        <p:cTn id="16" dur="1" fill="hold">
                                          <p:stCondLst>
                                            <p:cond delay="0"/>
                                          </p:stCondLst>
                                        </p:cTn>
                                        <p:tgtEl>
                                          <p:spTgt spid="2509"/>
                                        </p:tgtEl>
                                        <p:attrNameLst>
                                          <p:attrName>style.visibility</p:attrName>
                                        </p:attrNameLst>
                                      </p:cBhvr>
                                      <p:to>
                                        <p:strVal val="visible"/>
                                      </p:to>
                                    </p:set>
                                    <p:anim calcmode="lin" valueType="num">
                                      <p:cBhvr additive="base">
                                        <p:cTn id="17" dur="1000" fill="hold"/>
                                        <p:tgtEl>
                                          <p:spTgt spid="2509"/>
                                        </p:tgtEl>
                                        <p:attrNameLst>
                                          <p:attrName>ppt_w</p:attrName>
                                        </p:attrNameLst>
                                      </p:cBhvr>
                                      <p:tavLst>
                                        <p:tav tm="0">
                                          <p:val>
                                            <p:fltVal val="0"/>
                                          </p:val>
                                        </p:tav>
                                        <p:tav tm="100000">
                                          <p:val>
                                            <p:strVal val="#ppt_w"/>
                                          </p:val>
                                        </p:tav>
                                      </p:tavLst>
                                    </p:anim>
                                    <p:anim calcmode="lin" valueType="num">
                                      <p:cBhvr additive="base">
                                        <p:cTn id="18" dur="1000" fill="hold"/>
                                        <p:tgtEl>
                                          <p:spTgt spid="2509"/>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childTnLst>
                                    <p:set>
                                      <p:cBhvr additive="base">
                                        <p:cTn id="22" dur="1" fill="hold">
                                          <p:stCondLst>
                                            <p:cond delay="0"/>
                                          </p:stCondLst>
                                        </p:cTn>
                                        <p:tgtEl>
                                          <p:spTgt spid="2510"/>
                                        </p:tgtEl>
                                        <p:attrNameLst>
                                          <p:attrName>style.visibility</p:attrName>
                                        </p:attrNameLst>
                                      </p:cBhvr>
                                      <p:to>
                                        <p:strVal val="visible"/>
                                      </p:to>
                                    </p:set>
                                    <p:animEffect transition="in" filter="wipe(left)">
                                      <p:cBhvr additive="base">
                                        <p:cTn id="23" dur="1000"/>
                                        <p:tgtEl>
                                          <p:spTgt spid="25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childTnLst>
                                    <p:set>
                                      <p:cBhvr additive="base">
                                        <p:cTn id="27" dur="1" fill="hold">
                                          <p:stCondLst>
                                            <p:cond delay="0"/>
                                          </p:stCondLst>
                                        </p:cTn>
                                        <p:tgtEl>
                                          <p:spTgt spid="2513"/>
                                        </p:tgtEl>
                                        <p:attrNameLst>
                                          <p:attrName>style.visibility</p:attrName>
                                        </p:attrNameLst>
                                      </p:cBhvr>
                                      <p:to>
                                        <p:strVal val="visible"/>
                                      </p:to>
                                    </p:set>
                                    <p:animEffect transition="in" filter="wipe(up)">
                                      <p:cBhvr additive="base">
                                        <p:cTn id="28" dur="1000"/>
                                        <p:tgtEl>
                                          <p:spTgt spid="25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childTnLst>
                                    <p:set>
                                      <p:cBhvr additive="base">
                                        <p:cTn id="32" dur="1" fill="hold">
                                          <p:stCondLst>
                                            <p:cond delay="0"/>
                                          </p:stCondLst>
                                        </p:cTn>
                                        <p:tgtEl>
                                          <p:spTgt spid="2516"/>
                                        </p:tgtEl>
                                        <p:attrNameLst>
                                          <p:attrName>style.visibility</p:attrName>
                                        </p:attrNameLst>
                                      </p:cBhvr>
                                      <p:to>
                                        <p:strVal val="visible"/>
                                      </p:to>
                                    </p:set>
                                    <p:animEffect transition="in" filter="wipe(up)">
                                      <p:cBhvr additive="base">
                                        <p:cTn id="33" dur="1000"/>
                                        <p:tgtEl>
                                          <p:spTgt spid="25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childTnLst>
                                    <p:set>
                                      <p:cBhvr additive="base">
                                        <p:cTn id="37" dur="1" fill="hold">
                                          <p:stCondLst>
                                            <p:cond delay="0"/>
                                          </p:stCondLst>
                                        </p:cTn>
                                        <p:tgtEl>
                                          <p:spTgt spid="2522"/>
                                        </p:tgtEl>
                                        <p:attrNameLst>
                                          <p:attrName>style.visibility</p:attrName>
                                        </p:attrNameLst>
                                      </p:cBhvr>
                                      <p:to>
                                        <p:strVal val="visible"/>
                                      </p:to>
                                    </p:set>
                                    <p:animEffect transition="in" filter="wipe(left)">
                                      <p:cBhvr additive="base">
                                        <p:cTn id="38" dur="1000"/>
                                        <p:tgtEl>
                                          <p:spTgt spid="2522"/>
                                        </p:tgtEl>
                                      </p:cBhvr>
                                    </p:animEffect>
                                  </p:childTnLst>
                                </p:cTn>
                              </p:par>
                            </p:childTnLst>
                          </p:cTn>
                        </p:par>
                        <p:par>
                          <p:cTn id="39" fill="hold">
                            <p:stCondLst>
                              <p:cond delay="1000"/>
                            </p:stCondLst>
                            <p:childTnLst>
                              <p:par>
                                <p:cTn id="40" presetID="22" presetClass="entr" presetSubtype="1" fill="hold" nodeType="afterEffect">
                                  <p:childTnLst>
                                    <p:set>
                                      <p:cBhvr additive="base">
                                        <p:cTn id="41" dur="1" fill="hold">
                                          <p:stCondLst>
                                            <p:cond delay="0"/>
                                          </p:stCondLst>
                                        </p:cTn>
                                        <p:tgtEl>
                                          <p:spTgt spid="2526"/>
                                        </p:tgtEl>
                                        <p:attrNameLst>
                                          <p:attrName>style.visibility</p:attrName>
                                        </p:attrNameLst>
                                      </p:cBhvr>
                                      <p:to>
                                        <p:strVal val="visible"/>
                                      </p:to>
                                    </p:set>
                                    <p:animEffect transition="in" filter="wipe(up)">
                                      <p:cBhvr additive="base">
                                        <p:cTn id="42" dur="1000"/>
                                        <p:tgtEl>
                                          <p:spTgt spid="25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childTnLst>
                                    <p:set>
                                      <p:cBhvr additive="base">
                                        <p:cTn id="46" dur="1" fill="hold">
                                          <p:stCondLst>
                                            <p:cond delay="0"/>
                                          </p:stCondLst>
                                        </p:cTn>
                                        <p:tgtEl>
                                          <p:spTgt spid="2531"/>
                                        </p:tgtEl>
                                        <p:attrNameLst>
                                          <p:attrName>style.visibility</p:attrName>
                                        </p:attrNameLst>
                                      </p:cBhvr>
                                      <p:to>
                                        <p:strVal val="visible"/>
                                      </p:to>
                                    </p:set>
                                    <p:animEffect transition="in" filter="wipe(left)">
                                      <p:cBhvr additive="base">
                                        <p:cTn id="47" dur="1000"/>
                                        <p:tgtEl>
                                          <p:spTgt spid="2531"/>
                                        </p:tgtEl>
                                      </p:cBhvr>
                                    </p:animEffect>
                                  </p:childTnLst>
                                </p:cTn>
                              </p:par>
                            </p:childTnLst>
                          </p:cTn>
                        </p:par>
                        <p:par>
                          <p:cTn id="48" fill="hold">
                            <p:stCondLst>
                              <p:cond delay="1000"/>
                            </p:stCondLst>
                            <p:childTnLst>
                              <p:par>
                                <p:cTn id="49" presetID="22" presetClass="entr" presetSubtype="8" fill="hold" nodeType="afterEffect">
                                  <p:childTnLst>
                                    <p:set>
                                      <p:cBhvr additive="base">
                                        <p:cTn id="50" dur="1" fill="hold">
                                          <p:stCondLst>
                                            <p:cond delay="0"/>
                                          </p:stCondLst>
                                        </p:cTn>
                                        <p:tgtEl>
                                          <p:spTgt spid="2532"/>
                                        </p:tgtEl>
                                        <p:attrNameLst>
                                          <p:attrName>style.visibility</p:attrName>
                                        </p:attrNameLst>
                                      </p:cBhvr>
                                      <p:to>
                                        <p:strVal val="visible"/>
                                      </p:to>
                                    </p:set>
                                    <p:animEffect transition="in" filter="wipe(left)">
                                      <p:cBhvr additive="base">
                                        <p:cTn id="51" dur="1000"/>
                                        <p:tgtEl>
                                          <p:spTgt spid="25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childTnLst>
                                    <p:set>
                                      <p:cBhvr additive="base">
                                        <p:cTn id="55" dur="1" fill="hold">
                                          <p:stCondLst>
                                            <p:cond delay="0"/>
                                          </p:stCondLst>
                                        </p:cTn>
                                        <p:tgtEl>
                                          <p:spTgt spid="2535"/>
                                        </p:tgtEl>
                                        <p:attrNameLst>
                                          <p:attrName>style.visibility</p:attrName>
                                        </p:attrNameLst>
                                      </p:cBhvr>
                                      <p:to>
                                        <p:strVal val="visible"/>
                                      </p:to>
                                    </p:set>
                                    <p:animEffect transition="in" filter="wipe(down)">
                                      <p:cBhvr additive="base">
                                        <p:cTn id="56" dur="1000"/>
                                        <p:tgtEl>
                                          <p:spTgt spid="253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childTnLst>
                                    <p:set>
                                      <p:cBhvr additive="base">
                                        <p:cTn id="60" dur="1" fill="hold">
                                          <p:stCondLst>
                                            <p:cond delay="0"/>
                                          </p:stCondLst>
                                        </p:cTn>
                                        <p:tgtEl>
                                          <p:spTgt spid="2530"/>
                                        </p:tgtEl>
                                        <p:attrNameLst>
                                          <p:attrName>style.visibility</p:attrName>
                                        </p:attrNameLst>
                                      </p:cBhvr>
                                      <p:to>
                                        <p:strVal val="visible"/>
                                      </p:to>
                                    </p:set>
                                    <p:animEffect transition="in" filter="wipe(left)">
                                      <p:cBhvr additive="base">
                                        <p:cTn id="61" dur="1000"/>
                                        <p:tgtEl>
                                          <p:spTgt spid="2530"/>
                                        </p:tgtEl>
                                      </p:cBhvr>
                                    </p:animEffect>
                                  </p:childTnLst>
                                </p:cTn>
                              </p:par>
                            </p:childTnLst>
                          </p:cTn>
                        </p:par>
                        <p:par>
                          <p:cTn id="62" fill="hold">
                            <p:stCondLst>
                              <p:cond delay="1000"/>
                            </p:stCondLst>
                            <p:childTnLst>
                              <p:par>
                                <p:cTn id="63" presetID="22" presetClass="entr" presetSubtype="8" fill="hold" nodeType="afterEffect">
                                  <p:childTnLst>
                                    <p:set>
                                      <p:cBhvr additive="base">
                                        <p:cTn id="64" dur="1" fill="hold">
                                          <p:stCondLst>
                                            <p:cond delay="0"/>
                                          </p:stCondLst>
                                        </p:cTn>
                                        <p:tgtEl>
                                          <p:spTgt spid="2536"/>
                                        </p:tgtEl>
                                        <p:attrNameLst>
                                          <p:attrName>style.visibility</p:attrName>
                                        </p:attrNameLst>
                                      </p:cBhvr>
                                      <p:to>
                                        <p:strVal val="visible"/>
                                      </p:to>
                                    </p:set>
                                    <p:animEffect transition="in" filter="wipe(left)">
                                      <p:cBhvr additive="base">
                                        <p:cTn id="65" dur="1000"/>
                                        <p:tgtEl>
                                          <p:spTgt spid="253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childTnLst>
                                    <p:set>
                                      <p:cBhvr additive="base">
                                        <p:cTn id="69" dur="1" fill="hold">
                                          <p:stCondLst>
                                            <p:cond delay="0"/>
                                          </p:stCondLst>
                                        </p:cTn>
                                        <p:tgtEl>
                                          <p:spTgt spid="2534"/>
                                        </p:tgtEl>
                                        <p:attrNameLst>
                                          <p:attrName>style.visibility</p:attrName>
                                        </p:attrNameLst>
                                      </p:cBhvr>
                                      <p:to>
                                        <p:strVal val="visible"/>
                                      </p:to>
                                    </p:set>
                                    <p:animEffect transition="in" filter="wipe(down)">
                                      <p:cBhvr additive="base">
                                        <p:cTn id="70" dur="1000"/>
                                        <p:tgtEl>
                                          <p:spTgt spid="253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childTnLst>
                                    <p:set>
                                      <p:cBhvr additive="base">
                                        <p:cTn id="74" dur="1" fill="hold">
                                          <p:stCondLst>
                                            <p:cond delay="0"/>
                                          </p:stCondLst>
                                        </p:cTn>
                                        <p:tgtEl>
                                          <p:spTgt spid="2529"/>
                                        </p:tgtEl>
                                        <p:attrNameLst>
                                          <p:attrName>style.visibility</p:attrName>
                                        </p:attrNameLst>
                                      </p:cBhvr>
                                      <p:to>
                                        <p:strVal val="visible"/>
                                      </p:to>
                                    </p:set>
                                    <p:animEffect transition="in" filter="wipe(left)">
                                      <p:cBhvr additive="base">
                                        <p:cTn id="75" dur="1000"/>
                                        <p:tgtEl>
                                          <p:spTgt spid="2529"/>
                                        </p:tgtEl>
                                      </p:cBhvr>
                                    </p:animEffect>
                                  </p:childTnLst>
                                </p:cTn>
                              </p:par>
                            </p:childTnLst>
                          </p:cTn>
                        </p:par>
                        <p:par>
                          <p:cTn id="76" fill="hold">
                            <p:stCondLst>
                              <p:cond delay="1000"/>
                            </p:stCondLst>
                            <p:childTnLst>
                              <p:par>
                                <p:cTn id="77" presetID="22" presetClass="entr" presetSubtype="8" fill="hold" nodeType="afterEffect">
                                  <p:childTnLst>
                                    <p:set>
                                      <p:cBhvr additive="base">
                                        <p:cTn id="78" dur="1" fill="hold">
                                          <p:stCondLst>
                                            <p:cond delay="0"/>
                                          </p:stCondLst>
                                        </p:cTn>
                                        <p:tgtEl>
                                          <p:spTgt spid="2537"/>
                                        </p:tgtEl>
                                        <p:attrNameLst>
                                          <p:attrName>style.visibility</p:attrName>
                                        </p:attrNameLst>
                                      </p:cBhvr>
                                      <p:to>
                                        <p:strVal val="visible"/>
                                      </p:to>
                                    </p:set>
                                    <p:animEffect transition="in" filter="wipe(left)">
                                      <p:cBhvr additive="base">
                                        <p:cTn id="79" dur="1000"/>
                                        <p:tgtEl>
                                          <p:spTgt spid="25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childTnLst>
                                    <p:set>
                                      <p:cBhvr additive="base">
                                        <p:cTn id="83" dur="1" fill="hold">
                                          <p:stCondLst>
                                            <p:cond delay="0"/>
                                          </p:stCondLst>
                                        </p:cTn>
                                        <p:tgtEl>
                                          <p:spTgt spid="2525"/>
                                        </p:tgtEl>
                                        <p:attrNameLst>
                                          <p:attrName>style.visibility</p:attrName>
                                        </p:attrNameLst>
                                      </p:cBhvr>
                                      <p:to>
                                        <p:strVal val="visible"/>
                                      </p:to>
                                    </p:set>
                                    <p:animEffect transition="in" filter="wipe(up)">
                                      <p:cBhvr additive="base">
                                        <p:cTn id="84" dur="1000"/>
                                        <p:tgtEl>
                                          <p:spTgt spid="25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childTnLst>
                                    <p:set>
                                      <p:cBhvr additive="base">
                                        <p:cTn id="88" dur="1" fill="hold">
                                          <p:stCondLst>
                                            <p:cond delay="0"/>
                                          </p:stCondLst>
                                        </p:cTn>
                                        <p:tgtEl>
                                          <p:spTgt spid="2528"/>
                                        </p:tgtEl>
                                        <p:attrNameLst>
                                          <p:attrName>style.visibility</p:attrName>
                                        </p:attrNameLst>
                                      </p:cBhvr>
                                      <p:to>
                                        <p:strVal val="visible"/>
                                      </p:to>
                                    </p:set>
                                    <p:animEffect transition="in" filter="wipe(left)">
                                      <p:cBhvr additive="base">
                                        <p:cTn id="89" dur="1000"/>
                                        <p:tgtEl>
                                          <p:spTgt spid="2528"/>
                                        </p:tgtEl>
                                      </p:cBhvr>
                                    </p:animEffect>
                                  </p:childTnLst>
                                </p:cTn>
                              </p:par>
                            </p:childTnLst>
                          </p:cTn>
                        </p:par>
                        <p:par>
                          <p:cTn id="90" fill="hold">
                            <p:stCondLst>
                              <p:cond delay="1000"/>
                            </p:stCondLst>
                            <p:childTnLst>
                              <p:par>
                                <p:cTn id="91" presetID="22" presetClass="entr" presetSubtype="8" fill="hold" nodeType="afterEffect">
                                  <p:childTnLst>
                                    <p:set>
                                      <p:cBhvr additive="base">
                                        <p:cTn id="92" dur="1" fill="hold">
                                          <p:stCondLst>
                                            <p:cond delay="0"/>
                                          </p:stCondLst>
                                        </p:cTn>
                                        <p:tgtEl>
                                          <p:spTgt spid="2538"/>
                                        </p:tgtEl>
                                        <p:attrNameLst>
                                          <p:attrName>style.visibility</p:attrName>
                                        </p:attrNameLst>
                                      </p:cBhvr>
                                      <p:to>
                                        <p:strVal val="visible"/>
                                      </p:to>
                                    </p:set>
                                    <p:animEffect transition="in" filter="wipe(left)">
                                      <p:cBhvr additive="base">
                                        <p:cTn id="93" dur="1000"/>
                                        <p:tgtEl>
                                          <p:spTgt spid="253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childTnLst>
                                    <p:set>
                                      <p:cBhvr additive="base">
                                        <p:cTn id="97" dur="1" fill="hold">
                                          <p:stCondLst>
                                            <p:cond delay="0"/>
                                          </p:stCondLst>
                                        </p:cTn>
                                        <p:tgtEl>
                                          <p:spTgt spid="2524"/>
                                        </p:tgtEl>
                                        <p:attrNameLst>
                                          <p:attrName>style.visibility</p:attrName>
                                        </p:attrNameLst>
                                      </p:cBhvr>
                                      <p:to>
                                        <p:strVal val="visible"/>
                                      </p:to>
                                    </p:set>
                                    <p:animEffect transition="in" filter="wipe(up)">
                                      <p:cBhvr additive="base">
                                        <p:cTn id="98" dur="1000"/>
                                        <p:tgtEl>
                                          <p:spTgt spid="252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childTnLst>
                                    <p:set>
                                      <p:cBhvr additive="base">
                                        <p:cTn id="102" dur="1" fill="hold">
                                          <p:stCondLst>
                                            <p:cond delay="0"/>
                                          </p:stCondLst>
                                        </p:cTn>
                                        <p:tgtEl>
                                          <p:spTgt spid="2527"/>
                                        </p:tgtEl>
                                        <p:attrNameLst>
                                          <p:attrName>style.visibility</p:attrName>
                                        </p:attrNameLst>
                                      </p:cBhvr>
                                      <p:to>
                                        <p:strVal val="visible"/>
                                      </p:to>
                                    </p:set>
                                    <p:animEffect transition="in" filter="wipe(left)">
                                      <p:cBhvr additive="base">
                                        <p:cTn id="103" dur="1000"/>
                                        <p:tgtEl>
                                          <p:spTgt spid="2527"/>
                                        </p:tgtEl>
                                      </p:cBhvr>
                                    </p:animEffect>
                                  </p:childTnLst>
                                </p:cTn>
                              </p:par>
                            </p:childTnLst>
                          </p:cTn>
                        </p:par>
                        <p:par>
                          <p:cTn id="104" fill="hold">
                            <p:stCondLst>
                              <p:cond delay="1000"/>
                            </p:stCondLst>
                            <p:childTnLst>
                              <p:par>
                                <p:cTn id="105" presetID="22" presetClass="entr" presetSubtype="8" fill="hold" nodeType="afterEffect">
                                  <p:childTnLst>
                                    <p:set>
                                      <p:cBhvr additive="base">
                                        <p:cTn id="106" dur="1" fill="hold">
                                          <p:stCondLst>
                                            <p:cond delay="0"/>
                                          </p:stCondLst>
                                        </p:cTn>
                                        <p:tgtEl>
                                          <p:spTgt spid="2539"/>
                                        </p:tgtEl>
                                        <p:attrNameLst>
                                          <p:attrName>style.visibility</p:attrName>
                                        </p:attrNameLst>
                                      </p:cBhvr>
                                      <p:to>
                                        <p:strVal val="visible"/>
                                      </p:to>
                                    </p:set>
                                    <p:animEffect transition="in" filter="wipe(left)">
                                      <p:cBhvr additive="base">
                                        <p:cTn id="107" dur="1000"/>
                                        <p:tgtEl>
                                          <p:spTgt spid="253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childTnLst>
                                    <p:set>
                                      <p:cBhvr additive="base">
                                        <p:cTn id="111" dur="1" fill="hold">
                                          <p:stCondLst>
                                            <p:cond delay="0"/>
                                          </p:stCondLst>
                                        </p:cTn>
                                        <p:tgtEl>
                                          <p:spTgt spid="2523"/>
                                        </p:tgtEl>
                                        <p:attrNameLst>
                                          <p:attrName>style.visibility</p:attrName>
                                        </p:attrNameLst>
                                      </p:cBhvr>
                                      <p:to>
                                        <p:strVal val="visible"/>
                                      </p:to>
                                    </p:set>
                                    <p:animEffect transition="in" filter="wipe(up)">
                                      <p:cBhvr additive="base">
                                        <p:cTn id="112" dur="1000"/>
                                        <p:tgtEl>
                                          <p:spTgt spid="2523"/>
                                        </p:tgtEl>
                                      </p:cBhvr>
                                    </p:animEffect>
                                  </p:childTnLst>
                                </p:cTn>
                              </p:par>
                            </p:childTnLst>
                          </p:cTn>
                        </p:par>
                        <p:par>
                          <p:cTn id="113" fill="hold">
                            <p:stCondLst>
                              <p:cond delay="1000"/>
                            </p:stCondLst>
                            <p:childTnLst>
                              <p:par>
                                <p:cTn id="114" presetID="22" presetClass="entr" presetSubtype="1" fill="hold" nodeType="afterEffect">
                                  <p:childTnLst>
                                    <p:set>
                                      <p:cBhvr additive="base">
                                        <p:cTn id="115" dur="1" fill="hold">
                                          <p:stCondLst>
                                            <p:cond delay="0"/>
                                          </p:stCondLst>
                                        </p:cTn>
                                        <p:tgtEl>
                                          <p:spTgt spid="2541"/>
                                        </p:tgtEl>
                                        <p:attrNameLst>
                                          <p:attrName>style.visibility</p:attrName>
                                        </p:attrNameLst>
                                      </p:cBhvr>
                                      <p:to>
                                        <p:strVal val="visible"/>
                                      </p:to>
                                    </p:set>
                                    <p:animEffect transition="in" filter="wipe(up)">
                                      <p:cBhvr additive="base">
                                        <p:cTn id="116" dur="1000"/>
                                        <p:tgtEl>
                                          <p:spTgt spid="254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childTnLst>
                                    <p:set>
                                      <p:cBhvr additive="base">
                                        <p:cTn id="120" dur="1" fill="hold">
                                          <p:stCondLst>
                                            <p:cond delay="0"/>
                                          </p:stCondLst>
                                        </p:cTn>
                                        <p:tgtEl>
                                          <p:spTgt spid="2521"/>
                                        </p:tgtEl>
                                        <p:attrNameLst>
                                          <p:attrName>style.visibility</p:attrName>
                                        </p:attrNameLst>
                                      </p:cBhvr>
                                      <p:to>
                                        <p:strVal val="visible"/>
                                      </p:to>
                                    </p:set>
                                    <p:animEffect transition="in" filter="wipe(left)">
                                      <p:cBhvr additive="base">
                                        <p:cTn id="121" dur="1000"/>
                                        <p:tgtEl>
                                          <p:spTgt spid="2521"/>
                                        </p:tgtEl>
                                      </p:cBhvr>
                                    </p:animEffect>
                                  </p:childTnLst>
                                </p:cTn>
                              </p:par>
                            </p:childTnLst>
                          </p:cTn>
                        </p:par>
                        <p:par>
                          <p:cTn id="122" fill="hold">
                            <p:stCondLst>
                              <p:cond delay="1000"/>
                            </p:stCondLst>
                            <p:childTnLst>
                              <p:par>
                                <p:cTn id="123" presetID="22" presetClass="entr" presetSubtype="8" fill="hold" nodeType="afterEffect">
                                  <p:childTnLst>
                                    <p:set>
                                      <p:cBhvr additive="base">
                                        <p:cTn id="124" dur="1" fill="hold">
                                          <p:stCondLst>
                                            <p:cond delay="0"/>
                                          </p:stCondLst>
                                        </p:cTn>
                                        <p:tgtEl>
                                          <p:spTgt spid="2540"/>
                                        </p:tgtEl>
                                        <p:attrNameLst>
                                          <p:attrName>style.visibility</p:attrName>
                                        </p:attrNameLst>
                                      </p:cBhvr>
                                      <p:to>
                                        <p:strVal val="visible"/>
                                      </p:to>
                                    </p:set>
                                    <p:animEffect transition="in" filter="wipe(left)">
                                      <p:cBhvr additive="base">
                                        <p:cTn id="125" dur="1000"/>
                                        <p:tgtEl>
                                          <p:spTgt spid="254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childTnLst>
                                    <p:set>
                                      <p:cBhvr additive="base">
                                        <p:cTn id="129" dur="1" fill="hold">
                                          <p:stCondLst>
                                            <p:cond delay="0"/>
                                          </p:stCondLst>
                                        </p:cTn>
                                        <p:tgtEl>
                                          <p:spTgt spid="2533"/>
                                        </p:tgtEl>
                                        <p:attrNameLst>
                                          <p:attrName>style.visibility</p:attrName>
                                        </p:attrNameLst>
                                      </p:cBhvr>
                                      <p:to>
                                        <p:strVal val="visible"/>
                                      </p:to>
                                    </p:set>
                                    <p:animEffect transition="in" filter="wipe(down)">
                                      <p:cBhvr additive="base">
                                        <p:cTn id="130" dur="1000"/>
                                        <p:tgtEl>
                                          <p:spTgt spid="2533"/>
                                        </p:tgtEl>
                                      </p:cBhvr>
                                    </p:animEffect>
                                  </p:childTnLst>
                                </p:cTn>
                              </p:par>
                            </p:childTnLst>
                          </p:cTn>
                        </p:par>
                        <p:par>
                          <p:cTn id="131" fill="hold">
                            <p:stCondLst>
                              <p:cond delay="1000"/>
                            </p:stCondLst>
                            <p:childTnLst>
                              <p:par>
                                <p:cTn id="132" presetID="22" presetClass="entr" presetSubtype="8" fill="hold" nodeType="afterEffect">
                                  <p:childTnLst>
                                    <p:set>
                                      <p:cBhvr additive="base">
                                        <p:cTn id="133" dur="1" fill="hold">
                                          <p:stCondLst>
                                            <p:cond delay="0"/>
                                          </p:stCondLst>
                                        </p:cTn>
                                        <p:tgtEl>
                                          <p:spTgt spid="2542"/>
                                        </p:tgtEl>
                                        <p:attrNameLst>
                                          <p:attrName>style.visibility</p:attrName>
                                        </p:attrNameLst>
                                      </p:cBhvr>
                                      <p:to>
                                        <p:strVal val="visible"/>
                                      </p:to>
                                    </p:set>
                                    <p:animEffect transition="in" filter="wipe(left)">
                                      <p:cBhvr additive="base">
                                        <p:cTn id="134" dur="1000"/>
                                        <p:tgtEl>
                                          <p:spTgt spid="254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childTnLst>
                                    <p:set>
                                      <p:cBhvr additive="base">
                                        <p:cTn id="138" dur="1" fill="hold">
                                          <p:stCondLst>
                                            <p:cond delay="0"/>
                                          </p:stCondLst>
                                        </p:cTn>
                                        <p:tgtEl>
                                          <p:spTgt spid="2544"/>
                                        </p:tgtEl>
                                        <p:attrNameLst>
                                          <p:attrName>style.visibility</p:attrName>
                                        </p:attrNameLst>
                                      </p:cBhvr>
                                      <p:to>
                                        <p:strVal val="visible"/>
                                      </p:to>
                                    </p:set>
                                    <p:animEffect transition="in" filter="wipe(left)">
                                      <p:cBhvr additive="base">
                                        <p:cTn id="139" dur="1000"/>
                                        <p:tgtEl>
                                          <p:spTgt spid="2544"/>
                                        </p:tgtEl>
                                      </p:cBhvr>
                                    </p:animEffect>
                                  </p:childTnLst>
                                </p:cTn>
                              </p:par>
                            </p:childTnLst>
                          </p:cTn>
                        </p:par>
                        <p:par>
                          <p:cTn id="140" fill="hold">
                            <p:stCondLst>
                              <p:cond delay="1000"/>
                            </p:stCondLst>
                            <p:childTnLst>
                              <p:par>
                                <p:cTn id="141" presetID="22" presetClass="entr" presetSubtype="4" fill="hold" nodeType="afterEffect">
                                  <p:childTnLst>
                                    <p:set>
                                      <p:cBhvr additive="base">
                                        <p:cTn id="142" dur="1" fill="hold">
                                          <p:stCondLst>
                                            <p:cond delay="0"/>
                                          </p:stCondLst>
                                        </p:cTn>
                                        <p:tgtEl>
                                          <p:spTgt spid="2551"/>
                                        </p:tgtEl>
                                        <p:attrNameLst>
                                          <p:attrName>style.visibility</p:attrName>
                                        </p:attrNameLst>
                                      </p:cBhvr>
                                      <p:to>
                                        <p:strVal val="visible"/>
                                      </p:to>
                                    </p:set>
                                    <p:animEffect transition="in" filter="wipe(down)">
                                      <p:cBhvr additive="base">
                                        <p:cTn id="143" dur="1000"/>
                                        <p:tgtEl>
                                          <p:spTgt spid="255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childTnLst>
                                    <p:set>
                                      <p:cBhvr additive="base">
                                        <p:cTn id="147" dur="1" fill="hold">
                                          <p:stCondLst>
                                            <p:cond delay="0"/>
                                          </p:stCondLst>
                                        </p:cTn>
                                        <p:tgtEl>
                                          <p:spTgt spid="2550"/>
                                        </p:tgtEl>
                                        <p:attrNameLst>
                                          <p:attrName>style.visibility</p:attrName>
                                        </p:attrNameLst>
                                      </p:cBhvr>
                                      <p:to>
                                        <p:strVal val="visible"/>
                                      </p:to>
                                    </p:set>
                                    <p:animEffect transition="in" filter="wipe(left)">
                                      <p:cBhvr additive="base">
                                        <p:cTn id="148" dur="1000"/>
                                        <p:tgtEl>
                                          <p:spTgt spid="255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childTnLst>
                                    <p:set>
                                      <p:cBhvr additive="base">
                                        <p:cTn id="152" dur="1" fill="hold">
                                          <p:stCondLst>
                                            <p:cond delay="0"/>
                                          </p:stCondLst>
                                        </p:cTn>
                                        <p:tgtEl>
                                          <p:spTgt spid="2545"/>
                                        </p:tgtEl>
                                        <p:attrNameLst>
                                          <p:attrName>style.visibility</p:attrName>
                                        </p:attrNameLst>
                                      </p:cBhvr>
                                      <p:to>
                                        <p:strVal val="visible"/>
                                      </p:to>
                                    </p:set>
                                    <p:animEffect transition="in" filter="wipe(left)">
                                      <p:cBhvr additive="base">
                                        <p:cTn id="153" dur="1000"/>
                                        <p:tgtEl>
                                          <p:spTgt spid="2545"/>
                                        </p:tgtEl>
                                      </p:cBhvr>
                                    </p:animEffect>
                                  </p:childTnLst>
                                </p:cTn>
                              </p:par>
                            </p:childTnLst>
                          </p:cTn>
                        </p:par>
                        <p:par>
                          <p:cTn id="154" fill="hold">
                            <p:stCondLst>
                              <p:cond delay="1000"/>
                            </p:stCondLst>
                            <p:childTnLst>
                              <p:par>
                                <p:cTn id="155" presetID="22" presetClass="entr" presetSubtype="4" fill="hold" nodeType="afterEffect">
                                  <p:childTnLst>
                                    <p:set>
                                      <p:cBhvr additive="base">
                                        <p:cTn id="156" dur="1" fill="hold">
                                          <p:stCondLst>
                                            <p:cond delay="0"/>
                                          </p:stCondLst>
                                        </p:cTn>
                                        <p:tgtEl>
                                          <p:spTgt spid="2552"/>
                                        </p:tgtEl>
                                        <p:attrNameLst>
                                          <p:attrName>style.visibility</p:attrName>
                                        </p:attrNameLst>
                                      </p:cBhvr>
                                      <p:to>
                                        <p:strVal val="visible"/>
                                      </p:to>
                                    </p:set>
                                    <p:animEffect transition="in" filter="wipe(down)">
                                      <p:cBhvr additive="base">
                                        <p:cTn id="157" dur="1000"/>
                                        <p:tgtEl>
                                          <p:spTgt spid="255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childTnLst>
                                    <p:set>
                                      <p:cBhvr additive="base">
                                        <p:cTn id="161" dur="1" fill="hold">
                                          <p:stCondLst>
                                            <p:cond delay="0"/>
                                          </p:stCondLst>
                                        </p:cTn>
                                        <p:tgtEl>
                                          <p:spTgt spid="2553"/>
                                        </p:tgtEl>
                                        <p:attrNameLst>
                                          <p:attrName>style.visibility</p:attrName>
                                        </p:attrNameLst>
                                      </p:cBhvr>
                                      <p:to>
                                        <p:strVal val="visible"/>
                                      </p:to>
                                    </p:set>
                                    <p:animEffect transition="in" filter="wipe(left)">
                                      <p:cBhvr additive="base">
                                        <p:cTn id="162" dur="1000"/>
                                        <p:tgtEl>
                                          <p:spTgt spid="255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childTnLst>
                                    <p:set>
                                      <p:cBhvr additive="base">
                                        <p:cTn id="166" dur="1" fill="hold">
                                          <p:stCondLst>
                                            <p:cond delay="0"/>
                                          </p:stCondLst>
                                        </p:cTn>
                                        <p:tgtEl>
                                          <p:spTgt spid="2546"/>
                                        </p:tgtEl>
                                        <p:attrNameLst>
                                          <p:attrName>style.visibility</p:attrName>
                                        </p:attrNameLst>
                                      </p:cBhvr>
                                      <p:to>
                                        <p:strVal val="visible"/>
                                      </p:to>
                                    </p:set>
                                    <p:animEffect transition="in" filter="wipe(left)">
                                      <p:cBhvr additive="base">
                                        <p:cTn id="167" dur="1000"/>
                                        <p:tgtEl>
                                          <p:spTgt spid="2546"/>
                                        </p:tgtEl>
                                      </p:cBhvr>
                                    </p:animEffect>
                                  </p:childTnLst>
                                </p:cTn>
                              </p:par>
                            </p:childTnLst>
                          </p:cTn>
                        </p:par>
                        <p:par>
                          <p:cTn id="168" fill="hold">
                            <p:stCondLst>
                              <p:cond delay="1000"/>
                            </p:stCondLst>
                            <p:childTnLst>
                              <p:par>
                                <p:cTn id="169" presetID="22" presetClass="entr" presetSubtype="4" fill="hold" nodeType="afterEffect">
                                  <p:childTnLst>
                                    <p:set>
                                      <p:cBhvr additive="base">
                                        <p:cTn id="170" dur="1" fill="hold">
                                          <p:stCondLst>
                                            <p:cond delay="0"/>
                                          </p:stCondLst>
                                        </p:cTn>
                                        <p:tgtEl>
                                          <p:spTgt spid="2554"/>
                                        </p:tgtEl>
                                        <p:attrNameLst>
                                          <p:attrName>style.visibility</p:attrName>
                                        </p:attrNameLst>
                                      </p:cBhvr>
                                      <p:to>
                                        <p:strVal val="visible"/>
                                      </p:to>
                                    </p:set>
                                    <p:animEffect transition="in" filter="wipe(down)">
                                      <p:cBhvr additive="base">
                                        <p:cTn id="171" dur="1000"/>
                                        <p:tgtEl>
                                          <p:spTgt spid="255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childTnLst>
                                    <p:set>
                                      <p:cBhvr additive="base">
                                        <p:cTn id="175" dur="1" fill="hold">
                                          <p:stCondLst>
                                            <p:cond delay="0"/>
                                          </p:stCondLst>
                                        </p:cTn>
                                        <p:tgtEl>
                                          <p:spTgt spid="2555"/>
                                        </p:tgtEl>
                                        <p:attrNameLst>
                                          <p:attrName>style.visibility</p:attrName>
                                        </p:attrNameLst>
                                      </p:cBhvr>
                                      <p:to>
                                        <p:strVal val="visible"/>
                                      </p:to>
                                    </p:set>
                                    <p:animEffect transition="in" filter="wipe(left)">
                                      <p:cBhvr additive="base">
                                        <p:cTn id="176" dur="1000"/>
                                        <p:tgtEl>
                                          <p:spTgt spid="255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childTnLst>
                                    <p:set>
                                      <p:cBhvr additive="base">
                                        <p:cTn id="180" dur="1" fill="hold">
                                          <p:stCondLst>
                                            <p:cond delay="0"/>
                                          </p:stCondLst>
                                        </p:cTn>
                                        <p:tgtEl>
                                          <p:spTgt spid="2547"/>
                                        </p:tgtEl>
                                        <p:attrNameLst>
                                          <p:attrName>style.visibility</p:attrName>
                                        </p:attrNameLst>
                                      </p:cBhvr>
                                      <p:to>
                                        <p:strVal val="visible"/>
                                      </p:to>
                                    </p:set>
                                    <p:animEffect transition="in" filter="wipe(left)">
                                      <p:cBhvr additive="base">
                                        <p:cTn id="181" dur="1000"/>
                                        <p:tgtEl>
                                          <p:spTgt spid="2547"/>
                                        </p:tgtEl>
                                      </p:cBhvr>
                                    </p:animEffect>
                                  </p:childTnLst>
                                </p:cTn>
                              </p:par>
                            </p:childTnLst>
                          </p:cTn>
                        </p:par>
                        <p:par>
                          <p:cTn id="182" fill="hold">
                            <p:stCondLst>
                              <p:cond delay="1000"/>
                            </p:stCondLst>
                            <p:childTnLst>
                              <p:par>
                                <p:cTn id="183" presetID="22" presetClass="entr" presetSubtype="4" fill="hold" nodeType="afterEffect">
                                  <p:childTnLst>
                                    <p:set>
                                      <p:cBhvr additive="base">
                                        <p:cTn id="184" dur="1" fill="hold">
                                          <p:stCondLst>
                                            <p:cond delay="0"/>
                                          </p:stCondLst>
                                        </p:cTn>
                                        <p:tgtEl>
                                          <p:spTgt spid="2556"/>
                                        </p:tgtEl>
                                        <p:attrNameLst>
                                          <p:attrName>style.visibility</p:attrName>
                                        </p:attrNameLst>
                                      </p:cBhvr>
                                      <p:to>
                                        <p:strVal val="visible"/>
                                      </p:to>
                                    </p:set>
                                    <p:animEffect transition="in" filter="wipe(down)">
                                      <p:cBhvr additive="base">
                                        <p:cTn id="185" dur="1000"/>
                                        <p:tgtEl>
                                          <p:spTgt spid="2556"/>
                                        </p:tgtEl>
                                      </p:cBhvr>
                                    </p:animEffect>
                                  </p:childTnLst>
                                </p:cTn>
                              </p:par>
                            </p:childTnLst>
                          </p:cTn>
                        </p:par>
                        <p:par>
                          <p:cTn id="186" fill="hold">
                            <p:stCondLst>
                              <p:cond delay="2000"/>
                            </p:stCondLst>
                            <p:childTnLst>
                              <p:par>
                                <p:cTn id="187" presetID="22" presetClass="entr" presetSubtype="4" fill="hold" nodeType="afterEffect">
                                  <p:childTnLst>
                                    <p:set>
                                      <p:cBhvr additive="base">
                                        <p:cTn id="188" dur="1" fill="hold">
                                          <p:stCondLst>
                                            <p:cond delay="0"/>
                                          </p:stCondLst>
                                        </p:cTn>
                                        <p:tgtEl>
                                          <p:spTgt spid="2560"/>
                                        </p:tgtEl>
                                        <p:attrNameLst>
                                          <p:attrName>style.visibility</p:attrName>
                                        </p:attrNameLst>
                                      </p:cBhvr>
                                      <p:to>
                                        <p:strVal val="visible"/>
                                      </p:to>
                                    </p:set>
                                    <p:animEffect transition="in" filter="wipe(down)">
                                      <p:cBhvr additive="base">
                                        <p:cTn id="189" dur="1000"/>
                                        <p:tgtEl>
                                          <p:spTgt spid="256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nodeType="clickEffect">
                                  <p:childTnLst>
                                    <p:set>
                                      <p:cBhvr additive="base">
                                        <p:cTn id="193" dur="1" fill="hold">
                                          <p:stCondLst>
                                            <p:cond delay="0"/>
                                          </p:stCondLst>
                                        </p:cTn>
                                        <p:tgtEl>
                                          <p:spTgt spid="2557"/>
                                        </p:tgtEl>
                                        <p:attrNameLst>
                                          <p:attrName>style.visibility</p:attrName>
                                        </p:attrNameLst>
                                      </p:cBhvr>
                                      <p:to>
                                        <p:strVal val="visible"/>
                                      </p:to>
                                    </p:set>
                                    <p:animEffect transition="in" filter="wipe(left)">
                                      <p:cBhvr additive="base">
                                        <p:cTn id="194" dur="1000"/>
                                        <p:tgtEl>
                                          <p:spTgt spid="255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childTnLst>
                                    <p:set>
                                      <p:cBhvr additive="base">
                                        <p:cTn id="198" dur="1" fill="hold">
                                          <p:stCondLst>
                                            <p:cond delay="0"/>
                                          </p:stCondLst>
                                        </p:cTn>
                                        <p:tgtEl>
                                          <p:spTgt spid="2548"/>
                                        </p:tgtEl>
                                        <p:attrNameLst>
                                          <p:attrName>style.visibility</p:attrName>
                                        </p:attrNameLst>
                                      </p:cBhvr>
                                      <p:to>
                                        <p:strVal val="visible"/>
                                      </p:to>
                                    </p:set>
                                    <p:animEffect transition="in" filter="wipe(left)">
                                      <p:cBhvr additive="base">
                                        <p:cTn id="199" dur="1000"/>
                                        <p:tgtEl>
                                          <p:spTgt spid="2548"/>
                                        </p:tgtEl>
                                      </p:cBhvr>
                                    </p:animEffect>
                                  </p:childTnLst>
                                </p:cTn>
                              </p:par>
                            </p:childTnLst>
                          </p:cTn>
                        </p:par>
                        <p:par>
                          <p:cTn id="200" fill="hold">
                            <p:stCondLst>
                              <p:cond delay="1000"/>
                            </p:stCondLst>
                            <p:childTnLst>
                              <p:par>
                                <p:cTn id="201" presetID="22" presetClass="entr" presetSubtype="4" fill="hold" nodeType="afterEffect">
                                  <p:childTnLst>
                                    <p:set>
                                      <p:cBhvr additive="base">
                                        <p:cTn id="202" dur="1" fill="hold">
                                          <p:stCondLst>
                                            <p:cond delay="0"/>
                                          </p:stCondLst>
                                        </p:cTn>
                                        <p:tgtEl>
                                          <p:spTgt spid="2558"/>
                                        </p:tgtEl>
                                        <p:attrNameLst>
                                          <p:attrName>style.visibility</p:attrName>
                                        </p:attrNameLst>
                                      </p:cBhvr>
                                      <p:to>
                                        <p:strVal val="visible"/>
                                      </p:to>
                                    </p:set>
                                    <p:animEffect transition="in" filter="wipe(down)">
                                      <p:cBhvr additive="base">
                                        <p:cTn id="203" dur="1000"/>
                                        <p:tgtEl>
                                          <p:spTgt spid="2558"/>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nodeType="clickEffect">
                                  <p:childTnLst>
                                    <p:set>
                                      <p:cBhvr additive="base">
                                        <p:cTn id="207" dur="1" fill="hold">
                                          <p:stCondLst>
                                            <p:cond delay="0"/>
                                          </p:stCondLst>
                                        </p:cTn>
                                        <p:tgtEl>
                                          <p:spTgt spid="2559"/>
                                        </p:tgtEl>
                                        <p:attrNameLst>
                                          <p:attrName>style.visibility</p:attrName>
                                        </p:attrNameLst>
                                      </p:cBhvr>
                                      <p:to>
                                        <p:strVal val="visible"/>
                                      </p:to>
                                    </p:set>
                                    <p:animEffect transition="in" filter="wipe(left)">
                                      <p:cBhvr additive="base">
                                        <p:cTn id="208" dur="1000"/>
                                        <p:tgtEl>
                                          <p:spTgt spid="255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nodeType="clickEffect">
                                  <p:childTnLst>
                                    <p:set>
                                      <p:cBhvr additive="base">
                                        <p:cTn id="212" dur="1" fill="hold">
                                          <p:stCondLst>
                                            <p:cond delay="0"/>
                                          </p:stCondLst>
                                        </p:cTn>
                                        <p:tgtEl>
                                          <p:spTgt spid="2549"/>
                                        </p:tgtEl>
                                        <p:attrNameLst>
                                          <p:attrName>style.visibility</p:attrName>
                                        </p:attrNameLst>
                                      </p:cBhvr>
                                      <p:to>
                                        <p:strVal val="visible"/>
                                      </p:to>
                                    </p:set>
                                    <p:animEffect transition="in" filter="wipe(left)">
                                      <p:cBhvr additive="base">
                                        <p:cTn id="213" dur="1000"/>
                                        <p:tgtEl>
                                          <p:spTgt spid="254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1" fill="hold" nodeType="clickEffect">
                                  <p:childTnLst>
                                    <p:set>
                                      <p:cBhvr additive="base">
                                        <p:cTn id="217" dur="1" fill="hold">
                                          <p:stCondLst>
                                            <p:cond delay="0"/>
                                          </p:stCondLst>
                                        </p:cTn>
                                        <p:tgtEl>
                                          <p:spTgt spid="2543"/>
                                        </p:tgtEl>
                                        <p:attrNameLst>
                                          <p:attrName>style.visibility</p:attrName>
                                        </p:attrNameLst>
                                      </p:cBhvr>
                                      <p:to>
                                        <p:strVal val="visible"/>
                                      </p:to>
                                    </p:set>
                                    <p:animEffect transition="in" filter="wipe(up)">
                                      <p:cBhvr additive="base">
                                        <p:cTn id="218" dur="1000"/>
                                        <p:tgtEl>
                                          <p:spTgt spid="2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 grpId="0" animBg="1"/>
      <p:bldP spid="2520" grpId="0" animBg="1"/>
      <p:bldP spid="2522" grpId="0" animBg="1"/>
      <p:bldP spid="2532" grpId="0" animBg="1"/>
      <p:bldP spid="2536" grpId="0" animBg="1"/>
      <p:bldP spid="2537" grpId="0" animBg="1"/>
      <p:bldP spid="2538" grpId="0" animBg="1"/>
      <p:bldP spid="2539" grpId="0" animBg="1"/>
      <p:bldP spid="2540" grpId="0" animBg="1"/>
      <p:bldP spid="2542" grpId="0" animBg="1"/>
      <p:bldP spid="2544" grpId="0" animBg="1"/>
      <p:bldP spid="2545" grpId="0" animBg="1"/>
      <p:bldP spid="2546" grpId="0" animBg="1"/>
      <p:bldP spid="2547" grpId="0" animBg="1"/>
      <p:bldP spid="2548" grpId="0" animBg="1"/>
      <p:bldP spid="254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15"/>
          <p:cNvSpPr>
            <a:spLocks noChangeArrowheads="1"/>
          </p:cNvSpPr>
          <p:nvPr/>
        </p:nvSpPr>
        <p:spPr bwMode="auto">
          <a:xfrm>
            <a:off x="476250" y="782955"/>
            <a:ext cx="5248275" cy="579438"/>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25400">
                <a:solidFill>
                  <a:srgbClr val="000000"/>
                </a:solidFill>
                <a:prstDash val="solid"/>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50000"/>
              </a:spcBef>
            </a:pPr>
            <a:r>
              <a:rPr kumimoji="1" lang="zh-CN" altLang="ru-RU" sz="3200" b="1">
                <a:ea typeface="黑体" pitchFamily="49" charset="-122"/>
              </a:rPr>
              <a:t>例</a:t>
            </a:r>
            <a:r>
              <a:rPr kumimoji="1" lang="zh-CN" altLang="ru-RU" sz="3200" b="1">
                <a:ea typeface="楷体_GB2312" pitchFamily="1" charset="-122"/>
              </a:rPr>
              <a:t>：稳压二极管的应用</a:t>
            </a:r>
            <a:endParaRPr kumimoji="1" lang="zh-CN" altLang="ru-RU" sz="3200" b="1">
              <a:ea typeface="楷体_GB2312" pitchFamily="1" charset="-122"/>
            </a:endParaRPr>
          </a:p>
        </p:txBody>
      </p:sp>
      <p:grpSp>
        <p:nvGrpSpPr>
          <p:cNvPr id="4" name="Group 516"/>
          <p:cNvGrpSpPr/>
          <p:nvPr/>
        </p:nvGrpSpPr>
        <p:grpSpPr bwMode="auto">
          <a:xfrm>
            <a:off x="3752850" y="3658235"/>
            <a:ext cx="4772025" cy="2743200"/>
            <a:chOff x="558" y="1152"/>
            <a:chExt cx="3006" cy="1728"/>
          </a:xfrm>
        </p:grpSpPr>
        <p:sp>
          <p:nvSpPr>
            <p:cNvPr id="5" name="Line 517"/>
            <p:cNvSpPr>
              <a:spLocks noChangeShapeType="1"/>
            </p:cNvSpPr>
            <p:nvPr/>
          </p:nvSpPr>
          <p:spPr bwMode="auto">
            <a:xfrm>
              <a:off x="1764" y="1656"/>
              <a:ext cx="1092" cy="0"/>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 name="Group 518"/>
            <p:cNvGrpSpPr/>
            <p:nvPr/>
          </p:nvGrpSpPr>
          <p:grpSpPr bwMode="auto">
            <a:xfrm>
              <a:off x="2808" y="1644"/>
              <a:ext cx="132" cy="1224"/>
              <a:chOff x="1596" y="1704"/>
              <a:chExt cx="132" cy="1224"/>
            </a:xfrm>
          </p:grpSpPr>
          <p:sp>
            <p:nvSpPr>
              <p:cNvPr id="35" name="Rectangle 519"/>
              <p:cNvSpPr>
                <a:spLocks noChangeArrowheads="1"/>
              </p:cNvSpPr>
              <p:nvPr/>
            </p:nvSpPr>
            <p:spPr bwMode="auto">
              <a:xfrm>
                <a:off x="1596" y="2052"/>
                <a:ext cx="132" cy="540"/>
              </a:xfrm>
              <a:prstGeom prst="rect">
                <a:avLst/>
              </a:prstGeom>
              <a:noFill/>
              <a:ln w="38100" cap="flat" algn="ctr">
                <a:solidFill>
                  <a:srgbClr val="000000"/>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spAutoFit/>
              </a:bodyPr>
              <a:lstStyle/>
              <a:p>
                <a:endParaRPr lang="zh-CN" altLang="en-US"/>
              </a:p>
            </p:txBody>
          </p:sp>
          <p:sp>
            <p:nvSpPr>
              <p:cNvPr id="36" name="Line 520"/>
              <p:cNvSpPr>
                <a:spLocks noChangeShapeType="1"/>
              </p:cNvSpPr>
              <p:nvPr/>
            </p:nvSpPr>
            <p:spPr bwMode="auto">
              <a:xfrm>
                <a:off x="1656" y="1704"/>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7" name="Line 521"/>
              <p:cNvSpPr>
                <a:spLocks noChangeShapeType="1"/>
              </p:cNvSpPr>
              <p:nvPr/>
            </p:nvSpPr>
            <p:spPr bwMode="auto">
              <a:xfrm>
                <a:off x="1656" y="2580"/>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7" name="Line 522"/>
            <p:cNvSpPr>
              <a:spLocks noChangeShapeType="1"/>
            </p:cNvSpPr>
            <p:nvPr/>
          </p:nvSpPr>
          <p:spPr bwMode="auto">
            <a:xfrm flipH="1">
              <a:off x="648" y="2856"/>
              <a:ext cx="2208" cy="0"/>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 name="Line 523"/>
            <p:cNvSpPr>
              <a:spLocks noChangeShapeType="1"/>
            </p:cNvSpPr>
            <p:nvPr/>
          </p:nvSpPr>
          <p:spPr bwMode="auto">
            <a:xfrm>
              <a:off x="636" y="1992"/>
              <a:ext cx="0" cy="528"/>
            </a:xfrm>
            <a:prstGeom prst="line">
              <a:avLst/>
            </a:prstGeom>
            <a:noFill/>
            <a:ln w="25400" cap="flat" algn="ctr">
              <a:solidFill>
                <a:srgbClr val="000000"/>
              </a:solidFill>
              <a:prstDash val="solid"/>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 name="Line 524"/>
            <p:cNvSpPr>
              <a:spLocks noChangeShapeType="1"/>
            </p:cNvSpPr>
            <p:nvPr/>
          </p:nvSpPr>
          <p:spPr bwMode="auto">
            <a:xfrm>
              <a:off x="3060" y="2016"/>
              <a:ext cx="0" cy="528"/>
            </a:xfrm>
            <a:prstGeom prst="line">
              <a:avLst/>
            </a:prstGeom>
            <a:noFill/>
            <a:ln w="25400" cap="flat" algn="ctr">
              <a:solidFill>
                <a:srgbClr val="000000"/>
              </a:solidFill>
              <a:prstDash val="solid"/>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 name="Rectangle 525"/>
            <p:cNvSpPr>
              <a:spLocks noChangeArrowheads="1"/>
            </p:cNvSpPr>
            <p:nvPr/>
          </p:nvSpPr>
          <p:spPr bwMode="auto">
            <a:xfrm>
              <a:off x="2460" y="2059"/>
              <a:ext cx="50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ru-RU" altLang="zh-CN" sz="3200" b="1">
                  <a:ea typeface="楷体_GB2312" pitchFamily="1" charset="-122"/>
                </a:rPr>
                <a:t>R</a:t>
              </a:r>
              <a:r>
                <a:rPr kumimoji="1" lang="ru-RU" altLang="zh-CN" sz="3200" b="1" baseline="-25000">
                  <a:ea typeface="楷体_GB2312" pitchFamily="1" charset="-122"/>
                </a:rPr>
                <a:t>L</a:t>
              </a:r>
              <a:endParaRPr kumimoji="1" lang="ru-RU" altLang="zh-CN" sz="3200" b="1" baseline="-25000">
                <a:ea typeface="楷体_GB2312" pitchFamily="1" charset="-122"/>
              </a:endParaRPr>
            </a:p>
          </p:txBody>
        </p:sp>
        <p:sp>
          <p:nvSpPr>
            <p:cNvPr id="11" name="Rectangle 526"/>
            <p:cNvSpPr>
              <a:spLocks noChangeArrowheads="1"/>
            </p:cNvSpPr>
            <p:nvPr/>
          </p:nvSpPr>
          <p:spPr bwMode="auto">
            <a:xfrm>
              <a:off x="648" y="2004"/>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i</a:t>
              </a:r>
              <a:endParaRPr kumimoji="1" lang="ru-RU" altLang="zh-CN" sz="3200" b="1" baseline="-25000">
                <a:ea typeface="楷体_GB2312" pitchFamily="1" charset="-122"/>
              </a:endParaRPr>
            </a:p>
          </p:txBody>
        </p:sp>
        <p:sp>
          <p:nvSpPr>
            <p:cNvPr id="12" name="Rectangle 527"/>
            <p:cNvSpPr>
              <a:spLocks noChangeArrowheads="1"/>
            </p:cNvSpPr>
            <p:nvPr/>
          </p:nvSpPr>
          <p:spPr bwMode="auto">
            <a:xfrm>
              <a:off x="3144" y="2100"/>
              <a:ext cx="42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O</a:t>
              </a:r>
              <a:endParaRPr kumimoji="1" lang="ru-RU" altLang="zh-CN" sz="3200" b="1" baseline="-25000">
                <a:ea typeface="楷体_GB2312" pitchFamily="1" charset="-122"/>
              </a:endParaRPr>
            </a:p>
          </p:txBody>
        </p:sp>
        <p:grpSp>
          <p:nvGrpSpPr>
            <p:cNvPr id="13" name="Group 528"/>
            <p:cNvGrpSpPr/>
            <p:nvPr/>
          </p:nvGrpSpPr>
          <p:grpSpPr bwMode="auto">
            <a:xfrm rot="5400000">
              <a:off x="1104" y="1056"/>
              <a:ext cx="132" cy="1224"/>
              <a:chOff x="1596" y="1704"/>
              <a:chExt cx="132" cy="1224"/>
            </a:xfrm>
          </p:grpSpPr>
          <p:sp>
            <p:nvSpPr>
              <p:cNvPr id="32" name="Rectangle 529"/>
              <p:cNvSpPr>
                <a:spLocks noChangeArrowheads="1"/>
              </p:cNvSpPr>
              <p:nvPr/>
            </p:nvSpPr>
            <p:spPr bwMode="auto">
              <a:xfrm>
                <a:off x="1596" y="2052"/>
                <a:ext cx="132" cy="540"/>
              </a:xfrm>
              <a:prstGeom prst="rect">
                <a:avLst/>
              </a:prstGeom>
              <a:noFill/>
              <a:ln w="38100" cap="flat" algn="ctr">
                <a:solidFill>
                  <a:srgbClr val="000000"/>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spAutoFit/>
              </a:bodyPr>
              <a:lstStyle/>
              <a:p>
                <a:endParaRPr lang="zh-CN" altLang="en-US"/>
              </a:p>
            </p:txBody>
          </p:sp>
          <p:sp>
            <p:nvSpPr>
              <p:cNvPr id="33" name="Line 530"/>
              <p:cNvSpPr>
                <a:spLocks noChangeShapeType="1"/>
              </p:cNvSpPr>
              <p:nvPr/>
            </p:nvSpPr>
            <p:spPr bwMode="auto">
              <a:xfrm>
                <a:off x="1656" y="1704"/>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 name="Line 531"/>
              <p:cNvSpPr>
                <a:spLocks noChangeShapeType="1"/>
              </p:cNvSpPr>
              <p:nvPr/>
            </p:nvSpPr>
            <p:spPr bwMode="auto">
              <a:xfrm>
                <a:off x="1656" y="2580"/>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4" name="Rectangle 532"/>
            <p:cNvSpPr>
              <a:spLocks noChangeArrowheads="1"/>
            </p:cNvSpPr>
            <p:nvPr/>
          </p:nvSpPr>
          <p:spPr bwMode="auto">
            <a:xfrm>
              <a:off x="972" y="1692"/>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R</a:t>
              </a:r>
              <a:endParaRPr kumimoji="1" lang="ru-RU" altLang="zh-CN" sz="3200" b="1">
                <a:ea typeface="楷体_GB2312" pitchFamily="1" charset="-122"/>
              </a:endParaRPr>
            </a:p>
          </p:txBody>
        </p:sp>
        <p:sp>
          <p:nvSpPr>
            <p:cNvPr id="15" name="Line 533"/>
            <p:cNvSpPr>
              <a:spLocks noChangeShapeType="1"/>
            </p:cNvSpPr>
            <p:nvPr/>
          </p:nvSpPr>
          <p:spPr bwMode="auto">
            <a:xfrm>
              <a:off x="1548" y="2108"/>
              <a:ext cx="438" cy="0"/>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AutoShape 534"/>
            <p:cNvSpPr>
              <a:spLocks noChangeArrowheads="1"/>
            </p:cNvSpPr>
            <p:nvPr/>
          </p:nvSpPr>
          <p:spPr bwMode="auto">
            <a:xfrm>
              <a:off x="1536" y="2108"/>
              <a:ext cx="450" cy="276"/>
            </a:xfrm>
            <a:prstGeom prst="triangle">
              <a:avLst>
                <a:gd name="adj" fmla="val 50000"/>
              </a:avLst>
            </a:prstGeom>
            <a:noFill/>
            <a:ln w="38100" cap="flat" algn="ctr">
              <a:solidFill>
                <a:srgbClr val="000000"/>
              </a:solidFill>
              <a:prstDash val="solid"/>
              <a:miter lim="800000"/>
              <a:headEnd type="none" w="sm" len="sm"/>
              <a:tailEnd type="none" w="med" len="lg"/>
            </a:ln>
            <a:extLst>
              <a:ext uri="{909E8E84-426E-40DD-AFC4-6F175D3DCCD1}">
                <a14:hiddenFill xmlns:a14="http://schemas.microsoft.com/office/drawing/2010/main">
                  <a:solidFill>
                    <a:srgbClr val="99CC00"/>
                  </a:solidFill>
                </a14:hiddenFill>
              </a:ext>
            </a:extLst>
          </p:spPr>
          <p:txBody>
            <a:bodyPr wrap="none">
              <a:spAutoFit/>
            </a:bodyPr>
            <a:lstStyle/>
            <a:p>
              <a:endParaRPr lang="zh-CN" altLang="en-US"/>
            </a:p>
          </p:txBody>
        </p:sp>
        <p:sp>
          <p:nvSpPr>
            <p:cNvPr id="17" name="Line 535"/>
            <p:cNvSpPr>
              <a:spLocks noChangeShapeType="1"/>
            </p:cNvSpPr>
            <p:nvPr/>
          </p:nvSpPr>
          <p:spPr bwMode="auto">
            <a:xfrm>
              <a:off x="1986" y="1904"/>
              <a:ext cx="0" cy="0"/>
            </a:xfrm>
            <a:prstGeom prst="line">
              <a:avLst/>
            </a:prstGeom>
            <a:noFill/>
            <a:ln w="25400" cap="flat" algn="ctr">
              <a:solidFill>
                <a:srgbClr val="99CC00"/>
              </a:solidFill>
              <a:prstDash val="solid"/>
              <a:round/>
              <a:headEnd type="none" w="sm" len="sm"/>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8" name="Line 536"/>
            <p:cNvSpPr>
              <a:spLocks noChangeShapeType="1"/>
            </p:cNvSpPr>
            <p:nvPr/>
          </p:nvSpPr>
          <p:spPr bwMode="auto">
            <a:xfrm>
              <a:off x="1986" y="1904"/>
              <a:ext cx="0" cy="0"/>
            </a:xfrm>
            <a:prstGeom prst="line">
              <a:avLst/>
            </a:prstGeom>
            <a:noFill/>
            <a:ln w="254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537"/>
            <p:cNvSpPr>
              <a:spLocks noChangeShapeType="1"/>
            </p:cNvSpPr>
            <p:nvPr/>
          </p:nvSpPr>
          <p:spPr bwMode="auto">
            <a:xfrm>
              <a:off x="1974" y="2126"/>
              <a:ext cx="0" cy="90"/>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538"/>
            <p:cNvSpPr>
              <a:spLocks noChangeShapeType="1"/>
            </p:cNvSpPr>
            <p:nvPr/>
          </p:nvSpPr>
          <p:spPr bwMode="auto">
            <a:xfrm>
              <a:off x="1764" y="1657"/>
              <a:ext cx="0" cy="1189"/>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Rectangle 539"/>
            <p:cNvSpPr>
              <a:spLocks noChangeArrowheads="1"/>
            </p:cNvSpPr>
            <p:nvPr/>
          </p:nvSpPr>
          <p:spPr bwMode="auto">
            <a:xfrm>
              <a:off x="1164" y="2040"/>
              <a:ext cx="46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D</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22" name="Oval 540"/>
            <p:cNvSpPr>
              <a:spLocks noChangeArrowheads="1"/>
            </p:cNvSpPr>
            <p:nvPr/>
          </p:nvSpPr>
          <p:spPr bwMode="auto">
            <a:xfrm>
              <a:off x="1728" y="1632"/>
              <a:ext cx="60" cy="60"/>
            </a:xfrm>
            <a:prstGeom prst="ellipse">
              <a:avLst/>
            </a:prstGeom>
            <a:solidFill>
              <a:srgbClr val="000000"/>
            </a:solidFill>
            <a:ln w="19050" cap="flat" algn="ctr">
              <a:solidFill>
                <a:srgbClr val="000000"/>
              </a:solidFill>
              <a:prstDash val="solid"/>
              <a:round/>
              <a:headEnd type="none" w="med" len="med"/>
              <a:tailEnd type="none" w="med" len="med"/>
            </a:ln>
          </p:spPr>
          <p:txBody>
            <a:bodyPr wrap="none"/>
            <a:lstStyle/>
            <a:p>
              <a:endParaRPr lang="zh-CN" altLang="en-US"/>
            </a:p>
          </p:txBody>
        </p:sp>
        <p:sp>
          <p:nvSpPr>
            <p:cNvPr id="23" name="Oval 541"/>
            <p:cNvSpPr>
              <a:spLocks noChangeArrowheads="1"/>
            </p:cNvSpPr>
            <p:nvPr/>
          </p:nvSpPr>
          <p:spPr bwMode="auto">
            <a:xfrm>
              <a:off x="1740" y="2820"/>
              <a:ext cx="60" cy="60"/>
            </a:xfrm>
            <a:prstGeom prst="ellipse">
              <a:avLst/>
            </a:prstGeom>
            <a:solidFill>
              <a:srgbClr val="000000"/>
            </a:solidFill>
            <a:ln w="19050" cap="flat" algn="ctr">
              <a:solidFill>
                <a:srgbClr val="000000"/>
              </a:solidFill>
              <a:prstDash val="solid"/>
              <a:round/>
              <a:headEnd type="none" w="med" len="med"/>
              <a:tailEnd type="none" w="med" len="med"/>
            </a:ln>
          </p:spPr>
          <p:txBody>
            <a:bodyPr wrap="none"/>
            <a:lstStyle/>
            <a:p>
              <a:endParaRPr lang="zh-CN" altLang="en-US"/>
            </a:p>
          </p:txBody>
        </p:sp>
        <p:sp>
          <p:nvSpPr>
            <p:cNvPr id="24" name="Rectangle 542"/>
            <p:cNvSpPr>
              <a:spLocks noChangeArrowheads="1"/>
            </p:cNvSpPr>
            <p:nvPr/>
          </p:nvSpPr>
          <p:spPr bwMode="auto">
            <a:xfrm>
              <a:off x="984" y="1152"/>
              <a:ext cx="3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endParaRPr kumimoji="1" lang="ru-RU" altLang="zh-CN" sz="3200" b="1">
                <a:ea typeface="楷体_GB2312" pitchFamily="1" charset="-122"/>
              </a:endParaRPr>
            </a:p>
          </p:txBody>
        </p:sp>
        <p:sp>
          <p:nvSpPr>
            <p:cNvPr id="25" name="Line 543"/>
            <p:cNvSpPr>
              <a:spLocks noChangeShapeType="1"/>
            </p:cNvSpPr>
            <p:nvPr/>
          </p:nvSpPr>
          <p:spPr bwMode="auto">
            <a:xfrm>
              <a:off x="792" y="1476"/>
              <a:ext cx="672" cy="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Rectangle 544"/>
            <p:cNvSpPr>
              <a:spLocks noChangeArrowheads="1"/>
            </p:cNvSpPr>
            <p:nvPr/>
          </p:nvSpPr>
          <p:spPr bwMode="auto">
            <a:xfrm>
              <a:off x="1908" y="1692"/>
              <a:ext cx="33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27" name="Line 545"/>
            <p:cNvSpPr>
              <a:spLocks noChangeShapeType="1"/>
            </p:cNvSpPr>
            <p:nvPr/>
          </p:nvSpPr>
          <p:spPr bwMode="auto">
            <a:xfrm>
              <a:off x="1848" y="1764"/>
              <a:ext cx="0" cy="30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546"/>
            <p:cNvSpPr>
              <a:spLocks noChangeShapeType="1"/>
            </p:cNvSpPr>
            <p:nvPr/>
          </p:nvSpPr>
          <p:spPr bwMode="auto">
            <a:xfrm>
              <a:off x="1920" y="1524"/>
              <a:ext cx="336" cy="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Rectangle 547"/>
            <p:cNvSpPr>
              <a:spLocks noChangeArrowheads="1"/>
            </p:cNvSpPr>
            <p:nvPr/>
          </p:nvSpPr>
          <p:spPr bwMode="auto">
            <a:xfrm>
              <a:off x="1932" y="1152"/>
              <a:ext cx="34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r>
                <a:rPr kumimoji="1" lang="ru-RU" altLang="zh-CN" sz="3200" b="1" baseline="-25000">
                  <a:ea typeface="楷体_GB2312" pitchFamily="1" charset="-122"/>
                </a:rPr>
                <a:t>L</a:t>
              </a:r>
              <a:endParaRPr kumimoji="1" lang="ru-RU" altLang="zh-CN" sz="3200" b="1" baseline="-25000">
                <a:ea typeface="楷体_GB2312" pitchFamily="1" charset="-122"/>
              </a:endParaRPr>
            </a:p>
          </p:txBody>
        </p:sp>
        <p:sp>
          <p:nvSpPr>
            <p:cNvPr id="30" name="Rectangle 548"/>
            <p:cNvSpPr>
              <a:spLocks noChangeArrowheads="1"/>
            </p:cNvSpPr>
            <p:nvPr/>
          </p:nvSpPr>
          <p:spPr bwMode="auto">
            <a:xfrm>
              <a:off x="2100" y="2052"/>
              <a:ext cx="50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31" name="Line 549"/>
            <p:cNvSpPr>
              <a:spLocks noChangeShapeType="1"/>
            </p:cNvSpPr>
            <p:nvPr/>
          </p:nvSpPr>
          <p:spPr bwMode="auto">
            <a:xfrm>
              <a:off x="2124" y="1980"/>
              <a:ext cx="0" cy="636"/>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8" name="Rectangle 550"/>
          <p:cNvSpPr>
            <a:spLocks noChangeArrowheads="1"/>
          </p:cNvSpPr>
          <p:nvPr/>
        </p:nvSpPr>
        <p:spPr bwMode="auto">
          <a:xfrm>
            <a:off x="1239520" y="1562100"/>
            <a:ext cx="9519920"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kumimoji="1" lang="zh-CN" altLang="ru-RU" sz="2600" b="1">
                <a:ea typeface="楷体_GB2312" pitchFamily="1" charset="-122"/>
              </a:rPr>
              <a:t>已知某稳压二极管的技术数据为：稳压值</a:t>
            </a:r>
            <a:r>
              <a:rPr kumimoji="1" lang="ru-RU" altLang="zh-CN" sz="2600" b="1">
                <a:ea typeface="楷体_GB2312" pitchFamily="1" charset="-122"/>
              </a:rPr>
              <a:t>U</a:t>
            </a:r>
            <a:r>
              <a:rPr kumimoji="1" lang="ru-RU" altLang="zh-CN" sz="2600" b="1" baseline="-25000">
                <a:ea typeface="楷体_GB2312" pitchFamily="1" charset="-122"/>
              </a:rPr>
              <a:t>ZW</a:t>
            </a:r>
            <a:r>
              <a:rPr kumimoji="1" lang="ru-RU" altLang="zh-CN" sz="2600" b="1">
                <a:ea typeface="楷体_GB2312" pitchFamily="1" charset="-122"/>
              </a:rPr>
              <a:t>=10V,</a:t>
            </a:r>
            <a:endParaRPr kumimoji="1" lang="ru-RU" altLang="zh-CN" sz="2600" b="1">
              <a:ea typeface="楷体_GB2312" pitchFamily="1" charset="-122"/>
            </a:endParaRPr>
          </a:p>
          <a:p>
            <a:pPr>
              <a:lnSpc>
                <a:spcPct val="120000"/>
              </a:lnSpc>
              <a:spcBef>
                <a:spcPct val="20000"/>
              </a:spcBef>
            </a:pPr>
            <a:r>
              <a:rPr kumimoji="1" lang="ru-RU" altLang="zh-CN" sz="2600" b="1">
                <a:ea typeface="楷体_GB2312" pitchFamily="1" charset="-122"/>
              </a:rPr>
              <a:t>I</a:t>
            </a:r>
            <a:r>
              <a:rPr kumimoji="1" lang="ru-RU" altLang="zh-CN" sz="2600" b="1" baseline="-25000">
                <a:ea typeface="楷体_GB2312" pitchFamily="1" charset="-122"/>
              </a:rPr>
              <a:t>zmax</a:t>
            </a:r>
            <a:r>
              <a:rPr kumimoji="1" lang="ru-RU" altLang="zh-CN" sz="2600" b="1">
                <a:ea typeface="楷体_GB2312" pitchFamily="1" charset="-122"/>
              </a:rPr>
              <a:t>=12mA,I</a:t>
            </a:r>
            <a:r>
              <a:rPr kumimoji="1" lang="ru-RU" altLang="zh-CN" sz="2600" b="1" baseline="-25000">
                <a:ea typeface="楷体_GB2312" pitchFamily="1" charset="-122"/>
              </a:rPr>
              <a:t>zmin</a:t>
            </a:r>
            <a:r>
              <a:rPr kumimoji="1" lang="ru-RU" altLang="zh-CN" sz="2600" b="1">
                <a:ea typeface="楷体_GB2312" pitchFamily="1" charset="-122"/>
              </a:rPr>
              <a:t>=2mA,</a:t>
            </a:r>
            <a:r>
              <a:rPr kumimoji="1" lang="zh-CN" altLang="ru-RU" sz="2600" b="1">
                <a:ea typeface="楷体_GB2312" pitchFamily="1" charset="-122"/>
              </a:rPr>
              <a:t>负载电阻</a:t>
            </a:r>
            <a:r>
              <a:rPr kumimoji="1" lang="ru-RU" altLang="zh-CN" sz="2600" b="1">
                <a:ea typeface="楷体_GB2312" pitchFamily="1" charset="-122"/>
              </a:rPr>
              <a:t>R</a:t>
            </a:r>
            <a:r>
              <a:rPr kumimoji="1" lang="ru-RU" altLang="zh-CN" sz="2600" b="1" baseline="-25000">
                <a:ea typeface="楷体_GB2312" pitchFamily="1" charset="-122"/>
              </a:rPr>
              <a:t>L</a:t>
            </a:r>
            <a:r>
              <a:rPr kumimoji="1" lang="ru-RU" altLang="zh-CN" sz="2600" b="1">
                <a:ea typeface="楷体_GB2312" pitchFamily="1" charset="-122"/>
              </a:rPr>
              <a:t>=2k</a:t>
            </a:r>
            <a:r>
              <a:rPr kumimoji="1" lang="ru-RU" altLang="zh-CN" sz="2600" b="1">
                <a:ea typeface="楷体_GB2312" pitchFamily="1" charset="-122"/>
                <a:sym typeface="Symbol" panose="05050102010706020507" pitchFamily="18" charset="2"/>
              </a:rPr>
              <a:t>,</a:t>
            </a:r>
            <a:r>
              <a:rPr kumimoji="1" lang="zh-CN" altLang="ru-RU" sz="2600" b="1">
                <a:ea typeface="楷体_GB2312" pitchFamily="1" charset="-122"/>
                <a:sym typeface="Symbol" panose="05050102010706020507" pitchFamily="18" charset="2"/>
              </a:rPr>
              <a:t>输入电压</a:t>
            </a:r>
            <a:r>
              <a:rPr kumimoji="1" lang="ru-RU" altLang="zh-CN" sz="2600" b="1">
                <a:ea typeface="楷体_GB2312" pitchFamily="1" charset="-122"/>
                <a:sym typeface="Symbol" panose="05050102010706020507" pitchFamily="18" charset="2"/>
              </a:rPr>
              <a:t>u</a:t>
            </a:r>
            <a:r>
              <a:rPr kumimoji="1" lang="ru-RU" altLang="zh-CN" sz="2600" b="1" baseline="-25000">
                <a:ea typeface="楷体_GB2312" pitchFamily="1" charset="-122"/>
                <a:sym typeface="Symbol" panose="05050102010706020507" pitchFamily="18" charset="2"/>
              </a:rPr>
              <a:t>i</a:t>
            </a:r>
            <a:r>
              <a:rPr kumimoji="1" lang="ru-RU" altLang="zh-CN" sz="2600" b="1">
                <a:ea typeface="楷体_GB2312" pitchFamily="1" charset="-122"/>
                <a:sym typeface="Symbol" panose="05050102010706020507" pitchFamily="18" charset="2"/>
              </a:rPr>
              <a:t>=12V,</a:t>
            </a:r>
            <a:r>
              <a:rPr kumimoji="1" lang="zh-CN" altLang="ru-RU" sz="2600" b="1">
                <a:ea typeface="楷体_GB2312" pitchFamily="1" charset="-122"/>
                <a:sym typeface="Symbol" panose="05050102010706020507" pitchFamily="18" charset="2"/>
              </a:rPr>
              <a:t>限流电阻</a:t>
            </a:r>
            <a:r>
              <a:rPr kumimoji="1" lang="ru-RU" altLang="zh-CN" sz="2600" b="1">
                <a:ea typeface="楷体_GB2312" pitchFamily="1" charset="-122"/>
                <a:sym typeface="Symbol" panose="05050102010706020507" pitchFamily="18" charset="2"/>
              </a:rPr>
              <a:t>R=200  </a:t>
            </a:r>
            <a:r>
              <a:rPr kumimoji="1" lang="zh-CN" altLang="ru-RU" sz="2600" b="1">
                <a:ea typeface="楷体_GB2312" pitchFamily="1" charset="-122"/>
                <a:sym typeface="Symbol" panose="05050102010706020507" pitchFamily="18" charset="2"/>
              </a:rPr>
              <a:t>。若</a:t>
            </a:r>
            <a:r>
              <a:rPr kumimoji="1" lang="zh-CN" altLang="ru-RU" sz="2600" b="1">
                <a:ea typeface="楷体_GB2312" pitchFamily="1" charset="-122"/>
              </a:rPr>
              <a:t>负载电阻</a:t>
            </a:r>
            <a:r>
              <a:rPr kumimoji="1" lang="zh-CN" altLang="ru-RU" sz="2600" b="1">
                <a:ea typeface="楷体_GB2312" pitchFamily="1" charset="-122"/>
                <a:sym typeface="Symbol" panose="05050102010706020507" pitchFamily="18" charset="2"/>
              </a:rPr>
              <a:t>变化范围为</a:t>
            </a:r>
            <a:r>
              <a:rPr kumimoji="1" lang="ru-RU" altLang="zh-CN" sz="2600" b="1">
                <a:ea typeface="楷体_GB2312" pitchFamily="1" charset="-122"/>
                <a:sym typeface="Symbol" panose="05050102010706020507" pitchFamily="18" charset="2"/>
              </a:rPr>
              <a:t>1.5 </a:t>
            </a:r>
            <a:r>
              <a:rPr kumimoji="1" lang="ru-RU" altLang="zh-CN" sz="2600" b="1">
                <a:ea typeface="楷体_GB2312" pitchFamily="1" charset="-122"/>
              </a:rPr>
              <a:t>k</a:t>
            </a:r>
            <a:r>
              <a:rPr kumimoji="1" lang="ru-RU" altLang="zh-CN" sz="2600" b="1">
                <a:ea typeface="楷体_GB2312" pitchFamily="1" charset="-122"/>
                <a:sym typeface="Symbol" panose="05050102010706020507" pitchFamily="18" charset="2"/>
              </a:rPr>
              <a:t> ~4 </a:t>
            </a:r>
            <a:r>
              <a:rPr kumimoji="1" lang="ru-RU" altLang="zh-CN" sz="2600" b="1">
                <a:ea typeface="楷体_GB2312" pitchFamily="1" charset="-122"/>
              </a:rPr>
              <a:t>k</a:t>
            </a:r>
            <a:r>
              <a:rPr kumimoji="1" lang="ru-RU" altLang="zh-CN" sz="2600" b="1">
                <a:ea typeface="楷体_GB2312" pitchFamily="1" charset="-122"/>
                <a:sym typeface="Symbol" panose="05050102010706020507" pitchFamily="18" charset="2"/>
              </a:rPr>
              <a:t> ,</a:t>
            </a:r>
            <a:r>
              <a:rPr kumimoji="1" lang="zh-CN" altLang="ru-RU" sz="2600" b="1">
                <a:ea typeface="楷体_GB2312" pitchFamily="1" charset="-122"/>
                <a:sym typeface="Symbol" panose="05050102010706020507" pitchFamily="18" charset="2"/>
              </a:rPr>
              <a:t>是否还能</a:t>
            </a:r>
            <a:r>
              <a:rPr kumimoji="1" lang="zh-CN" altLang="ru-RU" sz="2600" b="1">
                <a:solidFill>
                  <a:srgbClr val="FF3300"/>
                </a:solidFill>
                <a:ea typeface="楷体_GB2312" pitchFamily="1" charset="-122"/>
                <a:sym typeface="Symbol" panose="05050102010706020507" pitchFamily="18" charset="2"/>
              </a:rPr>
              <a:t>稳压</a:t>
            </a:r>
            <a:r>
              <a:rPr kumimoji="1" lang="zh-CN" altLang="ru-RU" sz="2600" b="1">
                <a:ea typeface="楷体_GB2312" pitchFamily="1" charset="-122"/>
                <a:sym typeface="Symbol" panose="05050102010706020507" pitchFamily="18" charset="2"/>
              </a:rPr>
              <a:t>？</a:t>
            </a:r>
            <a:endParaRPr kumimoji="1" lang="zh-CN" altLang="ru-RU" sz="2600" b="1">
              <a:ea typeface="楷体_GB2312" pitchFamily="1" charset="-122"/>
              <a:sym typeface="Symbol" panose="05050102010706020507" pitchFamily="18" charset="2"/>
            </a:endParaRPr>
          </a:p>
        </p:txBody>
      </p:sp>
      <p:sp>
        <p:nvSpPr>
          <p:cNvPr id="2" name="Slide Number Placeholder 3"/>
          <p:cNvSpPr>
            <a:spLocks noGrp="1"/>
          </p:cNvSpPr>
          <p:nvPr>
            <p:ph type="sldNum" sz="quarter" idx="12"/>
            <p:custDataLst>
              <p:tags r:id="rId1"/>
            </p:custDataLst>
          </p:nvPr>
        </p:nvSpPr>
        <p:spPr/>
        <p:txBody>
          <a:bodyPr/>
          <a:p>
            <a:fld id="{3CFA9282-9B58-4962-B270-527EB9D46965}" type="slidenum">
              <a:rPr lang="ru-RU" altLang="zh-CN"/>
            </a:fld>
            <a:endParaRPr lang="ru-RU"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childTnLst>
                                    <p:set>
                                      <p:cBhvr additive="base">
                                        <p:cTn id="6" dur="1" fill="hold">
                                          <p:stCondLst>
                                            <p:cond delay="0"/>
                                          </p:stCondLst>
                                        </p:cTn>
                                        <p:tgtEl>
                                          <p:spTgt spid="38"/>
                                        </p:tgtEl>
                                        <p:attrNameLst>
                                          <p:attrName>style.visibility</p:attrName>
                                        </p:attrNameLst>
                                      </p:cBhvr>
                                      <p:to>
                                        <p:strVal val="visible"/>
                                      </p:to>
                                    </p:set>
                                    <p:animEffect transition="in" filter="wipe(left)">
                                      <p:cBhvr additive="base">
                                        <p:cTn id="7" dur="1000"/>
                                        <p:tgtEl>
                                          <p:spTgt spid="38"/>
                                        </p:tgtEl>
                                      </p:cBhvr>
                                    </p:animEffect>
                                  </p:childTnLst>
                                </p:cTn>
                              </p:par>
                            </p:childTnLst>
                          </p:cTn>
                        </p:par>
                        <p:par>
                          <p:cTn id="8" fill="hold">
                            <p:stCondLst>
                              <p:cond delay="1000"/>
                            </p:stCondLst>
                            <p:childTnLst>
                              <p:par>
                                <p:cTn id="9" presetID="22" presetClass="entr" presetSubtype="8" fill="hold" nodeType="afterEffect">
                                  <p:childTnLst>
                                    <p:set>
                                      <p:cBhvr additive="base">
                                        <p:cTn id="10" dur="1" fill="hold">
                                          <p:stCondLst>
                                            <p:cond delay="0"/>
                                          </p:stCondLst>
                                        </p:cTn>
                                        <p:tgtEl>
                                          <p:spTgt spid="4"/>
                                        </p:tgtEl>
                                        <p:attrNameLst>
                                          <p:attrName>style.visibility</p:attrName>
                                        </p:attrNameLst>
                                      </p:cBhvr>
                                      <p:to>
                                        <p:strVal val="visible"/>
                                      </p:to>
                                    </p:set>
                                    <p:animEffect transition="in" filter="wipe(left)">
                                      <p:cBhvr additive="base">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a:xfrm>
            <a:off x="7816215" y="6400800"/>
            <a:ext cx="1905000" cy="457200"/>
          </a:xfrm>
        </p:spPr>
        <p:txBody>
          <a:bodyPr/>
          <a:lstStyle/>
          <a:p>
            <a:fld id="{816618A9-D3D2-4669-A6AD-C739A17F54F8}" type="slidenum">
              <a:rPr lang="ru-RU" altLang="zh-CN"/>
            </a:fld>
            <a:endParaRPr lang="ru-RU" altLang="zh-CN"/>
          </a:p>
        </p:txBody>
      </p:sp>
      <p:grpSp>
        <p:nvGrpSpPr>
          <p:cNvPr id="3" name="Group 553"/>
          <p:cNvGrpSpPr/>
          <p:nvPr/>
        </p:nvGrpSpPr>
        <p:grpSpPr bwMode="auto">
          <a:xfrm>
            <a:off x="314325" y="612140"/>
            <a:ext cx="4772025" cy="2743200"/>
            <a:chOff x="558" y="1152"/>
            <a:chExt cx="3006" cy="1728"/>
          </a:xfrm>
        </p:grpSpPr>
        <p:sp>
          <p:nvSpPr>
            <p:cNvPr id="4" name="Line 554"/>
            <p:cNvSpPr>
              <a:spLocks noChangeShapeType="1"/>
            </p:cNvSpPr>
            <p:nvPr/>
          </p:nvSpPr>
          <p:spPr bwMode="auto">
            <a:xfrm>
              <a:off x="1764" y="1656"/>
              <a:ext cx="1092" cy="0"/>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 name="Group 555"/>
            <p:cNvGrpSpPr/>
            <p:nvPr/>
          </p:nvGrpSpPr>
          <p:grpSpPr bwMode="auto">
            <a:xfrm>
              <a:off x="2808" y="1644"/>
              <a:ext cx="132" cy="1224"/>
              <a:chOff x="1596" y="1704"/>
              <a:chExt cx="132" cy="1224"/>
            </a:xfrm>
          </p:grpSpPr>
          <p:sp>
            <p:nvSpPr>
              <p:cNvPr id="34" name="Rectangle 556"/>
              <p:cNvSpPr>
                <a:spLocks noChangeArrowheads="1"/>
              </p:cNvSpPr>
              <p:nvPr/>
            </p:nvSpPr>
            <p:spPr bwMode="auto">
              <a:xfrm>
                <a:off x="1596" y="2052"/>
                <a:ext cx="132" cy="540"/>
              </a:xfrm>
              <a:prstGeom prst="rect">
                <a:avLst/>
              </a:prstGeom>
              <a:noFill/>
              <a:ln w="38100" cap="flat" algn="ctr">
                <a:solidFill>
                  <a:srgbClr val="000000"/>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spAutoFit/>
              </a:bodyPr>
              <a:lstStyle/>
              <a:p>
                <a:endParaRPr lang="zh-CN" altLang="en-US"/>
              </a:p>
            </p:txBody>
          </p:sp>
          <p:sp>
            <p:nvSpPr>
              <p:cNvPr id="35" name="Line 557"/>
              <p:cNvSpPr>
                <a:spLocks noChangeShapeType="1"/>
              </p:cNvSpPr>
              <p:nvPr/>
            </p:nvSpPr>
            <p:spPr bwMode="auto">
              <a:xfrm>
                <a:off x="1656" y="1704"/>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6" name="Line 558"/>
              <p:cNvSpPr>
                <a:spLocks noChangeShapeType="1"/>
              </p:cNvSpPr>
              <p:nvPr/>
            </p:nvSpPr>
            <p:spPr bwMode="auto">
              <a:xfrm>
                <a:off x="1656" y="2580"/>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6" name="Line 559"/>
            <p:cNvSpPr>
              <a:spLocks noChangeShapeType="1"/>
            </p:cNvSpPr>
            <p:nvPr/>
          </p:nvSpPr>
          <p:spPr bwMode="auto">
            <a:xfrm flipH="1">
              <a:off x="648" y="2856"/>
              <a:ext cx="2208" cy="0"/>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 name="Line 560"/>
            <p:cNvSpPr>
              <a:spLocks noChangeShapeType="1"/>
            </p:cNvSpPr>
            <p:nvPr/>
          </p:nvSpPr>
          <p:spPr bwMode="auto">
            <a:xfrm>
              <a:off x="636" y="1992"/>
              <a:ext cx="0" cy="528"/>
            </a:xfrm>
            <a:prstGeom prst="line">
              <a:avLst/>
            </a:prstGeom>
            <a:noFill/>
            <a:ln w="25400" cap="flat" algn="ctr">
              <a:solidFill>
                <a:srgbClr val="000000"/>
              </a:solidFill>
              <a:prstDash val="solid"/>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8" name="Line 561"/>
            <p:cNvSpPr>
              <a:spLocks noChangeShapeType="1"/>
            </p:cNvSpPr>
            <p:nvPr/>
          </p:nvSpPr>
          <p:spPr bwMode="auto">
            <a:xfrm>
              <a:off x="3060" y="2016"/>
              <a:ext cx="0" cy="528"/>
            </a:xfrm>
            <a:prstGeom prst="line">
              <a:avLst/>
            </a:prstGeom>
            <a:noFill/>
            <a:ln w="25400" cap="flat" algn="ctr">
              <a:solidFill>
                <a:srgbClr val="000000"/>
              </a:solidFill>
              <a:prstDash val="solid"/>
              <a:round/>
              <a:headEnd type="none" w="sm" len="sm"/>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 name="Rectangle 562"/>
            <p:cNvSpPr>
              <a:spLocks noChangeArrowheads="1"/>
            </p:cNvSpPr>
            <p:nvPr/>
          </p:nvSpPr>
          <p:spPr bwMode="auto">
            <a:xfrm>
              <a:off x="2460" y="2059"/>
              <a:ext cx="50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ru-RU" altLang="zh-CN" sz="3200" b="1">
                  <a:ea typeface="楷体_GB2312" pitchFamily="1" charset="-122"/>
                </a:rPr>
                <a:t>R</a:t>
              </a:r>
              <a:r>
                <a:rPr kumimoji="1" lang="ru-RU" altLang="zh-CN" sz="3200" b="1" baseline="-25000">
                  <a:ea typeface="楷体_GB2312" pitchFamily="1" charset="-122"/>
                </a:rPr>
                <a:t>L</a:t>
              </a:r>
              <a:endParaRPr kumimoji="1" lang="ru-RU" altLang="zh-CN" sz="3200" b="1" baseline="-25000">
                <a:ea typeface="楷体_GB2312" pitchFamily="1" charset="-122"/>
              </a:endParaRPr>
            </a:p>
          </p:txBody>
        </p:sp>
        <p:sp>
          <p:nvSpPr>
            <p:cNvPr id="10" name="Rectangle 563"/>
            <p:cNvSpPr>
              <a:spLocks noChangeArrowheads="1"/>
            </p:cNvSpPr>
            <p:nvPr/>
          </p:nvSpPr>
          <p:spPr bwMode="auto">
            <a:xfrm>
              <a:off x="648" y="2004"/>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i</a:t>
              </a:r>
              <a:endParaRPr kumimoji="1" lang="ru-RU" altLang="zh-CN" sz="3200" b="1" baseline="-25000">
                <a:ea typeface="楷体_GB2312" pitchFamily="1" charset="-122"/>
              </a:endParaRPr>
            </a:p>
          </p:txBody>
        </p:sp>
        <p:sp>
          <p:nvSpPr>
            <p:cNvPr id="11" name="Rectangle 564"/>
            <p:cNvSpPr>
              <a:spLocks noChangeArrowheads="1"/>
            </p:cNvSpPr>
            <p:nvPr/>
          </p:nvSpPr>
          <p:spPr bwMode="auto">
            <a:xfrm>
              <a:off x="3144" y="2100"/>
              <a:ext cx="42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O</a:t>
              </a:r>
              <a:endParaRPr kumimoji="1" lang="ru-RU" altLang="zh-CN" sz="3200" b="1" baseline="-25000">
                <a:ea typeface="楷体_GB2312" pitchFamily="1" charset="-122"/>
              </a:endParaRPr>
            </a:p>
          </p:txBody>
        </p:sp>
        <p:grpSp>
          <p:nvGrpSpPr>
            <p:cNvPr id="12" name="Group 565"/>
            <p:cNvGrpSpPr/>
            <p:nvPr/>
          </p:nvGrpSpPr>
          <p:grpSpPr bwMode="auto">
            <a:xfrm rot="5400000">
              <a:off x="1104" y="1056"/>
              <a:ext cx="132" cy="1224"/>
              <a:chOff x="1596" y="1704"/>
              <a:chExt cx="132" cy="1224"/>
            </a:xfrm>
          </p:grpSpPr>
          <p:sp>
            <p:nvSpPr>
              <p:cNvPr id="31" name="Rectangle 566"/>
              <p:cNvSpPr>
                <a:spLocks noChangeArrowheads="1"/>
              </p:cNvSpPr>
              <p:nvPr/>
            </p:nvSpPr>
            <p:spPr bwMode="auto">
              <a:xfrm>
                <a:off x="1596" y="2052"/>
                <a:ext cx="132" cy="540"/>
              </a:xfrm>
              <a:prstGeom prst="rect">
                <a:avLst/>
              </a:prstGeom>
              <a:noFill/>
              <a:ln w="38100" cap="flat" algn="ctr">
                <a:solidFill>
                  <a:srgbClr val="000000"/>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txBody>
              <a:bodyPr wrap="none">
                <a:spAutoFit/>
              </a:bodyPr>
              <a:lstStyle/>
              <a:p>
                <a:endParaRPr lang="zh-CN" altLang="en-US"/>
              </a:p>
            </p:txBody>
          </p:sp>
          <p:sp>
            <p:nvSpPr>
              <p:cNvPr id="32" name="Line 567"/>
              <p:cNvSpPr>
                <a:spLocks noChangeShapeType="1"/>
              </p:cNvSpPr>
              <p:nvPr/>
            </p:nvSpPr>
            <p:spPr bwMode="auto">
              <a:xfrm>
                <a:off x="1656" y="1704"/>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3" name="Line 568"/>
              <p:cNvSpPr>
                <a:spLocks noChangeShapeType="1"/>
              </p:cNvSpPr>
              <p:nvPr/>
            </p:nvSpPr>
            <p:spPr bwMode="auto">
              <a:xfrm>
                <a:off x="1656" y="2580"/>
                <a:ext cx="0" cy="348"/>
              </a:xfrm>
              <a:prstGeom prst="line">
                <a:avLst/>
              </a:prstGeom>
              <a:noFill/>
              <a:ln w="38100" cap="flat" algn="ctr">
                <a:solidFill>
                  <a:srgbClr val="000000"/>
                </a:solidFill>
                <a:prstDash val="solid"/>
                <a:round/>
                <a:headEnd type="none" w="sm" len="sm"/>
                <a:tailEnd type="none" w="sm" len="sm"/>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3" name="Rectangle 569"/>
            <p:cNvSpPr>
              <a:spLocks noChangeArrowheads="1"/>
            </p:cNvSpPr>
            <p:nvPr/>
          </p:nvSpPr>
          <p:spPr bwMode="auto">
            <a:xfrm>
              <a:off x="972" y="1692"/>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R</a:t>
              </a:r>
              <a:endParaRPr kumimoji="1" lang="ru-RU" altLang="zh-CN" sz="3200" b="1">
                <a:ea typeface="楷体_GB2312" pitchFamily="1" charset="-122"/>
              </a:endParaRPr>
            </a:p>
          </p:txBody>
        </p:sp>
        <p:sp>
          <p:nvSpPr>
            <p:cNvPr id="14" name="Line 570"/>
            <p:cNvSpPr>
              <a:spLocks noChangeShapeType="1"/>
            </p:cNvSpPr>
            <p:nvPr/>
          </p:nvSpPr>
          <p:spPr bwMode="auto">
            <a:xfrm>
              <a:off x="1548" y="2108"/>
              <a:ext cx="438" cy="0"/>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AutoShape 571"/>
            <p:cNvSpPr>
              <a:spLocks noChangeArrowheads="1"/>
            </p:cNvSpPr>
            <p:nvPr/>
          </p:nvSpPr>
          <p:spPr bwMode="auto">
            <a:xfrm>
              <a:off x="1536" y="2108"/>
              <a:ext cx="450" cy="276"/>
            </a:xfrm>
            <a:prstGeom prst="triangle">
              <a:avLst>
                <a:gd name="adj" fmla="val 50000"/>
              </a:avLst>
            </a:prstGeom>
            <a:noFill/>
            <a:ln w="38100" cap="flat" algn="ctr">
              <a:solidFill>
                <a:srgbClr val="000000"/>
              </a:solidFill>
              <a:prstDash val="solid"/>
              <a:miter lim="800000"/>
              <a:headEnd type="none" w="sm" len="sm"/>
              <a:tailEnd type="none" w="med" len="lg"/>
            </a:ln>
            <a:extLst>
              <a:ext uri="{909E8E84-426E-40DD-AFC4-6F175D3DCCD1}">
                <a14:hiddenFill xmlns:a14="http://schemas.microsoft.com/office/drawing/2010/main">
                  <a:solidFill>
                    <a:srgbClr val="99CC00"/>
                  </a:solidFill>
                </a14:hiddenFill>
              </a:ext>
            </a:extLst>
          </p:spPr>
          <p:txBody>
            <a:bodyPr wrap="none">
              <a:spAutoFit/>
            </a:bodyPr>
            <a:lstStyle/>
            <a:p>
              <a:endParaRPr lang="zh-CN" altLang="en-US"/>
            </a:p>
          </p:txBody>
        </p:sp>
        <p:sp>
          <p:nvSpPr>
            <p:cNvPr id="16" name="Line 572"/>
            <p:cNvSpPr>
              <a:spLocks noChangeShapeType="1"/>
            </p:cNvSpPr>
            <p:nvPr/>
          </p:nvSpPr>
          <p:spPr bwMode="auto">
            <a:xfrm>
              <a:off x="1986" y="1904"/>
              <a:ext cx="0" cy="0"/>
            </a:xfrm>
            <a:prstGeom prst="line">
              <a:avLst/>
            </a:prstGeom>
            <a:noFill/>
            <a:ln w="25400" cap="flat" algn="ctr">
              <a:solidFill>
                <a:srgbClr val="99CC00"/>
              </a:solidFill>
              <a:prstDash val="solid"/>
              <a:round/>
              <a:headEnd type="none" w="sm" len="sm"/>
              <a:tailEnd type="non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7" name="Line 573"/>
            <p:cNvSpPr>
              <a:spLocks noChangeShapeType="1"/>
            </p:cNvSpPr>
            <p:nvPr/>
          </p:nvSpPr>
          <p:spPr bwMode="auto">
            <a:xfrm>
              <a:off x="1986" y="1904"/>
              <a:ext cx="0" cy="0"/>
            </a:xfrm>
            <a:prstGeom prst="line">
              <a:avLst/>
            </a:prstGeom>
            <a:noFill/>
            <a:ln w="254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574"/>
            <p:cNvSpPr>
              <a:spLocks noChangeShapeType="1"/>
            </p:cNvSpPr>
            <p:nvPr/>
          </p:nvSpPr>
          <p:spPr bwMode="auto">
            <a:xfrm>
              <a:off x="1974" y="2126"/>
              <a:ext cx="0" cy="90"/>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575"/>
            <p:cNvSpPr>
              <a:spLocks noChangeShapeType="1"/>
            </p:cNvSpPr>
            <p:nvPr/>
          </p:nvSpPr>
          <p:spPr bwMode="auto">
            <a:xfrm>
              <a:off x="1764" y="1657"/>
              <a:ext cx="0" cy="1189"/>
            </a:xfrm>
            <a:prstGeom prst="line">
              <a:avLst/>
            </a:prstGeom>
            <a:noFill/>
            <a:ln w="38100" cap="flat" algn="ctr">
              <a:solidFill>
                <a:srgbClr val="000000"/>
              </a:solidFill>
              <a:prstDash val="solid"/>
              <a:round/>
              <a:headEnd type="none" w="sm" len="sm"/>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Rectangle 576"/>
            <p:cNvSpPr>
              <a:spLocks noChangeArrowheads="1"/>
            </p:cNvSpPr>
            <p:nvPr/>
          </p:nvSpPr>
          <p:spPr bwMode="auto">
            <a:xfrm>
              <a:off x="1164" y="2040"/>
              <a:ext cx="46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D</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21" name="Oval 577"/>
            <p:cNvSpPr>
              <a:spLocks noChangeArrowheads="1"/>
            </p:cNvSpPr>
            <p:nvPr/>
          </p:nvSpPr>
          <p:spPr bwMode="auto">
            <a:xfrm>
              <a:off x="1728" y="1632"/>
              <a:ext cx="60" cy="60"/>
            </a:xfrm>
            <a:prstGeom prst="ellipse">
              <a:avLst/>
            </a:prstGeom>
            <a:solidFill>
              <a:srgbClr val="000000"/>
            </a:solidFill>
            <a:ln w="19050" cap="flat" algn="ctr">
              <a:solidFill>
                <a:srgbClr val="000000"/>
              </a:solidFill>
              <a:prstDash val="solid"/>
              <a:round/>
              <a:headEnd type="none" w="med" len="med"/>
              <a:tailEnd type="none" w="med" len="med"/>
            </a:ln>
          </p:spPr>
          <p:txBody>
            <a:bodyPr wrap="none"/>
            <a:lstStyle/>
            <a:p>
              <a:endParaRPr lang="zh-CN" altLang="en-US"/>
            </a:p>
          </p:txBody>
        </p:sp>
        <p:sp>
          <p:nvSpPr>
            <p:cNvPr id="22" name="Oval 578"/>
            <p:cNvSpPr>
              <a:spLocks noChangeArrowheads="1"/>
            </p:cNvSpPr>
            <p:nvPr/>
          </p:nvSpPr>
          <p:spPr bwMode="auto">
            <a:xfrm>
              <a:off x="1740" y="2820"/>
              <a:ext cx="60" cy="60"/>
            </a:xfrm>
            <a:prstGeom prst="ellipse">
              <a:avLst/>
            </a:prstGeom>
            <a:solidFill>
              <a:srgbClr val="000000"/>
            </a:solidFill>
            <a:ln w="19050" cap="flat" algn="ctr">
              <a:solidFill>
                <a:srgbClr val="000000"/>
              </a:solidFill>
              <a:prstDash val="solid"/>
              <a:round/>
              <a:headEnd type="none" w="med" len="med"/>
              <a:tailEnd type="none" w="med" len="med"/>
            </a:ln>
          </p:spPr>
          <p:txBody>
            <a:bodyPr wrap="none"/>
            <a:lstStyle/>
            <a:p>
              <a:endParaRPr lang="zh-CN" altLang="en-US"/>
            </a:p>
          </p:txBody>
        </p:sp>
        <p:sp>
          <p:nvSpPr>
            <p:cNvPr id="23" name="Rectangle 579"/>
            <p:cNvSpPr>
              <a:spLocks noChangeArrowheads="1"/>
            </p:cNvSpPr>
            <p:nvPr/>
          </p:nvSpPr>
          <p:spPr bwMode="auto">
            <a:xfrm>
              <a:off x="984" y="1152"/>
              <a:ext cx="30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endParaRPr kumimoji="1" lang="ru-RU" altLang="zh-CN" sz="3200" b="1">
                <a:ea typeface="楷体_GB2312" pitchFamily="1" charset="-122"/>
              </a:endParaRPr>
            </a:p>
          </p:txBody>
        </p:sp>
        <p:sp>
          <p:nvSpPr>
            <p:cNvPr id="24" name="Line 580"/>
            <p:cNvSpPr>
              <a:spLocks noChangeShapeType="1"/>
            </p:cNvSpPr>
            <p:nvPr/>
          </p:nvSpPr>
          <p:spPr bwMode="auto">
            <a:xfrm>
              <a:off x="792" y="1476"/>
              <a:ext cx="672" cy="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Rectangle 581"/>
            <p:cNvSpPr>
              <a:spLocks noChangeArrowheads="1"/>
            </p:cNvSpPr>
            <p:nvPr/>
          </p:nvSpPr>
          <p:spPr bwMode="auto">
            <a:xfrm>
              <a:off x="1908" y="1692"/>
              <a:ext cx="33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26" name="Line 582"/>
            <p:cNvSpPr>
              <a:spLocks noChangeShapeType="1"/>
            </p:cNvSpPr>
            <p:nvPr/>
          </p:nvSpPr>
          <p:spPr bwMode="auto">
            <a:xfrm>
              <a:off x="1848" y="1764"/>
              <a:ext cx="0" cy="30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583"/>
            <p:cNvSpPr>
              <a:spLocks noChangeShapeType="1"/>
            </p:cNvSpPr>
            <p:nvPr/>
          </p:nvSpPr>
          <p:spPr bwMode="auto">
            <a:xfrm>
              <a:off x="1920" y="1524"/>
              <a:ext cx="336" cy="0"/>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584"/>
            <p:cNvSpPr>
              <a:spLocks noChangeArrowheads="1"/>
            </p:cNvSpPr>
            <p:nvPr/>
          </p:nvSpPr>
          <p:spPr bwMode="auto">
            <a:xfrm>
              <a:off x="1932" y="1152"/>
              <a:ext cx="34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i</a:t>
              </a:r>
              <a:r>
                <a:rPr kumimoji="1" lang="ru-RU" altLang="zh-CN" sz="3200" b="1" baseline="-25000">
                  <a:ea typeface="楷体_GB2312" pitchFamily="1" charset="-122"/>
                </a:rPr>
                <a:t>L</a:t>
              </a:r>
              <a:endParaRPr kumimoji="1" lang="ru-RU" altLang="zh-CN" sz="3200" b="1" baseline="-25000">
                <a:ea typeface="楷体_GB2312" pitchFamily="1" charset="-122"/>
              </a:endParaRPr>
            </a:p>
          </p:txBody>
        </p:sp>
        <p:sp>
          <p:nvSpPr>
            <p:cNvPr id="29" name="Rectangle 585"/>
            <p:cNvSpPr>
              <a:spLocks noChangeArrowheads="1"/>
            </p:cNvSpPr>
            <p:nvPr/>
          </p:nvSpPr>
          <p:spPr bwMode="auto">
            <a:xfrm>
              <a:off x="2100" y="2052"/>
              <a:ext cx="50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3200" b="1">
                  <a:ea typeface="楷体_GB2312" pitchFamily="1" charset="-122"/>
                </a:rPr>
                <a:t>U</a:t>
              </a:r>
              <a:r>
                <a:rPr kumimoji="1" lang="ru-RU" altLang="zh-CN" sz="3200" b="1" baseline="-25000">
                  <a:ea typeface="楷体_GB2312" pitchFamily="1" charset="-122"/>
                </a:rPr>
                <a:t>Z</a:t>
              </a:r>
              <a:endParaRPr kumimoji="1" lang="ru-RU" altLang="zh-CN" sz="3200" b="1" baseline="-25000">
                <a:ea typeface="楷体_GB2312" pitchFamily="1" charset="-122"/>
              </a:endParaRPr>
            </a:p>
          </p:txBody>
        </p:sp>
        <p:sp>
          <p:nvSpPr>
            <p:cNvPr id="30" name="Line 586"/>
            <p:cNvSpPr>
              <a:spLocks noChangeShapeType="1"/>
            </p:cNvSpPr>
            <p:nvPr/>
          </p:nvSpPr>
          <p:spPr bwMode="auto">
            <a:xfrm>
              <a:off x="2124" y="1980"/>
              <a:ext cx="0" cy="636"/>
            </a:xfrm>
            <a:prstGeom prst="line">
              <a:avLst/>
            </a:prstGeom>
            <a:noFill/>
            <a:ln w="2857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Rectangle 587"/>
          <p:cNvSpPr>
            <a:spLocks noChangeArrowheads="1"/>
          </p:cNvSpPr>
          <p:nvPr/>
        </p:nvSpPr>
        <p:spPr bwMode="auto">
          <a:xfrm>
            <a:off x="5656580" y="542290"/>
            <a:ext cx="4076700" cy="3094038"/>
          </a:xfrm>
          <a:prstGeom prst="rect">
            <a:avLst/>
          </a:prstGeom>
          <a:noFill/>
          <a:ln w="9525" cap="flat" algn="ctr">
            <a:solidFill>
              <a:srgbClr val="3333CC"/>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kumimoji="1" lang="ru-RU" altLang="zh-CN" sz="2800" b="1">
                <a:ea typeface="楷体_GB2312" pitchFamily="1" charset="-122"/>
              </a:rPr>
              <a:t>U</a:t>
            </a:r>
            <a:r>
              <a:rPr kumimoji="1" lang="ru-RU" altLang="zh-CN" sz="2800" b="1" baseline="-25000">
                <a:ea typeface="楷体_GB2312" pitchFamily="1" charset="-122"/>
              </a:rPr>
              <a:t>ZW</a:t>
            </a:r>
            <a:r>
              <a:rPr kumimoji="1" lang="ru-RU" altLang="zh-CN" sz="2800" b="1">
                <a:ea typeface="楷体_GB2312" pitchFamily="1" charset="-122"/>
              </a:rPr>
              <a:t>=10V        </a:t>
            </a:r>
            <a:r>
              <a:rPr kumimoji="1" lang="ru-RU" altLang="zh-CN" sz="2800" b="1">
                <a:ea typeface="楷体_GB2312" pitchFamily="1" charset="-122"/>
                <a:sym typeface="Symbol" panose="05050102010706020507" pitchFamily="18" charset="2"/>
              </a:rPr>
              <a:t>u</a:t>
            </a:r>
            <a:r>
              <a:rPr kumimoji="1" lang="ru-RU" altLang="zh-CN" sz="2800" b="1" baseline="-25000">
                <a:ea typeface="楷体_GB2312" pitchFamily="1" charset="-122"/>
                <a:sym typeface="Symbol" panose="05050102010706020507" pitchFamily="18" charset="2"/>
              </a:rPr>
              <a:t>i</a:t>
            </a:r>
            <a:r>
              <a:rPr kumimoji="1" lang="ru-RU" altLang="zh-CN" sz="2800" b="1">
                <a:ea typeface="楷体_GB2312" pitchFamily="1" charset="-122"/>
                <a:sym typeface="Symbol" panose="05050102010706020507" pitchFamily="18" charset="2"/>
              </a:rPr>
              <a:t>=12V</a:t>
            </a:r>
            <a:endParaRPr kumimoji="1" lang="ru-RU" altLang="zh-CN" sz="2800" b="1">
              <a:ea typeface="楷体_GB2312" pitchFamily="1" charset="-122"/>
              <a:sym typeface="Symbol" panose="05050102010706020507" pitchFamily="18" charset="2"/>
            </a:endParaRPr>
          </a:p>
          <a:p>
            <a:pPr>
              <a:spcBef>
                <a:spcPct val="50000"/>
              </a:spcBef>
            </a:pPr>
            <a:r>
              <a:rPr kumimoji="1" lang="ru-RU" altLang="zh-CN" sz="2800" b="1">
                <a:ea typeface="楷体_GB2312" pitchFamily="1" charset="-122"/>
                <a:sym typeface="Symbol" panose="05050102010706020507" pitchFamily="18" charset="2"/>
              </a:rPr>
              <a:t>R=200 </a:t>
            </a:r>
            <a:endParaRPr kumimoji="1" lang="ru-RU" altLang="zh-CN" sz="2800" b="1">
              <a:ea typeface="楷体_GB2312" pitchFamily="1" charset="-122"/>
              <a:sym typeface="Symbol" panose="05050102010706020507" pitchFamily="18" charset="2"/>
            </a:endParaRPr>
          </a:p>
          <a:p>
            <a:pPr>
              <a:spcBef>
                <a:spcPct val="50000"/>
              </a:spcBef>
            </a:pPr>
            <a:r>
              <a:rPr kumimoji="1" lang="ru-RU" altLang="zh-CN" sz="2800" b="1">
                <a:ea typeface="楷体_GB2312" pitchFamily="1" charset="-122"/>
              </a:rPr>
              <a:t>I</a:t>
            </a:r>
            <a:r>
              <a:rPr kumimoji="1" lang="ru-RU" altLang="zh-CN" sz="2800" b="1" baseline="-25000">
                <a:ea typeface="楷体_GB2312" pitchFamily="1" charset="-122"/>
              </a:rPr>
              <a:t>zmax</a:t>
            </a:r>
            <a:r>
              <a:rPr kumimoji="1" lang="ru-RU" altLang="zh-CN" sz="2800" b="1">
                <a:ea typeface="楷体_GB2312" pitchFamily="1" charset="-122"/>
              </a:rPr>
              <a:t>=12mA</a:t>
            </a:r>
            <a:endParaRPr kumimoji="1" lang="ru-RU" altLang="zh-CN" sz="2800" b="1">
              <a:ea typeface="楷体_GB2312" pitchFamily="1" charset="-122"/>
            </a:endParaRPr>
          </a:p>
          <a:p>
            <a:pPr>
              <a:spcBef>
                <a:spcPct val="50000"/>
              </a:spcBef>
            </a:pPr>
            <a:r>
              <a:rPr kumimoji="1" lang="ru-RU" altLang="zh-CN" sz="2800" b="1">
                <a:ea typeface="楷体_GB2312" pitchFamily="1" charset="-122"/>
              </a:rPr>
              <a:t>I</a:t>
            </a:r>
            <a:r>
              <a:rPr kumimoji="1" lang="ru-RU" altLang="zh-CN" sz="2800" b="1" baseline="-25000">
                <a:ea typeface="楷体_GB2312" pitchFamily="1" charset="-122"/>
              </a:rPr>
              <a:t>zmin</a:t>
            </a:r>
            <a:r>
              <a:rPr kumimoji="1" lang="ru-RU" altLang="zh-CN" sz="2800" b="1">
                <a:ea typeface="楷体_GB2312" pitchFamily="1" charset="-122"/>
              </a:rPr>
              <a:t>=2mA</a:t>
            </a:r>
            <a:endParaRPr kumimoji="1" lang="ru-RU" altLang="zh-CN" sz="2800" b="1">
              <a:ea typeface="楷体_GB2312" pitchFamily="1" charset="-122"/>
            </a:endParaRPr>
          </a:p>
          <a:p>
            <a:pPr>
              <a:spcBef>
                <a:spcPct val="50000"/>
              </a:spcBef>
            </a:pPr>
            <a:r>
              <a:rPr kumimoji="1" lang="ru-RU" altLang="zh-CN" sz="2800" b="1">
                <a:ea typeface="楷体_GB2312" pitchFamily="1" charset="-122"/>
              </a:rPr>
              <a:t>R</a:t>
            </a:r>
            <a:r>
              <a:rPr kumimoji="1" lang="ru-RU" altLang="zh-CN" sz="2800" b="1" baseline="-25000">
                <a:ea typeface="楷体_GB2312" pitchFamily="1" charset="-122"/>
              </a:rPr>
              <a:t>L</a:t>
            </a:r>
            <a:r>
              <a:rPr kumimoji="1" lang="ru-RU" altLang="zh-CN" sz="2800" b="1">
                <a:ea typeface="楷体_GB2312" pitchFamily="1" charset="-122"/>
              </a:rPr>
              <a:t>=2k</a:t>
            </a:r>
            <a:r>
              <a:rPr kumimoji="1" lang="ru-RU" altLang="zh-CN" sz="2800" b="1">
                <a:ea typeface="楷体_GB2312" pitchFamily="1" charset="-122"/>
                <a:sym typeface="Symbol" panose="05050102010706020507" pitchFamily="18" charset="2"/>
              </a:rPr>
              <a:t> (1.5 </a:t>
            </a:r>
            <a:r>
              <a:rPr kumimoji="1" lang="ru-RU" altLang="zh-CN" sz="2800" b="1">
                <a:ea typeface="楷体_GB2312" pitchFamily="1" charset="-122"/>
              </a:rPr>
              <a:t>k</a:t>
            </a:r>
            <a:r>
              <a:rPr kumimoji="1" lang="ru-RU" altLang="zh-CN" sz="2800" b="1">
                <a:ea typeface="楷体_GB2312" pitchFamily="1" charset="-122"/>
                <a:sym typeface="Symbol" panose="05050102010706020507" pitchFamily="18" charset="2"/>
              </a:rPr>
              <a:t> ~4 </a:t>
            </a:r>
            <a:r>
              <a:rPr kumimoji="1" lang="ru-RU" altLang="zh-CN" sz="2800" b="1">
                <a:ea typeface="楷体_GB2312" pitchFamily="1" charset="-122"/>
              </a:rPr>
              <a:t>k</a:t>
            </a:r>
            <a:r>
              <a:rPr kumimoji="1" lang="ru-RU" altLang="zh-CN" sz="2800" b="1">
                <a:ea typeface="楷体_GB2312" pitchFamily="1" charset="-122"/>
                <a:sym typeface="Symbol" panose="05050102010706020507" pitchFamily="18" charset="2"/>
              </a:rPr>
              <a:t>) </a:t>
            </a:r>
            <a:endParaRPr kumimoji="1" lang="ru-RU" altLang="zh-CN" sz="2800" b="1">
              <a:ea typeface="楷体_GB2312" pitchFamily="1" charset="-122"/>
              <a:sym typeface="Symbol" panose="05050102010706020507" pitchFamily="18" charset="2"/>
            </a:endParaRPr>
          </a:p>
        </p:txBody>
      </p:sp>
      <p:sp>
        <p:nvSpPr>
          <p:cNvPr id="38" name="Rectangle 588"/>
          <p:cNvSpPr>
            <a:spLocks noChangeArrowheads="1"/>
          </p:cNvSpPr>
          <p:nvPr/>
        </p:nvSpPr>
        <p:spPr bwMode="auto">
          <a:xfrm>
            <a:off x="1370965" y="3619500"/>
            <a:ext cx="9010650" cy="3175000"/>
          </a:xfrm>
          <a:prstGeom prst="rect">
            <a:avLst/>
          </a:prstGeom>
          <a:solidFill>
            <a:srgbClr val="CCFFCC"/>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ru-RU" altLang="zh-CN" sz="2800" b="1" dirty="0">
                <a:ea typeface="楷体_GB2312" pitchFamily="1" charset="-122"/>
              </a:rPr>
              <a:t>i</a:t>
            </a:r>
            <a:r>
              <a:rPr kumimoji="1" lang="ru-RU" altLang="zh-CN" sz="2800" b="1" baseline="-25000" dirty="0">
                <a:ea typeface="楷体_GB2312" pitchFamily="1" charset="-122"/>
              </a:rPr>
              <a:t>L</a:t>
            </a:r>
            <a:r>
              <a:rPr kumimoji="1" lang="ru-RU" altLang="zh-CN" sz="2800" b="1" dirty="0">
                <a:ea typeface="楷体_GB2312" pitchFamily="1" charset="-122"/>
              </a:rPr>
              <a:t>=u</a:t>
            </a:r>
            <a:r>
              <a:rPr kumimoji="1" lang="ru-RU" altLang="zh-CN" sz="2800" b="1" baseline="-25000" dirty="0">
                <a:ea typeface="楷体_GB2312" pitchFamily="1" charset="-122"/>
              </a:rPr>
              <a:t>o</a:t>
            </a:r>
            <a:r>
              <a:rPr kumimoji="1" lang="ru-RU" altLang="zh-CN" sz="2800" b="1" dirty="0">
                <a:ea typeface="楷体_GB2312" pitchFamily="1" charset="-122"/>
              </a:rPr>
              <a:t>/R</a:t>
            </a:r>
            <a:r>
              <a:rPr kumimoji="1" lang="ru-RU" altLang="zh-CN" sz="2800" b="1" baseline="-25000" dirty="0">
                <a:ea typeface="楷体_GB2312" pitchFamily="1" charset="-122"/>
              </a:rPr>
              <a:t>L</a:t>
            </a:r>
            <a:r>
              <a:rPr kumimoji="1" lang="ru-RU" altLang="zh-CN" sz="2800" b="1" dirty="0">
                <a:ea typeface="楷体_GB2312" pitchFamily="1" charset="-122"/>
              </a:rPr>
              <a:t>=U</a:t>
            </a:r>
            <a:r>
              <a:rPr kumimoji="1" lang="ru-RU" altLang="zh-CN" sz="2800" b="1" baseline="-25000" dirty="0">
                <a:ea typeface="楷体_GB2312" pitchFamily="1" charset="-122"/>
              </a:rPr>
              <a:t>Z</a:t>
            </a:r>
            <a:r>
              <a:rPr kumimoji="1" lang="ru-RU" altLang="zh-CN" sz="2800" b="1" dirty="0">
                <a:ea typeface="楷体_GB2312" pitchFamily="1" charset="-122"/>
              </a:rPr>
              <a:t>/R</a:t>
            </a:r>
            <a:r>
              <a:rPr kumimoji="1" lang="ru-RU" altLang="zh-CN" sz="2800" b="1" baseline="-25000" dirty="0">
                <a:ea typeface="楷体_GB2312" pitchFamily="1" charset="-122"/>
              </a:rPr>
              <a:t>L</a:t>
            </a:r>
            <a:r>
              <a:rPr kumimoji="1" lang="ru-RU" altLang="zh-CN" sz="2800" b="1" dirty="0">
                <a:ea typeface="楷体_GB2312" pitchFamily="1" charset="-122"/>
              </a:rPr>
              <a:t>=10/2=5</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endParaRPr kumimoji="1" lang="zh-CN" altLang="ru-RU" sz="2800" b="1" dirty="0">
              <a:ea typeface="楷体_GB2312" pitchFamily="1" charset="-122"/>
            </a:endParaRPr>
          </a:p>
          <a:p>
            <a:pPr>
              <a:spcBef>
                <a:spcPct val="50000"/>
              </a:spcBef>
            </a:pPr>
            <a:r>
              <a:rPr kumimoji="1" lang="ru-RU" altLang="zh-CN" sz="2800" b="1" dirty="0">
                <a:ea typeface="楷体_GB2312" pitchFamily="1" charset="-122"/>
              </a:rPr>
              <a:t>i= (</a:t>
            </a:r>
            <a:r>
              <a:rPr kumimoji="1" lang="ru-RU" altLang="zh-CN" sz="2800" b="1" dirty="0">
                <a:ea typeface="楷体_GB2312" pitchFamily="1" charset="-122"/>
                <a:sym typeface="Symbol" panose="05050102010706020507" pitchFamily="18" charset="2"/>
              </a:rPr>
              <a:t>u</a:t>
            </a:r>
            <a:r>
              <a:rPr kumimoji="1" lang="ru-RU" altLang="zh-CN" sz="2800" b="1" baseline="-25000" dirty="0">
                <a:ea typeface="楷体_GB2312" pitchFamily="1" charset="-122"/>
                <a:sym typeface="Symbol" panose="05050102010706020507" pitchFamily="18" charset="2"/>
              </a:rPr>
              <a:t>i</a:t>
            </a:r>
            <a:r>
              <a:rPr kumimoji="1" lang="ru-RU" altLang="zh-CN" sz="2800" b="1" dirty="0">
                <a:ea typeface="楷体_GB2312" pitchFamily="1" charset="-122"/>
                <a:sym typeface="Symbol" panose="05050102010706020507" pitchFamily="18" charset="2"/>
              </a:rPr>
              <a:t> - </a:t>
            </a:r>
            <a:r>
              <a:rPr kumimoji="1" lang="ru-RU" altLang="zh-CN" sz="2800" b="1" dirty="0">
                <a:ea typeface="楷体_GB2312" pitchFamily="1" charset="-122"/>
              </a:rPr>
              <a:t>U</a:t>
            </a:r>
            <a:r>
              <a:rPr kumimoji="1" lang="ru-RU" altLang="zh-CN" sz="2800" b="1" baseline="-25000" dirty="0">
                <a:ea typeface="楷体_GB2312" pitchFamily="1" charset="-122"/>
              </a:rPr>
              <a:t>Z</a:t>
            </a:r>
            <a:r>
              <a:rPr kumimoji="1" lang="zh-CN" altLang="ru-RU" sz="2800" b="1" dirty="0">
                <a:ea typeface="楷体_GB2312" pitchFamily="1" charset="-122"/>
              </a:rPr>
              <a:t>）</a:t>
            </a:r>
            <a:r>
              <a:rPr kumimoji="1" lang="ru-RU" altLang="zh-CN" sz="2800" b="1" dirty="0">
                <a:ea typeface="楷体_GB2312" pitchFamily="1" charset="-122"/>
              </a:rPr>
              <a:t>/R=</a:t>
            </a:r>
            <a:r>
              <a:rPr kumimoji="1" lang="zh-CN" altLang="ru-RU" sz="2800" b="1" dirty="0">
                <a:ea typeface="楷体_GB2312" pitchFamily="1" charset="-122"/>
              </a:rPr>
              <a:t>（</a:t>
            </a:r>
            <a:r>
              <a:rPr kumimoji="1" lang="ru-RU" altLang="zh-CN" sz="2800" b="1" dirty="0">
                <a:ea typeface="楷体_GB2312" pitchFamily="1" charset="-122"/>
              </a:rPr>
              <a:t>12-10</a:t>
            </a:r>
            <a:r>
              <a:rPr kumimoji="1" lang="zh-CN" altLang="ru-RU" sz="2800" b="1" dirty="0">
                <a:ea typeface="楷体_GB2312" pitchFamily="1" charset="-122"/>
              </a:rPr>
              <a:t>）</a:t>
            </a:r>
            <a:r>
              <a:rPr kumimoji="1" lang="ru-RU" altLang="zh-CN" sz="2800" b="1" dirty="0">
                <a:ea typeface="楷体_GB2312" pitchFamily="1" charset="-122"/>
              </a:rPr>
              <a:t>/</a:t>
            </a:r>
            <a:r>
              <a:rPr kumimoji="1" lang="ru-RU" altLang="zh-CN" sz="2800" b="1" dirty="0">
                <a:solidFill>
                  <a:srgbClr val="FF3300"/>
                </a:solidFill>
                <a:ea typeface="楷体_GB2312" pitchFamily="1" charset="-122"/>
              </a:rPr>
              <a:t>0.2</a:t>
            </a:r>
            <a:r>
              <a:rPr kumimoji="1" lang="ru-RU" altLang="zh-CN" sz="2800" b="1" dirty="0">
                <a:ea typeface="楷体_GB2312" pitchFamily="1" charset="-122"/>
              </a:rPr>
              <a:t>=10</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r>
              <a:rPr kumimoji="1" lang="zh-CN" altLang="ru-RU" sz="3200" b="1" dirty="0">
                <a:ea typeface="楷体_GB2312" pitchFamily="1" charset="-122"/>
              </a:rPr>
              <a:t> </a:t>
            </a:r>
            <a:endParaRPr kumimoji="1" lang="zh-CN" altLang="ru-RU" sz="3200" b="1" dirty="0">
              <a:ea typeface="楷体_GB2312" pitchFamily="1" charset="-122"/>
            </a:endParaRPr>
          </a:p>
          <a:p>
            <a:pPr>
              <a:spcBef>
                <a:spcPct val="50000"/>
              </a:spcBef>
            </a:pPr>
            <a:r>
              <a:rPr kumimoji="1" lang="ru-RU" altLang="zh-CN" sz="2800" b="1" dirty="0">
                <a:ea typeface="楷体_GB2312" pitchFamily="1" charset="-122"/>
              </a:rPr>
              <a:t>i</a:t>
            </a:r>
            <a:r>
              <a:rPr kumimoji="1" lang="ru-RU" altLang="zh-CN" sz="2800" b="1" baseline="-25000" dirty="0">
                <a:ea typeface="楷体_GB2312" pitchFamily="1" charset="-122"/>
              </a:rPr>
              <a:t>Z</a:t>
            </a:r>
            <a:r>
              <a:rPr kumimoji="1" lang="ru-RU" altLang="zh-CN" sz="2800" b="1" dirty="0">
                <a:ea typeface="楷体_GB2312" pitchFamily="1" charset="-122"/>
              </a:rPr>
              <a:t> = i - i</a:t>
            </a:r>
            <a:r>
              <a:rPr kumimoji="1" lang="ru-RU" altLang="zh-CN" sz="2800" b="1" baseline="-25000" dirty="0">
                <a:ea typeface="楷体_GB2312" pitchFamily="1" charset="-122"/>
              </a:rPr>
              <a:t>L</a:t>
            </a:r>
            <a:r>
              <a:rPr kumimoji="1" lang="ru-RU" altLang="zh-CN" sz="2800" b="1" dirty="0">
                <a:ea typeface="楷体_GB2312" pitchFamily="1" charset="-122"/>
              </a:rPr>
              <a:t>=10-5=5</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endParaRPr kumimoji="1" lang="zh-CN" altLang="ru-RU" sz="2800" b="1" dirty="0">
              <a:ea typeface="楷体_GB2312" pitchFamily="1" charset="-122"/>
            </a:endParaRPr>
          </a:p>
          <a:p>
            <a:pPr>
              <a:spcBef>
                <a:spcPct val="50000"/>
              </a:spcBef>
            </a:pPr>
            <a:r>
              <a:rPr kumimoji="1" lang="zh-CN" altLang="ru-RU" b="1" dirty="0">
                <a:ea typeface="楷体_GB2312" pitchFamily="1" charset="-122"/>
              </a:rPr>
              <a:t>当</a:t>
            </a:r>
            <a:r>
              <a:rPr kumimoji="1" lang="ru-RU" altLang="zh-CN" b="1" dirty="0">
                <a:ea typeface="楷体_GB2312" pitchFamily="1" charset="-122"/>
              </a:rPr>
              <a:t>R</a:t>
            </a:r>
            <a:r>
              <a:rPr kumimoji="1" lang="ru-RU" altLang="zh-CN" b="1" baseline="-25000" dirty="0">
                <a:ea typeface="楷体_GB2312" pitchFamily="1" charset="-122"/>
              </a:rPr>
              <a:t>L</a:t>
            </a:r>
            <a:r>
              <a:rPr kumimoji="1" lang="ru-RU" altLang="zh-CN" b="1" dirty="0">
                <a:ea typeface="楷体_GB2312" pitchFamily="1" charset="-122"/>
              </a:rPr>
              <a:t>=</a:t>
            </a:r>
            <a:r>
              <a:rPr kumimoji="1" lang="ru-RU" altLang="zh-CN" b="1" dirty="0">
                <a:ea typeface="楷体_GB2312" pitchFamily="1" charset="-122"/>
                <a:sym typeface="Symbol" panose="05050102010706020507" pitchFamily="18" charset="2"/>
              </a:rPr>
              <a:t>1.5 </a:t>
            </a:r>
            <a:r>
              <a:rPr kumimoji="1" lang="ru-RU" altLang="zh-CN" b="1" dirty="0">
                <a:ea typeface="楷体_GB2312" pitchFamily="1" charset="-122"/>
              </a:rPr>
              <a:t>k</a:t>
            </a:r>
            <a:r>
              <a:rPr kumimoji="1" lang="ru-RU" altLang="zh-CN" b="1" dirty="0">
                <a:ea typeface="楷体_GB2312" pitchFamily="1" charset="-122"/>
                <a:sym typeface="Symbol" panose="05050102010706020507" pitchFamily="18" charset="2"/>
              </a:rPr>
              <a:t></a:t>
            </a:r>
            <a:r>
              <a:rPr kumimoji="1" lang="zh-CN" altLang="ru-RU" b="1" dirty="0">
                <a:ea typeface="楷体_GB2312" pitchFamily="1" charset="-122"/>
                <a:sym typeface="Symbol" panose="05050102010706020507" pitchFamily="18" charset="2"/>
              </a:rPr>
              <a:t>时</a:t>
            </a:r>
            <a:r>
              <a:rPr kumimoji="1" lang="ru-RU" altLang="zh-CN" b="1" dirty="0">
                <a:ea typeface="楷体_GB2312" pitchFamily="1" charset="-122"/>
                <a:sym typeface="Symbol" panose="05050102010706020507" pitchFamily="18" charset="2"/>
              </a:rPr>
              <a:t>, </a:t>
            </a:r>
            <a:r>
              <a:rPr kumimoji="1" lang="ru-RU" altLang="zh-CN" sz="2800" b="1" dirty="0">
                <a:ea typeface="楷体_GB2312" pitchFamily="1" charset="-122"/>
              </a:rPr>
              <a:t>i</a:t>
            </a:r>
            <a:r>
              <a:rPr kumimoji="1" lang="ru-RU" altLang="zh-CN" sz="2800" b="1" baseline="-25000" dirty="0">
                <a:ea typeface="楷体_GB2312" pitchFamily="1" charset="-122"/>
              </a:rPr>
              <a:t>L</a:t>
            </a:r>
            <a:r>
              <a:rPr kumimoji="1" lang="ru-RU" altLang="zh-CN" sz="2800" b="1" dirty="0">
                <a:ea typeface="楷体_GB2312" pitchFamily="1" charset="-122"/>
              </a:rPr>
              <a:t>=10/1.5=6.7</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r>
              <a:rPr kumimoji="1" lang="ru-RU" altLang="zh-CN" sz="2800" b="1" dirty="0">
                <a:ea typeface="楷体_GB2312" pitchFamily="1" charset="-122"/>
              </a:rPr>
              <a:t>, i</a:t>
            </a:r>
            <a:r>
              <a:rPr kumimoji="1" lang="ru-RU" altLang="zh-CN" sz="2800" b="1" baseline="-25000" dirty="0">
                <a:ea typeface="楷体_GB2312" pitchFamily="1" charset="-122"/>
              </a:rPr>
              <a:t>Z</a:t>
            </a:r>
            <a:r>
              <a:rPr kumimoji="1" lang="ru-RU" altLang="zh-CN" sz="2800" b="1" dirty="0">
                <a:ea typeface="楷体_GB2312" pitchFamily="1" charset="-122"/>
              </a:rPr>
              <a:t> =10-6.7=3.3</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endParaRPr kumimoji="1" lang="zh-CN" altLang="ru-RU" sz="2800" b="1" dirty="0">
              <a:ea typeface="楷体_GB2312" pitchFamily="1" charset="-122"/>
            </a:endParaRPr>
          </a:p>
          <a:p>
            <a:pPr>
              <a:spcBef>
                <a:spcPct val="50000"/>
              </a:spcBef>
            </a:pPr>
            <a:r>
              <a:rPr kumimoji="1" lang="zh-CN" altLang="ru-RU" b="1" dirty="0">
                <a:ea typeface="楷体_GB2312" pitchFamily="1" charset="-122"/>
              </a:rPr>
              <a:t>当</a:t>
            </a:r>
            <a:r>
              <a:rPr kumimoji="1" lang="ru-RU" altLang="zh-CN" b="1" dirty="0">
                <a:ea typeface="楷体_GB2312" pitchFamily="1" charset="-122"/>
              </a:rPr>
              <a:t>R</a:t>
            </a:r>
            <a:r>
              <a:rPr kumimoji="1" lang="ru-RU" altLang="zh-CN" b="1" baseline="-25000" dirty="0">
                <a:ea typeface="楷体_GB2312" pitchFamily="1" charset="-122"/>
              </a:rPr>
              <a:t>L</a:t>
            </a:r>
            <a:r>
              <a:rPr kumimoji="1" lang="ru-RU" altLang="zh-CN" b="1" dirty="0">
                <a:ea typeface="楷体_GB2312" pitchFamily="1" charset="-122"/>
              </a:rPr>
              <a:t>=</a:t>
            </a:r>
            <a:r>
              <a:rPr kumimoji="1" lang="ru-RU" altLang="zh-CN" b="1" dirty="0">
                <a:ea typeface="楷体_GB2312" pitchFamily="1" charset="-122"/>
                <a:sym typeface="Symbol" panose="05050102010706020507" pitchFamily="18" charset="2"/>
              </a:rPr>
              <a:t>4 </a:t>
            </a:r>
            <a:r>
              <a:rPr kumimoji="1" lang="ru-RU" altLang="zh-CN" b="1" dirty="0">
                <a:ea typeface="楷体_GB2312" pitchFamily="1" charset="-122"/>
              </a:rPr>
              <a:t>k</a:t>
            </a:r>
            <a:r>
              <a:rPr kumimoji="1" lang="ru-RU" altLang="zh-CN" b="1" dirty="0">
                <a:ea typeface="楷体_GB2312" pitchFamily="1" charset="-122"/>
                <a:sym typeface="Symbol" panose="05050102010706020507" pitchFamily="18" charset="2"/>
              </a:rPr>
              <a:t></a:t>
            </a:r>
            <a:r>
              <a:rPr kumimoji="1" lang="zh-CN" altLang="ru-RU" b="1" dirty="0">
                <a:ea typeface="楷体_GB2312" pitchFamily="1" charset="-122"/>
                <a:sym typeface="Symbol" panose="05050102010706020507" pitchFamily="18" charset="2"/>
              </a:rPr>
              <a:t>时</a:t>
            </a:r>
            <a:r>
              <a:rPr kumimoji="1" lang="ru-RU" altLang="zh-CN" b="1" dirty="0">
                <a:ea typeface="楷体_GB2312" pitchFamily="1" charset="-122"/>
                <a:sym typeface="Symbol" panose="05050102010706020507" pitchFamily="18" charset="2"/>
              </a:rPr>
              <a:t>, </a:t>
            </a:r>
            <a:r>
              <a:rPr kumimoji="1" lang="ru-RU" altLang="zh-CN" sz="2800" b="1" dirty="0">
                <a:ea typeface="楷体_GB2312" pitchFamily="1" charset="-122"/>
              </a:rPr>
              <a:t>i</a:t>
            </a:r>
            <a:r>
              <a:rPr kumimoji="1" lang="ru-RU" altLang="zh-CN" sz="2800" b="1" baseline="-25000" dirty="0">
                <a:ea typeface="楷体_GB2312" pitchFamily="1" charset="-122"/>
              </a:rPr>
              <a:t>L</a:t>
            </a:r>
            <a:r>
              <a:rPr kumimoji="1" lang="ru-RU" altLang="zh-CN" sz="2800" b="1" dirty="0">
                <a:ea typeface="楷体_GB2312" pitchFamily="1" charset="-122"/>
              </a:rPr>
              <a:t>=10/4=2.5</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r>
              <a:rPr kumimoji="1" lang="ru-RU" altLang="zh-CN" sz="2800" b="1" dirty="0">
                <a:ea typeface="楷体_GB2312" pitchFamily="1" charset="-122"/>
              </a:rPr>
              <a:t>,    i</a:t>
            </a:r>
            <a:r>
              <a:rPr kumimoji="1" lang="ru-RU" altLang="zh-CN" sz="2800" b="1" baseline="-25000" dirty="0">
                <a:ea typeface="楷体_GB2312" pitchFamily="1" charset="-122"/>
              </a:rPr>
              <a:t>Z</a:t>
            </a:r>
            <a:r>
              <a:rPr kumimoji="1" lang="ru-RU" altLang="zh-CN" sz="2800" b="1" dirty="0">
                <a:ea typeface="楷体_GB2312" pitchFamily="1" charset="-122"/>
              </a:rPr>
              <a:t> =10-2.5=7.5</a:t>
            </a:r>
            <a:r>
              <a:rPr kumimoji="1" lang="zh-CN" altLang="ru-RU" sz="2800" b="1" dirty="0">
                <a:ea typeface="楷体_GB2312" pitchFamily="1" charset="-122"/>
              </a:rPr>
              <a:t>（</a:t>
            </a:r>
            <a:r>
              <a:rPr kumimoji="1" lang="ru-RU" altLang="zh-CN" sz="2800" b="1" dirty="0">
                <a:ea typeface="楷体_GB2312" pitchFamily="1" charset="-122"/>
              </a:rPr>
              <a:t>mA</a:t>
            </a:r>
            <a:r>
              <a:rPr kumimoji="1" lang="zh-CN" altLang="ru-RU" sz="2800" b="1" dirty="0">
                <a:ea typeface="楷体_GB2312" pitchFamily="1" charset="-122"/>
              </a:rPr>
              <a:t>）</a:t>
            </a:r>
            <a:endParaRPr kumimoji="1" lang="zh-CN" altLang="ru-RU" sz="2800" b="1" dirty="0">
              <a:ea typeface="楷体_GB2312" pitchFamily="1" charset="-122"/>
            </a:endParaRPr>
          </a:p>
        </p:txBody>
      </p:sp>
      <p:grpSp>
        <p:nvGrpSpPr>
          <p:cNvPr id="39" name="Group 589"/>
          <p:cNvGrpSpPr/>
          <p:nvPr/>
        </p:nvGrpSpPr>
        <p:grpSpPr bwMode="auto">
          <a:xfrm>
            <a:off x="6257290" y="3676650"/>
            <a:ext cx="4114800" cy="3238500"/>
            <a:chOff x="3024" y="2220"/>
            <a:chExt cx="2592" cy="2040"/>
          </a:xfrm>
        </p:grpSpPr>
        <p:sp>
          <p:nvSpPr>
            <p:cNvPr id="40" name="Rectangle 590"/>
            <p:cNvSpPr>
              <a:spLocks noChangeArrowheads="1"/>
            </p:cNvSpPr>
            <p:nvPr/>
          </p:nvSpPr>
          <p:spPr bwMode="auto">
            <a:xfrm>
              <a:off x="3024" y="2220"/>
              <a:ext cx="2592" cy="909"/>
            </a:xfrm>
            <a:prstGeom prst="rect">
              <a:avLst/>
            </a:prstGeom>
            <a:solidFill>
              <a:srgbClr val="FFFFCC"/>
            </a:solidFill>
            <a:ln w="9525" cap="flat" algn="ctr">
              <a:solidFill>
                <a:srgbClr val="FF33CC"/>
              </a:solidFill>
              <a:prstDash val="solid"/>
              <a:miter lim="800000"/>
              <a:headEnd type="none" w="med" len="med"/>
              <a:tailEnd type="none" w="med" len="med"/>
            </a:ln>
          </p:spPr>
          <p:txBody>
            <a:bodyPr>
              <a:spAutoFit/>
            </a:bodyPr>
            <a:lstStyle/>
            <a:p>
              <a:pPr>
                <a:spcBef>
                  <a:spcPct val="50000"/>
                </a:spcBef>
              </a:pPr>
              <a:r>
                <a:rPr kumimoji="1" lang="zh-CN" altLang="ru-RU" sz="3200" b="1">
                  <a:ea typeface="楷体_GB2312" pitchFamily="1" charset="-122"/>
                </a:rPr>
                <a:t>负载变化</a:t>
              </a:r>
              <a:r>
                <a:rPr kumimoji="1" lang="ru-RU" altLang="zh-CN" sz="3200" b="1">
                  <a:ea typeface="楷体_GB2312" pitchFamily="1" charset="-122"/>
                </a:rPr>
                <a:t>,</a:t>
              </a:r>
              <a:r>
                <a:rPr kumimoji="1" lang="zh-CN" altLang="ru-RU" sz="3200" b="1">
                  <a:ea typeface="楷体_GB2312" pitchFamily="1" charset="-122"/>
                </a:rPr>
                <a:t>但</a:t>
              </a:r>
              <a:r>
                <a:rPr kumimoji="1" lang="ru-RU" altLang="zh-CN" sz="2800" b="1">
                  <a:ea typeface="楷体_GB2312" pitchFamily="1" charset="-122"/>
                </a:rPr>
                <a:t>i</a:t>
              </a:r>
              <a:r>
                <a:rPr kumimoji="1" lang="ru-RU" altLang="zh-CN" sz="2800" b="1" baseline="-25000">
                  <a:ea typeface="楷体_GB2312" pitchFamily="1" charset="-122"/>
                </a:rPr>
                <a:t>Z</a:t>
              </a:r>
              <a:r>
                <a:rPr kumimoji="1" lang="zh-CN" altLang="ru-RU" sz="2800" b="1">
                  <a:ea typeface="楷体_GB2312" pitchFamily="1" charset="-122"/>
                </a:rPr>
                <a:t>仍在</a:t>
              </a:r>
              <a:r>
                <a:rPr kumimoji="1" lang="ru-RU" altLang="zh-CN" sz="2800" b="1">
                  <a:ea typeface="楷体_GB2312" pitchFamily="1" charset="-122"/>
                </a:rPr>
                <a:t>12mA</a:t>
              </a:r>
              <a:r>
                <a:rPr kumimoji="1" lang="zh-CN" altLang="ru-RU" sz="2800" b="1">
                  <a:ea typeface="楷体_GB2312" pitchFamily="1" charset="-122"/>
                </a:rPr>
                <a:t>和</a:t>
              </a:r>
              <a:r>
                <a:rPr kumimoji="1" lang="ru-RU" altLang="zh-CN" sz="2800" b="1">
                  <a:ea typeface="楷体_GB2312" pitchFamily="1" charset="-122"/>
                </a:rPr>
                <a:t>2mA</a:t>
              </a:r>
              <a:r>
                <a:rPr kumimoji="1" lang="zh-CN" altLang="ru-RU" sz="2800" b="1">
                  <a:ea typeface="楷体_GB2312" pitchFamily="1" charset="-122"/>
                </a:rPr>
                <a:t>之间</a:t>
              </a:r>
              <a:r>
                <a:rPr kumimoji="1" lang="ru-RU" altLang="zh-CN" sz="2800" b="1">
                  <a:ea typeface="楷体_GB2312" pitchFamily="1" charset="-122"/>
                </a:rPr>
                <a:t>,</a:t>
              </a:r>
              <a:r>
                <a:rPr kumimoji="1" lang="zh-CN" altLang="ru-RU" sz="2800" b="1">
                  <a:ea typeface="楷体_GB2312" pitchFamily="1" charset="-122"/>
                </a:rPr>
                <a:t>所以稳压管仍能起稳压作用</a:t>
              </a:r>
              <a:endParaRPr kumimoji="1" lang="zh-CN" altLang="ru-RU" sz="2800" b="1">
                <a:ea typeface="楷体_GB2312" pitchFamily="1" charset="-122"/>
              </a:endParaRPr>
            </a:p>
          </p:txBody>
        </p:sp>
        <p:sp>
          <p:nvSpPr>
            <p:cNvPr id="41" name="Oval 591"/>
            <p:cNvSpPr>
              <a:spLocks noChangeArrowheads="1"/>
            </p:cNvSpPr>
            <p:nvPr/>
          </p:nvSpPr>
          <p:spPr bwMode="auto">
            <a:xfrm>
              <a:off x="4452" y="3264"/>
              <a:ext cx="1032" cy="996"/>
            </a:xfrm>
            <a:prstGeom prst="ellipse">
              <a:avLst/>
            </a:prstGeom>
            <a:noFill/>
            <a:ln w="38100" cap="flat" algn="ctr">
              <a:solidFill>
                <a:srgbClr val="FF33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2" name="AutoShape 592"/>
            <p:cNvSpPr>
              <a:spLocks noChangeArrowheads="1" noChangeShapeType="1"/>
            </p:cNvSpPr>
            <p:nvPr/>
          </p:nvSpPr>
          <p:spPr bwMode="auto">
            <a:xfrm rot="10800000">
              <a:off x="4320" y="3129"/>
              <a:ext cx="120" cy="633"/>
            </a:xfrm>
            <a:prstGeom prst="curvedConnector2">
              <a:avLst/>
            </a:prstGeom>
            <a:noFill/>
            <a:ln w="38100" cap="flat" algn="ctr">
              <a:solidFill>
                <a:srgbClr val="FF33CC"/>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childTnLst>
                                    <p:set>
                                      <p:cBhvr additive="base">
                                        <p:cTn id="6" dur="1" fill="hold">
                                          <p:stCondLst>
                                            <p:cond delay="0"/>
                                          </p:stCondLst>
                                        </p:cTn>
                                        <p:tgtEl>
                                          <p:spTgt spid="37"/>
                                        </p:tgtEl>
                                        <p:attrNameLst>
                                          <p:attrName>style.visibility</p:attrName>
                                        </p:attrNameLst>
                                      </p:cBhvr>
                                      <p:to>
                                        <p:strVal val="visible"/>
                                      </p:to>
                                    </p:set>
                                    <p:animEffect transition="in" filter="wipe(up)">
                                      <p:cBhvr additive="base">
                                        <p:cTn id="7" dur="3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childTnLst>
                                    <p:set>
                                      <p:cBhvr additive="base">
                                        <p:cTn id="11" dur="1" fill="hold">
                                          <p:stCondLst>
                                            <p:cond delay="0"/>
                                          </p:stCondLst>
                                        </p:cTn>
                                        <p:tgtEl>
                                          <p:spTgt spid="38">
                                            <p:bg/>
                                          </p:spTgt>
                                        </p:tgtEl>
                                        <p:attrNameLst>
                                          <p:attrName>style.visibility</p:attrName>
                                        </p:attrNameLst>
                                      </p:cBhvr>
                                      <p:to>
                                        <p:strVal val="visible"/>
                                      </p:to>
                                    </p:set>
                                    <p:animEffect transition="in" filter="wipe(left)">
                                      <p:cBhvr additive="base">
                                        <p:cTn id="12" dur="500"/>
                                        <p:tgtEl>
                                          <p:spTgt spid="38">
                                            <p:bg/>
                                          </p:spTgt>
                                        </p:tgtEl>
                                      </p:cBhvr>
                                    </p:animEffect>
                                  </p:childTnLst>
                                </p:cTn>
                              </p:par>
                              <p:par>
                                <p:cTn id="13" presetID="22" presetClass="entr" presetSubtype="8" fill="hold" nodeType="withEffect">
                                  <p:childTnLst>
                                    <p:set>
                                      <p:cBhvr additive="base">
                                        <p:cTn id="14" dur="1" fill="hold">
                                          <p:stCondLst>
                                            <p:cond delay="0"/>
                                          </p:stCondLst>
                                        </p:cTn>
                                        <p:tgtEl>
                                          <p:spTgt spid="38"/>
                                        </p:tgtEl>
                                        <p:attrNameLst>
                                          <p:attrName>style.visibility</p:attrName>
                                        </p:attrNameLst>
                                      </p:cBhvr>
                                      <p:to>
                                        <p:strVal val="visible"/>
                                      </p:to>
                                    </p:set>
                                    <p:animEffect transition="in" filter="wipe(left)">
                                      <p:cBhvr additive="base">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childTnLst>
                                    <p:set>
                                      <p:cBhvr additive="base">
                                        <p:cTn id="19" dur="1" fill="hold">
                                          <p:stCondLst>
                                            <p:cond delay="0"/>
                                          </p:stCondLst>
                                        </p:cTn>
                                        <p:tgtEl>
                                          <p:spTgt spid="38"/>
                                        </p:tgtEl>
                                        <p:attrNameLst>
                                          <p:attrName>style.visibility</p:attrName>
                                        </p:attrNameLst>
                                      </p:cBhvr>
                                      <p:to>
                                        <p:strVal val="visible"/>
                                      </p:to>
                                    </p:set>
                                    <p:animEffect transition="in" filter="wipe(left)">
                                      <p:cBhvr additive="base">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childTnLst>
                                    <p:set>
                                      <p:cBhvr additive="base">
                                        <p:cTn id="24" dur="1" fill="hold">
                                          <p:stCondLst>
                                            <p:cond delay="0"/>
                                          </p:stCondLst>
                                        </p:cTn>
                                        <p:tgtEl>
                                          <p:spTgt spid="38"/>
                                        </p:tgtEl>
                                        <p:attrNameLst>
                                          <p:attrName>style.visibility</p:attrName>
                                        </p:attrNameLst>
                                      </p:cBhvr>
                                      <p:to>
                                        <p:strVal val="visible"/>
                                      </p:to>
                                    </p:set>
                                    <p:animEffect transition="in" filter="wipe(left)">
                                      <p:cBhvr additive="base">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childTnLst>
                                    <p:set>
                                      <p:cBhvr additive="base">
                                        <p:cTn id="29" dur="1" fill="hold">
                                          <p:stCondLst>
                                            <p:cond delay="0"/>
                                          </p:stCondLst>
                                        </p:cTn>
                                        <p:tgtEl>
                                          <p:spTgt spid="38"/>
                                        </p:tgtEl>
                                        <p:attrNameLst>
                                          <p:attrName>style.visibility</p:attrName>
                                        </p:attrNameLst>
                                      </p:cBhvr>
                                      <p:to>
                                        <p:strVal val="visible"/>
                                      </p:to>
                                    </p:set>
                                    <p:animEffect transition="in" filter="wipe(left)">
                                      <p:cBhvr additive="base">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childTnLst>
                                    <p:set>
                                      <p:cBhvr additive="base">
                                        <p:cTn id="34" dur="1" fill="hold">
                                          <p:stCondLst>
                                            <p:cond delay="0"/>
                                          </p:stCondLst>
                                        </p:cTn>
                                        <p:tgtEl>
                                          <p:spTgt spid="38"/>
                                        </p:tgtEl>
                                        <p:attrNameLst>
                                          <p:attrName>style.visibility</p:attrName>
                                        </p:attrNameLst>
                                      </p:cBhvr>
                                      <p:to>
                                        <p:strVal val="visible"/>
                                      </p:to>
                                    </p:set>
                                    <p:animEffect transition="in" filter="wipe(left)">
                                      <p:cBhvr additive="base">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childTnLst>
                                    <p:set>
                                      <p:cBhvr additive="base">
                                        <p:cTn id="39" dur="1" fill="hold">
                                          <p:stCondLst>
                                            <p:cond delay="0"/>
                                          </p:stCondLst>
                                        </p:cTn>
                                        <p:tgtEl>
                                          <p:spTgt spid="39"/>
                                        </p:tgtEl>
                                        <p:attrNameLst>
                                          <p:attrName>style.visibility</p:attrName>
                                        </p:attrNameLst>
                                      </p:cBhvr>
                                      <p:to>
                                        <p:strVal val="visible"/>
                                      </p:to>
                                    </p:set>
                                    <p:animEffect transition="in" filter="wipe(down)">
                                      <p:cBhvr additive="base">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95"/>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6683" y="3279140"/>
            <a:ext cx="6858000"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596"/>
          <p:cNvSpPr>
            <a:spLocks noChangeArrowheads="1"/>
          </p:cNvSpPr>
          <p:nvPr/>
        </p:nvSpPr>
        <p:spPr bwMode="auto">
          <a:xfrm>
            <a:off x="1476375" y="711200"/>
            <a:ext cx="6767513"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kumimoji="1" lang="zh-CN" altLang="ru-RU" sz="2800" b="1" dirty="0">
                <a:solidFill>
                  <a:schemeClr val="tx2"/>
                </a:solidFill>
                <a:latin typeface="楷体_GB2312" pitchFamily="1" charset="-122"/>
                <a:ea typeface="楷体_GB2312" pitchFamily="1" charset="-122"/>
              </a:rPr>
              <a:t>在下图所示稳压电路中，      </a:t>
            </a:r>
            <a:r>
              <a:rPr kumimoji="1" lang="ru-RU" altLang="zh-CN" sz="2800" b="1" dirty="0">
                <a:solidFill>
                  <a:schemeClr val="tx2"/>
                </a:solidFill>
                <a:latin typeface="楷体_GB2312" pitchFamily="1" charset="-122"/>
                <a:ea typeface="楷体_GB2312" pitchFamily="1" charset="-122"/>
              </a:rPr>
              <a:t>U</a:t>
            </a:r>
            <a:r>
              <a:rPr kumimoji="1" lang="ru-RU" altLang="zh-CN" sz="2800" b="1" baseline="-25000" dirty="0">
                <a:solidFill>
                  <a:schemeClr val="tx2"/>
                </a:solidFill>
                <a:latin typeface="楷体_GB2312" pitchFamily="1" charset="-122"/>
                <a:ea typeface="楷体_GB2312" pitchFamily="1" charset="-122"/>
              </a:rPr>
              <a:t>z</a:t>
            </a:r>
            <a:r>
              <a:rPr kumimoji="1" lang="ru-RU" altLang="zh-CN" sz="2800" b="1" dirty="0">
                <a:solidFill>
                  <a:schemeClr val="tx2"/>
                </a:solidFill>
                <a:latin typeface="楷体_GB2312" pitchFamily="1" charset="-122"/>
                <a:ea typeface="楷体_GB2312" pitchFamily="1" charset="-122"/>
              </a:rPr>
              <a:t>=6V,I</a:t>
            </a:r>
            <a:r>
              <a:rPr kumimoji="1" lang="ru-RU" altLang="zh-CN" sz="2800" b="1" baseline="-25000" dirty="0">
                <a:solidFill>
                  <a:schemeClr val="tx2"/>
                </a:solidFill>
                <a:latin typeface="楷体_GB2312" pitchFamily="1" charset="-122"/>
                <a:ea typeface="楷体_GB2312" pitchFamily="1" charset="-122"/>
              </a:rPr>
              <a:t>zmax</a:t>
            </a:r>
            <a:r>
              <a:rPr kumimoji="1" lang="ru-RU" altLang="zh-CN" sz="2800" b="1" dirty="0">
                <a:solidFill>
                  <a:schemeClr val="tx2"/>
                </a:solidFill>
                <a:latin typeface="楷体_GB2312" pitchFamily="1" charset="-122"/>
                <a:ea typeface="楷体_GB2312" pitchFamily="1" charset="-122"/>
              </a:rPr>
              <a:t>=40mA,I</a:t>
            </a:r>
            <a:r>
              <a:rPr kumimoji="1" lang="ru-RU" altLang="zh-CN" sz="2800" b="1" baseline="-25000" dirty="0">
                <a:solidFill>
                  <a:schemeClr val="tx2"/>
                </a:solidFill>
                <a:latin typeface="楷体_GB2312" pitchFamily="1" charset="-122"/>
                <a:ea typeface="楷体_GB2312" pitchFamily="1" charset="-122"/>
              </a:rPr>
              <a:t>zmin</a:t>
            </a:r>
            <a:r>
              <a:rPr kumimoji="1" lang="ru-RU" altLang="zh-CN" sz="2800" b="1" dirty="0">
                <a:solidFill>
                  <a:schemeClr val="tx2"/>
                </a:solidFill>
                <a:latin typeface="楷体_GB2312" pitchFamily="1" charset="-122"/>
                <a:ea typeface="楷体_GB2312" pitchFamily="1" charset="-122"/>
              </a:rPr>
              <a:t>=5mA;U</a:t>
            </a:r>
            <a:r>
              <a:rPr kumimoji="1" lang="ru-RU" altLang="zh-CN" sz="2800" b="1" baseline="-25000" dirty="0">
                <a:solidFill>
                  <a:schemeClr val="tx2"/>
                </a:solidFill>
                <a:latin typeface="楷体_GB2312" pitchFamily="1" charset="-122"/>
                <a:ea typeface="楷体_GB2312" pitchFamily="1" charset="-122"/>
              </a:rPr>
              <a:t>Imax</a:t>
            </a:r>
            <a:r>
              <a:rPr kumimoji="1" lang="ru-RU" altLang="zh-CN" sz="2800" b="1" dirty="0">
                <a:solidFill>
                  <a:schemeClr val="tx2"/>
                </a:solidFill>
                <a:latin typeface="楷体_GB2312" pitchFamily="1" charset="-122"/>
                <a:ea typeface="楷体_GB2312" pitchFamily="1" charset="-122"/>
              </a:rPr>
              <a:t>=15V,U</a:t>
            </a:r>
            <a:r>
              <a:rPr kumimoji="1" lang="ru-RU" altLang="zh-CN" sz="2800" b="1" baseline="-25000" dirty="0">
                <a:solidFill>
                  <a:schemeClr val="tx2"/>
                </a:solidFill>
                <a:latin typeface="楷体_GB2312" pitchFamily="1" charset="-122"/>
                <a:ea typeface="楷体_GB2312" pitchFamily="1" charset="-122"/>
              </a:rPr>
              <a:t>Imin</a:t>
            </a:r>
            <a:r>
              <a:rPr kumimoji="1" lang="ru-RU" altLang="zh-CN" sz="2800" b="1" dirty="0">
                <a:solidFill>
                  <a:schemeClr val="tx2"/>
                </a:solidFill>
                <a:latin typeface="楷体_GB2312" pitchFamily="1" charset="-122"/>
                <a:ea typeface="楷体_GB2312" pitchFamily="1" charset="-122"/>
              </a:rPr>
              <a:t>=13V;R</a:t>
            </a:r>
            <a:r>
              <a:rPr kumimoji="1" lang="ru-RU" altLang="zh-CN" sz="2800" b="1" baseline="-25000" dirty="0">
                <a:solidFill>
                  <a:schemeClr val="tx2"/>
                </a:solidFill>
                <a:latin typeface="楷体_GB2312" pitchFamily="1" charset="-122"/>
                <a:ea typeface="楷体_GB2312" pitchFamily="1" charset="-122"/>
              </a:rPr>
              <a:t>Lmin</a:t>
            </a:r>
            <a:r>
              <a:rPr kumimoji="1" lang="ru-RU" altLang="zh-CN" sz="2800" b="1" dirty="0">
                <a:solidFill>
                  <a:schemeClr val="tx2"/>
                </a:solidFill>
                <a:latin typeface="楷体_GB2312" pitchFamily="1" charset="-122"/>
                <a:ea typeface="楷体_GB2312" pitchFamily="1" charset="-122"/>
              </a:rPr>
              <a:t>=300Ω,R</a:t>
            </a:r>
            <a:r>
              <a:rPr kumimoji="1" lang="ru-RU" altLang="zh-CN" sz="2800" b="1" baseline="-25000" dirty="0">
                <a:solidFill>
                  <a:schemeClr val="tx2"/>
                </a:solidFill>
                <a:latin typeface="楷体_GB2312" pitchFamily="1" charset="-122"/>
                <a:ea typeface="楷体_GB2312" pitchFamily="1" charset="-122"/>
              </a:rPr>
              <a:t>Lmax</a:t>
            </a:r>
            <a:r>
              <a:rPr kumimoji="1" lang="ru-RU" altLang="zh-CN" sz="2800" b="1" dirty="0">
                <a:solidFill>
                  <a:schemeClr val="tx2"/>
                </a:solidFill>
                <a:latin typeface="楷体_GB2312" pitchFamily="1" charset="-122"/>
                <a:ea typeface="楷体_GB2312" pitchFamily="1" charset="-122"/>
              </a:rPr>
              <a:t>=600 Ω </a:t>
            </a:r>
            <a:r>
              <a:rPr kumimoji="1" lang="zh-CN" altLang="ru-RU" sz="2800" b="1" dirty="0">
                <a:solidFill>
                  <a:schemeClr val="tx2"/>
                </a:solidFill>
                <a:latin typeface="楷体_GB2312" pitchFamily="1" charset="-122"/>
                <a:ea typeface="楷体_GB2312" pitchFamily="1" charset="-122"/>
              </a:rPr>
              <a:t>。试选择限流电阻</a:t>
            </a:r>
            <a:r>
              <a:rPr kumimoji="1" lang="ru-RU" altLang="zh-CN" sz="2800" b="1" dirty="0">
                <a:solidFill>
                  <a:schemeClr val="tx2"/>
                </a:solidFill>
                <a:latin typeface="楷体_GB2312" pitchFamily="1" charset="-122"/>
                <a:ea typeface="楷体_GB2312" pitchFamily="1" charset="-122"/>
              </a:rPr>
              <a:t>R.</a:t>
            </a:r>
            <a:endParaRPr kumimoji="1" lang="ru-RU" altLang="zh-CN" sz="2800" b="1" dirty="0">
              <a:solidFill>
                <a:schemeClr val="tx2"/>
              </a:solidFill>
              <a:latin typeface="楷体_GB2312" pitchFamily="1" charset="-122"/>
              <a:ea typeface="楷体_GB2312" pitchFamily="1" charset="-122"/>
            </a:endParaRPr>
          </a:p>
          <a:p>
            <a:pPr>
              <a:lnSpc>
                <a:spcPct val="130000"/>
              </a:lnSpc>
              <a:spcBef>
                <a:spcPct val="50000"/>
              </a:spcBef>
            </a:pPr>
            <a:endParaRPr kumimoji="1" lang="ru-RU" altLang="zh-CN" sz="2800" b="1" dirty="0">
              <a:solidFill>
                <a:schemeClr val="tx2"/>
              </a:solidFill>
              <a:latin typeface="楷体_GB2312" pitchFamily="1" charset="-122"/>
              <a:ea typeface="楷体_GB2312" pitchFamily="1" charset="-122"/>
            </a:endParaRPr>
          </a:p>
        </p:txBody>
      </p:sp>
      <p:sp>
        <p:nvSpPr>
          <p:cNvPr id="4" name="Rectangle 597"/>
          <p:cNvSpPr>
            <a:spLocks noChangeArrowheads="1"/>
          </p:cNvSpPr>
          <p:nvPr/>
        </p:nvSpPr>
        <p:spPr bwMode="auto">
          <a:xfrm>
            <a:off x="466090" y="970915"/>
            <a:ext cx="611188" cy="711200"/>
          </a:xfrm>
          <a:prstGeom prst="rect">
            <a:avLst/>
          </a:prstGeom>
          <a:solidFill>
            <a:srgbClr val="FFFF99"/>
          </a:solidFill>
          <a:ln w="9525" cap="flat" algn="ctr">
            <a:solidFill>
              <a:srgbClr val="FF0000"/>
            </a:solidFill>
            <a:prstDash val="solid"/>
            <a:miter lim="800000"/>
            <a:headEnd type="none" w="med" len="med"/>
            <a:tailEnd type="none" w="med" len="med"/>
          </a:ln>
        </p:spPr>
        <p:txBody>
          <a:bodyPr lIns="0" rIns="0">
            <a:spAutoFit/>
          </a:bodyPr>
          <a:lstStyle/>
          <a:p>
            <a:pPr algn="ctr"/>
            <a:r>
              <a:rPr kumimoji="1" lang="zh-CN" altLang="ru-RU" sz="2000" b="1">
                <a:ea typeface="楷体_GB2312" pitchFamily="1" charset="-122"/>
              </a:rPr>
              <a:t>课堂练习</a:t>
            </a:r>
            <a:endParaRPr kumimoji="1" lang="zh-CN" altLang="ru-RU" sz="2000" b="1">
              <a:ea typeface="楷体_GB2312" pitchFamily="1" charset="-122"/>
            </a:endParaRPr>
          </a:p>
        </p:txBody>
      </p:sp>
      <p:sp>
        <p:nvSpPr>
          <p:cNvPr id="8" name="TextBox 7"/>
          <p:cNvSpPr txBox="1"/>
          <p:nvPr/>
        </p:nvSpPr>
        <p:spPr>
          <a:xfrm>
            <a:off x="9658131" y="971133"/>
            <a:ext cx="1894787" cy="2861310"/>
          </a:xfrm>
          <a:prstGeom prst="rect">
            <a:avLst/>
          </a:prstGeom>
          <a:noFill/>
        </p:spPr>
        <p:txBody>
          <a:bodyPr wrap="square" rtlCol="0">
            <a:spAutoFit/>
          </a:bodyPr>
          <a:lstStyle/>
          <a:p>
            <a:r>
              <a:rPr lang="en-US" altLang="zh-CN" sz="2000" dirty="0"/>
              <a:t>1</a:t>
            </a:r>
            <a:r>
              <a:rPr lang="zh-CN" altLang="en-US" sz="2000" dirty="0"/>
              <a:t>、限流电阻</a:t>
            </a:r>
            <a:r>
              <a:rPr lang="en-US" altLang="zh-CN" sz="2000" dirty="0"/>
              <a:t>R</a:t>
            </a:r>
            <a:r>
              <a:rPr lang="zh-CN" altLang="en-US" sz="2000" dirty="0"/>
              <a:t>的允许功率应大于负载电阻</a:t>
            </a:r>
            <a:r>
              <a:rPr lang="en-US" altLang="zh-CN" sz="2000" dirty="0"/>
              <a:t>RL</a:t>
            </a:r>
            <a:r>
              <a:rPr lang="zh-CN" altLang="en-US" sz="2000" dirty="0"/>
              <a:t>上的功率</a:t>
            </a:r>
            <a:endParaRPr lang="en-US" altLang="zh-CN" sz="2000" dirty="0"/>
          </a:p>
          <a:p>
            <a:r>
              <a:rPr lang="en-US" altLang="zh-CN" sz="2000" dirty="0"/>
              <a:t>2</a:t>
            </a:r>
            <a:r>
              <a:rPr lang="zh-CN" altLang="en-US" sz="2000" dirty="0"/>
              <a:t>、限流电阻</a:t>
            </a:r>
            <a:r>
              <a:rPr lang="en-US" altLang="zh-CN" sz="2000" dirty="0"/>
              <a:t>R</a:t>
            </a:r>
            <a:r>
              <a:rPr lang="zh-CN" altLang="en-US" sz="2000" dirty="0"/>
              <a:t>不能条带，否则影响电路的输出电压的稳定性</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3"/>
                                        </p:tgtEl>
                                        <p:attrNameLst>
                                          <p:attrName>style.visibility</p:attrName>
                                        </p:attrNameLst>
                                      </p:cBhvr>
                                      <p:to>
                                        <p:strVal val="visible"/>
                                      </p:to>
                                    </p:set>
                                    <p:animEffect transition="in" filter="blinds(horizontal)">
                                      <p:cBhvr additive="base">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2"/>
                                        </p:tgtEl>
                                        <p:attrNameLst>
                                          <p:attrName>style.visibility</p:attrName>
                                        </p:attrNameLst>
                                      </p:cBhvr>
                                      <p:to>
                                        <p:strVal val="visible"/>
                                      </p:to>
                                    </p:set>
                                    <p:animEffect transition="in" filter="blinds(horizontal)">
                                      <p:cBhvr additive="base">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1993265" y="932815"/>
            <a:ext cx="8877935" cy="55524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64010" y="677039"/>
            <a:ext cx="6080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spcBef>
                <a:spcPct val="50000"/>
              </a:spcBef>
            </a:pPr>
            <a:r>
              <a:rPr kumimoji="1" lang="en-US" altLang="zh-CN" sz="2800" b="1" dirty="0">
                <a:latin typeface="Times New Roman" panose="02020503050405090304" pitchFamily="18" charset="0"/>
                <a:ea typeface="仿宋_GB2312" pitchFamily="49" charset="-122"/>
              </a:rPr>
              <a:t>&lt;2&gt;.   </a:t>
            </a:r>
            <a:r>
              <a:rPr kumimoji="1" lang="zh-CN" altLang="en-US" sz="2800" b="1" dirty="0">
                <a:latin typeface="Times New Roman" panose="02020503050405090304" pitchFamily="18" charset="0"/>
                <a:ea typeface="仿宋_GB2312" pitchFamily="49" charset="-122"/>
              </a:rPr>
              <a:t>电路吸收或发出功率的判断</a:t>
            </a:r>
            <a:endParaRPr kumimoji="1" lang="zh-CN" altLang="en-US" sz="2800" b="1" dirty="0">
              <a:latin typeface="Times New Roman" panose="02020503050405090304" pitchFamily="18" charset="0"/>
              <a:ea typeface="仿宋_GB2312" pitchFamily="49" charset="-122"/>
            </a:endParaRPr>
          </a:p>
        </p:txBody>
      </p:sp>
      <p:sp>
        <p:nvSpPr>
          <p:cNvPr id="3" name="Text Box 3"/>
          <p:cNvSpPr txBox="1">
            <a:spLocks noChangeArrowheads="1"/>
          </p:cNvSpPr>
          <p:nvPr/>
        </p:nvSpPr>
        <p:spPr bwMode="auto">
          <a:xfrm>
            <a:off x="2209391" y="1325532"/>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C00000"/>
              </a:buClr>
              <a:buFont typeface="Wingdings" panose="05000000000000000000" pitchFamily="2" charset="2"/>
              <a:buChar char="l"/>
            </a:pPr>
            <a:r>
              <a:rPr kumimoji="1" lang="zh-CN" altLang="en-US" sz="2400" b="1" i="1" dirty="0">
                <a:solidFill>
                  <a:srgbClr val="FFFF00"/>
                </a:solidFill>
                <a:latin typeface="Times New Roman" panose="02020503050405090304" pitchFamily="18" charset="0"/>
                <a:ea typeface="仿宋_GB2312" pitchFamily="49" charset="-122"/>
              </a:rPr>
              <a:t>    </a:t>
            </a:r>
            <a:r>
              <a:rPr kumimoji="1" lang="en-US" altLang="zh-CN" sz="2800" b="1" i="1" dirty="0">
                <a:latin typeface="Times New Roman" panose="02020503050405090304" pitchFamily="18" charset="0"/>
                <a:ea typeface="仿宋_GB2312" pitchFamily="49" charset="-122"/>
              </a:rPr>
              <a:t>u</a:t>
            </a:r>
            <a:r>
              <a:rPr kumimoji="1" lang="en-US" altLang="zh-CN" sz="2800" b="1" dirty="0">
                <a:latin typeface="Times New Roman" panose="02020503050405090304" pitchFamily="18" charset="0"/>
                <a:ea typeface="仿宋_GB2312" pitchFamily="49" charset="-122"/>
              </a:rPr>
              <a:t>, </a:t>
            </a:r>
            <a:r>
              <a:rPr kumimoji="1" lang="en-US" altLang="zh-CN" sz="2800" b="1" i="1" dirty="0" err="1">
                <a:latin typeface="Times New Roman" panose="02020503050405090304" pitchFamily="18" charset="0"/>
                <a:ea typeface="仿宋_GB2312" pitchFamily="49" charset="-122"/>
              </a:rPr>
              <a:t>i</a:t>
            </a:r>
            <a:r>
              <a:rPr kumimoji="1" lang="en-US" altLang="zh-CN" sz="2800" b="1" dirty="0">
                <a:latin typeface="Times New Roman" panose="02020503050405090304" pitchFamily="18" charset="0"/>
                <a:ea typeface="仿宋_GB2312" pitchFamily="49" charset="-122"/>
              </a:rPr>
              <a:t> </a:t>
            </a:r>
            <a:r>
              <a:rPr kumimoji="1" lang="zh-CN" altLang="en-US" sz="2800" b="1" dirty="0">
                <a:latin typeface="Times New Roman" panose="02020503050405090304" pitchFamily="18" charset="0"/>
                <a:ea typeface="仿宋_GB2312" pitchFamily="49" charset="-122"/>
              </a:rPr>
              <a:t>取</a:t>
            </a:r>
            <a:r>
              <a:rPr kumimoji="1" lang="zh-CN" altLang="zh-CN" sz="2800" b="1" dirty="0">
                <a:latin typeface="Times New Roman" panose="02020503050405090304" pitchFamily="18" charset="0"/>
                <a:ea typeface="仿宋_GB2312" pitchFamily="49" charset="-122"/>
              </a:rPr>
              <a:t>关联参考方向</a:t>
            </a:r>
            <a:endParaRPr kumimoji="1" lang="zh-CN" altLang="en-US" sz="2800" b="1" dirty="0">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4728754" y="1895445"/>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dirty="0">
                <a:latin typeface="Times New Roman" panose="02020503050405090304" pitchFamily="18" charset="0"/>
                <a:ea typeface="宋体" pitchFamily="2" charset="-122"/>
              </a:rPr>
              <a:t>P=</a:t>
            </a:r>
            <a:r>
              <a:rPr kumimoji="1" lang="en-US" altLang="zh-CN" sz="2800" b="1" i="1" dirty="0" err="1">
                <a:latin typeface="Times New Roman" panose="02020503050405090304" pitchFamily="18" charset="0"/>
                <a:ea typeface="宋体" pitchFamily="2" charset="-122"/>
              </a:rPr>
              <a:t>ui</a:t>
            </a:r>
            <a:r>
              <a:rPr kumimoji="1" lang="en-US" altLang="zh-CN" sz="2800" b="1" i="1" dirty="0">
                <a:latin typeface="Times New Roman" panose="02020503050405090304" pitchFamily="18" charset="0"/>
                <a:ea typeface="宋体" pitchFamily="2" charset="-122"/>
              </a:rPr>
              <a:t>      </a:t>
            </a:r>
            <a:r>
              <a:rPr kumimoji="1" lang="zh-CN" altLang="en-US" sz="2400" b="1" dirty="0">
                <a:latin typeface="Times New Roman" panose="02020503050405090304" pitchFamily="18" charset="0"/>
                <a:ea typeface="仿宋_GB2312" pitchFamily="49" charset="-122"/>
              </a:rPr>
              <a:t>表</a:t>
            </a:r>
            <a:r>
              <a:rPr kumimoji="1" lang="zh-CN" altLang="zh-CN" sz="2400" b="1" dirty="0">
                <a:latin typeface="Times New Roman" panose="02020503050405090304" pitchFamily="18" charset="0"/>
                <a:ea typeface="仿宋_GB2312" pitchFamily="49" charset="-122"/>
              </a:rPr>
              <a:t>示元件吸收的功率</a:t>
            </a:r>
            <a:endParaRPr kumimoji="1" lang="zh-CN" altLang="en-US" sz="2400" b="1" dirty="0">
              <a:latin typeface="Times New Roman" panose="02020503050405090304" pitchFamily="18" charset="0"/>
              <a:ea typeface="仿宋_GB2312" pitchFamily="49" charset="-122"/>
            </a:endParaRPr>
          </a:p>
        </p:txBody>
      </p:sp>
      <p:sp>
        <p:nvSpPr>
          <p:cNvPr id="5" name="Text Box 5"/>
          <p:cNvSpPr txBox="1">
            <a:spLocks noChangeArrowheads="1"/>
          </p:cNvSpPr>
          <p:nvPr/>
        </p:nvSpPr>
        <p:spPr bwMode="auto">
          <a:xfrm>
            <a:off x="4957354" y="2562195"/>
            <a:ext cx="4957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rPr>
              <a:t>P</a:t>
            </a:r>
            <a:r>
              <a:rPr kumimoji="1" lang="en-US" altLang="zh-CN" sz="2800" b="1">
                <a:latin typeface="Times New Roman" panose="02020503050405090304" pitchFamily="18" charset="0"/>
                <a:ea typeface="仿宋_GB2312" pitchFamily="49" charset="-122"/>
              </a:rPr>
              <a:t>&gt;0</a:t>
            </a:r>
            <a:r>
              <a:rPr kumimoji="1" lang="en-US" altLang="zh-CN" sz="2400" b="1">
                <a:solidFill>
                  <a:srgbClr val="FFFF00"/>
                </a:solidFill>
                <a:latin typeface="Times New Roman" panose="02020503050405090304" pitchFamily="18" charset="0"/>
                <a:ea typeface="仿宋_GB2312" pitchFamily="49" charset="-122"/>
              </a:rPr>
              <a:t>     </a:t>
            </a:r>
            <a:r>
              <a:rPr kumimoji="1" lang="zh-CN" altLang="en-US" sz="2400" b="1">
                <a:latin typeface="Times New Roman" panose="02020503050405090304" pitchFamily="18" charset="0"/>
                <a:ea typeface="仿宋_GB2312" pitchFamily="49" charset="-122"/>
              </a:rPr>
              <a:t>吸收正功率    </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实际</a:t>
            </a:r>
            <a:r>
              <a:rPr kumimoji="1" lang="zh-CN" altLang="en-US" sz="2400" b="1">
                <a:solidFill>
                  <a:srgbClr val="CC0000"/>
                </a:solidFill>
                <a:latin typeface="Times New Roman" panose="02020503050405090304" pitchFamily="18" charset="0"/>
                <a:ea typeface="仿宋_GB2312" pitchFamily="49" charset="-122"/>
              </a:rPr>
              <a:t>吸收</a:t>
            </a:r>
            <a:r>
              <a:rPr kumimoji="1" lang="en-US" altLang="zh-CN" sz="2400" b="1">
                <a:latin typeface="Times New Roman" panose="02020503050405090304" pitchFamily="18" charset="0"/>
                <a:ea typeface="仿宋_GB2312" pitchFamily="49" charset="-122"/>
              </a:rPr>
              <a:t>)</a:t>
            </a:r>
            <a:endParaRPr kumimoji="1" lang="en-US" altLang="zh-CN" sz="2400" b="1">
              <a:latin typeface="Times New Roman" panose="02020503050405090304" pitchFamily="18" charset="0"/>
              <a:ea typeface="仿宋_GB2312" pitchFamily="49" charset="-122"/>
            </a:endParaRPr>
          </a:p>
        </p:txBody>
      </p:sp>
      <p:sp>
        <p:nvSpPr>
          <p:cNvPr id="6" name="Text Box 6"/>
          <p:cNvSpPr txBox="1">
            <a:spLocks noChangeArrowheads="1"/>
          </p:cNvSpPr>
          <p:nvPr/>
        </p:nvSpPr>
        <p:spPr bwMode="auto">
          <a:xfrm>
            <a:off x="5017679" y="3238470"/>
            <a:ext cx="489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宋体" pitchFamily="2" charset="-122"/>
              </a:rPr>
              <a:t>P</a:t>
            </a:r>
            <a:r>
              <a:rPr kumimoji="1" lang="en-US" altLang="zh-CN" sz="2800" b="1">
                <a:latin typeface="Times New Roman" panose="02020503050405090304" pitchFamily="18" charset="0"/>
                <a:ea typeface="宋体" pitchFamily="2" charset="-122"/>
              </a:rPr>
              <a:t>&lt;0     </a:t>
            </a:r>
            <a:r>
              <a:rPr kumimoji="1" lang="zh-CN" altLang="en-US" sz="2400" b="1">
                <a:latin typeface="Times New Roman" panose="02020503050405090304" pitchFamily="18" charset="0"/>
                <a:ea typeface="仿宋_GB2312" pitchFamily="49" charset="-122"/>
              </a:rPr>
              <a:t>吸收负功率    </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实际</a:t>
            </a:r>
            <a:r>
              <a:rPr kumimoji="1" lang="zh-CN" altLang="en-US" sz="2400" b="1">
                <a:solidFill>
                  <a:srgbClr val="CC0000"/>
                </a:solidFill>
                <a:latin typeface="Times New Roman" panose="02020503050405090304" pitchFamily="18" charset="0"/>
                <a:ea typeface="仿宋_GB2312" pitchFamily="49" charset="-122"/>
              </a:rPr>
              <a:t>发出</a:t>
            </a:r>
            <a:r>
              <a:rPr kumimoji="1" lang="en-US" altLang="zh-CN" sz="2400" b="1">
                <a:latin typeface="Times New Roman" panose="02020503050405090304" pitchFamily="18" charset="0"/>
                <a:ea typeface="仿宋_GB2312" pitchFamily="49" charset="-122"/>
              </a:rPr>
              <a:t>)</a:t>
            </a:r>
            <a:endParaRPr kumimoji="1" lang="en-US" altLang="zh-CN" sz="2400" b="1">
              <a:latin typeface="Times New Roman" panose="02020503050405090304" pitchFamily="18" charset="0"/>
              <a:ea typeface="仿宋_GB2312" pitchFamily="49" charset="-122"/>
            </a:endParaRPr>
          </a:p>
        </p:txBody>
      </p:sp>
      <p:sp>
        <p:nvSpPr>
          <p:cNvPr id="7" name="Text Box 7"/>
          <p:cNvSpPr txBox="1">
            <a:spLocks noChangeArrowheads="1"/>
          </p:cNvSpPr>
          <p:nvPr/>
        </p:nvSpPr>
        <p:spPr bwMode="auto">
          <a:xfrm>
            <a:off x="5233579" y="4637057"/>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宋体" pitchFamily="2" charset="-122"/>
              </a:rPr>
              <a:t>p </a:t>
            </a:r>
            <a:r>
              <a:rPr kumimoji="1" lang="en-US" altLang="zh-CN" sz="2800" b="1">
                <a:latin typeface="Times New Roman" panose="02020503050405090304" pitchFamily="18" charset="0"/>
                <a:ea typeface="宋体" pitchFamily="2" charset="-122"/>
              </a:rPr>
              <a:t>= </a:t>
            </a:r>
            <a:r>
              <a:rPr kumimoji="1" lang="en-US" altLang="zh-CN" sz="2800" b="1" i="1">
                <a:latin typeface="Times New Roman" panose="02020503050405090304" pitchFamily="18" charset="0"/>
                <a:ea typeface="宋体" pitchFamily="2" charset="-122"/>
              </a:rPr>
              <a:t>ui</a:t>
            </a:r>
            <a:r>
              <a:rPr kumimoji="1" lang="en-US" altLang="zh-CN" sz="2400" b="1">
                <a:solidFill>
                  <a:schemeClr val="tx2"/>
                </a:solidFill>
                <a:latin typeface="Times New Roman" panose="02020503050405090304" pitchFamily="18" charset="0"/>
                <a:ea typeface="宋体" pitchFamily="2" charset="-122"/>
              </a:rPr>
              <a:t>     </a:t>
            </a:r>
            <a:r>
              <a:rPr kumimoji="1" lang="zh-CN" altLang="zh-CN" sz="2400" b="1">
                <a:latin typeface="Times New Roman" panose="02020503050405090304" pitchFamily="18" charset="0"/>
                <a:ea typeface="仿宋_GB2312" pitchFamily="49" charset="-122"/>
              </a:rPr>
              <a:t>表示元件发出的功率</a:t>
            </a:r>
            <a:endParaRPr kumimoji="1" lang="zh-CN" altLang="en-US" sz="2400" b="1">
              <a:latin typeface="Times New Roman" panose="02020503050405090304" pitchFamily="18" charset="0"/>
              <a:ea typeface="仿宋_GB2312" pitchFamily="49" charset="-122"/>
            </a:endParaRPr>
          </a:p>
        </p:txBody>
      </p:sp>
      <p:sp>
        <p:nvSpPr>
          <p:cNvPr id="8" name="Text Box 8"/>
          <p:cNvSpPr txBox="1">
            <a:spLocks noChangeArrowheads="1"/>
          </p:cNvSpPr>
          <p:nvPr/>
        </p:nvSpPr>
        <p:spPr bwMode="auto">
          <a:xfrm>
            <a:off x="5162142" y="5357782"/>
            <a:ext cx="4957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宋体" pitchFamily="2" charset="-122"/>
              </a:rPr>
              <a:t>P</a:t>
            </a:r>
            <a:r>
              <a:rPr kumimoji="1" lang="en-US" altLang="zh-CN" sz="2800" b="1">
                <a:latin typeface="Times New Roman" panose="02020503050405090304" pitchFamily="18" charset="0"/>
                <a:ea typeface="宋体" pitchFamily="2" charset="-122"/>
              </a:rPr>
              <a:t>&gt;0</a:t>
            </a:r>
            <a:r>
              <a:rPr kumimoji="1" lang="en-US" altLang="zh-CN" sz="2400" b="1">
                <a:solidFill>
                  <a:schemeClr val="tx2"/>
                </a:solidFill>
                <a:latin typeface="Times New Roman" panose="02020503050405090304" pitchFamily="18" charset="0"/>
                <a:ea typeface="宋体" pitchFamily="2" charset="-122"/>
              </a:rPr>
              <a:t>     </a:t>
            </a:r>
            <a:r>
              <a:rPr kumimoji="1" lang="zh-CN" altLang="en-US" sz="2400" b="1">
                <a:latin typeface="Times New Roman" panose="02020503050405090304" pitchFamily="18" charset="0"/>
                <a:ea typeface="仿宋_GB2312" pitchFamily="49" charset="-122"/>
              </a:rPr>
              <a:t>发出正功率    </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实际</a:t>
            </a:r>
            <a:r>
              <a:rPr kumimoji="1" lang="zh-CN" altLang="en-US" sz="2400" b="1">
                <a:solidFill>
                  <a:srgbClr val="CC0000"/>
                </a:solidFill>
                <a:latin typeface="Times New Roman" panose="02020503050405090304" pitchFamily="18" charset="0"/>
                <a:ea typeface="仿宋_GB2312" pitchFamily="49" charset="-122"/>
              </a:rPr>
              <a:t>发出</a:t>
            </a:r>
            <a:r>
              <a:rPr kumimoji="1" lang="en-US" altLang="zh-CN" sz="2400" b="1">
                <a:latin typeface="Times New Roman" panose="02020503050405090304" pitchFamily="18" charset="0"/>
                <a:ea typeface="仿宋_GB2312" pitchFamily="49" charset="-122"/>
              </a:rPr>
              <a:t>)</a:t>
            </a:r>
            <a:endParaRPr kumimoji="1" lang="en-US" altLang="zh-CN" sz="2400" b="1">
              <a:latin typeface="Times New Roman" panose="02020503050405090304" pitchFamily="18" charset="0"/>
              <a:ea typeface="仿宋_GB2312" pitchFamily="49" charset="-122"/>
            </a:endParaRPr>
          </a:p>
        </p:txBody>
      </p:sp>
      <p:sp>
        <p:nvSpPr>
          <p:cNvPr id="9" name="Text Box 9"/>
          <p:cNvSpPr txBox="1">
            <a:spLocks noChangeArrowheads="1"/>
          </p:cNvSpPr>
          <p:nvPr/>
        </p:nvSpPr>
        <p:spPr bwMode="auto">
          <a:xfrm>
            <a:off x="5246279" y="5934045"/>
            <a:ext cx="4813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宋体" pitchFamily="2" charset="-122"/>
              </a:rPr>
              <a:t>P</a:t>
            </a:r>
            <a:r>
              <a:rPr kumimoji="1" lang="en-US" altLang="zh-CN" sz="2800" b="1">
                <a:latin typeface="Times New Roman" panose="02020503050405090304" pitchFamily="18" charset="0"/>
                <a:ea typeface="宋体" pitchFamily="2" charset="-122"/>
              </a:rPr>
              <a:t>&lt;0  </a:t>
            </a:r>
            <a:r>
              <a:rPr kumimoji="1" lang="en-US" altLang="zh-CN" sz="2400" b="1">
                <a:solidFill>
                  <a:schemeClr val="tx2"/>
                </a:solidFill>
                <a:latin typeface="Times New Roman" panose="02020503050405090304" pitchFamily="18" charset="0"/>
                <a:ea typeface="宋体" pitchFamily="2" charset="-122"/>
              </a:rPr>
              <a:t>   </a:t>
            </a:r>
            <a:r>
              <a:rPr kumimoji="1" lang="zh-CN" altLang="en-US" sz="2400" b="1">
                <a:latin typeface="Times New Roman" panose="02020503050405090304" pitchFamily="18" charset="0"/>
                <a:ea typeface="宋体" pitchFamily="2" charset="-122"/>
              </a:rPr>
              <a:t>发出负功率    </a:t>
            </a:r>
            <a:r>
              <a:rPr kumimoji="1" lang="en-US" altLang="zh-CN" sz="2400" b="1">
                <a:latin typeface="Times New Roman" panose="02020503050405090304" pitchFamily="18" charset="0"/>
                <a:ea typeface="宋体" pitchFamily="2" charset="-122"/>
              </a:rPr>
              <a:t>(</a:t>
            </a:r>
            <a:r>
              <a:rPr kumimoji="1" lang="zh-CN" altLang="en-US" sz="2400" b="1">
                <a:latin typeface="Times New Roman" panose="02020503050405090304" pitchFamily="18" charset="0"/>
                <a:ea typeface="宋体" pitchFamily="2" charset="-122"/>
              </a:rPr>
              <a:t>实际</a:t>
            </a:r>
            <a:r>
              <a:rPr kumimoji="1" lang="zh-CN" altLang="en-US" sz="2400" b="1">
                <a:solidFill>
                  <a:srgbClr val="CC0000"/>
                </a:solidFill>
                <a:latin typeface="Times New Roman" panose="02020503050405090304" pitchFamily="18" charset="0"/>
                <a:ea typeface="宋体" pitchFamily="2" charset="-122"/>
              </a:rPr>
              <a:t>吸收</a:t>
            </a:r>
            <a:r>
              <a:rPr kumimoji="1" lang="en-US" altLang="zh-CN" sz="2400" b="1">
                <a:latin typeface="Times New Roman" panose="02020503050405090304" pitchFamily="18" charset="0"/>
                <a:ea typeface="宋体" pitchFamily="2" charset="-122"/>
              </a:rPr>
              <a:t>)</a:t>
            </a:r>
            <a:endParaRPr kumimoji="1" lang="en-US" altLang="zh-CN" sz="2400" b="1">
              <a:latin typeface="Times New Roman" panose="02020503050405090304" pitchFamily="18" charset="0"/>
              <a:ea typeface="宋体" pitchFamily="2" charset="-122"/>
            </a:endParaRPr>
          </a:p>
        </p:txBody>
      </p:sp>
      <p:sp>
        <p:nvSpPr>
          <p:cNvPr id="10" name="Text Box 10"/>
          <p:cNvSpPr txBox="1">
            <a:spLocks noChangeArrowheads="1"/>
          </p:cNvSpPr>
          <p:nvPr/>
        </p:nvSpPr>
        <p:spPr bwMode="auto">
          <a:xfrm>
            <a:off x="2137954" y="4046507"/>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C00000"/>
              </a:buClr>
              <a:buFont typeface="Wingdings" panose="05000000000000000000" pitchFamily="2" charset="2"/>
              <a:buChar char="l"/>
            </a:pPr>
            <a:r>
              <a:rPr kumimoji="1" lang="zh-CN" altLang="en-US" sz="2400" b="1" dirty="0">
                <a:latin typeface="Times New Roman" panose="02020503050405090304" pitchFamily="18" charset="0"/>
                <a:ea typeface="宋体" pitchFamily="2" charset="-122"/>
              </a:rPr>
              <a:t>    </a:t>
            </a:r>
            <a:r>
              <a:rPr kumimoji="1" lang="en-US" altLang="zh-CN" sz="2800" b="1" i="1" dirty="0">
                <a:latin typeface="Times New Roman" panose="02020503050405090304" pitchFamily="18" charset="0"/>
                <a:ea typeface="仿宋_GB2312" pitchFamily="49" charset="-122"/>
              </a:rPr>
              <a:t>u</a:t>
            </a:r>
            <a:r>
              <a:rPr kumimoji="1" lang="en-US" altLang="zh-CN" sz="2800" b="1" dirty="0">
                <a:latin typeface="Times New Roman" panose="02020503050405090304" pitchFamily="18" charset="0"/>
                <a:ea typeface="仿宋_GB2312" pitchFamily="49" charset="-122"/>
              </a:rPr>
              <a:t>, </a:t>
            </a:r>
            <a:r>
              <a:rPr kumimoji="1" lang="en-US" altLang="zh-CN" sz="2800" b="1" i="1" dirty="0" err="1">
                <a:latin typeface="Times New Roman" panose="02020503050405090304" pitchFamily="18" charset="0"/>
                <a:ea typeface="仿宋_GB2312" pitchFamily="49" charset="-122"/>
              </a:rPr>
              <a:t>i</a:t>
            </a:r>
            <a:r>
              <a:rPr kumimoji="1" lang="en-US" altLang="zh-CN" sz="2800" b="1" dirty="0">
                <a:latin typeface="Times New Roman" panose="02020503050405090304" pitchFamily="18" charset="0"/>
                <a:ea typeface="仿宋_GB2312" pitchFamily="49" charset="-122"/>
              </a:rPr>
              <a:t> </a:t>
            </a:r>
            <a:r>
              <a:rPr kumimoji="1" lang="zh-CN" altLang="en-US" sz="2800" b="1" dirty="0">
                <a:latin typeface="Times New Roman" panose="02020503050405090304" pitchFamily="18" charset="0"/>
                <a:ea typeface="仿宋_GB2312" pitchFamily="49" charset="-122"/>
              </a:rPr>
              <a:t>取非</a:t>
            </a:r>
            <a:r>
              <a:rPr kumimoji="1" lang="zh-CN" altLang="zh-CN" sz="2800" b="1" dirty="0">
                <a:latin typeface="Times New Roman" panose="02020503050405090304" pitchFamily="18" charset="0"/>
                <a:ea typeface="仿宋_GB2312" pitchFamily="49" charset="-122"/>
              </a:rPr>
              <a:t>关联参考方向</a:t>
            </a:r>
            <a:endParaRPr kumimoji="1" lang="zh-CN" altLang="en-US" sz="2800" b="1" dirty="0">
              <a:latin typeface="Times New Roman" panose="02020503050405090304" pitchFamily="18" charset="0"/>
              <a:ea typeface="仿宋_GB2312" pitchFamily="49" charset="-122"/>
            </a:endParaRPr>
          </a:p>
        </p:txBody>
      </p:sp>
      <p:grpSp>
        <p:nvGrpSpPr>
          <p:cNvPr id="11" name="Group 11"/>
          <p:cNvGrpSpPr/>
          <p:nvPr/>
        </p:nvGrpSpPr>
        <p:grpSpPr bwMode="auto">
          <a:xfrm>
            <a:off x="2714216" y="4421158"/>
            <a:ext cx="1766888" cy="2308225"/>
            <a:chOff x="476" y="2659"/>
            <a:chExt cx="1113" cy="1454"/>
          </a:xfrm>
        </p:grpSpPr>
        <p:sp>
          <p:nvSpPr>
            <p:cNvPr id="12" name="Text Box 12"/>
            <p:cNvSpPr txBox="1">
              <a:spLocks noChangeArrowheads="1"/>
            </p:cNvSpPr>
            <p:nvPr/>
          </p:nvSpPr>
          <p:spPr bwMode="auto">
            <a:xfrm>
              <a:off x="1226" y="3748"/>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 name="Text Box 13"/>
            <p:cNvSpPr txBox="1">
              <a:spLocks noChangeArrowheads="1"/>
            </p:cNvSpPr>
            <p:nvPr/>
          </p:nvSpPr>
          <p:spPr bwMode="auto">
            <a:xfrm>
              <a:off x="1208" y="2659"/>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5" name="AutoShape 15"/>
            <p:cNvSpPr>
              <a:spLocks noChangeArrowheads="1"/>
            </p:cNvSpPr>
            <p:nvPr/>
          </p:nvSpPr>
          <p:spPr bwMode="auto">
            <a:xfrm>
              <a:off x="612" y="2886"/>
              <a:ext cx="91" cy="680"/>
            </a:xfrm>
            <a:prstGeom prst="downArrow">
              <a:avLst>
                <a:gd name="adj1" fmla="val 50000"/>
                <a:gd name="adj2" fmla="val 186813"/>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6" name="Line 16"/>
            <p:cNvSpPr>
              <a:spLocks noChangeShapeType="1"/>
            </p:cNvSpPr>
            <p:nvPr/>
          </p:nvSpPr>
          <p:spPr bwMode="auto">
            <a:xfrm>
              <a:off x="1020" y="2750"/>
              <a:ext cx="0" cy="1270"/>
            </a:xfrm>
            <a:prstGeom prst="line">
              <a:avLst/>
            </a:prstGeom>
            <a:noFill/>
            <a:ln w="3810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17"/>
            <p:cNvSpPr txBox="1">
              <a:spLocks noChangeArrowheads="1"/>
            </p:cNvSpPr>
            <p:nvPr/>
          </p:nvSpPr>
          <p:spPr bwMode="auto">
            <a:xfrm>
              <a:off x="476" y="3566"/>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sp>
          <p:nvSpPr>
            <p:cNvPr id="18" name="Text Box 18"/>
            <p:cNvSpPr txBox="1">
              <a:spLocks noChangeArrowheads="1"/>
            </p:cNvSpPr>
            <p:nvPr/>
          </p:nvSpPr>
          <p:spPr bwMode="auto">
            <a:xfrm>
              <a:off x="1217" y="3203"/>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dirty="0">
                  <a:latin typeface="Times New Roman" panose="02020503050405090304" pitchFamily="18" charset="0"/>
                  <a:ea typeface="仿宋_GB2312" pitchFamily="49" charset="-122"/>
                  <a:sym typeface="Symbol" panose="05050102010706020507" pitchFamily="18" charset="2"/>
                </a:rPr>
                <a:t>u</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14" name="Rectangle 14"/>
            <p:cNvSpPr>
              <a:spLocks noChangeArrowheads="1"/>
            </p:cNvSpPr>
            <p:nvPr/>
          </p:nvSpPr>
          <p:spPr bwMode="auto">
            <a:xfrm>
              <a:off x="943" y="3038"/>
              <a:ext cx="142" cy="542"/>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grpSp>
        <p:nvGrpSpPr>
          <p:cNvPr id="19" name="Group 19"/>
          <p:cNvGrpSpPr/>
          <p:nvPr/>
        </p:nvGrpSpPr>
        <p:grpSpPr bwMode="auto">
          <a:xfrm>
            <a:off x="2714217" y="1828769"/>
            <a:ext cx="1803400" cy="2019300"/>
            <a:chOff x="476" y="1026"/>
            <a:chExt cx="1136" cy="1272"/>
          </a:xfrm>
        </p:grpSpPr>
        <p:sp>
          <p:nvSpPr>
            <p:cNvPr id="21" name="Line 21"/>
            <p:cNvSpPr>
              <a:spLocks noChangeShapeType="1"/>
            </p:cNvSpPr>
            <p:nvPr/>
          </p:nvSpPr>
          <p:spPr bwMode="auto">
            <a:xfrm>
              <a:off x="1020" y="1026"/>
              <a:ext cx="0" cy="1270"/>
            </a:xfrm>
            <a:prstGeom prst="line">
              <a:avLst/>
            </a:prstGeom>
            <a:noFill/>
            <a:ln w="3810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AutoShape 22"/>
            <p:cNvSpPr>
              <a:spLocks noChangeArrowheads="1"/>
            </p:cNvSpPr>
            <p:nvPr/>
          </p:nvSpPr>
          <p:spPr bwMode="auto">
            <a:xfrm>
              <a:off x="612" y="1162"/>
              <a:ext cx="91" cy="680"/>
            </a:xfrm>
            <a:prstGeom prst="downArrow">
              <a:avLst>
                <a:gd name="adj1" fmla="val 50000"/>
                <a:gd name="adj2" fmla="val 186813"/>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3" name="Text Box 23"/>
            <p:cNvSpPr txBox="1">
              <a:spLocks noChangeArrowheads="1"/>
            </p:cNvSpPr>
            <p:nvPr/>
          </p:nvSpPr>
          <p:spPr bwMode="auto">
            <a:xfrm>
              <a:off x="1247" y="1071"/>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4" name="Text Box 24"/>
            <p:cNvSpPr txBox="1">
              <a:spLocks noChangeArrowheads="1"/>
            </p:cNvSpPr>
            <p:nvPr/>
          </p:nvSpPr>
          <p:spPr bwMode="auto">
            <a:xfrm>
              <a:off x="1247" y="1933"/>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32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5" name="Text Box 25"/>
            <p:cNvSpPr txBox="1">
              <a:spLocks noChangeArrowheads="1"/>
            </p:cNvSpPr>
            <p:nvPr/>
          </p:nvSpPr>
          <p:spPr bwMode="auto">
            <a:xfrm>
              <a:off x="476" y="1888"/>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26" name="Text Box 26"/>
            <p:cNvSpPr txBox="1">
              <a:spLocks noChangeArrowheads="1"/>
            </p:cNvSpPr>
            <p:nvPr/>
          </p:nvSpPr>
          <p:spPr bwMode="auto">
            <a:xfrm>
              <a:off x="1250" y="1480"/>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dirty="0">
                  <a:latin typeface="Times New Roman" panose="02020503050405090304" pitchFamily="18" charset="0"/>
                  <a:ea typeface="仿宋_GB2312" pitchFamily="49" charset="-122"/>
                  <a:sym typeface="Symbol" panose="05050102010706020507" pitchFamily="18" charset="2"/>
                </a:rPr>
                <a:t>u</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0" name="Rectangle 20"/>
            <p:cNvSpPr>
              <a:spLocks noChangeArrowheads="1"/>
            </p:cNvSpPr>
            <p:nvPr/>
          </p:nvSpPr>
          <p:spPr bwMode="auto">
            <a:xfrm>
              <a:off x="953" y="1353"/>
              <a:ext cx="127" cy="489"/>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grpSp>
      <p:sp>
        <p:nvSpPr>
          <p:cNvPr id="27" name="灯片编号占位符 2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927860" y="826135"/>
            <a:ext cx="8336280" cy="603186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139951" y="571501"/>
            <a:ext cx="7019925" cy="784225"/>
          </a:xfrm>
        </p:spPr>
        <p:txBody>
          <a:bodyPr/>
          <a:lstStyle/>
          <a:p>
            <a:pPr eaLnBrk="1" hangingPunct="1"/>
            <a:r>
              <a:rPr lang="en-US" altLang="zh-CN" sz="3200" b="1">
                <a:solidFill>
                  <a:schemeClr val="folHlink"/>
                </a:solidFill>
                <a:latin typeface="黑体" pitchFamily="49" charset="-122"/>
                <a:ea typeface="黑体" pitchFamily="49" charset="-122"/>
              </a:rPr>
              <a:t>1.4.5 </a:t>
            </a:r>
            <a:r>
              <a:rPr lang="zh-CN" altLang="en-US" sz="3200" b="1">
                <a:solidFill>
                  <a:schemeClr val="folHlink"/>
                </a:solidFill>
                <a:latin typeface="黑体" pitchFamily="49" charset="-122"/>
                <a:ea typeface="黑体" pitchFamily="49" charset="-122"/>
              </a:rPr>
              <a:t>发光二极管和光电二极管</a:t>
            </a:r>
            <a:endParaRPr lang="zh-CN" altLang="en-US" sz="3200" b="1">
              <a:solidFill>
                <a:schemeClr val="folHlink"/>
              </a:solidFill>
              <a:latin typeface="黑体" pitchFamily="49" charset="-122"/>
              <a:ea typeface="黑体" pitchFamily="49" charset="-122"/>
            </a:endParaRPr>
          </a:p>
        </p:txBody>
      </p:sp>
      <p:sp>
        <p:nvSpPr>
          <p:cNvPr id="66563" name="Rectangle 3"/>
          <p:cNvSpPr>
            <a:spLocks noGrp="1" noChangeArrowheads="1"/>
          </p:cNvSpPr>
          <p:nvPr>
            <p:ph type="body" idx="4294967295"/>
          </p:nvPr>
        </p:nvSpPr>
        <p:spPr>
          <a:xfrm>
            <a:off x="2090739" y="1752600"/>
            <a:ext cx="3240087" cy="596900"/>
          </a:xfrm>
        </p:spPr>
        <p:txBody>
          <a:bodyPr>
            <a:normAutofit lnSpcReduction="10000"/>
          </a:bodyPr>
          <a:lstStyle/>
          <a:p>
            <a:pPr eaLnBrk="1" hangingPunct="1">
              <a:buFont typeface="Wingdings" panose="05000000000000000000" pitchFamily="2" charset="2"/>
              <a:buNone/>
            </a:pPr>
            <a:r>
              <a:rPr lang="en-US" altLang="zh-CN" sz="3200" b="1">
                <a:latin typeface="宋体" pitchFamily="2" charset="-122"/>
              </a:rPr>
              <a:t>1.</a:t>
            </a:r>
            <a:r>
              <a:rPr lang="zh-CN" altLang="en-US" sz="3200" b="1">
                <a:latin typeface="宋体" pitchFamily="2" charset="-122"/>
              </a:rPr>
              <a:t>发光二极管</a:t>
            </a:r>
            <a:endParaRPr lang="zh-CN" altLang="en-US" sz="3200" b="1">
              <a:latin typeface="宋体" pitchFamily="2" charset="-122"/>
            </a:endParaRPr>
          </a:p>
        </p:txBody>
      </p:sp>
      <p:sp>
        <p:nvSpPr>
          <p:cNvPr id="66564" name="Rectangle 4"/>
          <p:cNvSpPr>
            <a:spLocks noChangeArrowheads="1"/>
          </p:cNvSpPr>
          <p:nvPr/>
        </p:nvSpPr>
        <p:spPr bwMode="auto">
          <a:xfrm>
            <a:off x="2419351" y="2393950"/>
            <a:ext cx="4481513"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t>发光二极管是一种能将电能转换成光能的器件，简称</a:t>
            </a:r>
            <a:r>
              <a:rPr lang="en-US" altLang="zh-CN"/>
              <a:t>LED</a:t>
            </a:r>
            <a:r>
              <a:rPr lang="zh-CN" altLang="en-US"/>
              <a:t>，正向导通后发光</a:t>
            </a:r>
            <a:r>
              <a:rPr lang="zh-CN" altLang="en-US" sz="3000">
                <a:ea typeface="宋体" pitchFamily="2" charset="-122"/>
              </a:rPr>
              <a:t> </a:t>
            </a:r>
            <a:endParaRPr lang="zh-CN" altLang="en-US" sz="3000">
              <a:ea typeface="宋体" pitchFamily="2" charset="-122"/>
            </a:endParaRPr>
          </a:p>
        </p:txBody>
      </p:sp>
      <p:sp>
        <p:nvSpPr>
          <p:cNvPr id="66565" name="Rectangle 5"/>
          <p:cNvSpPr>
            <a:spLocks noChangeArrowheads="1"/>
          </p:cNvSpPr>
          <p:nvPr/>
        </p:nvSpPr>
        <p:spPr bwMode="auto">
          <a:xfrm>
            <a:off x="2344739" y="3881438"/>
            <a:ext cx="4333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t>导通压降大于普通二极管通常在</a:t>
            </a:r>
            <a:r>
              <a:rPr lang="en-US" altLang="zh-CN"/>
              <a:t>1.4V</a:t>
            </a:r>
            <a:r>
              <a:rPr lang="zh-CN" altLang="en-US"/>
              <a:t>以上</a:t>
            </a:r>
            <a:endParaRPr lang="zh-CN" altLang="en-US"/>
          </a:p>
        </p:txBody>
      </p:sp>
      <p:graphicFrame>
        <p:nvGraphicFramePr>
          <p:cNvPr id="66566" name="Object 6"/>
          <p:cNvGraphicFramePr>
            <a:graphicFrameLocks noChangeAspect="1"/>
          </p:cNvGraphicFramePr>
          <p:nvPr/>
        </p:nvGraphicFramePr>
        <p:xfrm>
          <a:off x="6665913" y="1655763"/>
          <a:ext cx="3751262" cy="3192462"/>
        </p:xfrm>
        <a:graphic>
          <a:graphicData uri="http://schemas.openxmlformats.org/presentationml/2006/ole">
            <mc:AlternateContent xmlns:mc="http://schemas.openxmlformats.org/markup-compatibility/2006">
              <mc:Choice xmlns:v="urn:schemas-microsoft-com:vml" Requires="v">
                <p:oleObj spid="_x0000_s2" name="" r:id="rId1" imgW="1541145" imgH="1270000" progId="Visio.Drawing.11">
                  <p:embed/>
                </p:oleObj>
              </mc:Choice>
              <mc:Fallback>
                <p:oleObj name="" r:id="rId1" imgW="1541145" imgH="1270000"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1655763"/>
                        <a:ext cx="3751262"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6570" name="Rectangle 10"/>
          <p:cNvSpPr>
            <a:spLocks noChangeArrowheads="1"/>
          </p:cNvSpPr>
          <p:nvPr/>
        </p:nvSpPr>
        <p:spPr bwMode="auto">
          <a:xfrm>
            <a:off x="2265364" y="4941888"/>
            <a:ext cx="8224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发光二极管具有寿命长、抗冲击和抗振动性能好、可靠性高等优点，应用十分广泛，其外形众多</a:t>
            </a:r>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blinds(horizontal)">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566"/>
                                        </p:tgtEl>
                                        <p:attrNameLst>
                                          <p:attrName>style.visibility</p:attrName>
                                        </p:attrNameLst>
                                      </p:cBhvr>
                                      <p:to>
                                        <p:strVal val="visible"/>
                                      </p:to>
                                    </p:set>
                                    <p:animEffect transition="in" filter="blinds(horizontal)">
                                      <p:cBhvr>
                                        <p:cTn id="12" dur="500"/>
                                        <p:tgtEl>
                                          <p:spTgt spid="665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blinds(horizontal)">
                                      <p:cBhvr>
                                        <p:cTn id="17" dur="500"/>
                                        <p:tgtEl>
                                          <p:spTgt spid="665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blinds(horizontal)">
                                      <p:cBhvr>
                                        <p:cTn id="22" dur="500"/>
                                        <p:tgtEl>
                                          <p:spTgt spid="665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6570"/>
                                        </p:tgtEl>
                                        <p:attrNameLst>
                                          <p:attrName>style.visibility</p:attrName>
                                        </p:attrNameLst>
                                      </p:cBhvr>
                                      <p:to>
                                        <p:strVal val="visible"/>
                                      </p:to>
                                    </p:set>
                                    <p:animEffect transition="in" filter="wipe(up)">
                                      <p:cBhvr>
                                        <p:cTn id="27" dur="500"/>
                                        <p:tgtEl>
                                          <p:spTgt spid="6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66564" grpId="0"/>
      <p:bldP spid="66565" grpId="0"/>
      <p:bldP spid="6657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1215073" y="652780"/>
            <a:ext cx="2970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en-US" altLang="zh-CN" sz="3200">
                <a:latin typeface="幼圆" panose="02010509060101010101" pitchFamily="49" charset="-122"/>
              </a:rPr>
              <a:t>2.</a:t>
            </a:r>
            <a:r>
              <a:rPr lang="zh-CN" altLang="en-US" sz="3200">
                <a:latin typeface="幼圆" panose="02010509060101010101" pitchFamily="49" charset="-122"/>
              </a:rPr>
              <a:t>光电二极管</a:t>
            </a:r>
            <a:endParaRPr lang="zh-CN" altLang="en-US" sz="3200">
              <a:latin typeface="幼圆" panose="02010509060101010101" pitchFamily="49" charset="-122"/>
            </a:endParaRPr>
          </a:p>
        </p:txBody>
      </p:sp>
      <p:sp>
        <p:nvSpPr>
          <p:cNvPr id="67587" name="Rectangle 3"/>
          <p:cNvSpPr>
            <a:spLocks noChangeArrowheads="1"/>
          </p:cNvSpPr>
          <p:nvPr/>
        </p:nvSpPr>
        <p:spPr bwMode="auto">
          <a:xfrm>
            <a:off x="944880" y="1305560"/>
            <a:ext cx="6959600" cy="236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sz="2400"/>
              <a:t>光电二极管是一种将光能转换成电流的器件，其</a:t>
            </a:r>
            <a:r>
              <a:rPr lang="en-US" altLang="zh-CN" sz="2400"/>
              <a:t>PN</a:t>
            </a:r>
            <a:r>
              <a:rPr lang="zh-CN" altLang="en-US" sz="2400"/>
              <a:t>结封装在具有透明聚光窗的管壳内。光照射后导通，导通电流与光照强度相关。</a:t>
            </a:r>
            <a:r>
              <a:rPr lang="zh-CN" altLang="en-US">
                <a:ea typeface="宋体" pitchFamily="2" charset="-122"/>
              </a:rPr>
              <a:t> </a:t>
            </a:r>
            <a:endParaRPr lang="zh-CN" altLang="en-US">
              <a:ea typeface="宋体" pitchFamily="2" charset="-122"/>
            </a:endParaRPr>
          </a:p>
        </p:txBody>
      </p:sp>
      <p:graphicFrame>
        <p:nvGraphicFramePr>
          <p:cNvPr id="67588" name="Object 4"/>
          <p:cNvGraphicFramePr>
            <a:graphicFrameLocks noChangeAspect="1"/>
          </p:cNvGraphicFramePr>
          <p:nvPr/>
        </p:nvGraphicFramePr>
        <p:xfrm>
          <a:off x="7827964" y="911544"/>
          <a:ext cx="2611437" cy="2295525"/>
        </p:xfrm>
        <a:graphic>
          <a:graphicData uri="http://schemas.openxmlformats.org/presentationml/2006/ole">
            <mc:AlternateContent xmlns:mc="http://schemas.openxmlformats.org/markup-compatibility/2006">
              <mc:Choice xmlns:v="urn:schemas-microsoft-com:vml" Requires="v">
                <p:oleObj spid="_x0000_s2" name="" r:id="rId1" imgW="1617345" imgH="1278255" progId="Visio.Drawing.11">
                  <p:embed/>
                </p:oleObj>
              </mc:Choice>
              <mc:Fallback>
                <p:oleObj name="" r:id="rId1" imgW="1617345" imgH="127825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7964" y="911544"/>
                        <a:ext cx="2611437"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7589" name="未知"/>
          <p:cNvSpPr>
            <a:spLocks noChangeArrowheads="1"/>
          </p:cNvSpPr>
          <p:nvPr/>
        </p:nvSpPr>
        <p:spPr bwMode="auto">
          <a:xfrm>
            <a:off x="3965576" y="3621406"/>
            <a:ext cx="3078163" cy="1012825"/>
          </a:xfrm>
          <a:custGeom>
            <a:avLst/>
            <a:gdLst>
              <a:gd name="T0" fmla="*/ 0 w 1939"/>
              <a:gd name="T1" fmla="*/ 1004888 h 638"/>
              <a:gd name="T2" fmla="*/ 2438400 w 1939"/>
              <a:gd name="T3" fmla="*/ 1004888 h 638"/>
              <a:gd name="T4" fmla="*/ 2849563 w 1939"/>
              <a:gd name="T5" fmla="*/ 958850 h 638"/>
              <a:gd name="T6" fmla="*/ 2986088 w 1939"/>
              <a:gd name="T7" fmla="*/ 746125 h 638"/>
              <a:gd name="T8" fmla="*/ 3062288 w 1939"/>
              <a:gd name="T9" fmla="*/ 228600 h 638"/>
              <a:gd name="T10" fmla="*/ 3078163 w 1939"/>
              <a:gd name="T11" fmla="*/ 0 h 6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9" h="638">
                <a:moveTo>
                  <a:pt x="0" y="633"/>
                </a:moveTo>
                <a:cubicBezTo>
                  <a:pt x="617" y="637"/>
                  <a:pt x="1237" y="638"/>
                  <a:pt x="1536" y="633"/>
                </a:cubicBezTo>
                <a:cubicBezTo>
                  <a:pt x="1835" y="628"/>
                  <a:pt x="1737" y="631"/>
                  <a:pt x="1795" y="604"/>
                </a:cubicBezTo>
                <a:cubicBezTo>
                  <a:pt x="1853" y="577"/>
                  <a:pt x="1859" y="547"/>
                  <a:pt x="1881" y="470"/>
                </a:cubicBezTo>
                <a:cubicBezTo>
                  <a:pt x="1903" y="393"/>
                  <a:pt x="1919" y="222"/>
                  <a:pt x="1929" y="144"/>
                </a:cubicBezTo>
                <a:cubicBezTo>
                  <a:pt x="1939" y="66"/>
                  <a:pt x="1939" y="33"/>
                  <a:pt x="1939" y="0"/>
                </a:cubicBezTo>
              </a:path>
            </a:pathLst>
          </a:custGeom>
          <a:noFill/>
          <a:ln w="28575" cap="sq">
            <a:solidFill>
              <a:schemeClr val="hlink"/>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90" name="未知"/>
          <p:cNvSpPr>
            <a:spLocks noChangeArrowheads="1"/>
          </p:cNvSpPr>
          <p:nvPr/>
        </p:nvSpPr>
        <p:spPr bwMode="auto">
          <a:xfrm>
            <a:off x="3979863" y="3696019"/>
            <a:ext cx="3065462" cy="1506537"/>
          </a:xfrm>
          <a:custGeom>
            <a:avLst/>
            <a:gdLst>
              <a:gd name="T0" fmla="*/ 0 w 1931"/>
              <a:gd name="T1" fmla="*/ 1493837 h 949"/>
              <a:gd name="T2" fmla="*/ 1800225 w 1931"/>
              <a:gd name="T3" fmla="*/ 1493837 h 949"/>
              <a:gd name="T4" fmla="*/ 2439987 w 1931"/>
              <a:gd name="T5" fmla="*/ 1417637 h 949"/>
              <a:gd name="T6" fmla="*/ 2805112 w 1931"/>
              <a:gd name="T7" fmla="*/ 1112837 h 949"/>
              <a:gd name="T8" fmla="*/ 2973387 w 1931"/>
              <a:gd name="T9" fmla="*/ 639762 h 949"/>
              <a:gd name="T10" fmla="*/ 3065462 w 1931"/>
              <a:gd name="T11" fmla="*/ 0 h 9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1" h="949">
                <a:moveTo>
                  <a:pt x="0" y="941"/>
                </a:moveTo>
                <a:cubicBezTo>
                  <a:pt x="191" y="941"/>
                  <a:pt x="878" y="949"/>
                  <a:pt x="1134" y="941"/>
                </a:cubicBezTo>
                <a:cubicBezTo>
                  <a:pt x="1390" y="933"/>
                  <a:pt x="1432" y="933"/>
                  <a:pt x="1537" y="893"/>
                </a:cubicBezTo>
                <a:cubicBezTo>
                  <a:pt x="1642" y="853"/>
                  <a:pt x="1711" y="783"/>
                  <a:pt x="1767" y="701"/>
                </a:cubicBezTo>
                <a:cubicBezTo>
                  <a:pt x="1823" y="619"/>
                  <a:pt x="1846" y="520"/>
                  <a:pt x="1873" y="403"/>
                </a:cubicBezTo>
                <a:cubicBezTo>
                  <a:pt x="1900" y="286"/>
                  <a:pt x="1915" y="143"/>
                  <a:pt x="1931" y="0"/>
                </a:cubicBezTo>
              </a:path>
            </a:pathLst>
          </a:custGeom>
          <a:noFill/>
          <a:ln w="28575" cap="sq">
            <a:solidFill>
              <a:schemeClr val="hlink"/>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7591" name="Group 7"/>
          <p:cNvGrpSpPr/>
          <p:nvPr/>
        </p:nvGrpSpPr>
        <p:grpSpPr bwMode="auto">
          <a:xfrm>
            <a:off x="3979864" y="2807018"/>
            <a:ext cx="3970337" cy="2463800"/>
            <a:chOff x="0" y="0"/>
            <a:chExt cx="2501" cy="1552"/>
          </a:xfrm>
        </p:grpSpPr>
        <p:sp>
          <p:nvSpPr>
            <p:cNvPr id="68626" name="Line 8"/>
            <p:cNvSpPr>
              <a:spLocks noChangeShapeType="1"/>
            </p:cNvSpPr>
            <p:nvPr/>
          </p:nvSpPr>
          <p:spPr bwMode="auto">
            <a:xfrm>
              <a:off x="0" y="806"/>
              <a:ext cx="2246" cy="0"/>
            </a:xfrm>
            <a:prstGeom prst="line">
              <a:avLst/>
            </a:prstGeom>
            <a:noFill/>
            <a:ln w="12700" cap="sq">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27" name="Line 9"/>
            <p:cNvSpPr>
              <a:spLocks noChangeShapeType="1"/>
            </p:cNvSpPr>
            <p:nvPr/>
          </p:nvSpPr>
          <p:spPr bwMode="auto">
            <a:xfrm rot="-5400000">
              <a:off x="1159" y="909"/>
              <a:ext cx="1286" cy="0"/>
            </a:xfrm>
            <a:prstGeom prst="line">
              <a:avLst/>
            </a:prstGeom>
            <a:noFill/>
            <a:ln w="12700" cap="sq">
              <a:solidFill>
                <a:schemeClr val="tx1"/>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8628" name="Text Box 10"/>
            <p:cNvSpPr txBox="1">
              <a:spLocks noChangeArrowheads="1"/>
            </p:cNvSpPr>
            <p:nvPr/>
          </p:nvSpPr>
          <p:spPr bwMode="auto">
            <a:xfrm>
              <a:off x="1929" y="0"/>
              <a:ext cx="4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i="1">
                  <a:solidFill>
                    <a:srgbClr val="000099"/>
                  </a:solidFill>
                  <a:latin typeface="Times New Roman" panose="02020503050405090304" pitchFamily="18" charset="0"/>
                  <a:ea typeface="宋体" pitchFamily="2" charset="-122"/>
                </a:rPr>
                <a:t>I</a:t>
              </a:r>
              <a:r>
                <a:rPr lang="zh-CN" altLang="en-US" sz="2400">
                  <a:solidFill>
                    <a:srgbClr val="000099"/>
                  </a:solidFill>
                  <a:latin typeface="Times New Roman" panose="02020503050405090304" pitchFamily="18" charset="0"/>
                  <a:ea typeface="宋体" pitchFamily="2" charset="-122"/>
                </a:rPr>
                <a:t>/</a:t>
              </a:r>
              <a:r>
                <a:rPr lang="el-GR" altLang="en-US" sz="2400">
                  <a:solidFill>
                    <a:srgbClr val="000099"/>
                  </a:solidFill>
                  <a:latin typeface="Times New Roman" panose="02020503050405090304" pitchFamily="18" charset="0"/>
                  <a:ea typeface="宋体" pitchFamily="2" charset="-122"/>
                </a:rPr>
                <a:t>μ</a:t>
              </a:r>
              <a:r>
                <a:rPr lang="zh-CN" altLang="en-US" sz="2400">
                  <a:solidFill>
                    <a:srgbClr val="000099"/>
                  </a:solidFill>
                  <a:latin typeface="Times New Roman" panose="02020503050405090304" pitchFamily="18" charset="0"/>
                  <a:ea typeface="宋体" pitchFamily="2" charset="-122"/>
                </a:rPr>
                <a:t>A</a:t>
              </a:r>
              <a:endParaRPr lang="zh-CN" altLang="en-US" sz="2400">
                <a:solidFill>
                  <a:srgbClr val="000099"/>
                </a:solidFill>
                <a:latin typeface="Times New Roman" panose="02020503050405090304" pitchFamily="18" charset="0"/>
                <a:ea typeface="宋体" pitchFamily="2" charset="-122"/>
              </a:endParaRPr>
            </a:p>
          </p:txBody>
        </p:sp>
        <p:sp>
          <p:nvSpPr>
            <p:cNvPr id="68629" name="Text Box 11"/>
            <p:cNvSpPr txBox="1">
              <a:spLocks noChangeArrowheads="1"/>
            </p:cNvSpPr>
            <p:nvPr/>
          </p:nvSpPr>
          <p:spPr bwMode="auto">
            <a:xfrm>
              <a:off x="2054" y="826"/>
              <a:ext cx="4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2400" i="1">
                  <a:solidFill>
                    <a:srgbClr val="000099"/>
                  </a:solidFill>
                  <a:latin typeface="Times New Roman" panose="02020503050405090304" pitchFamily="18" charset="0"/>
                  <a:ea typeface="宋体" pitchFamily="2" charset="-122"/>
                </a:rPr>
                <a:t>U</a:t>
              </a:r>
              <a:r>
                <a:rPr lang="en-US" altLang="zh-CN" sz="2400">
                  <a:solidFill>
                    <a:srgbClr val="000099"/>
                  </a:solidFill>
                  <a:latin typeface="Times New Roman" panose="02020503050405090304" pitchFamily="18" charset="0"/>
                  <a:ea typeface="宋体" pitchFamily="2" charset="-122"/>
                </a:rPr>
                <a:t>/V</a:t>
              </a:r>
              <a:endParaRPr lang="en-US" altLang="zh-CN" sz="2400">
                <a:solidFill>
                  <a:srgbClr val="000099"/>
                </a:solidFill>
                <a:latin typeface="Times New Roman" panose="02020503050405090304" pitchFamily="18" charset="0"/>
                <a:ea typeface="宋体" pitchFamily="2" charset="-122"/>
              </a:endParaRPr>
            </a:p>
          </p:txBody>
        </p:sp>
      </p:grpSp>
      <p:sp>
        <p:nvSpPr>
          <p:cNvPr id="67596" name="未知"/>
          <p:cNvSpPr>
            <a:spLocks noChangeArrowheads="1"/>
          </p:cNvSpPr>
          <p:nvPr/>
        </p:nvSpPr>
        <p:spPr bwMode="auto">
          <a:xfrm>
            <a:off x="3962401" y="3832544"/>
            <a:ext cx="3078163" cy="295275"/>
          </a:xfrm>
          <a:custGeom>
            <a:avLst/>
            <a:gdLst>
              <a:gd name="T0" fmla="*/ 0 w 1939"/>
              <a:gd name="T1" fmla="*/ 292961 h 638"/>
              <a:gd name="T2" fmla="*/ 2438400 w 1939"/>
              <a:gd name="T3" fmla="*/ 292961 h 638"/>
              <a:gd name="T4" fmla="*/ 2849563 w 1939"/>
              <a:gd name="T5" fmla="*/ 279539 h 638"/>
              <a:gd name="T6" fmla="*/ 2986088 w 1939"/>
              <a:gd name="T7" fmla="*/ 217522 h 638"/>
              <a:gd name="T8" fmla="*/ 3062288 w 1939"/>
              <a:gd name="T9" fmla="*/ 66645 h 638"/>
              <a:gd name="T10" fmla="*/ 3078163 w 1939"/>
              <a:gd name="T11" fmla="*/ 0 h 6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39" h="638">
                <a:moveTo>
                  <a:pt x="0" y="633"/>
                </a:moveTo>
                <a:cubicBezTo>
                  <a:pt x="617" y="637"/>
                  <a:pt x="1237" y="638"/>
                  <a:pt x="1536" y="633"/>
                </a:cubicBezTo>
                <a:cubicBezTo>
                  <a:pt x="1835" y="628"/>
                  <a:pt x="1737" y="631"/>
                  <a:pt x="1795" y="604"/>
                </a:cubicBezTo>
                <a:cubicBezTo>
                  <a:pt x="1853" y="577"/>
                  <a:pt x="1859" y="547"/>
                  <a:pt x="1881" y="470"/>
                </a:cubicBezTo>
                <a:cubicBezTo>
                  <a:pt x="1903" y="393"/>
                  <a:pt x="1919" y="222"/>
                  <a:pt x="1929" y="144"/>
                </a:cubicBezTo>
                <a:cubicBezTo>
                  <a:pt x="1939" y="66"/>
                  <a:pt x="1939" y="33"/>
                  <a:pt x="1939" y="0"/>
                </a:cubicBezTo>
              </a:path>
            </a:pathLst>
          </a:custGeom>
          <a:noFill/>
          <a:ln w="28575" cap="sq">
            <a:solidFill>
              <a:srgbClr val="000099"/>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97" name="Text Box 13"/>
          <p:cNvSpPr txBox="1">
            <a:spLocks noChangeArrowheads="1"/>
          </p:cNvSpPr>
          <p:nvPr/>
        </p:nvSpPr>
        <p:spPr bwMode="auto">
          <a:xfrm>
            <a:off x="1889125" y="2972118"/>
            <a:ext cx="4827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rgbClr val="000099"/>
                </a:solidFill>
                <a:latin typeface="Arial" panose="020B0604020202090204" pitchFamily="34" charset="0"/>
                <a:ea typeface="宋体" pitchFamily="2" charset="-122"/>
              </a:rPr>
              <a:t>无光照射电流很小（暗电流）</a:t>
            </a:r>
            <a:endParaRPr lang="zh-CN" altLang="en-US">
              <a:solidFill>
                <a:srgbClr val="000099"/>
              </a:solidFill>
              <a:latin typeface="Arial" panose="020B0604020202090204" pitchFamily="34" charset="0"/>
              <a:ea typeface="宋体" pitchFamily="2" charset="-122"/>
            </a:endParaRPr>
          </a:p>
        </p:txBody>
      </p:sp>
      <p:sp>
        <p:nvSpPr>
          <p:cNvPr id="67598" name="Line 14"/>
          <p:cNvSpPr>
            <a:spLocks noChangeShapeType="1"/>
          </p:cNvSpPr>
          <p:nvPr/>
        </p:nvSpPr>
        <p:spPr bwMode="auto">
          <a:xfrm>
            <a:off x="3751263" y="3497580"/>
            <a:ext cx="868362" cy="609600"/>
          </a:xfrm>
          <a:prstGeom prst="line">
            <a:avLst/>
          </a:prstGeom>
          <a:noFill/>
          <a:ln w="28575" cap="sq">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99" name="Text Box 15"/>
          <p:cNvSpPr txBox="1">
            <a:spLocks noChangeArrowheads="1"/>
          </p:cNvSpPr>
          <p:nvPr/>
        </p:nvSpPr>
        <p:spPr bwMode="auto">
          <a:xfrm>
            <a:off x="1724026" y="3896044"/>
            <a:ext cx="23145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chemeClr val="folHlink"/>
                </a:solidFill>
                <a:latin typeface="Arial" panose="020B0604020202090204" pitchFamily="34" charset="0"/>
                <a:ea typeface="宋体" pitchFamily="2" charset="-122"/>
              </a:rPr>
              <a:t>受到光照，反向电流增大（光电流）</a:t>
            </a:r>
            <a:endParaRPr lang="zh-CN" altLang="en-US">
              <a:solidFill>
                <a:schemeClr val="folHlink"/>
              </a:solidFill>
              <a:latin typeface="Arial" panose="020B0604020202090204" pitchFamily="34" charset="0"/>
              <a:ea typeface="宋体" pitchFamily="2" charset="-122"/>
            </a:endParaRPr>
          </a:p>
        </p:txBody>
      </p:sp>
      <p:sp>
        <p:nvSpPr>
          <p:cNvPr id="67600" name="Text Box 16"/>
          <p:cNvSpPr txBox="1">
            <a:spLocks noChangeArrowheads="1"/>
          </p:cNvSpPr>
          <p:nvPr/>
        </p:nvSpPr>
        <p:spPr bwMode="auto">
          <a:xfrm>
            <a:off x="7999413" y="3640455"/>
            <a:ext cx="2366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chemeClr val="folHlink"/>
                </a:solidFill>
                <a:latin typeface="Arial" panose="020B0604020202090204" pitchFamily="34" charset="0"/>
                <a:ea typeface="宋体" pitchFamily="2" charset="-122"/>
              </a:rPr>
              <a:t>正向特性类同于普通二极管</a:t>
            </a:r>
            <a:endParaRPr lang="zh-CN" altLang="en-US">
              <a:solidFill>
                <a:schemeClr val="folHlink"/>
              </a:solidFill>
              <a:latin typeface="Arial" panose="020B0604020202090204" pitchFamily="34" charset="0"/>
              <a:ea typeface="宋体" pitchFamily="2" charset="-122"/>
            </a:endParaRPr>
          </a:p>
        </p:txBody>
      </p:sp>
      <p:sp>
        <p:nvSpPr>
          <p:cNvPr id="67601" name="AutoShape 17"/>
          <p:cNvSpPr>
            <a:spLocks noChangeArrowheads="1"/>
          </p:cNvSpPr>
          <p:nvPr/>
        </p:nvSpPr>
        <p:spPr bwMode="auto">
          <a:xfrm>
            <a:off x="4298950" y="4294505"/>
            <a:ext cx="641350" cy="806450"/>
          </a:xfrm>
          <a:prstGeom prst="downArrow">
            <a:avLst>
              <a:gd name="adj1" fmla="val 50000"/>
              <a:gd name="adj2" fmla="val 31407"/>
            </a:avLst>
          </a:prstGeom>
          <a:solidFill>
            <a:srgbClr val="FF0000"/>
          </a:solidFill>
          <a:ln w="12700" cap="sq">
            <a:solidFill>
              <a:schemeClr val="tx1"/>
            </a:solidFill>
            <a:miter lim="800000"/>
          </a:ln>
        </p:spPr>
        <p:txBody>
          <a:bodyPr vert="eaVert"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7602" name="Rectangle 18"/>
          <p:cNvSpPr>
            <a:spLocks noChangeArrowheads="1"/>
          </p:cNvSpPr>
          <p:nvPr/>
        </p:nvSpPr>
        <p:spPr bwMode="auto">
          <a:xfrm>
            <a:off x="1831975" y="5342255"/>
            <a:ext cx="8502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注意光电二极管使用时要反向接入电路中，即阳极接电源负极，阴极接电源正极。</a:t>
            </a:r>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blinds(horizontal)">
                                      <p:cBhvr>
                                        <p:cTn id="7" dur="500"/>
                                        <p:tgtEl>
                                          <p:spTgt spid="675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588"/>
                                        </p:tgtEl>
                                        <p:attrNameLst>
                                          <p:attrName>style.visibility</p:attrName>
                                        </p:attrNameLst>
                                      </p:cBhvr>
                                      <p:to>
                                        <p:strVal val="visible"/>
                                      </p:to>
                                    </p:set>
                                    <p:animEffect transition="in" filter="blinds(horizontal)">
                                      <p:cBhvr>
                                        <p:cTn id="12" dur="500"/>
                                        <p:tgtEl>
                                          <p:spTgt spid="675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87"/>
                                        </p:tgtEl>
                                        <p:attrNameLst>
                                          <p:attrName>style.visibility</p:attrName>
                                        </p:attrNameLst>
                                      </p:cBhvr>
                                      <p:to>
                                        <p:strVal val="visible"/>
                                      </p:to>
                                    </p:set>
                                    <p:animEffect transition="in" filter="blinds(horizontal)">
                                      <p:cBhvr>
                                        <p:cTn id="17" dur="500"/>
                                        <p:tgtEl>
                                          <p:spTgt spid="6758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591"/>
                                        </p:tgtEl>
                                        <p:attrNameLst>
                                          <p:attrName>style.visibility</p:attrName>
                                        </p:attrNameLst>
                                      </p:cBhvr>
                                      <p:to>
                                        <p:strVal val="visible"/>
                                      </p:to>
                                    </p:set>
                                    <p:animEffect transition="in" filter="dissolve">
                                      <p:cBhvr>
                                        <p:cTn id="22" dur="500"/>
                                        <p:tgtEl>
                                          <p:spTgt spid="67591"/>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67596"/>
                                        </p:tgtEl>
                                        <p:attrNameLst>
                                          <p:attrName>style.visibility</p:attrName>
                                        </p:attrNameLst>
                                      </p:cBhvr>
                                      <p:to>
                                        <p:strVal val="visible"/>
                                      </p:to>
                                    </p:set>
                                    <p:animEffect transition="in" filter="wipe(down)">
                                      <p:cBhvr>
                                        <p:cTn id="26" dur="500"/>
                                        <p:tgtEl>
                                          <p:spTgt spid="67596"/>
                                        </p:tgtEl>
                                      </p:cBhvr>
                                    </p:animEffect>
                                  </p:childTnLst>
                                </p:cTn>
                              </p:par>
                              <p:par>
                                <p:cTn id="27" presetID="22" presetClass="entr" presetSubtype="4" fill="hold" nodeType="withEffect">
                                  <p:stCondLst>
                                    <p:cond delay="0"/>
                                  </p:stCondLst>
                                  <p:childTnLst>
                                    <p:set>
                                      <p:cBhvr>
                                        <p:cTn id="28" dur="1" fill="hold">
                                          <p:stCondLst>
                                            <p:cond delay="0"/>
                                          </p:stCondLst>
                                        </p:cTn>
                                        <p:tgtEl>
                                          <p:spTgt spid="67598"/>
                                        </p:tgtEl>
                                        <p:attrNameLst>
                                          <p:attrName>style.visibility</p:attrName>
                                        </p:attrNameLst>
                                      </p:cBhvr>
                                      <p:to>
                                        <p:strVal val="visible"/>
                                      </p:to>
                                    </p:set>
                                    <p:animEffect transition="in" filter="wipe(down)">
                                      <p:cBhvr>
                                        <p:cTn id="29" dur="500"/>
                                        <p:tgtEl>
                                          <p:spTgt spid="6759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7597"/>
                                        </p:tgtEl>
                                        <p:attrNameLst>
                                          <p:attrName>style.visibility</p:attrName>
                                        </p:attrNameLst>
                                      </p:cBhvr>
                                      <p:to>
                                        <p:strVal val="visible"/>
                                      </p:to>
                                    </p:set>
                                    <p:animEffect transition="in" filter="wipe(down)">
                                      <p:cBhvr>
                                        <p:cTn id="32" dur="500"/>
                                        <p:tgtEl>
                                          <p:spTgt spid="675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7589"/>
                                        </p:tgtEl>
                                        <p:attrNameLst>
                                          <p:attrName>style.visibility</p:attrName>
                                        </p:attrNameLst>
                                      </p:cBhvr>
                                      <p:to>
                                        <p:strVal val="visible"/>
                                      </p:to>
                                    </p:set>
                                    <p:animEffect transition="in" filter="wipe(up)">
                                      <p:cBhvr>
                                        <p:cTn id="37" dur="500"/>
                                        <p:tgtEl>
                                          <p:spTgt spid="6758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601"/>
                                        </p:tgtEl>
                                        <p:attrNameLst>
                                          <p:attrName>style.visibility</p:attrName>
                                        </p:attrNameLst>
                                      </p:cBhvr>
                                      <p:to>
                                        <p:strVal val="visible"/>
                                      </p:to>
                                    </p:set>
                                    <p:animEffect transition="in" filter="wipe(up)">
                                      <p:cBhvr>
                                        <p:cTn id="40" dur="500"/>
                                        <p:tgtEl>
                                          <p:spTgt spid="67601"/>
                                        </p:tgtEl>
                                      </p:cBhvr>
                                    </p:animEffect>
                                  </p:childTnLst>
                                </p:cTn>
                              </p:par>
                              <p:par>
                                <p:cTn id="41" presetID="22" presetClass="entr" presetSubtype="1" fill="hold" nodeType="withEffect">
                                  <p:stCondLst>
                                    <p:cond delay="0"/>
                                  </p:stCondLst>
                                  <p:childTnLst>
                                    <p:set>
                                      <p:cBhvr>
                                        <p:cTn id="42" dur="1" fill="hold">
                                          <p:stCondLst>
                                            <p:cond delay="0"/>
                                          </p:stCondLst>
                                        </p:cTn>
                                        <p:tgtEl>
                                          <p:spTgt spid="67590"/>
                                        </p:tgtEl>
                                        <p:attrNameLst>
                                          <p:attrName>style.visibility</p:attrName>
                                        </p:attrNameLst>
                                      </p:cBhvr>
                                      <p:to>
                                        <p:strVal val="visible"/>
                                      </p:to>
                                    </p:set>
                                    <p:animEffect transition="in" filter="wipe(up)">
                                      <p:cBhvr>
                                        <p:cTn id="43" dur="500"/>
                                        <p:tgtEl>
                                          <p:spTgt spid="6759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7599"/>
                                        </p:tgtEl>
                                        <p:attrNameLst>
                                          <p:attrName>style.visibility</p:attrName>
                                        </p:attrNameLst>
                                      </p:cBhvr>
                                      <p:to>
                                        <p:strVal val="visible"/>
                                      </p:to>
                                    </p:set>
                                    <p:animEffect transition="in" filter="wipe(up)">
                                      <p:cBhvr>
                                        <p:cTn id="46" dur="500"/>
                                        <p:tgtEl>
                                          <p:spTgt spid="6759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6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67602"/>
                                        </p:tgtEl>
                                        <p:attrNameLst>
                                          <p:attrName>style.visibility</p:attrName>
                                        </p:attrNameLst>
                                      </p:cBhvr>
                                      <p:to>
                                        <p:strVal val="visible"/>
                                      </p:to>
                                    </p:set>
                                    <p:animEffect transition="in" filter="wipe(up)">
                                      <p:cBhvr>
                                        <p:cTn id="55" dur="500"/>
                                        <p:tgtEl>
                                          <p:spTgt spid="6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p:bldP spid="67597" grpId="0"/>
      <p:bldP spid="67599" grpId="0"/>
      <p:bldP spid="67600" grpId="0"/>
      <p:bldP spid="67601" grpId="0" bldLvl="0" animBg="1"/>
      <p:bldP spid="6760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4116389" y="551181"/>
            <a:ext cx="3952875" cy="828675"/>
          </a:xfrm>
        </p:spPr>
        <p:txBody>
          <a:bodyPr/>
          <a:lstStyle/>
          <a:p>
            <a:pPr eaLnBrk="1" hangingPunct="1"/>
            <a:r>
              <a:rPr lang="zh-CN" altLang="en-US" sz="2800" b="1">
                <a:ea typeface="幼圆" panose="02010509060101010101" pitchFamily="49" charset="-122"/>
              </a:rPr>
              <a:t>部分二极管的照片</a:t>
            </a:r>
            <a:endParaRPr lang="zh-CN" altLang="en-US" sz="2800" b="1">
              <a:ea typeface="幼圆" panose="02010509060101010101" pitchFamily="49" charset="-122"/>
            </a:endParaRPr>
          </a:p>
        </p:txBody>
      </p:sp>
      <p:pic>
        <p:nvPicPr>
          <p:cNvPr id="68611" name="Picture 3" descr="8640bf8b8835d6649f2fb424">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37" y="1674020"/>
            <a:ext cx="18954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5"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026" y="4373563"/>
            <a:ext cx="1846263"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descr="整流二极管（1N4001-1N4007）">
            <a:hlinkClick r:id="rId4" tooltip="整流二极管（1N4001-1N4007）"/>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523" y="1693837"/>
            <a:ext cx="1878273" cy="178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7" descr="可控硅，整流管（ZP5A螺旋型）">
            <a:hlinkClick r:id="rId6" tooltip="可控硅，整流管（ZP5A螺旋型）"/>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976" y="1693837"/>
            <a:ext cx="2147441" cy="180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angle 8"/>
          <p:cNvSpPr>
            <a:spLocks noChangeArrowheads="1"/>
          </p:cNvSpPr>
          <p:nvPr/>
        </p:nvSpPr>
        <p:spPr bwMode="auto">
          <a:xfrm>
            <a:off x="3351214" y="3519488"/>
            <a:ext cx="22955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整流二极管</a:t>
            </a:r>
            <a:endParaRPr lang="zh-CN" altLang="en-US" sz="2400">
              <a:solidFill>
                <a:schemeClr val="tx2"/>
              </a:solidFill>
              <a:ea typeface="华文楷体" panose="02010600040101010101" pitchFamily="2" charset="-122"/>
            </a:endParaRPr>
          </a:p>
        </p:txBody>
      </p:sp>
      <p:sp>
        <p:nvSpPr>
          <p:cNvPr id="68617" name="Rectangle 9"/>
          <p:cNvSpPr>
            <a:spLocks noChangeArrowheads="1"/>
          </p:cNvSpPr>
          <p:nvPr/>
        </p:nvSpPr>
        <p:spPr bwMode="auto">
          <a:xfrm>
            <a:off x="2540000" y="4643439"/>
            <a:ext cx="116998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稳   压</a:t>
            </a:r>
            <a:br>
              <a:rPr lang="zh-CN" altLang="en-US" sz="2400">
                <a:solidFill>
                  <a:schemeClr val="tx2"/>
                </a:solidFill>
                <a:ea typeface="华文楷体" panose="02010600040101010101" pitchFamily="2" charset="-122"/>
              </a:rPr>
            </a:br>
            <a:r>
              <a:rPr lang="zh-CN" altLang="en-US" sz="2400">
                <a:solidFill>
                  <a:schemeClr val="tx2"/>
                </a:solidFill>
                <a:ea typeface="华文楷体" panose="02010600040101010101" pitchFamily="2" charset="-122"/>
              </a:rPr>
              <a:t>二极管</a:t>
            </a:r>
            <a:endParaRPr lang="zh-CN" altLang="en-US" sz="2400">
              <a:solidFill>
                <a:schemeClr val="tx2"/>
              </a:solidFill>
              <a:ea typeface="华文楷体" panose="02010600040101010101" pitchFamily="2" charset="-122"/>
            </a:endParaRPr>
          </a:p>
        </p:txBody>
      </p:sp>
      <p:sp>
        <p:nvSpPr>
          <p:cNvPr id="68618" name="Rectangle 10"/>
          <p:cNvSpPr>
            <a:spLocks noChangeArrowheads="1"/>
          </p:cNvSpPr>
          <p:nvPr/>
        </p:nvSpPr>
        <p:spPr bwMode="auto">
          <a:xfrm>
            <a:off x="7761289" y="3024188"/>
            <a:ext cx="2160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发光二极管</a:t>
            </a:r>
            <a:endParaRPr lang="zh-CN" altLang="en-US" sz="2400">
              <a:solidFill>
                <a:schemeClr val="tx2"/>
              </a:solidFill>
              <a:ea typeface="华文楷体" panose="02010600040101010101" pitchFamily="2" charset="-122"/>
            </a:endParaRPr>
          </a:p>
        </p:txBody>
      </p:sp>
      <p:sp>
        <p:nvSpPr>
          <p:cNvPr id="68619" name="Rectangle 11"/>
          <p:cNvSpPr>
            <a:spLocks noChangeArrowheads="1"/>
          </p:cNvSpPr>
          <p:nvPr/>
        </p:nvSpPr>
        <p:spPr bwMode="auto">
          <a:xfrm>
            <a:off x="6186489" y="4643439"/>
            <a:ext cx="116998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solidFill>
                  <a:schemeClr val="tx2"/>
                </a:solidFill>
                <a:ea typeface="华文楷体" panose="02010600040101010101" pitchFamily="2" charset="-122"/>
              </a:rPr>
              <a:t>光   电</a:t>
            </a:r>
            <a:br>
              <a:rPr lang="zh-CN" altLang="en-US" sz="2400">
                <a:solidFill>
                  <a:schemeClr val="tx2"/>
                </a:solidFill>
                <a:ea typeface="华文楷体" panose="02010600040101010101" pitchFamily="2" charset="-122"/>
              </a:rPr>
            </a:br>
            <a:r>
              <a:rPr lang="zh-CN" altLang="en-US" sz="2400">
                <a:solidFill>
                  <a:schemeClr val="tx2"/>
                </a:solidFill>
                <a:ea typeface="华文楷体" panose="02010600040101010101" pitchFamily="2" charset="-122"/>
              </a:rPr>
              <a:t>二极管</a:t>
            </a:r>
            <a:endParaRPr lang="zh-CN" altLang="en-US" sz="2400">
              <a:solidFill>
                <a:schemeClr val="tx2"/>
              </a:solidFill>
              <a:ea typeface="华文楷体" panose="02010600040101010101" pitchFamily="2" charset="-122"/>
            </a:endParaRPr>
          </a:p>
        </p:txBody>
      </p:sp>
      <p:pic>
        <p:nvPicPr>
          <p:cNvPr id="2" name="图片 1"/>
          <p:cNvPicPr>
            <a:picLocks noChangeAspect="1"/>
          </p:cNvPicPr>
          <p:nvPr/>
        </p:nvPicPr>
        <p:blipFill>
          <a:blip r:embed="rId8"/>
          <a:stretch>
            <a:fillRect/>
          </a:stretch>
        </p:blipFill>
        <p:spPr>
          <a:xfrm>
            <a:off x="7517584" y="3970339"/>
            <a:ext cx="2276475" cy="2028825"/>
          </a:xfrm>
          <a:prstGeom prst="rect">
            <a:avLst/>
          </a:prstGeom>
        </p:spPr>
      </p:pic>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blinds(horizontal)">
                                      <p:cBhvr>
                                        <p:cTn id="7" dur="500"/>
                                        <p:tgtEl>
                                          <p:spTgt spid="68614"/>
                                        </p:tgtEl>
                                      </p:cBhvr>
                                    </p:animEffect>
                                  </p:childTnLst>
                                </p:cTn>
                              </p:par>
                              <p:par>
                                <p:cTn id="8" presetID="3" presetClass="entr" presetSubtype="10" fill="hold" nodeType="withEffect">
                                  <p:stCondLst>
                                    <p:cond delay="0"/>
                                  </p:stCondLst>
                                  <p:childTnLst>
                                    <p:set>
                                      <p:cBhvr>
                                        <p:cTn id="9" dur="1" fill="hold">
                                          <p:stCondLst>
                                            <p:cond delay="0"/>
                                          </p:stCondLst>
                                        </p:cTn>
                                        <p:tgtEl>
                                          <p:spTgt spid="68615"/>
                                        </p:tgtEl>
                                        <p:attrNameLst>
                                          <p:attrName>style.visibility</p:attrName>
                                        </p:attrNameLst>
                                      </p:cBhvr>
                                      <p:to>
                                        <p:strVal val="visible"/>
                                      </p:to>
                                    </p:set>
                                    <p:animEffect transition="in" filter="blinds(horizontal)">
                                      <p:cBhvr>
                                        <p:cTn id="10" dur="500"/>
                                        <p:tgtEl>
                                          <p:spTgt spid="686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8616"/>
                                        </p:tgtEl>
                                        <p:attrNameLst>
                                          <p:attrName>style.visibility</p:attrName>
                                        </p:attrNameLst>
                                      </p:cBhvr>
                                      <p:to>
                                        <p:strVal val="visible"/>
                                      </p:to>
                                    </p:set>
                                    <p:animEffect transition="in" filter="blinds(horizontal)">
                                      <p:cBhvr>
                                        <p:cTn id="13" dur="500"/>
                                        <p:tgtEl>
                                          <p:spTgt spid="68616"/>
                                        </p:tgtEl>
                                      </p:cBhvr>
                                    </p:animEffect>
                                  </p:childTnLst>
                                </p:cTn>
                              </p:par>
                              <p:par>
                                <p:cTn id="14" presetID="3" presetClass="entr" presetSubtype="10" fill="hold" nodeType="withEffect">
                                  <p:stCondLst>
                                    <p:cond delay="0"/>
                                  </p:stCondLst>
                                  <p:childTnLst>
                                    <p:set>
                                      <p:cBhvr>
                                        <p:cTn id="15" dur="1" fill="hold">
                                          <p:stCondLst>
                                            <p:cond delay="0"/>
                                          </p:stCondLst>
                                        </p:cTn>
                                        <p:tgtEl>
                                          <p:spTgt spid="68611"/>
                                        </p:tgtEl>
                                        <p:attrNameLst>
                                          <p:attrName>style.visibility</p:attrName>
                                        </p:attrNameLst>
                                      </p:cBhvr>
                                      <p:to>
                                        <p:strVal val="visible"/>
                                      </p:to>
                                    </p:set>
                                    <p:animEffect transition="in" filter="blinds(horizontal)">
                                      <p:cBhvr>
                                        <p:cTn id="16" dur="500"/>
                                        <p:tgtEl>
                                          <p:spTgt spid="686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8618"/>
                                        </p:tgtEl>
                                        <p:attrNameLst>
                                          <p:attrName>style.visibility</p:attrName>
                                        </p:attrNameLst>
                                      </p:cBhvr>
                                      <p:to>
                                        <p:strVal val="visible"/>
                                      </p:to>
                                    </p:set>
                                    <p:animEffect transition="in" filter="blinds(horizontal)">
                                      <p:cBhvr>
                                        <p:cTn id="19" dur="500"/>
                                        <p:tgtEl>
                                          <p:spTgt spid="6861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8617"/>
                                        </p:tgtEl>
                                        <p:attrNameLst>
                                          <p:attrName>style.visibility</p:attrName>
                                        </p:attrNameLst>
                                      </p:cBhvr>
                                      <p:to>
                                        <p:strVal val="visible"/>
                                      </p:to>
                                    </p:set>
                                    <p:animEffect transition="in" filter="blinds(horizontal)">
                                      <p:cBhvr>
                                        <p:cTn id="22" dur="500"/>
                                        <p:tgtEl>
                                          <p:spTgt spid="68617"/>
                                        </p:tgtEl>
                                      </p:cBhvr>
                                    </p:animEffect>
                                  </p:childTnLst>
                                </p:cTn>
                              </p:par>
                              <p:par>
                                <p:cTn id="23" presetID="3" presetClass="entr" presetSubtype="10" fill="hold" nodeType="withEffect">
                                  <p:stCondLst>
                                    <p:cond delay="0"/>
                                  </p:stCondLst>
                                  <p:childTnLst>
                                    <p:set>
                                      <p:cBhvr>
                                        <p:cTn id="24" dur="1" fill="hold">
                                          <p:stCondLst>
                                            <p:cond delay="0"/>
                                          </p:stCondLst>
                                        </p:cTn>
                                        <p:tgtEl>
                                          <p:spTgt spid="68613"/>
                                        </p:tgtEl>
                                        <p:attrNameLst>
                                          <p:attrName>style.visibility</p:attrName>
                                        </p:attrNameLst>
                                      </p:cBhvr>
                                      <p:to>
                                        <p:strVal val="visible"/>
                                      </p:to>
                                    </p:set>
                                    <p:animEffect transition="in" filter="blinds(horizontal)">
                                      <p:cBhvr>
                                        <p:cTn id="25" dur="500"/>
                                        <p:tgtEl>
                                          <p:spTgt spid="686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8619"/>
                                        </p:tgtEl>
                                        <p:attrNameLst>
                                          <p:attrName>style.visibility</p:attrName>
                                        </p:attrNameLst>
                                      </p:cBhvr>
                                      <p:to>
                                        <p:strVal val="visible"/>
                                      </p:to>
                                    </p:set>
                                    <p:animEffect transition="in" filter="blinds(horizontal)">
                                      <p:cBhvr>
                                        <p:cTn id="28" dur="500"/>
                                        <p:tgtEl>
                                          <p:spTgt spid="6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p:bldP spid="68617" grpId="0"/>
      <p:bldP spid="68618" grpId="0"/>
      <p:bldP spid="68619"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2360614" y="503239"/>
            <a:ext cx="4230687" cy="701675"/>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1.5 </a:t>
            </a:r>
            <a:r>
              <a:rPr lang="zh-CN" altLang="en-US" b="1">
                <a:solidFill>
                  <a:schemeClr val="accent2"/>
                </a:solidFill>
                <a:latin typeface="华文楷体" panose="02010600040101010101" pitchFamily="2" charset="-122"/>
                <a:ea typeface="华文楷体" panose="02010600040101010101" pitchFamily="2" charset="-122"/>
              </a:rPr>
              <a:t>双极晶体管</a:t>
            </a:r>
            <a:endParaRPr lang="zh-CN" altLang="en-US" b="1">
              <a:solidFill>
                <a:schemeClr val="accent2"/>
              </a:solidFill>
              <a:latin typeface="华文楷体" panose="02010600040101010101" pitchFamily="2" charset="-122"/>
              <a:ea typeface="华文楷体" panose="02010600040101010101" pitchFamily="2" charset="-122"/>
            </a:endParaRPr>
          </a:p>
        </p:txBody>
      </p:sp>
      <p:sp>
        <p:nvSpPr>
          <p:cNvPr id="8" name="Rectangle 6">
            <a:hlinkClick r:id="rId1" action="ppaction://hlinksldjump"/>
          </p:cNvPr>
          <p:cNvSpPr>
            <a:spLocks noChangeArrowheads="1"/>
          </p:cNvSpPr>
          <p:nvPr/>
        </p:nvSpPr>
        <p:spPr bwMode="auto">
          <a:xfrm>
            <a:off x="2272247" y="2607831"/>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1.5.2 </a:t>
            </a:r>
            <a:r>
              <a:rPr lang="zh-CN" altLang="en-US" sz="3200" dirty="0">
                <a:solidFill>
                  <a:schemeClr val="folHlink"/>
                </a:solidFill>
                <a:latin typeface="黑体" pitchFamily="49" charset="-122"/>
                <a:ea typeface="黑体" pitchFamily="49" charset="-122"/>
              </a:rPr>
              <a:t>特性曲线和主要参数</a:t>
            </a:r>
            <a:endParaRPr lang="zh-CN" altLang="en-US" sz="3200" dirty="0">
              <a:solidFill>
                <a:schemeClr val="folHlink"/>
              </a:solidFill>
              <a:latin typeface="黑体" pitchFamily="49" charset="-122"/>
              <a:ea typeface="黑体" pitchFamily="49" charset="-122"/>
            </a:endParaRPr>
          </a:p>
        </p:txBody>
      </p:sp>
      <p:sp>
        <p:nvSpPr>
          <p:cNvPr id="9" name="Rectangle 7">
            <a:hlinkClick r:id="rId2" action="ppaction://hlinksldjump"/>
          </p:cNvPr>
          <p:cNvSpPr>
            <a:spLocks noChangeArrowheads="1"/>
          </p:cNvSpPr>
          <p:nvPr/>
        </p:nvSpPr>
        <p:spPr bwMode="auto">
          <a:xfrm>
            <a:off x="2272247" y="1814419"/>
            <a:ext cx="5957080"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1.5.1 </a:t>
            </a:r>
            <a:r>
              <a:rPr lang="zh-CN" altLang="en-US" sz="3200" dirty="0">
                <a:solidFill>
                  <a:schemeClr val="folHlink"/>
                </a:solidFill>
                <a:latin typeface="黑体" pitchFamily="49" charset="-122"/>
                <a:ea typeface="黑体" pitchFamily="49" charset="-122"/>
              </a:rPr>
              <a:t>基本结构和电流放大作用</a:t>
            </a:r>
            <a:endParaRPr lang="zh-CN" altLang="en-US" sz="3200" dirty="0">
              <a:solidFill>
                <a:schemeClr val="folHlink"/>
              </a:solidFill>
              <a:latin typeface="黑体" pitchFamily="49" charset="-122"/>
              <a:ea typeface="黑体" pitchFamily="49" charset="-122"/>
            </a:endParaRPr>
          </a:p>
        </p:txBody>
      </p:sp>
      <p:sp>
        <p:nvSpPr>
          <p:cNvPr id="10" name="Rectangle 6">
            <a:hlinkClick r:id="rId3" action="ppaction://hlinksldjump"/>
          </p:cNvPr>
          <p:cNvSpPr>
            <a:spLocks noChangeArrowheads="1"/>
          </p:cNvSpPr>
          <p:nvPr/>
        </p:nvSpPr>
        <p:spPr bwMode="auto">
          <a:xfrm>
            <a:off x="2272247" y="3389275"/>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1.5.3 </a:t>
            </a:r>
            <a:r>
              <a:rPr lang="zh-CN" altLang="en-US" sz="3200" dirty="0">
                <a:solidFill>
                  <a:schemeClr val="folHlink"/>
                </a:solidFill>
                <a:latin typeface="黑体" pitchFamily="49" charset="-122"/>
                <a:ea typeface="黑体" pitchFamily="49" charset="-122"/>
              </a:rPr>
              <a:t>简化的小信号模型</a:t>
            </a:r>
            <a:endParaRPr lang="zh-CN" altLang="en-US" sz="3200" dirty="0">
              <a:solidFill>
                <a:schemeClr val="folHlink"/>
              </a:solidFill>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76" name="Group 912"/>
          <p:cNvGrpSpPr/>
          <p:nvPr/>
        </p:nvGrpSpPr>
        <p:grpSpPr bwMode="auto">
          <a:xfrm>
            <a:off x="2733257" y="2226772"/>
            <a:ext cx="6725486" cy="4099844"/>
            <a:chOff x="124" y="1899"/>
            <a:chExt cx="2543" cy="1694"/>
          </a:xfrm>
        </p:grpSpPr>
        <p:sp>
          <p:nvSpPr>
            <p:cNvPr id="12163" name="Rectangle 899"/>
            <p:cNvSpPr>
              <a:spLocks noChangeArrowheads="1"/>
            </p:cNvSpPr>
            <p:nvPr/>
          </p:nvSpPr>
          <p:spPr bwMode="auto">
            <a:xfrm>
              <a:off x="124" y="1899"/>
              <a:ext cx="2543" cy="1694"/>
            </a:xfrm>
            <a:prstGeom prst="rect">
              <a:avLst/>
            </a:prstGeom>
            <a:solidFill>
              <a:srgbClr val="0033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defTabSz="914400" eaLnBrk="0" fontAlgn="base" hangingPunct="0">
                <a:spcBef>
                  <a:spcPct val="50000"/>
                </a:spcBef>
                <a:spcAft>
                  <a:spcPct val="0"/>
                </a:spcAft>
              </a:pPr>
              <a:endParaRPr lang="zh-CN" altLang="en-US" sz="1600" b="1">
                <a:solidFill>
                  <a:srgbClr val="FF0000"/>
                </a:solidFill>
                <a:latin typeface="Times New Roman" panose="02020503050405090304" pitchFamily="18" charset="0"/>
                <a:ea typeface="楷体_GB2312" pitchFamily="1" charset="-122"/>
              </a:endParaRPr>
            </a:p>
          </p:txBody>
        </p:sp>
        <p:sp>
          <p:nvSpPr>
            <p:cNvPr id="12164" name="Text Box 900"/>
            <p:cNvSpPr txBox="1">
              <a:spLocks noChangeArrowheads="1"/>
            </p:cNvSpPr>
            <p:nvPr/>
          </p:nvSpPr>
          <p:spPr bwMode="auto">
            <a:xfrm>
              <a:off x="215" y="3126"/>
              <a:ext cx="2425" cy="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50000"/>
                </a:spcBef>
                <a:spcAft>
                  <a:spcPct val="0"/>
                </a:spcAft>
              </a:pPr>
              <a:r>
                <a:rPr lang="zh-CN" altLang="en-US" sz="1600" b="1">
                  <a:solidFill>
                    <a:srgbClr val="FFFFCC"/>
                  </a:solidFill>
                  <a:latin typeface="Times New Roman" panose="02020503050405090304" pitchFamily="18" charset="0"/>
                  <a:ea typeface="楷体_GB2312" pitchFamily="1" charset="-122"/>
                </a:rPr>
                <a:t>大功率达林顿晶体管</a:t>
              </a:r>
              <a:endParaRPr lang="zh-CN" altLang="en-US" sz="1600" b="1">
                <a:solidFill>
                  <a:srgbClr val="FFFFCC"/>
                </a:solidFill>
                <a:latin typeface="Times New Roman" panose="02020503050405090304" pitchFamily="18" charset="0"/>
                <a:ea typeface="楷体_GB2312" pitchFamily="1" charset="-122"/>
              </a:endParaRPr>
            </a:p>
          </p:txBody>
        </p:sp>
        <p:pic>
          <p:nvPicPr>
            <p:cNvPr id="12165" name="Picture 901"/>
            <p:cNvPicPr>
              <a:picLocks noChangeAspect="1" noChangeArrowheads="1"/>
            </p:cNvPicPr>
            <p:nvPr/>
          </p:nvPicPr>
          <p:blipFill>
            <a:blip r:embed="rId1">
              <a:lum bright="-24000" contrast="12000"/>
              <a:extLst>
                <a:ext uri="{28A0092B-C50C-407E-A947-70E740481C1C}">
                  <a14:useLocalDpi xmlns:a14="http://schemas.microsoft.com/office/drawing/2010/main" val="0"/>
                </a:ext>
              </a:extLst>
            </a:blip>
            <a:srcRect/>
            <a:stretch>
              <a:fillRect/>
            </a:stretch>
          </p:blipFill>
          <p:spPr bwMode="auto">
            <a:xfrm>
              <a:off x="205" y="1981"/>
              <a:ext cx="2377" cy="1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171" name="Text Box 907"/>
          <p:cNvSpPr txBox="1">
            <a:spLocks noChangeArrowheads="1"/>
          </p:cNvSpPr>
          <p:nvPr/>
        </p:nvSpPr>
        <p:spPr bwMode="auto">
          <a:xfrm>
            <a:off x="864974" y="885826"/>
            <a:ext cx="1066388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lnSpc>
                <a:spcPct val="125000"/>
              </a:lnSpc>
              <a:spcBef>
                <a:spcPct val="50000"/>
              </a:spcBef>
              <a:spcAft>
                <a:spcPct val="0"/>
              </a:spcAft>
            </a:pPr>
            <a:r>
              <a:rPr kumimoji="1" lang="zh-CN" altLang="en-US" b="1" dirty="0">
                <a:solidFill>
                  <a:srgbClr val="000000"/>
                </a:solidFill>
                <a:latin typeface="Times New Roman" panose="02020503050405090304" pitchFamily="18" charset="0"/>
                <a:ea typeface="楷体_GB2312" pitchFamily="1" charset="-122"/>
              </a:rPr>
              <a:t>　　  </a:t>
            </a:r>
            <a:r>
              <a:rPr kumimoji="1" lang="zh-CN" altLang="en-US" sz="2400" b="1" dirty="0">
                <a:solidFill>
                  <a:srgbClr val="000000"/>
                </a:solidFill>
                <a:latin typeface="Times New Roman" panose="02020503050405090304" pitchFamily="18" charset="0"/>
                <a:ea typeface="楷体_GB2312" pitchFamily="1" charset="-122"/>
              </a:rPr>
              <a:t>双极型晶体管是由三层杂质半导体构成的器件。它有三个电极，所以又称为半导体三极管、晶体三极管等，以后我们统称为晶体管。常见的</a:t>
            </a:r>
            <a:r>
              <a:rPr kumimoji="1" lang="zh-CN" altLang="en-US" sz="2400" b="1" dirty="0">
                <a:solidFill>
                  <a:srgbClr val="000000"/>
                </a:solidFill>
                <a:latin typeface="Times New Roman" panose="02020503050405090304" pitchFamily="18" charset="0"/>
                <a:ea typeface="楷体_GB2312" pitchFamily="1" charset="-122"/>
                <a:cs typeface="Arial Unicode MS" panose="020B0604020202020204" charset="-122"/>
              </a:rPr>
              <a:t>晶体管其外形如图示。</a:t>
            </a:r>
            <a:endParaRPr kumimoji="1" lang="en-US" altLang="zh-CN" sz="2400" b="1" dirty="0">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76"/>
                                        </p:tgtEl>
                                        <p:attrNameLst>
                                          <p:attrName>style.visibility</p:attrName>
                                        </p:attrNameLst>
                                      </p:cBhvr>
                                      <p:to>
                                        <p:strVal val="visible"/>
                                      </p:to>
                                    </p:set>
                                    <p:animEffect transition="in" filter="wipe(left)">
                                      <p:cBhvr>
                                        <p:cTn id="7" dur="500"/>
                                        <p:tgtEl>
                                          <p:spTgt spid="12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9586" name="Object 2"/>
          <p:cNvGraphicFramePr>
            <a:graphicFrameLocks noGrp="1" noChangeAspect="1"/>
          </p:cNvGraphicFramePr>
          <p:nvPr>
            <p:ph sz="quarter" idx="1"/>
          </p:nvPr>
        </p:nvGraphicFramePr>
        <p:xfrm>
          <a:off x="2811463" y="1503364"/>
          <a:ext cx="4818062" cy="1824037"/>
        </p:xfrm>
        <a:graphic>
          <a:graphicData uri="http://schemas.openxmlformats.org/presentationml/2006/ole">
            <mc:AlternateContent xmlns:mc="http://schemas.openxmlformats.org/markup-compatibility/2006">
              <mc:Choice xmlns:v="urn:schemas-microsoft-com:vml" Requires="v">
                <p:oleObj spid="_x0000_s2" name="Visio" r:id="rId1" imgW="4143375" imgH="1562100" progId="Visio.Drawing.11">
                  <p:embed/>
                </p:oleObj>
              </mc:Choice>
              <mc:Fallback>
                <p:oleObj name="Visio" r:id="rId1" imgW="4143375" imgH="156210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463" y="1503364"/>
                        <a:ext cx="4818062" cy="1824037"/>
                      </a:xfrm>
                      <a:prstGeom prst="rect">
                        <a:avLst/>
                      </a:prstGeom>
                    </p:spPr>
                  </p:pic>
                </p:oleObj>
              </mc:Fallback>
            </mc:AlternateContent>
          </a:graphicData>
        </a:graphic>
      </p:graphicFrame>
      <p:graphicFrame>
        <p:nvGraphicFramePr>
          <p:cNvPr id="1219587" name="Object 3"/>
          <p:cNvGraphicFramePr>
            <a:graphicFrameLocks noGrp="1" noChangeAspect="1"/>
          </p:cNvGraphicFramePr>
          <p:nvPr>
            <p:ph sz="quarter" idx="2"/>
          </p:nvPr>
        </p:nvGraphicFramePr>
        <p:xfrm>
          <a:off x="3414714" y="2057401"/>
          <a:ext cx="1208087" cy="422275"/>
        </p:xfrm>
        <a:graphic>
          <a:graphicData uri="http://schemas.openxmlformats.org/presentationml/2006/ole">
            <mc:AlternateContent xmlns:mc="http://schemas.openxmlformats.org/markup-compatibility/2006">
              <mc:Choice xmlns:v="urn:schemas-microsoft-com:vml" Requires="v">
                <p:oleObj spid="_x0000_s3" name="Visio" r:id="rId3" imgW="866775" imgH="304800" progId="Visio.Drawing.11">
                  <p:embed/>
                </p:oleObj>
              </mc:Choice>
              <mc:Fallback>
                <p:oleObj name="Visio" r:id="rId3" imgW="866775" imgH="3048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4" y="2057401"/>
                        <a:ext cx="1208087"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88" name="Object 4"/>
          <p:cNvGraphicFramePr>
            <a:graphicFrameLocks noGrp="1" noChangeAspect="1"/>
          </p:cNvGraphicFramePr>
          <p:nvPr>
            <p:ph sz="quarter" idx="3"/>
          </p:nvPr>
        </p:nvGraphicFramePr>
        <p:xfrm>
          <a:off x="2287588" y="2228850"/>
          <a:ext cx="965200" cy="452438"/>
        </p:xfrm>
        <a:graphic>
          <a:graphicData uri="http://schemas.openxmlformats.org/presentationml/2006/ole">
            <mc:AlternateContent xmlns:mc="http://schemas.openxmlformats.org/markup-compatibility/2006">
              <mc:Choice xmlns:v="urn:schemas-microsoft-com:vml" Requires="v">
                <p:oleObj spid="_x0000_s4" name="Visio" r:id="rId5" imgW="788035" imgH="367665" progId="Visio.Drawing.11">
                  <p:embed/>
                </p:oleObj>
              </mc:Choice>
              <mc:Fallback>
                <p:oleObj name="Visio" r:id="rId5" imgW="788035" imgH="367665"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588" y="2228850"/>
                        <a:ext cx="9652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89" name="Object 5"/>
          <p:cNvGraphicFramePr>
            <a:graphicFrameLocks noChangeAspect="1"/>
          </p:cNvGraphicFramePr>
          <p:nvPr/>
        </p:nvGraphicFramePr>
        <p:xfrm>
          <a:off x="4860925" y="1987551"/>
          <a:ext cx="763588" cy="481013"/>
        </p:xfrm>
        <a:graphic>
          <a:graphicData uri="http://schemas.openxmlformats.org/presentationml/2006/ole">
            <mc:AlternateContent xmlns:mc="http://schemas.openxmlformats.org/markup-compatibility/2006">
              <mc:Choice xmlns:v="urn:schemas-microsoft-com:vml" Requires="v">
                <p:oleObj spid="_x0000_s5" name="Visio" r:id="rId7" imgW="535940" imgH="367665" progId="Visio.Drawing.11">
                  <p:embed/>
                </p:oleObj>
              </mc:Choice>
              <mc:Fallback>
                <p:oleObj name="Visio" r:id="rId7" imgW="535940" imgH="367665" progId="Visio.Drawing.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925" y="1987551"/>
                        <a:ext cx="76358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0" name="Object 6"/>
          <p:cNvGraphicFramePr>
            <a:graphicFrameLocks noChangeAspect="1"/>
          </p:cNvGraphicFramePr>
          <p:nvPr/>
        </p:nvGraphicFramePr>
        <p:xfrm>
          <a:off x="5287963" y="2959100"/>
          <a:ext cx="735012" cy="508000"/>
        </p:xfrm>
        <a:graphic>
          <a:graphicData uri="http://schemas.openxmlformats.org/presentationml/2006/ole">
            <mc:AlternateContent xmlns:mc="http://schemas.openxmlformats.org/markup-compatibility/2006">
              <mc:Choice xmlns:v="urn:schemas-microsoft-com:vml" Requires="v">
                <p:oleObj spid="_x0000_s6" name="Visio" r:id="rId9" imgW="357505" imgH="243205" progId="Visio.Drawing.11">
                  <p:embed/>
                </p:oleObj>
              </mc:Choice>
              <mc:Fallback>
                <p:oleObj name="Visio" r:id="rId9" imgW="357505" imgH="243205" progId="Visio.Drawing.11">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7963" y="2959100"/>
                        <a:ext cx="735012"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1" name="Object 7"/>
          <p:cNvGraphicFramePr>
            <a:graphicFrameLocks noChangeAspect="1"/>
          </p:cNvGraphicFramePr>
          <p:nvPr/>
        </p:nvGraphicFramePr>
        <p:xfrm>
          <a:off x="4846638" y="2836864"/>
          <a:ext cx="277812" cy="693737"/>
        </p:xfrm>
        <a:graphic>
          <a:graphicData uri="http://schemas.openxmlformats.org/presentationml/2006/ole">
            <mc:AlternateContent xmlns:mc="http://schemas.openxmlformats.org/markup-compatibility/2006">
              <mc:Choice xmlns:v="urn:schemas-microsoft-com:vml" Requires="v">
                <p:oleObj spid="_x0000_s7" name="Visio" r:id="rId11" imgW="171450" imgH="428625" progId="Visio.Drawing.11">
                  <p:embed/>
                </p:oleObj>
              </mc:Choice>
              <mc:Fallback>
                <p:oleObj name="Visio" r:id="rId11" imgW="171450" imgH="428625" progId="Visio.Drawing.11">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6638" y="2836864"/>
                        <a:ext cx="277812"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2" name="Object 8"/>
          <p:cNvGraphicFramePr>
            <a:graphicFrameLocks noChangeAspect="1"/>
          </p:cNvGraphicFramePr>
          <p:nvPr/>
        </p:nvGraphicFramePr>
        <p:xfrm>
          <a:off x="2543176" y="1446214"/>
          <a:ext cx="327025" cy="814387"/>
        </p:xfrm>
        <a:graphic>
          <a:graphicData uri="http://schemas.openxmlformats.org/presentationml/2006/ole">
            <mc:AlternateContent xmlns:mc="http://schemas.openxmlformats.org/markup-compatibility/2006">
              <mc:Choice xmlns:v="urn:schemas-microsoft-com:vml" Requires="v">
                <p:oleObj spid="_x0000_s8" name="Visio" r:id="rId13" imgW="231140" imgH="641350" progId="Visio.Drawing.11">
                  <p:embed/>
                </p:oleObj>
              </mc:Choice>
              <mc:Fallback>
                <p:oleObj name="Visio" r:id="rId13" imgW="231140" imgH="641350" progId="Visio.Drawing.11">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3176" y="1446214"/>
                        <a:ext cx="327025" cy="81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3" name="Object 9"/>
          <p:cNvGraphicFramePr>
            <a:graphicFrameLocks noChangeAspect="1"/>
          </p:cNvGraphicFramePr>
          <p:nvPr/>
        </p:nvGraphicFramePr>
        <p:xfrm>
          <a:off x="5918200" y="1955800"/>
          <a:ext cx="1023938" cy="482600"/>
        </p:xfrm>
        <a:graphic>
          <a:graphicData uri="http://schemas.openxmlformats.org/presentationml/2006/ole">
            <mc:AlternateContent xmlns:mc="http://schemas.openxmlformats.org/markup-compatibility/2006">
              <mc:Choice xmlns:v="urn:schemas-microsoft-com:vml" Requires="v">
                <p:oleObj spid="_x0000_s9" name="Visio" r:id="rId15" imgW="788035" imgH="367665" progId="Visio.Drawing.11">
                  <p:embed/>
                </p:oleObj>
              </mc:Choice>
              <mc:Fallback>
                <p:oleObj name="Visio" r:id="rId15" imgW="788035" imgH="367665" progId="Visio.Drawing.11">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18200" y="1955800"/>
                        <a:ext cx="10239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4" name="Object 10"/>
          <p:cNvGraphicFramePr>
            <a:graphicFrameLocks noChangeAspect="1"/>
          </p:cNvGraphicFramePr>
          <p:nvPr/>
        </p:nvGraphicFramePr>
        <p:xfrm>
          <a:off x="7219950" y="2289175"/>
          <a:ext cx="965200" cy="452438"/>
        </p:xfrm>
        <a:graphic>
          <a:graphicData uri="http://schemas.openxmlformats.org/presentationml/2006/ole">
            <mc:AlternateContent xmlns:mc="http://schemas.openxmlformats.org/markup-compatibility/2006">
              <mc:Choice xmlns:v="urn:schemas-microsoft-com:vml" Requires="v">
                <p:oleObj spid="_x0000_s10" name="Visio" r:id="rId17" imgW="788035" imgH="367665" progId="Visio.Drawing.11">
                  <p:embed/>
                </p:oleObj>
              </mc:Choice>
              <mc:Fallback>
                <p:oleObj name="Visio" r:id="rId17" imgW="788035" imgH="367665" progId="Visio.Drawing.11">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19950" y="2289175"/>
                        <a:ext cx="9652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5" name="Object 11"/>
          <p:cNvGraphicFramePr>
            <a:graphicFrameLocks noChangeAspect="1"/>
          </p:cNvGraphicFramePr>
          <p:nvPr/>
        </p:nvGraphicFramePr>
        <p:xfrm>
          <a:off x="7416800" y="1470026"/>
          <a:ext cx="285750" cy="790575"/>
        </p:xfrm>
        <a:graphic>
          <a:graphicData uri="http://schemas.openxmlformats.org/presentationml/2006/ole">
            <mc:AlternateContent xmlns:mc="http://schemas.openxmlformats.org/markup-compatibility/2006">
              <mc:Choice xmlns:v="urn:schemas-microsoft-com:vml" Requires="v">
                <p:oleObj spid="_x0000_s11" name="Visio" r:id="rId19" imgW="231140" imgH="641350" progId="Visio.Drawing.11">
                  <p:embed/>
                </p:oleObj>
              </mc:Choice>
              <mc:Fallback>
                <p:oleObj name="Visio" r:id="rId19" imgW="231140" imgH="641350" progId="Visio.Drawing.11">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16800" y="1470026"/>
                        <a:ext cx="2857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6" name="Object 12"/>
          <p:cNvGraphicFramePr>
            <a:graphicFrameLocks noChangeAspect="1"/>
          </p:cNvGraphicFramePr>
          <p:nvPr/>
        </p:nvGraphicFramePr>
        <p:xfrm>
          <a:off x="5375276" y="1098551"/>
          <a:ext cx="873125" cy="409575"/>
        </p:xfrm>
        <a:graphic>
          <a:graphicData uri="http://schemas.openxmlformats.org/presentationml/2006/ole">
            <mc:AlternateContent xmlns:mc="http://schemas.openxmlformats.org/markup-compatibility/2006">
              <mc:Choice xmlns:v="urn:schemas-microsoft-com:vml" Requires="v">
                <p:oleObj spid="_x0000_s12" name="Visio" r:id="rId21" imgW="788035" imgH="367665" progId="Visio.Drawing.11">
                  <p:embed/>
                </p:oleObj>
              </mc:Choice>
              <mc:Fallback>
                <p:oleObj name="Visio" r:id="rId21" imgW="788035" imgH="367665" progId="Visio.Drawing.11">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5276" y="1098551"/>
                        <a:ext cx="8731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7" name="Object 13"/>
          <p:cNvGraphicFramePr>
            <a:graphicFrameLocks noChangeAspect="1"/>
          </p:cNvGraphicFramePr>
          <p:nvPr/>
        </p:nvGraphicFramePr>
        <p:xfrm>
          <a:off x="4141789" y="1068388"/>
          <a:ext cx="962025" cy="450850"/>
        </p:xfrm>
        <a:graphic>
          <a:graphicData uri="http://schemas.openxmlformats.org/presentationml/2006/ole">
            <mc:AlternateContent xmlns:mc="http://schemas.openxmlformats.org/markup-compatibility/2006">
              <mc:Choice xmlns:v="urn:schemas-microsoft-com:vml" Requires="v">
                <p:oleObj spid="_x0000_s13" name="Visio" r:id="rId23" imgW="788035" imgH="367665" progId="Visio.Drawing.11">
                  <p:embed/>
                </p:oleObj>
              </mc:Choice>
              <mc:Fallback>
                <p:oleObj name="Visio" r:id="rId23" imgW="788035" imgH="367665" progId="Visio.Drawing.11">
                  <p:embed/>
                  <p:pic>
                    <p:nvPicPr>
                      <p:cNvPr id="0" name="Object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1789" y="1068388"/>
                        <a:ext cx="9620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8" name="Object 14"/>
          <p:cNvGraphicFramePr>
            <a:graphicFrameLocks noChangeAspect="1"/>
          </p:cNvGraphicFramePr>
          <p:nvPr/>
        </p:nvGraphicFramePr>
        <p:xfrm>
          <a:off x="8262939" y="954089"/>
          <a:ext cx="1931987" cy="2503487"/>
        </p:xfrm>
        <a:graphic>
          <a:graphicData uri="http://schemas.openxmlformats.org/presentationml/2006/ole">
            <mc:AlternateContent xmlns:mc="http://schemas.openxmlformats.org/markup-compatibility/2006">
              <mc:Choice xmlns:v="urn:schemas-microsoft-com:vml" Requires="v">
                <p:oleObj spid="_x0000_s14" name="Visio" r:id="rId25" imgW="798830" imgH="1208405" progId="Visio.Drawing.11">
                  <p:embed/>
                </p:oleObj>
              </mc:Choice>
              <mc:Fallback>
                <p:oleObj name="Visio" r:id="rId25" imgW="798830" imgH="1208405" progId="Visio.Drawing.11">
                  <p:embed/>
                  <p:pic>
                    <p:nvPicPr>
                      <p:cNvPr id="0" name="Object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62939" y="954089"/>
                        <a:ext cx="1931987" cy="250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599" name="Object 15"/>
          <p:cNvGraphicFramePr>
            <a:graphicFrameLocks noChangeAspect="1"/>
          </p:cNvGraphicFramePr>
          <p:nvPr/>
        </p:nvGraphicFramePr>
        <p:xfrm>
          <a:off x="8094664" y="3614738"/>
          <a:ext cx="1912937" cy="2500312"/>
        </p:xfrm>
        <a:graphic>
          <a:graphicData uri="http://schemas.openxmlformats.org/presentationml/2006/ole">
            <mc:AlternateContent xmlns:mc="http://schemas.openxmlformats.org/markup-compatibility/2006">
              <mc:Choice xmlns:v="urn:schemas-microsoft-com:vml" Requires="v">
                <p:oleObj spid="_x0000_s15" name="Visio" r:id="rId27" imgW="777875" imgH="1208405" progId="Visio.Drawing.11">
                  <p:embed/>
                </p:oleObj>
              </mc:Choice>
              <mc:Fallback>
                <p:oleObj name="Visio" r:id="rId27" imgW="777875" imgH="1208405" progId="Visio.Drawing.11">
                  <p:embed/>
                  <p:pic>
                    <p:nvPicPr>
                      <p:cNvPr id="0" name="Object 1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94664" y="3614738"/>
                        <a:ext cx="1912937"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9600" name="Object 16"/>
          <p:cNvGraphicFramePr>
            <a:graphicFrameLocks noChangeAspect="1"/>
          </p:cNvGraphicFramePr>
          <p:nvPr/>
        </p:nvGraphicFramePr>
        <p:xfrm>
          <a:off x="3730625" y="1536701"/>
          <a:ext cx="2978150" cy="588963"/>
        </p:xfrm>
        <a:graphic>
          <a:graphicData uri="http://schemas.openxmlformats.org/presentationml/2006/ole">
            <mc:AlternateContent xmlns:mc="http://schemas.openxmlformats.org/markup-compatibility/2006">
              <mc:Choice xmlns:v="urn:schemas-microsoft-com:vml" Requires="v">
                <p:oleObj spid="_x0000_s16" name="Visio" r:id="rId29" imgW="2390775" imgH="447675" progId="Visio.Drawing.11">
                  <p:embed/>
                </p:oleObj>
              </mc:Choice>
              <mc:Fallback>
                <p:oleObj name="Visio" r:id="rId29" imgW="2390775" imgH="447675" progId="Visio.Drawing.11">
                  <p:embed/>
                  <p:pic>
                    <p:nvPicPr>
                      <p:cNvPr id="0" name="Object 1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30625" y="1536701"/>
                        <a:ext cx="2978150" cy="58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9601" name="Rectangle 17"/>
          <p:cNvSpPr>
            <a:spLocks noChangeArrowheads="1"/>
          </p:cNvSpPr>
          <p:nvPr/>
        </p:nvSpPr>
        <p:spPr bwMode="auto">
          <a:xfrm>
            <a:off x="234778" y="661989"/>
            <a:ext cx="536274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fontAlgn="base">
              <a:spcBef>
                <a:spcPct val="20000"/>
              </a:spcBef>
              <a:spcAft>
                <a:spcPct val="0"/>
              </a:spcAft>
            </a:pPr>
            <a:r>
              <a:rPr kumimoji="1" lang="zh-CN" altLang="en-US" sz="2800" b="1" dirty="0">
                <a:solidFill>
                  <a:srgbClr val="000000"/>
                </a:solidFill>
                <a:latin typeface="Times New Roman" panose="02020503050405090304" pitchFamily="18" charset="0"/>
                <a:ea typeface="楷体_GB2312" pitchFamily="1" charset="-122"/>
              </a:rPr>
              <a:t>晶体管的结构及电路符号</a:t>
            </a:r>
            <a:endParaRPr kumimoji="1" lang="en-US" altLang="zh-CN" sz="2800" b="1" dirty="0">
              <a:solidFill>
                <a:srgbClr val="000000"/>
              </a:solidFill>
              <a:latin typeface="Times New Roman" panose="02020503050405090304" pitchFamily="18" charset="0"/>
              <a:ea typeface="楷体_GB2312" pitchFamily="1" charset="-122"/>
            </a:endParaRPr>
          </a:p>
        </p:txBody>
      </p:sp>
      <p:graphicFrame>
        <p:nvGraphicFramePr>
          <p:cNvPr id="1219602" name="Object 18"/>
          <p:cNvGraphicFramePr>
            <a:graphicFrameLocks noGrp="1" noChangeAspect="1"/>
          </p:cNvGraphicFramePr>
          <p:nvPr>
            <p:ph sz="quarter" idx="4"/>
          </p:nvPr>
        </p:nvGraphicFramePr>
        <p:xfrm>
          <a:off x="3878264" y="1506538"/>
          <a:ext cx="2790825" cy="563562"/>
        </p:xfrm>
        <a:graphic>
          <a:graphicData uri="http://schemas.openxmlformats.org/presentationml/2006/ole">
            <mc:AlternateContent xmlns:mc="http://schemas.openxmlformats.org/markup-compatibility/2006">
              <mc:Choice xmlns:v="urn:schemas-microsoft-com:vml" Requires="v">
                <p:oleObj spid="_x0000_s17" name="Visio" r:id="rId31" imgW="1870710" imgH="388620" progId="Visio.Drawing.11">
                  <p:embed/>
                </p:oleObj>
              </mc:Choice>
              <mc:Fallback>
                <p:oleObj name="Visio" r:id="rId31" imgW="1870710" imgH="388620" progId="Visio.Drawing.11">
                  <p:embed/>
                  <p:pic>
                    <p:nvPicPr>
                      <p:cNvPr id="0" name="Object 1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78264" y="1506538"/>
                        <a:ext cx="2790825" cy="563562"/>
                      </a:xfrm>
                      <a:prstGeom prst="rect">
                        <a:avLst/>
                      </a:prstGeom>
                    </p:spPr>
                  </p:pic>
                </p:oleObj>
              </mc:Fallback>
            </mc:AlternateContent>
          </a:graphicData>
        </a:graphic>
      </p:graphicFrame>
      <p:graphicFrame>
        <p:nvGraphicFramePr>
          <p:cNvPr id="1219603" name="Object 19"/>
          <p:cNvGraphicFramePr>
            <a:graphicFrameLocks noGrp="1" noChangeAspect="1"/>
          </p:cNvGraphicFramePr>
          <p:nvPr>
            <p:ph type="title" sz="quarter"/>
          </p:nvPr>
        </p:nvGraphicFramePr>
        <p:xfrm>
          <a:off x="2487614" y="3278188"/>
          <a:ext cx="5240337" cy="3460750"/>
        </p:xfrm>
        <a:graphic>
          <a:graphicData uri="http://schemas.openxmlformats.org/presentationml/2006/ole">
            <mc:AlternateContent xmlns:mc="http://schemas.openxmlformats.org/markup-compatibility/2006">
              <mc:Choice xmlns:v="urn:schemas-microsoft-com:vml" Requires="v">
                <p:oleObj spid="_x0000_s18" name="Visio" r:id="rId33" imgW="2816860" imgH="2038985" progId="Visio.Drawing.11">
                  <p:embed/>
                </p:oleObj>
              </mc:Choice>
              <mc:Fallback>
                <p:oleObj name="Visio" r:id="rId33" imgW="2816860" imgH="2038985" progId="Visio.Drawing.11">
                  <p:embed/>
                  <p:pic>
                    <p:nvPicPr>
                      <p:cNvPr id="0" name="Object 1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487614" y="3278188"/>
                        <a:ext cx="5240337"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灯片编号占位符 18"/>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9602"/>
                                        </p:tgtEl>
                                        <p:attrNameLst>
                                          <p:attrName>style.visibility</p:attrName>
                                        </p:attrNameLst>
                                      </p:cBhvr>
                                      <p:to>
                                        <p:strVal val="visible"/>
                                      </p:to>
                                    </p:set>
                                    <p:animEffect transition="in" filter="wipe(left)">
                                      <p:cBhvr>
                                        <p:cTn id="7" dur="500"/>
                                        <p:tgtEl>
                                          <p:spTgt spid="12196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9587"/>
                                        </p:tgtEl>
                                        <p:attrNameLst>
                                          <p:attrName>style.visibility</p:attrName>
                                        </p:attrNameLst>
                                      </p:cBhvr>
                                      <p:to>
                                        <p:strVal val="visible"/>
                                      </p:to>
                                    </p:set>
                                    <p:animEffect transition="in" filter="wipe(left)">
                                      <p:cBhvr>
                                        <p:cTn id="12" dur="1000"/>
                                        <p:tgtEl>
                                          <p:spTgt spid="12195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19588"/>
                                        </p:tgtEl>
                                        <p:attrNameLst>
                                          <p:attrName>style.visibility</p:attrName>
                                        </p:attrNameLst>
                                      </p:cBhvr>
                                      <p:to>
                                        <p:strVal val="visible"/>
                                      </p:to>
                                    </p:set>
                                    <p:animEffect transition="in" filter="wipe(left)">
                                      <p:cBhvr>
                                        <p:cTn id="17" dur="1000"/>
                                        <p:tgtEl>
                                          <p:spTgt spid="12195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19592"/>
                                        </p:tgtEl>
                                        <p:attrNameLst>
                                          <p:attrName>style.visibility</p:attrName>
                                        </p:attrNameLst>
                                      </p:cBhvr>
                                      <p:to>
                                        <p:strVal val="visible"/>
                                      </p:to>
                                    </p:set>
                                    <p:animEffect transition="in" filter="wipe(left)">
                                      <p:cBhvr>
                                        <p:cTn id="22" dur="500"/>
                                        <p:tgtEl>
                                          <p:spTgt spid="12195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19589"/>
                                        </p:tgtEl>
                                        <p:attrNameLst>
                                          <p:attrName>style.visibility</p:attrName>
                                        </p:attrNameLst>
                                      </p:cBhvr>
                                      <p:to>
                                        <p:strVal val="visible"/>
                                      </p:to>
                                    </p:set>
                                    <p:animEffect transition="in" filter="wipe(left)">
                                      <p:cBhvr>
                                        <p:cTn id="27" dur="1000"/>
                                        <p:tgtEl>
                                          <p:spTgt spid="12195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19590"/>
                                        </p:tgtEl>
                                        <p:attrNameLst>
                                          <p:attrName>style.visibility</p:attrName>
                                        </p:attrNameLst>
                                      </p:cBhvr>
                                      <p:to>
                                        <p:strVal val="visible"/>
                                      </p:to>
                                    </p:set>
                                    <p:animEffect transition="in" filter="wipe(left)">
                                      <p:cBhvr>
                                        <p:cTn id="32" dur="1000"/>
                                        <p:tgtEl>
                                          <p:spTgt spid="121959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219591"/>
                                        </p:tgtEl>
                                        <p:attrNameLst>
                                          <p:attrName>style.visibility</p:attrName>
                                        </p:attrNameLst>
                                      </p:cBhvr>
                                      <p:to>
                                        <p:strVal val="visible"/>
                                      </p:to>
                                    </p:set>
                                    <p:animEffect transition="in" filter="checkerboard(across)">
                                      <p:cBhvr>
                                        <p:cTn id="37" dur="500"/>
                                        <p:tgtEl>
                                          <p:spTgt spid="121959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19593"/>
                                        </p:tgtEl>
                                        <p:attrNameLst>
                                          <p:attrName>style.visibility</p:attrName>
                                        </p:attrNameLst>
                                      </p:cBhvr>
                                      <p:to>
                                        <p:strVal val="visible"/>
                                      </p:to>
                                    </p:set>
                                    <p:animEffect transition="in" filter="wipe(left)">
                                      <p:cBhvr>
                                        <p:cTn id="42" dur="1000"/>
                                        <p:tgtEl>
                                          <p:spTgt spid="12195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19594"/>
                                        </p:tgtEl>
                                        <p:attrNameLst>
                                          <p:attrName>style.visibility</p:attrName>
                                        </p:attrNameLst>
                                      </p:cBhvr>
                                      <p:to>
                                        <p:strVal val="visible"/>
                                      </p:to>
                                    </p:set>
                                    <p:animEffect transition="in" filter="wipe(left)">
                                      <p:cBhvr>
                                        <p:cTn id="47" dur="1000"/>
                                        <p:tgtEl>
                                          <p:spTgt spid="121959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219595"/>
                                        </p:tgtEl>
                                        <p:attrNameLst>
                                          <p:attrName>style.visibility</p:attrName>
                                        </p:attrNameLst>
                                      </p:cBhvr>
                                      <p:to>
                                        <p:strVal val="visible"/>
                                      </p:to>
                                    </p:set>
                                    <p:animEffect transition="in" filter="box(in)">
                                      <p:cBhvr>
                                        <p:cTn id="52" dur="500"/>
                                        <p:tgtEl>
                                          <p:spTgt spid="121959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19597"/>
                                        </p:tgtEl>
                                        <p:attrNameLst>
                                          <p:attrName>style.visibility</p:attrName>
                                        </p:attrNameLst>
                                      </p:cBhvr>
                                      <p:to>
                                        <p:strVal val="visible"/>
                                      </p:to>
                                    </p:set>
                                    <p:animEffect transition="in" filter="wipe(left)">
                                      <p:cBhvr>
                                        <p:cTn id="57" dur="1000"/>
                                        <p:tgtEl>
                                          <p:spTgt spid="121959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19596"/>
                                        </p:tgtEl>
                                        <p:attrNameLst>
                                          <p:attrName>style.visibility</p:attrName>
                                        </p:attrNameLst>
                                      </p:cBhvr>
                                      <p:to>
                                        <p:strVal val="visible"/>
                                      </p:to>
                                    </p:set>
                                    <p:animEffect transition="in" filter="wipe(left)">
                                      <p:cBhvr>
                                        <p:cTn id="62" dur="1000"/>
                                        <p:tgtEl>
                                          <p:spTgt spid="12195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19603"/>
                                        </p:tgtEl>
                                        <p:attrNameLst>
                                          <p:attrName>style.visibility</p:attrName>
                                        </p:attrNameLst>
                                      </p:cBhvr>
                                      <p:to>
                                        <p:strVal val="visible"/>
                                      </p:to>
                                    </p:set>
                                    <p:animEffect transition="in" filter="wipe(left)">
                                      <p:cBhvr>
                                        <p:cTn id="67" dur="1000"/>
                                        <p:tgtEl>
                                          <p:spTgt spid="121960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9598"/>
                                        </p:tgtEl>
                                        <p:attrNameLst>
                                          <p:attrName>style.visibility</p:attrName>
                                        </p:attrNameLst>
                                      </p:cBhvr>
                                      <p:to>
                                        <p:strVal val="visible"/>
                                      </p:to>
                                    </p:set>
                                    <p:animEffect transition="in" filter="wipe(left)">
                                      <p:cBhvr>
                                        <p:cTn id="72" dur="1000"/>
                                        <p:tgtEl>
                                          <p:spTgt spid="121959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xit" presetSubtype="2" fill="hold" nodeType="clickEffect">
                                  <p:stCondLst>
                                    <p:cond delay="0"/>
                                  </p:stCondLst>
                                  <p:childTnLst>
                                    <p:animEffect transition="out" filter="wipe(right)">
                                      <p:cBhvr>
                                        <p:cTn id="76" dur="500"/>
                                        <p:tgtEl>
                                          <p:spTgt spid="1219602"/>
                                        </p:tgtEl>
                                      </p:cBhvr>
                                    </p:animEffect>
                                    <p:set>
                                      <p:cBhvr>
                                        <p:cTn id="77" dur="1" fill="hold">
                                          <p:stCondLst>
                                            <p:cond delay="499"/>
                                          </p:stCondLst>
                                        </p:cTn>
                                        <p:tgtEl>
                                          <p:spTgt spid="121960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19600"/>
                                        </p:tgtEl>
                                        <p:attrNameLst>
                                          <p:attrName>style.visibility</p:attrName>
                                        </p:attrNameLst>
                                      </p:cBhvr>
                                      <p:to>
                                        <p:strVal val="visible"/>
                                      </p:to>
                                    </p:set>
                                    <p:animEffect transition="in" filter="wipe(left)">
                                      <p:cBhvr>
                                        <p:cTn id="82" dur="500"/>
                                        <p:tgtEl>
                                          <p:spTgt spid="121960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219599"/>
                                        </p:tgtEl>
                                        <p:attrNameLst>
                                          <p:attrName>style.visibility</p:attrName>
                                        </p:attrNameLst>
                                      </p:cBhvr>
                                      <p:to>
                                        <p:strVal val="visible"/>
                                      </p:to>
                                    </p:set>
                                    <p:animEffect transition="in" filter="wipe(left)">
                                      <p:cBhvr>
                                        <p:cTn id="87" dur="1000"/>
                                        <p:tgtEl>
                                          <p:spTgt spid="1219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274" name="Object 2"/>
          <p:cNvGraphicFramePr>
            <a:graphicFrameLocks noGrp="1" noChangeAspect="1"/>
          </p:cNvGraphicFramePr>
          <p:nvPr>
            <p:ph type="title"/>
          </p:nvPr>
        </p:nvGraphicFramePr>
        <p:xfrm>
          <a:off x="2343150" y="639763"/>
          <a:ext cx="6173788" cy="2652712"/>
        </p:xfrm>
        <a:graphic>
          <a:graphicData uri="http://schemas.openxmlformats.org/presentationml/2006/ole">
            <mc:AlternateContent xmlns:mc="http://schemas.openxmlformats.org/markup-compatibility/2006">
              <mc:Choice xmlns:v="urn:schemas-microsoft-com:vml" Requires="v">
                <p:oleObj spid="_x0000_s2" name="Visio" r:id="rId1" imgW="3468370" imgH="1618615" progId="Visio.Drawing.11">
                  <p:embed/>
                </p:oleObj>
              </mc:Choice>
              <mc:Fallback>
                <p:oleObj name="Visio" r:id="rId1" imgW="3468370" imgH="161861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639763"/>
                        <a:ext cx="6173788" cy="2652712"/>
                      </a:xfrm>
                      <a:prstGeom prst="rect">
                        <a:avLst/>
                      </a:prstGeom>
                    </p:spPr>
                  </p:pic>
                </p:oleObj>
              </mc:Fallback>
            </mc:AlternateContent>
          </a:graphicData>
        </a:graphic>
      </p:graphicFrame>
      <p:sp>
        <p:nvSpPr>
          <p:cNvPr id="310275" name="Rectangle 3"/>
          <p:cNvSpPr>
            <a:spLocks noGrp="1" noChangeArrowheads="1"/>
          </p:cNvSpPr>
          <p:nvPr>
            <p:ph type="body" idx="1"/>
          </p:nvPr>
        </p:nvSpPr>
        <p:spPr>
          <a:xfrm>
            <a:off x="1968501" y="3614738"/>
            <a:ext cx="7916863" cy="2271712"/>
          </a:xfrm>
        </p:spPr>
        <p:txBody>
          <a:bodyPr/>
          <a:lstStyle/>
          <a:p>
            <a:pPr>
              <a:lnSpc>
                <a:spcPct val="115000"/>
              </a:lnSpc>
            </a:pPr>
            <a:r>
              <a:rPr lang="zh-CN" altLang="en-US" sz="2400" b="1">
                <a:solidFill>
                  <a:srgbClr val="000066"/>
                </a:solidFill>
                <a:latin typeface="楷体_GB2312" pitchFamily="1" charset="-122"/>
                <a:ea typeface="楷体_GB2312" pitchFamily="1" charset="-122"/>
              </a:rPr>
              <a:t>  </a:t>
            </a:r>
            <a:r>
              <a:rPr lang="zh-CN" altLang="en-US" sz="2400" b="1">
                <a:solidFill>
                  <a:srgbClr val="CC0000"/>
                </a:solidFill>
                <a:latin typeface="楷体_GB2312" pitchFamily="1" charset="-122"/>
                <a:ea typeface="楷体_GB2312" pitchFamily="1" charset="-122"/>
              </a:rPr>
              <a:t>为了得到性能优良的晶体管，必须保证管内结构：</a:t>
            </a:r>
            <a:endParaRPr lang="zh-CN" altLang="en-US" sz="2400" b="1">
              <a:solidFill>
                <a:srgbClr val="CC0000"/>
              </a:solidFill>
              <a:latin typeface="楷体_GB2312" pitchFamily="1" charset="-122"/>
              <a:ea typeface="楷体_GB2312" pitchFamily="1" charset="-122"/>
            </a:endParaRPr>
          </a:p>
          <a:p>
            <a:pPr>
              <a:lnSpc>
                <a:spcPct val="115000"/>
              </a:lnSpc>
              <a:buFontTx/>
              <a:buNone/>
            </a:pPr>
            <a:r>
              <a:rPr lang="en-US" altLang="zh-CN" sz="2400" b="1">
                <a:solidFill>
                  <a:srgbClr val="000066"/>
                </a:solidFill>
                <a:latin typeface="楷体_GB2312" pitchFamily="1" charset="-122"/>
                <a:ea typeface="楷体_GB2312" pitchFamily="1" charset="-122"/>
              </a:rPr>
              <a:t>  </a:t>
            </a:r>
            <a:r>
              <a:rPr lang="zh-CN" altLang="en-US" sz="2400" b="1">
                <a:solidFill>
                  <a:srgbClr val="0000CC"/>
                </a:solidFill>
                <a:latin typeface="楷体_GB2312" pitchFamily="1" charset="-122"/>
                <a:ea typeface="楷体_GB2312" pitchFamily="1" charset="-122"/>
              </a:rPr>
              <a:t>①</a:t>
            </a:r>
            <a:r>
              <a:rPr lang="en-US" altLang="zh-CN" sz="2400" b="1">
                <a:solidFill>
                  <a:srgbClr val="0000CC"/>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发射区相对基区要重掺杂；</a:t>
            </a:r>
            <a:endParaRPr lang="zh-CN" altLang="en-US" sz="2400" b="1">
              <a:solidFill>
                <a:srgbClr val="0000CC"/>
              </a:solidFill>
              <a:latin typeface="楷体_GB2312" pitchFamily="1" charset="-122"/>
              <a:ea typeface="楷体_GB2312" pitchFamily="1" charset="-122"/>
            </a:endParaRPr>
          </a:p>
          <a:p>
            <a:pPr>
              <a:lnSpc>
                <a:spcPct val="115000"/>
              </a:lnSpc>
              <a:buFontTx/>
              <a:buNone/>
            </a:pPr>
            <a:r>
              <a:rPr lang="en-US" altLang="zh-CN" sz="2400" b="1">
                <a:solidFill>
                  <a:srgbClr val="0000CC"/>
                </a:solidFill>
                <a:latin typeface="楷体_GB2312" pitchFamily="1" charset="-122"/>
                <a:ea typeface="楷体_GB2312" pitchFamily="1" charset="-122"/>
              </a:rPr>
              <a:t>  </a:t>
            </a:r>
            <a:r>
              <a:rPr lang="zh-CN" altLang="en-US" sz="2400" b="1">
                <a:solidFill>
                  <a:srgbClr val="0000CC"/>
                </a:solidFill>
                <a:latin typeface="楷体_GB2312" pitchFamily="1" charset="-122"/>
                <a:ea typeface="楷体_GB2312" pitchFamily="1" charset="-122"/>
              </a:rPr>
              <a:t>②</a:t>
            </a:r>
            <a:r>
              <a:rPr lang="en-US" altLang="zh-CN" sz="2400" b="1">
                <a:solidFill>
                  <a:srgbClr val="0000CC"/>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基区要很窄（</a:t>
            </a:r>
            <a:r>
              <a:rPr lang="en-US" altLang="zh-CN" sz="2400" b="1">
                <a:solidFill>
                  <a:srgbClr val="0000CC"/>
                </a:solidFill>
                <a:latin typeface="楷体_GB2312" pitchFamily="1" charset="-122"/>
                <a:ea typeface="楷体_GB2312" pitchFamily="1" charset="-122"/>
              </a:rPr>
              <a:t>2</a:t>
            </a:r>
            <a:r>
              <a:rPr lang="zh-CN" altLang="en-US" sz="2400" b="1">
                <a:solidFill>
                  <a:srgbClr val="0000CC"/>
                </a:solidFill>
                <a:latin typeface="楷体_GB2312" pitchFamily="1" charset="-122"/>
                <a:ea typeface="楷体_GB2312" pitchFamily="1" charset="-122"/>
              </a:rPr>
              <a:t>微米以下）；</a:t>
            </a:r>
            <a:endParaRPr lang="zh-CN" altLang="en-US" sz="2400" b="1">
              <a:solidFill>
                <a:srgbClr val="0000CC"/>
              </a:solidFill>
              <a:latin typeface="楷体_GB2312" pitchFamily="1" charset="-122"/>
              <a:ea typeface="楷体_GB2312" pitchFamily="1" charset="-122"/>
            </a:endParaRPr>
          </a:p>
          <a:p>
            <a:pPr>
              <a:lnSpc>
                <a:spcPct val="115000"/>
              </a:lnSpc>
              <a:buFontTx/>
              <a:buNone/>
            </a:pPr>
            <a:r>
              <a:rPr lang="zh-CN" altLang="en-US" sz="2400" b="1">
                <a:solidFill>
                  <a:srgbClr val="0000CC"/>
                </a:solidFill>
                <a:latin typeface="楷体_GB2312" pitchFamily="1" charset="-122"/>
                <a:ea typeface="楷体_GB2312" pitchFamily="1" charset="-122"/>
              </a:rPr>
              <a:t>  </a:t>
            </a:r>
            <a:r>
              <a:rPr lang="zh-CN" altLang="zh-CN" sz="2400" b="1">
                <a:solidFill>
                  <a:srgbClr val="0000CC"/>
                </a:solidFill>
                <a:latin typeface="楷体_GB2312" pitchFamily="1" charset="-122"/>
                <a:ea typeface="楷体_GB2312" pitchFamily="1" charset="-122"/>
              </a:rPr>
              <a:t>③</a:t>
            </a:r>
            <a:r>
              <a:rPr lang="zh-CN" altLang="en-US" sz="2400" b="1">
                <a:solidFill>
                  <a:srgbClr val="0000CC"/>
                </a:solidFill>
                <a:latin typeface="楷体_GB2312" pitchFamily="1" charset="-122"/>
                <a:ea typeface="楷体_GB2312" pitchFamily="1" charset="-122"/>
              </a:rPr>
              <a:t>.集电结面积要大于发射结面积。</a:t>
            </a:r>
            <a:endParaRPr lang="en-US" altLang="zh-CN" sz="2400" b="1">
              <a:solidFill>
                <a:srgbClr val="0000CC"/>
              </a:solidFill>
              <a:latin typeface="楷体_GB2312" pitchFamily="1" charset="-122"/>
              <a:ea typeface="楷体_GB2312" pitchFamily="1" charset="-122"/>
            </a:endParaRPr>
          </a:p>
        </p:txBody>
      </p:sp>
      <p:sp>
        <p:nvSpPr>
          <p:cNvPr id="310276" name="Rectangle 4"/>
          <p:cNvSpPr>
            <a:spLocks noChangeArrowheads="1"/>
          </p:cNvSpPr>
          <p:nvPr/>
        </p:nvSpPr>
        <p:spPr bwMode="auto">
          <a:xfrm>
            <a:off x="2254251" y="2584450"/>
            <a:ext cx="74914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kumimoji="1" lang="zh-CN" altLang="en-US" sz="2400" b="1">
                <a:solidFill>
                  <a:srgbClr val="000000"/>
                </a:solidFill>
                <a:latin typeface="楷体_GB2312" pitchFamily="1" charset="-122"/>
                <a:ea typeface="楷体_GB2312" pitchFamily="1" charset="-122"/>
              </a:rPr>
              <a:t>例如：</a:t>
            </a:r>
            <a:r>
              <a:rPr kumimoji="1" lang="en-US" altLang="zh-CN" sz="2400" b="1">
                <a:solidFill>
                  <a:srgbClr val="000000"/>
                </a:solidFill>
                <a:latin typeface="楷体_GB2312" pitchFamily="1" charset="-122"/>
                <a:ea typeface="楷体_GB2312" pitchFamily="1" charset="-122"/>
              </a:rPr>
              <a:t>3DG6 </a:t>
            </a:r>
            <a:r>
              <a:rPr kumimoji="1" lang="zh-CN" altLang="en-US" sz="2400" b="1">
                <a:solidFill>
                  <a:srgbClr val="000000"/>
                </a:solidFill>
                <a:latin typeface="楷体_GB2312" pitchFamily="1" charset="-122"/>
                <a:ea typeface="楷体_GB2312" pitchFamily="1" charset="-122"/>
              </a:rPr>
              <a:t>即为硅</a:t>
            </a:r>
            <a:r>
              <a:rPr kumimoji="1" lang="en-US" altLang="zh-CN" sz="2400" b="1">
                <a:solidFill>
                  <a:srgbClr val="000000"/>
                </a:solidFill>
                <a:latin typeface="楷体_GB2312" pitchFamily="1" charset="-122"/>
                <a:ea typeface="楷体_GB2312" pitchFamily="1" charset="-122"/>
              </a:rPr>
              <a:t>NPN</a:t>
            </a:r>
            <a:r>
              <a:rPr kumimoji="1" lang="zh-CN" altLang="en-US" sz="2400" b="1">
                <a:solidFill>
                  <a:srgbClr val="000000"/>
                </a:solidFill>
                <a:latin typeface="楷体_GB2312" pitchFamily="1" charset="-122"/>
                <a:ea typeface="楷体_GB2312" pitchFamily="1" charset="-122"/>
              </a:rPr>
              <a:t>型高频小功率管。</a:t>
            </a:r>
            <a:endParaRPr kumimoji="1" lang="zh-CN" altLang="en-US" sz="2400" b="1">
              <a:solidFill>
                <a:srgbClr val="000000"/>
              </a:solidFill>
              <a:latin typeface="楷体_GB2312" pitchFamily="1" charset="-122"/>
              <a:ea typeface="楷体_GB2312" pitchFamily="1" charset="-122"/>
            </a:endParaRPr>
          </a:p>
          <a:p>
            <a:pPr defTabSz="914400" fontAlgn="base">
              <a:lnSpc>
                <a:spcPct val="120000"/>
              </a:lnSpc>
              <a:spcAft>
                <a:spcPct val="0"/>
              </a:spcAft>
              <a:buNone/>
            </a:pPr>
            <a:r>
              <a:rPr kumimoji="1" lang="en-US" altLang="zh-CN" sz="2400" b="1">
                <a:solidFill>
                  <a:srgbClr val="000000"/>
                </a:solidFill>
                <a:latin typeface="楷体_GB2312" pitchFamily="1" charset="-122"/>
                <a:ea typeface="楷体_GB2312" pitchFamily="1" charset="-122"/>
              </a:rPr>
              <a:t>      3AX18</a:t>
            </a:r>
            <a:r>
              <a:rPr kumimoji="1" lang="zh-CN" altLang="en-US" sz="2400" b="1">
                <a:solidFill>
                  <a:srgbClr val="000000"/>
                </a:solidFill>
                <a:latin typeface="楷体_GB2312" pitchFamily="1" charset="-122"/>
                <a:ea typeface="楷体_GB2312" pitchFamily="1" charset="-122"/>
              </a:rPr>
              <a:t>即为锗</a:t>
            </a:r>
            <a:r>
              <a:rPr kumimoji="1" lang="en-US" altLang="zh-CN" sz="2400" b="1">
                <a:solidFill>
                  <a:srgbClr val="000000"/>
                </a:solidFill>
                <a:latin typeface="楷体_GB2312" pitchFamily="1" charset="-122"/>
                <a:ea typeface="楷体_GB2312" pitchFamily="1" charset="-122"/>
              </a:rPr>
              <a:t>PNP</a:t>
            </a:r>
            <a:r>
              <a:rPr kumimoji="1" lang="zh-CN" altLang="en-US" sz="2400" b="1">
                <a:solidFill>
                  <a:srgbClr val="000000"/>
                </a:solidFill>
                <a:latin typeface="楷体_GB2312" pitchFamily="1" charset="-122"/>
                <a:ea typeface="楷体_GB2312" pitchFamily="1" charset="-122"/>
              </a:rPr>
              <a:t>型低频小功率管。</a:t>
            </a:r>
            <a:endParaRPr kumimoji="1" lang="en-US" altLang="zh-CN" sz="2400" b="1">
              <a:solidFill>
                <a:srgbClr val="000000"/>
              </a:solidFill>
              <a:latin typeface="楷体_GB2312" pitchFamily="1" charset="-122"/>
              <a:ea typeface="楷体_GB2312" pitchFamily="1" charset="-122"/>
            </a:endParaRPr>
          </a:p>
        </p:txBody>
      </p:sp>
      <p:sp>
        <p:nvSpPr>
          <p:cNvPr id="310277" name="Rectangle 5"/>
          <p:cNvSpPr>
            <a:spLocks noChangeArrowheads="1"/>
          </p:cNvSpPr>
          <p:nvPr/>
        </p:nvSpPr>
        <p:spPr bwMode="auto">
          <a:xfrm>
            <a:off x="201613" y="681831"/>
            <a:ext cx="3533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kumimoji="1" lang="zh-CN" altLang="en-US" sz="3200" b="1" dirty="0">
                <a:solidFill>
                  <a:srgbClr val="9933FF"/>
                </a:solidFill>
                <a:latin typeface="Times New Roman" panose="02020503050405090304" pitchFamily="18" charset="0"/>
                <a:ea typeface="楷体_GB2312" pitchFamily="1" charset="-122"/>
              </a:rPr>
              <a:t>晶体管类型</a:t>
            </a:r>
            <a:endParaRPr kumimoji="1" lang="zh-CN" altLang="en-US" sz="3200" b="1" dirty="0">
              <a:solidFill>
                <a:srgbClr val="9933FF"/>
              </a:solidFill>
              <a:latin typeface="Times New Roman" panose="02020503050405090304" pitchFamily="18" charset="0"/>
              <a:ea typeface="楷体_GB2312" pitchFamily="1" charset="-122"/>
            </a:endParaRPr>
          </a:p>
        </p:txBody>
      </p:sp>
      <p:graphicFrame>
        <p:nvGraphicFramePr>
          <p:cNvPr id="310278" name="Object 6"/>
          <p:cNvGraphicFramePr>
            <a:graphicFrameLocks noChangeAspect="1"/>
          </p:cNvGraphicFramePr>
          <p:nvPr/>
        </p:nvGraphicFramePr>
        <p:xfrm>
          <a:off x="6827838" y="4054475"/>
          <a:ext cx="3840162" cy="2674938"/>
        </p:xfrm>
        <a:graphic>
          <a:graphicData uri="http://schemas.openxmlformats.org/presentationml/2006/ole">
            <mc:AlternateContent xmlns:mc="http://schemas.openxmlformats.org/markup-compatibility/2006">
              <mc:Choice xmlns:v="urn:schemas-microsoft-com:vml" Requires="v">
                <p:oleObj spid="_x0000_s3" name="Visio" r:id="rId3" imgW="2606675" imgH="1597660" progId="Visio.Drawing.11">
                  <p:embed/>
                </p:oleObj>
              </mc:Choice>
              <mc:Fallback>
                <p:oleObj name="Visio" r:id="rId3" imgW="2606675" imgH="159766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838" y="4054475"/>
                        <a:ext cx="3840162" cy="267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0276"/>
                                        </p:tgtEl>
                                        <p:attrNameLst>
                                          <p:attrName>style.visibility</p:attrName>
                                        </p:attrNameLst>
                                      </p:cBhvr>
                                      <p:to>
                                        <p:strVal val="visible"/>
                                      </p:to>
                                    </p:set>
                                    <p:animEffect transition="in" filter="wipe(up)">
                                      <p:cBhvr>
                                        <p:cTn id="7" dur="1000"/>
                                        <p:tgtEl>
                                          <p:spTgt spid="3102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0275">
                                            <p:txEl>
                                              <p:pRg st="0" end="0"/>
                                            </p:txEl>
                                          </p:spTgt>
                                        </p:tgtEl>
                                        <p:attrNameLst>
                                          <p:attrName>style.visibility</p:attrName>
                                        </p:attrNameLst>
                                      </p:cBhvr>
                                      <p:to>
                                        <p:strVal val="visible"/>
                                      </p:to>
                                    </p:set>
                                    <p:animEffect transition="in" filter="wipe(left)">
                                      <p:cBhvr>
                                        <p:cTn id="12" dur="1000"/>
                                        <p:tgtEl>
                                          <p:spTgt spid="3102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275">
                                            <p:txEl>
                                              <p:pRg st="1" end="1"/>
                                            </p:txEl>
                                          </p:spTgt>
                                        </p:tgtEl>
                                        <p:attrNameLst>
                                          <p:attrName>style.visibility</p:attrName>
                                        </p:attrNameLst>
                                      </p:cBhvr>
                                      <p:to>
                                        <p:strVal val="visible"/>
                                      </p:to>
                                    </p:set>
                                    <p:animEffect transition="in" filter="wipe(left)">
                                      <p:cBhvr>
                                        <p:cTn id="17" dur="1000"/>
                                        <p:tgtEl>
                                          <p:spTgt spid="3102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0275">
                                            <p:txEl>
                                              <p:pRg st="2" end="2"/>
                                            </p:txEl>
                                          </p:spTgt>
                                        </p:tgtEl>
                                        <p:attrNameLst>
                                          <p:attrName>style.visibility</p:attrName>
                                        </p:attrNameLst>
                                      </p:cBhvr>
                                      <p:to>
                                        <p:strVal val="visible"/>
                                      </p:to>
                                    </p:set>
                                    <p:animEffect transition="in" filter="wipe(left)">
                                      <p:cBhvr>
                                        <p:cTn id="22" dur="1000"/>
                                        <p:tgtEl>
                                          <p:spTgt spid="3102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0275">
                                            <p:txEl>
                                              <p:pRg st="3" end="3"/>
                                            </p:txEl>
                                          </p:spTgt>
                                        </p:tgtEl>
                                        <p:attrNameLst>
                                          <p:attrName>style.visibility</p:attrName>
                                        </p:attrNameLst>
                                      </p:cBhvr>
                                      <p:to>
                                        <p:strVal val="visible"/>
                                      </p:to>
                                    </p:set>
                                    <p:animEffect transition="in" filter="wipe(left)">
                                      <p:cBhvr>
                                        <p:cTn id="27" dur="1000"/>
                                        <p:tgtEl>
                                          <p:spTgt spid="31027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0278"/>
                                        </p:tgtEl>
                                        <p:attrNameLst>
                                          <p:attrName>style.visibility</p:attrName>
                                        </p:attrNameLst>
                                      </p:cBhvr>
                                      <p:to>
                                        <p:strVal val="visible"/>
                                      </p:to>
                                    </p:set>
                                    <p:animEffect transition="in" filter="wipe(left)">
                                      <p:cBhvr>
                                        <p:cTn id="32" dur="1000"/>
                                        <p:tgtEl>
                                          <p:spTgt spid="310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p:bldP spid="310276"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029573" y="127793"/>
            <a:ext cx="8015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b="1" dirty="0">
                <a:solidFill>
                  <a:srgbClr val="000000"/>
                </a:solidFill>
                <a:ea typeface="楷体_GB2312" pitchFamily="1" charset="-122"/>
              </a:rPr>
              <a:t>　 </a:t>
            </a:r>
            <a:r>
              <a:rPr kumimoji="1" lang="en-US" altLang="zh-CN" sz="2800" b="1" dirty="0">
                <a:solidFill>
                  <a:srgbClr val="000000"/>
                </a:solidFill>
                <a:ea typeface="楷体_GB2312" pitchFamily="1" charset="-122"/>
              </a:rPr>
              <a:t>4.4.1</a:t>
            </a:r>
            <a:r>
              <a:rPr kumimoji="1" lang="zh-CN" altLang="en-US" sz="2800" b="1" dirty="0">
                <a:solidFill>
                  <a:srgbClr val="000000"/>
                </a:solidFill>
                <a:latin typeface="楷体_GB2312" pitchFamily="1" charset="-122"/>
                <a:ea typeface="楷体_GB2312" pitchFamily="1" charset="-122"/>
              </a:rPr>
              <a:t>　晶体管的工作原理</a:t>
            </a:r>
            <a:endParaRPr kumimoji="1" lang="zh-CN" altLang="zh-CN" sz="2800" b="1" dirty="0">
              <a:solidFill>
                <a:srgbClr val="000000"/>
              </a:solidFill>
              <a:latin typeface="楷体_GB2312" pitchFamily="1" charset="-122"/>
              <a:ea typeface="楷体_GB2312" pitchFamily="1" charset="-122"/>
            </a:endParaRPr>
          </a:p>
        </p:txBody>
      </p:sp>
      <p:sp>
        <p:nvSpPr>
          <p:cNvPr id="46089" name="Rectangle 9"/>
          <p:cNvSpPr>
            <a:spLocks noChangeArrowheads="1"/>
          </p:cNvSpPr>
          <p:nvPr/>
        </p:nvSpPr>
        <p:spPr bwMode="auto">
          <a:xfrm>
            <a:off x="613421" y="1228900"/>
            <a:ext cx="7893991"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Bef>
                <a:spcPct val="0"/>
              </a:spcBef>
              <a:spcAft>
                <a:spcPct val="0"/>
              </a:spcAft>
              <a:buNone/>
            </a:pPr>
            <a:r>
              <a:rPr lang="zh-CN" altLang="en-US" sz="1800" dirty="0">
                <a:solidFill>
                  <a:srgbClr val="006699"/>
                </a:solidFill>
                <a:latin typeface="Times New Roman" panose="02020503050405090304" pitchFamily="18" charset="0"/>
                <a:ea typeface="楷体_GB2312" pitchFamily="1" charset="-122"/>
              </a:rPr>
              <a:t>          </a:t>
            </a:r>
            <a:r>
              <a:rPr lang="zh-CN" altLang="en-US" sz="2400" b="1" dirty="0">
                <a:solidFill>
                  <a:srgbClr val="000000"/>
                </a:solidFill>
                <a:latin typeface="楷体_GB2312" pitchFamily="1" charset="-122"/>
                <a:ea typeface="楷体_GB2312" pitchFamily="1" charset="-122"/>
              </a:rPr>
              <a:t>当晶体管处在</a:t>
            </a:r>
            <a:r>
              <a:rPr lang="zh-CN" altLang="en-US" sz="2400" b="1" dirty="0">
                <a:solidFill>
                  <a:srgbClr val="CC0000"/>
                </a:solidFill>
                <a:latin typeface="楷体_GB2312" pitchFamily="1" charset="-122"/>
                <a:ea typeface="楷体_GB2312" pitchFamily="1" charset="-122"/>
              </a:rPr>
              <a:t>发射结正偏、集电结反偏</a:t>
            </a:r>
            <a:r>
              <a:rPr lang="zh-CN" altLang="en-US" sz="2400" b="1" dirty="0">
                <a:solidFill>
                  <a:srgbClr val="000000"/>
                </a:solidFill>
                <a:latin typeface="楷体_GB2312" pitchFamily="1" charset="-122"/>
                <a:ea typeface="楷体_GB2312" pitchFamily="1" charset="-122"/>
              </a:rPr>
              <a:t>的放大状态下，管内载流子的运动情况可用下图说明。</a:t>
            </a:r>
            <a:endParaRPr lang="en-US" altLang="zh-CN" sz="2400" b="1" dirty="0">
              <a:solidFill>
                <a:srgbClr val="000000"/>
              </a:solidFill>
              <a:latin typeface="楷体_GB2312" pitchFamily="1" charset="-122"/>
              <a:ea typeface="楷体_GB2312" pitchFamily="1" charset="-122"/>
            </a:endParaRPr>
          </a:p>
        </p:txBody>
      </p:sp>
      <p:grpSp>
        <p:nvGrpSpPr>
          <p:cNvPr id="46288" name="Group 208"/>
          <p:cNvGrpSpPr/>
          <p:nvPr/>
        </p:nvGrpSpPr>
        <p:grpSpPr bwMode="auto">
          <a:xfrm>
            <a:off x="7854949" y="1878012"/>
            <a:ext cx="4187825" cy="4233863"/>
            <a:chOff x="2933" y="1256"/>
            <a:chExt cx="2638" cy="2667"/>
          </a:xfrm>
        </p:grpSpPr>
        <p:sp>
          <p:nvSpPr>
            <p:cNvPr id="46092" name="Rectangle 12"/>
            <p:cNvSpPr>
              <a:spLocks noChangeArrowheads="1"/>
            </p:cNvSpPr>
            <p:nvPr/>
          </p:nvSpPr>
          <p:spPr bwMode="auto">
            <a:xfrm>
              <a:off x="3525" y="1534"/>
              <a:ext cx="1278" cy="606"/>
            </a:xfrm>
            <a:prstGeom prst="rect">
              <a:avLst/>
            </a:prstGeom>
            <a:solidFill>
              <a:schemeClr val="hlink"/>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3" name="Rectangle 13"/>
            <p:cNvSpPr>
              <a:spLocks noChangeArrowheads="1"/>
            </p:cNvSpPr>
            <p:nvPr/>
          </p:nvSpPr>
          <p:spPr bwMode="auto">
            <a:xfrm>
              <a:off x="3525" y="2140"/>
              <a:ext cx="1278" cy="555"/>
            </a:xfrm>
            <a:prstGeom prst="rect">
              <a:avLst/>
            </a:prstGeom>
            <a:solidFill>
              <a:schemeClr val="tx2"/>
            </a:solidFill>
            <a:ln w="14288">
              <a:solidFill>
                <a:schemeClr val="bg2"/>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4" name="Rectangle 14"/>
            <p:cNvSpPr>
              <a:spLocks noChangeArrowheads="1"/>
            </p:cNvSpPr>
            <p:nvPr/>
          </p:nvSpPr>
          <p:spPr bwMode="auto">
            <a:xfrm>
              <a:off x="3525" y="2695"/>
              <a:ext cx="1278" cy="608"/>
            </a:xfrm>
            <a:prstGeom prst="rect">
              <a:avLst/>
            </a:prstGeom>
            <a:solidFill>
              <a:srgbClr val="FF0000"/>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5" name="Line 15"/>
            <p:cNvSpPr>
              <a:spLocks noChangeShapeType="1"/>
            </p:cNvSpPr>
            <p:nvPr/>
          </p:nvSpPr>
          <p:spPr bwMode="auto">
            <a:xfrm flipV="1">
              <a:off x="4164" y="1256"/>
              <a:ext cx="1" cy="27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6" name="Line 16"/>
            <p:cNvSpPr>
              <a:spLocks noChangeShapeType="1"/>
            </p:cNvSpPr>
            <p:nvPr/>
          </p:nvSpPr>
          <p:spPr bwMode="auto">
            <a:xfrm flipH="1">
              <a:off x="4164" y="1256"/>
              <a:ext cx="1009"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7" name="Line 17"/>
            <p:cNvSpPr>
              <a:spLocks noChangeShapeType="1"/>
            </p:cNvSpPr>
            <p:nvPr/>
          </p:nvSpPr>
          <p:spPr bwMode="auto">
            <a:xfrm flipV="1">
              <a:off x="5173" y="1256"/>
              <a:ext cx="1" cy="24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8" name="Line 18"/>
            <p:cNvSpPr>
              <a:spLocks noChangeShapeType="1"/>
            </p:cNvSpPr>
            <p:nvPr/>
          </p:nvSpPr>
          <p:spPr bwMode="auto">
            <a:xfrm flipV="1">
              <a:off x="4195" y="3303"/>
              <a:ext cx="1" cy="61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099" name="Line 19"/>
            <p:cNvSpPr>
              <a:spLocks noChangeShapeType="1"/>
            </p:cNvSpPr>
            <p:nvPr/>
          </p:nvSpPr>
          <p:spPr bwMode="auto">
            <a:xfrm flipH="1">
              <a:off x="3216" y="3707"/>
              <a:ext cx="195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0" name="Line 20"/>
            <p:cNvSpPr>
              <a:spLocks noChangeShapeType="1"/>
            </p:cNvSpPr>
            <p:nvPr/>
          </p:nvSpPr>
          <p:spPr bwMode="auto">
            <a:xfrm flipV="1">
              <a:off x="3216" y="2418"/>
              <a:ext cx="1" cy="128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1" name="Line 21"/>
            <p:cNvSpPr>
              <a:spLocks noChangeShapeType="1"/>
            </p:cNvSpPr>
            <p:nvPr/>
          </p:nvSpPr>
          <p:spPr bwMode="auto">
            <a:xfrm>
              <a:off x="3216" y="2418"/>
              <a:ext cx="30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2" name="Line 22"/>
            <p:cNvSpPr>
              <a:spLocks noChangeShapeType="1"/>
            </p:cNvSpPr>
            <p:nvPr/>
          </p:nvSpPr>
          <p:spPr bwMode="auto">
            <a:xfrm>
              <a:off x="4102" y="3922"/>
              <a:ext cx="18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3" name="Freeform 23"/>
            <p:cNvSpPr/>
            <p:nvPr/>
          </p:nvSpPr>
          <p:spPr bwMode="auto">
            <a:xfrm>
              <a:off x="4164" y="3681"/>
              <a:ext cx="62" cy="63"/>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4" name="Rectangle 24"/>
            <p:cNvSpPr>
              <a:spLocks noChangeArrowheads="1"/>
            </p:cNvSpPr>
            <p:nvPr/>
          </p:nvSpPr>
          <p:spPr bwMode="auto">
            <a:xfrm>
              <a:off x="4067" y="1295"/>
              <a:ext cx="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c</a:t>
              </a:r>
              <a:endParaRPr lang="en-US" altLang="zh-CN" b="1">
                <a:solidFill>
                  <a:srgbClr val="FFFFCC"/>
                </a:solidFill>
                <a:latin typeface="Times New Roman" panose="02020503050405090304" pitchFamily="18" charset="0"/>
                <a:ea typeface="楷体_GB2312" pitchFamily="1" charset="-122"/>
              </a:endParaRPr>
            </a:p>
          </p:txBody>
        </p:sp>
        <p:sp>
          <p:nvSpPr>
            <p:cNvPr id="46105" name="Rectangle 25"/>
            <p:cNvSpPr>
              <a:spLocks noChangeArrowheads="1"/>
            </p:cNvSpPr>
            <p:nvPr/>
          </p:nvSpPr>
          <p:spPr bwMode="auto">
            <a:xfrm>
              <a:off x="4539" y="1272"/>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46106" name="Rectangle 26"/>
            <p:cNvSpPr>
              <a:spLocks noChangeArrowheads="1"/>
            </p:cNvSpPr>
            <p:nvPr/>
          </p:nvSpPr>
          <p:spPr bwMode="auto">
            <a:xfrm>
              <a:off x="4620" y="1346"/>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46107" name="Line 27"/>
            <p:cNvSpPr>
              <a:spLocks noChangeShapeType="1"/>
            </p:cNvSpPr>
            <p:nvPr/>
          </p:nvSpPr>
          <p:spPr bwMode="auto">
            <a:xfrm flipH="1">
              <a:off x="4253" y="1317"/>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8" name="Freeform 28"/>
            <p:cNvSpPr/>
            <p:nvPr/>
          </p:nvSpPr>
          <p:spPr bwMode="auto">
            <a:xfrm>
              <a:off x="4204" y="1279"/>
              <a:ext cx="155" cy="77"/>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09" name="Rectangle 29"/>
            <p:cNvSpPr>
              <a:spLocks noChangeArrowheads="1"/>
            </p:cNvSpPr>
            <p:nvPr/>
          </p:nvSpPr>
          <p:spPr bwMode="auto">
            <a:xfrm>
              <a:off x="5122" y="1672"/>
              <a:ext cx="93" cy="304"/>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0" name="Line 30"/>
            <p:cNvSpPr>
              <a:spLocks noChangeShapeType="1"/>
            </p:cNvSpPr>
            <p:nvPr/>
          </p:nvSpPr>
          <p:spPr bwMode="auto">
            <a:xfrm flipV="1">
              <a:off x="3216" y="3266"/>
              <a:ext cx="1" cy="87"/>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1" name="Line 31"/>
            <p:cNvSpPr>
              <a:spLocks noChangeShapeType="1"/>
            </p:cNvSpPr>
            <p:nvPr/>
          </p:nvSpPr>
          <p:spPr bwMode="auto">
            <a:xfrm>
              <a:off x="3154" y="3353"/>
              <a:ext cx="12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2" name="Line 32"/>
            <p:cNvSpPr>
              <a:spLocks noChangeShapeType="1"/>
            </p:cNvSpPr>
            <p:nvPr/>
          </p:nvSpPr>
          <p:spPr bwMode="auto">
            <a:xfrm>
              <a:off x="3093" y="3266"/>
              <a:ext cx="24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3" name="Line 33"/>
            <p:cNvSpPr>
              <a:spLocks noChangeShapeType="1"/>
            </p:cNvSpPr>
            <p:nvPr/>
          </p:nvSpPr>
          <p:spPr bwMode="auto">
            <a:xfrm flipV="1">
              <a:off x="5173" y="2658"/>
              <a:ext cx="1" cy="189"/>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4" name="Line 34"/>
            <p:cNvSpPr>
              <a:spLocks noChangeShapeType="1"/>
            </p:cNvSpPr>
            <p:nvPr/>
          </p:nvSpPr>
          <p:spPr bwMode="auto">
            <a:xfrm>
              <a:off x="5112" y="2847"/>
              <a:ext cx="123"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5" name="Line 35"/>
            <p:cNvSpPr>
              <a:spLocks noChangeShapeType="1"/>
            </p:cNvSpPr>
            <p:nvPr/>
          </p:nvSpPr>
          <p:spPr bwMode="auto">
            <a:xfrm>
              <a:off x="5050" y="2759"/>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6" name="Line 36"/>
            <p:cNvSpPr>
              <a:spLocks noChangeShapeType="1"/>
            </p:cNvSpPr>
            <p:nvPr/>
          </p:nvSpPr>
          <p:spPr bwMode="auto">
            <a:xfrm flipV="1">
              <a:off x="5173" y="2608"/>
              <a:ext cx="1" cy="76"/>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7" name="Line 37"/>
            <p:cNvSpPr>
              <a:spLocks noChangeShapeType="1"/>
            </p:cNvSpPr>
            <p:nvPr/>
          </p:nvSpPr>
          <p:spPr bwMode="auto">
            <a:xfrm>
              <a:off x="5112" y="2684"/>
              <a:ext cx="12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8" name="Line 38"/>
            <p:cNvSpPr>
              <a:spLocks noChangeShapeType="1"/>
            </p:cNvSpPr>
            <p:nvPr/>
          </p:nvSpPr>
          <p:spPr bwMode="auto">
            <a:xfrm>
              <a:off x="5050" y="2608"/>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19" name="Rectangle 39"/>
            <p:cNvSpPr>
              <a:spLocks noChangeArrowheads="1"/>
            </p:cNvSpPr>
            <p:nvPr/>
          </p:nvSpPr>
          <p:spPr bwMode="auto">
            <a:xfrm>
              <a:off x="3165" y="2721"/>
              <a:ext cx="92" cy="304"/>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20" name="Rectangle 40"/>
            <p:cNvSpPr>
              <a:spLocks noChangeArrowheads="1"/>
            </p:cNvSpPr>
            <p:nvPr/>
          </p:nvSpPr>
          <p:spPr bwMode="auto">
            <a:xfrm>
              <a:off x="4067" y="3303"/>
              <a:ext cx="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e</a:t>
              </a:r>
              <a:endParaRPr lang="en-US" altLang="zh-CN" b="1">
                <a:solidFill>
                  <a:srgbClr val="FFFFCC"/>
                </a:solidFill>
                <a:latin typeface="Times New Roman" panose="02020503050405090304" pitchFamily="18" charset="0"/>
                <a:ea typeface="楷体_GB2312" pitchFamily="1" charset="-122"/>
              </a:endParaRPr>
            </a:p>
          </p:txBody>
        </p:sp>
        <p:sp>
          <p:nvSpPr>
            <p:cNvPr id="46121" name="Rectangle 41"/>
            <p:cNvSpPr>
              <a:spLocks noChangeArrowheads="1"/>
            </p:cNvSpPr>
            <p:nvPr/>
          </p:nvSpPr>
          <p:spPr bwMode="auto">
            <a:xfrm>
              <a:off x="4338" y="3428"/>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46122" name="Rectangle 42"/>
            <p:cNvSpPr>
              <a:spLocks noChangeArrowheads="1"/>
            </p:cNvSpPr>
            <p:nvPr/>
          </p:nvSpPr>
          <p:spPr bwMode="auto">
            <a:xfrm>
              <a:off x="4408" y="3504"/>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FFFFCC"/>
                </a:solidFill>
                <a:latin typeface="Times New Roman" panose="02020503050405090304" pitchFamily="18" charset="0"/>
                <a:ea typeface="楷体_GB2312" pitchFamily="1" charset="-122"/>
              </a:endParaRPr>
            </a:p>
          </p:txBody>
        </p:sp>
        <p:sp>
          <p:nvSpPr>
            <p:cNvPr id="46123" name="Line 43"/>
            <p:cNvSpPr>
              <a:spLocks noChangeShapeType="1"/>
            </p:cNvSpPr>
            <p:nvPr/>
          </p:nvSpPr>
          <p:spPr bwMode="auto">
            <a:xfrm>
              <a:off x="4267" y="3364"/>
              <a:ext cx="1"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24" name="Freeform 44"/>
            <p:cNvSpPr/>
            <p:nvPr/>
          </p:nvSpPr>
          <p:spPr bwMode="auto">
            <a:xfrm>
              <a:off x="4237" y="3504"/>
              <a:ext cx="61" cy="177"/>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25" name="Rectangle 45"/>
            <p:cNvSpPr>
              <a:spLocks noChangeArrowheads="1"/>
            </p:cNvSpPr>
            <p:nvPr/>
          </p:nvSpPr>
          <p:spPr bwMode="auto">
            <a:xfrm>
              <a:off x="4862" y="1774"/>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46126" name="Rectangle 46"/>
            <p:cNvSpPr>
              <a:spLocks noChangeArrowheads="1"/>
            </p:cNvSpPr>
            <p:nvPr/>
          </p:nvSpPr>
          <p:spPr bwMode="auto">
            <a:xfrm>
              <a:off x="4870" y="2355"/>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P</a:t>
              </a:r>
              <a:endParaRPr lang="en-US" altLang="zh-CN" b="1">
                <a:solidFill>
                  <a:srgbClr val="FFFFCC"/>
                </a:solidFill>
                <a:latin typeface="Times New Roman" panose="02020503050405090304" pitchFamily="18" charset="0"/>
                <a:ea typeface="楷体_GB2312" pitchFamily="1" charset="-122"/>
              </a:endParaRPr>
            </a:p>
          </p:txBody>
        </p:sp>
        <p:sp>
          <p:nvSpPr>
            <p:cNvPr id="46127" name="Rectangle 47"/>
            <p:cNvSpPr>
              <a:spLocks noChangeArrowheads="1"/>
            </p:cNvSpPr>
            <p:nvPr/>
          </p:nvSpPr>
          <p:spPr bwMode="auto">
            <a:xfrm>
              <a:off x="4862" y="2899"/>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46128" name="Line 48"/>
            <p:cNvSpPr>
              <a:spLocks noChangeShapeType="1"/>
            </p:cNvSpPr>
            <p:nvPr/>
          </p:nvSpPr>
          <p:spPr bwMode="auto">
            <a:xfrm>
              <a:off x="3279" y="2482"/>
              <a:ext cx="12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29" name="Freeform 49"/>
            <p:cNvSpPr/>
            <p:nvPr/>
          </p:nvSpPr>
          <p:spPr bwMode="auto">
            <a:xfrm>
              <a:off x="3370" y="2456"/>
              <a:ext cx="103" cy="64"/>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30" name="Rectangle 50"/>
            <p:cNvSpPr>
              <a:spLocks noChangeArrowheads="1"/>
            </p:cNvSpPr>
            <p:nvPr/>
          </p:nvSpPr>
          <p:spPr bwMode="auto">
            <a:xfrm>
              <a:off x="3306" y="2520"/>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46131" name="Rectangle 51"/>
            <p:cNvSpPr>
              <a:spLocks noChangeArrowheads="1"/>
            </p:cNvSpPr>
            <p:nvPr/>
          </p:nvSpPr>
          <p:spPr bwMode="auto">
            <a:xfrm>
              <a:off x="3377" y="2608"/>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FFFFCC"/>
                </a:solidFill>
                <a:latin typeface="Times New Roman" panose="02020503050405090304" pitchFamily="18" charset="0"/>
                <a:ea typeface="楷体_GB2312" pitchFamily="1" charset="-122"/>
              </a:endParaRPr>
            </a:p>
          </p:txBody>
        </p:sp>
        <p:sp>
          <p:nvSpPr>
            <p:cNvPr id="46132" name="Rectangle 52"/>
            <p:cNvSpPr>
              <a:spLocks noChangeArrowheads="1"/>
            </p:cNvSpPr>
            <p:nvPr/>
          </p:nvSpPr>
          <p:spPr bwMode="auto">
            <a:xfrm>
              <a:off x="5276" y="1736"/>
              <a:ext cx="9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46133" name="Rectangle 53"/>
            <p:cNvSpPr>
              <a:spLocks noChangeArrowheads="1"/>
            </p:cNvSpPr>
            <p:nvPr/>
          </p:nvSpPr>
          <p:spPr bwMode="auto">
            <a:xfrm>
              <a:off x="5394" y="1836"/>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46134" name="Rectangle 54"/>
            <p:cNvSpPr>
              <a:spLocks noChangeArrowheads="1"/>
            </p:cNvSpPr>
            <p:nvPr/>
          </p:nvSpPr>
          <p:spPr bwMode="auto">
            <a:xfrm>
              <a:off x="5326" y="2759"/>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46135" name="Rectangle 55"/>
            <p:cNvSpPr>
              <a:spLocks noChangeArrowheads="1"/>
            </p:cNvSpPr>
            <p:nvPr/>
          </p:nvSpPr>
          <p:spPr bwMode="auto">
            <a:xfrm>
              <a:off x="5442" y="2886"/>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200" b="1">
                <a:solidFill>
                  <a:srgbClr val="FFFFCC"/>
                </a:solidFill>
                <a:latin typeface="Times New Roman" panose="02020503050405090304" pitchFamily="18" charset="0"/>
                <a:ea typeface="楷体_GB2312" pitchFamily="1" charset="-122"/>
              </a:endParaRPr>
            </a:p>
          </p:txBody>
        </p:sp>
        <p:sp>
          <p:nvSpPr>
            <p:cNvPr id="46136" name="Rectangle 56"/>
            <p:cNvSpPr>
              <a:spLocks noChangeArrowheads="1"/>
            </p:cNvSpPr>
            <p:nvPr/>
          </p:nvSpPr>
          <p:spPr bwMode="auto">
            <a:xfrm>
              <a:off x="2933" y="3340"/>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46137" name="Rectangle 57"/>
            <p:cNvSpPr>
              <a:spLocks noChangeArrowheads="1"/>
            </p:cNvSpPr>
            <p:nvPr/>
          </p:nvSpPr>
          <p:spPr bwMode="auto">
            <a:xfrm>
              <a:off x="3037" y="3491"/>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200" b="1">
                <a:solidFill>
                  <a:srgbClr val="FFFFCC"/>
                </a:solidFill>
                <a:latin typeface="Times New Roman" panose="02020503050405090304" pitchFamily="18" charset="0"/>
                <a:ea typeface="楷体_GB2312" pitchFamily="1" charset="-122"/>
              </a:endParaRPr>
            </a:p>
          </p:txBody>
        </p:sp>
        <p:sp>
          <p:nvSpPr>
            <p:cNvPr id="46138" name="Rectangle 58"/>
            <p:cNvSpPr>
              <a:spLocks noChangeArrowheads="1"/>
            </p:cNvSpPr>
            <p:nvPr/>
          </p:nvSpPr>
          <p:spPr bwMode="auto">
            <a:xfrm>
              <a:off x="2967" y="2735"/>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46139" name="Rectangle 59"/>
            <p:cNvSpPr>
              <a:spLocks noChangeArrowheads="1"/>
            </p:cNvSpPr>
            <p:nvPr/>
          </p:nvSpPr>
          <p:spPr bwMode="auto">
            <a:xfrm>
              <a:off x="3077" y="2847"/>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46142" name="Rectangle 62"/>
            <p:cNvSpPr>
              <a:spLocks noChangeArrowheads="1"/>
            </p:cNvSpPr>
            <p:nvPr/>
          </p:nvSpPr>
          <p:spPr bwMode="auto">
            <a:xfrm>
              <a:off x="5335" y="2520"/>
              <a:ext cx="2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500">
                  <a:solidFill>
                    <a:srgbClr val="000000"/>
                  </a:solidFill>
                  <a:latin typeface="Times New Roman" panose="02020503050405090304" pitchFamily="18" charset="0"/>
                  <a:ea typeface="楷体_GB2312" pitchFamily="1" charset="-122"/>
                </a:rPr>
                <a:t>15</a:t>
              </a:r>
              <a:r>
                <a:rPr lang="en-US" altLang="zh-CN" sz="15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46143" name="Line 63"/>
            <p:cNvSpPr>
              <a:spLocks noChangeShapeType="1"/>
            </p:cNvSpPr>
            <p:nvPr/>
          </p:nvSpPr>
          <p:spPr bwMode="auto">
            <a:xfrm>
              <a:off x="3525"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4" name="Line 64"/>
            <p:cNvSpPr>
              <a:spLocks noChangeShapeType="1"/>
            </p:cNvSpPr>
            <p:nvPr/>
          </p:nvSpPr>
          <p:spPr bwMode="auto">
            <a:xfrm>
              <a:off x="3608"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5" name="Line 65"/>
            <p:cNvSpPr>
              <a:spLocks noChangeShapeType="1"/>
            </p:cNvSpPr>
            <p:nvPr/>
          </p:nvSpPr>
          <p:spPr bwMode="auto">
            <a:xfrm>
              <a:off x="3690"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6" name="Line 66"/>
            <p:cNvSpPr>
              <a:spLocks noChangeShapeType="1"/>
            </p:cNvSpPr>
            <p:nvPr/>
          </p:nvSpPr>
          <p:spPr bwMode="auto">
            <a:xfrm>
              <a:off x="3772" y="2076"/>
              <a:ext cx="4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7" name="Line 67"/>
            <p:cNvSpPr>
              <a:spLocks noChangeShapeType="1"/>
            </p:cNvSpPr>
            <p:nvPr/>
          </p:nvSpPr>
          <p:spPr bwMode="auto">
            <a:xfrm>
              <a:off x="3854"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8" name="Line 68"/>
            <p:cNvSpPr>
              <a:spLocks noChangeShapeType="1"/>
            </p:cNvSpPr>
            <p:nvPr/>
          </p:nvSpPr>
          <p:spPr bwMode="auto">
            <a:xfrm>
              <a:off x="3938"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49" name="Line 69"/>
            <p:cNvSpPr>
              <a:spLocks noChangeShapeType="1"/>
            </p:cNvSpPr>
            <p:nvPr/>
          </p:nvSpPr>
          <p:spPr bwMode="auto">
            <a:xfrm>
              <a:off x="4021" y="2076"/>
              <a:ext cx="4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0" name="Line 70"/>
            <p:cNvSpPr>
              <a:spLocks noChangeShapeType="1"/>
            </p:cNvSpPr>
            <p:nvPr/>
          </p:nvSpPr>
          <p:spPr bwMode="auto">
            <a:xfrm>
              <a:off x="4102"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1" name="Line 71"/>
            <p:cNvSpPr>
              <a:spLocks noChangeShapeType="1"/>
            </p:cNvSpPr>
            <p:nvPr/>
          </p:nvSpPr>
          <p:spPr bwMode="auto">
            <a:xfrm>
              <a:off x="4185"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2" name="Line 72"/>
            <p:cNvSpPr>
              <a:spLocks noChangeShapeType="1"/>
            </p:cNvSpPr>
            <p:nvPr/>
          </p:nvSpPr>
          <p:spPr bwMode="auto">
            <a:xfrm>
              <a:off x="4267"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3" name="Line 73"/>
            <p:cNvSpPr>
              <a:spLocks noChangeShapeType="1"/>
            </p:cNvSpPr>
            <p:nvPr/>
          </p:nvSpPr>
          <p:spPr bwMode="auto">
            <a:xfrm>
              <a:off x="4350" y="2076"/>
              <a:ext cx="4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4" name="Line 74"/>
            <p:cNvSpPr>
              <a:spLocks noChangeShapeType="1"/>
            </p:cNvSpPr>
            <p:nvPr/>
          </p:nvSpPr>
          <p:spPr bwMode="auto">
            <a:xfrm>
              <a:off x="4431"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5" name="Line 75"/>
            <p:cNvSpPr>
              <a:spLocks noChangeShapeType="1"/>
            </p:cNvSpPr>
            <p:nvPr/>
          </p:nvSpPr>
          <p:spPr bwMode="auto">
            <a:xfrm>
              <a:off x="4514"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6" name="Line 76"/>
            <p:cNvSpPr>
              <a:spLocks noChangeShapeType="1"/>
            </p:cNvSpPr>
            <p:nvPr/>
          </p:nvSpPr>
          <p:spPr bwMode="auto">
            <a:xfrm>
              <a:off x="4596"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7" name="Line 77"/>
            <p:cNvSpPr>
              <a:spLocks noChangeShapeType="1"/>
            </p:cNvSpPr>
            <p:nvPr/>
          </p:nvSpPr>
          <p:spPr bwMode="auto">
            <a:xfrm>
              <a:off x="4679"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8" name="Line 78"/>
            <p:cNvSpPr>
              <a:spLocks noChangeShapeType="1"/>
            </p:cNvSpPr>
            <p:nvPr/>
          </p:nvSpPr>
          <p:spPr bwMode="auto">
            <a:xfrm>
              <a:off x="4762"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59" name="Line 79"/>
            <p:cNvSpPr>
              <a:spLocks noChangeShapeType="1"/>
            </p:cNvSpPr>
            <p:nvPr/>
          </p:nvSpPr>
          <p:spPr bwMode="auto">
            <a:xfrm>
              <a:off x="3525"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0" name="Line 80"/>
            <p:cNvSpPr>
              <a:spLocks noChangeShapeType="1"/>
            </p:cNvSpPr>
            <p:nvPr/>
          </p:nvSpPr>
          <p:spPr bwMode="auto">
            <a:xfrm>
              <a:off x="3608"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1" name="Line 81"/>
            <p:cNvSpPr>
              <a:spLocks noChangeShapeType="1"/>
            </p:cNvSpPr>
            <p:nvPr/>
          </p:nvSpPr>
          <p:spPr bwMode="auto">
            <a:xfrm>
              <a:off x="3690"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2" name="Line 82"/>
            <p:cNvSpPr>
              <a:spLocks noChangeShapeType="1"/>
            </p:cNvSpPr>
            <p:nvPr/>
          </p:nvSpPr>
          <p:spPr bwMode="auto">
            <a:xfrm>
              <a:off x="3772" y="2216"/>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3" name="Line 83"/>
            <p:cNvSpPr>
              <a:spLocks noChangeShapeType="1"/>
            </p:cNvSpPr>
            <p:nvPr/>
          </p:nvSpPr>
          <p:spPr bwMode="auto">
            <a:xfrm>
              <a:off x="3854"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4" name="Line 84"/>
            <p:cNvSpPr>
              <a:spLocks noChangeShapeType="1"/>
            </p:cNvSpPr>
            <p:nvPr/>
          </p:nvSpPr>
          <p:spPr bwMode="auto">
            <a:xfrm>
              <a:off x="3938"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5" name="Line 85"/>
            <p:cNvSpPr>
              <a:spLocks noChangeShapeType="1"/>
            </p:cNvSpPr>
            <p:nvPr/>
          </p:nvSpPr>
          <p:spPr bwMode="auto">
            <a:xfrm>
              <a:off x="4021" y="2216"/>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6" name="Line 86"/>
            <p:cNvSpPr>
              <a:spLocks noChangeShapeType="1"/>
            </p:cNvSpPr>
            <p:nvPr/>
          </p:nvSpPr>
          <p:spPr bwMode="auto">
            <a:xfrm>
              <a:off x="4102"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7" name="Line 87"/>
            <p:cNvSpPr>
              <a:spLocks noChangeShapeType="1"/>
            </p:cNvSpPr>
            <p:nvPr/>
          </p:nvSpPr>
          <p:spPr bwMode="auto">
            <a:xfrm>
              <a:off x="4185"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8" name="Line 88"/>
            <p:cNvSpPr>
              <a:spLocks noChangeShapeType="1"/>
            </p:cNvSpPr>
            <p:nvPr/>
          </p:nvSpPr>
          <p:spPr bwMode="auto">
            <a:xfrm>
              <a:off x="4267"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69" name="Line 89"/>
            <p:cNvSpPr>
              <a:spLocks noChangeShapeType="1"/>
            </p:cNvSpPr>
            <p:nvPr/>
          </p:nvSpPr>
          <p:spPr bwMode="auto">
            <a:xfrm>
              <a:off x="4350" y="2216"/>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0" name="Line 90"/>
            <p:cNvSpPr>
              <a:spLocks noChangeShapeType="1"/>
            </p:cNvSpPr>
            <p:nvPr/>
          </p:nvSpPr>
          <p:spPr bwMode="auto">
            <a:xfrm>
              <a:off x="4431"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1" name="Line 91"/>
            <p:cNvSpPr>
              <a:spLocks noChangeShapeType="1"/>
            </p:cNvSpPr>
            <p:nvPr/>
          </p:nvSpPr>
          <p:spPr bwMode="auto">
            <a:xfrm>
              <a:off x="4514"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2" name="Line 92"/>
            <p:cNvSpPr>
              <a:spLocks noChangeShapeType="1"/>
            </p:cNvSpPr>
            <p:nvPr/>
          </p:nvSpPr>
          <p:spPr bwMode="auto">
            <a:xfrm>
              <a:off x="4596"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3" name="Line 93"/>
            <p:cNvSpPr>
              <a:spLocks noChangeShapeType="1"/>
            </p:cNvSpPr>
            <p:nvPr/>
          </p:nvSpPr>
          <p:spPr bwMode="auto">
            <a:xfrm>
              <a:off x="4679"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4" name="Line 94"/>
            <p:cNvSpPr>
              <a:spLocks noChangeShapeType="1"/>
            </p:cNvSpPr>
            <p:nvPr/>
          </p:nvSpPr>
          <p:spPr bwMode="auto">
            <a:xfrm>
              <a:off x="4762"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5" name="Line 95"/>
            <p:cNvSpPr>
              <a:spLocks noChangeShapeType="1"/>
            </p:cNvSpPr>
            <p:nvPr/>
          </p:nvSpPr>
          <p:spPr bwMode="auto">
            <a:xfrm>
              <a:off x="3525"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6" name="Line 96"/>
            <p:cNvSpPr>
              <a:spLocks noChangeShapeType="1"/>
            </p:cNvSpPr>
            <p:nvPr/>
          </p:nvSpPr>
          <p:spPr bwMode="auto">
            <a:xfrm>
              <a:off x="3608"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7" name="Line 97"/>
            <p:cNvSpPr>
              <a:spLocks noChangeShapeType="1"/>
            </p:cNvSpPr>
            <p:nvPr/>
          </p:nvSpPr>
          <p:spPr bwMode="auto">
            <a:xfrm>
              <a:off x="3690"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8" name="Line 98"/>
            <p:cNvSpPr>
              <a:spLocks noChangeShapeType="1"/>
            </p:cNvSpPr>
            <p:nvPr/>
          </p:nvSpPr>
          <p:spPr bwMode="auto">
            <a:xfrm>
              <a:off x="3772" y="2621"/>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79" name="Line 99"/>
            <p:cNvSpPr>
              <a:spLocks noChangeShapeType="1"/>
            </p:cNvSpPr>
            <p:nvPr/>
          </p:nvSpPr>
          <p:spPr bwMode="auto">
            <a:xfrm>
              <a:off x="3854"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0" name="Line 100"/>
            <p:cNvSpPr>
              <a:spLocks noChangeShapeType="1"/>
            </p:cNvSpPr>
            <p:nvPr/>
          </p:nvSpPr>
          <p:spPr bwMode="auto">
            <a:xfrm>
              <a:off x="3938"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1" name="Line 101"/>
            <p:cNvSpPr>
              <a:spLocks noChangeShapeType="1"/>
            </p:cNvSpPr>
            <p:nvPr/>
          </p:nvSpPr>
          <p:spPr bwMode="auto">
            <a:xfrm>
              <a:off x="4021" y="2621"/>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2" name="Line 102"/>
            <p:cNvSpPr>
              <a:spLocks noChangeShapeType="1"/>
            </p:cNvSpPr>
            <p:nvPr/>
          </p:nvSpPr>
          <p:spPr bwMode="auto">
            <a:xfrm>
              <a:off x="4102"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3" name="Line 103"/>
            <p:cNvSpPr>
              <a:spLocks noChangeShapeType="1"/>
            </p:cNvSpPr>
            <p:nvPr/>
          </p:nvSpPr>
          <p:spPr bwMode="auto">
            <a:xfrm>
              <a:off x="4185"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4" name="Line 104"/>
            <p:cNvSpPr>
              <a:spLocks noChangeShapeType="1"/>
            </p:cNvSpPr>
            <p:nvPr/>
          </p:nvSpPr>
          <p:spPr bwMode="auto">
            <a:xfrm>
              <a:off x="4267"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5" name="Line 105"/>
            <p:cNvSpPr>
              <a:spLocks noChangeShapeType="1"/>
            </p:cNvSpPr>
            <p:nvPr/>
          </p:nvSpPr>
          <p:spPr bwMode="auto">
            <a:xfrm>
              <a:off x="4350" y="2621"/>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6" name="Line 106"/>
            <p:cNvSpPr>
              <a:spLocks noChangeShapeType="1"/>
            </p:cNvSpPr>
            <p:nvPr/>
          </p:nvSpPr>
          <p:spPr bwMode="auto">
            <a:xfrm>
              <a:off x="4431"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7" name="Line 107"/>
            <p:cNvSpPr>
              <a:spLocks noChangeShapeType="1"/>
            </p:cNvSpPr>
            <p:nvPr/>
          </p:nvSpPr>
          <p:spPr bwMode="auto">
            <a:xfrm>
              <a:off x="4514"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8" name="Line 108"/>
            <p:cNvSpPr>
              <a:spLocks noChangeShapeType="1"/>
            </p:cNvSpPr>
            <p:nvPr/>
          </p:nvSpPr>
          <p:spPr bwMode="auto">
            <a:xfrm>
              <a:off x="4596"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89" name="Line 109"/>
            <p:cNvSpPr>
              <a:spLocks noChangeShapeType="1"/>
            </p:cNvSpPr>
            <p:nvPr/>
          </p:nvSpPr>
          <p:spPr bwMode="auto">
            <a:xfrm>
              <a:off x="4679"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0" name="Line 110"/>
            <p:cNvSpPr>
              <a:spLocks noChangeShapeType="1"/>
            </p:cNvSpPr>
            <p:nvPr/>
          </p:nvSpPr>
          <p:spPr bwMode="auto">
            <a:xfrm>
              <a:off x="4762"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1" name="Line 111"/>
            <p:cNvSpPr>
              <a:spLocks noChangeShapeType="1"/>
            </p:cNvSpPr>
            <p:nvPr/>
          </p:nvSpPr>
          <p:spPr bwMode="auto">
            <a:xfrm>
              <a:off x="3525"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2" name="Line 112"/>
            <p:cNvSpPr>
              <a:spLocks noChangeShapeType="1"/>
            </p:cNvSpPr>
            <p:nvPr/>
          </p:nvSpPr>
          <p:spPr bwMode="auto">
            <a:xfrm>
              <a:off x="3608"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3" name="Line 113"/>
            <p:cNvSpPr>
              <a:spLocks noChangeShapeType="1"/>
            </p:cNvSpPr>
            <p:nvPr/>
          </p:nvSpPr>
          <p:spPr bwMode="auto">
            <a:xfrm>
              <a:off x="3690"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4" name="Line 114"/>
            <p:cNvSpPr>
              <a:spLocks noChangeShapeType="1"/>
            </p:cNvSpPr>
            <p:nvPr/>
          </p:nvSpPr>
          <p:spPr bwMode="auto">
            <a:xfrm>
              <a:off x="3772" y="2759"/>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5" name="Line 115"/>
            <p:cNvSpPr>
              <a:spLocks noChangeShapeType="1"/>
            </p:cNvSpPr>
            <p:nvPr/>
          </p:nvSpPr>
          <p:spPr bwMode="auto">
            <a:xfrm>
              <a:off x="3854"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6" name="Line 116"/>
            <p:cNvSpPr>
              <a:spLocks noChangeShapeType="1"/>
            </p:cNvSpPr>
            <p:nvPr/>
          </p:nvSpPr>
          <p:spPr bwMode="auto">
            <a:xfrm>
              <a:off x="3938"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7" name="Line 117"/>
            <p:cNvSpPr>
              <a:spLocks noChangeShapeType="1"/>
            </p:cNvSpPr>
            <p:nvPr/>
          </p:nvSpPr>
          <p:spPr bwMode="auto">
            <a:xfrm>
              <a:off x="4021" y="2759"/>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8" name="Line 118"/>
            <p:cNvSpPr>
              <a:spLocks noChangeShapeType="1"/>
            </p:cNvSpPr>
            <p:nvPr/>
          </p:nvSpPr>
          <p:spPr bwMode="auto">
            <a:xfrm>
              <a:off x="4102"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199" name="Line 119"/>
            <p:cNvSpPr>
              <a:spLocks noChangeShapeType="1"/>
            </p:cNvSpPr>
            <p:nvPr/>
          </p:nvSpPr>
          <p:spPr bwMode="auto">
            <a:xfrm>
              <a:off x="4185"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0" name="Line 120"/>
            <p:cNvSpPr>
              <a:spLocks noChangeShapeType="1"/>
            </p:cNvSpPr>
            <p:nvPr/>
          </p:nvSpPr>
          <p:spPr bwMode="auto">
            <a:xfrm>
              <a:off x="4267"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1" name="Line 121"/>
            <p:cNvSpPr>
              <a:spLocks noChangeShapeType="1"/>
            </p:cNvSpPr>
            <p:nvPr/>
          </p:nvSpPr>
          <p:spPr bwMode="auto">
            <a:xfrm>
              <a:off x="4350" y="2759"/>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2" name="Line 122"/>
            <p:cNvSpPr>
              <a:spLocks noChangeShapeType="1"/>
            </p:cNvSpPr>
            <p:nvPr/>
          </p:nvSpPr>
          <p:spPr bwMode="auto">
            <a:xfrm>
              <a:off x="4431"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3" name="Line 123"/>
            <p:cNvSpPr>
              <a:spLocks noChangeShapeType="1"/>
            </p:cNvSpPr>
            <p:nvPr/>
          </p:nvSpPr>
          <p:spPr bwMode="auto">
            <a:xfrm>
              <a:off x="4514"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4" name="Line 124"/>
            <p:cNvSpPr>
              <a:spLocks noChangeShapeType="1"/>
            </p:cNvSpPr>
            <p:nvPr/>
          </p:nvSpPr>
          <p:spPr bwMode="auto">
            <a:xfrm>
              <a:off x="4596"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5" name="Line 125"/>
            <p:cNvSpPr>
              <a:spLocks noChangeShapeType="1"/>
            </p:cNvSpPr>
            <p:nvPr/>
          </p:nvSpPr>
          <p:spPr bwMode="auto">
            <a:xfrm>
              <a:off x="4679"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6" name="Line 126"/>
            <p:cNvSpPr>
              <a:spLocks noChangeShapeType="1"/>
            </p:cNvSpPr>
            <p:nvPr/>
          </p:nvSpPr>
          <p:spPr bwMode="auto">
            <a:xfrm>
              <a:off x="4762"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07" name="Rectangle 127"/>
            <p:cNvSpPr>
              <a:spLocks noChangeArrowheads="1"/>
            </p:cNvSpPr>
            <p:nvPr/>
          </p:nvSpPr>
          <p:spPr bwMode="auto">
            <a:xfrm>
              <a:off x="3414" y="2191"/>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b</a:t>
              </a:r>
              <a:endParaRPr lang="en-US" altLang="zh-CN" b="1">
                <a:solidFill>
                  <a:srgbClr val="FFFFCC"/>
                </a:solidFill>
                <a:latin typeface="Times New Roman" panose="02020503050405090304" pitchFamily="18" charset="0"/>
                <a:ea typeface="楷体_GB2312" pitchFamily="1" charset="-122"/>
              </a:endParaRPr>
            </a:p>
          </p:txBody>
        </p:sp>
        <p:graphicFrame>
          <p:nvGraphicFramePr>
            <p:cNvPr id="46243" name="Object 163"/>
            <p:cNvGraphicFramePr>
              <a:graphicFrameLocks noChangeAspect="1"/>
            </p:cNvGraphicFramePr>
            <p:nvPr/>
          </p:nvGraphicFramePr>
          <p:xfrm>
            <a:off x="4972" y="2786"/>
            <a:ext cx="135" cy="289"/>
          </p:xfrm>
          <a:graphic>
            <a:graphicData uri="http://schemas.openxmlformats.org/presentationml/2006/ole">
              <mc:AlternateContent xmlns:mc="http://schemas.openxmlformats.org/markup-compatibility/2006">
                <mc:Choice xmlns:v="urn:schemas-microsoft-com:vml" Requires="v">
                  <p:oleObj spid="_x0000_s2" name="Visio" r:id="rId1" imgW="178435" imgH="367665" progId="Visio.Drawing.11">
                    <p:embed/>
                  </p:oleObj>
                </mc:Choice>
                <mc:Fallback>
                  <p:oleObj name="Visio" r:id="rId1" imgW="178435" imgH="367665" progId="Visio.Drawing.11">
                    <p:embed/>
                    <p:pic>
                      <p:nvPicPr>
                        <p:cNvPr id="0" name="Object 1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 y="2786"/>
                          <a:ext cx="1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6247" name="Rectangle 167"/>
          <p:cNvSpPr>
            <a:spLocks noChangeArrowheads="1"/>
          </p:cNvSpPr>
          <p:nvPr/>
        </p:nvSpPr>
        <p:spPr bwMode="auto">
          <a:xfrm>
            <a:off x="2003425" y="2322688"/>
            <a:ext cx="419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006699"/>
                </a:solidFill>
                <a:latin typeface="楷体_GB2312" pitchFamily="1" charset="-122"/>
                <a:ea typeface="楷体_GB2312" pitchFamily="1" charset="-122"/>
              </a:rPr>
              <a:t>  </a:t>
            </a:r>
            <a:r>
              <a:rPr lang="zh-CN" altLang="en-US" sz="2400" b="1">
                <a:solidFill>
                  <a:srgbClr val="0000FF"/>
                </a:solidFill>
                <a:latin typeface="Times New Roman" panose="02020503050405090304" pitchFamily="18" charset="0"/>
                <a:ea typeface="楷体_GB2312" pitchFamily="1" charset="-122"/>
              </a:rPr>
              <a:t>①</a:t>
            </a:r>
            <a:r>
              <a:rPr lang="en-US" altLang="zh-CN" sz="2400" b="1">
                <a:solidFill>
                  <a:srgbClr val="0000FF"/>
                </a:solidFill>
                <a:latin typeface="Times New Roman" panose="02020503050405090304" pitchFamily="18" charset="0"/>
                <a:ea typeface="楷体_GB2312" pitchFamily="1" charset="-122"/>
              </a:rPr>
              <a:t>.</a:t>
            </a:r>
            <a:r>
              <a:rPr lang="zh-CN" altLang="en-US" sz="2400" b="1">
                <a:solidFill>
                  <a:srgbClr val="0000FF"/>
                </a:solidFill>
                <a:latin typeface="楷体_GB2312" pitchFamily="1" charset="-122"/>
                <a:ea typeface="楷体_GB2312" pitchFamily="1" charset="-122"/>
              </a:rPr>
              <a:t>发射区向基区注入电子</a:t>
            </a:r>
            <a:endParaRPr kumimoji="1" lang="zh-CN" altLang="en-US" sz="2400" b="1">
              <a:solidFill>
                <a:srgbClr val="000000"/>
              </a:solidFill>
              <a:latin typeface="楷体_GB2312" pitchFamily="1" charset="-122"/>
              <a:ea typeface="楷体_GB2312" pitchFamily="1" charset="-122"/>
            </a:endParaRPr>
          </a:p>
        </p:txBody>
      </p:sp>
      <p:sp>
        <p:nvSpPr>
          <p:cNvPr id="46249" name="Rectangle 169"/>
          <p:cNvSpPr>
            <a:spLocks noChangeArrowheads="1"/>
          </p:cNvSpPr>
          <p:nvPr/>
        </p:nvSpPr>
        <p:spPr bwMode="auto">
          <a:xfrm>
            <a:off x="2281239" y="3565700"/>
            <a:ext cx="44338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10000"/>
              </a:lnSpc>
              <a:spcAft>
                <a:spcPct val="0"/>
              </a:spcAft>
              <a:buNone/>
            </a:pPr>
            <a:r>
              <a:rPr kumimoji="1" lang="zh-CN" altLang="en-US" sz="2400" b="1">
                <a:solidFill>
                  <a:srgbClr val="0000FF"/>
                </a:solidFill>
                <a:latin typeface="Times New Roman" panose="02020503050405090304" pitchFamily="18" charset="0"/>
                <a:ea typeface="楷体_GB2312" pitchFamily="1" charset="-122"/>
              </a:rPr>
              <a:t>②</a:t>
            </a:r>
            <a:r>
              <a:rPr kumimoji="1" lang="en-US" altLang="zh-CN" sz="2400" b="1">
                <a:solidFill>
                  <a:srgbClr val="0000FF"/>
                </a:solidFill>
                <a:latin typeface="Times New Roman" panose="02020503050405090304" pitchFamily="18" charset="0"/>
                <a:ea typeface="楷体_GB2312" pitchFamily="1" charset="-122"/>
              </a:rPr>
              <a:t>.</a:t>
            </a:r>
            <a:r>
              <a:rPr kumimoji="1" lang="zh-CN" altLang="en-US" sz="2400" b="1">
                <a:solidFill>
                  <a:srgbClr val="0000FF"/>
                </a:solidFill>
                <a:latin typeface="楷体_GB2312" pitchFamily="1" charset="-122"/>
                <a:ea typeface="楷体_GB2312" pitchFamily="1" charset="-122"/>
              </a:rPr>
              <a:t>电子在基区中边扩散边复合</a:t>
            </a:r>
            <a:endParaRPr kumimoji="1" lang="en-US" altLang="zh-CN" sz="2400" b="1">
              <a:solidFill>
                <a:srgbClr val="006699"/>
              </a:solidFill>
              <a:latin typeface="楷体_GB2312" pitchFamily="1" charset="-122"/>
              <a:ea typeface="楷体_GB2312" pitchFamily="1" charset="-122"/>
            </a:endParaRPr>
          </a:p>
        </p:txBody>
      </p:sp>
      <p:sp>
        <p:nvSpPr>
          <p:cNvPr id="46250" name="Rectangle 170"/>
          <p:cNvSpPr>
            <a:spLocks noChangeArrowheads="1"/>
          </p:cNvSpPr>
          <p:nvPr/>
        </p:nvSpPr>
        <p:spPr bwMode="auto">
          <a:xfrm>
            <a:off x="2243138" y="4976988"/>
            <a:ext cx="432911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0000FF"/>
                </a:solidFill>
                <a:latin typeface="Times New Roman" panose="02020503050405090304" pitchFamily="18" charset="0"/>
                <a:ea typeface="楷体_GB2312" pitchFamily="1" charset="-122"/>
              </a:rPr>
              <a:t>③</a:t>
            </a:r>
            <a:r>
              <a:rPr lang="en-US" altLang="zh-CN" sz="2400" b="1">
                <a:solidFill>
                  <a:srgbClr val="0000FF"/>
                </a:solidFill>
                <a:latin typeface="Times New Roman" panose="02020503050405090304" pitchFamily="18" charset="0"/>
                <a:ea typeface="楷体_GB2312" pitchFamily="1" charset="-122"/>
              </a:rPr>
              <a:t>. </a:t>
            </a:r>
            <a:r>
              <a:rPr lang="zh-CN" altLang="en-US" sz="2400" b="1">
                <a:solidFill>
                  <a:srgbClr val="0000FF"/>
                </a:solidFill>
                <a:latin typeface="Times New Roman" panose="02020503050405090304" pitchFamily="18" charset="0"/>
                <a:ea typeface="楷体_GB2312" pitchFamily="1" charset="-122"/>
              </a:rPr>
              <a:t>电子</a:t>
            </a:r>
            <a:r>
              <a:rPr lang="zh-CN" altLang="en-US" sz="2400" b="1">
                <a:solidFill>
                  <a:srgbClr val="0000FF"/>
                </a:solidFill>
                <a:latin typeface="楷体_GB2312" pitchFamily="1" charset="-122"/>
                <a:ea typeface="楷体_GB2312" pitchFamily="1" charset="-122"/>
              </a:rPr>
              <a:t>被集电区收集</a:t>
            </a:r>
            <a:r>
              <a:rPr kumimoji="1" lang="en-US" altLang="zh-CN" sz="2400" b="1">
                <a:solidFill>
                  <a:srgbClr val="000000"/>
                </a:solidFill>
                <a:latin typeface="楷体_GB2312" pitchFamily="1" charset="-122"/>
                <a:ea typeface="楷体_GB2312" pitchFamily="1" charset="-122"/>
              </a:rPr>
              <a:t></a:t>
            </a:r>
            <a:r>
              <a:rPr kumimoji="1" lang="zh-CN" altLang="en-US" sz="2400" b="1">
                <a:solidFill>
                  <a:srgbClr val="000000"/>
                </a:solidFill>
                <a:latin typeface="楷体_GB2312" pitchFamily="1" charset="-122"/>
                <a:ea typeface="楷体_GB2312" pitchFamily="1" charset="-122"/>
              </a:rPr>
              <a:t> </a:t>
            </a:r>
            <a:endParaRPr kumimoji="1" lang="zh-CN" altLang="en-US" sz="2400" b="1">
              <a:solidFill>
                <a:srgbClr val="000000"/>
              </a:solidFill>
              <a:latin typeface="楷体_GB2312" pitchFamily="1" charset="-122"/>
              <a:ea typeface="楷体_GB2312" pitchFamily="1" charset="-122"/>
            </a:endParaRPr>
          </a:p>
        </p:txBody>
      </p:sp>
      <p:grpSp>
        <p:nvGrpSpPr>
          <p:cNvPr id="46260" name="Group 180"/>
          <p:cNvGrpSpPr/>
          <p:nvPr/>
        </p:nvGrpSpPr>
        <p:grpSpPr bwMode="auto">
          <a:xfrm>
            <a:off x="9688512" y="3389311"/>
            <a:ext cx="1014062" cy="1645156"/>
            <a:chOff x="4490" y="1801"/>
            <a:chExt cx="820" cy="1572"/>
          </a:xfrm>
        </p:grpSpPr>
        <p:sp>
          <p:nvSpPr>
            <p:cNvPr id="46261" name="Freeform 181"/>
            <p:cNvSpPr/>
            <p:nvPr/>
          </p:nvSpPr>
          <p:spPr bwMode="auto">
            <a:xfrm>
              <a:off x="4490" y="1801"/>
              <a:ext cx="779" cy="1427"/>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2" name="Rectangle 182"/>
            <p:cNvSpPr>
              <a:spLocks noChangeArrowheads="1"/>
            </p:cNvSpPr>
            <p:nvPr/>
          </p:nvSpPr>
          <p:spPr bwMode="auto">
            <a:xfrm>
              <a:off x="5056" y="3055"/>
              <a:ext cx="7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46263" name="Rectangle 183"/>
            <p:cNvSpPr>
              <a:spLocks noChangeArrowheads="1"/>
            </p:cNvSpPr>
            <p:nvPr/>
          </p:nvSpPr>
          <p:spPr bwMode="auto">
            <a:xfrm>
              <a:off x="5117" y="3167"/>
              <a:ext cx="193"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EN</a:t>
              </a:r>
              <a:endParaRPr lang="en-US" altLang="zh-CN" sz="1400" b="1">
                <a:solidFill>
                  <a:srgbClr val="FFFFCC"/>
                </a:solidFill>
                <a:latin typeface="Times New Roman" panose="02020503050405090304" pitchFamily="18" charset="0"/>
                <a:ea typeface="楷体_GB2312" pitchFamily="1" charset="-122"/>
              </a:endParaRPr>
            </a:p>
          </p:txBody>
        </p:sp>
        <p:sp>
          <p:nvSpPr>
            <p:cNvPr id="46264" name="Line 184"/>
            <p:cNvSpPr>
              <a:spLocks noChangeShapeType="1"/>
            </p:cNvSpPr>
            <p:nvPr/>
          </p:nvSpPr>
          <p:spPr bwMode="auto">
            <a:xfrm>
              <a:off x="4920"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5" name="Freeform 185"/>
            <p:cNvSpPr/>
            <p:nvPr/>
          </p:nvSpPr>
          <p:spPr bwMode="auto">
            <a:xfrm>
              <a:off x="4889" y="1993"/>
              <a:ext cx="51" cy="178"/>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6" name="Line 186"/>
            <p:cNvSpPr>
              <a:spLocks noChangeShapeType="1"/>
            </p:cNvSpPr>
            <p:nvPr/>
          </p:nvSpPr>
          <p:spPr bwMode="auto">
            <a:xfrm>
              <a:off x="5002"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7" name="Freeform 187"/>
            <p:cNvSpPr/>
            <p:nvPr/>
          </p:nvSpPr>
          <p:spPr bwMode="auto">
            <a:xfrm>
              <a:off x="4972" y="1993"/>
              <a:ext cx="61" cy="178"/>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8" name="Line 188"/>
            <p:cNvSpPr>
              <a:spLocks noChangeShapeType="1"/>
            </p:cNvSpPr>
            <p:nvPr/>
          </p:nvSpPr>
          <p:spPr bwMode="auto">
            <a:xfrm>
              <a:off x="5095"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69" name="Freeform 189"/>
            <p:cNvSpPr/>
            <p:nvPr/>
          </p:nvSpPr>
          <p:spPr bwMode="auto">
            <a:xfrm>
              <a:off x="5065" y="1993"/>
              <a:ext cx="61" cy="178"/>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70" name="Freeform 190"/>
            <p:cNvSpPr/>
            <p:nvPr/>
          </p:nvSpPr>
          <p:spPr bwMode="auto">
            <a:xfrm>
              <a:off x="4797" y="2914"/>
              <a:ext cx="62" cy="64"/>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71" name="Freeform 191"/>
            <p:cNvSpPr/>
            <p:nvPr/>
          </p:nvSpPr>
          <p:spPr bwMode="auto">
            <a:xfrm>
              <a:off x="4889" y="2914"/>
              <a:ext cx="51" cy="64"/>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72" name="Freeform 192"/>
            <p:cNvSpPr/>
            <p:nvPr/>
          </p:nvSpPr>
          <p:spPr bwMode="auto">
            <a:xfrm>
              <a:off x="4972" y="2914"/>
              <a:ext cx="61" cy="64"/>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73" name="Freeform 193"/>
            <p:cNvSpPr/>
            <p:nvPr/>
          </p:nvSpPr>
          <p:spPr bwMode="auto">
            <a:xfrm>
              <a:off x="5065" y="2914"/>
              <a:ext cx="61" cy="64"/>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46280" name="Group 200"/>
          <p:cNvGrpSpPr/>
          <p:nvPr/>
        </p:nvGrpSpPr>
        <p:grpSpPr bwMode="auto">
          <a:xfrm>
            <a:off x="8923336" y="3754436"/>
            <a:ext cx="588963" cy="1155700"/>
            <a:chOff x="2187" y="2520"/>
            <a:chExt cx="371" cy="728"/>
          </a:xfrm>
        </p:grpSpPr>
        <p:sp>
          <p:nvSpPr>
            <p:cNvPr id="46281" name="Freeform 201"/>
            <p:cNvSpPr/>
            <p:nvPr/>
          </p:nvSpPr>
          <p:spPr bwMode="auto">
            <a:xfrm>
              <a:off x="2187" y="2520"/>
              <a:ext cx="371" cy="580"/>
            </a:xfrm>
            <a:custGeom>
              <a:avLst/>
              <a:gdLst>
                <a:gd name="T0" fmla="*/ 291 w 327"/>
                <a:gd name="T1" fmla="*/ 418 h 418"/>
                <a:gd name="T2" fmla="*/ 145 w 327"/>
                <a:gd name="T3" fmla="*/ 382 h 418"/>
                <a:gd name="T4" fmla="*/ 182 w 327"/>
                <a:gd name="T5" fmla="*/ 364 h 418"/>
                <a:gd name="T6" fmla="*/ 0 w 327"/>
                <a:gd name="T7" fmla="*/ 73 h 418"/>
                <a:gd name="T8" fmla="*/ 73 w 327"/>
                <a:gd name="T9" fmla="*/ 73 h 418"/>
                <a:gd name="T10" fmla="*/ 109 w 327"/>
                <a:gd name="T11" fmla="*/ 0 h 418"/>
                <a:gd name="T12" fmla="*/ 291 w 327"/>
                <a:gd name="T13" fmla="*/ 291 h 418"/>
                <a:gd name="T14" fmla="*/ 327 w 327"/>
                <a:gd name="T15" fmla="*/ 273 h 418"/>
                <a:gd name="T16" fmla="*/ 291 w 327"/>
                <a:gd name="T17"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418">
                  <a:moveTo>
                    <a:pt x="291" y="418"/>
                  </a:moveTo>
                  <a:lnTo>
                    <a:pt x="145" y="382"/>
                  </a:lnTo>
                  <a:lnTo>
                    <a:pt x="182" y="364"/>
                  </a:lnTo>
                  <a:lnTo>
                    <a:pt x="0" y="73"/>
                  </a:lnTo>
                  <a:lnTo>
                    <a:pt x="73" y="73"/>
                  </a:lnTo>
                  <a:lnTo>
                    <a:pt x="109" y="0"/>
                  </a:lnTo>
                  <a:lnTo>
                    <a:pt x="291" y="291"/>
                  </a:lnTo>
                  <a:lnTo>
                    <a:pt x="327" y="273"/>
                  </a:lnTo>
                  <a:lnTo>
                    <a:pt x="291" y="418"/>
                  </a:lnTo>
                  <a:close/>
                </a:path>
              </a:pathLst>
            </a:custGeom>
            <a:solidFill>
              <a:srgbClr val="66FF66"/>
            </a:solidFill>
            <a:ln w="14288">
              <a:solidFill>
                <a:srgbClr val="66FF66"/>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82" name="Rectangle 202"/>
            <p:cNvSpPr>
              <a:spLocks noChangeArrowheads="1"/>
            </p:cNvSpPr>
            <p:nvPr/>
          </p:nvSpPr>
          <p:spPr bwMode="auto">
            <a:xfrm>
              <a:off x="2257" y="3025"/>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46283" name="Rectangle 203"/>
            <p:cNvSpPr>
              <a:spLocks noChangeArrowheads="1"/>
            </p:cNvSpPr>
            <p:nvPr/>
          </p:nvSpPr>
          <p:spPr bwMode="auto">
            <a:xfrm>
              <a:off x="2330" y="3112"/>
              <a:ext cx="14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EP</a:t>
              </a:r>
              <a:endParaRPr lang="en-US" altLang="zh-CN" sz="1400" b="1">
                <a:solidFill>
                  <a:srgbClr val="FFFFCC"/>
                </a:solidFill>
                <a:latin typeface="Times New Roman" panose="02020503050405090304" pitchFamily="18" charset="0"/>
                <a:ea typeface="楷体_GB2312" pitchFamily="1" charset="-122"/>
              </a:endParaRPr>
            </a:p>
          </p:txBody>
        </p:sp>
        <p:sp>
          <p:nvSpPr>
            <p:cNvPr id="46284" name="Line 204"/>
            <p:cNvSpPr>
              <a:spLocks noChangeShapeType="1"/>
            </p:cNvSpPr>
            <p:nvPr/>
          </p:nvSpPr>
          <p:spPr bwMode="auto">
            <a:xfrm>
              <a:off x="2300" y="2695"/>
              <a:ext cx="123" cy="2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85" name="Freeform 205"/>
            <p:cNvSpPr/>
            <p:nvPr/>
          </p:nvSpPr>
          <p:spPr bwMode="auto">
            <a:xfrm>
              <a:off x="2270" y="2658"/>
              <a:ext cx="61" cy="63"/>
            </a:xfrm>
            <a:custGeom>
              <a:avLst/>
              <a:gdLst>
                <a:gd name="T0" fmla="*/ 0 w 54"/>
                <a:gd name="T1" fmla="*/ 27 h 45"/>
                <a:gd name="T2" fmla="*/ 18 w 54"/>
                <a:gd name="T3" fmla="*/ 0 h 45"/>
                <a:gd name="T4" fmla="*/ 45 w 54"/>
                <a:gd name="T5" fmla="*/ 0 h 45"/>
                <a:gd name="T6" fmla="*/ 54 w 54"/>
                <a:gd name="T7" fmla="*/ 27 h 45"/>
                <a:gd name="T8" fmla="*/ 45 w 54"/>
                <a:gd name="T9" fmla="*/ 45 h 45"/>
                <a:gd name="T10" fmla="*/ 18 w 54"/>
                <a:gd name="T11" fmla="*/ 45 h 45"/>
                <a:gd name="T12" fmla="*/ 0 w 54"/>
                <a:gd name="T13" fmla="*/ 27 h 45"/>
              </a:gdLst>
              <a:ahLst/>
              <a:cxnLst>
                <a:cxn ang="0">
                  <a:pos x="T0" y="T1"/>
                </a:cxn>
                <a:cxn ang="0">
                  <a:pos x="T2" y="T3"/>
                </a:cxn>
                <a:cxn ang="0">
                  <a:pos x="T4" y="T5"/>
                </a:cxn>
                <a:cxn ang="0">
                  <a:pos x="T6" y="T7"/>
                </a:cxn>
                <a:cxn ang="0">
                  <a:pos x="T8" y="T9"/>
                </a:cxn>
                <a:cxn ang="0">
                  <a:pos x="T10" y="T11"/>
                </a:cxn>
                <a:cxn ang="0">
                  <a:pos x="T12" y="T13"/>
                </a:cxn>
              </a:cxnLst>
              <a:rect l="0" t="0" r="r" b="b"/>
              <a:pathLst>
                <a:path w="54" h="45">
                  <a:moveTo>
                    <a:pt x="0" y="27"/>
                  </a:moveTo>
                  <a:lnTo>
                    <a:pt x="18" y="0"/>
                  </a:lnTo>
                  <a:lnTo>
                    <a:pt x="45" y="0"/>
                  </a:lnTo>
                  <a:lnTo>
                    <a:pt x="54" y="27"/>
                  </a:lnTo>
                  <a:lnTo>
                    <a:pt x="45" y="45"/>
                  </a:lnTo>
                  <a:lnTo>
                    <a:pt x="18" y="45"/>
                  </a:lnTo>
                  <a:lnTo>
                    <a:pt x="0" y="27"/>
                  </a:lnTo>
                  <a:close/>
                </a:path>
              </a:pathLst>
            </a:custGeom>
            <a:solidFill>
              <a:srgbClr val="FFFFFF"/>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86" name="Freeform 206"/>
            <p:cNvSpPr/>
            <p:nvPr/>
          </p:nvSpPr>
          <p:spPr bwMode="auto">
            <a:xfrm>
              <a:off x="2361" y="2822"/>
              <a:ext cx="103" cy="178"/>
            </a:xfrm>
            <a:custGeom>
              <a:avLst/>
              <a:gdLst>
                <a:gd name="T0" fmla="*/ 0 w 91"/>
                <a:gd name="T1" fmla="*/ 27 h 128"/>
                <a:gd name="T2" fmla="*/ 37 w 91"/>
                <a:gd name="T3" fmla="*/ 37 h 128"/>
                <a:gd name="T4" fmla="*/ 46 w 91"/>
                <a:gd name="T5" fmla="*/ 0 h 128"/>
                <a:gd name="T6" fmla="*/ 91 w 91"/>
                <a:gd name="T7" fmla="*/ 128 h 128"/>
                <a:gd name="T8" fmla="*/ 0 w 91"/>
                <a:gd name="T9" fmla="*/ 27 h 128"/>
              </a:gdLst>
              <a:ahLst/>
              <a:cxnLst>
                <a:cxn ang="0">
                  <a:pos x="T0" y="T1"/>
                </a:cxn>
                <a:cxn ang="0">
                  <a:pos x="T2" y="T3"/>
                </a:cxn>
                <a:cxn ang="0">
                  <a:pos x="T4" y="T5"/>
                </a:cxn>
                <a:cxn ang="0">
                  <a:pos x="T6" y="T7"/>
                </a:cxn>
                <a:cxn ang="0">
                  <a:pos x="T8" y="T9"/>
                </a:cxn>
              </a:cxnLst>
              <a:rect l="0" t="0" r="r" b="b"/>
              <a:pathLst>
                <a:path w="91" h="128">
                  <a:moveTo>
                    <a:pt x="0" y="27"/>
                  </a:moveTo>
                  <a:lnTo>
                    <a:pt x="37" y="37"/>
                  </a:lnTo>
                  <a:lnTo>
                    <a:pt x="46" y="0"/>
                  </a:lnTo>
                  <a:lnTo>
                    <a:pt x="91" y="128"/>
                  </a:lnTo>
                  <a:lnTo>
                    <a:pt x="0" y="27"/>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46292" name="Rectangle 212"/>
          <p:cNvSpPr>
            <a:spLocks noChangeArrowheads="1"/>
          </p:cNvSpPr>
          <p:nvPr/>
        </p:nvSpPr>
        <p:spPr bwMode="auto">
          <a:xfrm>
            <a:off x="3276600" y="6334299"/>
            <a:ext cx="55451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pPr>
            <a:r>
              <a:rPr lang="zh-CN" altLang="en-US" sz="2400" b="1">
                <a:solidFill>
                  <a:srgbClr val="CC0000"/>
                </a:solidFill>
                <a:latin typeface="Times New Roman" panose="02020503050405090304" pitchFamily="18" charset="0"/>
                <a:ea typeface="楷体_GB2312" pitchFamily="1" charset="-122"/>
              </a:rPr>
              <a:t>根据电荷守衡有 </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CN</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BN</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EN</a:t>
            </a:r>
            <a:endParaRPr lang="en-US" altLang="zh-CN" sz="2400" b="1" baseline="-25000">
              <a:solidFill>
                <a:srgbClr val="CC0000"/>
              </a:solidFill>
              <a:latin typeface="Times New Roman" panose="02020503050405090304" pitchFamily="18" charset="0"/>
              <a:ea typeface="楷体_GB2312" pitchFamily="1" charset="-122"/>
            </a:endParaRPr>
          </a:p>
        </p:txBody>
      </p:sp>
      <p:grpSp>
        <p:nvGrpSpPr>
          <p:cNvPr id="46295" name="Group 215"/>
          <p:cNvGrpSpPr/>
          <p:nvPr/>
        </p:nvGrpSpPr>
        <p:grpSpPr bwMode="auto">
          <a:xfrm>
            <a:off x="9607548" y="2665411"/>
            <a:ext cx="1109662" cy="2511612"/>
            <a:chOff x="4490" y="1801"/>
            <a:chExt cx="779" cy="1494"/>
          </a:xfrm>
        </p:grpSpPr>
        <p:sp>
          <p:nvSpPr>
            <p:cNvPr id="46296" name="Freeform 216"/>
            <p:cNvSpPr/>
            <p:nvPr/>
          </p:nvSpPr>
          <p:spPr bwMode="auto">
            <a:xfrm>
              <a:off x="4490" y="1801"/>
              <a:ext cx="779" cy="1427"/>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297" name="Rectangle 217"/>
            <p:cNvSpPr>
              <a:spLocks noChangeArrowheads="1"/>
            </p:cNvSpPr>
            <p:nvPr/>
          </p:nvSpPr>
          <p:spPr bwMode="auto">
            <a:xfrm>
              <a:off x="5091" y="3055"/>
              <a:ext cx="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b="1">
                <a:solidFill>
                  <a:srgbClr val="FFFFCC"/>
                </a:solidFill>
                <a:latin typeface="Times New Roman" panose="02020503050405090304" pitchFamily="18" charset="0"/>
                <a:ea typeface="楷体_GB2312" pitchFamily="1" charset="-122"/>
              </a:endParaRPr>
            </a:p>
          </p:txBody>
        </p:sp>
        <p:sp>
          <p:nvSpPr>
            <p:cNvPr id="46298" name="Rectangle 218"/>
            <p:cNvSpPr>
              <a:spLocks noChangeArrowheads="1"/>
            </p:cNvSpPr>
            <p:nvPr/>
          </p:nvSpPr>
          <p:spPr bwMode="auto">
            <a:xfrm>
              <a:off x="5212" y="3167"/>
              <a:ext cx="0"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400" b="1">
                <a:solidFill>
                  <a:srgbClr val="FFFFCC"/>
                </a:solidFill>
                <a:latin typeface="Times New Roman" panose="02020503050405090304" pitchFamily="18" charset="0"/>
                <a:ea typeface="楷体_GB2312" pitchFamily="1" charset="-122"/>
              </a:endParaRPr>
            </a:p>
          </p:txBody>
        </p:sp>
        <p:sp>
          <p:nvSpPr>
            <p:cNvPr id="46299" name="Line 219"/>
            <p:cNvSpPr>
              <a:spLocks noChangeShapeType="1"/>
            </p:cNvSpPr>
            <p:nvPr/>
          </p:nvSpPr>
          <p:spPr bwMode="auto">
            <a:xfrm>
              <a:off x="4920"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0" name="Freeform 220"/>
            <p:cNvSpPr/>
            <p:nvPr/>
          </p:nvSpPr>
          <p:spPr bwMode="auto">
            <a:xfrm>
              <a:off x="4889" y="1993"/>
              <a:ext cx="51" cy="178"/>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1" name="Line 221"/>
            <p:cNvSpPr>
              <a:spLocks noChangeShapeType="1"/>
            </p:cNvSpPr>
            <p:nvPr/>
          </p:nvSpPr>
          <p:spPr bwMode="auto">
            <a:xfrm>
              <a:off x="5002"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2" name="Freeform 222"/>
            <p:cNvSpPr/>
            <p:nvPr/>
          </p:nvSpPr>
          <p:spPr bwMode="auto">
            <a:xfrm>
              <a:off x="4972" y="1993"/>
              <a:ext cx="61" cy="178"/>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3" name="Line 223"/>
            <p:cNvSpPr>
              <a:spLocks noChangeShapeType="1"/>
            </p:cNvSpPr>
            <p:nvPr/>
          </p:nvSpPr>
          <p:spPr bwMode="auto">
            <a:xfrm>
              <a:off x="5095" y="2070"/>
              <a:ext cx="1" cy="8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4" name="Freeform 224"/>
            <p:cNvSpPr/>
            <p:nvPr/>
          </p:nvSpPr>
          <p:spPr bwMode="auto">
            <a:xfrm>
              <a:off x="5065" y="1993"/>
              <a:ext cx="61" cy="178"/>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5" name="Freeform 225"/>
            <p:cNvSpPr/>
            <p:nvPr/>
          </p:nvSpPr>
          <p:spPr bwMode="auto">
            <a:xfrm>
              <a:off x="4797" y="2914"/>
              <a:ext cx="62" cy="64"/>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6" name="Freeform 226"/>
            <p:cNvSpPr/>
            <p:nvPr/>
          </p:nvSpPr>
          <p:spPr bwMode="auto">
            <a:xfrm>
              <a:off x="4889" y="2914"/>
              <a:ext cx="51" cy="64"/>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7" name="Freeform 227"/>
            <p:cNvSpPr/>
            <p:nvPr/>
          </p:nvSpPr>
          <p:spPr bwMode="auto">
            <a:xfrm>
              <a:off x="4972" y="2914"/>
              <a:ext cx="61" cy="64"/>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6308" name="Freeform 228"/>
            <p:cNvSpPr/>
            <p:nvPr/>
          </p:nvSpPr>
          <p:spPr bwMode="auto">
            <a:xfrm>
              <a:off x="5065" y="2914"/>
              <a:ext cx="61" cy="64"/>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aphicFrame>
        <p:nvGraphicFramePr>
          <p:cNvPr id="46294" name="Object 214"/>
          <p:cNvGraphicFramePr>
            <a:graphicFrameLocks noChangeAspect="1"/>
          </p:cNvGraphicFramePr>
          <p:nvPr/>
        </p:nvGraphicFramePr>
        <p:xfrm>
          <a:off x="9270998" y="3567112"/>
          <a:ext cx="690562" cy="720725"/>
        </p:xfrm>
        <a:graphic>
          <a:graphicData uri="http://schemas.openxmlformats.org/presentationml/2006/ole">
            <mc:AlternateContent xmlns:mc="http://schemas.openxmlformats.org/markup-compatibility/2006">
              <mc:Choice xmlns:v="urn:schemas-microsoft-com:vml" Requires="v">
                <p:oleObj spid="_x0000_s3" name="Visio" r:id="rId3" imgW="840740" imgH="882650" progId="Visio.Drawing.11">
                  <p:embed/>
                </p:oleObj>
              </mc:Choice>
              <mc:Fallback>
                <p:oleObj name="Visio" r:id="rId3" imgW="840740" imgH="882650" progId="Visio.Drawing.11">
                  <p:embed/>
                  <p:pic>
                    <p:nvPicPr>
                      <p:cNvPr id="0" name="Object 2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0998" y="3567112"/>
                        <a:ext cx="6905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6289" name="Group 209"/>
          <p:cNvGrpSpPr/>
          <p:nvPr/>
        </p:nvGrpSpPr>
        <p:grpSpPr bwMode="auto">
          <a:xfrm>
            <a:off x="10002835" y="2439986"/>
            <a:ext cx="412750" cy="395288"/>
            <a:chOff x="2280" y="1543"/>
            <a:chExt cx="260" cy="249"/>
          </a:xfrm>
        </p:grpSpPr>
        <p:sp>
          <p:nvSpPr>
            <p:cNvPr id="46290" name="Rectangle 210"/>
            <p:cNvSpPr>
              <a:spLocks noChangeArrowheads="1"/>
            </p:cNvSpPr>
            <p:nvPr/>
          </p:nvSpPr>
          <p:spPr bwMode="auto">
            <a:xfrm>
              <a:off x="2280" y="1543"/>
              <a:ext cx="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b="1">
                  <a:solidFill>
                    <a:srgbClr val="CC0000"/>
                  </a:solidFill>
                  <a:latin typeface="Times New Roman" panose="02020503050405090304" pitchFamily="18" charset="0"/>
                  <a:ea typeface="楷体_GB2312" pitchFamily="1" charset="-122"/>
                </a:rPr>
                <a:t>I</a:t>
              </a:r>
              <a:endParaRPr lang="en-US" altLang="zh-CN" sz="2400" b="1">
                <a:solidFill>
                  <a:srgbClr val="CC0000"/>
                </a:solidFill>
                <a:latin typeface="Times New Roman" panose="02020503050405090304" pitchFamily="18" charset="0"/>
                <a:ea typeface="楷体_GB2312" pitchFamily="1" charset="-122"/>
              </a:endParaRPr>
            </a:p>
          </p:txBody>
        </p:sp>
        <p:sp>
          <p:nvSpPr>
            <p:cNvPr id="46291" name="Rectangle 211"/>
            <p:cNvSpPr>
              <a:spLocks noChangeArrowheads="1"/>
            </p:cNvSpPr>
            <p:nvPr/>
          </p:nvSpPr>
          <p:spPr bwMode="auto">
            <a:xfrm>
              <a:off x="2356" y="1638"/>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b="1">
                  <a:solidFill>
                    <a:srgbClr val="CC0000"/>
                  </a:solidFill>
                  <a:latin typeface="Times New Roman" panose="02020503050405090304" pitchFamily="18" charset="0"/>
                  <a:ea typeface="楷体_GB2312" pitchFamily="1" charset="-122"/>
                </a:rPr>
                <a:t>CN</a:t>
              </a:r>
              <a:endParaRPr lang="en-US" altLang="zh-CN" sz="1600" b="1">
                <a:solidFill>
                  <a:srgbClr val="CC0000"/>
                </a:solidFill>
                <a:latin typeface="Times New Roman" panose="02020503050405090304" pitchFamily="18" charset="0"/>
                <a:ea typeface="楷体_GB2312" pitchFamily="1" charset="-122"/>
              </a:endParaRPr>
            </a:p>
          </p:txBody>
        </p:sp>
      </p:grpSp>
      <p:sp>
        <p:nvSpPr>
          <p:cNvPr id="46311" name="Rectangle 231"/>
          <p:cNvSpPr>
            <a:spLocks noChangeArrowheads="1"/>
          </p:cNvSpPr>
          <p:nvPr/>
        </p:nvSpPr>
        <p:spPr bwMode="auto">
          <a:xfrm>
            <a:off x="2149475" y="2692575"/>
            <a:ext cx="4191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2400" b="1" i="1">
                <a:solidFill>
                  <a:srgbClr val="000000"/>
                </a:solidFill>
                <a:latin typeface="Times New Roman" panose="02020503050405090304" pitchFamily="18" charset="0"/>
                <a:ea typeface="楷体_GB2312" pitchFamily="1" charset="-122"/>
              </a:rPr>
              <a:t>                  I</a:t>
            </a:r>
            <a:r>
              <a:rPr lang="en-US" altLang="zh-CN" sz="2400" b="1" baseline="-25000">
                <a:solidFill>
                  <a:srgbClr val="000000"/>
                </a:solidFill>
                <a:latin typeface="Times New Roman" panose="02020503050405090304" pitchFamily="18" charset="0"/>
                <a:ea typeface="楷体_GB2312" pitchFamily="1" charset="-122"/>
              </a:rPr>
              <a:t>EP</a:t>
            </a:r>
            <a:r>
              <a:rPr lang="en-US" altLang="zh-CN" sz="2400" b="1">
                <a:solidFill>
                  <a:srgbClr val="000000"/>
                </a:solidFill>
                <a:latin typeface="Times New Roman" panose="02020503050405090304" pitchFamily="18" charset="0"/>
                <a:ea typeface="楷体_GB2312" pitchFamily="1" charset="-122"/>
              </a:rPr>
              <a:t> &lt;&lt;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EN</a:t>
            </a:r>
            <a:r>
              <a:rPr lang="en-US" altLang="zh-CN" sz="2400" b="1">
                <a:solidFill>
                  <a:srgbClr val="000000"/>
                </a:solidFill>
                <a:latin typeface="Times New Roman" panose="02020503050405090304" pitchFamily="18" charset="0"/>
                <a:ea typeface="楷体_GB2312" pitchFamily="1" charset="-122"/>
              </a:rPr>
              <a:t> ， </a:t>
            </a:r>
            <a:endParaRPr lang="en-US" altLang="zh-CN" sz="2400" b="1">
              <a:solidFill>
                <a:srgbClr val="000000"/>
              </a:solidFill>
              <a:latin typeface="Times New Roman" panose="02020503050405090304" pitchFamily="18" charset="0"/>
              <a:ea typeface="楷体_GB2312" pitchFamily="1" charset="-122"/>
            </a:endParaRPr>
          </a:p>
          <a:p>
            <a:pPr algn="just" defTabSz="914400" fontAlgn="base">
              <a:spcAft>
                <a:spcPct val="0"/>
              </a:spcAft>
              <a:buNone/>
            </a:pPr>
            <a:r>
              <a:rPr lang="zh-CN" altLang="en-US" sz="2400" b="1">
                <a:solidFill>
                  <a:srgbClr val="000000"/>
                </a:solidFill>
                <a:latin typeface="Times New Roman" panose="02020503050405090304" pitchFamily="18" charset="0"/>
                <a:ea typeface="楷体_GB2312" pitchFamily="1" charset="-122"/>
              </a:rPr>
              <a:t>           发射极电流</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a:t>
            </a:r>
            <a:r>
              <a:rPr lang="en-US" altLang="zh-CN" sz="2400" b="1">
                <a:solidFill>
                  <a:srgbClr val="000000"/>
                </a:solidFill>
                <a:latin typeface="Times New Roman" panose="02020503050405090304" pitchFamily="18" charset="0"/>
                <a:ea typeface="楷体_GB2312" pitchFamily="1" charset="-122"/>
              </a:rPr>
              <a:t>≈</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EN</a:t>
            </a:r>
            <a:r>
              <a:rPr lang="zh-CN" altLang="en-US" sz="2400" b="1">
                <a:solidFill>
                  <a:srgbClr val="000000"/>
                </a:solidFill>
                <a:latin typeface="Times New Roman" panose="02020503050405090304" pitchFamily="18" charset="0"/>
                <a:ea typeface="楷体_GB2312" pitchFamily="1" charset="-122"/>
              </a:rPr>
              <a:t>。</a:t>
            </a:r>
            <a:endParaRPr kumimoji="1" lang="zh-CN" altLang="en-US" sz="2400" b="1">
              <a:solidFill>
                <a:srgbClr val="000000"/>
              </a:solidFill>
              <a:latin typeface="楷体_GB2312" pitchFamily="1" charset="-122"/>
              <a:ea typeface="楷体_GB2312" pitchFamily="1" charset="-122"/>
            </a:endParaRPr>
          </a:p>
        </p:txBody>
      </p:sp>
      <p:sp>
        <p:nvSpPr>
          <p:cNvPr id="46312" name="Rectangle 232"/>
          <p:cNvSpPr>
            <a:spLocks noChangeArrowheads="1"/>
          </p:cNvSpPr>
          <p:nvPr/>
        </p:nvSpPr>
        <p:spPr bwMode="auto">
          <a:xfrm>
            <a:off x="2017713" y="4000675"/>
            <a:ext cx="42592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10000"/>
              </a:lnSpc>
              <a:spcAft>
                <a:spcPct val="0"/>
              </a:spcAft>
              <a:buNone/>
            </a:pPr>
            <a:r>
              <a:rPr lang="zh-CN" altLang="en-US" sz="2400" b="1">
                <a:solidFill>
                  <a:srgbClr val="000000"/>
                </a:solidFill>
                <a:latin typeface="楷体_GB2312" pitchFamily="1" charset="-122"/>
                <a:ea typeface="楷体_GB2312" pitchFamily="1" charset="-122"/>
              </a:rPr>
              <a:t>     形成基区复合电流</a:t>
            </a:r>
            <a:r>
              <a:rPr lang="en-US" altLang="zh-CN" sz="2400">
                <a:solidFill>
                  <a:srgbClr val="000000"/>
                </a:solidFill>
                <a:latin typeface="Times New Roman Regular" panose="02020503050405090304" charset="0"/>
                <a:ea typeface="楷体_GB2312" pitchFamily="1" charset="-122"/>
                <a:cs typeface="Times New Roman Regular" panose="02020503050405090304" charset="0"/>
              </a:rPr>
              <a:t>I</a:t>
            </a:r>
            <a:r>
              <a:rPr lang="en-US" altLang="zh-CN" sz="2400" b="1" baseline="-25000">
                <a:solidFill>
                  <a:srgbClr val="000000"/>
                </a:solidFill>
                <a:latin typeface="Times New Roman" panose="02020503050405090304" pitchFamily="18" charset="0"/>
                <a:ea typeface="楷体_GB2312" pitchFamily="1" charset="-122"/>
              </a:rPr>
              <a:t>BN </a:t>
            </a:r>
            <a:r>
              <a:rPr lang="en-US" altLang="zh-CN" sz="2400" b="1">
                <a:solidFill>
                  <a:srgbClr val="000000"/>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为基极电流</a:t>
            </a:r>
            <a:r>
              <a:rPr lang="en-US" altLang="zh-CN" sz="2400">
                <a:solidFill>
                  <a:srgbClr val="000000"/>
                </a:solidFill>
                <a:latin typeface="Times New Roman Regular" panose="02020503050405090304" charset="0"/>
                <a:ea typeface="楷体_GB2312" pitchFamily="1" charset="-122"/>
                <a:cs typeface="Times New Roman Regular" panose="02020503050405090304" charset="0"/>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楷体_GB2312" pitchFamily="1" charset="-122"/>
                <a:ea typeface="楷体_GB2312" pitchFamily="1" charset="-122"/>
              </a:rPr>
              <a:t>的主要部分</a:t>
            </a:r>
            <a:r>
              <a:rPr kumimoji="1" lang="en-US" altLang="zh-CN" sz="2400" b="1">
                <a:solidFill>
                  <a:srgbClr val="000000"/>
                </a:solidFill>
                <a:latin typeface="楷体_GB2312" pitchFamily="1" charset="-122"/>
                <a:ea typeface="楷体_GB2312" pitchFamily="1" charset="-122"/>
              </a:rPr>
              <a:t></a:t>
            </a:r>
            <a:r>
              <a:rPr kumimoji="1" lang="en-US" altLang="zh-CN" sz="2400" b="1">
                <a:solidFill>
                  <a:srgbClr val="006699"/>
                </a:solidFill>
                <a:latin typeface="楷体_GB2312" pitchFamily="1" charset="-122"/>
                <a:ea typeface="楷体_GB2312" pitchFamily="1" charset="-122"/>
              </a:rPr>
              <a:t>          </a:t>
            </a:r>
            <a:endParaRPr kumimoji="1" lang="en-US" altLang="zh-CN" sz="2400" b="1">
              <a:solidFill>
                <a:srgbClr val="006699"/>
              </a:solidFill>
              <a:latin typeface="楷体_GB2312" pitchFamily="1" charset="-122"/>
              <a:ea typeface="楷体_GB2312" pitchFamily="1" charset="-122"/>
            </a:endParaRPr>
          </a:p>
        </p:txBody>
      </p:sp>
      <p:sp>
        <p:nvSpPr>
          <p:cNvPr id="46313" name="Rectangle 233"/>
          <p:cNvSpPr>
            <a:spLocks noChangeArrowheads="1"/>
          </p:cNvSpPr>
          <p:nvPr/>
        </p:nvSpPr>
        <p:spPr bwMode="auto">
          <a:xfrm>
            <a:off x="1952625" y="5421488"/>
            <a:ext cx="4508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000000"/>
                </a:solidFill>
                <a:latin typeface="楷体_GB2312" pitchFamily="1" charset="-122"/>
                <a:ea typeface="楷体_GB2312" pitchFamily="1" charset="-122"/>
              </a:rPr>
              <a:t>    形成集电区收集电流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CN </a:t>
            </a:r>
            <a:r>
              <a:rPr lang="en-US" altLang="zh-CN" sz="2400" b="1">
                <a:solidFill>
                  <a:srgbClr val="000000"/>
                </a:solidFill>
                <a:latin typeface="楷体_GB2312" pitchFamily="1" charset="-122"/>
                <a:ea typeface="楷体_GB2312" pitchFamily="1" charset="-122"/>
              </a:rPr>
              <a:t>,</a:t>
            </a:r>
            <a:endParaRPr lang="en-US" altLang="zh-CN" sz="2400" b="1">
              <a:solidFill>
                <a:srgbClr val="000000"/>
              </a:solidFill>
              <a:latin typeface="楷体_GB2312" pitchFamily="1" charset="-122"/>
              <a:ea typeface="楷体_GB2312" pitchFamily="1" charset="-122"/>
            </a:endParaRPr>
          </a:p>
          <a:p>
            <a:pPr defTabSz="914400" fontAlgn="base">
              <a:spcAft>
                <a:spcPct val="0"/>
              </a:spcAft>
              <a:buNone/>
            </a:pPr>
            <a:r>
              <a:rPr lang="zh-CN" altLang="en-US" sz="2400" b="1">
                <a:solidFill>
                  <a:srgbClr val="000000"/>
                </a:solidFill>
                <a:latin typeface="楷体_GB2312" pitchFamily="1" charset="-122"/>
                <a:ea typeface="楷体_GB2312" pitchFamily="1" charset="-122"/>
              </a:rPr>
              <a:t> 为集电极电流</a:t>
            </a:r>
            <a:r>
              <a:rPr lang="en-US" altLang="zh-CN" sz="2400">
                <a:solidFill>
                  <a:srgbClr val="000000"/>
                </a:solidFill>
                <a:latin typeface="Times New Roman Regular" panose="02020503050405090304" charset="0"/>
                <a:ea typeface="楷体_GB2312" pitchFamily="1" charset="-122"/>
                <a:cs typeface="Times New Roman Regular" panose="02020503050405090304" charset="0"/>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楷体_GB2312" pitchFamily="1" charset="-122"/>
                <a:ea typeface="楷体_GB2312" pitchFamily="1" charset="-122"/>
              </a:rPr>
              <a:t>的主要部分。</a:t>
            </a:r>
            <a:r>
              <a:rPr kumimoji="1" lang="zh-CN" altLang="en-US" sz="2400" b="1">
                <a:solidFill>
                  <a:srgbClr val="000000"/>
                </a:solidFill>
                <a:latin typeface="楷体_GB2312" pitchFamily="1" charset="-122"/>
                <a:ea typeface="楷体_GB2312" pitchFamily="1" charset="-122"/>
              </a:rPr>
              <a:t> </a:t>
            </a:r>
            <a:endParaRPr kumimoji="1" lang="zh-CN" altLang="en-US" sz="2400" b="1">
              <a:solidFill>
                <a:srgbClr val="000000"/>
              </a:solidFill>
              <a:latin typeface="楷体_GB2312" pitchFamily="1" charset="-122"/>
              <a:ea typeface="楷体_GB2312" pitchFamily="1" charset="-122"/>
            </a:endParaRPr>
          </a:p>
        </p:txBody>
      </p:sp>
      <p:graphicFrame>
        <p:nvGraphicFramePr>
          <p:cNvPr id="46314" name="Object 234"/>
          <p:cNvGraphicFramePr>
            <a:graphicFrameLocks noChangeAspect="1"/>
          </p:cNvGraphicFramePr>
          <p:nvPr/>
        </p:nvGraphicFramePr>
        <p:xfrm>
          <a:off x="10841036" y="2755900"/>
          <a:ext cx="669925" cy="860425"/>
        </p:xfrm>
        <a:graphic>
          <a:graphicData uri="http://schemas.openxmlformats.org/presentationml/2006/ole">
            <mc:AlternateContent xmlns:mc="http://schemas.openxmlformats.org/markup-compatibility/2006">
              <mc:Choice xmlns:v="urn:schemas-microsoft-com:vml" Requires="v">
                <p:oleObj spid="_x0000_s4" name="Visio" r:id="rId5" imgW="325755" imgH="452120" progId="Visio.Drawing.11">
                  <p:embed/>
                </p:oleObj>
              </mc:Choice>
              <mc:Fallback>
                <p:oleObj name="Visio" r:id="rId5" imgW="325755" imgH="452120" progId="Visio.Drawing.11">
                  <p:embed/>
                  <p:pic>
                    <p:nvPicPr>
                      <p:cNvPr id="0" name="Object 2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1036" y="2755900"/>
                        <a:ext cx="66992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316" name="Text Box 236"/>
          <p:cNvSpPr txBox="1">
            <a:spLocks noChangeArrowheads="1"/>
          </p:cNvSpPr>
          <p:nvPr/>
        </p:nvSpPr>
        <p:spPr bwMode="auto">
          <a:xfrm>
            <a:off x="1739900" y="695325"/>
            <a:ext cx="8015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b="1" dirty="0">
                <a:solidFill>
                  <a:srgbClr val="CC00CC"/>
                </a:solidFill>
                <a:ea typeface="楷体_GB2312" pitchFamily="1" charset="-122"/>
              </a:rPr>
              <a:t>　 </a:t>
            </a:r>
            <a:r>
              <a:rPr kumimoji="1" lang="zh-CN" altLang="en-US" b="1" dirty="0">
                <a:solidFill>
                  <a:srgbClr val="CC00CC"/>
                </a:solidFill>
                <a:latin typeface="楷体_GB2312" pitchFamily="1" charset="-122"/>
                <a:ea typeface="楷体_GB2312" pitchFamily="1" charset="-122"/>
              </a:rPr>
              <a:t>　一</a:t>
            </a:r>
            <a:r>
              <a:rPr kumimoji="1" lang="en-US" altLang="zh-CN" b="1" dirty="0">
                <a:solidFill>
                  <a:srgbClr val="CC00CC"/>
                </a:solidFill>
                <a:latin typeface="楷体_GB2312" pitchFamily="1" charset="-122"/>
                <a:ea typeface="楷体_GB2312" pitchFamily="1" charset="-122"/>
              </a:rPr>
              <a:t>.</a:t>
            </a:r>
            <a:r>
              <a:rPr kumimoji="1" lang="zh-CN" altLang="en-US" b="1" dirty="0">
                <a:solidFill>
                  <a:srgbClr val="CC00CC"/>
                </a:solidFill>
                <a:latin typeface="楷体_GB2312" pitchFamily="1" charset="-122"/>
                <a:ea typeface="楷体_GB2312" pitchFamily="1" charset="-122"/>
              </a:rPr>
              <a:t>放大状态下晶体管中载流子的传输过程</a:t>
            </a:r>
            <a:endParaRPr kumimoji="1" lang="zh-CN" altLang="zh-CN" b="1" dirty="0">
              <a:solidFill>
                <a:srgbClr val="CC00CC"/>
              </a:solidFill>
              <a:latin typeface="楷体_GB2312" pitchFamily="1" charset="-122"/>
              <a:ea typeface="楷体_GB2312" pitchFamily="1" charset="-122"/>
            </a:endParaRPr>
          </a:p>
        </p:txBody>
      </p:sp>
      <p:sp>
        <p:nvSpPr>
          <p:cNvPr id="5" name="灯片编号占位符 4"/>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288"/>
                                        </p:tgtEl>
                                        <p:attrNameLst>
                                          <p:attrName>style.visibility</p:attrName>
                                        </p:attrNameLst>
                                      </p:cBhvr>
                                      <p:to>
                                        <p:strVal val="visible"/>
                                      </p:to>
                                    </p:set>
                                    <p:animEffect transition="in" filter="wipe(up)">
                                      <p:cBhvr>
                                        <p:cTn id="7" dur="1000"/>
                                        <p:tgtEl>
                                          <p:spTgt spid="46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247"/>
                                        </p:tgtEl>
                                        <p:attrNameLst>
                                          <p:attrName>style.visibility</p:attrName>
                                        </p:attrNameLst>
                                      </p:cBhvr>
                                      <p:to>
                                        <p:strVal val="visible"/>
                                      </p:to>
                                    </p:set>
                                    <p:animEffect transition="in" filter="wipe(left)">
                                      <p:cBhvr>
                                        <p:cTn id="12" dur="1000"/>
                                        <p:tgtEl>
                                          <p:spTgt spid="462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260"/>
                                        </p:tgtEl>
                                        <p:attrNameLst>
                                          <p:attrName>style.visibility</p:attrName>
                                        </p:attrNameLst>
                                      </p:cBhvr>
                                      <p:to>
                                        <p:strVal val="visible"/>
                                      </p:to>
                                    </p:set>
                                    <p:animEffect transition="in" filter="wipe(down)">
                                      <p:cBhvr>
                                        <p:cTn id="17" dur="1000"/>
                                        <p:tgtEl>
                                          <p:spTgt spid="462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280"/>
                                        </p:tgtEl>
                                        <p:attrNameLst>
                                          <p:attrName>style.visibility</p:attrName>
                                        </p:attrNameLst>
                                      </p:cBhvr>
                                      <p:to>
                                        <p:strVal val="visible"/>
                                      </p:to>
                                    </p:set>
                                    <p:animEffect transition="in" filter="wipe(up)">
                                      <p:cBhvr>
                                        <p:cTn id="22" dur="1000"/>
                                        <p:tgtEl>
                                          <p:spTgt spid="462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311"/>
                                        </p:tgtEl>
                                        <p:attrNameLst>
                                          <p:attrName>style.visibility</p:attrName>
                                        </p:attrNameLst>
                                      </p:cBhvr>
                                      <p:to>
                                        <p:strVal val="visible"/>
                                      </p:to>
                                    </p:set>
                                    <p:animEffect transition="in" filter="wipe(up)">
                                      <p:cBhvr>
                                        <p:cTn id="27" dur="500"/>
                                        <p:tgtEl>
                                          <p:spTgt spid="463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nodeType="clickEffect">
                                  <p:stCondLst>
                                    <p:cond delay="0"/>
                                  </p:stCondLst>
                                  <p:childTnLst>
                                    <p:animEffect transition="out" filter="wipe(down)">
                                      <p:cBhvr>
                                        <p:cTn id="31" dur="500"/>
                                        <p:tgtEl>
                                          <p:spTgt spid="46280"/>
                                        </p:tgtEl>
                                      </p:cBhvr>
                                    </p:animEffect>
                                    <p:set>
                                      <p:cBhvr>
                                        <p:cTn id="32" dur="1" fill="hold">
                                          <p:stCondLst>
                                            <p:cond delay="499"/>
                                          </p:stCondLst>
                                        </p:cTn>
                                        <p:tgtEl>
                                          <p:spTgt spid="4628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249"/>
                                        </p:tgtEl>
                                        <p:attrNameLst>
                                          <p:attrName>style.visibility</p:attrName>
                                        </p:attrNameLst>
                                      </p:cBhvr>
                                      <p:to>
                                        <p:strVal val="visible"/>
                                      </p:to>
                                    </p:set>
                                    <p:animEffect transition="in" filter="wipe(left)">
                                      <p:cBhvr>
                                        <p:cTn id="37" dur="1000"/>
                                        <p:tgtEl>
                                          <p:spTgt spid="462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6294"/>
                                        </p:tgtEl>
                                        <p:attrNameLst>
                                          <p:attrName>style.visibility</p:attrName>
                                        </p:attrNameLst>
                                      </p:cBhvr>
                                      <p:to>
                                        <p:strVal val="visible"/>
                                      </p:to>
                                    </p:set>
                                    <p:animEffect transition="in" filter="wipe(down)">
                                      <p:cBhvr>
                                        <p:cTn id="42" dur="1000"/>
                                        <p:tgtEl>
                                          <p:spTgt spid="462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6312"/>
                                        </p:tgtEl>
                                        <p:attrNameLst>
                                          <p:attrName>style.visibility</p:attrName>
                                        </p:attrNameLst>
                                      </p:cBhvr>
                                      <p:to>
                                        <p:strVal val="visible"/>
                                      </p:to>
                                    </p:set>
                                    <p:animEffect transition="in" filter="wipe(up)">
                                      <p:cBhvr>
                                        <p:cTn id="47" dur="500"/>
                                        <p:tgtEl>
                                          <p:spTgt spid="463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6250"/>
                                        </p:tgtEl>
                                        <p:attrNameLst>
                                          <p:attrName>style.visibility</p:attrName>
                                        </p:attrNameLst>
                                      </p:cBhvr>
                                      <p:to>
                                        <p:strVal val="visible"/>
                                      </p:to>
                                    </p:set>
                                    <p:animEffect transition="in" filter="wipe(left)">
                                      <p:cBhvr>
                                        <p:cTn id="52" dur="1000"/>
                                        <p:tgtEl>
                                          <p:spTgt spid="462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6314"/>
                                        </p:tgtEl>
                                        <p:attrNameLst>
                                          <p:attrName>style.visibility</p:attrName>
                                        </p:attrNameLst>
                                      </p:cBhvr>
                                      <p:to>
                                        <p:strVal val="visible"/>
                                      </p:to>
                                    </p:set>
                                    <p:animEffect transition="in" filter="wipe(up)">
                                      <p:cBhvr>
                                        <p:cTn id="57" dur="500"/>
                                        <p:tgtEl>
                                          <p:spTgt spid="463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6295"/>
                                        </p:tgtEl>
                                        <p:attrNameLst>
                                          <p:attrName>style.visibility</p:attrName>
                                        </p:attrNameLst>
                                      </p:cBhvr>
                                      <p:to>
                                        <p:strVal val="visible"/>
                                      </p:to>
                                    </p:set>
                                    <p:animEffect transition="in" filter="wipe(down)">
                                      <p:cBhvr>
                                        <p:cTn id="62" dur="500"/>
                                        <p:tgtEl>
                                          <p:spTgt spid="4629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6289"/>
                                        </p:tgtEl>
                                        <p:attrNameLst>
                                          <p:attrName>style.visibility</p:attrName>
                                        </p:attrNameLst>
                                      </p:cBhvr>
                                      <p:to>
                                        <p:strVal val="visible"/>
                                      </p:to>
                                    </p:set>
                                    <p:animEffect transition="in" filter="wipe(left)">
                                      <p:cBhvr>
                                        <p:cTn id="67" dur="1000"/>
                                        <p:tgtEl>
                                          <p:spTgt spid="4628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46313"/>
                                        </p:tgtEl>
                                        <p:attrNameLst>
                                          <p:attrName>style.visibility</p:attrName>
                                        </p:attrNameLst>
                                      </p:cBhvr>
                                      <p:to>
                                        <p:strVal val="visible"/>
                                      </p:to>
                                    </p:set>
                                    <p:animEffect transition="in" filter="wipe(up)">
                                      <p:cBhvr>
                                        <p:cTn id="72" dur="500"/>
                                        <p:tgtEl>
                                          <p:spTgt spid="463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6292"/>
                                        </p:tgtEl>
                                        <p:attrNameLst>
                                          <p:attrName>style.visibility</p:attrName>
                                        </p:attrNameLst>
                                      </p:cBhvr>
                                      <p:to>
                                        <p:strVal val="visible"/>
                                      </p:to>
                                    </p:set>
                                    <p:animEffect transition="in" filter="wipe(left)">
                                      <p:cBhvr>
                                        <p:cTn id="77" dur="1000"/>
                                        <p:tgtEl>
                                          <p:spTgt spid="46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47" grpId="0"/>
      <p:bldP spid="46249" grpId="0"/>
      <p:bldP spid="46250" grpId="0"/>
      <p:bldP spid="46292" grpId="0"/>
      <p:bldP spid="46311" grpId="0"/>
      <p:bldP spid="46312" grpId="0"/>
      <p:bldP spid="46313"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body" idx="1"/>
          </p:nvPr>
        </p:nvSpPr>
        <p:spPr>
          <a:xfrm>
            <a:off x="551638" y="1821465"/>
            <a:ext cx="6520268" cy="4397375"/>
          </a:xfrm>
        </p:spPr>
        <p:txBody>
          <a:bodyPr/>
          <a:lstStyle/>
          <a:p>
            <a:pPr>
              <a:lnSpc>
                <a:spcPct val="125000"/>
              </a:lnSpc>
              <a:buFontTx/>
              <a:buNone/>
            </a:pPr>
            <a:r>
              <a:rPr lang="zh-CN" altLang="en-US" sz="2000" b="1" dirty="0">
                <a:solidFill>
                  <a:srgbClr val="000000"/>
                </a:solidFill>
                <a:ea typeface="楷体_GB2312" pitchFamily="1" charset="-122"/>
              </a:rPr>
              <a:t>           </a:t>
            </a:r>
            <a:r>
              <a:rPr lang="zh-CN" altLang="en-US" sz="2400" b="1" dirty="0">
                <a:solidFill>
                  <a:srgbClr val="000000"/>
                </a:solidFill>
                <a:ea typeface="楷体_GB2312" pitchFamily="1" charset="-122"/>
              </a:rPr>
              <a:t>通过对管内</a:t>
            </a:r>
            <a:r>
              <a:rPr lang="zh-CN" altLang="en-US" sz="2400" b="1" dirty="0">
                <a:solidFill>
                  <a:srgbClr val="000000"/>
                </a:solidFill>
                <a:latin typeface="楷体_GB2312" pitchFamily="1" charset="-122"/>
                <a:ea typeface="楷体_GB2312" pitchFamily="1" charset="-122"/>
              </a:rPr>
              <a:t>载流子传输的讨论可以看出，</a:t>
            </a:r>
            <a:r>
              <a:rPr lang="zh-CN" altLang="en-US" sz="2400" b="1" dirty="0">
                <a:solidFill>
                  <a:srgbClr val="CC0000"/>
                </a:solidFill>
                <a:latin typeface="楷体_GB2312" pitchFamily="1" charset="-122"/>
                <a:ea typeface="楷体_GB2312" pitchFamily="1" charset="-122"/>
              </a:rPr>
              <a:t>在晶体管中，窄的基区将发射结和集电结紧密地联系在一起。从而把正偏下发射结的正向电流几呼全部地传输到反偏的集电结回路中去。</a:t>
            </a:r>
            <a:r>
              <a:rPr lang="zh-CN" altLang="en-US" sz="2400" b="1" dirty="0">
                <a:solidFill>
                  <a:srgbClr val="000000"/>
                </a:solidFill>
                <a:latin typeface="楷体_GB2312" pitchFamily="1" charset="-122"/>
                <a:ea typeface="楷体_GB2312" pitchFamily="1" charset="-122"/>
              </a:rPr>
              <a:t>这是晶体管能实现放大功能的关键所在。</a:t>
            </a:r>
            <a:endParaRPr lang="en-US" altLang="zh-CN" sz="2400" b="1" dirty="0">
              <a:solidFill>
                <a:srgbClr val="000000"/>
              </a:solidFill>
              <a:latin typeface="楷体_GB2312" pitchFamily="1" charset="-122"/>
              <a:ea typeface="楷体_GB2312" pitchFamily="1" charset="-122"/>
            </a:endParaRPr>
          </a:p>
        </p:txBody>
      </p:sp>
      <p:grpSp>
        <p:nvGrpSpPr>
          <p:cNvPr id="341157" name="Group 165"/>
          <p:cNvGrpSpPr/>
          <p:nvPr/>
        </p:nvGrpSpPr>
        <p:grpSpPr bwMode="auto">
          <a:xfrm>
            <a:off x="7268756" y="1973070"/>
            <a:ext cx="3865562" cy="4094163"/>
            <a:chOff x="3007" y="1082"/>
            <a:chExt cx="2435" cy="2579"/>
          </a:xfrm>
        </p:grpSpPr>
        <p:sp>
          <p:nvSpPr>
            <p:cNvPr id="340997" name="Rectangle 5"/>
            <p:cNvSpPr>
              <a:spLocks noChangeArrowheads="1"/>
            </p:cNvSpPr>
            <p:nvPr/>
          </p:nvSpPr>
          <p:spPr bwMode="auto">
            <a:xfrm>
              <a:off x="3558" y="1351"/>
              <a:ext cx="1173" cy="586"/>
            </a:xfrm>
            <a:prstGeom prst="rect">
              <a:avLst/>
            </a:prstGeom>
            <a:solidFill>
              <a:schemeClr val="hlink"/>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0998" name="Rectangle 6"/>
            <p:cNvSpPr>
              <a:spLocks noChangeArrowheads="1"/>
            </p:cNvSpPr>
            <p:nvPr/>
          </p:nvSpPr>
          <p:spPr bwMode="auto">
            <a:xfrm>
              <a:off x="3558" y="1937"/>
              <a:ext cx="1173" cy="537"/>
            </a:xfrm>
            <a:prstGeom prst="rect">
              <a:avLst/>
            </a:prstGeom>
            <a:solidFill>
              <a:schemeClr val="tx2"/>
            </a:solidFill>
            <a:ln w="14288">
              <a:solidFill>
                <a:schemeClr val="bg2"/>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0999" name="Rectangle 7"/>
            <p:cNvSpPr>
              <a:spLocks noChangeArrowheads="1"/>
            </p:cNvSpPr>
            <p:nvPr/>
          </p:nvSpPr>
          <p:spPr bwMode="auto">
            <a:xfrm>
              <a:off x="3558" y="2474"/>
              <a:ext cx="1173" cy="588"/>
            </a:xfrm>
            <a:prstGeom prst="rect">
              <a:avLst/>
            </a:prstGeom>
            <a:solidFill>
              <a:srgbClr val="FF0000"/>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0" name="Line 8"/>
            <p:cNvSpPr>
              <a:spLocks noChangeShapeType="1"/>
            </p:cNvSpPr>
            <p:nvPr/>
          </p:nvSpPr>
          <p:spPr bwMode="auto">
            <a:xfrm flipV="1">
              <a:off x="4144" y="1082"/>
              <a:ext cx="1" cy="26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1" name="Line 9"/>
            <p:cNvSpPr>
              <a:spLocks noChangeShapeType="1"/>
            </p:cNvSpPr>
            <p:nvPr/>
          </p:nvSpPr>
          <p:spPr bwMode="auto">
            <a:xfrm flipH="1">
              <a:off x="4144" y="1091"/>
              <a:ext cx="926"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2" name="Line 10"/>
            <p:cNvSpPr>
              <a:spLocks noChangeShapeType="1"/>
            </p:cNvSpPr>
            <p:nvPr/>
          </p:nvSpPr>
          <p:spPr bwMode="auto">
            <a:xfrm flipV="1">
              <a:off x="5070" y="1082"/>
              <a:ext cx="1" cy="237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3" name="Line 11"/>
            <p:cNvSpPr>
              <a:spLocks noChangeShapeType="1"/>
            </p:cNvSpPr>
            <p:nvPr/>
          </p:nvSpPr>
          <p:spPr bwMode="auto">
            <a:xfrm flipV="1">
              <a:off x="4173" y="3062"/>
              <a:ext cx="1" cy="5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4" name="Line 12"/>
            <p:cNvSpPr>
              <a:spLocks noChangeShapeType="1"/>
            </p:cNvSpPr>
            <p:nvPr/>
          </p:nvSpPr>
          <p:spPr bwMode="auto">
            <a:xfrm flipH="1">
              <a:off x="3274" y="3452"/>
              <a:ext cx="179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5" name="Line 13"/>
            <p:cNvSpPr>
              <a:spLocks noChangeShapeType="1"/>
            </p:cNvSpPr>
            <p:nvPr/>
          </p:nvSpPr>
          <p:spPr bwMode="auto">
            <a:xfrm flipV="1">
              <a:off x="3274" y="2206"/>
              <a:ext cx="1" cy="124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6" name="Line 14"/>
            <p:cNvSpPr>
              <a:spLocks noChangeShapeType="1"/>
            </p:cNvSpPr>
            <p:nvPr/>
          </p:nvSpPr>
          <p:spPr bwMode="auto">
            <a:xfrm>
              <a:off x="3274" y="2206"/>
              <a:ext cx="28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7" name="Line 15"/>
            <p:cNvSpPr>
              <a:spLocks noChangeShapeType="1"/>
            </p:cNvSpPr>
            <p:nvPr/>
          </p:nvSpPr>
          <p:spPr bwMode="auto">
            <a:xfrm>
              <a:off x="4087" y="3660"/>
              <a:ext cx="17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8" name="Freeform 16"/>
            <p:cNvSpPr/>
            <p:nvPr/>
          </p:nvSpPr>
          <p:spPr bwMode="auto">
            <a:xfrm>
              <a:off x="4144" y="3427"/>
              <a:ext cx="57" cy="61"/>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09" name="Rectangle 17"/>
            <p:cNvSpPr>
              <a:spLocks noChangeArrowheads="1"/>
            </p:cNvSpPr>
            <p:nvPr/>
          </p:nvSpPr>
          <p:spPr bwMode="auto">
            <a:xfrm>
              <a:off x="4051" y="1120"/>
              <a:ext cx="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c</a:t>
              </a:r>
              <a:endParaRPr lang="en-US" altLang="zh-CN" b="1">
                <a:solidFill>
                  <a:srgbClr val="FFFFCC"/>
                </a:solidFill>
                <a:latin typeface="Times New Roman" panose="02020503050405090304" pitchFamily="18" charset="0"/>
                <a:ea typeface="楷体_GB2312" pitchFamily="1" charset="-122"/>
              </a:endParaRPr>
            </a:p>
          </p:txBody>
        </p:sp>
        <p:sp>
          <p:nvSpPr>
            <p:cNvPr id="341010" name="Rectangle 18"/>
            <p:cNvSpPr>
              <a:spLocks noChangeArrowheads="1"/>
            </p:cNvSpPr>
            <p:nvPr/>
          </p:nvSpPr>
          <p:spPr bwMode="auto">
            <a:xfrm>
              <a:off x="4487" y="1108"/>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41011" name="Rectangle 19"/>
            <p:cNvSpPr>
              <a:spLocks noChangeArrowheads="1"/>
            </p:cNvSpPr>
            <p:nvPr/>
          </p:nvSpPr>
          <p:spPr bwMode="auto">
            <a:xfrm>
              <a:off x="4570" y="117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341012" name="Line 20"/>
            <p:cNvSpPr>
              <a:spLocks noChangeShapeType="1"/>
            </p:cNvSpPr>
            <p:nvPr/>
          </p:nvSpPr>
          <p:spPr bwMode="auto">
            <a:xfrm flipH="1">
              <a:off x="4246" y="1192"/>
              <a:ext cx="21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3" name="Freeform 21"/>
            <p:cNvSpPr/>
            <p:nvPr/>
          </p:nvSpPr>
          <p:spPr bwMode="auto">
            <a:xfrm>
              <a:off x="4173" y="1155"/>
              <a:ext cx="142" cy="74"/>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4" name="Rectangle 22"/>
            <p:cNvSpPr>
              <a:spLocks noChangeArrowheads="1"/>
            </p:cNvSpPr>
            <p:nvPr/>
          </p:nvSpPr>
          <p:spPr bwMode="auto">
            <a:xfrm>
              <a:off x="5023" y="1485"/>
              <a:ext cx="86" cy="294"/>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5" name="Line 23"/>
            <p:cNvSpPr>
              <a:spLocks noChangeShapeType="1"/>
            </p:cNvSpPr>
            <p:nvPr/>
          </p:nvSpPr>
          <p:spPr bwMode="auto">
            <a:xfrm flipV="1">
              <a:off x="3274" y="3026"/>
              <a:ext cx="1" cy="84"/>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6" name="Line 24"/>
            <p:cNvSpPr>
              <a:spLocks noChangeShapeType="1"/>
            </p:cNvSpPr>
            <p:nvPr/>
          </p:nvSpPr>
          <p:spPr bwMode="auto">
            <a:xfrm>
              <a:off x="3217" y="3110"/>
              <a:ext cx="11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7" name="Line 25"/>
            <p:cNvSpPr>
              <a:spLocks noChangeShapeType="1"/>
            </p:cNvSpPr>
            <p:nvPr/>
          </p:nvSpPr>
          <p:spPr bwMode="auto">
            <a:xfrm>
              <a:off x="3161" y="3026"/>
              <a:ext cx="22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8" name="Line 26"/>
            <p:cNvSpPr>
              <a:spLocks noChangeShapeType="1"/>
            </p:cNvSpPr>
            <p:nvPr/>
          </p:nvSpPr>
          <p:spPr bwMode="auto">
            <a:xfrm flipV="1">
              <a:off x="5070" y="2438"/>
              <a:ext cx="1" cy="183"/>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19" name="Line 27"/>
            <p:cNvSpPr>
              <a:spLocks noChangeShapeType="1"/>
            </p:cNvSpPr>
            <p:nvPr/>
          </p:nvSpPr>
          <p:spPr bwMode="auto">
            <a:xfrm>
              <a:off x="5014" y="2621"/>
              <a:ext cx="113"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0" name="Line 28"/>
            <p:cNvSpPr>
              <a:spLocks noChangeShapeType="1"/>
            </p:cNvSpPr>
            <p:nvPr/>
          </p:nvSpPr>
          <p:spPr bwMode="auto">
            <a:xfrm>
              <a:off x="4957" y="2536"/>
              <a:ext cx="21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1" name="Line 29"/>
            <p:cNvSpPr>
              <a:spLocks noChangeShapeType="1"/>
            </p:cNvSpPr>
            <p:nvPr/>
          </p:nvSpPr>
          <p:spPr bwMode="auto">
            <a:xfrm flipV="1">
              <a:off x="5070" y="2390"/>
              <a:ext cx="1" cy="73"/>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2" name="Line 30"/>
            <p:cNvSpPr>
              <a:spLocks noChangeShapeType="1"/>
            </p:cNvSpPr>
            <p:nvPr/>
          </p:nvSpPr>
          <p:spPr bwMode="auto">
            <a:xfrm>
              <a:off x="5014" y="2463"/>
              <a:ext cx="11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3" name="Line 31"/>
            <p:cNvSpPr>
              <a:spLocks noChangeShapeType="1"/>
            </p:cNvSpPr>
            <p:nvPr/>
          </p:nvSpPr>
          <p:spPr bwMode="auto">
            <a:xfrm>
              <a:off x="4957" y="2390"/>
              <a:ext cx="21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4" name="Rectangle 32"/>
            <p:cNvSpPr>
              <a:spLocks noChangeArrowheads="1"/>
            </p:cNvSpPr>
            <p:nvPr/>
          </p:nvSpPr>
          <p:spPr bwMode="auto">
            <a:xfrm>
              <a:off x="3227" y="2499"/>
              <a:ext cx="85" cy="294"/>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5" name="Rectangle 33"/>
            <p:cNvSpPr>
              <a:spLocks noChangeArrowheads="1"/>
            </p:cNvSpPr>
            <p:nvPr/>
          </p:nvSpPr>
          <p:spPr bwMode="auto">
            <a:xfrm>
              <a:off x="4051" y="3063"/>
              <a:ext cx="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e</a:t>
              </a:r>
              <a:endParaRPr lang="en-US" altLang="zh-CN" b="1">
                <a:solidFill>
                  <a:srgbClr val="FFFFCC"/>
                </a:solidFill>
                <a:latin typeface="Times New Roman" panose="02020503050405090304" pitchFamily="18" charset="0"/>
                <a:ea typeface="楷体_GB2312" pitchFamily="1" charset="-122"/>
              </a:endParaRPr>
            </a:p>
          </p:txBody>
        </p:sp>
        <p:sp>
          <p:nvSpPr>
            <p:cNvPr id="341026" name="Rectangle 34"/>
            <p:cNvSpPr>
              <a:spLocks noChangeArrowheads="1"/>
            </p:cNvSpPr>
            <p:nvPr/>
          </p:nvSpPr>
          <p:spPr bwMode="auto">
            <a:xfrm>
              <a:off x="4301" y="3182"/>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41027" name="Rectangle 35"/>
            <p:cNvSpPr>
              <a:spLocks noChangeArrowheads="1"/>
            </p:cNvSpPr>
            <p:nvPr/>
          </p:nvSpPr>
          <p:spPr bwMode="auto">
            <a:xfrm>
              <a:off x="4367" y="3256"/>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FFFFCC"/>
                </a:solidFill>
                <a:latin typeface="Times New Roman" panose="02020503050405090304" pitchFamily="18" charset="0"/>
                <a:ea typeface="楷体_GB2312" pitchFamily="1" charset="-122"/>
              </a:endParaRPr>
            </a:p>
          </p:txBody>
        </p:sp>
        <p:sp>
          <p:nvSpPr>
            <p:cNvPr id="341028" name="Line 36"/>
            <p:cNvSpPr>
              <a:spLocks noChangeShapeType="1"/>
            </p:cNvSpPr>
            <p:nvPr/>
          </p:nvSpPr>
          <p:spPr bwMode="auto">
            <a:xfrm>
              <a:off x="4239" y="3121"/>
              <a:ext cx="1" cy="2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29" name="Freeform 37"/>
            <p:cNvSpPr/>
            <p:nvPr/>
          </p:nvSpPr>
          <p:spPr bwMode="auto">
            <a:xfrm>
              <a:off x="4211" y="3256"/>
              <a:ext cx="56" cy="171"/>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30" name="Rectangle 38"/>
            <p:cNvSpPr>
              <a:spLocks noChangeArrowheads="1"/>
            </p:cNvSpPr>
            <p:nvPr/>
          </p:nvSpPr>
          <p:spPr bwMode="auto">
            <a:xfrm>
              <a:off x="4779" y="1583"/>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341031" name="Rectangle 39"/>
            <p:cNvSpPr>
              <a:spLocks noChangeArrowheads="1"/>
            </p:cNvSpPr>
            <p:nvPr/>
          </p:nvSpPr>
          <p:spPr bwMode="auto">
            <a:xfrm>
              <a:off x="4790" y="2145"/>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P</a:t>
              </a:r>
              <a:endParaRPr lang="en-US" altLang="zh-CN" b="1">
                <a:solidFill>
                  <a:srgbClr val="FFFFCC"/>
                </a:solidFill>
                <a:latin typeface="Times New Roman" panose="02020503050405090304" pitchFamily="18" charset="0"/>
                <a:ea typeface="楷体_GB2312" pitchFamily="1" charset="-122"/>
              </a:endParaRPr>
            </a:p>
          </p:txBody>
        </p:sp>
        <p:sp>
          <p:nvSpPr>
            <p:cNvPr id="341032" name="Rectangle 40"/>
            <p:cNvSpPr>
              <a:spLocks noChangeArrowheads="1"/>
            </p:cNvSpPr>
            <p:nvPr/>
          </p:nvSpPr>
          <p:spPr bwMode="auto">
            <a:xfrm>
              <a:off x="4779" y="2672"/>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341033" name="Line 41"/>
            <p:cNvSpPr>
              <a:spLocks noChangeShapeType="1"/>
            </p:cNvSpPr>
            <p:nvPr/>
          </p:nvSpPr>
          <p:spPr bwMode="auto">
            <a:xfrm>
              <a:off x="3332" y="2268"/>
              <a:ext cx="11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34" name="Freeform 42"/>
            <p:cNvSpPr/>
            <p:nvPr/>
          </p:nvSpPr>
          <p:spPr bwMode="auto">
            <a:xfrm>
              <a:off x="3415" y="2243"/>
              <a:ext cx="95" cy="61"/>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35" name="Rectangle 43"/>
            <p:cNvSpPr>
              <a:spLocks noChangeArrowheads="1"/>
            </p:cNvSpPr>
            <p:nvPr/>
          </p:nvSpPr>
          <p:spPr bwMode="auto">
            <a:xfrm>
              <a:off x="3354" y="2304"/>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41036" name="Rectangle 44"/>
            <p:cNvSpPr>
              <a:spLocks noChangeArrowheads="1"/>
            </p:cNvSpPr>
            <p:nvPr/>
          </p:nvSpPr>
          <p:spPr bwMode="auto">
            <a:xfrm>
              <a:off x="3418" y="239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FFFFCC"/>
                </a:solidFill>
                <a:latin typeface="Times New Roman" panose="02020503050405090304" pitchFamily="18" charset="0"/>
                <a:ea typeface="楷体_GB2312" pitchFamily="1" charset="-122"/>
              </a:endParaRPr>
            </a:p>
          </p:txBody>
        </p:sp>
        <p:sp>
          <p:nvSpPr>
            <p:cNvPr id="341037" name="Rectangle 45"/>
            <p:cNvSpPr>
              <a:spLocks noChangeArrowheads="1"/>
            </p:cNvSpPr>
            <p:nvPr/>
          </p:nvSpPr>
          <p:spPr bwMode="auto">
            <a:xfrm>
              <a:off x="5161" y="1546"/>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341038" name="Rectangle 46"/>
            <p:cNvSpPr>
              <a:spLocks noChangeArrowheads="1"/>
            </p:cNvSpPr>
            <p:nvPr/>
          </p:nvSpPr>
          <p:spPr bwMode="auto">
            <a:xfrm>
              <a:off x="5270" y="1643"/>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341039" name="Rectangle 47"/>
            <p:cNvSpPr>
              <a:spLocks noChangeArrowheads="1"/>
            </p:cNvSpPr>
            <p:nvPr/>
          </p:nvSpPr>
          <p:spPr bwMode="auto">
            <a:xfrm>
              <a:off x="5207" y="253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341040" name="Rectangle 48"/>
            <p:cNvSpPr>
              <a:spLocks noChangeArrowheads="1"/>
            </p:cNvSpPr>
            <p:nvPr/>
          </p:nvSpPr>
          <p:spPr bwMode="auto">
            <a:xfrm>
              <a:off x="5313" y="2658"/>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200" b="1">
                <a:solidFill>
                  <a:srgbClr val="FFFFCC"/>
                </a:solidFill>
                <a:latin typeface="Times New Roman" panose="02020503050405090304" pitchFamily="18" charset="0"/>
                <a:ea typeface="楷体_GB2312" pitchFamily="1" charset="-122"/>
              </a:endParaRPr>
            </a:p>
          </p:txBody>
        </p:sp>
        <p:sp>
          <p:nvSpPr>
            <p:cNvPr id="341041" name="Rectangle 49"/>
            <p:cNvSpPr>
              <a:spLocks noChangeArrowheads="1"/>
            </p:cNvSpPr>
            <p:nvPr/>
          </p:nvSpPr>
          <p:spPr bwMode="auto">
            <a:xfrm>
              <a:off x="3007" y="309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341042" name="Rectangle 50"/>
            <p:cNvSpPr>
              <a:spLocks noChangeArrowheads="1"/>
            </p:cNvSpPr>
            <p:nvPr/>
          </p:nvSpPr>
          <p:spPr bwMode="auto">
            <a:xfrm>
              <a:off x="3104" y="3243"/>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200" b="1">
                <a:solidFill>
                  <a:srgbClr val="FFFFCC"/>
                </a:solidFill>
                <a:latin typeface="Times New Roman" panose="02020503050405090304" pitchFamily="18" charset="0"/>
                <a:ea typeface="楷体_GB2312" pitchFamily="1" charset="-122"/>
              </a:endParaRPr>
            </a:p>
          </p:txBody>
        </p:sp>
        <p:sp>
          <p:nvSpPr>
            <p:cNvPr id="341043" name="Rectangle 51"/>
            <p:cNvSpPr>
              <a:spLocks noChangeArrowheads="1"/>
            </p:cNvSpPr>
            <p:nvPr/>
          </p:nvSpPr>
          <p:spPr bwMode="auto">
            <a:xfrm>
              <a:off x="3040" y="2512"/>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341044" name="Rectangle 52"/>
            <p:cNvSpPr>
              <a:spLocks noChangeArrowheads="1"/>
            </p:cNvSpPr>
            <p:nvPr/>
          </p:nvSpPr>
          <p:spPr bwMode="auto">
            <a:xfrm>
              <a:off x="3143" y="2621"/>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341047" name="Rectangle 55"/>
            <p:cNvSpPr>
              <a:spLocks noChangeArrowheads="1"/>
            </p:cNvSpPr>
            <p:nvPr/>
          </p:nvSpPr>
          <p:spPr bwMode="auto">
            <a:xfrm>
              <a:off x="5209" y="2304"/>
              <a:ext cx="20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500">
                  <a:solidFill>
                    <a:srgbClr val="000000"/>
                  </a:solidFill>
                  <a:latin typeface="Times New Roman" panose="02020503050405090304" pitchFamily="18" charset="0"/>
                  <a:ea typeface="楷体_GB2312" pitchFamily="1" charset="-122"/>
                </a:rPr>
                <a:t>15</a:t>
              </a:r>
              <a:r>
                <a:rPr lang="en-US" altLang="zh-CN" sz="15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341048" name="Line 56"/>
            <p:cNvSpPr>
              <a:spLocks noChangeShapeType="1"/>
            </p:cNvSpPr>
            <p:nvPr/>
          </p:nvSpPr>
          <p:spPr bwMode="auto">
            <a:xfrm>
              <a:off x="3558"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49" name="Line 57"/>
            <p:cNvSpPr>
              <a:spLocks noChangeShapeType="1"/>
            </p:cNvSpPr>
            <p:nvPr/>
          </p:nvSpPr>
          <p:spPr bwMode="auto">
            <a:xfrm>
              <a:off x="3634" y="1875"/>
              <a:ext cx="3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0" name="Line 58"/>
            <p:cNvSpPr>
              <a:spLocks noChangeShapeType="1"/>
            </p:cNvSpPr>
            <p:nvPr/>
          </p:nvSpPr>
          <p:spPr bwMode="auto">
            <a:xfrm>
              <a:off x="3709" y="1875"/>
              <a:ext cx="3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1" name="Line 59"/>
            <p:cNvSpPr>
              <a:spLocks noChangeShapeType="1"/>
            </p:cNvSpPr>
            <p:nvPr/>
          </p:nvSpPr>
          <p:spPr bwMode="auto">
            <a:xfrm>
              <a:off x="3784" y="1875"/>
              <a:ext cx="4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2" name="Line 60"/>
            <p:cNvSpPr>
              <a:spLocks noChangeShapeType="1"/>
            </p:cNvSpPr>
            <p:nvPr/>
          </p:nvSpPr>
          <p:spPr bwMode="auto">
            <a:xfrm>
              <a:off x="3860"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3" name="Line 61"/>
            <p:cNvSpPr>
              <a:spLocks noChangeShapeType="1"/>
            </p:cNvSpPr>
            <p:nvPr/>
          </p:nvSpPr>
          <p:spPr bwMode="auto">
            <a:xfrm>
              <a:off x="3937"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4" name="Line 62"/>
            <p:cNvSpPr>
              <a:spLocks noChangeShapeType="1"/>
            </p:cNvSpPr>
            <p:nvPr/>
          </p:nvSpPr>
          <p:spPr bwMode="auto">
            <a:xfrm>
              <a:off x="4013"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5" name="Line 63"/>
            <p:cNvSpPr>
              <a:spLocks noChangeShapeType="1"/>
            </p:cNvSpPr>
            <p:nvPr/>
          </p:nvSpPr>
          <p:spPr bwMode="auto">
            <a:xfrm>
              <a:off x="4087" y="1875"/>
              <a:ext cx="3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6" name="Line 64"/>
            <p:cNvSpPr>
              <a:spLocks noChangeShapeType="1"/>
            </p:cNvSpPr>
            <p:nvPr/>
          </p:nvSpPr>
          <p:spPr bwMode="auto">
            <a:xfrm>
              <a:off x="4163" y="1875"/>
              <a:ext cx="3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7" name="Line 65"/>
            <p:cNvSpPr>
              <a:spLocks noChangeShapeType="1"/>
            </p:cNvSpPr>
            <p:nvPr/>
          </p:nvSpPr>
          <p:spPr bwMode="auto">
            <a:xfrm>
              <a:off x="4239"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8" name="Line 66"/>
            <p:cNvSpPr>
              <a:spLocks noChangeShapeType="1"/>
            </p:cNvSpPr>
            <p:nvPr/>
          </p:nvSpPr>
          <p:spPr bwMode="auto">
            <a:xfrm>
              <a:off x="4315"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59" name="Line 67"/>
            <p:cNvSpPr>
              <a:spLocks noChangeShapeType="1"/>
            </p:cNvSpPr>
            <p:nvPr/>
          </p:nvSpPr>
          <p:spPr bwMode="auto">
            <a:xfrm>
              <a:off x="4389" y="1875"/>
              <a:ext cx="3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0" name="Line 68"/>
            <p:cNvSpPr>
              <a:spLocks noChangeShapeType="1"/>
            </p:cNvSpPr>
            <p:nvPr/>
          </p:nvSpPr>
          <p:spPr bwMode="auto">
            <a:xfrm>
              <a:off x="4465" y="1875"/>
              <a:ext cx="3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1" name="Line 69"/>
            <p:cNvSpPr>
              <a:spLocks noChangeShapeType="1"/>
            </p:cNvSpPr>
            <p:nvPr/>
          </p:nvSpPr>
          <p:spPr bwMode="auto">
            <a:xfrm>
              <a:off x="4541" y="1875"/>
              <a:ext cx="37"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2" name="Line 70"/>
            <p:cNvSpPr>
              <a:spLocks noChangeShapeType="1"/>
            </p:cNvSpPr>
            <p:nvPr/>
          </p:nvSpPr>
          <p:spPr bwMode="auto">
            <a:xfrm>
              <a:off x="4617" y="1875"/>
              <a:ext cx="3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3" name="Line 71"/>
            <p:cNvSpPr>
              <a:spLocks noChangeShapeType="1"/>
            </p:cNvSpPr>
            <p:nvPr/>
          </p:nvSpPr>
          <p:spPr bwMode="auto">
            <a:xfrm>
              <a:off x="4693" y="1875"/>
              <a:ext cx="3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4" name="Line 72"/>
            <p:cNvSpPr>
              <a:spLocks noChangeShapeType="1"/>
            </p:cNvSpPr>
            <p:nvPr/>
          </p:nvSpPr>
          <p:spPr bwMode="auto">
            <a:xfrm>
              <a:off x="3558"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5" name="Line 73"/>
            <p:cNvSpPr>
              <a:spLocks noChangeShapeType="1"/>
            </p:cNvSpPr>
            <p:nvPr/>
          </p:nvSpPr>
          <p:spPr bwMode="auto">
            <a:xfrm>
              <a:off x="3634" y="2011"/>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6" name="Line 74"/>
            <p:cNvSpPr>
              <a:spLocks noChangeShapeType="1"/>
            </p:cNvSpPr>
            <p:nvPr/>
          </p:nvSpPr>
          <p:spPr bwMode="auto">
            <a:xfrm>
              <a:off x="3709" y="2011"/>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7" name="Line 75"/>
            <p:cNvSpPr>
              <a:spLocks noChangeShapeType="1"/>
            </p:cNvSpPr>
            <p:nvPr/>
          </p:nvSpPr>
          <p:spPr bwMode="auto">
            <a:xfrm>
              <a:off x="3784" y="2011"/>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8" name="Line 76"/>
            <p:cNvSpPr>
              <a:spLocks noChangeShapeType="1"/>
            </p:cNvSpPr>
            <p:nvPr/>
          </p:nvSpPr>
          <p:spPr bwMode="auto">
            <a:xfrm>
              <a:off x="3860"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69" name="Line 77"/>
            <p:cNvSpPr>
              <a:spLocks noChangeShapeType="1"/>
            </p:cNvSpPr>
            <p:nvPr/>
          </p:nvSpPr>
          <p:spPr bwMode="auto">
            <a:xfrm>
              <a:off x="3937"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0" name="Line 78"/>
            <p:cNvSpPr>
              <a:spLocks noChangeShapeType="1"/>
            </p:cNvSpPr>
            <p:nvPr/>
          </p:nvSpPr>
          <p:spPr bwMode="auto">
            <a:xfrm>
              <a:off x="4013"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1" name="Line 79"/>
            <p:cNvSpPr>
              <a:spLocks noChangeShapeType="1"/>
            </p:cNvSpPr>
            <p:nvPr/>
          </p:nvSpPr>
          <p:spPr bwMode="auto">
            <a:xfrm>
              <a:off x="4087" y="2011"/>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2" name="Line 80"/>
            <p:cNvSpPr>
              <a:spLocks noChangeShapeType="1"/>
            </p:cNvSpPr>
            <p:nvPr/>
          </p:nvSpPr>
          <p:spPr bwMode="auto">
            <a:xfrm>
              <a:off x="4163" y="2011"/>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3" name="Line 81"/>
            <p:cNvSpPr>
              <a:spLocks noChangeShapeType="1"/>
            </p:cNvSpPr>
            <p:nvPr/>
          </p:nvSpPr>
          <p:spPr bwMode="auto">
            <a:xfrm>
              <a:off x="4239"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4" name="Line 82"/>
            <p:cNvSpPr>
              <a:spLocks noChangeShapeType="1"/>
            </p:cNvSpPr>
            <p:nvPr/>
          </p:nvSpPr>
          <p:spPr bwMode="auto">
            <a:xfrm>
              <a:off x="4315"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5" name="Line 83"/>
            <p:cNvSpPr>
              <a:spLocks noChangeShapeType="1"/>
            </p:cNvSpPr>
            <p:nvPr/>
          </p:nvSpPr>
          <p:spPr bwMode="auto">
            <a:xfrm>
              <a:off x="4389" y="2011"/>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6" name="Line 84"/>
            <p:cNvSpPr>
              <a:spLocks noChangeShapeType="1"/>
            </p:cNvSpPr>
            <p:nvPr/>
          </p:nvSpPr>
          <p:spPr bwMode="auto">
            <a:xfrm>
              <a:off x="4465" y="2011"/>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7" name="Line 85"/>
            <p:cNvSpPr>
              <a:spLocks noChangeShapeType="1"/>
            </p:cNvSpPr>
            <p:nvPr/>
          </p:nvSpPr>
          <p:spPr bwMode="auto">
            <a:xfrm>
              <a:off x="4541" y="2011"/>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8" name="Line 86"/>
            <p:cNvSpPr>
              <a:spLocks noChangeShapeType="1"/>
            </p:cNvSpPr>
            <p:nvPr/>
          </p:nvSpPr>
          <p:spPr bwMode="auto">
            <a:xfrm>
              <a:off x="4617" y="2011"/>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79" name="Line 87"/>
            <p:cNvSpPr>
              <a:spLocks noChangeShapeType="1"/>
            </p:cNvSpPr>
            <p:nvPr/>
          </p:nvSpPr>
          <p:spPr bwMode="auto">
            <a:xfrm>
              <a:off x="4693" y="2011"/>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0" name="Line 88"/>
            <p:cNvSpPr>
              <a:spLocks noChangeShapeType="1"/>
            </p:cNvSpPr>
            <p:nvPr/>
          </p:nvSpPr>
          <p:spPr bwMode="auto">
            <a:xfrm>
              <a:off x="3558"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1" name="Line 89"/>
            <p:cNvSpPr>
              <a:spLocks noChangeShapeType="1"/>
            </p:cNvSpPr>
            <p:nvPr/>
          </p:nvSpPr>
          <p:spPr bwMode="auto">
            <a:xfrm>
              <a:off x="3634" y="2402"/>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2" name="Line 90"/>
            <p:cNvSpPr>
              <a:spLocks noChangeShapeType="1"/>
            </p:cNvSpPr>
            <p:nvPr/>
          </p:nvSpPr>
          <p:spPr bwMode="auto">
            <a:xfrm>
              <a:off x="3709" y="2402"/>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3" name="Line 91"/>
            <p:cNvSpPr>
              <a:spLocks noChangeShapeType="1"/>
            </p:cNvSpPr>
            <p:nvPr/>
          </p:nvSpPr>
          <p:spPr bwMode="auto">
            <a:xfrm>
              <a:off x="3784" y="2402"/>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4" name="Line 92"/>
            <p:cNvSpPr>
              <a:spLocks noChangeShapeType="1"/>
            </p:cNvSpPr>
            <p:nvPr/>
          </p:nvSpPr>
          <p:spPr bwMode="auto">
            <a:xfrm>
              <a:off x="3860"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5" name="Line 93"/>
            <p:cNvSpPr>
              <a:spLocks noChangeShapeType="1"/>
            </p:cNvSpPr>
            <p:nvPr/>
          </p:nvSpPr>
          <p:spPr bwMode="auto">
            <a:xfrm>
              <a:off x="3937"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6" name="Line 94"/>
            <p:cNvSpPr>
              <a:spLocks noChangeShapeType="1"/>
            </p:cNvSpPr>
            <p:nvPr/>
          </p:nvSpPr>
          <p:spPr bwMode="auto">
            <a:xfrm>
              <a:off x="4013"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7" name="Line 95"/>
            <p:cNvSpPr>
              <a:spLocks noChangeShapeType="1"/>
            </p:cNvSpPr>
            <p:nvPr/>
          </p:nvSpPr>
          <p:spPr bwMode="auto">
            <a:xfrm>
              <a:off x="4087" y="2402"/>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8" name="Line 96"/>
            <p:cNvSpPr>
              <a:spLocks noChangeShapeType="1"/>
            </p:cNvSpPr>
            <p:nvPr/>
          </p:nvSpPr>
          <p:spPr bwMode="auto">
            <a:xfrm>
              <a:off x="4163" y="2402"/>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89" name="Line 97"/>
            <p:cNvSpPr>
              <a:spLocks noChangeShapeType="1"/>
            </p:cNvSpPr>
            <p:nvPr/>
          </p:nvSpPr>
          <p:spPr bwMode="auto">
            <a:xfrm>
              <a:off x="4239"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0" name="Line 98"/>
            <p:cNvSpPr>
              <a:spLocks noChangeShapeType="1"/>
            </p:cNvSpPr>
            <p:nvPr/>
          </p:nvSpPr>
          <p:spPr bwMode="auto">
            <a:xfrm>
              <a:off x="4315"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1" name="Line 99"/>
            <p:cNvSpPr>
              <a:spLocks noChangeShapeType="1"/>
            </p:cNvSpPr>
            <p:nvPr/>
          </p:nvSpPr>
          <p:spPr bwMode="auto">
            <a:xfrm>
              <a:off x="4389" y="2402"/>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2" name="Line 100"/>
            <p:cNvSpPr>
              <a:spLocks noChangeShapeType="1"/>
            </p:cNvSpPr>
            <p:nvPr/>
          </p:nvSpPr>
          <p:spPr bwMode="auto">
            <a:xfrm>
              <a:off x="4465" y="2402"/>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3" name="Line 101"/>
            <p:cNvSpPr>
              <a:spLocks noChangeShapeType="1"/>
            </p:cNvSpPr>
            <p:nvPr/>
          </p:nvSpPr>
          <p:spPr bwMode="auto">
            <a:xfrm>
              <a:off x="4541" y="2402"/>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4" name="Line 102"/>
            <p:cNvSpPr>
              <a:spLocks noChangeShapeType="1"/>
            </p:cNvSpPr>
            <p:nvPr/>
          </p:nvSpPr>
          <p:spPr bwMode="auto">
            <a:xfrm>
              <a:off x="4617" y="2402"/>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5" name="Line 103"/>
            <p:cNvSpPr>
              <a:spLocks noChangeShapeType="1"/>
            </p:cNvSpPr>
            <p:nvPr/>
          </p:nvSpPr>
          <p:spPr bwMode="auto">
            <a:xfrm>
              <a:off x="4693" y="2402"/>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6" name="Line 104"/>
            <p:cNvSpPr>
              <a:spLocks noChangeShapeType="1"/>
            </p:cNvSpPr>
            <p:nvPr/>
          </p:nvSpPr>
          <p:spPr bwMode="auto">
            <a:xfrm>
              <a:off x="3558"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7" name="Line 105"/>
            <p:cNvSpPr>
              <a:spLocks noChangeShapeType="1"/>
            </p:cNvSpPr>
            <p:nvPr/>
          </p:nvSpPr>
          <p:spPr bwMode="auto">
            <a:xfrm>
              <a:off x="3634" y="2536"/>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8" name="Line 106"/>
            <p:cNvSpPr>
              <a:spLocks noChangeShapeType="1"/>
            </p:cNvSpPr>
            <p:nvPr/>
          </p:nvSpPr>
          <p:spPr bwMode="auto">
            <a:xfrm>
              <a:off x="3709" y="2536"/>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099" name="Line 107"/>
            <p:cNvSpPr>
              <a:spLocks noChangeShapeType="1"/>
            </p:cNvSpPr>
            <p:nvPr/>
          </p:nvSpPr>
          <p:spPr bwMode="auto">
            <a:xfrm>
              <a:off x="3784" y="2536"/>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0" name="Line 108"/>
            <p:cNvSpPr>
              <a:spLocks noChangeShapeType="1"/>
            </p:cNvSpPr>
            <p:nvPr/>
          </p:nvSpPr>
          <p:spPr bwMode="auto">
            <a:xfrm>
              <a:off x="3860"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1" name="Line 109"/>
            <p:cNvSpPr>
              <a:spLocks noChangeShapeType="1"/>
            </p:cNvSpPr>
            <p:nvPr/>
          </p:nvSpPr>
          <p:spPr bwMode="auto">
            <a:xfrm>
              <a:off x="3937"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2" name="Line 110"/>
            <p:cNvSpPr>
              <a:spLocks noChangeShapeType="1"/>
            </p:cNvSpPr>
            <p:nvPr/>
          </p:nvSpPr>
          <p:spPr bwMode="auto">
            <a:xfrm>
              <a:off x="4013"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3" name="Line 111"/>
            <p:cNvSpPr>
              <a:spLocks noChangeShapeType="1"/>
            </p:cNvSpPr>
            <p:nvPr/>
          </p:nvSpPr>
          <p:spPr bwMode="auto">
            <a:xfrm>
              <a:off x="4087" y="2536"/>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4" name="Line 112"/>
            <p:cNvSpPr>
              <a:spLocks noChangeShapeType="1"/>
            </p:cNvSpPr>
            <p:nvPr/>
          </p:nvSpPr>
          <p:spPr bwMode="auto">
            <a:xfrm>
              <a:off x="4163" y="2536"/>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5" name="Line 113"/>
            <p:cNvSpPr>
              <a:spLocks noChangeShapeType="1"/>
            </p:cNvSpPr>
            <p:nvPr/>
          </p:nvSpPr>
          <p:spPr bwMode="auto">
            <a:xfrm>
              <a:off x="4239"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6" name="Line 114"/>
            <p:cNvSpPr>
              <a:spLocks noChangeShapeType="1"/>
            </p:cNvSpPr>
            <p:nvPr/>
          </p:nvSpPr>
          <p:spPr bwMode="auto">
            <a:xfrm>
              <a:off x="4315"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7" name="Line 115"/>
            <p:cNvSpPr>
              <a:spLocks noChangeShapeType="1"/>
            </p:cNvSpPr>
            <p:nvPr/>
          </p:nvSpPr>
          <p:spPr bwMode="auto">
            <a:xfrm>
              <a:off x="4389" y="2536"/>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8" name="Line 116"/>
            <p:cNvSpPr>
              <a:spLocks noChangeShapeType="1"/>
            </p:cNvSpPr>
            <p:nvPr/>
          </p:nvSpPr>
          <p:spPr bwMode="auto">
            <a:xfrm>
              <a:off x="4465" y="2536"/>
              <a:ext cx="3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09" name="Line 117"/>
            <p:cNvSpPr>
              <a:spLocks noChangeShapeType="1"/>
            </p:cNvSpPr>
            <p:nvPr/>
          </p:nvSpPr>
          <p:spPr bwMode="auto">
            <a:xfrm>
              <a:off x="4541" y="2536"/>
              <a:ext cx="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10" name="Line 118"/>
            <p:cNvSpPr>
              <a:spLocks noChangeShapeType="1"/>
            </p:cNvSpPr>
            <p:nvPr/>
          </p:nvSpPr>
          <p:spPr bwMode="auto">
            <a:xfrm>
              <a:off x="4617" y="2536"/>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11" name="Line 119"/>
            <p:cNvSpPr>
              <a:spLocks noChangeShapeType="1"/>
            </p:cNvSpPr>
            <p:nvPr/>
          </p:nvSpPr>
          <p:spPr bwMode="auto">
            <a:xfrm>
              <a:off x="4693" y="2536"/>
              <a:ext cx="3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12" name="Rectangle 120"/>
            <p:cNvSpPr>
              <a:spLocks noChangeArrowheads="1"/>
            </p:cNvSpPr>
            <p:nvPr/>
          </p:nvSpPr>
          <p:spPr bwMode="auto">
            <a:xfrm>
              <a:off x="3451" y="198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b</a:t>
              </a:r>
              <a:endParaRPr lang="en-US" altLang="zh-CN" b="1">
                <a:solidFill>
                  <a:srgbClr val="FFFFCC"/>
                </a:solidFill>
                <a:latin typeface="Times New Roman" panose="02020503050405090304" pitchFamily="18" charset="0"/>
                <a:ea typeface="楷体_GB2312" pitchFamily="1" charset="-122"/>
              </a:endParaRPr>
            </a:p>
          </p:txBody>
        </p:sp>
        <p:sp>
          <p:nvSpPr>
            <p:cNvPr id="341113" name="Freeform 121"/>
            <p:cNvSpPr/>
            <p:nvPr/>
          </p:nvSpPr>
          <p:spPr bwMode="auto">
            <a:xfrm>
              <a:off x="3984" y="1546"/>
              <a:ext cx="689" cy="1380"/>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15" name="Freeform 123"/>
            <p:cNvSpPr/>
            <p:nvPr/>
          </p:nvSpPr>
          <p:spPr bwMode="auto">
            <a:xfrm>
              <a:off x="3643" y="2304"/>
              <a:ext cx="341" cy="561"/>
            </a:xfrm>
            <a:custGeom>
              <a:avLst/>
              <a:gdLst>
                <a:gd name="T0" fmla="*/ 291 w 327"/>
                <a:gd name="T1" fmla="*/ 418 h 418"/>
                <a:gd name="T2" fmla="*/ 145 w 327"/>
                <a:gd name="T3" fmla="*/ 382 h 418"/>
                <a:gd name="T4" fmla="*/ 182 w 327"/>
                <a:gd name="T5" fmla="*/ 364 h 418"/>
                <a:gd name="T6" fmla="*/ 0 w 327"/>
                <a:gd name="T7" fmla="*/ 73 h 418"/>
                <a:gd name="T8" fmla="*/ 73 w 327"/>
                <a:gd name="T9" fmla="*/ 73 h 418"/>
                <a:gd name="T10" fmla="*/ 109 w 327"/>
                <a:gd name="T11" fmla="*/ 0 h 418"/>
                <a:gd name="T12" fmla="*/ 291 w 327"/>
                <a:gd name="T13" fmla="*/ 291 h 418"/>
                <a:gd name="T14" fmla="*/ 327 w 327"/>
                <a:gd name="T15" fmla="*/ 273 h 418"/>
                <a:gd name="T16" fmla="*/ 291 w 327"/>
                <a:gd name="T17"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418">
                  <a:moveTo>
                    <a:pt x="291" y="418"/>
                  </a:moveTo>
                  <a:lnTo>
                    <a:pt x="145" y="382"/>
                  </a:lnTo>
                  <a:lnTo>
                    <a:pt x="182" y="364"/>
                  </a:lnTo>
                  <a:lnTo>
                    <a:pt x="0" y="73"/>
                  </a:lnTo>
                  <a:lnTo>
                    <a:pt x="73" y="73"/>
                  </a:lnTo>
                  <a:lnTo>
                    <a:pt x="109" y="0"/>
                  </a:lnTo>
                  <a:lnTo>
                    <a:pt x="291" y="291"/>
                  </a:lnTo>
                  <a:lnTo>
                    <a:pt x="327" y="273"/>
                  </a:lnTo>
                  <a:lnTo>
                    <a:pt x="291" y="418"/>
                  </a:lnTo>
                  <a:close/>
                </a:path>
              </a:pathLst>
            </a:custGeom>
            <a:solidFill>
              <a:srgbClr val="66FF66"/>
            </a:solidFill>
            <a:ln w="14288">
              <a:solidFill>
                <a:srgbClr val="66FF66"/>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16" name="Rectangle 124"/>
            <p:cNvSpPr>
              <a:spLocks noChangeArrowheads="1"/>
            </p:cNvSpPr>
            <p:nvPr/>
          </p:nvSpPr>
          <p:spPr bwMode="auto">
            <a:xfrm>
              <a:off x="3836" y="2145"/>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EBF7FF"/>
                  </a:solidFill>
                  <a:latin typeface="Times New Roman" panose="02020503050405090304" pitchFamily="18" charset="0"/>
                  <a:ea typeface="楷体_GB2312" pitchFamily="1" charset="-122"/>
                </a:rPr>
                <a:t>I</a:t>
              </a:r>
              <a:endParaRPr lang="en-US" altLang="zh-CN" b="1">
                <a:solidFill>
                  <a:srgbClr val="EBF7FF"/>
                </a:solidFill>
                <a:latin typeface="Times New Roman" panose="02020503050405090304" pitchFamily="18" charset="0"/>
                <a:ea typeface="楷体_GB2312" pitchFamily="1" charset="-122"/>
              </a:endParaRPr>
            </a:p>
          </p:txBody>
        </p:sp>
        <p:sp>
          <p:nvSpPr>
            <p:cNvPr id="341117" name="Rectangle 125"/>
            <p:cNvSpPr>
              <a:spLocks noChangeArrowheads="1"/>
            </p:cNvSpPr>
            <p:nvPr/>
          </p:nvSpPr>
          <p:spPr bwMode="auto">
            <a:xfrm>
              <a:off x="3914" y="2217"/>
              <a:ext cx="1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EBF7FF"/>
                  </a:solidFill>
                  <a:latin typeface="Times New Roman" panose="02020503050405090304" pitchFamily="18" charset="0"/>
                  <a:ea typeface="楷体_GB2312" pitchFamily="1" charset="-122"/>
                </a:rPr>
                <a:t>BN</a:t>
              </a:r>
              <a:endParaRPr lang="en-US" altLang="zh-CN" sz="1400" b="1">
                <a:solidFill>
                  <a:srgbClr val="EBF7FF"/>
                </a:solidFill>
                <a:latin typeface="Times New Roman" panose="02020503050405090304" pitchFamily="18" charset="0"/>
                <a:ea typeface="楷体_GB2312" pitchFamily="1" charset="-122"/>
              </a:endParaRPr>
            </a:p>
          </p:txBody>
        </p:sp>
        <p:sp>
          <p:nvSpPr>
            <p:cNvPr id="341118" name="Rectangle 126"/>
            <p:cNvSpPr>
              <a:spLocks noChangeArrowheads="1"/>
            </p:cNvSpPr>
            <p:nvPr/>
          </p:nvSpPr>
          <p:spPr bwMode="auto">
            <a:xfrm>
              <a:off x="3704" y="2793"/>
              <a:ext cx="5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41119" name="Rectangle 127"/>
            <p:cNvSpPr>
              <a:spLocks noChangeArrowheads="1"/>
            </p:cNvSpPr>
            <p:nvPr/>
          </p:nvSpPr>
          <p:spPr bwMode="auto">
            <a:xfrm>
              <a:off x="3774" y="2877"/>
              <a:ext cx="13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EP</a:t>
              </a:r>
              <a:endParaRPr lang="en-US" altLang="zh-CN" sz="1400" b="1">
                <a:solidFill>
                  <a:srgbClr val="FFFFCC"/>
                </a:solidFill>
                <a:latin typeface="Times New Roman" panose="02020503050405090304" pitchFamily="18" charset="0"/>
                <a:ea typeface="楷体_GB2312" pitchFamily="1" charset="-122"/>
              </a:endParaRPr>
            </a:p>
          </p:txBody>
        </p:sp>
        <p:sp>
          <p:nvSpPr>
            <p:cNvPr id="341120" name="Rectangle 128"/>
            <p:cNvSpPr>
              <a:spLocks noChangeArrowheads="1"/>
            </p:cNvSpPr>
            <p:nvPr/>
          </p:nvSpPr>
          <p:spPr bwMode="auto">
            <a:xfrm>
              <a:off x="4498" y="2770"/>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41121" name="Rectangle 129"/>
            <p:cNvSpPr>
              <a:spLocks noChangeArrowheads="1"/>
            </p:cNvSpPr>
            <p:nvPr/>
          </p:nvSpPr>
          <p:spPr bwMode="auto">
            <a:xfrm>
              <a:off x="4566" y="2877"/>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EN</a:t>
              </a:r>
              <a:endParaRPr lang="en-US" altLang="zh-CN" sz="1400" b="1">
                <a:solidFill>
                  <a:srgbClr val="FFFFCC"/>
                </a:solidFill>
                <a:latin typeface="Times New Roman" panose="02020503050405090304" pitchFamily="18" charset="0"/>
                <a:ea typeface="楷体_GB2312" pitchFamily="1" charset="-122"/>
              </a:endParaRPr>
            </a:p>
          </p:txBody>
        </p:sp>
        <p:sp>
          <p:nvSpPr>
            <p:cNvPr id="341122" name="Rectangle 130"/>
            <p:cNvSpPr>
              <a:spLocks noChangeArrowheads="1"/>
            </p:cNvSpPr>
            <p:nvPr/>
          </p:nvSpPr>
          <p:spPr bwMode="auto">
            <a:xfrm>
              <a:off x="4315" y="1351"/>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a:solidFill>
                    <a:srgbClr val="CC0000"/>
                  </a:solidFill>
                  <a:latin typeface="Times New Roman" panose="02020503050405090304" pitchFamily="18" charset="0"/>
                  <a:ea typeface="楷体_GB2312" pitchFamily="1" charset="-122"/>
                </a:rPr>
                <a:t>I</a:t>
              </a:r>
              <a:endParaRPr lang="en-US" altLang="zh-CN" sz="2000" b="1">
                <a:solidFill>
                  <a:srgbClr val="CC0000"/>
                </a:solidFill>
                <a:latin typeface="Times New Roman" panose="02020503050405090304" pitchFamily="18" charset="0"/>
                <a:ea typeface="楷体_GB2312" pitchFamily="1" charset="-122"/>
              </a:endParaRPr>
            </a:p>
          </p:txBody>
        </p:sp>
        <p:sp>
          <p:nvSpPr>
            <p:cNvPr id="341123" name="Rectangle 131"/>
            <p:cNvSpPr>
              <a:spLocks noChangeArrowheads="1"/>
            </p:cNvSpPr>
            <p:nvPr/>
          </p:nvSpPr>
          <p:spPr bwMode="auto">
            <a:xfrm>
              <a:off x="4389" y="1426"/>
              <a:ext cx="1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CN</a:t>
              </a:r>
              <a:endParaRPr lang="en-US" altLang="zh-CN" sz="1400" b="1">
                <a:solidFill>
                  <a:srgbClr val="CC0000"/>
                </a:solidFill>
                <a:latin typeface="Times New Roman" panose="02020503050405090304" pitchFamily="18" charset="0"/>
                <a:ea typeface="楷体_GB2312" pitchFamily="1" charset="-122"/>
              </a:endParaRPr>
            </a:p>
          </p:txBody>
        </p:sp>
        <p:sp>
          <p:nvSpPr>
            <p:cNvPr id="341124" name="Line 132"/>
            <p:cNvSpPr>
              <a:spLocks noChangeShapeType="1"/>
            </p:cNvSpPr>
            <p:nvPr/>
          </p:nvSpPr>
          <p:spPr bwMode="auto">
            <a:xfrm>
              <a:off x="4371" y="1816"/>
              <a:ext cx="1" cy="78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25" name="Freeform 133"/>
            <p:cNvSpPr/>
            <p:nvPr/>
          </p:nvSpPr>
          <p:spPr bwMode="auto">
            <a:xfrm>
              <a:off x="4342" y="1742"/>
              <a:ext cx="47" cy="172"/>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26" name="Line 134"/>
            <p:cNvSpPr>
              <a:spLocks noChangeShapeType="1"/>
            </p:cNvSpPr>
            <p:nvPr/>
          </p:nvSpPr>
          <p:spPr bwMode="auto">
            <a:xfrm>
              <a:off x="4446" y="1816"/>
              <a:ext cx="1" cy="78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27" name="Freeform 135"/>
            <p:cNvSpPr/>
            <p:nvPr/>
          </p:nvSpPr>
          <p:spPr bwMode="auto">
            <a:xfrm>
              <a:off x="4419" y="1742"/>
              <a:ext cx="56" cy="172"/>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28" name="Line 136"/>
            <p:cNvSpPr>
              <a:spLocks noChangeShapeType="1"/>
            </p:cNvSpPr>
            <p:nvPr/>
          </p:nvSpPr>
          <p:spPr bwMode="auto">
            <a:xfrm>
              <a:off x="4532" y="1816"/>
              <a:ext cx="0" cy="78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29" name="Freeform 137"/>
            <p:cNvSpPr/>
            <p:nvPr/>
          </p:nvSpPr>
          <p:spPr bwMode="auto">
            <a:xfrm>
              <a:off x="4504" y="1742"/>
              <a:ext cx="56" cy="172"/>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0" name="Freeform 138"/>
            <p:cNvSpPr/>
            <p:nvPr/>
          </p:nvSpPr>
          <p:spPr bwMode="auto">
            <a:xfrm>
              <a:off x="4117" y="2268"/>
              <a:ext cx="169" cy="328"/>
            </a:xfrm>
            <a:custGeom>
              <a:avLst/>
              <a:gdLst>
                <a:gd name="T0" fmla="*/ 0 w 163"/>
                <a:gd name="T1" fmla="*/ 0 h 245"/>
                <a:gd name="T2" fmla="*/ 63 w 163"/>
                <a:gd name="T3" fmla="*/ 72 h 245"/>
                <a:gd name="T4" fmla="*/ 118 w 163"/>
                <a:gd name="T5" fmla="*/ 154 h 245"/>
                <a:gd name="T6" fmla="*/ 163 w 163"/>
                <a:gd name="T7" fmla="*/ 245 h 245"/>
              </a:gdLst>
              <a:ahLst/>
              <a:cxnLst>
                <a:cxn ang="0">
                  <a:pos x="T0" y="T1"/>
                </a:cxn>
                <a:cxn ang="0">
                  <a:pos x="T2" y="T3"/>
                </a:cxn>
                <a:cxn ang="0">
                  <a:pos x="T4" y="T5"/>
                </a:cxn>
                <a:cxn ang="0">
                  <a:pos x="T6" y="T7"/>
                </a:cxn>
              </a:cxnLst>
              <a:rect l="0" t="0" r="r" b="b"/>
              <a:pathLst>
                <a:path w="163" h="245">
                  <a:moveTo>
                    <a:pt x="0" y="0"/>
                  </a:moveTo>
                  <a:lnTo>
                    <a:pt x="63" y="72"/>
                  </a:lnTo>
                  <a:lnTo>
                    <a:pt x="118" y="154"/>
                  </a:lnTo>
                  <a:lnTo>
                    <a:pt x="163" y="245"/>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1" name="Freeform 139"/>
            <p:cNvSpPr/>
            <p:nvPr/>
          </p:nvSpPr>
          <p:spPr bwMode="auto">
            <a:xfrm>
              <a:off x="4078" y="2230"/>
              <a:ext cx="113" cy="146"/>
            </a:xfrm>
            <a:custGeom>
              <a:avLst/>
              <a:gdLst>
                <a:gd name="T0" fmla="*/ 109 w 109"/>
                <a:gd name="T1" fmla="*/ 73 h 109"/>
                <a:gd name="T2" fmla="*/ 73 w 109"/>
                <a:gd name="T3" fmla="*/ 73 h 109"/>
                <a:gd name="T4" fmla="*/ 73 w 109"/>
                <a:gd name="T5" fmla="*/ 109 h 109"/>
                <a:gd name="T6" fmla="*/ 0 w 109"/>
                <a:gd name="T7" fmla="*/ 0 h 109"/>
                <a:gd name="T8" fmla="*/ 109 w 109"/>
                <a:gd name="T9" fmla="*/ 73 h 109"/>
              </a:gdLst>
              <a:ahLst/>
              <a:cxnLst>
                <a:cxn ang="0">
                  <a:pos x="T0" y="T1"/>
                </a:cxn>
                <a:cxn ang="0">
                  <a:pos x="T2" y="T3"/>
                </a:cxn>
                <a:cxn ang="0">
                  <a:pos x="T4" y="T5"/>
                </a:cxn>
                <a:cxn ang="0">
                  <a:pos x="T6" y="T7"/>
                </a:cxn>
                <a:cxn ang="0">
                  <a:pos x="T8" y="T9"/>
                </a:cxn>
              </a:cxnLst>
              <a:rect l="0" t="0" r="r" b="b"/>
              <a:pathLst>
                <a:path w="109" h="109">
                  <a:moveTo>
                    <a:pt x="109" y="73"/>
                  </a:moveTo>
                  <a:lnTo>
                    <a:pt x="73" y="73"/>
                  </a:lnTo>
                  <a:lnTo>
                    <a:pt x="73" y="109"/>
                  </a:lnTo>
                  <a:lnTo>
                    <a:pt x="0" y="0"/>
                  </a:lnTo>
                  <a:lnTo>
                    <a:pt x="109" y="73"/>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2" name="Freeform 140"/>
            <p:cNvSpPr/>
            <p:nvPr/>
          </p:nvSpPr>
          <p:spPr bwMode="auto">
            <a:xfrm>
              <a:off x="4258" y="2632"/>
              <a:ext cx="57" cy="62"/>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3" name="Freeform 141"/>
            <p:cNvSpPr/>
            <p:nvPr/>
          </p:nvSpPr>
          <p:spPr bwMode="auto">
            <a:xfrm>
              <a:off x="4342" y="2632"/>
              <a:ext cx="47" cy="62"/>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4" name="Freeform 142"/>
            <p:cNvSpPr/>
            <p:nvPr/>
          </p:nvSpPr>
          <p:spPr bwMode="auto">
            <a:xfrm>
              <a:off x="4419" y="2632"/>
              <a:ext cx="56" cy="62"/>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35" name="Freeform 143"/>
            <p:cNvSpPr/>
            <p:nvPr/>
          </p:nvSpPr>
          <p:spPr bwMode="auto">
            <a:xfrm>
              <a:off x="4504" y="2632"/>
              <a:ext cx="56" cy="62"/>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42" name="Line 150"/>
            <p:cNvSpPr>
              <a:spLocks noChangeShapeType="1"/>
            </p:cNvSpPr>
            <p:nvPr/>
          </p:nvSpPr>
          <p:spPr bwMode="auto">
            <a:xfrm>
              <a:off x="3747" y="2474"/>
              <a:ext cx="113" cy="2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43" name="Freeform 151"/>
            <p:cNvSpPr/>
            <p:nvPr/>
          </p:nvSpPr>
          <p:spPr bwMode="auto">
            <a:xfrm>
              <a:off x="3719" y="2438"/>
              <a:ext cx="56" cy="61"/>
            </a:xfrm>
            <a:custGeom>
              <a:avLst/>
              <a:gdLst>
                <a:gd name="T0" fmla="*/ 0 w 54"/>
                <a:gd name="T1" fmla="*/ 27 h 45"/>
                <a:gd name="T2" fmla="*/ 18 w 54"/>
                <a:gd name="T3" fmla="*/ 0 h 45"/>
                <a:gd name="T4" fmla="*/ 45 w 54"/>
                <a:gd name="T5" fmla="*/ 0 h 45"/>
                <a:gd name="T6" fmla="*/ 54 w 54"/>
                <a:gd name="T7" fmla="*/ 27 h 45"/>
                <a:gd name="T8" fmla="*/ 45 w 54"/>
                <a:gd name="T9" fmla="*/ 45 h 45"/>
                <a:gd name="T10" fmla="*/ 18 w 54"/>
                <a:gd name="T11" fmla="*/ 45 h 45"/>
                <a:gd name="T12" fmla="*/ 0 w 54"/>
                <a:gd name="T13" fmla="*/ 27 h 45"/>
              </a:gdLst>
              <a:ahLst/>
              <a:cxnLst>
                <a:cxn ang="0">
                  <a:pos x="T0" y="T1"/>
                </a:cxn>
                <a:cxn ang="0">
                  <a:pos x="T2" y="T3"/>
                </a:cxn>
                <a:cxn ang="0">
                  <a:pos x="T4" y="T5"/>
                </a:cxn>
                <a:cxn ang="0">
                  <a:pos x="T6" y="T7"/>
                </a:cxn>
                <a:cxn ang="0">
                  <a:pos x="T8" y="T9"/>
                </a:cxn>
                <a:cxn ang="0">
                  <a:pos x="T10" y="T11"/>
                </a:cxn>
                <a:cxn ang="0">
                  <a:pos x="T12" y="T13"/>
                </a:cxn>
              </a:cxnLst>
              <a:rect l="0" t="0" r="r" b="b"/>
              <a:pathLst>
                <a:path w="54" h="45">
                  <a:moveTo>
                    <a:pt x="0" y="27"/>
                  </a:moveTo>
                  <a:lnTo>
                    <a:pt x="18" y="0"/>
                  </a:lnTo>
                  <a:lnTo>
                    <a:pt x="45" y="0"/>
                  </a:lnTo>
                  <a:lnTo>
                    <a:pt x="54" y="27"/>
                  </a:lnTo>
                  <a:lnTo>
                    <a:pt x="45" y="45"/>
                  </a:lnTo>
                  <a:lnTo>
                    <a:pt x="18" y="45"/>
                  </a:lnTo>
                  <a:lnTo>
                    <a:pt x="0" y="27"/>
                  </a:lnTo>
                  <a:close/>
                </a:path>
              </a:pathLst>
            </a:custGeom>
            <a:solidFill>
              <a:srgbClr val="FFFFFF"/>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44" name="Freeform 152"/>
            <p:cNvSpPr/>
            <p:nvPr/>
          </p:nvSpPr>
          <p:spPr bwMode="auto">
            <a:xfrm>
              <a:off x="3803" y="2596"/>
              <a:ext cx="94" cy="173"/>
            </a:xfrm>
            <a:custGeom>
              <a:avLst/>
              <a:gdLst>
                <a:gd name="T0" fmla="*/ 0 w 91"/>
                <a:gd name="T1" fmla="*/ 27 h 128"/>
                <a:gd name="T2" fmla="*/ 37 w 91"/>
                <a:gd name="T3" fmla="*/ 37 h 128"/>
                <a:gd name="T4" fmla="*/ 46 w 91"/>
                <a:gd name="T5" fmla="*/ 0 h 128"/>
                <a:gd name="T6" fmla="*/ 91 w 91"/>
                <a:gd name="T7" fmla="*/ 128 h 128"/>
                <a:gd name="T8" fmla="*/ 0 w 91"/>
                <a:gd name="T9" fmla="*/ 27 h 128"/>
              </a:gdLst>
              <a:ahLst/>
              <a:cxnLst>
                <a:cxn ang="0">
                  <a:pos x="T0" y="T1"/>
                </a:cxn>
                <a:cxn ang="0">
                  <a:pos x="T2" y="T3"/>
                </a:cxn>
                <a:cxn ang="0">
                  <a:pos x="T4" y="T5"/>
                </a:cxn>
                <a:cxn ang="0">
                  <a:pos x="T6" y="T7"/>
                </a:cxn>
                <a:cxn ang="0">
                  <a:pos x="T8" y="T9"/>
                </a:cxn>
              </a:cxnLst>
              <a:rect l="0" t="0" r="r" b="b"/>
              <a:pathLst>
                <a:path w="91" h="128">
                  <a:moveTo>
                    <a:pt x="0" y="27"/>
                  </a:moveTo>
                  <a:lnTo>
                    <a:pt x="37" y="37"/>
                  </a:lnTo>
                  <a:lnTo>
                    <a:pt x="46" y="0"/>
                  </a:lnTo>
                  <a:lnTo>
                    <a:pt x="91" y="128"/>
                  </a:lnTo>
                  <a:lnTo>
                    <a:pt x="0" y="27"/>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341145" name="Object 153"/>
            <p:cNvGraphicFramePr>
              <a:graphicFrameLocks noChangeAspect="1"/>
            </p:cNvGraphicFramePr>
            <p:nvPr/>
          </p:nvGraphicFramePr>
          <p:xfrm>
            <a:off x="4886" y="2562"/>
            <a:ext cx="124" cy="279"/>
          </p:xfrm>
          <a:graphic>
            <a:graphicData uri="http://schemas.openxmlformats.org/presentationml/2006/ole">
              <mc:AlternateContent xmlns:mc="http://schemas.openxmlformats.org/markup-compatibility/2006">
                <mc:Choice xmlns:v="urn:schemas-microsoft-com:vml" Requires="v">
                  <p:oleObj spid="_x0000_s2" name="Visio" r:id="rId1" imgW="178435" imgH="367665" progId="Visio.Drawing.11">
                    <p:embed/>
                  </p:oleObj>
                </mc:Choice>
                <mc:Fallback>
                  <p:oleObj name="Visio" r:id="rId1" imgW="178435" imgH="367665" progId="Visio.Drawing.11">
                    <p:embed/>
                    <p:pic>
                      <p:nvPicPr>
                        <p:cNvPr id="0" name="Object 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 y="2562"/>
                          <a:ext cx="124"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41146" name="Rectangle 154"/>
          <p:cNvSpPr>
            <a:spLocks noChangeArrowheads="1"/>
          </p:cNvSpPr>
          <p:nvPr/>
        </p:nvSpPr>
        <p:spPr bwMode="auto">
          <a:xfrm>
            <a:off x="1310075" y="721327"/>
            <a:ext cx="789146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en-US" sz="2400" b="1" dirty="0">
                <a:solidFill>
                  <a:srgbClr val="0000CC"/>
                </a:solidFill>
                <a:latin typeface="Times New Roman" panose="02020503050405090304" pitchFamily="18" charset="0"/>
                <a:ea typeface="楷体_GB2312" pitchFamily="1" charset="-122"/>
              </a:rPr>
              <a:t>④</a:t>
            </a:r>
            <a:r>
              <a:rPr lang="en-US" altLang="zh-CN" sz="2400" b="1" dirty="0">
                <a:solidFill>
                  <a:srgbClr val="0000CC"/>
                </a:solidFill>
                <a:latin typeface="Times New Roman" panose="02020503050405090304" pitchFamily="18" charset="0"/>
                <a:ea typeface="楷体_GB2312" pitchFamily="1" charset="-122"/>
              </a:rPr>
              <a:t>. </a:t>
            </a:r>
            <a:r>
              <a:rPr lang="zh-CN" altLang="en-US" sz="2400" b="1" dirty="0">
                <a:solidFill>
                  <a:srgbClr val="0000CC"/>
                </a:solidFill>
                <a:latin typeface="Times New Roman" panose="02020503050405090304" pitchFamily="18" charset="0"/>
                <a:ea typeface="楷体_GB2312" pitchFamily="1" charset="-122"/>
              </a:rPr>
              <a:t>集电</a:t>
            </a:r>
            <a:r>
              <a:rPr lang="zh-CN" altLang="en-US" sz="2400" b="1" dirty="0">
                <a:solidFill>
                  <a:srgbClr val="0000CC"/>
                </a:solidFill>
                <a:latin typeface="楷体_GB2312" pitchFamily="1" charset="-122"/>
                <a:ea typeface="楷体_GB2312" pitchFamily="1" charset="-122"/>
              </a:rPr>
              <a:t>结少子漂移</a:t>
            </a:r>
            <a:endParaRPr lang="zh-CN" altLang="en-US" sz="2400" b="1" dirty="0">
              <a:solidFill>
                <a:srgbClr val="0000CC"/>
              </a:solidFill>
              <a:latin typeface="楷体_GB2312" pitchFamily="1" charset="-122"/>
              <a:ea typeface="楷体_GB2312" pitchFamily="1" charset="-122"/>
            </a:endParaRPr>
          </a:p>
          <a:p>
            <a:pPr defTabSz="914400" fontAlgn="base">
              <a:spcAft>
                <a:spcPct val="0"/>
              </a:spcAft>
              <a:buNone/>
            </a:pPr>
            <a:r>
              <a:rPr lang="zh-CN" altLang="en-US" sz="2400" b="1" dirty="0">
                <a:solidFill>
                  <a:srgbClr val="000000"/>
                </a:solidFill>
                <a:latin typeface="Times New Roman" panose="02020503050405090304" pitchFamily="18" charset="0"/>
                <a:ea typeface="楷体_GB2312" pitchFamily="1" charset="-122"/>
              </a:rPr>
              <a:t>集电</a:t>
            </a:r>
            <a:r>
              <a:rPr lang="zh-CN" altLang="en-US" sz="2400" b="1" dirty="0">
                <a:solidFill>
                  <a:srgbClr val="000000"/>
                </a:solidFill>
                <a:latin typeface="楷体_GB2312" pitchFamily="1" charset="-122"/>
                <a:ea typeface="楷体_GB2312" pitchFamily="1" charset="-122"/>
              </a:rPr>
              <a:t>结反偏，两边少子飘移形成反向饱和电流</a:t>
            </a:r>
            <a:r>
              <a:rPr lang="en-US" altLang="zh-CN" sz="2400" b="1" dirty="0">
                <a:solidFill>
                  <a:srgbClr val="000000"/>
                </a:solidFill>
                <a:latin typeface="Times New Roman" panose="02020503050405090304" pitchFamily="18" charset="0"/>
                <a:ea typeface="楷体_GB2312" pitchFamily="1" charset="-122"/>
              </a:rPr>
              <a:t>I</a:t>
            </a:r>
            <a:r>
              <a:rPr lang="en-US" altLang="zh-CN" sz="2400" b="1" baseline="-25000" dirty="0">
                <a:solidFill>
                  <a:srgbClr val="000000"/>
                </a:solidFill>
                <a:latin typeface="Times New Roman" panose="02020503050405090304" pitchFamily="18" charset="0"/>
                <a:ea typeface="楷体_GB2312" pitchFamily="1" charset="-122"/>
              </a:rPr>
              <a:t>CBO</a:t>
            </a:r>
            <a:r>
              <a:rPr lang="zh-CN" altLang="en-US" sz="2400" b="1" dirty="0">
                <a:solidFill>
                  <a:srgbClr val="000000"/>
                </a:solidFill>
                <a:latin typeface="Times New Roman" panose="02020503050405090304" pitchFamily="18" charset="0"/>
                <a:ea typeface="楷体_GB2312" pitchFamily="1" charset="-122"/>
              </a:rPr>
              <a:t>。</a:t>
            </a:r>
            <a:endParaRPr lang="zh-CN" altLang="en-US" sz="2400" b="1" dirty="0">
              <a:solidFill>
                <a:srgbClr val="000000"/>
              </a:solidFill>
              <a:latin typeface="Times New Roman" panose="02020503050405090304" pitchFamily="18" charset="0"/>
              <a:ea typeface="楷体_GB2312" pitchFamily="1" charset="-122"/>
            </a:endParaRPr>
          </a:p>
        </p:txBody>
      </p:sp>
      <p:grpSp>
        <p:nvGrpSpPr>
          <p:cNvPr id="341147" name="Group 155"/>
          <p:cNvGrpSpPr/>
          <p:nvPr/>
        </p:nvGrpSpPr>
        <p:grpSpPr bwMode="auto">
          <a:xfrm>
            <a:off x="8237135" y="2544569"/>
            <a:ext cx="471488" cy="1201738"/>
            <a:chOff x="2294" y="1388"/>
            <a:chExt cx="297" cy="757"/>
          </a:xfrm>
        </p:grpSpPr>
        <p:sp>
          <p:nvSpPr>
            <p:cNvPr id="341148" name="Rectangle 156"/>
            <p:cNvSpPr>
              <a:spLocks noChangeArrowheads="1"/>
            </p:cNvSpPr>
            <p:nvPr/>
          </p:nvSpPr>
          <p:spPr bwMode="auto">
            <a:xfrm>
              <a:off x="2294" y="1388"/>
              <a:ext cx="5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FF"/>
                  </a:solidFill>
                  <a:latin typeface="Times New Roman" panose="02020503050405090304" pitchFamily="18" charset="0"/>
                  <a:ea typeface="楷体_GB2312" pitchFamily="1" charset="-122"/>
                </a:rPr>
                <a:t>I</a:t>
              </a:r>
              <a:endParaRPr lang="en-US" altLang="zh-CN" b="1">
                <a:solidFill>
                  <a:srgbClr val="0000FF"/>
                </a:solidFill>
                <a:latin typeface="Times New Roman" panose="02020503050405090304" pitchFamily="18" charset="0"/>
                <a:ea typeface="楷体_GB2312" pitchFamily="1" charset="-122"/>
              </a:endParaRPr>
            </a:p>
          </p:txBody>
        </p:sp>
        <p:sp>
          <p:nvSpPr>
            <p:cNvPr id="341149" name="Rectangle 157"/>
            <p:cNvSpPr>
              <a:spLocks noChangeArrowheads="1"/>
            </p:cNvSpPr>
            <p:nvPr/>
          </p:nvSpPr>
          <p:spPr bwMode="auto">
            <a:xfrm>
              <a:off x="2358" y="1485"/>
              <a:ext cx="2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FF"/>
                  </a:solidFill>
                  <a:latin typeface="Times New Roman" panose="02020503050405090304" pitchFamily="18" charset="0"/>
                  <a:ea typeface="楷体_GB2312" pitchFamily="1" charset="-122"/>
                </a:rPr>
                <a:t>CBO</a:t>
              </a:r>
              <a:endParaRPr lang="en-US" altLang="zh-CN" sz="1400" b="1">
                <a:solidFill>
                  <a:srgbClr val="0000FF"/>
                </a:solidFill>
                <a:latin typeface="Times New Roman" panose="02020503050405090304" pitchFamily="18" charset="0"/>
                <a:ea typeface="楷体_GB2312" pitchFamily="1" charset="-122"/>
              </a:endParaRPr>
            </a:p>
          </p:txBody>
        </p:sp>
        <p:sp>
          <p:nvSpPr>
            <p:cNvPr id="341150" name="Freeform 158"/>
            <p:cNvSpPr/>
            <p:nvPr/>
          </p:nvSpPr>
          <p:spPr bwMode="auto">
            <a:xfrm>
              <a:off x="2351" y="1620"/>
              <a:ext cx="227" cy="525"/>
            </a:xfrm>
            <a:custGeom>
              <a:avLst/>
              <a:gdLst>
                <a:gd name="T0" fmla="*/ 109 w 218"/>
                <a:gd name="T1" fmla="*/ 392 h 392"/>
                <a:gd name="T2" fmla="*/ 0 w 218"/>
                <a:gd name="T3" fmla="*/ 282 h 392"/>
                <a:gd name="T4" fmla="*/ 45 w 218"/>
                <a:gd name="T5" fmla="*/ 282 h 392"/>
                <a:gd name="T6" fmla="*/ 45 w 218"/>
                <a:gd name="T7" fmla="*/ 0 h 392"/>
                <a:gd name="T8" fmla="*/ 109 w 218"/>
                <a:gd name="T9" fmla="*/ 46 h 392"/>
                <a:gd name="T10" fmla="*/ 172 w 218"/>
                <a:gd name="T11" fmla="*/ 0 h 392"/>
                <a:gd name="T12" fmla="*/ 172 w 218"/>
                <a:gd name="T13" fmla="*/ 282 h 392"/>
                <a:gd name="T14" fmla="*/ 218 w 218"/>
                <a:gd name="T15" fmla="*/ 282 h 392"/>
                <a:gd name="T16" fmla="*/ 109 w 21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92">
                  <a:moveTo>
                    <a:pt x="109" y="392"/>
                  </a:moveTo>
                  <a:lnTo>
                    <a:pt x="0" y="282"/>
                  </a:lnTo>
                  <a:lnTo>
                    <a:pt x="45" y="282"/>
                  </a:lnTo>
                  <a:lnTo>
                    <a:pt x="45" y="0"/>
                  </a:lnTo>
                  <a:lnTo>
                    <a:pt x="109" y="46"/>
                  </a:lnTo>
                  <a:lnTo>
                    <a:pt x="172" y="0"/>
                  </a:lnTo>
                  <a:lnTo>
                    <a:pt x="172" y="282"/>
                  </a:lnTo>
                  <a:lnTo>
                    <a:pt x="218" y="282"/>
                  </a:lnTo>
                  <a:lnTo>
                    <a:pt x="109" y="392"/>
                  </a:lnTo>
                  <a:close/>
                </a:path>
              </a:pathLst>
            </a:custGeom>
            <a:solidFill>
              <a:schemeClr val="folHlink"/>
            </a:solidFill>
            <a:ln w="14288">
              <a:solidFill>
                <a:schemeClr val="folHlink"/>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1" name="Line 159"/>
            <p:cNvSpPr>
              <a:spLocks noChangeShapeType="1"/>
            </p:cNvSpPr>
            <p:nvPr/>
          </p:nvSpPr>
          <p:spPr bwMode="auto">
            <a:xfrm flipH="1">
              <a:off x="2492" y="1791"/>
              <a:ext cx="11" cy="2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2" name="Freeform 160"/>
            <p:cNvSpPr/>
            <p:nvPr/>
          </p:nvSpPr>
          <p:spPr bwMode="auto">
            <a:xfrm>
              <a:off x="2465" y="1973"/>
              <a:ext cx="56" cy="62"/>
            </a:xfrm>
            <a:custGeom>
              <a:avLst/>
              <a:gdLst>
                <a:gd name="T0" fmla="*/ 0 w 54"/>
                <a:gd name="T1" fmla="*/ 27 h 46"/>
                <a:gd name="T2" fmla="*/ 18 w 54"/>
                <a:gd name="T3" fmla="*/ 0 h 46"/>
                <a:gd name="T4" fmla="*/ 45 w 54"/>
                <a:gd name="T5" fmla="*/ 0 h 46"/>
                <a:gd name="T6" fmla="*/ 54 w 54"/>
                <a:gd name="T7" fmla="*/ 27 h 46"/>
                <a:gd name="T8" fmla="*/ 45 w 54"/>
                <a:gd name="T9" fmla="*/ 46 h 46"/>
                <a:gd name="T10" fmla="*/ 18 w 54"/>
                <a:gd name="T11" fmla="*/ 46 h 46"/>
                <a:gd name="T12" fmla="*/ 0 w 54"/>
                <a:gd name="T13" fmla="*/ 27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7"/>
                  </a:moveTo>
                  <a:lnTo>
                    <a:pt x="18" y="0"/>
                  </a:lnTo>
                  <a:lnTo>
                    <a:pt x="45" y="0"/>
                  </a:lnTo>
                  <a:lnTo>
                    <a:pt x="54" y="27"/>
                  </a:lnTo>
                  <a:lnTo>
                    <a:pt x="45" y="46"/>
                  </a:lnTo>
                  <a:lnTo>
                    <a:pt x="18" y="46"/>
                  </a:lnTo>
                  <a:lnTo>
                    <a:pt x="0" y="27"/>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3" name="Freeform 161"/>
            <p:cNvSpPr/>
            <p:nvPr/>
          </p:nvSpPr>
          <p:spPr bwMode="auto">
            <a:xfrm>
              <a:off x="2482" y="1693"/>
              <a:ext cx="39" cy="146"/>
            </a:xfrm>
            <a:custGeom>
              <a:avLst/>
              <a:gdLst>
                <a:gd name="T0" fmla="*/ 36 w 36"/>
                <a:gd name="T1" fmla="*/ 109 h 109"/>
                <a:gd name="T2" fmla="*/ 18 w 36"/>
                <a:gd name="T3" fmla="*/ 91 h 109"/>
                <a:gd name="T4" fmla="*/ 0 w 36"/>
                <a:gd name="T5" fmla="*/ 109 h 109"/>
                <a:gd name="T6" fmla="*/ 18 w 36"/>
                <a:gd name="T7" fmla="*/ 0 h 109"/>
                <a:gd name="T8" fmla="*/ 36 w 36"/>
                <a:gd name="T9" fmla="*/ 109 h 109"/>
              </a:gdLst>
              <a:ahLst/>
              <a:cxnLst>
                <a:cxn ang="0">
                  <a:pos x="T0" y="T1"/>
                </a:cxn>
                <a:cxn ang="0">
                  <a:pos x="T2" y="T3"/>
                </a:cxn>
                <a:cxn ang="0">
                  <a:pos x="T4" y="T5"/>
                </a:cxn>
                <a:cxn ang="0">
                  <a:pos x="T6" y="T7"/>
                </a:cxn>
                <a:cxn ang="0">
                  <a:pos x="T8" y="T9"/>
                </a:cxn>
              </a:cxnLst>
              <a:rect l="0" t="0" r="r" b="b"/>
              <a:pathLst>
                <a:path w="36" h="109">
                  <a:moveTo>
                    <a:pt x="36" y="109"/>
                  </a:moveTo>
                  <a:lnTo>
                    <a:pt x="18" y="91"/>
                  </a:lnTo>
                  <a:lnTo>
                    <a:pt x="0" y="109"/>
                  </a:lnTo>
                  <a:lnTo>
                    <a:pt x="18" y="0"/>
                  </a:lnTo>
                  <a:lnTo>
                    <a:pt x="36" y="109"/>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4" name="Line 162"/>
            <p:cNvSpPr>
              <a:spLocks noChangeShapeType="1"/>
            </p:cNvSpPr>
            <p:nvPr/>
          </p:nvSpPr>
          <p:spPr bwMode="auto">
            <a:xfrm flipH="1">
              <a:off x="2426" y="1767"/>
              <a:ext cx="9" cy="19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5" name="Freeform 163"/>
            <p:cNvSpPr/>
            <p:nvPr/>
          </p:nvSpPr>
          <p:spPr bwMode="auto">
            <a:xfrm>
              <a:off x="2407" y="1705"/>
              <a:ext cx="58" cy="49"/>
            </a:xfrm>
            <a:custGeom>
              <a:avLst/>
              <a:gdLst>
                <a:gd name="T0" fmla="*/ 0 w 55"/>
                <a:gd name="T1" fmla="*/ 18 h 36"/>
                <a:gd name="T2" fmla="*/ 18 w 55"/>
                <a:gd name="T3" fmla="*/ 0 h 36"/>
                <a:gd name="T4" fmla="*/ 46 w 55"/>
                <a:gd name="T5" fmla="*/ 0 h 36"/>
                <a:gd name="T6" fmla="*/ 55 w 55"/>
                <a:gd name="T7" fmla="*/ 18 h 36"/>
                <a:gd name="T8" fmla="*/ 46 w 55"/>
                <a:gd name="T9" fmla="*/ 36 h 36"/>
                <a:gd name="T10" fmla="*/ 18 w 55"/>
                <a:gd name="T11" fmla="*/ 36 h 36"/>
                <a:gd name="T12" fmla="*/ 0 w 55"/>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55" h="36">
                  <a:moveTo>
                    <a:pt x="0" y="18"/>
                  </a:moveTo>
                  <a:lnTo>
                    <a:pt x="18" y="0"/>
                  </a:lnTo>
                  <a:lnTo>
                    <a:pt x="46" y="0"/>
                  </a:lnTo>
                  <a:lnTo>
                    <a:pt x="55" y="18"/>
                  </a:lnTo>
                  <a:lnTo>
                    <a:pt x="46" y="36"/>
                  </a:lnTo>
                  <a:lnTo>
                    <a:pt x="18" y="36"/>
                  </a:lnTo>
                  <a:lnTo>
                    <a:pt x="0" y="18"/>
                  </a:lnTo>
                  <a:close/>
                </a:path>
              </a:pathLst>
            </a:custGeom>
            <a:solidFill>
              <a:srgbClr val="FFFFFF"/>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1156" name="Freeform 164"/>
            <p:cNvSpPr/>
            <p:nvPr/>
          </p:nvSpPr>
          <p:spPr bwMode="auto">
            <a:xfrm>
              <a:off x="2405" y="1875"/>
              <a:ext cx="38" cy="149"/>
            </a:xfrm>
            <a:custGeom>
              <a:avLst/>
              <a:gdLst>
                <a:gd name="T0" fmla="*/ 0 w 37"/>
                <a:gd name="T1" fmla="*/ 0 h 110"/>
                <a:gd name="T2" fmla="*/ 18 w 37"/>
                <a:gd name="T3" fmla="*/ 19 h 110"/>
                <a:gd name="T4" fmla="*/ 37 w 37"/>
                <a:gd name="T5" fmla="*/ 0 h 110"/>
                <a:gd name="T6" fmla="*/ 18 w 37"/>
                <a:gd name="T7" fmla="*/ 110 h 110"/>
                <a:gd name="T8" fmla="*/ 0 w 37"/>
                <a:gd name="T9" fmla="*/ 0 h 110"/>
              </a:gdLst>
              <a:ahLst/>
              <a:cxnLst>
                <a:cxn ang="0">
                  <a:pos x="T0" y="T1"/>
                </a:cxn>
                <a:cxn ang="0">
                  <a:pos x="T2" y="T3"/>
                </a:cxn>
                <a:cxn ang="0">
                  <a:pos x="T4" y="T5"/>
                </a:cxn>
                <a:cxn ang="0">
                  <a:pos x="T6" y="T7"/>
                </a:cxn>
                <a:cxn ang="0">
                  <a:pos x="T8" y="T9"/>
                </a:cxn>
              </a:cxnLst>
              <a:rect l="0" t="0" r="r" b="b"/>
              <a:pathLst>
                <a:path w="37" h="110">
                  <a:moveTo>
                    <a:pt x="0" y="0"/>
                  </a:moveTo>
                  <a:lnTo>
                    <a:pt x="18" y="19"/>
                  </a:lnTo>
                  <a:lnTo>
                    <a:pt x="37" y="0"/>
                  </a:lnTo>
                  <a:lnTo>
                    <a:pt x="18" y="110"/>
                  </a:lnTo>
                  <a:lnTo>
                    <a:pt x="0"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1147"/>
                                        </p:tgtEl>
                                        <p:attrNameLst>
                                          <p:attrName>style.visibility</p:attrName>
                                        </p:attrNameLst>
                                      </p:cBhvr>
                                      <p:to>
                                        <p:strVal val="visible"/>
                                      </p:to>
                                    </p:set>
                                    <p:animEffect transition="in" filter="wipe(down)">
                                      <p:cBhvr>
                                        <p:cTn id="7" dur="1000"/>
                                        <p:tgtEl>
                                          <p:spTgt spid="341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0995">
                                            <p:txEl>
                                              <p:pRg st="0" end="0"/>
                                            </p:txEl>
                                          </p:spTgt>
                                        </p:tgtEl>
                                        <p:attrNameLst>
                                          <p:attrName>style.visibility</p:attrName>
                                        </p:attrNameLst>
                                      </p:cBhvr>
                                      <p:to>
                                        <p:strVal val="visible"/>
                                      </p:to>
                                    </p:set>
                                    <p:animEffect transition="in" filter="wipe(up)">
                                      <p:cBhvr>
                                        <p:cTn id="12" dur="2000"/>
                                        <p:tgtEl>
                                          <p:spTgt spid="3409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bwMode="auto">
          <a:xfrm>
            <a:off x="2008065" y="1382221"/>
            <a:ext cx="4895850" cy="3902075"/>
            <a:chOff x="612" y="300"/>
            <a:chExt cx="3084" cy="2458"/>
          </a:xfrm>
        </p:grpSpPr>
        <p:sp>
          <p:nvSpPr>
            <p:cNvPr id="4" name="Line 4"/>
            <p:cNvSpPr>
              <a:spLocks noChangeShapeType="1"/>
            </p:cNvSpPr>
            <p:nvPr/>
          </p:nvSpPr>
          <p:spPr bwMode="auto">
            <a:xfrm>
              <a:off x="3334"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Rectangle 5"/>
            <p:cNvSpPr>
              <a:spLocks noChangeArrowheads="1"/>
            </p:cNvSpPr>
            <p:nvPr/>
          </p:nvSpPr>
          <p:spPr bwMode="auto">
            <a:xfrm>
              <a:off x="3228" y="1208"/>
              <a:ext cx="181"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宋体" pitchFamily="2" charset="-122"/>
                  <a:sym typeface="Symbol" panose="05050102010706020507" pitchFamily="18" charset="2"/>
                </a:rPr>
                <a:t>5</a:t>
              </a:r>
              <a:endParaRPr kumimoji="1" lang="en-US" altLang="zh-CN" sz="24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6" name="Line 6"/>
            <p:cNvSpPr>
              <a:spLocks noChangeShapeType="1"/>
            </p:cNvSpPr>
            <p:nvPr/>
          </p:nvSpPr>
          <p:spPr bwMode="auto">
            <a:xfrm>
              <a:off x="1021" y="709"/>
              <a:ext cx="2313"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p:cNvSpPr>
              <a:spLocks noChangeShapeType="1"/>
            </p:cNvSpPr>
            <p:nvPr/>
          </p:nvSpPr>
          <p:spPr bwMode="auto">
            <a:xfrm>
              <a:off x="1021" y="2342"/>
              <a:ext cx="2313"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p:cNvSpPr>
              <a:spLocks noChangeShapeType="1"/>
            </p:cNvSpPr>
            <p:nvPr/>
          </p:nvSpPr>
          <p:spPr bwMode="auto">
            <a:xfrm>
              <a:off x="1021"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2155"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AutoShape 10"/>
            <p:cNvSpPr>
              <a:spLocks noChangeArrowheads="1"/>
            </p:cNvSpPr>
            <p:nvPr/>
          </p:nvSpPr>
          <p:spPr bwMode="auto">
            <a:xfrm>
              <a:off x="930" y="754"/>
              <a:ext cx="45" cy="363"/>
            </a:xfrm>
            <a:prstGeom prst="downArrow">
              <a:avLst>
                <a:gd name="adj1" fmla="val 50000"/>
                <a:gd name="adj2" fmla="val 201667"/>
              </a:avLst>
            </a:prstGeom>
            <a:solidFill>
              <a:schemeClr val="tx1"/>
            </a:solidFill>
            <a:ln w="38100" cap="sq"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AutoShape 11"/>
            <p:cNvSpPr>
              <a:spLocks noChangeArrowheads="1"/>
            </p:cNvSpPr>
            <p:nvPr/>
          </p:nvSpPr>
          <p:spPr bwMode="auto">
            <a:xfrm>
              <a:off x="3379" y="1752"/>
              <a:ext cx="45" cy="363"/>
            </a:xfrm>
            <a:prstGeom prst="downArrow">
              <a:avLst>
                <a:gd name="adj1" fmla="val 50000"/>
                <a:gd name="adj2" fmla="val 201667"/>
              </a:avLst>
            </a:prstGeom>
            <a:solidFill>
              <a:schemeClr val="tx1"/>
            </a:solidFill>
            <a:ln w="38100" cap="sq"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2" name="Rectangle 12"/>
            <p:cNvSpPr>
              <a:spLocks noChangeArrowheads="1"/>
            </p:cNvSpPr>
            <p:nvPr/>
          </p:nvSpPr>
          <p:spPr bwMode="auto">
            <a:xfrm>
              <a:off x="2472" y="615"/>
              <a:ext cx="544" cy="17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6</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 name="Rectangle 13"/>
            <p:cNvSpPr>
              <a:spLocks noChangeArrowheads="1"/>
            </p:cNvSpPr>
            <p:nvPr/>
          </p:nvSpPr>
          <p:spPr bwMode="auto">
            <a:xfrm>
              <a:off x="2061" y="1208"/>
              <a:ext cx="180"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rPr>
                <a:t>4</a:t>
              </a:r>
              <a:endPar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4" name="Rectangle 14"/>
            <p:cNvSpPr>
              <a:spLocks noChangeArrowheads="1"/>
            </p:cNvSpPr>
            <p:nvPr/>
          </p:nvSpPr>
          <p:spPr bwMode="auto">
            <a:xfrm>
              <a:off x="1293" y="604"/>
              <a:ext cx="499" cy="181"/>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rPr>
                <a:t>1</a:t>
              </a:r>
              <a:endPar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5" name="Rectangle 15"/>
            <p:cNvSpPr>
              <a:spLocks noChangeArrowheads="1"/>
            </p:cNvSpPr>
            <p:nvPr/>
          </p:nvSpPr>
          <p:spPr bwMode="auto">
            <a:xfrm>
              <a:off x="929" y="1208"/>
              <a:ext cx="180"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2</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6" name="Rectangle 16"/>
            <p:cNvSpPr>
              <a:spLocks noChangeArrowheads="1"/>
            </p:cNvSpPr>
            <p:nvPr/>
          </p:nvSpPr>
          <p:spPr bwMode="auto">
            <a:xfrm>
              <a:off x="1293" y="2254"/>
              <a:ext cx="544" cy="17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3</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 name="AutoShape 17"/>
            <p:cNvSpPr>
              <a:spLocks noChangeArrowheads="1"/>
            </p:cNvSpPr>
            <p:nvPr/>
          </p:nvSpPr>
          <p:spPr bwMode="auto">
            <a:xfrm>
              <a:off x="2200" y="1752"/>
              <a:ext cx="91" cy="408"/>
            </a:xfrm>
            <a:prstGeom prst="upArrow">
              <a:avLst>
                <a:gd name="adj1" fmla="val 50000"/>
                <a:gd name="adj2" fmla="val 11208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8" name="Text Box 18"/>
            <p:cNvSpPr txBox="1">
              <a:spLocks noChangeArrowheads="1"/>
            </p:cNvSpPr>
            <p:nvPr/>
          </p:nvSpPr>
          <p:spPr bwMode="auto">
            <a:xfrm>
              <a:off x="2200" y="1843"/>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2</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19" name="Text Box 19"/>
            <p:cNvSpPr txBox="1">
              <a:spLocks noChangeArrowheads="1"/>
            </p:cNvSpPr>
            <p:nvPr/>
          </p:nvSpPr>
          <p:spPr bwMode="auto">
            <a:xfrm>
              <a:off x="3425" y="1843"/>
              <a:ext cx="2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3</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20" name="Text Box 20"/>
            <p:cNvSpPr txBox="1">
              <a:spLocks noChangeArrowheads="1"/>
            </p:cNvSpPr>
            <p:nvPr/>
          </p:nvSpPr>
          <p:spPr bwMode="auto">
            <a:xfrm>
              <a:off x="612" y="75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1</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21" name="Text Box 21"/>
            <p:cNvSpPr txBox="1">
              <a:spLocks noChangeArrowheads="1"/>
            </p:cNvSpPr>
            <p:nvPr/>
          </p:nvSpPr>
          <p:spPr bwMode="auto">
            <a:xfrm>
              <a:off x="1741" y="1608"/>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2" name="Text Box 22"/>
            <p:cNvSpPr txBox="1">
              <a:spLocks noChangeArrowheads="1"/>
            </p:cNvSpPr>
            <p:nvPr/>
          </p:nvSpPr>
          <p:spPr bwMode="auto">
            <a:xfrm>
              <a:off x="1064" y="237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3" name="Text Box 23"/>
            <p:cNvSpPr txBox="1">
              <a:spLocks noChangeArrowheads="1"/>
            </p:cNvSpPr>
            <p:nvPr/>
          </p:nvSpPr>
          <p:spPr bwMode="auto">
            <a:xfrm>
              <a:off x="1111" y="93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24" name="Text Box 24"/>
            <p:cNvSpPr txBox="1">
              <a:spLocks noChangeArrowheads="1"/>
            </p:cNvSpPr>
            <p:nvPr/>
          </p:nvSpPr>
          <p:spPr bwMode="auto">
            <a:xfrm>
              <a:off x="930"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5" name="Text Box 25"/>
            <p:cNvSpPr txBox="1">
              <a:spLocks noChangeArrowheads="1"/>
            </p:cNvSpPr>
            <p:nvPr/>
          </p:nvSpPr>
          <p:spPr bwMode="auto">
            <a:xfrm>
              <a:off x="2211"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6" name="Text Box 26"/>
            <p:cNvSpPr txBox="1">
              <a:spLocks noChangeArrowheads="1"/>
            </p:cNvSpPr>
            <p:nvPr/>
          </p:nvSpPr>
          <p:spPr bwMode="auto">
            <a:xfrm>
              <a:off x="2938" y="1043"/>
              <a:ext cx="2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27" name="Text Box 27"/>
            <p:cNvSpPr txBox="1">
              <a:spLocks noChangeArrowheads="1"/>
            </p:cNvSpPr>
            <p:nvPr/>
          </p:nvSpPr>
          <p:spPr bwMode="auto">
            <a:xfrm>
              <a:off x="1111" y="161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28" name="Text Box 28"/>
            <p:cNvSpPr txBox="1">
              <a:spLocks noChangeArrowheads="1"/>
            </p:cNvSpPr>
            <p:nvPr/>
          </p:nvSpPr>
          <p:spPr bwMode="auto">
            <a:xfrm>
              <a:off x="1737" y="23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29" name="Text Box 29"/>
            <p:cNvSpPr txBox="1">
              <a:spLocks noChangeArrowheads="1"/>
            </p:cNvSpPr>
            <p:nvPr/>
          </p:nvSpPr>
          <p:spPr bwMode="auto">
            <a:xfrm>
              <a:off x="2925" y="33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30" name="Text Box 30"/>
            <p:cNvSpPr txBox="1">
              <a:spLocks noChangeArrowheads="1"/>
            </p:cNvSpPr>
            <p:nvPr/>
          </p:nvSpPr>
          <p:spPr bwMode="auto">
            <a:xfrm>
              <a:off x="2932" y="1598"/>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31" name="Text Box 31"/>
            <p:cNvSpPr txBox="1">
              <a:spLocks noChangeArrowheads="1"/>
            </p:cNvSpPr>
            <p:nvPr/>
          </p:nvSpPr>
          <p:spPr bwMode="auto">
            <a:xfrm>
              <a:off x="1731" y="103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32" name="Text Box 32"/>
            <p:cNvSpPr txBox="1">
              <a:spLocks noChangeArrowheads="1"/>
            </p:cNvSpPr>
            <p:nvPr/>
          </p:nvSpPr>
          <p:spPr bwMode="auto">
            <a:xfrm>
              <a:off x="2563" y="301"/>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U</a:t>
              </a:r>
              <a:r>
                <a:rPr kumimoji="1" lang="en-US" altLang="zh-CN" sz="1400" b="1">
                  <a:latin typeface="Times New Roman" panose="02020503050405090304" pitchFamily="18" charset="0"/>
                  <a:ea typeface="仿宋_GB2312" pitchFamily="49" charset="-122"/>
                  <a:sym typeface="Symbol" panose="05050102010706020507" pitchFamily="18" charset="2"/>
                </a:rPr>
                <a:t>6</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3" name="Text Box 33"/>
            <p:cNvSpPr txBox="1">
              <a:spLocks noChangeArrowheads="1"/>
            </p:cNvSpPr>
            <p:nvPr/>
          </p:nvSpPr>
          <p:spPr bwMode="auto">
            <a:xfrm>
              <a:off x="2897" y="134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5</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4" name="Text Box 34"/>
            <p:cNvSpPr txBox="1">
              <a:spLocks noChangeArrowheads="1"/>
            </p:cNvSpPr>
            <p:nvPr/>
          </p:nvSpPr>
          <p:spPr bwMode="auto">
            <a:xfrm>
              <a:off x="1701" y="129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U</a:t>
              </a:r>
              <a:r>
                <a:rPr kumimoji="1" lang="en-US" altLang="zh-CN" sz="1400" b="1">
                  <a:latin typeface="Times New Roman" panose="02020503050405090304" pitchFamily="18" charset="0"/>
                  <a:ea typeface="仿宋_GB2312" pitchFamily="49" charset="-122"/>
                  <a:sym typeface="Symbol" panose="05050102010706020507" pitchFamily="18" charset="2"/>
                </a:rPr>
                <a:t>4</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5" name="Text Box 35"/>
            <p:cNvSpPr txBox="1">
              <a:spLocks noChangeArrowheads="1"/>
            </p:cNvSpPr>
            <p:nvPr/>
          </p:nvSpPr>
          <p:spPr bwMode="auto">
            <a:xfrm>
              <a:off x="1427" y="247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3</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6" name="Text Box 36"/>
            <p:cNvSpPr txBox="1">
              <a:spLocks noChangeArrowheads="1"/>
            </p:cNvSpPr>
            <p:nvPr/>
          </p:nvSpPr>
          <p:spPr bwMode="auto">
            <a:xfrm>
              <a:off x="1111" y="1299"/>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U</a:t>
              </a:r>
              <a:r>
                <a:rPr kumimoji="1" lang="en-US" altLang="zh-CN" sz="1400" b="1">
                  <a:latin typeface="Times New Roman" panose="02020503050405090304" pitchFamily="18" charset="0"/>
                  <a:ea typeface="仿宋_GB2312" pitchFamily="49" charset="-122"/>
                  <a:sym typeface="Symbol" panose="05050102010706020507" pitchFamily="18" charset="2"/>
                </a:rPr>
                <a:t>2</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7" name="Text Box 37"/>
            <p:cNvSpPr txBox="1">
              <a:spLocks noChangeArrowheads="1"/>
            </p:cNvSpPr>
            <p:nvPr/>
          </p:nvSpPr>
          <p:spPr bwMode="auto">
            <a:xfrm>
              <a:off x="1338" y="300"/>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U</a:t>
              </a:r>
              <a:r>
                <a:rPr kumimoji="1" lang="en-US" altLang="zh-CN" sz="1400" b="1">
                  <a:latin typeface="Times New Roman" panose="02020503050405090304" pitchFamily="18" charset="0"/>
                  <a:ea typeface="仿宋_GB2312" pitchFamily="49" charset="-122"/>
                  <a:sym typeface="Symbol" panose="05050102010706020507" pitchFamily="18" charset="2"/>
                </a:rPr>
                <a:t>1</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grpSp>
      <p:sp>
        <p:nvSpPr>
          <p:cNvPr id="38" name="Text Box 38"/>
          <p:cNvSpPr txBox="1">
            <a:spLocks noChangeArrowheads="1"/>
          </p:cNvSpPr>
          <p:nvPr/>
        </p:nvSpPr>
        <p:spPr bwMode="auto">
          <a:xfrm>
            <a:off x="7049770" y="1742440"/>
            <a:ext cx="4752975" cy="310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zh-CN" altLang="en-US" sz="2800" b="1">
                <a:latin typeface="Times New Roman" panose="02020503050405090304" pitchFamily="18" charset="0"/>
                <a:ea typeface="仿宋_GB2312" pitchFamily="49" charset="-122"/>
                <a:sym typeface="Symbol" panose="05050102010706020507" pitchFamily="18" charset="2"/>
              </a:rPr>
              <a:t>求图示电路中各方框所代表的元件消耗或产生的功率。已知： </a:t>
            </a:r>
            <a:r>
              <a:rPr kumimoji="1" lang="en-US" altLang="zh-CN" sz="2800" b="1">
                <a:latin typeface="Times New Roman" panose="02020503050405090304" pitchFamily="18" charset="0"/>
                <a:ea typeface="仿宋_GB2312" pitchFamily="49" charset="-122"/>
                <a:sym typeface="Symbol" panose="05050102010706020507" pitchFamily="18" charset="2"/>
              </a:rPr>
              <a:t>U</a:t>
            </a:r>
            <a:r>
              <a:rPr kumimoji="1" lang="en-US" altLang="zh-CN" sz="1600" b="1">
                <a:latin typeface="Times New Roman" panose="02020503050405090304" pitchFamily="18" charset="0"/>
                <a:ea typeface="仿宋_GB2312" pitchFamily="49" charset="-122"/>
                <a:sym typeface="Symbol" panose="05050102010706020507" pitchFamily="18" charset="2"/>
              </a:rPr>
              <a:t>1</a:t>
            </a:r>
            <a:r>
              <a:rPr kumimoji="1" lang="en-US" altLang="zh-CN" sz="2800" b="1">
                <a:latin typeface="Times New Roman" panose="02020503050405090304" pitchFamily="18" charset="0"/>
                <a:ea typeface="仿宋_GB2312" pitchFamily="49" charset="-122"/>
                <a:sym typeface="Symbol" panose="05050102010706020507" pitchFamily="18" charset="2"/>
              </a:rPr>
              <a:t>=1V,   U</a:t>
            </a:r>
            <a:r>
              <a:rPr kumimoji="1" lang="en-US" altLang="zh-CN" sz="1600" b="1">
                <a:latin typeface="Times New Roman" panose="02020503050405090304" pitchFamily="18" charset="0"/>
                <a:ea typeface="仿宋_GB2312" pitchFamily="49" charset="-122"/>
                <a:sym typeface="Symbol" panose="05050102010706020507" pitchFamily="18" charset="2"/>
              </a:rPr>
              <a:t>2</a:t>
            </a:r>
            <a:r>
              <a:rPr kumimoji="1" lang="en-US" altLang="zh-CN" sz="2800" b="1">
                <a:latin typeface="Times New Roman" panose="02020503050405090304" pitchFamily="18" charset="0"/>
                <a:ea typeface="仿宋_GB2312" pitchFamily="49" charset="-122"/>
                <a:sym typeface="Symbol" panose="05050102010706020507" pitchFamily="18" charset="2"/>
              </a:rPr>
              <a:t>= -3V,</a:t>
            </a:r>
            <a:endParaRPr kumimoji="1" lang="en-US" altLang="zh-CN" sz="2800" b="1">
              <a:latin typeface="Times New Roman" panose="02020503050405090304" pitchFamily="18" charset="0"/>
              <a:ea typeface="仿宋_GB2312" pitchFamily="49" charset="-122"/>
              <a:sym typeface="Symbol" panose="05050102010706020507" pitchFamily="18" charset="2"/>
            </a:endParaRPr>
          </a:p>
          <a:p>
            <a:r>
              <a:rPr kumimoji="1" lang="en-US" altLang="zh-CN" sz="2800" b="1">
                <a:latin typeface="Times New Roman" panose="02020503050405090304" pitchFamily="18" charset="0"/>
                <a:ea typeface="仿宋_GB2312" pitchFamily="49" charset="-122"/>
                <a:sym typeface="Symbol" panose="05050102010706020507" pitchFamily="18" charset="2"/>
              </a:rPr>
              <a:t>U</a:t>
            </a:r>
            <a:r>
              <a:rPr kumimoji="1" lang="en-US" altLang="zh-CN" sz="1600" b="1">
                <a:latin typeface="Times New Roman" panose="02020503050405090304" pitchFamily="18" charset="0"/>
                <a:ea typeface="仿宋_GB2312" pitchFamily="49" charset="-122"/>
                <a:sym typeface="Symbol" panose="05050102010706020507" pitchFamily="18" charset="2"/>
              </a:rPr>
              <a:t>3</a:t>
            </a:r>
            <a:r>
              <a:rPr kumimoji="1" lang="en-US" altLang="zh-CN" sz="2800" b="1">
                <a:latin typeface="Times New Roman" panose="02020503050405090304" pitchFamily="18" charset="0"/>
                <a:ea typeface="仿宋_GB2312" pitchFamily="49" charset="-122"/>
                <a:sym typeface="Symbol" panose="05050102010706020507" pitchFamily="18" charset="2"/>
              </a:rPr>
              <a:t>=8V,   U</a:t>
            </a:r>
            <a:r>
              <a:rPr kumimoji="1" lang="en-US" altLang="zh-CN" sz="1600" b="1">
                <a:latin typeface="Times New Roman" panose="02020503050405090304" pitchFamily="18" charset="0"/>
                <a:ea typeface="仿宋_GB2312" pitchFamily="49" charset="-122"/>
                <a:sym typeface="Symbol" panose="05050102010706020507" pitchFamily="18" charset="2"/>
              </a:rPr>
              <a:t>4</a:t>
            </a:r>
            <a:r>
              <a:rPr kumimoji="1" lang="en-US" altLang="zh-CN" sz="2800" b="1">
                <a:latin typeface="Times New Roman" panose="02020503050405090304" pitchFamily="18" charset="0"/>
                <a:ea typeface="仿宋_GB2312" pitchFamily="49" charset="-122"/>
                <a:sym typeface="Symbol" panose="05050102010706020507" pitchFamily="18" charset="2"/>
              </a:rPr>
              <a:t>= -4V,</a:t>
            </a:r>
            <a:endParaRPr kumimoji="1" lang="en-US" altLang="zh-CN" sz="2800" b="1">
              <a:latin typeface="Times New Roman" panose="02020503050405090304" pitchFamily="18" charset="0"/>
              <a:ea typeface="仿宋_GB2312" pitchFamily="49" charset="-122"/>
              <a:sym typeface="Symbol" panose="05050102010706020507" pitchFamily="18" charset="2"/>
            </a:endParaRPr>
          </a:p>
          <a:p>
            <a:r>
              <a:rPr kumimoji="1" lang="en-US" altLang="zh-CN" sz="2800" b="1">
                <a:latin typeface="Times New Roman" panose="02020503050405090304" pitchFamily="18" charset="0"/>
                <a:ea typeface="仿宋_GB2312" pitchFamily="49" charset="-122"/>
                <a:sym typeface="Symbol" panose="05050102010706020507" pitchFamily="18" charset="2"/>
              </a:rPr>
              <a:t>U</a:t>
            </a:r>
            <a:r>
              <a:rPr kumimoji="1" lang="en-US" altLang="zh-CN" sz="1600" b="1">
                <a:latin typeface="Times New Roman" panose="02020503050405090304" pitchFamily="18" charset="0"/>
                <a:ea typeface="仿宋_GB2312" pitchFamily="49" charset="-122"/>
                <a:sym typeface="Symbol" panose="05050102010706020507" pitchFamily="18" charset="2"/>
              </a:rPr>
              <a:t>5</a:t>
            </a:r>
            <a:r>
              <a:rPr kumimoji="1" lang="en-US" altLang="zh-CN" sz="2800" b="1">
                <a:latin typeface="Times New Roman" panose="02020503050405090304" pitchFamily="18" charset="0"/>
                <a:ea typeface="仿宋_GB2312" pitchFamily="49" charset="-122"/>
                <a:sym typeface="Symbol" panose="05050102010706020507" pitchFamily="18" charset="2"/>
              </a:rPr>
              <a:t>=7V,   U</a:t>
            </a:r>
            <a:r>
              <a:rPr kumimoji="1" lang="en-US" altLang="zh-CN" sz="1600" b="1">
                <a:latin typeface="Times New Roman" panose="02020503050405090304" pitchFamily="18" charset="0"/>
                <a:ea typeface="仿宋_GB2312" pitchFamily="49" charset="-122"/>
                <a:sym typeface="Symbol" panose="05050102010706020507" pitchFamily="18" charset="2"/>
              </a:rPr>
              <a:t>6</a:t>
            </a:r>
            <a:r>
              <a:rPr kumimoji="1" lang="en-US" altLang="zh-CN" sz="2800" b="1">
                <a:latin typeface="Times New Roman" panose="02020503050405090304" pitchFamily="18" charset="0"/>
                <a:ea typeface="仿宋_GB2312" pitchFamily="49" charset="-122"/>
                <a:sym typeface="Symbol" panose="05050102010706020507" pitchFamily="18" charset="2"/>
              </a:rPr>
              <a:t>= -3V</a:t>
            </a:r>
            <a:endParaRPr kumimoji="1" lang="en-US" altLang="zh-CN" sz="2800" b="1">
              <a:latin typeface="Times New Roman" panose="02020503050405090304" pitchFamily="18" charset="0"/>
              <a:ea typeface="仿宋_GB2312" pitchFamily="49" charset="-122"/>
              <a:sym typeface="Symbol" panose="05050102010706020507" pitchFamily="18" charset="2"/>
            </a:endParaRPr>
          </a:p>
          <a:p>
            <a:r>
              <a:rPr kumimoji="1" lang="en-US" altLang="zh-CN" sz="2800" b="1">
                <a:latin typeface="Times New Roman" panose="02020503050405090304" pitchFamily="18" charset="0"/>
                <a:ea typeface="仿宋_GB2312" pitchFamily="49" charset="-122"/>
                <a:sym typeface="Symbol" panose="05050102010706020507" pitchFamily="18" charset="2"/>
              </a:rPr>
              <a:t>I1=2A,    I2=1A,  </a:t>
            </a:r>
            <a:endParaRPr kumimoji="1" lang="en-US" altLang="zh-CN" sz="2800" b="1">
              <a:latin typeface="Times New Roman" panose="02020503050405090304" pitchFamily="18" charset="0"/>
              <a:ea typeface="仿宋_GB2312" pitchFamily="49" charset="-122"/>
              <a:sym typeface="Symbol" panose="05050102010706020507" pitchFamily="18" charset="2"/>
            </a:endParaRPr>
          </a:p>
          <a:p>
            <a:r>
              <a:rPr kumimoji="1" lang="en-US" altLang="zh-CN" sz="2800" b="1">
                <a:latin typeface="Times New Roman" panose="02020503050405090304" pitchFamily="18" charset="0"/>
                <a:ea typeface="仿宋_GB2312" pitchFamily="49" charset="-122"/>
                <a:sym typeface="Symbol" panose="05050102010706020507" pitchFamily="18" charset="2"/>
              </a:rPr>
              <a:t>I3= -1A  </a:t>
            </a:r>
            <a:endParaRPr kumimoji="1" lang="en-US" altLang="zh-CN" sz="2800" b="1" baseline="2600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39" name="Text Box 39"/>
          <p:cNvSpPr txBox="1">
            <a:spLocks noChangeArrowheads="1"/>
          </p:cNvSpPr>
          <p:nvPr/>
        </p:nvSpPr>
        <p:spPr bwMode="auto">
          <a:xfrm>
            <a:off x="3881315" y="1525961"/>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lang="zh-CN" altLang="en-US" dirty="0">
                <a:ea typeface="宋体" pitchFamily="2" charset="-122"/>
              </a:rPr>
              <a:t>－</a:t>
            </a:r>
            <a:endParaRPr lang="zh-CN" altLang="en-US" dirty="0">
              <a:ea typeface="宋体"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633218" y="682507"/>
            <a:ext cx="424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eaLnBrk="1" hangingPunct="1">
              <a:spcBef>
                <a:spcPct val="50000"/>
              </a:spcBef>
            </a:pPr>
            <a:r>
              <a:rPr kumimoji="1" lang="zh-CN" altLang="en-US" b="1" dirty="0">
                <a:solidFill>
                  <a:srgbClr val="CC00CC"/>
                </a:solidFill>
                <a:latin typeface="楷体_GB2312" pitchFamily="1" charset="-122"/>
                <a:ea typeface="楷体_GB2312" pitchFamily="1" charset="-122"/>
              </a:rPr>
              <a:t>　 </a:t>
            </a:r>
            <a:r>
              <a:rPr kumimoji="1" lang="zh-CN" altLang="en-US" sz="2800" b="1" dirty="0">
                <a:solidFill>
                  <a:srgbClr val="CC00CC"/>
                </a:solidFill>
                <a:ea typeface="楷体_GB2312" pitchFamily="1" charset="-122"/>
              </a:rPr>
              <a:t>二</a:t>
            </a:r>
            <a:r>
              <a:rPr kumimoji="1" lang="en-US" altLang="zh-CN" sz="2800" b="1" dirty="0">
                <a:solidFill>
                  <a:srgbClr val="CC00CC"/>
                </a:solidFill>
                <a:ea typeface="楷体_GB2312" pitchFamily="1" charset="-122"/>
              </a:rPr>
              <a:t>. </a:t>
            </a:r>
            <a:r>
              <a:rPr kumimoji="1" lang="zh-CN" altLang="en-US" sz="2800" b="1" dirty="0">
                <a:solidFill>
                  <a:srgbClr val="CC00CC"/>
                </a:solidFill>
                <a:latin typeface="楷体_GB2312" pitchFamily="1" charset="-122"/>
                <a:ea typeface="楷体_GB2312" pitchFamily="1" charset="-122"/>
              </a:rPr>
              <a:t>电流分配关系</a:t>
            </a:r>
            <a:endParaRPr kumimoji="1" lang="zh-CN" altLang="zh-CN" sz="2800" b="1" dirty="0">
              <a:solidFill>
                <a:srgbClr val="CC00CC"/>
              </a:solidFill>
              <a:latin typeface="楷体_GB2312" pitchFamily="1" charset="-122"/>
              <a:ea typeface="楷体_GB2312" pitchFamily="1" charset="-122"/>
            </a:endParaRPr>
          </a:p>
        </p:txBody>
      </p:sp>
      <p:sp>
        <p:nvSpPr>
          <p:cNvPr id="49161" name="Rectangle 9"/>
          <p:cNvSpPr>
            <a:spLocks noChangeArrowheads="1"/>
          </p:cNvSpPr>
          <p:nvPr/>
        </p:nvSpPr>
        <p:spPr bwMode="auto">
          <a:xfrm>
            <a:off x="827995" y="1263962"/>
            <a:ext cx="10390317"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eaLnBrk="1" hangingPunct="1">
              <a:lnSpc>
                <a:spcPct val="125000"/>
              </a:lnSpc>
              <a:buFontTx/>
              <a:buNone/>
            </a:pPr>
            <a:r>
              <a:rPr lang="zh-CN" altLang="en-US" sz="1800" dirty="0">
                <a:latin typeface="Times New Roman" panose="02020503050405090304" pitchFamily="18" charset="0"/>
                <a:ea typeface="楷体_GB2312" pitchFamily="1" charset="-122"/>
              </a:rPr>
              <a:t>　　</a:t>
            </a:r>
            <a:r>
              <a:rPr lang="zh-CN" altLang="en-US" sz="2400" b="1" dirty="0">
                <a:solidFill>
                  <a:srgbClr val="000000"/>
                </a:solidFill>
                <a:latin typeface="Times New Roman" panose="02020503050405090304" pitchFamily="18" charset="0"/>
                <a:ea typeface="楷体_GB2312" pitchFamily="1" charset="-122"/>
              </a:rPr>
              <a:t>由以上分析可知，晶体管三个电极上的电流与内部载流子传输形成的电流之间有如下关系：</a:t>
            </a:r>
            <a:endParaRPr lang="zh-CN" altLang="en-US" sz="2400" b="1" dirty="0">
              <a:solidFill>
                <a:srgbClr val="000000"/>
              </a:solidFill>
              <a:latin typeface="Times New Roman" panose="02020503050405090304" pitchFamily="18" charset="0"/>
              <a:ea typeface="楷体_GB2312" pitchFamily="1" charset="-122"/>
            </a:endParaRPr>
          </a:p>
        </p:txBody>
      </p:sp>
      <p:graphicFrame>
        <p:nvGraphicFramePr>
          <p:cNvPr id="49162" name="Object 10"/>
          <p:cNvGraphicFramePr>
            <a:graphicFrameLocks noChangeAspect="1"/>
          </p:cNvGraphicFramePr>
          <p:nvPr/>
        </p:nvGraphicFramePr>
        <p:xfrm>
          <a:off x="3095625" y="2351873"/>
          <a:ext cx="3040062" cy="1530350"/>
        </p:xfrm>
        <a:graphic>
          <a:graphicData uri="http://schemas.openxmlformats.org/presentationml/2006/ole">
            <mc:AlternateContent xmlns:mc="http://schemas.openxmlformats.org/markup-compatibility/2006">
              <mc:Choice xmlns:v="urn:schemas-microsoft-com:vml" Requires="v">
                <p:oleObj spid="_x0000_s2" name="Equation" r:id="rId1" imgW="964565" imgH="507365" progId="Equation.DSMT4">
                  <p:embed/>
                </p:oleObj>
              </mc:Choice>
              <mc:Fallback>
                <p:oleObj name="Equation" r:id="rId1" imgW="964565" imgH="507365" progId="Equation.DSMT4">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2351873"/>
                        <a:ext cx="3040062" cy="153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6" name="Rectangle 14"/>
          <p:cNvSpPr>
            <a:spLocks noChangeArrowheads="1"/>
          </p:cNvSpPr>
          <p:nvPr/>
        </p:nvSpPr>
        <p:spPr bwMode="auto">
          <a:xfrm>
            <a:off x="633218" y="4091763"/>
            <a:ext cx="5925538" cy="334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eaLnBrk="1" hangingPunct="1">
              <a:lnSpc>
                <a:spcPct val="125000"/>
              </a:lnSpc>
              <a:buFontTx/>
              <a:buNone/>
            </a:pPr>
            <a:r>
              <a:rPr lang="zh-CN" altLang="en-US" sz="1800" dirty="0">
                <a:latin typeface="楷体_GB2312" pitchFamily="1" charset="-122"/>
                <a:ea typeface="楷体_GB2312" pitchFamily="1" charset="-122"/>
              </a:rPr>
              <a:t>      </a:t>
            </a:r>
            <a:r>
              <a:rPr lang="zh-CN" altLang="en-US" sz="2400" b="1" dirty="0">
                <a:solidFill>
                  <a:srgbClr val="000000"/>
                </a:solidFill>
                <a:latin typeface="楷体_GB2312" pitchFamily="1" charset="-122"/>
                <a:ea typeface="楷体_GB2312" pitchFamily="1" charset="-122"/>
              </a:rPr>
              <a:t>可见，在放大状态下，晶体管三个电极上的电流不是孤立的，它们能够反映非平衡少子在基区扩散与复合的比例关系。这一比例关系主要由基区宽度、掺杂浓度等因素决定，管子做好后就基本确定了。</a:t>
            </a:r>
            <a:endParaRPr lang="zh-CN" altLang="en-US" sz="1800" dirty="0">
              <a:latin typeface="楷体_GB2312" pitchFamily="1" charset="-122"/>
              <a:ea typeface="楷体_GB2312" pitchFamily="1" charset="-122"/>
            </a:endParaRPr>
          </a:p>
        </p:txBody>
      </p:sp>
      <p:sp>
        <p:nvSpPr>
          <p:cNvPr id="49327" name="Rectangle 175"/>
          <p:cNvSpPr>
            <a:spLocks noChangeArrowheads="1"/>
          </p:cNvSpPr>
          <p:nvPr/>
        </p:nvSpPr>
        <p:spPr bwMode="auto">
          <a:xfrm>
            <a:off x="8615362" y="2853512"/>
            <a:ext cx="1673225" cy="881062"/>
          </a:xfrm>
          <a:prstGeom prst="rect">
            <a:avLst/>
          </a:prstGeom>
          <a:solidFill>
            <a:schemeClr val="hlink"/>
          </a:solidFill>
          <a:ln w="14288">
            <a:solidFill>
              <a:srgbClr val="000000"/>
            </a:solidFill>
            <a:miter lim="800000"/>
          </a:ln>
        </p:spPr>
        <p:txBody>
          <a:bodyPr/>
          <a:lstStyle/>
          <a:p>
            <a:endParaRPr lang="zh-CN" altLang="en-US"/>
          </a:p>
        </p:txBody>
      </p:sp>
      <p:sp>
        <p:nvSpPr>
          <p:cNvPr id="49328" name="Rectangle 176"/>
          <p:cNvSpPr>
            <a:spLocks noChangeArrowheads="1"/>
          </p:cNvSpPr>
          <p:nvPr/>
        </p:nvSpPr>
        <p:spPr bwMode="auto">
          <a:xfrm>
            <a:off x="8615362" y="3734574"/>
            <a:ext cx="1673225" cy="806450"/>
          </a:xfrm>
          <a:prstGeom prst="rect">
            <a:avLst/>
          </a:prstGeom>
          <a:solidFill>
            <a:schemeClr val="tx2"/>
          </a:solidFill>
          <a:ln w="14288">
            <a:solidFill>
              <a:schemeClr val="bg2"/>
            </a:solidFill>
            <a:miter lim="800000"/>
          </a:ln>
        </p:spPr>
        <p:txBody>
          <a:bodyPr/>
          <a:lstStyle/>
          <a:p>
            <a:endParaRPr lang="zh-CN" altLang="en-US"/>
          </a:p>
        </p:txBody>
      </p:sp>
      <p:sp>
        <p:nvSpPr>
          <p:cNvPr id="49329" name="Rectangle 177"/>
          <p:cNvSpPr>
            <a:spLocks noChangeArrowheads="1"/>
          </p:cNvSpPr>
          <p:nvPr/>
        </p:nvSpPr>
        <p:spPr bwMode="auto">
          <a:xfrm>
            <a:off x="8602662" y="4541024"/>
            <a:ext cx="1673225" cy="884238"/>
          </a:xfrm>
          <a:prstGeom prst="rect">
            <a:avLst/>
          </a:prstGeom>
          <a:solidFill>
            <a:srgbClr val="FF0000"/>
          </a:solidFill>
          <a:ln w="14288">
            <a:solidFill>
              <a:srgbClr val="000000"/>
            </a:solidFill>
            <a:miter lim="800000"/>
          </a:ln>
        </p:spPr>
        <p:txBody>
          <a:bodyPr/>
          <a:lstStyle/>
          <a:p>
            <a:endParaRPr lang="zh-CN" altLang="en-US"/>
          </a:p>
        </p:txBody>
      </p:sp>
      <p:sp>
        <p:nvSpPr>
          <p:cNvPr id="49330" name="Line 178"/>
          <p:cNvSpPr>
            <a:spLocks noChangeShapeType="1"/>
          </p:cNvSpPr>
          <p:nvPr/>
        </p:nvSpPr>
        <p:spPr bwMode="auto">
          <a:xfrm flipV="1">
            <a:off x="9451975" y="2448700"/>
            <a:ext cx="1587" cy="40481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1" name="Line 179"/>
          <p:cNvSpPr>
            <a:spLocks noChangeShapeType="1"/>
          </p:cNvSpPr>
          <p:nvPr/>
        </p:nvSpPr>
        <p:spPr bwMode="auto">
          <a:xfrm flipH="1">
            <a:off x="9451974" y="2462988"/>
            <a:ext cx="1320800"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2" name="Line 180"/>
          <p:cNvSpPr>
            <a:spLocks noChangeShapeType="1"/>
          </p:cNvSpPr>
          <p:nvPr/>
        </p:nvSpPr>
        <p:spPr bwMode="auto">
          <a:xfrm flipV="1">
            <a:off x="10772775" y="2448699"/>
            <a:ext cx="1587" cy="356235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3" name="Line 181"/>
          <p:cNvSpPr>
            <a:spLocks noChangeShapeType="1"/>
          </p:cNvSpPr>
          <p:nvPr/>
        </p:nvSpPr>
        <p:spPr bwMode="auto">
          <a:xfrm flipV="1">
            <a:off x="9493250" y="5425263"/>
            <a:ext cx="1587" cy="8985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4" name="Line 182"/>
          <p:cNvSpPr>
            <a:spLocks noChangeShapeType="1"/>
          </p:cNvSpPr>
          <p:nvPr/>
        </p:nvSpPr>
        <p:spPr bwMode="auto">
          <a:xfrm flipH="1">
            <a:off x="8210550" y="6011049"/>
            <a:ext cx="256222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5" name="Line 183"/>
          <p:cNvSpPr>
            <a:spLocks noChangeShapeType="1"/>
          </p:cNvSpPr>
          <p:nvPr/>
        </p:nvSpPr>
        <p:spPr bwMode="auto">
          <a:xfrm flipV="1">
            <a:off x="8210550" y="4137799"/>
            <a:ext cx="1587" cy="187325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6" name="Line 184"/>
          <p:cNvSpPr>
            <a:spLocks noChangeShapeType="1"/>
          </p:cNvSpPr>
          <p:nvPr/>
        </p:nvSpPr>
        <p:spPr bwMode="auto">
          <a:xfrm>
            <a:off x="8210549" y="4137799"/>
            <a:ext cx="404812"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7" name="Line 185"/>
          <p:cNvSpPr>
            <a:spLocks noChangeShapeType="1"/>
          </p:cNvSpPr>
          <p:nvPr/>
        </p:nvSpPr>
        <p:spPr bwMode="auto">
          <a:xfrm>
            <a:off x="9371011" y="6323788"/>
            <a:ext cx="242888"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38" name="Freeform 186"/>
          <p:cNvSpPr/>
          <p:nvPr/>
        </p:nvSpPr>
        <p:spPr bwMode="auto">
          <a:xfrm>
            <a:off x="9451974" y="5972950"/>
            <a:ext cx="80962" cy="92075"/>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endParaRPr lang="zh-CN" altLang="en-US"/>
          </a:p>
        </p:txBody>
      </p:sp>
      <p:sp>
        <p:nvSpPr>
          <p:cNvPr id="49339" name="Rectangle 187"/>
          <p:cNvSpPr>
            <a:spLocks noChangeArrowheads="1"/>
          </p:cNvSpPr>
          <p:nvPr/>
        </p:nvSpPr>
        <p:spPr bwMode="auto">
          <a:xfrm>
            <a:off x="9315449" y="2505850"/>
            <a:ext cx="136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c</a:t>
            </a:r>
            <a:endParaRPr lang="en-US" altLang="zh-CN" b="1"/>
          </a:p>
        </p:txBody>
      </p:sp>
      <p:sp>
        <p:nvSpPr>
          <p:cNvPr id="49340" name="Rectangle 188"/>
          <p:cNvSpPr>
            <a:spLocks noChangeArrowheads="1"/>
          </p:cNvSpPr>
          <p:nvPr/>
        </p:nvSpPr>
        <p:spPr bwMode="auto">
          <a:xfrm>
            <a:off x="9937749" y="2488388"/>
            <a:ext cx="126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49341" name="Rectangle 189"/>
          <p:cNvSpPr>
            <a:spLocks noChangeArrowheads="1"/>
          </p:cNvSpPr>
          <p:nvPr/>
        </p:nvSpPr>
        <p:spPr bwMode="auto">
          <a:xfrm>
            <a:off x="10053636" y="2594749"/>
            <a:ext cx="1250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C</a:t>
            </a:r>
            <a:endParaRPr lang="en-US" altLang="zh-CN" sz="1400" b="1"/>
          </a:p>
        </p:txBody>
      </p:sp>
      <p:sp>
        <p:nvSpPr>
          <p:cNvPr id="49342" name="Line 190"/>
          <p:cNvSpPr>
            <a:spLocks noChangeShapeType="1"/>
          </p:cNvSpPr>
          <p:nvPr/>
        </p:nvSpPr>
        <p:spPr bwMode="auto">
          <a:xfrm flipH="1">
            <a:off x="9596436" y="2613799"/>
            <a:ext cx="311150"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3" name="Freeform 191"/>
          <p:cNvSpPr/>
          <p:nvPr/>
        </p:nvSpPr>
        <p:spPr bwMode="auto">
          <a:xfrm>
            <a:off x="9493249" y="2558238"/>
            <a:ext cx="201612" cy="111125"/>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endParaRPr lang="zh-CN" altLang="en-US"/>
          </a:p>
        </p:txBody>
      </p:sp>
      <p:sp>
        <p:nvSpPr>
          <p:cNvPr id="49344" name="Rectangle 192"/>
          <p:cNvSpPr>
            <a:spLocks noChangeArrowheads="1"/>
          </p:cNvSpPr>
          <p:nvPr/>
        </p:nvSpPr>
        <p:spPr bwMode="auto">
          <a:xfrm>
            <a:off x="10704512" y="3055125"/>
            <a:ext cx="123825" cy="441325"/>
          </a:xfrm>
          <a:prstGeom prst="rect">
            <a:avLst/>
          </a:prstGeom>
          <a:solidFill>
            <a:srgbClr val="FFFFFF"/>
          </a:solidFill>
          <a:ln w="14288">
            <a:solidFill>
              <a:srgbClr val="000000"/>
            </a:solidFill>
            <a:miter lim="800000"/>
          </a:ln>
        </p:spPr>
        <p:txBody>
          <a:bodyPr/>
          <a:lstStyle/>
          <a:p>
            <a:endParaRPr lang="zh-CN" altLang="en-US"/>
          </a:p>
        </p:txBody>
      </p:sp>
      <p:sp>
        <p:nvSpPr>
          <p:cNvPr id="49345" name="Line 193"/>
          <p:cNvSpPr>
            <a:spLocks noChangeShapeType="1"/>
          </p:cNvSpPr>
          <p:nvPr/>
        </p:nvSpPr>
        <p:spPr bwMode="auto">
          <a:xfrm flipV="1">
            <a:off x="8210550" y="5371287"/>
            <a:ext cx="1587" cy="125412"/>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6" name="Line 194"/>
          <p:cNvSpPr>
            <a:spLocks noChangeShapeType="1"/>
          </p:cNvSpPr>
          <p:nvPr/>
        </p:nvSpPr>
        <p:spPr bwMode="auto">
          <a:xfrm>
            <a:off x="8129587" y="5496699"/>
            <a:ext cx="163513"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7" name="Line 195"/>
          <p:cNvSpPr>
            <a:spLocks noChangeShapeType="1"/>
          </p:cNvSpPr>
          <p:nvPr/>
        </p:nvSpPr>
        <p:spPr bwMode="auto">
          <a:xfrm>
            <a:off x="8050211" y="5371288"/>
            <a:ext cx="323850"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8" name="Line 196"/>
          <p:cNvSpPr>
            <a:spLocks noChangeShapeType="1"/>
          </p:cNvSpPr>
          <p:nvPr/>
        </p:nvSpPr>
        <p:spPr bwMode="auto">
          <a:xfrm flipV="1">
            <a:off x="10772775" y="4487049"/>
            <a:ext cx="1587" cy="274638"/>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49" name="Line 197"/>
          <p:cNvSpPr>
            <a:spLocks noChangeShapeType="1"/>
          </p:cNvSpPr>
          <p:nvPr/>
        </p:nvSpPr>
        <p:spPr bwMode="auto">
          <a:xfrm>
            <a:off x="10691812" y="4761688"/>
            <a:ext cx="161925" cy="31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0" name="Line 198"/>
          <p:cNvSpPr>
            <a:spLocks noChangeShapeType="1"/>
          </p:cNvSpPr>
          <p:nvPr/>
        </p:nvSpPr>
        <p:spPr bwMode="auto">
          <a:xfrm>
            <a:off x="10610849" y="4634688"/>
            <a:ext cx="311150"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1" name="Line 199"/>
          <p:cNvSpPr>
            <a:spLocks noChangeShapeType="1"/>
          </p:cNvSpPr>
          <p:nvPr/>
        </p:nvSpPr>
        <p:spPr bwMode="auto">
          <a:xfrm flipV="1">
            <a:off x="10772775" y="4415613"/>
            <a:ext cx="1587" cy="109537"/>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2" name="Line 200"/>
          <p:cNvSpPr>
            <a:spLocks noChangeShapeType="1"/>
          </p:cNvSpPr>
          <p:nvPr/>
        </p:nvSpPr>
        <p:spPr bwMode="auto">
          <a:xfrm>
            <a:off x="10691812" y="4525149"/>
            <a:ext cx="16192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3" name="Line 201"/>
          <p:cNvSpPr>
            <a:spLocks noChangeShapeType="1"/>
          </p:cNvSpPr>
          <p:nvPr/>
        </p:nvSpPr>
        <p:spPr bwMode="auto">
          <a:xfrm>
            <a:off x="10610849" y="4415612"/>
            <a:ext cx="311150"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4" name="Rectangle 202"/>
          <p:cNvSpPr>
            <a:spLocks noChangeArrowheads="1"/>
          </p:cNvSpPr>
          <p:nvPr/>
        </p:nvSpPr>
        <p:spPr bwMode="auto">
          <a:xfrm>
            <a:off x="8143874" y="4579125"/>
            <a:ext cx="120650" cy="441325"/>
          </a:xfrm>
          <a:prstGeom prst="rect">
            <a:avLst/>
          </a:prstGeom>
          <a:solidFill>
            <a:srgbClr val="FFFFFF"/>
          </a:solidFill>
          <a:ln w="14288">
            <a:solidFill>
              <a:srgbClr val="000000"/>
            </a:solidFill>
            <a:miter lim="800000"/>
          </a:ln>
        </p:spPr>
        <p:txBody>
          <a:bodyPr/>
          <a:lstStyle/>
          <a:p>
            <a:endParaRPr lang="zh-CN" altLang="en-US"/>
          </a:p>
        </p:txBody>
      </p:sp>
      <p:sp>
        <p:nvSpPr>
          <p:cNvPr id="49355" name="Rectangle 203"/>
          <p:cNvSpPr>
            <a:spLocks noChangeArrowheads="1"/>
          </p:cNvSpPr>
          <p:nvPr/>
        </p:nvSpPr>
        <p:spPr bwMode="auto">
          <a:xfrm>
            <a:off x="9315449" y="5426850"/>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e</a:t>
            </a:r>
            <a:endParaRPr lang="en-US" altLang="zh-CN" b="1"/>
          </a:p>
        </p:txBody>
      </p:sp>
      <p:sp>
        <p:nvSpPr>
          <p:cNvPr id="49356" name="Rectangle 204"/>
          <p:cNvSpPr>
            <a:spLocks noChangeArrowheads="1"/>
          </p:cNvSpPr>
          <p:nvPr/>
        </p:nvSpPr>
        <p:spPr bwMode="auto">
          <a:xfrm>
            <a:off x="9672636" y="5604650"/>
            <a:ext cx="126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49357" name="Rectangle 205"/>
          <p:cNvSpPr>
            <a:spLocks noChangeArrowheads="1"/>
          </p:cNvSpPr>
          <p:nvPr/>
        </p:nvSpPr>
        <p:spPr bwMode="auto">
          <a:xfrm>
            <a:off x="9764711" y="5717362"/>
            <a:ext cx="1138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E</a:t>
            </a:r>
            <a:endParaRPr lang="en-US" altLang="zh-CN" sz="1400" b="1"/>
          </a:p>
        </p:txBody>
      </p:sp>
      <p:sp>
        <p:nvSpPr>
          <p:cNvPr id="49358" name="Line 206"/>
          <p:cNvSpPr>
            <a:spLocks noChangeShapeType="1"/>
          </p:cNvSpPr>
          <p:nvPr/>
        </p:nvSpPr>
        <p:spPr bwMode="auto">
          <a:xfrm>
            <a:off x="9586911" y="5514162"/>
            <a:ext cx="1588" cy="385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59" name="Freeform 207"/>
          <p:cNvSpPr/>
          <p:nvPr/>
        </p:nvSpPr>
        <p:spPr bwMode="auto">
          <a:xfrm>
            <a:off x="9547225" y="5717363"/>
            <a:ext cx="79375" cy="255587"/>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endParaRPr lang="zh-CN" altLang="en-US"/>
          </a:p>
        </p:txBody>
      </p:sp>
      <p:sp>
        <p:nvSpPr>
          <p:cNvPr id="49360" name="Rectangle 208"/>
          <p:cNvSpPr>
            <a:spLocks noChangeArrowheads="1"/>
          </p:cNvSpPr>
          <p:nvPr/>
        </p:nvSpPr>
        <p:spPr bwMode="auto">
          <a:xfrm>
            <a:off x="10348911" y="3201175"/>
            <a:ext cx="1955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N</a:t>
            </a:r>
            <a:endParaRPr lang="en-US" altLang="zh-CN" b="1"/>
          </a:p>
        </p:txBody>
      </p:sp>
      <p:sp>
        <p:nvSpPr>
          <p:cNvPr id="49361" name="Rectangle 209"/>
          <p:cNvSpPr>
            <a:spLocks noChangeArrowheads="1"/>
          </p:cNvSpPr>
          <p:nvPr/>
        </p:nvSpPr>
        <p:spPr bwMode="auto">
          <a:xfrm>
            <a:off x="10366374" y="4047313"/>
            <a:ext cx="1699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P</a:t>
            </a:r>
            <a:endParaRPr lang="en-US" altLang="zh-CN" b="1"/>
          </a:p>
        </p:txBody>
      </p:sp>
      <p:sp>
        <p:nvSpPr>
          <p:cNvPr id="49362" name="Rectangle 210"/>
          <p:cNvSpPr>
            <a:spLocks noChangeArrowheads="1"/>
          </p:cNvSpPr>
          <p:nvPr/>
        </p:nvSpPr>
        <p:spPr bwMode="auto">
          <a:xfrm>
            <a:off x="10348911" y="4839475"/>
            <a:ext cx="1955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N</a:t>
            </a:r>
            <a:endParaRPr lang="en-US" altLang="zh-CN" b="1"/>
          </a:p>
        </p:txBody>
      </p:sp>
      <p:sp>
        <p:nvSpPr>
          <p:cNvPr id="49363" name="Line 211"/>
          <p:cNvSpPr>
            <a:spLocks noChangeShapeType="1"/>
          </p:cNvSpPr>
          <p:nvPr/>
        </p:nvSpPr>
        <p:spPr bwMode="auto">
          <a:xfrm>
            <a:off x="8293100" y="4231463"/>
            <a:ext cx="16192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64" name="Freeform 212"/>
          <p:cNvSpPr/>
          <p:nvPr/>
        </p:nvSpPr>
        <p:spPr bwMode="auto">
          <a:xfrm>
            <a:off x="8412161" y="4193363"/>
            <a:ext cx="134938" cy="92075"/>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endParaRPr lang="zh-CN" altLang="en-US"/>
          </a:p>
        </p:txBody>
      </p:sp>
      <p:sp>
        <p:nvSpPr>
          <p:cNvPr id="49365" name="Rectangle 213"/>
          <p:cNvSpPr>
            <a:spLocks noChangeArrowheads="1"/>
          </p:cNvSpPr>
          <p:nvPr/>
        </p:nvSpPr>
        <p:spPr bwMode="auto">
          <a:xfrm>
            <a:off x="8321674" y="4285438"/>
            <a:ext cx="126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49366" name="Rectangle 214"/>
          <p:cNvSpPr>
            <a:spLocks noChangeArrowheads="1"/>
          </p:cNvSpPr>
          <p:nvPr/>
        </p:nvSpPr>
        <p:spPr bwMode="auto">
          <a:xfrm>
            <a:off x="8410574" y="4415612"/>
            <a:ext cx="1234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B</a:t>
            </a:r>
            <a:endParaRPr lang="en-US" altLang="zh-CN" sz="1400" b="1"/>
          </a:p>
        </p:txBody>
      </p:sp>
      <p:sp>
        <p:nvSpPr>
          <p:cNvPr id="49367" name="Rectangle 215"/>
          <p:cNvSpPr>
            <a:spLocks noChangeArrowheads="1"/>
          </p:cNvSpPr>
          <p:nvPr/>
        </p:nvSpPr>
        <p:spPr bwMode="auto">
          <a:xfrm>
            <a:off x="10895011" y="3145613"/>
            <a:ext cx="160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rPr>
              <a:t>R</a:t>
            </a:r>
            <a:endParaRPr lang="en-US" altLang="zh-CN" b="1"/>
          </a:p>
        </p:txBody>
      </p:sp>
      <p:sp>
        <p:nvSpPr>
          <p:cNvPr id="49368" name="Rectangle 216"/>
          <p:cNvSpPr>
            <a:spLocks noChangeArrowheads="1"/>
          </p:cNvSpPr>
          <p:nvPr/>
        </p:nvSpPr>
        <p:spPr bwMode="auto">
          <a:xfrm>
            <a:off x="11052174" y="3291662"/>
            <a:ext cx="1074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C</a:t>
            </a:r>
            <a:endParaRPr lang="en-US" altLang="zh-CN" sz="1200" b="1"/>
          </a:p>
        </p:txBody>
      </p:sp>
      <p:sp>
        <p:nvSpPr>
          <p:cNvPr id="49369" name="Rectangle 217"/>
          <p:cNvSpPr>
            <a:spLocks noChangeArrowheads="1"/>
          </p:cNvSpPr>
          <p:nvPr/>
        </p:nvSpPr>
        <p:spPr bwMode="auto">
          <a:xfrm>
            <a:off x="10958511" y="4634688"/>
            <a:ext cx="187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U</a:t>
            </a:r>
            <a:endParaRPr lang="en-US" altLang="zh-CN" sz="2000" b="1"/>
          </a:p>
        </p:txBody>
      </p:sp>
      <p:sp>
        <p:nvSpPr>
          <p:cNvPr id="49370" name="Rectangle 218"/>
          <p:cNvSpPr>
            <a:spLocks noChangeArrowheads="1"/>
          </p:cNvSpPr>
          <p:nvPr/>
        </p:nvSpPr>
        <p:spPr bwMode="auto">
          <a:xfrm>
            <a:off x="11110911" y="4817249"/>
            <a:ext cx="21480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CC</a:t>
            </a:r>
            <a:endParaRPr lang="en-US" altLang="zh-CN" sz="1200" b="1"/>
          </a:p>
        </p:txBody>
      </p:sp>
      <p:sp>
        <p:nvSpPr>
          <p:cNvPr id="49371" name="Rectangle 219"/>
          <p:cNvSpPr>
            <a:spLocks noChangeArrowheads="1"/>
          </p:cNvSpPr>
          <p:nvPr/>
        </p:nvSpPr>
        <p:spPr bwMode="auto">
          <a:xfrm>
            <a:off x="7820024" y="5476063"/>
            <a:ext cx="1875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U</a:t>
            </a:r>
            <a:endParaRPr lang="en-US" altLang="zh-CN" sz="2000" b="1"/>
          </a:p>
        </p:txBody>
      </p:sp>
      <p:sp>
        <p:nvSpPr>
          <p:cNvPr id="49372" name="Rectangle 220"/>
          <p:cNvSpPr>
            <a:spLocks noChangeArrowheads="1"/>
          </p:cNvSpPr>
          <p:nvPr/>
        </p:nvSpPr>
        <p:spPr bwMode="auto">
          <a:xfrm>
            <a:off x="7959724" y="5696724"/>
            <a:ext cx="2115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BB</a:t>
            </a:r>
            <a:endParaRPr lang="en-US" altLang="zh-CN" sz="1200" b="1"/>
          </a:p>
        </p:txBody>
      </p:sp>
      <p:sp>
        <p:nvSpPr>
          <p:cNvPr id="49373" name="Rectangle 221"/>
          <p:cNvSpPr>
            <a:spLocks noChangeArrowheads="1"/>
          </p:cNvSpPr>
          <p:nvPr/>
        </p:nvSpPr>
        <p:spPr bwMode="auto">
          <a:xfrm>
            <a:off x="7869236" y="4598175"/>
            <a:ext cx="160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rPr>
              <a:t>R</a:t>
            </a:r>
            <a:endParaRPr lang="en-US" altLang="zh-CN" b="1"/>
          </a:p>
        </p:txBody>
      </p:sp>
      <p:sp>
        <p:nvSpPr>
          <p:cNvPr id="49374" name="Rectangle 222"/>
          <p:cNvSpPr>
            <a:spLocks noChangeArrowheads="1"/>
          </p:cNvSpPr>
          <p:nvPr/>
        </p:nvSpPr>
        <p:spPr bwMode="auto">
          <a:xfrm>
            <a:off x="8018461" y="4761687"/>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B</a:t>
            </a:r>
            <a:endParaRPr lang="en-US" altLang="zh-CN" sz="1200" b="1"/>
          </a:p>
        </p:txBody>
      </p:sp>
      <p:sp>
        <p:nvSpPr>
          <p:cNvPr id="49375" name="Rectangle 223"/>
          <p:cNvSpPr>
            <a:spLocks noChangeArrowheads="1"/>
          </p:cNvSpPr>
          <p:nvPr/>
        </p:nvSpPr>
        <p:spPr bwMode="auto">
          <a:xfrm>
            <a:off x="10956925" y="4285437"/>
            <a:ext cx="3751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a:solidFill>
                  <a:srgbClr val="000000"/>
                </a:solidFill>
              </a:rPr>
              <a:t>15</a:t>
            </a:r>
            <a:r>
              <a:rPr lang="en-US" altLang="zh-CN" sz="1500">
                <a:solidFill>
                  <a:srgbClr val="000000"/>
                </a:solidFill>
              </a:rPr>
              <a:t>V</a:t>
            </a:r>
            <a:endParaRPr lang="en-US" altLang="zh-CN" sz="1600" b="1"/>
          </a:p>
        </p:txBody>
      </p:sp>
      <p:sp>
        <p:nvSpPr>
          <p:cNvPr id="49376" name="Line 224"/>
          <p:cNvSpPr>
            <a:spLocks noChangeShapeType="1"/>
          </p:cNvSpPr>
          <p:nvPr/>
        </p:nvSpPr>
        <p:spPr bwMode="auto">
          <a:xfrm>
            <a:off x="861536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77" name="Line 225"/>
          <p:cNvSpPr>
            <a:spLocks noChangeShapeType="1"/>
          </p:cNvSpPr>
          <p:nvPr/>
        </p:nvSpPr>
        <p:spPr bwMode="auto">
          <a:xfrm>
            <a:off x="8724900"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78" name="Line 226"/>
          <p:cNvSpPr>
            <a:spLocks noChangeShapeType="1"/>
          </p:cNvSpPr>
          <p:nvPr/>
        </p:nvSpPr>
        <p:spPr bwMode="auto">
          <a:xfrm>
            <a:off x="883126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79" name="Line 227"/>
          <p:cNvSpPr>
            <a:spLocks noChangeShapeType="1"/>
          </p:cNvSpPr>
          <p:nvPr/>
        </p:nvSpPr>
        <p:spPr bwMode="auto">
          <a:xfrm>
            <a:off x="8937624" y="3640912"/>
            <a:ext cx="57150"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0" name="Line 228"/>
          <p:cNvSpPr>
            <a:spLocks noChangeShapeType="1"/>
          </p:cNvSpPr>
          <p:nvPr/>
        </p:nvSpPr>
        <p:spPr bwMode="auto">
          <a:xfrm>
            <a:off x="9047161" y="3640912"/>
            <a:ext cx="52388"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1" name="Line 229"/>
          <p:cNvSpPr>
            <a:spLocks noChangeShapeType="1"/>
          </p:cNvSpPr>
          <p:nvPr/>
        </p:nvSpPr>
        <p:spPr bwMode="auto">
          <a:xfrm>
            <a:off x="9156700" y="3640912"/>
            <a:ext cx="52387"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2" name="Line 230"/>
          <p:cNvSpPr>
            <a:spLocks noChangeShapeType="1"/>
          </p:cNvSpPr>
          <p:nvPr/>
        </p:nvSpPr>
        <p:spPr bwMode="auto">
          <a:xfrm>
            <a:off x="9264650" y="3640912"/>
            <a:ext cx="52387"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3" name="Line 231"/>
          <p:cNvSpPr>
            <a:spLocks noChangeShapeType="1"/>
          </p:cNvSpPr>
          <p:nvPr/>
        </p:nvSpPr>
        <p:spPr bwMode="auto">
          <a:xfrm>
            <a:off x="9371012" y="3640912"/>
            <a:ext cx="55563"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4" name="Line 232"/>
          <p:cNvSpPr>
            <a:spLocks noChangeShapeType="1"/>
          </p:cNvSpPr>
          <p:nvPr/>
        </p:nvSpPr>
        <p:spPr bwMode="auto">
          <a:xfrm>
            <a:off x="947896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5" name="Line 233"/>
          <p:cNvSpPr>
            <a:spLocks noChangeShapeType="1"/>
          </p:cNvSpPr>
          <p:nvPr/>
        </p:nvSpPr>
        <p:spPr bwMode="auto">
          <a:xfrm>
            <a:off x="9586911" y="3640912"/>
            <a:ext cx="52388"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6" name="Line 234"/>
          <p:cNvSpPr>
            <a:spLocks noChangeShapeType="1"/>
          </p:cNvSpPr>
          <p:nvPr/>
        </p:nvSpPr>
        <p:spPr bwMode="auto">
          <a:xfrm>
            <a:off x="969486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7" name="Line 235"/>
          <p:cNvSpPr>
            <a:spLocks noChangeShapeType="1"/>
          </p:cNvSpPr>
          <p:nvPr/>
        </p:nvSpPr>
        <p:spPr bwMode="auto">
          <a:xfrm>
            <a:off x="9801224" y="3640912"/>
            <a:ext cx="55562"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8" name="Line 236"/>
          <p:cNvSpPr>
            <a:spLocks noChangeShapeType="1"/>
          </p:cNvSpPr>
          <p:nvPr/>
        </p:nvSpPr>
        <p:spPr bwMode="auto">
          <a:xfrm>
            <a:off x="9909174" y="3640912"/>
            <a:ext cx="55562"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89" name="Line 237"/>
          <p:cNvSpPr>
            <a:spLocks noChangeShapeType="1"/>
          </p:cNvSpPr>
          <p:nvPr/>
        </p:nvSpPr>
        <p:spPr bwMode="auto">
          <a:xfrm>
            <a:off x="10017125"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0" name="Line 238"/>
          <p:cNvSpPr>
            <a:spLocks noChangeShapeType="1"/>
          </p:cNvSpPr>
          <p:nvPr/>
        </p:nvSpPr>
        <p:spPr bwMode="auto">
          <a:xfrm>
            <a:off x="1012666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1" name="Line 239"/>
          <p:cNvSpPr>
            <a:spLocks noChangeShapeType="1"/>
          </p:cNvSpPr>
          <p:nvPr/>
        </p:nvSpPr>
        <p:spPr bwMode="auto">
          <a:xfrm>
            <a:off x="10234612" y="3640912"/>
            <a:ext cx="53975" cy="47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2" name="Line 240"/>
          <p:cNvSpPr>
            <a:spLocks noChangeShapeType="1"/>
          </p:cNvSpPr>
          <p:nvPr/>
        </p:nvSpPr>
        <p:spPr bwMode="auto">
          <a:xfrm>
            <a:off x="861536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3" name="Line 241"/>
          <p:cNvSpPr>
            <a:spLocks noChangeShapeType="1"/>
          </p:cNvSpPr>
          <p:nvPr/>
        </p:nvSpPr>
        <p:spPr bwMode="auto">
          <a:xfrm>
            <a:off x="8724900"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4" name="Line 242"/>
          <p:cNvSpPr>
            <a:spLocks noChangeShapeType="1"/>
          </p:cNvSpPr>
          <p:nvPr/>
        </p:nvSpPr>
        <p:spPr bwMode="auto">
          <a:xfrm>
            <a:off x="883126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5" name="Line 243"/>
          <p:cNvSpPr>
            <a:spLocks noChangeShapeType="1"/>
          </p:cNvSpPr>
          <p:nvPr/>
        </p:nvSpPr>
        <p:spPr bwMode="auto">
          <a:xfrm>
            <a:off x="8937624" y="3845699"/>
            <a:ext cx="57150"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6" name="Line 244"/>
          <p:cNvSpPr>
            <a:spLocks noChangeShapeType="1"/>
          </p:cNvSpPr>
          <p:nvPr/>
        </p:nvSpPr>
        <p:spPr bwMode="auto">
          <a:xfrm>
            <a:off x="9047161" y="3845699"/>
            <a:ext cx="52388"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7" name="Line 245"/>
          <p:cNvSpPr>
            <a:spLocks noChangeShapeType="1"/>
          </p:cNvSpPr>
          <p:nvPr/>
        </p:nvSpPr>
        <p:spPr bwMode="auto">
          <a:xfrm>
            <a:off x="9156700" y="3845699"/>
            <a:ext cx="5238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8" name="Line 246"/>
          <p:cNvSpPr>
            <a:spLocks noChangeShapeType="1"/>
          </p:cNvSpPr>
          <p:nvPr/>
        </p:nvSpPr>
        <p:spPr bwMode="auto">
          <a:xfrm>
            <a:off x="9264650" y="3845699"/>
            <a:ext cx="5238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99" name="Line 247"/>
          <p:cNvSpPr>
            <a:spLocks noChangeShapeType="1"/>
          </p:cNvSpPr>
          <p:nvPr/>
        </p:nvSpPr>
        <p:spPr bwMode="auto">
          <a:xfrm>
            <a:off x="9371012" y="3845699"/>
            <a:ext cx="55563"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0" name="Line 248"/>
          <p:cNvSpPr>
            <a:spLocks noChangeShapeType="1"/>
          </p:cNvSpPr>
          <p:nvPr/>
        </p:nvSpPr>
        <p:spPr bwMode="auto">
          <a:xfrm>
            <a:off x="947896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1" name="Line 249"/>
          <p:cNvSpPr>
            <a:spLocks noChangeShapeType="1"/>
          </p:cNvSpPr>
          <p:nvPr/>
        </p:nvSpPr>
        <p:spPr bwMode="auto">
          <a:xfrm>
            <a:off x="9586911" y="3845699"/>
            <a:ext cx="52388"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2" name="Line 250"/>
          <p:cNvSpPr>
            <a:spLocks noChangeShapeType="1"/>
          </p:cNvSpPr>
          <p:nvPr/>
        </p:nvSpPr>
        <p:spPr bwMode="auto">
          <a:xfrm>
            <a:off x="969486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3" name="Line 251"/>
          <p:cNvSpPr>
            <a:spLocks noChangeShapeType="1"/>
          </p:cNvSpPr>
          <p:nvPr/>
        </p:nvSpPr>
        <p:spPr bwMode="auto">
          <a:xfrm>
            <a:off x="9801224" y="3845699"/>
            <a:ext cx="55562"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4" name="Line 252"/>
          <p:cNvSpPr>
            <a:spLocks noChangeShapeType="1"/>
          </p:cNvSpPr>
          <p:nvPr/>
        </p:nvSpPr>
        <p:spPr bwMode="auto">
          <a:xfrm>
            <a:off x="9909174" y="3845699"/>
            <a:ext cx="55562"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5" name="Line 253"/>
          <p:cNvSpPr>
            <a:spLocks noChangeShapeType="1"/>
          </p:cNvSpPr>
          <p:nvPr/>
        </p:nvSpPr>
        <p:spPr bwMode="auto">
          <a:xfrm>
            <a:off x="10017125"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6" name="Line 254"/>
          <p:cNvSpPr>
            <a:spLocks noChangeShapeType="1"/>
          </p:cNvSpPr>
          <p:nvPr/>
        </p:nvSpPr>
        <p:spPr bwMode="auto">
          <a:xfrm>
            <a:off x="1012666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7" name="Line 255"/>
          <p:cNvSpPr>
            <a:spLocks noChangeShapeType="1"/>
          </p:cNvSpPr>
          <p:nvPr/>
        </p:nvSpPr>
        <p:spPr bwMode="auto">
          <a:xfrm>
            <a:off x="10234612" y="3845699"/>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8" name="Line 256"/>
          <p:cNvSpPr>
            <a:spLocks noChangeShapeType="1"/>
          </p:cNvSpPr>
          <p:nvPr/>
        </p:nvSpPr>
        <p:spPr bwMode="auto">
          <a:xfrm>
            <a:off x="861536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09" name="Line 257"/>
          <p:cNvSpPr>
            <a:spLocks noChangeShapeType="1"/>
          </p:cNvSpPr>
          <p:nvPr/>
        </p:nvSpPr>
        <p:spPr bwMode="auto">
          <a:xfrm>
            <a:off x="8724900"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0" name="Line 258"/>
          <p:cNvSpPr>
            <a:spLocks noChangeShapeType="1"/>
          </p:cNvSpPr>
          <p:nvPr/>
        </p:nvSpPr>
        <p:spPr bwMode="auto">
          <a:xfrm>
            <a:off x="883126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1" name="Line 259"/>
          <p:cNvSpPr>
            <a:spLocks noChangeShapeType="1"/>
          </p:cNvSpPr>
          <p:nvPr/>
        </p:nvSpPr>
        <p:spPr bwMode="auto">
          <a:xfrm>
            <a:off x="8937624" y="4433074"/>
            <a:ext cx="57150"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2" name="Line 260"/>
          <p:cNvSpPr>
            <a:spLocks noChangeShapeType="1"/>
          </p:cNvSpPr>
          <p:nvPr/>
        </p:nvSpPr>
        <p:spPr bwMode="auto">
          <a:xfrm>
            <a:off x="9047161" y="4433074"/>
            <a:ext cx="52388"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3" name="Line 261"/>
          <p:cNvSpPr>
            <a:spLocks noChangeShapeType="1"/>
          </p:cNvSpPr>
          <p:nvPr/>
        </p:nvSpPr>
        <p:spPr bwMode="auto">
          <a:xfrm>
            <a:off x="9156700" y="4433074"/>
            <a:ext cx="5238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4" name="Line 262"/>
          <p:cNvSpPr>
            <a:spLocks noChangeShapeType="1"/>
          </p:cNvSpPr>
          <p:nvPr/>
        </p:nvSpPr>
        <p:spPr bwMode="auto">
          <a:xfrm>
            <a:off x="9264650" y="4433074"/>
            <a:ext cx="5238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5" name="Line 263"/>
          <p:cNvSpPr>
            <a:spLocks noChangeShapeType="1"/>
          </p:cNvSpPr>
          <p:nvPr/>
        </p:nvSpPr>
        <p:spPr bwMode="auto">
          <a:xfrm>
            <a:off x="9371012" y="4433074"/>
            <a:ext cx="55563"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6" name="Line 264"/>
          <p:cNvSpPr>
            <a:spLocks noChangeShapeType="1"/>
          </p:cNvSpPr>
          <p:nvPr/>
        </p:nvSpPr>
        <p:spPr bwMode="auto">
          <a:xfrm>
            <a:off x="947896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7" name="Line 265"/>
          <p:cNvSpPr>
            <a:spLocks noChangeShapeType="1"/>
          </p:cNvSpPr>
          <p:nvPr/>
        </p:nvSpPr>
        <p:spPr bwMode="auto">
          <a:xfrm>
            <a:off x="9586911" y="4433074"/>
            <a:ext cx="52388"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8" name="Line 266"/>
          <p:cNvSpPr>
            <a:spLocks noChangeShapeType="1"/>
          </p:cNvSpPr>
          <p:nvPr/>
        </p:nvSpPr>
        <p:spPr bwMode="auto">
          <a:xfrm>
            <a:off x="969486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19" name="Line 267"/>
          <p:cNvSpPr>
            <a:spLocks noChangeShapeType="1"/>
          </p:cNvSpPr>
          <p:nvPr/>
        </p:nvSpPr>
        <p:spPr bwMode="auto">
          <a:xfrm>
            <a:off x="9801224" y="4433074"/>
            <a:ext cx="55562"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0" name="Line 268"/>
          <p:cNvSpPr>
            <a:spLocks noChangeShapeType="1"/>
          </p:cNvSpPr>
          <p:nvPr/>
        </p:nvSpPr>
        <p:spPr bwMode="auto">
          <a:xfrm>
            <a:off x="9909174" y="4433074"/>
            <a:ext cx="55562"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1" name="Line 269"/>
          <p:cNvSpPr>
            <a:spLocks noChangeShapeType="1"/>
          </p:cNvSpPr>
          <p:nvPr/>
        </p:nvSpPr>
        <p:spPr bwMode="auto">
          <a:xfrm>
            <a:off x="10017125"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2" name="Line 270"/>
          <p:cNvSpPr>
            <a:spLocks noChangeShapeType="1"/>
          </p:cNvSpPr>
          <p:nvPr/>
        </p:nvSpPr>
        <p:spPr bwMode="auto">
          <a:xfrm>
            <a:off x="1012666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3" name="Line 271"/>
          <p:cNvSpPr>
            <a:spLocks noChangeShapeType="1"/>
          </p:cNvSpPr>
          <p:nvPr/>
        </p:nvSpPr>
        <p:spPr bwMode="auto">
          <a:xfrm>
            <a:off x="10234612" y="4433074"/>
            <a:ext cx="53975"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4" name="Line 272"/>
          <p:cNvSpPr>
            <a:spLocks noChangeShapeType="1"/>
          </p:cNvSpPr>
          <p:nvPr/>
        </p:nvSpPr>
        <p:spPr bwMode="auto">
          <a:xfrm>
            <a:off x="861536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5" name="Line 273"/>
          <p:cNvSpPr>
            <a:spLocks noChangeShapeType="1"/>
          </p:cNvSpPr>
          <p:nvPr/>
        </p:nvSpPr>
        <p:spPr bwMode="auto">
          <a:xfrm>
            <a:off x="8724900"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6" name="Line 274"/>
          <p:cNvSpPr>
            <a:spLocks noChangeShapeType="1"/>
          </p:cNvSpPr>
          <p:nvPr/>
        </p:nvSpPr>
        <p:spPr bwMode="auto">
          <a:xfrm>
            <a:off x="883126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7" name="Line 275"/>
          <p:cNvSpPr>
            <a:spLocks noChangeShapeType="1"/>
          </p:cNvSpPr>
          <p:nvPr/>
        </p:nvSpPr>
        <p:spPr bwMode="auto">
          <a:xfrm>
            <a:off x="8937624" y="4634688"/>
            <a:ext cx="57150"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8" name="Line 276"/>
          <p:cNvSpPr>
            <a:spLocks noChangeShapeType="1"/>
          </p:cNvSpPr>
          <p:nvPr/>
        </p:nvSpPr>
        <p:spPr bwMode="auto">
          <a:xfrm>
            <a:off x="9047161" y="4634688"/>
            <a:ext cx="52388"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29" name="Line 277"/>
          <p:cNvSpPr>
            <a:spLocks noChangeShapeType="1"/>
          </p:cNvSpPr>
          <p:nvPr/>
        </p:nvSpPr>
        <p:spPr bwMode="auto">
          <a:xfrm>
            <a:off x="9156700" y="4634688"/>
            <a:ext cx="52387"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0" name="Line 278"/>
          <p:cNvSpPr>
            <a:spLocks noChangeShapeType="1"/>
          </p:cNvSpPr>
          <p:nvPr/>
        </p:nvSpPr>
        <p:spPr bwMode="auto">
          <a:xfrm>
            <a:off x="9264650" y="4634688"/>
            <a:ext cx="52387"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1" name="Line 279"/>
          <p:cNvSpPr>
            <a:spLocks noChangeShapeType="1"/>
          </p:cNvSpPr>
          <p:nvPr/>
        </p:nvSpPr>
        <p:spPr bwMode="auto">
          <a:xfrm>
            <a:off x="9371012" y="4634688"/>
            <a:ext cx="55563"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2" name="Line 280"/>
          <p:cNvSpPr>
            <a:spLocks noChangeShapeType="1"/>
          </p:cNvSpPr>
          <p:nvPr/>
        </p:nvSpPr>
        <p:spPr bwMode="auto">
          <a:xfrm>
            <a:off x="947896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3" name="Line 281"/>
          <p:cNvSpPr>
            <a:spLocks noChangeShapeType="1"/>
          </p:cNvSpPr>
          <p:nvPr/>
        </p:nvSpPr>
        <p:spPr bwMode="auto">
          <a:xfrm>
            <a:off x="9586911" y="4634688"/>
            <a:ext cx="52388"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4" name="Line 282"/>
          <p:cNvSpPr>
            <a:spLocks noChangeShapeType="1"/>
          </p:cNvSpPr>
          <p:nvPr/>
        </p:nvSpPr>
        <p:spPr bwMode="auto">
          <a:xfrm>
            <a:off x="969486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5" name="Line 283"/>
          <p:cNvSpPr>
            <a:spLocks noChangeShapeType="1"/>
          </p:cNvSpPr>
          <p:nvPr/>
        </p:nvSpPr>
        <p:spPr bwMode="auto">
          <a:xfrm>
            <a:off x="9801224" y="4634688"/>
            <a:ext cx="55562"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6" name="Line 284"/>
          <p:cNvSpPr>
            <a:spLocks noChangeShapeType="1"/>
          </p:cNvSpPr>
          <p:nvPr/>
        </p:nvSpPr>
        <p:spPr bwMode="auto">
          <a:xfrm>
            <a:off x="9909174" y="4634688"/>
            <a:ext cx="55562"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7" name="Line 285"/>
          <p:cNvSpPr>
            <a:spLocks noChangeShapeType="1"/>
          </p:cNvSpPr>
          <p:nvPr/>
        </p:nvSpPr>
        <p:spPr bwMode="auto">
          <a:xfrm>
            <a:off x="10017125"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8" name="Line 286"/>
          <p:cNvSpPr>
            <a:spLocks noChangeShapeType="1"/>
          </p:cNvSpPr>
          <p:nvPr/>
        </p:nvSpPr>
        <p:spPr bwMode="auto">
          <a:xfrm>
            <a:off x="1012666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39" name="Line 287"/>
          <p:cNvSpPr>
            <a:spLocks noChangeShapeType="1"/>
          </p:cNvSpPr>
          <p:nvPr/>
        </p:nvSpPr>
        <p:spPr bwMode="auto">
          <a:xfrm>
            <a:off x="10234612" y="4634688"/>
            <a:ext cx="53975"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40" name="Rectangle 288"/>
          <p:cNvSpPr>
            <a:spLocks noChangeArrowheads="1"/>
          </p:cNvSpPr>
          <p:nvPr/>
        </p:nvSpPr>
        <p:spPr bwMode="auto">
          <a:xfrm>
            <a:off x="8458199" y="3807600"/>
            <a:ext cx="161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b</a:t>
            </a:r>
            <a:endParaRPr lang="en-US" altLang="zh-CN" b="1"/>
          </a:p>
        </p:txBody>
      </p:sp>
      <p:sp>
        <p:nvSpPr>
          <p:cNvPr id="49441" name="Freeform 289"/>
          <p:cNvSpPr/>
          <p:nvPr/>
        </p:nvSpPr>
        <p:spPr bwMode="auto">
          <a:xfrm>
            <a:off x="9223374" y="3145612"/>
            <a:ext cx="982662" cy="2074862"/>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endParaRPr lang="zh-CN" altLang="en-US"/>
          </a:p>
        </p:txBody>
      </p:sp>
      <p:sp>
        <p:nvSpPr>
          <p:cNvPr id="49443" name="Rectangle 291"/>
          <p:cNvSpPr>
            <a:spLocks noChangeArrowheads="1"/>
          </p:cNvSpPr>
          <p:nvPr/>
        </p:nvSpPr>
        <p:spPr bwMode="auto">
          <a:xfrm>
            <a:off x="9020174" y="4047313"/>
            <a:ext cx="126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chemeClr val="accent2"/>
                </a:solidFill>
              </a:rPr>
              <a:t>I</a:t>
            </a:r>
            <a:endParaRPr lang="en-US" altLang="zh-CN" b="1">
              <a:solidFill>
                <a:schemeClr val="accent2"/>
              </a:solidFill>
            </a:endParaRPr>
          </a:p>
        </p:txBody>
      </p:sp>
      <p:sp>
        <p:nvSpPr>
          <p:cNvPr id="49444" name="Rectangle 292"/>
          <p:cNvSpPr>
            <a:spLocks noChangeArrowheads="1"/>
          </p:cNvSpPr>
          <p:nvPr/>
        </p:nvSpPr>
        <p:spPr bwMode="auto">
          <a:xfrm>
            <a:off x="9078911" y="4155262"/>
            <a:ext cx="2580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chemeClr val="accent2"/>
                </a:solidFill>
              </a:rPr>
              <a:t>BN</a:t>
            </a:r>
            <a:endParaRPr lang="en-US" altLang="zh-CN" sz="1400" b="1">
              <a:solidFill>
                <a:schemeClr val="accent2"/>
              </a:solidFill>
            </a:endParaRPr>
          </a:p>
        </p:txBody>
      </p:sp>
      <p:sp>
        <p:nvSpPr>
          <p:cNvPr id="49447" name="Rectangle 295"/>
          <p:cNvSpPr>
            <a:spLocks noChangeArrowheads="1"/>
          </p:cNvSpPr>
          <p:nvPr/>
        </p:nvSpPr>
        <p:spPr bwMode="auto">
          <a:xfrm>
            <a:off x="9953624" y="4985525"/>
            <a:ext cx="126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49448" name="Rectangle 296"/>
          <p:cNvSpPr>
            <a:spLocks noChangeArrowheads="1"/>
          </p:cNvSpPr>
          <p:nvPr/>
        </p:nvSpPr>
        <p:spPr bwMode="auto">
          <a:xfrm>
            <a:off x="10044111" y="5147449"/>
            <a:ext cx="2484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EN</a:t>
            </a:r>
            <a:endParaRPr lang="en-US" altLang="zh-CN" sz="1400" b="1"/>
          </a:p>
        </p:txBody>
      </p:sp>
      <p:sp>
        <p:nvSpPr>
          <p:cNvPr id="49449" name="Rectangle 297"/>
          <p:cNvSpPr>
            <a:spLocks noChangeArrowheads="1"/>
          </p:cNvSpPr>
          <p:nvPr/>
        </p:nvSpPr>
        <p:spPr bwMode="auto">
          <a:xfrm>
            <a:off x="9690099" y="2853513"/>
            <a:ext cx="139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CC0000"/>
                </a:solidFill>
              </a:rPr>
              <a:t>I</a:t>
            </a:r>
            <a:endParaRPr lang="en-US" altLang="zh-CN" sz="2000" b="1">
              <a:solidFill>
                <a:srgbClr val="CC0000"/>
              </a:solidFill>
            </a:endParaRPr>
          </a:p>
        </p:txBody>
      </p:sp>
      <p:sp>
        <p:nvSpPr>
          <p:cNvPr id="49450" name="Rectangle 298"/>
          <p:cNvSpPr>
            <a:spLocks noChangeArrowheads="1"/>
          </p:cNvSpPr>
          <p:nvPr/>
        </p:nvSpPr>
        <p:spPr bwMode="auto">
          <a:xfrm>
            <a:off x="9790112" y="2966224"/>
            <a:ext cx="2821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b="1">
                <a:solidFill>
                  <a:srgbClr val="CC0000"/>
                </a:solidFill>
              </a:rPr>
              <a:t>CN</a:t>
            </a:r>
            <a:endParaRPr lang="en-US" altLang="zh-CN" sz="1400" b="1">
              <a:solidFill>
                <a:srgbClr val="CC0000"/>
              </a:solidFill>
            </a:endParaRPr>
          </a:p>
        </p:txBody>
      </p:sp>
      <p:sp>
        <p:nvSpPr>
          <p:cNvPr id="49451" name="Line 299"/>
          <p:cNvSpPr>
            <a:spLocks noChangeShapeType="1"/>
          </p:cNvSpPr>
          <p:nvPr/>
        </p:nvSpPr>
        <p:spPr bwMode="auto">
          <a:xfrm>
            <a:off x="9775825" y="3552012"/>
            <a:ext cx="1587" cy="11731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52" name="Freeform 300"/>
          <p:cNvSpPr/>
          <p:nvPr/>
        </p:nvSpPr>
        <p:spPr bwMode="auto">
          <a:xfrm>
            <a:off x="9734550" y="3440887"/>
            <a:ext cx="66675" cy="258762"/>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endParaRPr lang="zh-CN" altLang="en-US"/>
          </a:p>
        </p:txBody>
      </p:sp>
      <p:sp>
        <p:nvSpPr>
          <p:cNvPr id="49453" name="Line 301"/>
          <p:cNvSpPr>
            <a:spLocks noChangeShapeType="1"/>
          </p:cNvSpPr>
          <p:nvPr/>
        </p:nvSpPr>
        <p:spPr bwMode="auto">
          <a:xfrm>
            <a:off x="9882186" y="3552012"/>
            <a:ext cx="1588" cy="11731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54" name="Freeform 302"/>
          <p:cNvSpPr/>
          <p:nvPr/>
        </p:nvSpPr>
        <p:spPr bwMode="auto">
          <a:xfrm>
            <a:off x="9844087" y="3440887"/>
            <a:ext cx="79375" cy="258762"/>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endParaRPr lang="zh-CN" altLang="en-US"/>
          </a:p>
        </p:txBody>
      </p:sp>
      <p:sp>
        <p:nvSpPr>
          <p:cNvPr id="49455" name="Line 303"/>
          <p:cNvSpPr>
            <a:spLocks noChangeShapeType="1"/>
          </p:cNvSpPr>
          <p:nvPr/>
        </p:nvSpPr>
        <p:spPr bwMode="auto">
          <a:xfrm>
            <a:off x="10004424" y="3552012"/>
            <a:ext cx="0" cy="11731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56" name="Freeform 304"/>
          <p:cNvSpPr/>
          <p:nvPr/>
        </p:nvSpPr>
        <p:spPr bwMode="auto">
          <a:xfrm>
            <a:off x="9964737" y="3440887"/>
            <a:ext cx="79375" cy="258762"/>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endParaRPr lang="zh-CN" altLang="en-US"/>
          </a:p>
        </p:txBody>
      </p:sp>
      <p:sp>
        <p:nvSpPr>
          <p:cNvPr id="49457" name="Freeform 305"/>
          <p:cNvSpPr/>
          <p:nvPr/>
        </p:nvSpPr>
        <p:spPr bwMode="auto">
          <a:xfrm>
            <a:off x="9412286" y="4231462"/>
            <a:ext cx="241300" cy="493712"/>
          </a:xfrm>
          <a:custGeom>
            <a:avLst/>
            <a:gdLst>
              <a:gd name="T0" fmla="*/ 0 w 163"/>
              <a:gd name="T1" fmla="*/ 0 h 245"/>
              <a:gd name="T2" fmla="*/ 63 w 163"/>
              <a:gd name="T3" fmla="*/ 72 h 245"/>
              <a:gd name="T4" fmla="*/ 118 w 163"/>
              <a:gd name="T5" fmla="*/ 154 h 245"/>
              <a:gd name="T6" fmla="*/ 163 w 163"/>
              <a:gd name="T7" fmla="*/ 245 h 245"/>
            </a:gdLst>
            <a:ahLst/>
            <a:cxnLst>
              <a:cxn ang="0">
                <a:pos x="T0" y="T1"/>
              </a:cxn>
              <a:cxn ang="0">
                <a:pos x="T2" y="T3"/>
              </a:cxn>
              <a:cxn ang="0">
                <a:pos x="T4" y="T5"/>
              </a:cxn>
              <a:cxn ang="0">
                <a:pos x="T6" y="T7"/>
              </a:cxn>
            </a:cxnLst>
            <a:rect l="0" t="0" r="r" b="b"/>
            <a:pathLst>
              <a:path w="163" h="245">
                <a:moveTo>
                  <a:pt x="0" y="0"/>
                </a:moveTo>
                <a:lnTo>
                  <a:pt x="63" y="72"/>
                </a:lnTo>
                <a:lnTo>
                  <a:pt x="118" y="154"/>
                </a:lnTo>
                <a:lnTo>
                  <a:pt x="163" y="245"/>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458" name="Freeform 306"/>
          <p:cNvSpPr/>
          <p:nvPr/>
        </p:nvSpPr>
        <p:spPr bwMode="auto">
          <a:xfrm>
            <a:off x="9356725" y="4174313"/>
            <a:ext cx="161925" cy="219075"/>
          </a:xfrm>
          <a:custGeom>
            <a:avLst/>
            <a:gdLst>
              <a:gd name="T0" fmla="*/ 109 w 109"/>
              <a:gd name="T1" fmla="*/ 73 h 109"/>
              <a:gd name="T2" fmla="*/ 73 w 109"/>
              <a:gd name="T3" fmla="*/ 73 h 109"/>
              <a:gd name="T4" fmla="*/ 73 w 109"/>
              <a:gd name="T5" fmla="*/ 109 h 109"/>
              <a:gd name="T6" fmla="*/ 0 w 109"/>
              <a:gd name="T7" fmla="*/ 0 h 109"/>
              <a:gd name="T8" fmla="*/ 109 w 109"/>
              <a:gd name="T9" fmla="*/ 73 h 109"/>
            </a:gdLst>
            <a:ahLst/>
            <a:cxnLst>
              <a:cxn ang="0">
                <a:pos x="T0" y="T1"/>
              </a:cxn>
              <a:cxn ang="0">
                <a:pos x="T2" y="T3"/>
              </a:cxn>
              <a:cxn ang="0">
                <a:pos x="T4" y="T5"/>
              </a:cxn>
              <a:cxn ang="0">
                <a:pos x="T6" y="T7"/>
              </a:cxn>
              <a:cxn ang="0">
                <a:pos x="T8" y="T9"/>
              </a:cxn>
            </a:cxnLst>
            <a:rect l="0" t="0" r="r" b="b"/>
            <a:pathLst>
              <a:path w="109" h="109">
                <a:moveTo>
                  <a:pt x="109" y="73"/>
                </a:moveTo>
                <a:lnTo>
                  <a:pt x="73" y="73"/>
                </a:lnTo>
                <a:lnTo>
                  <a:pt x="73" y="109"/>
                </a:lnTo>
                <a:lnTo>
                  <a:pt x="0" y="0"/>
                </a:lnTo>
                <a:lnTo>
                  <a:pt x="109" y="73"/>
                </a:lnTo>
                <a:close/>
              </a:path>
            </a:pathLst>
          </a:custGeom>
          <a:solidFill>
            <a:srgbClr val="000000"/>
          </a:solidFill>
          <a:ln w="14288">
            <a:solidFill>
              <a:srgbClr val="000000"/>
            </a:solidFill>
            <a:prstDash val="solid"/>
            <a:round/>
          </a:ln>
        </p:spPr>
        <p:txBody>
          <a:bodyPr/>
          <a:lstStyle/>
          <a:p>
            <a:endParaRPr lang="zh-CN" altLang="en-US"/>
          </a:p>
        </p:txBody>
      </p:sp>
      <p:sp>
        <p:nvSpPr>
          <p:cNvPr id="49459" name="Freeform 307"/>
          <p:cNvSpPr/>
          <p:nvPr/>
        </p:nvSpPr>
        <p:spPr bwMode="auto">
          <a:xfrm>
            <a:off x="9613899" y="4779150"/>
            <a:ext cx="80962" cy="92075"/>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endParaRPr lang="zh-CN" altLang="en-US"/>
          </a:p>
        </p:txBody>
      </p:sp>
      <p:sp>
        <p:nvSpPr>
          <p:cNvPr id="49460" name="Freeform 308"/>
          <p:cNvSpPr/>
          <p:nvPr/>
        </p:nvSpPr>
        <p:spPr bwMode="auto">
          <a:xfrm>
            <a:off x="9734550" y="4779150"/>
            <a:ext cx="66675" cy="92075"/>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endParaRPr lang="zh-CN" altLang="en-US"/>
          </a:p>
        </p:txBody>
      </p:sp>
      <p:sp>
        <p:nvSpPr>
          <p:cNvPr id="49461" name="Freeform 309"/>
          <p:cNvSpPr/>
          <p:nvPr/>
        </p:nvSpPr>
        <p:spPr bwMode="auto">
          <a:xfrm>
            <a:off x="9844087" y="4779150"/>
            <a:ext cx="79375" cy="92075"/>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endParaRPr lang="zh-CN" altLang="en-US"/>
          </a:p>
        </p:txBody>
      </p:sp>
      <p:sp>
        <p:nvSpPr>
          <p:cNvPr id="49462" name="Freeform 310"/>
          <p:cNvSpPr/>
          <p:nvPr/>
        </p:nvSpPr>
        <p:spPr bwMode="auto">
          <a:xfrm>
            <a:off x="9964737" y="4779150"/>
            <a:ext cx="79375" cy="92075"/>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endParaRPr lang="zh-CN" altLang="en-US"/>
          </a:p>
        </p:txBody>
      </p:sp>
      <p:graphicFrame>
        <p:nvGraphicFramePr>
          <p:cNvPr id="49466" name="Object 314"/>
          <p:cNvGraphicFramePr>
            <a:graphicFrameLocks noChangeAspect="1"/>
          </p:cNvGraphicFramePr>
          <p:nvPr/>
        </p:nvGraphicFramePr>
        <p:xfrm>
          <a:off x="10509249" y="4672788"/>
          <a:ext cx="177800" cy="420687"/>
        </p:xfrm>
        <a:graphic>
          <a:graphicData uri="http://schemas.openxmlformats.org/presentationml/2006/ole">
            <mc:AlternateContent xmlns:mc="http://schemas.openxmlformats.org/markup-compatibility/2006">
              <mc:Choice xmlns:v="urn:schemas-microsoft-com:vml" Requires="v">
                <p:oleObj spid="_x0000_s3" name="Visio" r:id="rId3" imgW="178435" imgH="367665" progId="Visio.Drawing.11">
                  <p:embed/>
                </p:oleObj>
              </mc:Choice>
              <mc:Fallback>
                <p:oleObj name="Visio" r:id="rId3" imgW="178435" imgH="367665" progId="Visio.Drawing.11">
                  <p:embed/>
                  <p:pic>
                    <p:nvPicPr>
                      <p:cNvPr id="0" name="Object 3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249" y="4672788"/>
                        <a:ext cx="1778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467" name="Group 315"/>
          <p:cNvGrpSpPr/>
          <p:nvPr/>
        </p:nvGrpSpPr>
        <p:grpSpPr bwMode="auto">
          <a:xfrm>
            <a:off x="8728075" y="2918600"/>
            <a:ext cx="490537" cy="1173163"/>
            <a:chOff x="2295" y="1388"/>
            <a:chExt cx="309" cy="757"/>
          </a:xfrm>
        </p:grpSpPr>
        <p:sp>
          <p:nvSpPr>
            <p:cNvPr id="49468" name="Rectangle 316"/>
            <p:cNvSpPr>
              <a:spLocks noChangeArrowheads="1"/>
            </p:cNvSpPr>
            <p:nvPr/>
          </p:nvSpPr>
          <p:spPr bwMode="auto">
            <a:xfrm>
              <a:off x="2295" y="1388"/>
              <a:ext cx="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FF"/>
                  </a:solidFill>
                </a:rPr>
                <a:t>I</a:t>
              </a:r>
              <a:endParaRPr lang="en-US" altLang="zh-CN" b="1">
                <a:solidFill>
                  <a:srgbClr val="0000FF"/>
                </a:solidFill>
              </a:endParaRPr>
            </a:p>
          </p:txBody>
        </p:sp>
        <p:sp>
          <p:nvSpPr>
            <p:cNvPr id="49469" name="Rectangle 317"/>
            <p:cNvSpPr>
              <a:spLocks noChangeArrowheads="1"/>
            </p:cNvSpPr>
            <p:nvPr/>
          </p:nvSpPr>
          <p:spPr bwMode="auto">
            <a:xfrm>
              <a:off x="2359" y="1485"/>
              <a:ext cx="24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dirty="0">
                  <a:solidFill>
                    <a:srgbClr val="0000FF"/>
                  </a:solidFill>
                </a:rPr>
                <a:t>CBO</a:t>
              </a:r>
              <a:endParaRPr lang="en-US" altLang="zh-CN" sz="1400" b="1" dirty="0">
                <a:solidFill>
                  <a:srgbClr val="0000FF"/>
                </a:solidFill>
              </a:endParaRPr>
            </a:p>
          </p:txBody>
        </p:sp>
        <p:sp>
          <p:nvSpPr>
            <p:cNvPr id="49470" name="Freeform 318"/>
            <p:cNvSpPr/>
            <p:nvPr/>
          </p:nvSpPr>
          <p:spPr bwMode="auto">
            <a:xfrm>
              <a:off x="2351" y="1620"/>
              <a:ext cx="227" cy="525"/>
            </a:xfrm>
            <a:custGeom>
              <a:avLst/>
              <a:gdLst>
                <a:gd name="T0" fmla="*/ 109 w 218"/>
                <a:gd name="T1" fmla="*/ 392 h 392"/>
                <a:gd name="T2" fmla="*/ 0 w 218"/>
                <a:gd name="T3" fmla="*/ 282 h 392"/>
                <a:gd name="T4" fmla="*/ 45 w 218"/>
                <a:gd name="T5" fmla="*/ 282 h 392"/>
                <a:gd name="T6" fmla="*/ 45 w 218"/>
                <a:gd name="T7" fmla="*/ 0 h 392"/>
                <a:gd name="T8" fmla="*/ 109 w 218"/>
                <a:gd name="T9" fmla="*/ 46 h 392"/>
                <a:gd name="T10" fmla="*/ 172 w 218"/>
                <a:gd name="T11" fmla="*/ 0 h 392"/>
                <a:gd name="T12" fmla="*/ 172 w 218"/>
                <a:gd name="T13" fmla="*/ 282 h 392"/>
                <a:gd name="T14" fmla="*/ 218 w 218"/>
                <a:gd name="T15" fmla="*/ 282 h 392"/>
                <a:gd name="T16" fmla="*/ 109 w 21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92">
                  <a:moveTo>
                    <a:pt x="109" y="392"/>
                  </a:moveTo>
                  <a:lnTo>
                    <a:pt x="0" y="282"/>
                  </a:lnTo>
                  <a:lnTo>
                    <a:pt x="45" y="282"/>
                  </a:lnTo>
                  <a:lnTo>
                    <a:pt x="45" y="0"/>
                  </a:lnTo>
                  <a:lnTo>
                    <a:pt x="109" y="46"/>
                  </a:lnTo>
                  <a:lnTo>
                    <a:pt x="172" y="0"/>
                  </a:lnTo>
                  <a:lnTo>
                    <a:pt x="172" y="282"/>
                  </a:lnTo>
                  <a:lnTo>
                    <a:pt x="218" y="282"/>
                  </a:lnTo>
                  <a:lnTo>
                    <a:pt x="109" y="392"/>
                  </a:lnTo>
                  <a:close/>
                </a:path>
              </a:pathLst>
            </a:custGeom>
            <a:solidFill>
              <a:schemeClr val="folHlink"/>
            </a:solidFill>
            <a:ln w="14288">
              <a:solidFill>
                <a:schemeClr val="folHlink"/>
              </a:solidFill>
              <a:prstDash val="solid"/>
              <a:round/>
            </a:ln>
          </p:spPr>
          <p:txBody>
            <a:bodyPr/>
            <a:lstStyle/>
            <a:p>
              <a:endParaRPr lang="zh-CN" altLang="en-US"/>
            </a:p>
          </p:txBody>
        </p:sp>
        <p:sp>
          <p:nvSpPr>
            <p:cNvPr id="49471" name="Line 319"/>
            <p:cNvSpPr>
              <a:spLocks noChangeShapeType="1"/>
            </p:cNvSpPr>
            <p:nvPr/>
          </p:nvSpPr>
          <p:spPr bwMode="auto">
            <a:xfrm flipH="1">
              <a:off x="2492" y="1791"/>
              <a:ext cx="11" cy="2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72" name="Freeform 320"/>
            <p:cNvSpPr/>
            <p:nvPr/>
          </p:nvSpPr>
          <p:spPr bwMode="auto">
            <a:xfrm>
              <a:off x="2465" y="1973"/>
              <a:ext cx="56" cy="62"/>
            </a:xfrm>
            <a:custGeom>
              <a:avLst/>
              <a:gdLst>
                <a:gd name="T0" fmla="*/ 0 w 54"/>
                <a:gd name="T1" fmla="*/ 27 h 46"/>
                <a:gd name="T2" fmla="*/ 18 w 54"/>
                <a:gd name="T3" fmla="*/ 0 h 46"/>
                <a:gd name="T4" fmla="*/ 45 w 54"/>
                <a:gd name="T5" fmla="*/ 0 h 46"/>
                <a:gd name="T6" fmla="*/ 54 w 54"/>
                <a:gd name="T7" fmla="*/ 27 h 46"/>
                <a:gd name="T8" fmla="*/ 45 w 54"/>
                <a:gd name="T9" fmla="*/ 46 h 46"/>
                <a:gd name="T10" fmla="*/ 18 w 54"/>
                <a:gd name="T11" fmla="*/ 46 h 46"/>
                <a:gd name="T12" fmla="*/ 0 w 54"/>
                <a:gd name="T13" fmla="*/ 27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7"/>
                  </a:moveTo>
                  <a:lnTo>
                    <a:pt x="18" y="0"/>
                  </a:lnTo>
                  <a:lnTo>
                    <a:pt x="45" y="0"/>
                  </a:lnTo>
                  <a:lnTo>
                    <a:pt x="54" y="27"/>
                  </a:lnTo>
                  <a:lnTo>
                    <a:pt x="45" y="46"/>
                  </a:lnTo>
                  <a:lnTo>
                    <a:pt x="18" y="46"/>
                  </a:lnTo>
                  <a:lnTo>
                    <a:pt x="0" y="27"/>
                  </a:lnTo>
                  <a:close/>
                </a:path>
              </a:pathLst>
            </a:custGeom>
            <a:solidFill>
              <a:srgbClr val="000000"/>
            </a:solidFill>
            <a:ln w="14288">
              <a:solidFill>
                <a:srgbClr val="000000"/>
              </a:solidFill>
              <a:prstDash val="solid"/>
              <a:round/>
            </a:ln>
          </p:spPr>
          <p:txBody>
            <a:bodyPr/>
            <a:lstStyle/>
            <a:p>
              <a:endParaRPr lang="zh-CN" altLang="en-US"/>
            </a:p>
          </p:txBody>
        </p:sp>
        <p:sp>
          <p:nvSpPr>
            <p:cNvPr id="49473" name="Freeform 321"/>
            <p:cNvSpPr/>
            <p:nvPr/>
          </p:nvSpPr>
          <p:spPr bwMode="auto">
            <a:xfrm>
              <a:off x="2482" y="1693"/>
              <a:ext cx="39" cy="146"/>
            </a:xfrm>
            <a:custGeom>
              <a:avLst/>
              <a:gdLst>
                <a:gd name="T0" fmla="*/ 36 w 36"/>
                <a:gd name="T1" fmla="*/ 109 h 109"/>
                <a:gd name="T2" fmla="*/ 18 w 36"/>
                <a:gd name="T3" fmla="*/ 91 h 109"/>
                <a:gd name="T4" fmla="*/ 0 w 36"/>
                <a:gd name="T5" fmla="*/ 109 h 109"/>
                <a:gd name="T6" fmla="*/ 18 w 36"/>
                <a:gd name="T7" fmla="*/ 0 h 109"/>
                <a:gd name="T8" fmla="*/ 36 w 36"/>
                <a:gd name="T9" fmla="*/ 109 h 109"/>
              </a:gdLst>
              <a:ahLst/>
              <a:cxnLst>
                <a:cxn ang="0">
                  <a:pos x="T0" y="T1"/>
                </a:cxn>
                <a:cxn ang="0">
                  <a:pos x="T2" y="T3"/>
                </a:cxn>
                <a:cxn ang="0">
                  <a:pos x="T4" y="T5"/>
                </a:cxn>
                <a:cxn ang="0">
                  <a:pos x="T6" y="T7"/>
                </a:cxn>
                <a:cxn ang="0">
                  <a:pos x="T8" y="T9"/>
                </a:cxn>
              </a:cxnLst>
              <a:rect l="0" t="0" r="r" b="b"/>
              <a:pathLst>
                <a:path w="36" h="109">
                  <a:moveTo>
                    <a:pt x="36" y="109"/>
                  </a:moveTo>
                  <a:lnTo>
                    <a:pt x="18" y="91"/>
                  </a:lnTo>
                  <a:lnTo>
                    <a:pt x="0" y="109"/>
                  </a:lnTo>
                  <a:lnTo>
                    <a:pt x="18" y="0"/>
                  </a:lnTo>
                  <a:lnTo>
                    <a:pt x="36" y="109"/>
                  </a:lnTo>
                  <a:close/>
                </a:path>
              </a:pathLst>
            </a:custGeom>
            <a:solidFill>
              <a:srgbClr val="000000"/>
            </a:solidFill>
            <a:ln w="14288">
              <a:solidFill>
                <a:srgbClr val="000000"/>
              </a:solidFill>
              <a:prstDash val="solid"/>
              <a:round/>
            </a:ln>
          </p:spPr>
          <p:txBody>
            <a:bodyPr/>
            <a:lstStyle/>
            <a:p>
              <a:endParaRPr lang="zh-CN" altLang="en-US"/>
            </a:p>
          </p:txBody>
        </p:sp>
        <p:sp>
          <p:nvSpPr>
            <p:cNvPr id="49474" name="Line 322"/>
            <p:cNvSpPr>
              <a:spLocks noChangeShapeType="1"/>
            </p:cNvSpPr>
            <p:nvPr/>
          </p:nvSpPr>
          <p:spPr bwMode="auto">
            <a:xfrm flipH="1">
              <a:off x="2426" y="1767"/>
              <a:ext cx="9" cy="19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75" name="Freeform 323"/>
            <p:cNvSpPr/>
            <p:nvPr/>
          </p:nvSpPr>
          <p:spPr bwMode="auto">
            <a:xfrm>
              <a:off x="2407" y="1705"/>
              <a:ext cx="58" cy="49"/>
            </a:xfrm>
            <a:custGeom>
              <a:avLst/>
              <a:gdLst>
                <a:gd name="T0" fmla="*/ 0 w 55"/>
                <a:gd name="T1" fmla="*/ 18 h 36"/>
                <a:gd name="T2" fmla="*/ 18 w 55"/>
                <a:gd name="T3" fmla="*/ 0 h 36"/>
                <a:gd name="T4" fmla="*/ 46 w 55"/>
                <a:gd name="T5" fmla="*/ 0 h 36"/>
                <a:gd name="T6" fmla="*/ 55 w 55"/>
                <a:gd name="T7" fmla="*/ 18 h 36"/>
                <a:gd name="T8" fmla="*/ 46 w 55"/>
                <a:gd name="T9" fmla="*/ 36 h 36"/>
                <a:gd name="T10" fmla="*/ 18 w 55"/>
                <a:gd name="T11" fmla="*/ 36 h 36"/>
                <a:gd name="T12" fmla="*/ 0 w 55"/>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55" h="36">
                  <a:moveTo>
                    <a:pt x="0" y="18"/>
                  </a:moveTo>
                  <a:lnTo>
                    <a:pt x="18" y="0"/>
                  </a:lnTo>
                  <a:lnTo>
                    <a:pt x="46" y="0"/>
                  </a:lnTo>
                  <a:lnTo>
                    <a:pt x="55" y="18"/>
                  </a:lnTo>
                  <a:lnTo>
                    <a:pt x="46" y="36"/>
                  </a:lnTo>
                  <a:lnTo>
                    <a:pt x="18" y="36"/>
                  </a:lnTo>
                  <a:lnTo>
                    <a:pt x="0" y="18"/>
                  </a:lnTo>
                  <a:close/>
                </a:path>
              </a:pathLst>
            </a:custGeom>
            <a:solidFill>
              <a:srgbClr val="FFFFFF"/>
            </a:solidFill>
            <a:ln w="14288">
              <a:solidFill>
                <a:srgbClr val="000000"/>
              </a:solidFill>
              <a:prstDash val="solid"/>
              <a:round/>
            </a:ln>
          </p:spPr>
          <p:txBody>
            <a:bodyPr/>
            <a:lstStyle/>
            <a:p>
              <a:endParaRPr lang="zh-CN" altLang="en-US"/>
            </a:p>
          </p:txBody>
        </p:sp>
        <p:sp>
          <p:nvSpPr>
            <p:cNvPr id="49476" name="Freeform 324"/>
            <p:cNvSpPr/>
            <p:nvPr/>
          </p:nvSpPr>
          <p:spPr bwMode="auto">
            <a:xfrm>
              <a:off x="2405" y="1875"/>
              <a:ext cx="38" cy="149"/>
            </a:xfrm>
            <a:custGeom>
              <a:avLst/>
              <a:gdLst>
                <a:gd name="T0" fmla="*/ 0 w 37"/>
                <a:gd name="T1" fmla="*/ 0 h 110"/>
                <a:gd name="T2" fmla="*/ 18 w 37"/>
                <a:gd name="T3" fmla="*/ 19 h 110"/>
                <a:gd name="T4" fmla="*/ 37 w 37"/>
                <a:gd name="T5" fmla="*/ 0 h 110"/>
                <a:gd name="T6" fmla="*/ 18 w 37"/>
                <a:gd name="T7" fmla="*/ 110 h 110"/>
                <a:gd name="T8" fmla="*/ 0 w 37"/>
                <a:gd name="T9" fmla="*/ 0 h 110"/>
              </a:gdLst>
              <a:ahLst/>
              <a:cxnLst>
                <a:cxn ang="0">
                  <a:pos x="T0" y="T1"/>
                </a:cxn>
                <a:cxn ang="0">
                  <a:pos x="T2" y="T3"/>
                </a:cxn>
                <a:cxn ang="0">
                  <a:pos x="T4" y="T5"/>
                </a:cxn>
                <a:cxn ang="0">
                  <a:pos x="T6" y="T7"/>
                </a:cxn>
                <a:cxn ang="0">
                  <a:pos x="T8" y="T9"/>
                </a:cxn>
              </a:cxnLst>
              <a:rect l="0" t="0" r="r" b="b"/>
              <a:pathLst>
                <a:path w="37" h="110">
                  <a:moveTo>
                    <a:pt x="0" y="0"/>
                  </a:moveTo>
                  <a:lnTo>
                    <a:pt x="18" y="19"/>
                  </a:lnTo>
                  <a:lnTo>
                    <a:pt x="37" y="0"/>
                  </a:lnTo>
                  <a:lnTo>
                    <a:pt x="18" y="110"/>
                  </a:lnTo>
                  <a:lnTo>
                    <a:pt x="0" y="0"/>
                  </a:lnTo>
                  <a:close/>
                </a:path>
              </a:pathLst>
            </a:custGeom>
            <a:solidFill>
              <a:srgbClr val="000000"/>
            </a:solidFill>
            <a:ln w="14288">
              <a:solidFill>
                <a:srgbClr val="000000"/>
              </a:solidFill>
              <a:prstDash val="solid"/>
              <a:round/>
            </a:ln>
          </p:spPr>
          <p:txBody>
            <a:bodyPr/>
            <a:lstStyle/>
            <a:p>
              <a:endParaRPr lang="zh-CN" altLang="en-US"/>
            </a:p>
          </p:txBody>
        </p:sp>
      </p:grpSp>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162"/>
                                        </p:tgtEl>
                                        <p:attrNameLst>
                                          <p:attrName>style.visibility</p:attrName>
                                        </p:attrNameLst>
                                      </p:cBhvr>
                                      <p:to>
                                        <p:strVal val="visible"/>
                                      </p:to>
                                    </p:set>
                                    <p:animEffect transition="in" filter="wipe(up)">
                                      <p:cBhvr>
                                        <p:cTn id="7" dur="1000"/>
                                        <p:tgtEl>
                                          <p:spTgt spid="491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166"/>
                                        </p:tgtEl>
                                        <p:attrNameLst>
                                          <p:attrName>style.visibility</p:attrName>
                                        </p:attrNameLst>
                                      </p:cBhvr>
                                      <p:to>
                                        <p:strVal val="visible"/>
                                      </p:to>
                                    </p:set>
                                    <p:animEffect transition="in" filter="wipe(up)">
                                      <p:cBhvr>
                                        <p:cTn id="12" dur="1000"/>
                                        <p:tgtEl>
                                          <p:spTgt spid="4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6"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5" name="Object 9"/>
          <p:cNvGraphicFramePr>
            <a:graphicFrameLocks noChangeAspect="1"/>
          </p:cNvGraphicFramePr>
          <p:nvPr/>
        </p:nvGraphicFramePr>
        <p:xfrm>
          <a:off x="3251200" y="1686315"/>
          <a:ext cx="3048000" cy="1096962"/>
        </p:xfrm>
        <a:graphic>
          <a:graphicData uri="http://schemas.openxmlformats.org/presentationml/2006/ole">
            <mc:AlternateContent xmlns:mc="http://schemas.openxmlformats.org/markup-compatibility/2006">
              <mc:Choice xmlns:v="urn:schemas-microsoft-com:vml" Requires="v">
                <p:oleObj spid="_x0000_s2" name="Equation" r:id="rId1" imgW="942975" imgH="314325" progId="Equation.3">
                  <p:embed/>
                </p:oleObj>
              </mc:Choice>
              <mc:Fallback>
                <p:oleObj name="Equation" r:id="rId1" imgW="942975" imgH="314325"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1686315"/>
                        <a:ext cx="3048000"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04" name="Object 28"/>
          <p:cNvGraphicFramePr>
            <a:graphicFrameLocks noChangeAspect="1"/>
          </p:cNvGraphicFramePr>
          <p:nvPr/>
        </p:nvGraphicFramePr>
        <p:xfrm>
          <a:off x="2559050" y="4396178"/>
          <a:ext cx="4287838" cy="1679575"/>
        </p:xfrm>
        <a:graphic>
          <a:graphicData uri="http://schemas.openxmlformats.org/presentationml/2006/ole">
            <mc:AlternateContent xmlns:mc="http://schemas.openxmlformats.org/markup-compatibility/2006">
              <mc:Choice xmlns:v="urn:schemas-microsoft-com:vml" Requires="v">
                <p:oleObj spid="_x0000_s3" name="Equation" r:id="rId3" imgW="1600200" imgH="557530" progId="Equation.DSMT4">
                  <p:embed/>
                </p:oleObj>
              </mc:Choice>
              <mc:Fallback>
                <p:oleObj name="Equation" r:id="rId3" imgW="1600200" imgH="55753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050" y="4396178"/>
                        <a:ext cx="4287838"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228" name="Group 52"/>
          <p:cNvGrpSpPr/>
          <p:nvPr/>
        </p:nvGrpSpPr>
        <p:grpSpPr bwMode="auto">
          <a:xfrm>
            <a:off x="1992314" y="586177"/>
            <a:ext cx="8099425" cy="1100138"/>
            <a:chOff x="295" y="198"/>
            <a:chExt cx="5102" cy="693"/>
          </a:xfrm>
        </p:grpSpPr>
        <p:sp>
          <p:nvSpPr>
            <p:cNvPr id="50213" name="Rectangle 37"/>
            <p:cNvSpPr>
              <a:spLocks noChangeArrowheads="1"/>
            </p:cNvSpPr>
            <p:nvPr/>
          </p:nvSpPr>
          <p:spPr bwMode="auto">
            <a:xfrm>
              <a:off x="295" y="198"/>
              <a:ext cx="5102" cy="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860425" indent="-285750" algn="l">
                <a:spcBef>
                  <a:spcPct val="20000"/>
                </a:spcBef>
                <a:buChar char="–"/>
                <a:defRPr sz="2800">
                  <a:solidFill>
                    <a:schemeClr val="tx1"/>
                  </a:solidFill>
                  <a:latin typeface="Verdana" panose="020B0804030504040204" pitchFamily="34" charset="0"/>
                  <a:ea typeface="宋体" pitchFamily="2" charset="-122"/>
                </a:defRPr>
              </a:lvl2pPr>
              <a:lvl3pPr marL="1279525" indent="-228600" algn="l">
                <a:spcBef>
                  <a:spcPct val="20000"/>
                </a:spcBef>
                <a:buChar char="•"/>
                <a:defRPr sz="2400">
                  <a:solidFill>
                    <a:schemeClr val="tx1"/>
                  </a:solidFill>
                  <a:latin typeface="Verdana" panose="020B0804030504040204" pitchFamily="34" charset="0"/>
                  <a:ea typeface="宋体" pitchFamily="2" charset="-122"/>
                </a:defRPr>
              </a:lvl3pPr>
              <a:lvl4pPr marL="1698625" indent="-228600" algn="l">
                <a:spcBef>
                  <a:spcPct val="20000"/>
                </a:spcBef>
                <a:buChar char="–"/>
                <a:defRPr sz="2000">
                  <a:solidFill>
                    <a:schemeClr val="tx1"/>
                  </a:solidFill>
                  <a:latin typeface="Verdana" panose="020B0804030504040204" pitchFamily="34" charset="0"/>
                  <a:ea typeface="宋体" pitchFamily="2" charset="-122"/>
                </a:defRPr>
              </a:lvl4pPr>
              <a:lvl5pPr marL="2117725" indent="-228600" algn="l">
                <a:spcBef>
                  <a:spcPct val="20000"/>
                </a:spcBef>
                <a:buChar char="»"/>
                <a:defRPr sz="2000">
                  <a:solidFill>
                    <a:schemeClr val="tx1"/>
                  </a:solidFill>
                  <a:latin typeface="Verdana" panose="020B0804030504040204" pitchFamily="34" charset="0"/>
                  <a:ea typeface="宋体" pitchFamily="2" charset="-122"/>
                </a:defRPr>
              </a:lvl5pPr>
              <a:lvl6pPr marL="25749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30321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893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9465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    </a:t>
              </a:r>
              <a:r>
                <a:rPr lang="en-US" altLang="zh-CN" sz="2400" b="1">
                  <a:solidFill>
                    <a:srgbClr val="000000"/>
                  </a:solidFill>
                  <a:latin typeface="楷体_GB2312" pitchFamily="1" charset="-122"/>
                  <a:ea typeface="楷体_GB2312" pitchFamily="1" charset="-122"/>
                </a:rPr>
                <a:t>1.</a:t>
              </a:r>
              <a:r>
                <a:rPr lang="zh-CN" altLang="en-US" sz="2400" b="1">
                  <a:solidFill>
                    <a:srgbClr val="000000"/>
                  </a:solidFill>
                  <a:latin typeface="楷体_GB2312" pitchFamily="1" charset="-122"/>
                  <a:ea typeface="楷体_GB2312" pitchFamily="1" charset="-122"/>
                </a:rPr>
                <a:t>为了反映扩散到集电区的电流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CN</a:t>
              </a:r>
              <a:r>
                <a:rPr lang="zh-CN" altLang="en-US" sz="2400" b="1">
                  <a:solidFill>
                    <a:srgbClr val="000000"/>
                  </a:solidFill>
                  <a:latin typeface="楷体_GB2312" pitchFamily="1" charset="-122"/>
                  <a:ea typeface="楷体_GB2312" pitchFamily="1" charset="-122"/>
                </a:rPr>
                <a:t>与基区复合电流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BN</a:t>
              </a:r>
              <a:r>
                <a:rPr lang="zh-CN" altLang="en-US" sz="2400" b="1">
                  <a:solidFill>
                    <a:srgbClr val="000000"/>
                  </a:solidFill>
                  <a:latin typeface="楷体_GB2312" pitchFamily="1" charset="-122"/>
                  <a:ea typeface="楷体_GB2312" pitchFamily="1" charset="-122"/>
                </a:rPr>
                <a:t>之间的比例关系，定义</a:t>
              </a:r>
              <a:r>
                <a:rPr lang="zh-CN" altLang="en-US" sz="2400" b="1">
                  <a:solidFill>
                    <a:srgbClr val="0000CC"/>
                  </a:solidFill>
                  <a:latin typeface="楷体_GB2312" pitchFamily="1" charset="-122"/>
                  <a:ea typeface="楷体_GB2312" pitchFamily="1" charset="-122"/>
                </a:rPr>
                <a:t>共发射极直流电流放大系数</a:t>
              </a:r>
              <a:r>
                <a:rPr lang="zh-CN" altLang="en-US" sz="2400" b="1">
                  <a:solidFill>
                    <a:srgbClr val="000000"/>
                  </a:solidFill>
                  <a:latin typeface="楷体_GB2312" pitchFamily="1" charset="-122"/>
                  <a:ea typeface="楷体_GB2312" pitchFamily="1" charset="-122"/>
                </a:rPr>
                <a:t>  为 </a:t>
              </a:r>
              <a:endParaRPr lang="zh-CN" altLang="en-US" sz="2400" b="1">
                <a:solidFill>
                  <a:srgbClr val="000000"/>
                </a:solidFill>
                <a:latin typeface="楷体_GB2312" pitchFamily="1" charset="-122"/>
                <a:ea typeface="楷体_GB2312" pitchFamily="1" charset="-122"/>
              </a:endParaRPr>
            </a:p>
          </p:txBody>
        </p:sp>
        <p:graphicFrame>
          <p:nvGraphicFramePr>
            <p:cNvPr id="50215" name="Object 39"/>
            <p:cNvGraphicFramePr>
              <a:graphicFrameLocks noChangeAspect="1"/>
            </p:cNvGraphicFramePr>
            <p:nvPr/>
          </p:nvGraphicFramePr>
          <p:xfrm>
            <a:off x="4612" y="520"/>
            <a:ext cx="191" cy="287"/>
          </p:xfrm>
          <a:graphic>
            <a:graphicData uri="http://schemas.openxmlformats.org/presentationml/2006/ole">
              <mc:AlternateContent xmlns:mc="http://schemas.openxmlformats.org/markup-compatibility/2006">
                <mc:Choice xmlns:v="urn:schemas-microsoft-com:vml" Requires="v">
                  <p:oleObj spid="_x0000_s4" name="Equation" r:id="rId5" imgW="107315" imgH="171450" progId="Equation.DSMT4">
                    <p:embed/>
                  </p:oleObj>
                </mc:Choice>
                <mc:Fallback>
                  <p:oleObj name="Equation" r:id="rId5" imgW="107315" imgH="171450" progId="Equation.DSMT4">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2" y="520"/>
                          <a:ext cx="19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0217" name="Object 41"/>
          <p:cNvGraphicFramePr>
            <a:graphicFrameLocks noChangeAspect="1"/>
          </p:cNvGraphicFramePr>
          <p:nvPr/>
        </p:nvGraphicFramePr>
        <p:xfrm>
          <a:off x="7010401" y="1649802"/>
          <a:ext cx="2087563" cy="1074738"/>
        </p:xfrm>
        <a:graphic>
          <a:graphicData uri="http://schemas.openxmlformats.org/presentationml/2006/ole">
            <mc:AlternateContent xmlns:mc="http://schemas.openxmlformats.org/markup-compatibility/2006">
              <mc:Choice xmlns:v="urn:schemas-microsoft-com:vml" Requires="v">
                <p:oleObj spid="_x0000_s5" name="Equation" r:id="rId7" imgW="927100" imgH="457200" progId="Equation.DSMT4">
                  <p:embed/>
                </p:oleObj>
              </mc:Choice>
              <mc:Fallback>
                <p:oleObj name="Equation" r:id="rId7" imgW="927100" imgH="457200" progId="Equation.DSMT4">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1" y="1649802"/>
                        <a:ext cx="2087563" cy="1074738"/>
                      </a:xfrm>
                      <a:prstGeom prst="rect">
                        <a:avLst/>
                      </a:prstGeom>
                      <a:noFill/>
                      <a:ln w="9525">
                        <a:solidFill>
                          <a:srgbClr val="99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226" name="Group 50"/>
          <p:cNvGrpSpPr/>
          <p:nvPr/>
        </p:nvGrpSpPr>
        <p:grpSpPr bwMode="auto">
          <a:xfrm>
            <a:off x="2098676" y="2740416"/>
            <a:ext cx="7845425" cy="1006475"/>
            <a:chOff x="390" y="1564"/>
            <a:chExt cx="4942" cy="634"/>
          </a:xfrm>
        </p:grpSpPr>
        <p:sp>
          <p:nvSpPr>
            <p:cNvPr id="50187" name="Text Box 11"/>
            <p:cNvSpPr txBox="1">
              <a:spLocks noChangeArrowheads="1"/>
            </p:cNvSpPr>
            <p:nvPr/>
          </p:nvSpPr>
          <p:spPr bwMode="auto">
            <a:xfrm>
              <a:off x="390" y="1564"/>
              <a:ext cx="494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fontAlgn="base" hangingPunct="0">
                <a:lnSpc>
                  <a:spcPct val="125000"/>
                </a:lnSpc>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rPr>
                <a:t>其含义是：基区每复合一个电子，则有   个电子扩散到集电区去。   值一般在20~200之间。</a:t>
              </a:r>
              <a:r>
                <a:rPr lang="zh-CN" altLang="en-US">
                  <a:solidFill>
                    <a:srgbClr val="006699"/>
                  </a:solidFill>
                  <a:latin typeface="Times New Roman" panose="02020503050405090304" pitchFamily="18" charset="0"/>
                  <a:ea typeface="楷体_GB2312" pitchFamily="1" charset="-122"/>
                </a:rPr>
                <a:t> </a:t>
              </a:r>
              <a:endParaRPr lang="zh-CN" altLang="en-US">
                <a:solidFill>
                  <a:srgbClr val="006699"/>
                </a:solidFill>
                <a:latin typeface="Times New Roman" panose="02020503050405090304" pitchFamily="18" charset="0"/>
                <a:ea typeface="楷体_GB2312" pitchFamily="1" charset="-122"/>
              </a:endParaRPr>
            </a:p>
          </p:txBody>
        </p:sp>
        <p:graphicFrame>
          <p:nvGraphicFramePr>
            <p:cNvPr id="50218" name="Object 42"/>
            <p:cNvGraphicFramePr>
              <a:graphicFrameLocks noChangeAspect="1"/>
            </p:cNvGraphicFramePr>
            <p:nvPr/>
          </p:nvGraphicFramePr>
          <p:xfrm>
            <a:off x="3709" y="1617"/>
            <a:ext cx="191" cy="287"/>
          </p:xfrm>
          <a:graphic>
            <a:graphicData uri="http://schemas.openxmlformats.org/presentationml/2006/ole">
              <mc:AlternateContent xmlns:mc="http://schemas.openxmlformats.org/markup-compatibility/2006">
                <mc:Choice xmlns:v="urn:schemas-microsoft-com:vml" Requires="v">
                  <p:oleObj spid="_x0000_s6" name="Equation" r:id="rId9" imgW="152400" imgH="241300" progId="Equation.DSMT4">
                    <p:embed/>
                  </p:oleObj>
                </mc:Choice>
                <mc:Fallback>
                  <p:oleObj name="Equation" r:id="rId9" imgW="152400" imgH="241300" progId="Equation.DSMT4">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 y="1617"/>
                          <a:ext cx="19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219" name="Object 43"/>
            <p:cNvGraphicFramePr>
              <a:graphicFrameLocks noChangeAspect="1"/>
            </p:cNvGraphicFramePr>
            <p:nvPr/>
          </p:nvGraphicFramePr>
          <p:xfrm>
            <a:off x="1168" y="1891"/>
            <a:ext cx="191" cy="287"/>
          </p:xfrm>
          <a:graphic>
            <a:graphicData uri="http://schemas.openxmlformats.org/presentationml/2006/ole">
              <mc:AlternateContent xmlns:mc="http://schemas.openxmlformats.org/markup-compatibility/2006">
                <mc:Choice xmlns:v="urn:schemas-microsoft-com:vml" Requires="v">
                  <p:oleObj spid="_x0000_s7" name="Equation" r:id="rId11" imgW="152400" imgH="241300" progId="Equation.DSMT4">
                    <p:embed/>
                  </p:oleObj>
                </mc:Choice>
                <mc:Fallback>
                  <p:oleObj name="Equation" r:id="rId11" imgW="152400" imgH="241300" progId="Equation.DSMT4">
                    <p:embed/>
                    <p:pic>
                      <p:nvPicPr>
                        <p:cNvPr id="0"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 y="1891"/>
                          <a:ext cx="19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0227" name="Group 51"/>
          <p:cNvGrpSpPr/>
          <p:nvPr/>
        </p:nvGrpSpPr>
        <p:grpSpPr bwMode="auto">
          <a:xfrm>
            <a:off x="2708275" y="3843728"/>
            <a:ext cx="6288088" cy="479425"/>
            <a:chOff x="636" y="2218"/>
            <a:chExt cx="3961" cy="302"/>
          </a:xfrm>
        </p:grpSpPr>
        <p:sp>
          <p:nvSpPr>
            <p:cNvPr id="50203" name="Text Box 27"/>
            <p:cNvSpPr txBox="1">
              <a:spLocks noChangeArrowheads="1"/>
            </p:cNvSpPr>
            <p:nvPr/>
          </p:nvSpPr>
          <p:spPr bwMode="auto">
            <a:xfrm>
              <a:off x="636" y="2218"/>
              <a:ext cx="39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fontAlgn="base" hangingPunct="0">
                <a:spcBef>
                  <a:spcPct val="50000"/>
                </a:spcBef>
                <a:spcAft>
                  <a:spcPct val="0"/>
                </a:spcAft>
              </a:pPr>
              <a:r>
                <a:rPr lang="zh-CN" altLang="en-US" sz="2400" b="1">
                  <a:solidFill>
                    <a:srgbClr val="000000"/>
                  </a:solidFill>
                  <a:latin typeface="楷体_GB2312" pitchFamily="1" charset="-122"/>
                  <a:ea typeface="楷体_GB2312" pitchFamily="1" charset="-122"/>
                </a:rPr>
                <a:t>确定了  值之后，可得</a:t>
              </a:r>
              <a:endParaRPr lang="zh-CN" altLang="en-US" sz="2400" b="1">
                <a:solidFill>
                  <a:srgbClr val="000000"/>
                </a:solidFill>
                <a:latin typeface="楷体_GB2312" pitchFamily="1" charset="-122"/>
                <a:ea typeface="楷体_GB2312" pitchFamily="1" charset="-122"/>
              </a:endParaRPr>
            </a:p>
          </p:txBody>
        </p:sp>
        <p:graphicFrame>
          <p:nvGraphicFramePr>
            <p:cNvPr id="50221" name="Object 45"/>
            <p:cNvGraphicFramePr>
              <a:graphicFrameLocks noChangeAspect="1"/>
            </p:cNvGraphicFramePr>
            <p:nvPr/>
          </p:nvGraphicFramePr>
          <p:xfrm>
            <a:off x="1255" y="2233"/>
            <a:ext cx="191" cy="287"/>
          </p:xfrm>
          <a:graphic>
            <a:graphicData uri="http://schemas.openxmlformats.org/presentationml/2006/ole">
              <mc:AlternateContent xmlns:mc="http://schemas.openxmlformats.org/markup-compatibility/2006">
                <mc:Choice xmlns:v="urn:schemas-microsoft-com:vml" Requires="v">
                  <p:oleObj spid="_x0000_s8" name="Equation" r:id="rId12" imgW="152400" imgH="241300" progId="Equation.DSMT4">
                    <p:embed/>
                  </p:oleObj>
                </mc:Choice>
                <mc:Fallback>
                  <p:oleObj name="Equation" r:id="rId12" imgW="152400" imgH="241300" progId="Equation.DSMT4">
                    <p:embed/>
                    <p:pic>
                      <p:nvPicPr>
                        <p:cNvPr id="0"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5" y="2233"/>
                          <a:ext cx="19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0229" name="Group 53"/>
          <p:cNvGrpSpPr/>
          <p:nvPr/>
        </p:nvGrpSpPr>
        <p:grpSpPr bwMode="auto">
          <a:xfrm>
            <a:off x="1524001" y="6236090"/>
            <a:ext cx="6359525" cy="588962"/>
            <a:chOff x="527" y="3574"/>
            <a:chExt cx="4146" cy="371"/>
          </a:xfrm>
        </p:grpSpPr>
        <p:sp>
          <p:nvSpPr>
            <p:cNvPr id="50209" name="Text Box 33"/>
            <p:cNvSpPr txBox="1">
              <a:spLocks noChangeArrowheads="1"/>
            </p:cNvSpPr>
            <p:nvPr/>
          </p:nvSpPr>
          <p:spPr bwMode="auto">
            <a:xfrm>
              <a:off x="527" y="3620"/>
              <a:ext cx="8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zh-CN" altLang="en-US" sz="2400" b="1">
                  <a:solidFill>
                    <a:srgbClr val="000000"/>
                  </a:solidFill>
                  <a:latin typeface="楷体_GB2312" pitchFamily="1" charset="-122"/>
                  <a:ea typeface="楷体_GB2312" pitchFamily="1" charset="-122"/>
                </a:rPr>
                <a:t>   式中</a:t>
              </a:r>
              <a:endParaRPr lang="zh-CN" altLang="en-US" sz="2400" b="1">
                <a:solidFill>
                  <a:srgbClr val="000000"/>
                </a:solidFill>
                <a:latin typeface="楷体_GB2312" pitchFamily="1" charset="-122"/>
                <a:ea typeface="楷体_GB2312" pitchFamily="1" charset="-122"/>
              </a:endParaRPr>
            </a:p>
          </p:txBody>
        </p:sp>
        <p:graphicFrame>
          <p:nvGraphicFramePr>
            <p:cNvPr id="50210" name="Object 34"/>
            <p:cNvGraphicFramePr>
              <a:graphicFrameLocks noChangeAspect="1"/>
            </p:cNvGraphicFramePr>
            <p:nvPr/>
          </p:nvGraphicFramePr>
          <p:xfrm>
            <a:off x="1471" y="3574"/>
            <a:ext cx="1657" cy="371"/>
          </p:xfrm>
          <a:graphic>
            <a:graphicData uri="http://schemas.openxmlformats.org/presentationml/2006/ole">
              <mc:AlternateContent xmlns:mc="http://schemas.openxmlformats.org/markup-compatibility/2006">
                <mc:Choice xmlns:v="urn:schemas-microsoft-com:vml" Requires="v">
                  <p:oleObj spid="_x0000_s9" name="公式" r:id="rId13" imgW="843280" imgH="186055" progId="Equation.3">
                    <p:embed/>
                  </p:oleObj>
                </mc:Choice>
                <mc:Fallback>
                  <p:oleObj name="公式" r:id="rId13" imgW="843280" imgH="186055"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1" y="3574"/>
                          <a:ext cx="1657"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22" name="Rectangle 46"/>
            <p:cNvSpPr>
              <a:spLocks noChangeArrowheads="1"/>
            </p:cNvSpPr>
            <p:nvPr/>
          </p:nvSpPr>
          <p:spPr bwMode="auto">
            <a:xfrm>
              <a:off x="3058" y="3598"/>
              <a:ext cx="16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称为穿透电流</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pSp>
      <p:grpSp>
        <p:nvGrpSpPr>
          <p:cNvPr id="50374" name="Group 198"/>
          <p:cNvGrpSpPr/>
          <p:nvPr/>
        </p:nvGrpSpPr>
        <p:grpSpPr bwMode="auto">
          <a:xfrm>
            <a:off x="8277266" y="3386210"/>
            <a:ext cx="3333670" cy="3160712"/>
            <a:chOff x="3301" y="1092"/>
            <a:chExt cx="2211" cy="2442"/>
          </a:xfrm>
        </p:grpSpPr>
        <p:sp>
          <p:nvSpPr>
            <p:cNvPr id="50230" name="Rectangle 54"/>
            <p:cNvSpPr>
              <a:spLocks noChangeArrowheads="1"/>
            </p:cNvSpPr>
            <p:nvPr/>
          </p:nvSpPr>
          <p:spPr bwMode="auto">
            <a:xfrm>
              <a:off x="3808" y="1347"/>
              <a:ext cx="1054" cy="555"/>
            </a:xfrm>
            <a:prstGeom prst="rect">
              <a:avLst/>
            </a:prstGeom>
            <a:solidFill>
              <a:schemeClr val="hlink"/>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1" name="Rectangle 55"/>
            <p:cNvSpPr>
              <a:spLocks noChangeArrowheads="1"/>
            </p:cNvSpPr>
            <p:nvPr/>
          </p:nvSpPr>
          <p:spPr bwMode="auto">
            <a:xfrm>
              <a:off x="3808" y="1902"/>
              <a:ext cx="1054" cy="508"/>
            </a:xfrm>
            <a:prstGeom prst="rect">
              <a:avLst/>
            </a:prstGeom>
            <a:solidFill>
              <a:schemeClr val="tx2"/>
            </a:solidFill>
            <a:ln w="14288">
              <a:solidFill>
                <a:schemeClr val="bg2"/>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2" name="Rectangle 56"/>
            <p:cNvSpPr>
              <a:spLocks noChangeArrowheads="1"/>
            </p:cNvSpPr>
            <p:nvPr/>
          </p:nvSpPr>
          <p:spPr bwMode="auto">
            <a:xfrm>
              <a:off x="3800" y="2410"/>
              <a:ext cx="1054" cy="557"/>
            </a:xfrm>
            <a:prstGeom prst="rect">
              <a:avLst/>
            </a:prstGeom>
            <a:solidFill>
              <a:srgbClr val="FF0000"/>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3" name="Line 57"/>
            <p:cNvSpPr>
              <a:spLocks noChangeShapeType="1"/>
            </p:cNvSpPr>
            <p:nvPr/>
          </p:nvSpPr>
          <p:spPr bwMode="auto">
            <a:xfrm flipV="1">
              <a:off x="4335" y="1092"/>
              <a:ext cx="1"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4" name="Line 58"/>
            <p:cNvSpPr>
              <a:spLocks noChangeShapeType="1"/>
            </p:cNvSpPr>
            <p:nvPr/>
          </p:nvSpPr>
          <p:spPr bwMode="auto">
            <a:xfrm flipH="1">
              <a:off x="4335" y="1101"/>
              <a:ext cx="83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5" name="Line 59"/>
            <p:cNvSpPr>
              <a:spLocks noChangeShapeType="1"/>
            </p:cNvSpPr>
            <p:nvPr/>
          </p:nvSpPr>
          <p:spPr bwMode="auto">
            <a:xfrm flipV="1">
              <a:off x="5167" y="1092"/>
              <a:ext cx="1" cy="224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6" name="Line 60"/>
            <p:cNvSpPr>
              <a:spLocks noChangeShapeType="1"/>
            </p:cNvSpPr>
            <p:nvPr/>
          </p:nvSpPr>
          <p:spPr bwMode="auto">
            <a:xfrm flipV="1">
              <a:off x="4361" y="2967"/>
              <a:ext cx="1" cy="5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7" name="Line 61"/>
            <p:cNvSpPr>
              <a:spLocks noChangeShapeType="1"/>
            </p:cNvSpPr>
            <p:nvPr/>
          </p:nvSpPr>
          <p:spPr bwMode="auto">
            <a:xfrm flipH="1">
              <a:off x="3553" y="3336"/>
              <a:ext cx="161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8" name="Line 62"/>
            <p:cNvSpPr>
              <a:spLocks noChangeShapeType="1"/>
            </p:cNvSpPr>
            <p:nvPr/>
          </p:nvSpPr>
          <p:spPr bwMode="auto">
            <a:xfrm flipV="1">
              <a:off x="3553" y="2156"/>
              <a:ext cx="1" cy="118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39" name="Line 63"/>
            <p:cNvSpPr>
              <a:spLocks noChangeShapeType="1"/>
            </p:cNvSpPr>
            <p:nvPr/>
          </p:nvSpPr>
          <p:spPr bwMode="auto">
            <a:xfrm>
              <a:off x="3553" y="2156"/>
              <a:ext cx="25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0" name="Line 64"/>
            <p:cNvSpPr>
              <a:spLocks noChangeShapeType="1"/>
            </p:cNvSpPr>
            <p:nvPr/>
          </p:nvSpPr>
          <p:spPr bwMode="auto">
            <a:xfrm>
              <a:off x="4284" y="3533"/>
              <a:ext cx="15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1" name="Freeform 65"/>
            <p:cNvSpPr/>
            <p:nvPr/>
          </p:nvSpPr>
          <p:spPr bwMode="auto">
            <a:xfrm>
              <a:off x="4335" y="3312"/>
              <a:ext cx="51" cy="58"/>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2" name="Rectangle 66"/>
            <p:cNvSpPr>
              <a:spLocks noChangeArrowheads="1"/>
            </p:cNvSpPr>
            <p:nvPr/>
          </p:nvSpPr>
          <p:spPr bwMode="auto">
            <a:xfrm>
              <a:off x="4246" y="1128"/>
              <a:ext cx="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c</a:t>
              </a:r>
              <a:endParaRPr lang="en-US" altLang="zh-CN" b="1">
                <a:solidFill>
                  <a:srgbClr val="FFFFCC"/>
                </a:solidFill>
                <a:latin typeface="Times New Roman" panose="02020503050405090304" pitchFamily="18" charset="0"/>
                <a:ea typeface="楷体_GB2312" pitchFamily="1" charset="-122"/>
              </a:endParaRPr>
            </a:p>
          </p:txBody>
        </p:sp>
        <p:sp>
          <p:nvSpPr>
            <p:cNvPr id="50243" name="Rectangle 67"/>
            <p:cNvSpPr>
              <a:spLocks noChangeArrowheads="1"/>
            </p:cNvSpPr>
            <p:nvPr/>
          </p:nvSpPr>
          <p:spPr bwMode="auto">
            <a:xfrm>
              <a:off x="4639" y="1117"/>
              <a:ext cx="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50244" name="Rectangle 68"/>
            <p:cNvSpPr>
              <a:spLocks noChangeArrowheads="1"/>
            </p:cNvSpPr>
            <p:nvPr/>
          </p:nvSpPr>
          <p:spPr bwMode="auto">
            <a:xfrm>
              <a:off x="4711" y="1184"/>
              <a:ext cx="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50245" name="Line 69"/>
            <p:cNvSpPr>
              <a:spLocks noChangeShapeType="1"/>
            </p:cNvSpPr>
            <p:nvPr/>
          </p:nvSpPr>
          <p:spPr bwMode="auto">
            <a:xfrm flipH="1">
              <a:off x="4426" y="1196"/>
              <a:ext cx="19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6" name="Freeform 70"/>
            <p:cNvSpPr/>
            <p:nvPr/>
          </p:nvSpPr>
          <p:spPr bwMode="auto">
            <a:xfrm>
              <a:off x="4361" y="1161"/>
              <a:ext cx="127" cy="70"/>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7" name="Rectangle 71"/>
            <p:cNvSpPr>
              <a:spLocks noChangeArrowheads="1"/>
            </p:cNvSpPr>
            <p:nvPr/>
          </p:nvSpPr>
          <p:spPr bwMode="auto">
            <a:xfrm>
              <a:off x="5124" y="1474"/>
              <a:ext cx="78" cy="278"/>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8" name="Line 72"/>
            <p:cNvSpPr>
              <a:spLocks noChangeShapeType="1"/>
            </p:cNvSpPr>
            <p:nvPr/>
          </p:nvSpPr>
          <p:spPr bwMode="auto">
            <a:xfrm flipV="1">
              <a:off x="3553" y="2933"/>
              <a:ext cx="1" cy="79"/>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49" name="Line 73"/>
            <p:cNvSpPr>
              <a:spLocks noChangeShapeType="1"/>
            </p:cNvSpPr>
            <p:nvPr/>
          </p:nvSpPr>
          <p:spPr bwMode="auto">
            <a:xfrm>
              <a:off x="3502" y="3012"/>
              <a:ext cx="10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0" name="Line 74"/>
            <p:cNvSpPr>
              <a:spLocks noChangeShapeType="1"/>
            </p:cNvSpPr>
            <p:nvPr/>
          </p:nvSpPr>
          <p:spPr bwMode="auto">
            <a:xfrm>
              <a:off x="3452" y="2933"/>
              <a:ext cx="20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1" name="Line 75"/>
            <p:cNvSpPr>
              <a:spLocks noChangeShapeType="1"/>
            </p:cNvSpPr>
            <p:nvPr/>
          </p:nvSpPr>
          <p:spPr bwMode="auto">
            <a:xfrm flipV="1">
              <a:off x="5167" y="2376"/>
              <a:ext cx="1" cy="173"/>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2" name="Line 76"/>
            <p:cNvSpPr>
              <a:spLocks noChangeShapeType="1"/>
            </p:cNvSpPr>
            <p:nvPr/>
          </p:nvSpPr>
          <p:spPr bwMode="auto">
            <a:xfrm>
              <a:off x="5116" y="2549"/>
              <a:ext cx="102"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3" name="Line 77"/>
            <p:cNvSpPr>
              <a:spLocks noChangeShapeType="1"/>
            </p:cNvSpPr>
            <p:nvPr/>
          </p:nvSpPr>
          <p:spPr bwMode="auto">
            <a:xfrm>
              <a:off x="5065" y="2469"/>
              <a:ext cx="19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4" name="Line 78"/>
            <p:cNvSpPr>
              <a:spLocks noChangeShapeType="1"/>
            </p:cNvSpPr>
            <p:nvPr/>
          </p:nvSpPr>
          <p:spPr bwMode="auto">
            <a:xfrm flipV="1">
              <a:off x="5167" y="2331"/>
              <a:ext cx="1" cy="69"/>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5" name="Line 79"/>
            <p:cNvSpPr>
              <a:spLocks noChangeShapeType="1"/>
            </p:cNvSpPr>
            <p:nvPr/>
          </p:nvSpPr>
          <p:spPr bwMode="auto">
            <a:xfrm>
              <a:off x="5116" y="2400"/>
              <a:ext cx="10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6" name="Line 80"/>
            <p:cNvSpPr>
              <a:spLocks noChangeShapeType="1"/>
            </p:cNvSpPr>
            <p:nvPr/>
          </p:nvSpPr>
          <p:spPr bwMode="auto">
            <a:xfrm>
              <a:off x="5065" y="2331"/>
              <a:ext cx="196"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7" name="Rectangle 81"/>
            <p:cNvSpPr>
              <a:spLocks noChangeArrowheads="1"/>
            </p:cNvSpPr>
            <p:nvPr/>
          </p:nvSpPr>
          <p:spPr bwMode="auto">
            <a:xfrm>
              <a:off x="3511" y="2434"/>
              <a:ext cx="76" cy="278"/>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58" name="Rectangle 82"/>
            <p:cNvSpPr>
              <a:spLocks noChangeArrowheads="1"/>
            </p:cNvSpPr>
            <p:nvPr/>
          </p:nvSpPr>
          <p:spPr bwMode="auto">
            <a:xfrm>
              <a:off x="4246" y="2969"/>
              <a:ext cx="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e</a:t>
              </a:r>
              <a:endParaRPr lang="en-US" altLang="zh-CN" b="1">
                <a:solidFill>
                  <a:srgbClr val="FFFFCC"/>
                </a:solidFill>
                <a:latin typeface="Times New Roman" panose="02020503050405090304" pitchFamily="18" charset="0"/>
                <a:ea typeface="楷体_GB2312" pitchFamily="1" charset="-122"/>
              </a:endParaRPr>
            </a:p>
          </p:txBody>
        </p:sp>
        <p:sp>
          <p:nvSpPr>
            <p:cNvPr id="50259" name="Rectangle 83"/>
            <p:cNvSpPr>
              <a:spLocks noChangeArrowheads="1"/>
            </p:cNvSpPr>
            <p:nvPr/>
          </p:nvSpPr>
          <p:spPr bwMode="auto">
            <a:xfrm>
              <a:off x="4472" y="3080"/>
              <a:ext cx="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50260" name="Rectangle 84"/>
            <p:cNvSpPr>
              <a:spLocks noChangeArrowheads="1"/>
            </p:cNvSpPr>
            <p:nvPr/>
          </p:nvSpPr>
          <p:spPr bwMode="auto">
            <a:xfrm>
              <a:off x="4529" y="3151"/>
              <a:ext cx="7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FFFFCC"/>
                </a:solidFill>
                <a:latin typeface="Times New Roman" panose="02020503050405090304" pitchFamily="18" charset="0"/>
                <a:ea typeface="楷体_GB2312" pitchFamily="1" charset="-122"/>
              </a:endParaRPr>
            </a:p>
          </p:txBody>
        </p:sp>
        <p:sp>
          <p:nvSpPr>
            <p:cNvPr id="50261" name="Line 85"/>
            <p:cNvSpPr>
              <a:spLocks noChangeShapeType="1"/>
            </p:cNvSpPr>
            <p:nvPr/>
          </p:nvSpPr>
          <p:spPr bwMode="auto">
            <a:xfrm>
              <a:off x="4420" y="3023"/>
              <a:ext cx="1" cy="2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62" name="Freeform 86"/>
            <p:cNvSpPr/>
            <p:nvPr/>
          </p:nvSpPr>
          <p:spPr bwMode="auto">
            <a:xfrm>
              <a:off x="4395" y="3151"/>
              <a:ext cx="50" cy="161"/>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63" name="Rectangle 87"/>
            <p:cNvSpPr>
              <a:spLocks noChangeArrowheads="1"/>
            </p:cNvSpPr>
            <p:nvPr/>
          </p:nvSpPr>
          <p:spPr bwMode="auto">
            <a:xfrm>
              <a:off x="4898" y="1565"/>
              <a:ext cx="1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50264" name="Rectangle 88"/>
            <p:cNvSpPr>
              <a:spLocks noChangeArrowheads="1"/>
            </p:cNvSpPr>
            <p:nvPr/>
          </p:nvSpPr>
          <p:spPr bwMode="auto">
            <a:xfrm>
              <a:off x="4906" y="2099"/>
              <a:ext cx="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P</a:t>
              </a:r>
              <a:endParaRPr lang="en-US" altLang="zh-CN" b="1">
                <a:solidFill>
                  <a:srgbClr val="FFFFCC"/>
                </a:solidFill>
                <a:latin typeface="Times New Roman" panose="02020503050405090304" pitchFamily="18" charset="0"/>
                <a:ea typeface="楷体_GB2312" pitchFamily="1" charset="-122"/>
              </a:endParaRPr>
            </a:p>
          </p:txBody>
        </p:sp>
        <p:sp>
          <p:nvSpPr>
            <p:cNvPr id="50265" name="Rectangle 89"/>
            <p:cNvSpPr>
              <a:spLocks noChangeArrowheads="1"/>
            </p:cNvSpPr>
            <p:nvPr/>
          </p:nvSpPr>
          <p:spPr bwMode="auto">
            <a:xfrm>
              <a:off x="4898" y="2598"/>
              <a:ext cx="1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50266" name="Line 90"/>
            <p:cNvSpPr>
              <a:spLocks noChangeShapeType="1"/>
            </p:cNvSpPr>
            <p:nvPr/>
          </p:nvSpPr>
          <p:spPr bwMode="auto">
            <a:xfrm>
              <a:off x="3605" y="2215"/>
              <a:ext cx="10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67" name="Freeform 91"/>
            <p:cNvSpPr/>
            <p:nvPr/>
          </p:nvSpPr>
          <p:spPr bwMode="auto">
            <a:xfrm>
              <a:off x="3680" y="2191"/>
              <a:ext cx="85" cy="58"/>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68" name="Rectangle 92"/>
            <p:cNvSpPr>
              <a:spLocks noChangeArrowheads="1"/>
            </p:cNvSpPr>
            <p:nvPr/>
          </p:nvSpPr>
          <p:spPr bwMode="auto">
            <a:xfrm>
              <a:off x="3621" y="2249"/>
              <a:ext cx="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50269" name="Rectangle 93"/>
            <p:cNvSpPr>
              <a:spLocks noChangeArrowheads="1"/>
            </p:cNvSpPr>
            <p:nvPr/>
          </p:nvSpPr>
          <p:spPr bwMode="auto">
            <a:xfrm>
              <a:off x="3676" y="2331"/>
              <a:ext cx="80"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FFFFCC"/>
                </a:solidFill>
                <a:latin typeface="Times New Roman" panose="02020503050405090304" pitchFamily="18" charset="0"/>
                <a:ea typeface="楷体_GB2312" pitchFamily="1" charset="-122"/>
              </a:endParaRPr>
            </a:p>
          </p:txBody>
        </p:sp>
        <p:sp>
          <p:nvSpPr>
            <p:cNvPr id="50270" name="Rectangle 94"/>
            <p:cNvSpPr>
              <a:spLocks noChangeArrowheads="1"/>
            </p:cNvSpPr>
            <p:nvPr/>
          </p:nvSpPr>
          <p:spPr bwMode="auto">
            <a:xfrm>
              <a:off x="5239" y="1531"/>
              <a:ext cx="10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50271" name="Rectangle 95"/>
            <p:cNvSpPr>
              <a:spLocks noChangeArrowheads="1"/>
            </p:cNvSpPr>
            <p:nvPr/>
          </p:nvSpPr>
          <p:spPr bwMode="auto">
            <a:xfrm>
              <a:off x="5340" y="1623"/>
              <a:ext cx="6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50272" name="Rectangle 96"/>
            <p:cNvSpPr>
              <a:spLocks noChangeArrowheads="1"/>
            </p:cNvSpPr>
            <p:nvPr/>
          </p:nvSpPr>
          <p:spPr bwMode="auto">
            <a:xfrm>
              <a:off x="5276" y="2469"/>
              <a:ext cx="12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0273" name="Rectangle 97"/>
            <p:cNvSpPr>
              <a:spLocks noChangeArrowheads="1"/>
            </p:cNvSpPr>
            <p:nvPr/>
          </p:nvSpPr>
          <p:spPr bwMode="auto">
            <a:xfrm>
              <a:off x="5376" y="2583"/>
              <a:ext cx="13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200" b="1">
                <a:solidFill>
                  <a:srgbClr val="FFFFCC"/>
                </a:solidFill>
                <a:latin typeface="Times New Roman" panose="02020503050405090304" pitchFamily="18" charset="0"/>
                <a:ea typeface="楷体_GB2312" pitchFamily="1" charset="-122"/>
              </a:endParaRPr>
            </a:p>
          </p:txBody>
        </p:sp>
        <p:sp>
          <p:nvSpPr>
            <p:cNvPr id="50274" name="Rectangle 98"/>
            <p:cNvSpPr>
              <a:spLocks noChangeArrowheads="1"/>
            </p:cNvSpPr>
            <p:nvPr/>
          </p:nvSpPr>
          <p:spPr bwMode="auto">
            <a:xfrm>
              <a:off x="3301" y="2999"/>
              <a:ext cx="12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0275" name="Rectangle 99"/>
            <p:cNvSpPr>
              <a:spLocks noChangeArrowheads="1"/>
            </p:cNvSpPr>
            <p:nvPr/>
          </p:nvSpPr>
          <p:spPr bwMode="auto">
            <a:xfrm>
              <a:off x="3390" y="3138"/>
              <a:ext cx="13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200" b="1">
                <a:solidFill>
                  <a:srgbClr val="FFFFCC"/>
                </a:solidFill>
                <a:latin typeface="Times New Roman" panose="02020503050405090304" pitchFamily="18" charset="0"/>
                <a:ea typeface="楷体_GB2312" pitchFamily="1" charset="-122"/>
              </a:endParaRPr>
            </a:p>
          </p:txBody>
        </p:sp>
        <p:sp>
          <p:nvSpPr>
            <p:cNvPr id="50276" name="Rectangle 100"/>
            <p:cNvSpPr>
              <a:spLocks noChangeArrowheads="1"/>
            </p:cNvSpPr>
            <p:nvPr/>
          </p:nvSpPr>
          <p:spPr bwMode="auto">
            <a:xfrm>
              <a:off x="3334" y="2446"/>
              <a:ext cx="10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50277" name="Rectangle 101"/>
            <p:cNvSpPr>
              <a:spLocks noChangeArrowheads="1"/>
            </p:cNvSpPr>
            <p:nvPr/>
          </p:nvSpPr>
          <p:spPr bwMode="auto">
            <a:xfrm>
              <a:off x="3429" y="2549"/>
              <a:ext cx="6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50278" name="Rectangle 102"/>
            <p:cNvSpPr>
              <a:spLocks noChangeArrowheads="1"/>
            </p:cNvSpPr>
            <p:nvPr/>
          </p:nvSpPr>
          <p:spPr bwMode="auto">
            <a:xfrm>
              <a:off x="5275" y="2249"/>
              <a:ext cx="22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500">
                  <a:solidFill>
                    <a:srgbClr val="000000"/>
                  </a:solidFill>
                  <a:latin typeface="Times New Roman" panose="02020503050405090304" pitchFamily="18" charset="0"/>
                  <a:ea typeface="楷体_GB2312" pitchFamily="1" charset="-122"/>
                </a:rPr>
                <a:t>15</a:t>
              </a:r>
              <a:r>
                <a:rPr lang="en-US" altLang="zh-CN" sz="15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50279" name="Line 103"/>
            <p:cNvSpPr>
              <a:spLocks noChangeShapeType="1"/>
            </p:cNvSpPr>
            <p:nvPr/>
          </p:nvSpPr>
          <p:spPr bwMode="auto">
            <a:xfrm>
              <a:off x="3808"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0" name="Line 104"/>
            <p:cNvSpPr>
              <a:spLocks noChangeShapeType="1"/>
            </p:cNvSpPr>
            <p:nvPr/>
          </p:nvSpPr>
          <p:spPr bwMode="auto">
            <a:xfrm>
              <a:off x="3877"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1" name="Line 105"/>
            <p:cNvSpPr>
              <a:spLocks noChangeShapeType="1"/>
            </p:cNvSpPr>
            <p:nvPr/>
          </p:nvSpPr>
          <p:spPr bwMode="auto">
            <a:xfrm>
              <a:off x="3944"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2" name="Line 106"/>
            <p:cNvSpPr>
              <a:spLocks noChangeShapeType="1"/>
            </p:cNvSpPr>
            <p:nvPr/>
          </p:nvSpPr>
          <p:spPr bwMode="auto">
            <a:xfrm>
              <a:off x="4011" y="1843"/>
              <a:ext cx="36"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3" name="Line 107"/>
            <p:cNvSpPr>
              <a:spLocks noChangeShapeType="1"/>
            </p:cNvSpPr>
            <p:nvPr/>
          </p:nvSpPr>
          <p:spPr bwMode="auto">
            <a:xfrm>
              <a:off x="4080" y="1843"/>
              <a:ext cx="3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4" name="Line 108"/>
            <p:cNvSpPr>
              <a:spLocks noChangeShapeType="1"/>
            </p:cNvSpPr>
            <p:nvPr/>
          </p:nvSpPr>
          <p:spPr bwMode="auto">
            <a:xfrm>
              <a:off x="4149" y="1843"/>
              <a:ext cx="3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5" name="Line 109"/>
            <p:cNvSpPr>
              <a:spLocks noChangeShapeType="1"/>
            </p:cNvSpPr>
            <p:nvPr/>
          </p:nvSpPr>
          <p:spPr bwMode="auto">
            <a:xfrm>
              <a:off x="4217" y="1843"/>
              <a:ext cx="3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6" name="Line 110"/>
            <p:cNvSpPr>
              <a:spLocks noChangeShapeType="1"/>
            </p:cNvSpPr>
            <p:nvPr/>
          </p:nvSpPr>
          <p:spPr bwMode="auto">
            <a:xfrm>
              <a:off x="4284" y="1843"/>
              <a:ext cx="35"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7" name="Line 111"/>
            <p:cNvSpPr>
              <a:spLocks noChangeShapeType="1"/>
            </p:cNvSpPr>
            <p:nvPr/>
          </p:nvSpPr>
          <p:spPr bwMode="auto">
            <a:xfrm>
              <a:off x="4352"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8" name="Line 112"/>
            <p:cNvSpPr>
              <a:spLocks noChangeShapeType="1"/>
            </p:cNvSpPr>
            <p:nvPr/>
          </p:nvSpPr>
          <p:spPr bwMode="auto">
            <a:xfrm>
              <a:off x="4420" y="1843"/>
              <a:ext cx="3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89" name="Line 113"/>
            <p:cNvSpPr>
              <a:spLocks noChangeShapeType="1"/>
            </p:cNvSpPr>
            <p:nvPr/>
          </p:nvSpPr>
          <p:spPr bwMode="auto">
            <a:xfrm>
              <a:off x="4488"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0" name="Line 114"/>
            <p:cNvSpPr>
              <a:spLocks noChangeShapeType="1"/>
            </p:cNvSpPr>
            <p:nvPr/>
          </p:nvSpPr>
          <p:spPr bwMode="auto">
            <a:xfrm>
              <a:off x="4555" y="1843"/>
              <a:ext cx="35"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1" name="Line 115"/>
            <p:cNvSpPr>
              <a:spLocks noChangeShapeType="1"/>
            </p:cNvSpPr>
            <p:nvPr/>
          </p:nvSpPr>
          <p:spPr bwMode="auto">
            <a:xfrm>
              <a:off x="4623" y="1843"/>
              <a:ext cx="35"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2" name="Line 116"/>
            <p:cNvSpPr>
              <a:spLocks noChangeShapeType="1"/>
            </p:cNvSpPr>
            <p:nvPr/>
          </p:nvSpPr>
          <p:spPr bwMode="auto">
            <a:xfrm>
              <a:off x="4691"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3" name="Line 117"/>
            <p:cNvSpPr>
              <a:spLocks noChangeShapeType="1"/>
            </p:cNvSpPr>
            <p:nvPr/>
          </p:nvSpPr>
          <p:spPr bwMode="auto">
            <a:xfrm>
              <a:off x="4760"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4" name="Line 118"/>
            <p:cNvSpPr>
              <a:spLocks noChangeShapeType="1"/>
            </p:cNvSpPr>
            <p:nvPr/>
          </p:nvSpPr>
          <p:spPr bwMode="auto">
            <a:xfrm>
              <a:off x="4828" y="1843"/>
              <a:ext cx="34"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5" name="Line 119"/>
            <p:cNvSpPr>
              <a:spLocks noChangeShapeType="1"/>
            </p:cNvSpPr>
            <p:nvPr/>
          </p:nvSpPr>
          <p:spPr bwMode="auto">
            <a:xfrm>
              <a:off x="3808"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6" name="Line 120"/>
            <p:cNvSpPr>
              <a:spLocks noChangeShapeType="1"/>
            </p:cNvSpPr>
            <p:nvPr/>
          </p:nvSpPr>
          <p:spPr bwMode="auto">
            <a:xfrm>
              <a:off x="3877"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7" name="Line 121"/>
            <p:cNvSpPr>
              <a:spLocks noChangeShapeType="1"/>
            </p:cNvSpPr>
            <p:nvPr/>
          </p:nvSpPr>
          <p:spPr bwMode="auto">
            <a:xfrm>
              <a:off x="3944"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8" name="Line 122"/>
            <p:cNvSpPr>
              <a:spLocks noChangeShapeType="1"/>
            </p:cNvSpPr>
            <p:nvPr/>
          </p:nvSpPr>
          <p:spPr bwMode="auto">
            <a:xfrm>
              <a:off x="4011" y="1972"/>
              <a:ext cx="3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299" name="Line 123"/>
            <p:cNvSpPr>
              <a:spLocks noChangeShapeType="1"/>
            </p:cNvSpPr>
            <p:nvPr/>
          </p:nvSpPr>
          <p:spPr bwMode="auto">
            <a:xfrm>
              <a:off x="4080" y="197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0" name="Line 124"/>
            <p:cNvSpPr>
              <a:spLocks noChangeShapeType="1"/>
            </p:cNvSpPr>
            <p:nvPr/>
          </p:nvSpPr>
          <p:spPr bwMode="auto">
            <a:xfrm>
              <a:off x="4149" y="197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1" name="Line 125"/>
            <p:cNvSpPr>
              <a:spLocks noChangeShapeType="1"/>
            </p:cNvSpPr>
            <p:nvPr/>
          </p:nvSpPr>
          <p:spPr bwMode="auto">
            <a:xfrm>
              <a:off x="4217" y="197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2" name="Line 126"/>
            <p:cNvSpPr>
              <a:spLocks noChangeShapeType="1"/>
            </p:cNvSpPr>
            <p:nvPr/>
          </p:nvSpPr>
          <p:spPr bwMode="auto">
            <a:xfrm>
              <a:off x="4284" y="197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3" name="Line 127"/>
            <p:cNvSpPr>
              <a:spLocks noChangeShapeType="1"/>
            </p:cNvSpPr>
            <p:nvPr/>
          </p:nvSpPr>
          <p:spPr bwMode="auto">
            <a:xfrm>
              <a:off x="4352"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4" name="Line 128"/>
            <p:cNvSpPr>
              <a:spLocks noChangeShapeType="1"/>
            </p:cNvSpPr>
            <p:nvPr/>
          </p:nvSpPr>
          <p:spPr bwMode="auto">
            <a:xfrm>
              <a:off x="4420" y="197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5" name="Line 129"/>
            <p:cNvSpPr>
              <a:spLocks noChangeShapeType="1"/>
            </p:cNvSpPr>
            <p:nvPr/>
          </p:nvSpPr>
          <p:spPr bwMode="auto">
            <a:xfrm>
              <a:off x="4488"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6" name="Line 130"/>
            <p:cNvSpPr>
              <a:spLocks noChangeShapeType="1"/>
            </p:cNvSpPr>
            <p:nvPr/>
          </p:nvSpPr>
          <p:spPr bwMode="auto">
            <a:xfrm>
              <a:off x="4555" y="197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7" name="Line 131"/>
            <p:cNvSpPr>
              <a:spLocks noChangeShapeType="1"/>
            </p:cNvSpPr>
            <p:nvPr/>
          </p:nvSpPr>
          <p:spPr bwMode="auto">
            <a:xfrm>
              <a:off x="4623" y="197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8" name="Line 132"/>
            <p:cNvSpPr>
              <a:spLocks noChangeShapeType="1"/>
            </p:cNvSpPr>
            <p:nvPr/>
          </p:nvSpPr>
          <p:spPr bwMode="auto">
            <a:xfrm>
              <a:off x="4691"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09" name="Line 133"/>
            <p:cNvSpPr>
              <a:spLocks noChangeShapeType="1"/>
            </p:cNvSpPr>
            <p:nvPr/>
          </p:nvSpPr>
          <p:spPr bwMode="auto">
            <a:xfrm>
              <a:off x="4760"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0" name="Line 134"/>
            <p:cNvSpPr>
              <a:spLocks noChangeShapeType="1"/>
            </p:cNvSpPr>
            <p:nvPr/>
          </p:nvSpPr>
          <p:spPr bwMode="auto">
            <a:xfrm>
              <a:off x="4828" y="197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1" name="Line 135"/>
            <p:cNvSpPr>
              <a:spLocks noChangeShapeType="1"/>
            </p:cNvSpPr>
            <p:nvPr/>
          </p:nvSpPr>
          <p:spPr bwMode="auto">
            <a:xfrm>
              <a:off x="3808"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2" name="Line 136"/>
            <p:cNvSpPr>
              <a:spLocks noChangeShapeType="1"/>
            </p:cNvSpPr>
            <p:nvPr/>
          </p:nvSpPr>
          <p:spPr bwMode="auto">
            <a:xfrm>
              <a:off x="3877"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3" name="Line 137"/>
            <p:cNvSpPr>
              <a:spLocks noChangeShapeType="1"/>
            </p:cNvSpPr>
            <p:nvPr/>
          </p:nvSpPr>
          <p:spPr bwMode="auto">
            <a:xfrm>
              <a:off x="3944"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4" name="Line 138"/>
            <p:cNvSpPr>
              <a:spLocks noChangeShapeType="1"/>
            </p:cNvSpPr>
            <p:nvPr/>
          </p:nvSpPr>
          <p:spPr bwMode="auto">
            <a:xfrm>
              <a:off x="4011" y="2342"/>
              <a:ext cx="3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5" name="Line 139"/>
            <p:cNvSpPr>
              <a:spLocks noChangeShapeType="1"/>
            </p:cNvSpPr>
            <p:nvPr/>
          </p:nvSpPr>
          <p:spPr bwMode="auto">
            <a:xfrm>
              <a:off x="4080" y="234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6" name="Line 140"/>
            <p:cNvSpPr>
              <a:spLocks noChangeShapeType="1"/>
            </p:cNvSpPr>
            <p:nvPr/>
          </p:nvSpPr>
          <p:spPr bwMode="auto">
            <a:xfrm>
              <a:off x="4149" y="234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7" name="Line 141"/>
            <p:cNvSpPr>
              <a:spLocks noChangeShapeType="1"/>
            </p:cNvSpPr>
            <p:nvPr/>
          </p:nvSpPr>
          <p:spPr bwMode="auto">
            <a:xfrm>
              <a:off x="4217" y="234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8" name="Line 142"/>
            <p:cNvSpPr>
              <a:spLocks noChangeShapeType="1"/>
            </p:cNvSpPr>
            <p:nvPr/>
          </p:nvSpPr>
          <p:spPr bwMode="auto">
            <a:xfrm>
              <a:off x="4284" y="234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19" name="Line 143"/>
            <p:cNvSpPr>
              <a:spLocks noChangeShapeType="1"/>
            </p:cNvSpPr>
            <p:nvPr/>
          </p:nvSpPr>
          <p:spPr bwMode="auto">
            <a:xfrm>
              <a:off x="4352"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0" name="Line 144"/>
            <p:cNvSpPr>
              <a:spLocks noChangeShapeType="1"/>
            </p:cNvSpPr>
            <p:nvPr/>
          </p:nvSpPr>
          <p:spPr bwMode="auto">
            <a:xfrm>
              <a:off x="4420" y="2342"/>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1" name="Line 145"/>
            <p:cNvSpPr>
              <a:spLocks noChangeShapeType="1"/>
            </p:cNvSpPr>
            <p:nvPr/>
          </p:nvSpPr>
          <p:spPr bwMode="auto">
            <a:xfrm>
              <a:off x="4488"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2" name="Line 146"/>
            <p:cNvSpPr>
              <a:spLocks noChangeShapeType="1"/>
            </p:cNvSpPr>
            <p:nvPr/>
          </p:nvSpPr>
          <p:spPr bwMode="auto">
            <a:xfrm>
              <a:off x="4555" y="234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3" name="Line 147"/>
            <p:cNvSpPr>
              <a:spLocks noChangeShapeType="1"/>
            </p:cNvSpPr>
            <p:nvPr/>
          </p:nvSpPr>
          <p:spPr bwMode="auto">
            <a:xfrm>
              <a:off x="4623" y="2342"/>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4" name="Line 148"/>
            <p:cNvSpPr>
              <a:spLocks noChangeShapeType="1"/>
            </p:cNvSpPr>
            <p:nvPr/>
          </p:nvSpPr>
          <p:spPr bwMode="auto">
            <a:xfrm>
              <a:off x="4691"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5" name="Line 149"/>
            <p:cNvSpPr>
              <a:spLocks noChangeShapeType="1"/>
            </p:cNvSpPr>
            <p:nvPr/>
          </p:nvSpPr>
          <p:spPr bwMode="auto">
            <a:xfrm>
              <a:off x="4760"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6" name="Line 150"/>
            <p:cNvSpPr>
              <a:spLocks noChangeShapeType="1"/>
            </p:cNvSpPr>
            <p:nvPr/>
          </p:nvSpPr>
          <p:spPr bwMode="auto">
            <a:xfrm>
              <a:off x="4828" y="2342"/>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7" name="Line 151"/>
            <p:cNvSpPr>
              <a:spLocks noChangeShapeType="1"/>
            </p:cNvSpPr>
            <p:nvPr/>
          </p:nvSpPr>
          <p:spPr bwMode="auto">
            <a:xfrm>
              <a:off x="3808"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8" name="Line 152"/>
            <p:cNvSpPr>
              <a:spLocks noChangeShapeType="1"/>
            </p:cNvSpPr>
            <p:nvPr/>
          </p:nvSpPr>
          <p:spPr bwMode="auto">
            <a:xfrm>
              <a:off x="3877"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29" name="Line 153"/>
            <p:cNvSpPr>
              <a:spLocks noChangeShapeType="1"/>
            </p:cNvSpPr>
            <p:nvPr/>
          </p:nvSpPr>
          <p:spPr bwMode="auto">
            <a:xfrm>
              <a:off x="3944"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0" name="Line 154"/>
            <p:cNvSpPr>
              <a:spLocks noChangeShapeType="1"/>
            </p:cNvSpPr>
            <p:nvPr/>
          </p:nvSpPr>
          <p:spPr bwMode="auto">
            <a:xfrm>
              <a:off x="4011" y="2469"/>
              <a:ext cx="3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1" name="Line 155"/>
            <p:cNvSpPr>
              <a:spLocks noChangeShapeType="1"/>
            </p:cNvSpPr>
            <p:nvPr/>
          </p:nvSpPr>
          <p:spPr bwMode="auto">
            <a:xfrm>
              <a:off x="4080" y="2469"/>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2" name="Line 156"/>
            <p:cNvSpPr>
              <a:spLocks noChangeShapeType="1"/>
            </p:cNvSpPr>
            <p:nvPr/>
          </p:nvSpPr>
          <p:spPr bwMode="auto">
            <a:xfrm>
              <a:off x="4149" y="2469"/>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3" name="Line 157"/>
            <p:cNvSpPr>
              <a:spLocks noChangeShapeType="1"/>
            </p:cNvSpPr>
            <p:nvPr/>
          </p:nvSpPr>
          <p:spPr bwMode="auto">
            <a:xfrm>
              <a:off x="4217" y="2469"/>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4" name="Line 158"/>
            <p:cNvSpPr>
              <a:spLocks noChangeShapeType="1"/>
            </p:cNvSpPr>
            <p:nvPr/>
          </p:nvSpPr>
          <p:spPr bwMode="auto">
            <a:xfrm>
              <a:off x="4284" y="2469"/>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5" name="Line 159"/>
            <p:cNvSpPr>
              <a:spLocks noChangeShapeType="1"/>
            </p:cNvSpPr>
            <p:nvPr/>
          </p:nvSpPr>
          <p:spPr bwMode="auto">
            <a:xfrm>
              <a:off x="4352"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6" name="Line 160"/>
            <p:cNvSpPr>
              <a:spLocks noChangeShapeType="1"/>
            </p:cNvSpPr>
            <p:nvPr/>
          </p:nvSpPr>
          <p:spPr bwMode="auto">
            <a:xfrm>
              <a:off x="4420" y="2469"/>
              <a:ext cx="3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7" name="Line 161"/>
            <p:cNvSpPr>
              <a:spLocks noChangeShapeType="1"/>
            </p:cNvSpPr>
            <p:nvPr/>
          </p:nvSpPr>
          <p:spPr bwMode="auto">
            <a:xfrm>
              <a:off x="4488"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8" name="Line 162"/>
            <p:cNvSpPr>
              <a:spLocks noChangeShapeType="1"/>
            </p:cNvSpPr>
            <p:nvPr/>
          </p:nvSpPr>
          <p:spPr bwMode="auto">
            <a:xfrm>
              <a:off x="4555" y="2469"/>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39" name="Line 163"/>
            <p:cNvSpPr>
              <a:spLocks noChangeShapeType="1"/>
            </p:cNvSpPr>
            <p:nvPr/>
          </p:nvSpPr>
          <p:spPr bwMode="auto">
            <a:xfrm>
              <a:off x="4623" y="2469"/>
              <a:ext cx="3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40" name="Line 164"/>
            <p:cNvSpPr>
              <a:spLocks noChangeShapeType="1"/>
            </p:cNvSpPr>
            <p:nvPr/>
          </p:nvSpPr>
          <p:spPr bwMode="auto">
            <a:xfrm>
              <a:off x="4691"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41" name="Line 165"/>
            <p:cNvSpPr>
              <a:spLocks noChangeShapeType="1"/>
            </p:cNvSpPr>
            <p:nvPr/>
          </p:nvSpPr>
          <p:spPr bwMode="auto">
            <a:xfrm>
              <a:off x="4760"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42" name="Line 166"/>
            <p:cNvSpPr>
              <a:spLocks noChangeShapeType="1"/>
            </p:cNvSpPr>
            <p:nvPr/>
          </p:nvSpPr>
          <p:spPr bwMode="auto">
            <a:xfrm>
              <a:off x="4828" y="2469"/>
              <a:ext cx="3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43" name="Rectangle 167"/>
            <p:cNvSpPr>
              <a:spLocks noChangeArrowheads="1"/>
            </p:cNvSpPr>
            <p:nvPr/>
          </p:nvSpPr>
          <p:spPr bwMode="auto">
            <a:xfrm>
              <a:off x="3705" y="1948"/>
              <a:ext cx="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b</a:t>
              </a:r>
              <a:endParaRPr lang="en-US" altLang="zh-CN" b="1">
                <a:solidFill>
                  <a:srgbClr val="FFFFCC"/>
                </a:solidFill>
                <a:latin typeface="Times New Roman" panose="02020503050405090304" pitchFamily="18" charset="0"/>
                <a:ea typeface="楷体_GB2312" pitchFamily="1" charset="-122"/>
              </a:endParaRPr>
            </a:p>
          </p:txBody>
        </p:sp>
        <p:sp>
          <p:nvSpPr>
            <p:cNvPr id="50344" name="Freeform 168"/>
            <p:cNvSpPr/>
            <p:nvPr/>
          </p:nvSpPr>
          <p:spPr bwMode="auto">
            <a:xfrm>
              <a:off x="4191" y="1531"/>
              <a:ext cx="619" cy="1307"/>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45" name="Rectangle 169"/>
            <p:cNvSpPr>
              <a:spLocks noChangeArrowheads="1"/>
            </p:cNvSpPr>
            <p:nvPr/>
          </p:nvSpPr>
          <p:spPr bwMode="auto">
            <a:xfrm>
              <a:off x="4060" y="2099"/>
              <a:ext cx="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EBF7FF"/>
                  </a:solidFill>
                  <a:latin typeface="Times New Roman" panose="02020503050405090304" pitchFamily="18" charset="0"/>
                  <a:ea typeface="楷体_GB2312" pitchFamily="1" charset="-122"/>
                </a:rPr>
                <a:t>I</a:t>
              </a:r>
              <a:endParaRPr lang="en-US" altLang="zh-CN" b="1">
                <a:solidFill>
                  <a:srgbClr val="EBF7FF"/>
                </a:solidFill>
                <a:latin typeface="Times New Roman" panose="02020503050405090304" pitchFamily="18" charset="0"/>
                <a:ea typeface="楷体_GB2312" pitchFamily="1" charset="-122"/>
              </a:endParaRPr>
            </a:p>
          </p:txBody>
        </p:sp>
        <p:sp>
          <p:nvSpPr>
            <p:cNvPr id="50346" name="Rectangle 170"/>
            <p:cNvSpPr>
              <a:spLocks noChangeArrowheads="1"/>
            </p:cNvSpPr>
            <p:nvPr/>
          </p:nvSpPr>
          <p:spPr bwMode="auto">
            <a:xfrm>
              <a:off x="4093" y="2166"/>
              <a:ext cx="166"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EBF7FF"/>
                  </a:solidFill>
                  <a:latin typeface="Times New Roman" panose="02020503050405090304" pitchFamily="18" charset="0"/>
                  <a:ea typeface="楷体_GB2312" pitchFamily="1" charset="-122"/>
                </a:rPr>
                <a:t>BN</a:t>
              </a:r>
              <a:endParaRPr lang="en-US" altLang="zh-CN" sz="1400" b="1">
                <a:solidFill>
                  <a:srgbClr val="EBF7FF"/>
                </a:solidFill>
                <a:latin typeface="Times New Roman" panose="02020503050405090304" pitchFamily="18" charset="0"/>
                <a:ea typeface="楷体_GB2312" pitchFamily="1" charset="-122"/>
              </a:endParaRPr>
            </a:p>
          </p:txBody>
        </p:sp>
        <p:sp>
          <p:nvSpPr>
            <p:cNvPr id="50347" name="Rectangle 171"/>
            <p:cNvSpPr>
              <a:spLocks noChangeArrowheads="1"/>
            </p:cNvSpPr>
            <p:nvPr/>
          </p:nvSpPr>
          <p:spPr bwMode="auto">
            <a:xfrm>
              <a:off x="4650" y="2690"/>
              <a:ext cx="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50348" name="Rectangle 172"/>
            <p:cNvSpPr>
              <a:spLocks noChangeArrowheads="1"/>
            </p:cNvSpPr>
            <p:nvPr/>
          </p:nvSpPr>
          <p:spPr bwMode="auto">
            <a:xfrm>
              <a:off x="4700" y="2792"/>
              <a:ext cx="15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EN</a:t>
              </a:r>
              <a:endParaRPr lang="en-US" altLang="zh-CN" sz="1400" b="1">
                <a:solidFill>
                  <a:srgbClr val="FFFFCC"/>
                </a:solidFill>
                <a:latin typeface="Times New Roman" panose="02020503050405090304" pitchFamily="18" charset="0"/>
                <a:ea typeface="楷体_GB2312" pitchFamily="1" charset="-122"/>
              </a:endParaRPr>
            </a:p>
          </p:txBody>
        </p:sp>
        <p:sp>
          <p:nvSpPr>
            <p:cNvPr id="50349" name="Rectangle 173"/>
            <p:cNvSpPr>
              <a:spLocks noChangeArrowheads="1"/>
            </p:cNvSpPr>
            <p:nvPr/>
          </p:nvSpPr>
          <p:spPr bwMode="auto">
            <a:xfrm>
              <a:off x="4481" y="1347"/>
              <a:ext cx="6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dirty="0">
                  <a:solidFill>
                    <a:srgbClr val="CC0000"/>
                  </a:solidFill>
                  <a:latin typeface="Times New Roman" panose="02020503050405090304" pitchFamily="18" charset="0"/>
                  <a:ea typeface="楷体_GB2312" pitchFamily="1" charset="-122"/>
                </a:rPr>
                <a:t>I</a:t>
              </a:r>
              <a:endParaRPr lang="en-US" altLang="zh-CN" sz="2000" b="1" dirty="0">
                <a:solidFill>
                  <a:srgbClr val="CC0000"/>
                </a:solidFill>
                <a:latin typeface="Times New Roman" panose="02020503050405090304" pitchFamily="18" charset="0"/>
                <a:ea typeface="楷体_GB2312" pitchFamily="1" charset="-122"/>
              </a:endParaRPr>
            </a:p>
          </p:txBody>
        </p:sp>
        <p:sp>
          <p:nvSpPr>
            <p:cNvPr id="50350" name="Rectangle 174"/>
            <p:cNvSpPr>
              <a:spLocks noChangeArrowheads="1"/>
            </p:cNvSpPr>
            <p:nvPr/>
          </p:nvSpPr>
          <p:spPr bwMode="auto">
            <a:xfrm>
              <a:off x="4543" y="1418"/>
              <a:ext cx="1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CN</a:t>
              </a:r>
              <a:endParaRPr lang="en-US" altLang="zh-CN" sz="1400" b="1">
                <a:solidFill>
                  <a:srgbClr val="CC0000"/>
                </a:solidFill>
                <a:latin typeface="Times New Roman" panose="02020503050405090304" pitchFamily="18" charset="0"/>
                <a:ea typeface="楷体_GB2312" pitchFamily="1" charset="-122"/>
              </a:endParaRPr>
            </a:p>
          </p:txBody>
        </p:sp>
        <p:sp>
          <p:nvSpPr>
            <p:cNvPr id="50351" name="Line 175"/>
            <p:cNvSpPr>
              <a:spLocks noChangeShapeType="1"/>
            </p:cNvSpPr>
            <p:nvPr/>
          </p:nvSpPr>
          <p:spPr bwMode="auto">
            <a:xfrm>
              <a:off x="4539" y="1787"/>
              <a:ext cx="1" cy="73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2" name="Freeform 176"/>
            <p:cNvSpPr/>
            <p:nvPr/>
          </p:nvSpPr>
          <p:spPr bwMode="auto">
            <a:xfrm>
              <a:off x="4513" y="1717"/>
              <a:ext cx="42" cy="163"/>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3" name="Line 177"/>
            <p:cNvSpPr>
              <a:spLocks noChangeShapeType="1"/>
            </p:cNvSpPr>
            <p:nvPr/>
          </p:nvSpPr>
          <p:spPr bwMode="auto">
            <a:xfrm>
              <a:off x="4606" y="1787"/>
              <a:ext cx="1" cy="73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4" name="Freeform 178"/>
            <p:cNvSpPr/>
            <p:nvPr/>
          </p:nvSpPr>
          <p:spPr bwMode="auto">
            <a:xfrm>
              <a:off x="4582" y="1717"/>
              <a:ext cx="50" cy="163"/>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5" name="Line 179"/>
            <p:cNvSpPr>
              <a:spLocks noChangeShapeType="1"/>
            </p:cNvSpPr>
            <p:nvPr/>
          </p:nvSpPr>
          <p:spPr bwMode="auto">
            <a:xfrm>
              <a:off x="4683" y="1787"/>
              <a:ext cx="0" cy="73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6" name="Freeform 180"/>
            <p:cNvSpPr/>
            <p:nvPr/>
          </p:nvSpPr>
          <p:spPr bwMode="auto">
            <a:xfrm>
              <a:off x="4658" y="1717"/>
              <a:ext cx="50" cy="163"/>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7" name="Freeform 181"/>
            <p:cNvSpPr/>
            <p:nvPr/>
          </p:nvSpPr>
          <p:spPr bwMode="auto">
            <a:xfrm>
              <a:off x="4310" y="2215"/>
              <a:ext cx="152" cy="311"/>
            </a:xfrm>
            <a:custGeom>
              <a:avLst/>
              <a:gdLst>
                <a:gd name="T0" fmla="*/ 0 w 163"/>
                <a:gd name="T1" fmla="*/ 0 h 245"/>
                <a:gd name="T2" fmla="*/ 63 w 163"/>
                <a:gd name="T3" fmla="*/ 72 h 245"/>
                <a:gd name="T4" fmla="*/ 118 w 163"/>
                <a:gd name="T5" fmla="*/ 154 h 245"/>
                <a:gd name="T6" fmla="*/ 163 w 163"/>
                <a:gd name="T7" fmla="*/ 245 h 245"/>
              </a:gdLst>
              <a:ahLst/>
              <a:cxnLst>
                <a:cxn ang="0">
                  <a:pos x="T0" y="T1"/>
                </a:cxn>
                <a:cxn ang="0">
                  <a:pos x="T2" y="T3"/>
                </a:cxn>
                <a:cxn ang="0">
                  <a:pos x="T4" y="T5"/>
                </a:cxn>
                <a:cxn ang="0">
                  <a:pos x="T6" y="T7"/>
                </a:cxn>
              </a:cxnLst>
              <a:rect l="0" t="0" r="r" b="b"/>
              <a:pathLst>
                <a:path w="163" h="245">
                  <a:moveTo>
                    <a:pt x="0" y="0"/>
                  </a:moveTo>
                  <a:lnTo>
                    <a:pt x="63" y="72"/>
                  </a:lnTo>
                  <a:lnTo>
                    <a:pt x="118" y="154"/>
                  </a:lnTo>
                  <a:lnTo>
                    <a:pt x="163" y="245"/>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8" name="Freeform 182"/>
            <p:cNvSpPr/>
            <p:nvPr/>
          </p:nvSpPr>
          <p:spPr bwMode="auto">
            <a:xfrm>
              <a:off x="4275" y="2179"/>
              <a:ext cx="102" cy="138"/>
            </a:xfrm>
            <a:custGeom>
              <a:avLst/>
              <a:gdLst>
                <a:gd name="T0" fmla="*/ 109 w 109"/>
                <a:gd name="T1" fmla="*/ 73 h 109"/>
                <a:gd name="T2" fmla="*/ 73 w 109"/>
                <a:gd name="T3" fmla="*/ 73 h 109"/>
                <a:gd name="T4" fmla="*/ 73 w 109"/>
                <a:gd name="T5" fmla="*/ 109 h 109"/>
                <a:gd name="T6" fmla="*/ 0 w 109"/>
                <a:gd name="T7" fmla="*/ 0 h 109"/>
                <a:gd name="T8" fmla="*/ 109 w 109"/>
                <a:gd name="T9" fmla="*/ 73 h 109"/>
              </a:gdLst>
              <a:ahLst/>
              <a:cxnLst>
                <a:cxn ang="0">
                  <a:pos x="T0" y="T1"/>
                </a:cxn>
                <a:cxn ang="0">
                  <a:pos x="T2" y="T3"/>
                </a:cxn>
                <a:cxn ang="0">
                  <a:pos x="T4" y="T5"/>
                </a:cxn>
                <a:cxn ang="0">
                  <a:pos x="T6" y="T7"/>
                </a:cxn>
                <a:cxn ang="0">
                  <a:pos x="T8" y="T9"/>
                </a:cxn>
              </a:cxnLst>
              <a:rect l="0" t="0" r="r" b="b"/>
              <a:pathLst>
                <a:path w="109" h="109">
                  <a:moveTo>
                    <a:pt x="109" y="73"/>
                  </a:moveTo>
                  <a:lnTo>
                    <a:pt x="73" y="73"/>
                  </a:lnTo>
                  <a:lnTo>
                    <a:pt x="73" y="109"/>
                  </a:lnTo>
                  <a:lnTo>
                    <a:pt x="0" y="0"/>
                  </a:lnTo>
                  <a:lnTo>
                    <a:pt x="109" y="73"/>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59" name="Freeform 183"/>
            <p:cNvSpPr/>
            <p:nvPr/>
          </p:nvSpPr>
          <p:spPr bwMode="auto">
            <a:xfrm>
              <a:off x="4437" y="2560"/>
              <a:ext cx="51" cy="58"/>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60" name="Freeform 184"/>
            <p:cNvSpPr/>
            <p:nvPr/>
          </p:nvSpPr>
          <p:spPr bwMode="auto">
            <a:xfrm>
              <a:off x="4513" y="2560"/>
              <a:ext cx="42" cy="58"/>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61" name="Freeform 185"/>
            <p:cNvSpPr/>
            <p:nvPr/>
          </p:nvSpPr>
          <p:spPr bwMode="auto">
            <a:xfrm>
              <a:off x="4582" y="2560"/>
              <a:ext cx="50" cy="58"/>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62" name="Freeform 186"/>
            <p:cNvSpPr/>
            <p:nvPr/>
          </p:nvSpPr>
          <p:spPr bwMode="auto">
            <a:xfrm>
              <a:off x="4658" y="2560"/>
              <a:ext cx="50" cy="58"/>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50363" name="Object 187"/>
            <p:cNvGraphicFramePr>
              <a:graphicFrameLocks noChangeAspect="1"/>
            </p:cNvGraphicFramePr>
            <p:nvPr/>
          </p:nvGraphicFramePr>
          <p:xfrm>
            <a:off x="5001" y="2493"/>
            <a:ext cx="112" cy="265"/>
          </p:xfrm>
          <a:graphic>
            <a:graphicData uri="http://schemas.openxmlformats.org/presentationml/2006/ole">
              <mc:AlternateContent xmlns:mc="http://schemas.openxmlformats.org/markup-compatibility/2006">
                <mc:Choice xmlns:v="urn:schemas-microsoft-com:vml" Requires="v">
                  <p:oleObj spid="_x0000_s10" name="Visio" r:id="rId15" imgW="178435" imgH="367665" progId="Visio.Drawing.11">
                    <p:embed/>
                  </p:oleObj>
                </mc:Choice>
                <mc:Fallback>
                  <p:oleObj name="Visio" r:id="rId15" imgW="178435" imgH="367665" progId="Visio.Drawing.11">
                    <p:embed/>
                    <p:pic>
                      <p:nvPicPr>
                        <p:cNvPr id="0" name="Object 1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01" y="2493"/>
                          <a:ext cx="11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0364" name="Group 188"/>
            <p:cNvGrpSpPr/>
            <p:nvPr/>
          </p:nvGrpSpPr>
          <p:grpSpPr bwMode="auto">
            <a:xfrm>
              <a:off x="3877" y="1388"/>
              <a:ext cx="304" cy="739"/>
              <a:chOff x="2293" y="1388"/>
              <a:chExt cx="304" cy="757"/>
            </a:xfrm>
          </p:grpSpPr>
          <p:sp>
            <p:nvSpPr>
              <p:cNvPr id="50365" name="Rectangle 189"/>
              <p:cNvSpPr>
                <a:spLocks noChangeArrowheads="1"/>
              </p:cNvSpPr>
              <p:nvPr/>
            </p:nvSpPr>
            <p:spPr bwMode="auto">
              <a:xfrm>
                <a:off x="2293" y="1388"/>
                <a:ext cx="6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FF"/>
                    </a:solidFill>
                    <a:latin typeface="Times New Roman" panose="02020503050405090304" pitchFamily="18" charset="0"/>
                    <a:ea typeface="楷体_GB2312" pitchFamily="1" charset="-122"/>
                  </a:rPr>
                  <a:t>I</a:t>
                </a:r>
                <a:endParaRPr lang="en-US" altLang="zh-CN" b="1">
                  <a:solidFill>
                    <a:srgbClr val="0000FF"/>
                  </a:solidFill>
                  <a:latin typeface="Times New Roman" panose="02020503050405090304" pitchFamily="18" charset="0"/>
                  <a:ea typeface="楷体_GB2312" pitchFamily="1" charset="-122"/>
                </a:endParaRPr>
              </a:p>
            </p:txBody>
          </p:sp>
          <p:sp>
            <p:nvSpPr>
              <p:cNvPr id="50366" name="Rectangle 190"/>
              <p:cNvSpPr>
                <a:spLocks noChangeArrowheads="1"/>
              </p:cNvSpPr>
              <p:nvPr/>
            </p:nvSpPr>
            <p:spPr bwMode="auto">
              <a:xfrm>
                <a:off x="2351" y="1485"/>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FF"/>
                    </a:solidFill>
                    <a:latin typeface="Times New Roman" panose="02020503050405090304" pitchFamily="18" charset="0"/>
                    <a:ea typeface="楷体_GB2312" pitchFamily="1" charset="-122"/>
                  </a:rPr>
                  <a:t>CBO</a:t>
                </a:r>
                <a:endParaRPr lang="en-US" altLang="zh-CN" sz="1400" b="1">
                  <a:solidFill>
                    <a:srgbClr val="0000FF"/>
                  </a:solidFill>
                  <a:latin typeface="Times New Roman" panose="02020503050405090304" pitchFamily="18" charset="0"/>
                  <a:ea typeface="楷体_GB2312" pitchFamily="1" charset="-122"/>
                </a:endParaRPr>
              </a:p>
            </p:txBody>
          </p:sp>
          <p:sp>
            <p:nvSpPr>
              <p:cNvPr id="50367" name="Freeform 191"/>
              <p:cNvSpPr/>
              <p:nvPr/>
            </p:nvSpPr>
            <p:spPr bwMode="auto">
              <a:xfrm>
                <a:off x="2351" y="1620"/>
                <a:ext cx="227" cy="525"/>
              </a:xfrm>
              <a:custGeom>
                <a:avLst/>
                <a:gdLst>
                  <a:gd name="T0" fmla="*/ 109 w 218"/>
                  <a:gd name="T1" fmla="*/ 392 h 392"/>
                  <a:gd name="T2" fmla="*/ 0 w 218"/>
                  <a:gd name="T3" fmla="*/ 282 h 392"/>
                  <a:gd name="T4" fmla="*/ 45 w 218"/>
                  <a:gd name="T5" fmla="*/ 282 h 392"/>
                  <a:gd name="T6" fmla="*/ 45 w 218"/>
                  <a:gd name="T7" fmla="*/ 0 h 392"/>
                  <a:gd name="T8" fmla="*/ 109 w 218"/>
                  <a:gd name="T9" fmla="*/ 46 h 392"/>
                  <a:gd name="T10" fmla="*/ 172 w 218"/>
                  <a:gd name="T11" fmla="*/ 0 h 392"/>
                  <a:gd name="T12" fmla="*/ 172 w 218"/>
                  <a:gd name="T13" fmla="*/ 282 h 392"/>
                  <a:gd name="T14" fmla="*/ 218 w 218"/>
                  <a:gd name="T15" fmla="*/ 282 h 392"/>
                  <a:gd name="T16" fmla="*/ 109 w 21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92">
                    <a:moveTo>
                      <a:pt x="109" y="392"/>
                    </a:moveTo>
                    <a:lnTo>
                      <a:pt x="0" y="282"/>
                    </a:lnTo>
                    <a:lnTo>
                      <a:pt x="45" y="282"/>
                    </a:lnTo>
                    <a:lnTo>
                      <a:pt x="45" y="0"/>
                    </a:lnTo>
                    <a:lnTo>
                      <a:pt x="109" y="46"/>
                    </a:lnTo>
                    <a:lnTo>
                      <a:pt x="172" y="0"/>
                    </a:lnTo>
                    <a:lnTo>
                      <a:pt x="172" y="282"/>
                    </a:lnTo>
                    <a:lnTo>
                      <a:pt x="218" y="282"/>
                    </a:lnTo>
                    <a:lnTo>
                      <a:pt x="109" y="392"/>
                    </a:lnTo>
                    <a:close/>
                  </a:path>
                </a:pathLst>
              </a:custGeom>
              <a:solidFill>
                <a:schemeClr val="folHlink"/>
              </a:solidFill>
              <a:ln w="14288">
                <a:solidFill>
                  <a:schemeClr val="folHlink"/>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68" name="Line 192"/>
              <p:cNvSpPr>
                <a:spLocks noChangeShapeType="1"/>
              </p:cNvSpPr>
              <p:nvPr/>
            </p:nvSpPr>
            <p:spPr bwMode="auto">
              <a:xfrm flipH="1">
                <a:off x="2492" y="1791"/>
                <a:ext cx="11" cy="2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69" name="Freeform 193"/>
              <p:cNvSpPr/>
              <p:nvPr/>
            </p:nvSpPr>
            <p:spPr bwMode="auto">
              <a:xfrm>
                <a:off x="2465" y="1973"/>
                <a:ext cx="56" cy="62"/>
              </a:xfrm>
              <a:custGeom>
                <a:avLst/>
                <a:gdLst>
                  <a:gd name="T0" fmla="*/ 0 w 54"/>
                  <a:gd name="T1" fmla="*/ 27 h 46"/>
                  <a:gd name="T2" fmla="*/ 18 w 54"/>
                  <a:gd name="T3" fmla="*/ 0 h 46"/>
                  <a:gd name="T4" fmla="*/ 45 w 54"/>
                  <a:gd name="T5" fmla="*/ 0 h 46"/>
                  <a:gd name="T6" fmla="*/ 54 w 54"/>
                  <a:gd name="T7" fmla="*/ 27 h 46"/>
                  <a:gd name="T8" fmla="*/ 45 w 54"/>
                  <a:gd name="T9" fmla="*/ 46 h 46"/>
                  <a:gd name="T10" fmla="*/ 18 w 54"/>
                  <a:gd name="T11" fmla="*/ 46 h 46"/>
                  <a:gd name="T12" fmla="*/ 0 w 54"/>
                  <a:gd name="T13" fmla="*/ 27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7"/>
                    </a:moveTo>
                    <a:lnTo>
                      <a:pt x="18" y="0"/>
                    </a:lnTo>
                    <a:lnTo>
                      <a:pt x="45" y="0"/>
                    </a:lnTo>
                    <a:lnTo>
                      <a:pt x="54" y="27"/>
                    </a:lnTo>
                    <a:lnTo>
                      <a:pt x="45" y="46"/>
                    </a:lnTo>
                    <a:lnTo>
                      <a:pt x="18" y="46"/>
                    </a:lnTo>
                    <a:lnTo>
                      <a:pt x="0" y="27"/>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70" name="Freeform 194"/>
              <p:cNvSpPr/>
              <p:nvPr/>
            </p:nvSpPr>
            <p:spPr bwMode="auto">
              <a:xfrm>
                <a:off x="2482" y="1693"/>
                <a:ext cx="39" cy="146"/>
              </a:xfrm>
              <a:custGeom>
                <a:avLst/>
                <a:gdLst>
                  <a:gd name="T0" fmla="*/ 36 w 36"/>
                  <a:gd name="T1" fmla="*/ 109 h 109"/>
                  <a:gd name="T2" fmla="*/ 18 w 36"/>
                  <a:gd name="T3" fmla="*/ 91 h 109"/>
                  <a:gd name="T4" fmla="*/ 0 w 36"/>
                  <a:gd name="T5" fmla="*/ 109 h 109"/>
                  <a:gd name="T6" fmla="*/ 18 w 36"/>
                  <a:gd name="T7" fmla="*/ 0 h 109"/>
                  <a:gd name="T8" fmla="*/ 36 w 36"/>
                  <a:gd name="T9" fmla="*/ 109 h 109"/>
                </a:gdLst>
                <a:ahLst/>
                <a:cxnLst>
                  <a:cxn ang="0">
                    <a:pos x="T0" y="T1"/>
                  </a:cxn>
                  <a:cxn ang="0">
                    <a:pos x="T2" y="T3"/>
                  </a:cxn>
                  <a:cxn ang="0">
                    <a:pos x="T4" y="T5"/>
                  </a:cxn>
                  <a:cxn ang="0">
                    <a:pos x="T6" y="T7"/>
                  </a:cxn>
                  <a:cxn ang="0">
                    <a:pos x="T8" y="T9"/>
                  </a:cxn>
                </a:cxnLst>
                <a:rect l="0" t="0" r="r" b="b"/>
                <a:pathLst>
                  <a:path w="36" h="109">
                    <a:moveTo>
                      <a:pt x="36" y="109"/>
                    </a:moveTo>
                    <a:lnTo>
                      <a:pt x="18" y="91"/>
                    </a:lnTo>
                    <a:lnTo>
                      <a:pt x="0" y="109"/>
                    </a:lnTo>
                    <a:lnTo>
                      <a:pt x="18" y="0"/>
                    </a:lnTo>
                    <a:lnTo>
                      <a:pt x="36" y="109"/>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71" name="Line 195"/>
              <p:cNvSpPr>
                <a:spLocks noChangeShapeType="1"/>
              </p:cNvSpPr>
              <p:nvPr/>
            </p:nvSpPr>
            <p:spPr bwMode="auto">
              <a:xfrm flipH="1">
                <a:off x="2426" y="1767"/>
                <a:ext cx="9" cy="19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72" name="Freeform 196"/>
              <p:cNvSpPr/>
              <p:nvPr/>
            </p:nvSpPr>
            <p:spPr bwMode="auto">
              <a:xfrm>
                <a:off x="2407" y="1705"/>
                <a:ext cx="58" cy="49"/>
              </a:xfrm>
              <a:custGeom>
                <a:avLst/>
                <a:gdLst>
                  <a:gd name="T0" fmla="*/ 0 w 55"/>
                  <a:gd name="T1" fmla="*/ 18 h 36"/>
                  <a:gd name="T2" fmla="*/ 18 w 55"/>
                  <a:gd name="T3" fmla="*/ 0 h 36"/>
                  <a:gd name="T4" fmla="*/ 46 w 55"/>
                  <a:gd name="T5" fmla="*/ 0 h 36"/>
                  <a:gd name="T6" fmla="*/ 55 w 55"/>
                  <a:gd name="T7" fmla="*/ 18 h 36"/>
                  <a:gd name="T8" fmla="*/ 46 w 55"/>
                  <a:gd name="T9" fmla="*/ 36 h 36"/>
                  <a:gd name="T10" fmla="*/ 18 w 55"/>
                  <a:gd name="T11" fmla="*/ 36 h 36"/>
                  <a:gd name="T12" fmla="*/ 0 w 55"/>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55" h="36">
                    <a:moveTo>
                      <a:pt x="0" y="18"/>
                    </a:moveTo>
                    <a:lnTo>
                      <a:pt x="18" y="0"/>
                    </a:lnTo>
                    <a:lnTo>
                      <a:pt x="46" y="0"/>
                    </a:lnTo>
                    <a:lnTo>
                      <a:pt x="55" y="18"/>
                    </a:lnTo>
                    <a:lnTo>
                      <a:pt x="46" y="36"/>
                    </a:lnTo>
                    <a:lnTo>
                      <a:pt x="18" y="36"/>
                    </a:lnTo>
                    <a:lnTo>
                      <a:pt x="0" y="18"/>
                    </a:lnTo>
                    <a:close/>
                  </a:path>
                </a:pathLst>
              </a:custGeom>
              <a:solidFill>
                <a:srgbClr val="FFFFFF"/>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0373" name="Freeform 197"/>
              <p:cNvSpPr/>
              <p:nvPr/>
            </p:nvSpPr>
            <p:spPr bwMode="auto">
              <a:xfrm>
                <a:off x="2405" y="1875"/>
                <a:ext cx="38" cy="149"/>
              </a:xfrm>
              <a:custGeom>
                <a:avLst/>
                <a:gdLst>
                  <a:gd name="T0" fmla="*/ 0 w 37"/>
                  <a:gd name="T1" fmla="*/ 0 h 110"/>
                  <a:gd name="T2" fmla="*/ 18 w 37"/>
                  <a:gd name="T3" fmla="*/ 19 h 110"/>
                  <a:gd name="T4" fmla="*/ 37 w 37"/>
                  <a:gd name="T5" fmla="*/ 0 h 110"/>
                  <a:gd name="T6" fmla="*/ 18 w 37"/>
                  <a:gd name="T7" fmla="*/ 110 h 110"/>
                  <a:gd name="T8" fmla="*/ 0 w 37"/>
                  <a:gd name="T9" fmla="*/ 0 h 110"/>
                </a:gdLst>
                <a:ahLst/>
                <a:cxnLst>
                  <a:cxn ang="0">
                    <a:pos x="T0" y="T1"/>
                  </a:cxn>
                  <a:cxn ang="0">
                    <a:pos x="T2" y="T3"/>
                  </a:cxn>
                  <a:cxn ang="0">
                    <a:pos x="T4" y="T5"/>
                  </a:cxn>
                  <a:cxn ang="0">
                    <a:pos x="T6" y="T7"/>
                  </a:cxn>
                  <a:cxn ang="0">
                    <a:pos x="T8" y="T9"/>
                  </a:cxn>
                </a:cxnLst>
                <a:rect l="0" t="0" r="r" b="b"/>
                <a:pathLst>
                  <a:path w="37" h="110">
                    <a:moveTo>
                      <a:pt x="0" y="0"/>
                    </a:moveTo>
                    <a:lnTo>
                      <a:pt x="18" y="19"/>
                    </a:lnTo>
                    <a:lnTo>
                      <a:pt x="37" y="0"/>
                    </a:lnTo>
                    <a:lnTo>
                      <a:pt x="18" y="110"/>
                    </a:lnTo>
                    <a:lnTo>
                      <a:pt x="0"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sp>
        <p:nvSpPr>
          <p:cNvPr id="11" name="灯片编号占位符 10"/>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5"/>
                                        </p:tgtEl>
                                        <p:attrNameLst>
                                          <p:attrName>style.visibility</p:attrName>
                                        </p:attrNameLst>
                                      </p:cBhvr>
                                      <p:to>
                                        <p:strVal val="visible"/>
                                      </p:to>
                                    </p:set>
                                    <p:animEffect transition="in" filter="wipe(left)">
                                      <p:cBhvr>
                                        <p:cTn id="7" dur="500"/>
                                        <p:tgtEl>
                                          <p:spTgt spid="50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217"/>
                                        </p:tgtEl>
                                        <p:attrNameLst>
                                          <p:attrName>style.visibility</p:attrName>
                                        </p:attrNameLst>
                                      </p:cBhvr>
                                      <p:to>
                                        <p:strVal val="visible"/>
                                      </p:to>
                                    </p:set>
                                    <p:animEffect transition="in" filter="wipe(left)">
                                      <p:cBhvr>
                                        <p:cTn id="12" dur="500"/>
                                        <p:tgtEl>
                                          <p:spTgt spid="502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0226"/>
                                        </p:tgtEl>
                                        <p:attrNameLst>
                                          <p:attrName>style.visibility</p:attrName>
                                        </p:attrNameLst>
                                      </p:cBhvr>
                                      <p:to>
                                        <p:strVal val="visible"/>
                                      </p:to>
                                    </p:set>
                                    <p:animEffect transition="in" filter="wipe(up)">
                                      <p:cBhvr>
                                        <p:cTn id="17" dur="1000"/>
                                        <p:tgtEl>
                                          <p:spTgt spid="502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227"/>
                                        </p:tgtEl>
                                        <p:attrNameLst>
                                          <p:attrName>style.visibility</p:attrName>
                                        </p:attrNameLst>
                                      </p:cBhvr>
                                      <p:to>
                                        <p:strVal val="visible"/>
                                      </p:to>
                                    </p:set>
                                    <p:animEffect transition="in" filter="wipe(left)">
                                      <p:cBhvr>
                                        <p:cTn id="22" dur="1000"/>
                                        <p:tgtEl>
                                          <p:spTgt spid="502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204"/>
                                        </p:tgtEl>
                                        <p:attrNameLst>
                                          <p:attrName>style.visibility</p:attrName>
                                        </p:attrNameLst>
                                      </p:cBhvr>
                                      <p:to>
                                        <p:strVal val="visible"/>
                                      </p:to>
                                    </p:set>
                                    <p:animEffect transition="in" filter="wipe(up)">
                                      <p:cBhvr>
                                        <p:cTn id="27" dur="1000"/>
                                        <p:tgtEl>
                                          <p:spTgt spid="502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229"/>
                                        </p:tgtEl>
                                        <p:attrNameLst>
                                          <p:attrName>style.visibility</p:attrName>
                                        </p:attrNameLst>
                                      </p:cBhvr>
                                      <p:to>
                                        <p:strVal val="visible"/>
                                      </p:to>
                                    </p:set>
                                    <p:animEffect transition="in" filter="wipe(left)">
                                      <p:cBhvr>
                                        <p:cTn id="32" dur="1000"/>
                                        <p:tgtEl>
                                          <p:spTgt spid="5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2" name="Text Box 12"/>
          <p:cNvSpPr txBox="1">
            <a:spLocks noChangeArrowheads="1"/>
          </p:cNvSpPr>
          <p:nvPr/>
        </p:nvSpPr>
        <p:spPr bwMode="auto">
          <a:xfrm>
            <a:off x="2068513" y="4948238"/>
            <a:ext cx="55038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000" b="1" dirty="0">
                <a:solidFill>
                  <a:srgbClr val="0000CC"/>
                </a:solidFill>
                <a:latin typeface="楷体_GB2312" pitchFamily="1" charset="-122"/>
              </a:rPr>
              <a:t>这是今后电路分析中常用的关系式。 </a:t>
            </a:r>
            <a:endParaRPr lang="zh-CN" altLang="en-US" sz="2000" b="1" dirty="0">
              <a:solidFill>
                <a:srgbClr val="0000CC"/>
              </a:solidFill>
              <a:latin typeface="楷体_GB2312" pitchFamily="1" charset="-122"/>
            </a:endParaRPr>
          </a:p>
        </p:txBody>
      </p:sp>
      <p:sp>
        <p:nvSpPr>
          <p:cNvPr id="51224" name="Text Box 24"/>
          <p:cNvSpPr txBox="1">
            <a:spLocks noChangeArrowheads="1"/>
          </p:cNvSpPr>
          <p:nvPr/>
        </p:nvSpPr>
        <p:spPr bwMode="auto">
          <a:xfrm>
            <a:off x="1252143" y="691775"/>
            <a:ext cx="10026408" cy="53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5000"/>
              </a:lnSpc>
            </a:pPr>
            <a:r>
              <a:rPr lang="zh-CN" altLang="en-US" sz="2400" b="1" dirty="0">
                <a:solidFill>
                  <a:srgbClr val="000000"/>
                </a:solidFill>
              </a:rPr>
              <a:t>       由于</a:t>
            </a:r>
            <a:r>
              <a:rPr kumimoji="1" lang="en-US" altLang="zh-CN" sz="2400" b="1" dirty="0">
                <a:solidFill>
                  <a:srgbClr val="000000"/>
                </a:solidFill>
                <a:ea typeface="Arial Unicode MS" panose="020B0604020202020204" charset="-122"/>
              </a:rPr>
              <a:t>I</a:t>
            </a:r>
            <a:r>
              <a:rPr kumimoji="1" lang="en-US" altLang="zh-CN" sz="2400" b="1" baseline="-25000" dirty="0">
                <a:solidFill>
                  <a:srgbClr val="000000"/>
                </a:solidFill>
                <a:ea typeface="Arial Unicode MS" panose="020B0604020202020204" charset="-122"/>
              </a:rPr>
              <a:t>CBO</a:t>
            </a:r>
            <a:r>
              <a:rPr lang="zh-CN" altLang="en-US" sz="2400" b="1" dirty="0">
                <a:solidFill>
                  <a:srgbClr val="000000"/>
                </a:solidFill>
              </a:rPr>
              <a:t>极小，在忽略其影响时，晶体管三个电极上的电流近似有：</a:t>
            </a:r>
            <a:endParaRPr lang="zh-CN" altLang="en-US" sz="2400" b="1" dirty="0">
              <a:solidFill>
                <a:srgbClr val="000000"/>
              </a:solidFill>
            </a:endParaRPr>
          </a:p>
        </p:txBody>
      </p:sp>
      <p:graphicFrame>
        <p:nvGraphicFramePr>
          <p:cNvPr id="51225" name="Object 25"/>
          <p:cNvGraphicFramePr>
            <a:graphicFrameLocks noChangeAspect="1"/>
          </p:cNvGraphicFramePr>
          <p:nvPr/>
        </p:nvGraphicFramePr>
        <p:xfrm>
          <a:off x="2819400" y="2038351"/>
          <a:ext cx="3111500" cy="2436813"/>
        </p:xfrm>
        <a:graphic>
          <a:graphicData uri="http://schemas.openxmlformats.org/presentationml/2006/ole">
            <mc:AlternateContent xmlns:mc="http://schemas.openxmlformats.org/markup-compatibility/2006">
              <mc:Choice xmlns:v="urn:schemas-microsoft-com:vml" Requires="v">
                <p:oleObj spid="_x0000_s2" name="Equation" r:id="rId1" imgW="643255" imgH="678815" progId="Equation.DSMT4">
                  <p:embed/>
                </p:oleObj>
              </mc:Choice>
              <mc:Fallback>
                <p:oleObj name="Equation" r:id="rId1" imgW="643255" imgH="678815" progId="Equation.DSMT4">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038351"/>
                        <a:ext cx="3111500" cy="2436813"/>
                      </a:xfrm>
                      <a:prstGeom prst="rect">
                        <a:avLst/>
                      </a:prstGeom>
                      <a:solidFill>
                        <a:srgbClr val="FFFF99"/>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226" name="Group 26"/>
          <p:cNvGrpSpPr/>
          <p:nvPr/>
        </p:nvGrpSpPr>
        <p:grpSpPr bwMode="auto">
          <a:xfrm>
            <a:off x="6778625" y="1316038"/>
            <a:ext cx="3653614" cy="3840162"/>
            <a:chOff x="2924" y="1256"/>
            <a:chExt cx="2668" cy="2667"/>
          </a:xfrm>
        </p:grpSpPr>
        <p:sp>
          <p:nvSpPr>
            <p:cNvPr id="51227" name="Rectangle 27"/>
            <p:cNvSpPr>
              <a:spLocks noChangeArrowheads="1"/>
            </p:cNvSpPr>
            <p:nvPr/>
          </p:nvSpPr>
          <p:spPr bwMode="auto">
            <a:xfrm>
              <a:off x="3525" y="1534"/>
              <a:ext cx="1278" cy="606"/>
            </a:xfrm>
            <a:prstGeom prst="rect">
              <a:avLst/>
            </a:prstGeom>
            <a:solidFill>
              <a:schemeClr val="hlink"/>
            </a:solidFill>
            <a:ln w="14288">
              <a:solidFill>
                <a:srgbClr val="000000"/>
              </a:solidFill>
              <a:miter lim="800000"/>
            </a:ln>
          </p:spPr>
          <p:txBody>
            <a:bodyPr/>
            <a:lstStyle/>
            <a:p>
              <a:endParaRPr lang="zh-CN" altLang="en-US"/>
            </a:p>
          </p:txBody>
        </p:sp>
        <p:sp>
          <p:nvSpPr>
            <p:cNvPr id="51228" name="Rectangle 28"/>
            <p:cNvSpPr>
              <a:spLocks noChangeArrowheads="1"/>
            </p:cNvSpPr>
            <p:nvPr/>
          </p:nvSpPr>
          <p:spPr bwMode="auto">
            <a:xfrm>
              <a:off x="3525" y="2140"/>
              <a:ext cx="1278" cy="555"/>
            </a:xfrm>
            <a:prstGeom prst="rect">
              <a:avLst/>
            </a:prstGeom>
            <a:solidFill>
              <a:schemeClr val="tx2"/>
            </a:solidFill>
            <a:ln w="14288">
              <a:solidFill>
                <a:schemeClr val="bg2"/>
              </a:solidFill>
              <a:miter lim="800000"/>
            </a:ln>
          </p:spPr>
          <p:txBody>
            <a:bodyPr/>
            <a:lstStyle/>
            <a:p>
              <a:endParaRPr lang="zh-CN" altLang="en-US"/>
            </a:p>
          </p:txBody>
        </p:sp>
        <p:sp>
          <p:nvSpPr>
            <p:cNvPr id="51229" name="Rectangle 29"/>
            <p:cNvSpPr>
              <a:spLocks noChangeArrowheads="1"/>
            </p:cNvSpPr>
            <p:nvPr/>
          </p:nvSpPr>
          <p:spPr bwMode="auto">
            <a:xfrm>
              <a:off x="3525" y="2695"/>
              <a:ext cx="1278" cy="608"/>
            </a:xfrm>
            <a:prstGeom prst="rect">
              <a:avLst/>
            </a:prstGeom>
            <a:solidFill>
              <a:srgbClr val="FF0000"/>
            </a:solidFill>
            <a:ln w="14288">
              <a:solidFill>
                <a:srgbClr val="000000"/>
              </a:solidFill>
              <a:miter lim="800000"/>
            </a:ln>
          </p:spPr>
          <p:txBody>
            <a:bodyPr/>
            <a:lstStyle/>
            <a:p>
              <a:endParaRPr lang="zh-CN" altLang="en-US"/>
            </a:p>
          </p:txBody>
        </p:sp>
        <p:sp>
          <p:nvSpPr>
            <p:cNvPr id="51230" name="Line 30"/>
            <p:cNvSpPr>
              <a:spLocks noChangeShapeType="1"/>
            </p:cNvSpPr>
            <p:nvPr/>
          </p:nvSpPr>
          <p:spPr bwMode="auto">
            <a:xfrm flipV="1">
              <a:off x="4164" y="1256"/>
              <a:ext cx="1" cy="27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1" name="Line 31"/>
            <p:cNvSpPr>
              <a:spLocks noChangeShapeType="1"/>
            </p:cNvSpPr>
            <p:nvPr/>
          </p:nvSpPr>
          <p:spPr bwMode="auto">
            <a:xfrm flipH="1">
              <a:off x="4164" y="1256"/>
              <a:ext cx="1009"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2" name="Line 32"/>
            <p:cNvSpPr>
              <a:spLocks noChangeShapeType="1"/>
            </p:cNvSpPr>
            <p:nvPr/>
          </p:nvSpPr>
          <p:spPr bwMode="auto">
            <a:xfrm flipV="1">
              <a:off x="5173" y="1256"/>
              <a:ext cx="1" cy="24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3" name="Line 33"/>
            <p:cNvSpPr>
              <a:spLocks noChangeShapeType="1"/>
            </p:cNvSpPr>
            <p:nvPr/>
          </p:nvSpPr>
          <p:spPr bwMode="auto">
            <a:xfrm flipV="1">
              <a:off x="4195" y="3303"/>
              <a:ext cx="1" cy="61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4" name="Line 34"/>
            <p:cNvSpPr>
              <a:spLocks noChangeShapeType="1"/>
            </p:cNvSpPr>
            <p:nvPr/>
          </p:nvSpPr>
          <p:spPr bwMode="auto">
            <a:xfrm flipH="1">
              <a:off x="3216" y="3707"/>
              <a:ext cx="195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5" name="Line 35"/>
            <p:cNvSpPr>
              <a:spLocks noChangeShapeType="1"/>
            </p:cNvSpPr>
            <p:nvPr/>
          </p:nvSpPr>
          <p:spPr bwMode="auto">
            <a:xfrm flipV="1">
              <a:off x="3216" y="2418"/>
              <a:ext cx="1" cy="128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6" name="Line 36"/>
            <p:cNvSpPr>
              <a:spLocks noChangeShapeType="1"/>
            </p:cNvSpPr>
            <p:nvPr/>
          </p:nvSpPr>
          <p:spPr bwMode="auto">
            <a:xfrm>
              <a:off x="3216" y="2418"/>
              <a:ext cx="30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7" name="Line 37"/>
            <p:cNvSpPr>
              <a:spLocks noChangeShapeType="1"/>
            </p:cNvSpPr>
            <p:nvPr/>
          </p:nvSpPr>
          <p:spPr bwMode="auto">
            <a:xfrm>
              <a:off x="4102" y="3922"/>
              <a:ext cx="18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38" name="Freeform 38"/>
            <p:cNvSpPr/>
            <p:nvPr/>
          </p:nvSpPr>
          <p:spPr bwMode="auto">
            <a:xfrm>
              <a:off x="4164" y="3681"/>
              <a:ext cx="62" cy="63"/>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endParaRPr lang="zh-CN" altLang="en-US"/>
            </a:p>
          </p:txBody>
        </p:sp>
        <p:sp>
          <p:nvSpPr>
            <p:cNvPr id="51239" name="Rectangle 39"/>
            <p:cNvSpPr>
              <a:spLocks noChangeArrowheads="1"/>
            </p:cNvSpPr>
            <p:nvPr/>
          </p:nvSpPr>
          <p:spPr bwMode="auto">
            <a:xfrm>
              <a:off x="4062" y="1295"/>
              <a:ext cx="9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c</a:t>
              </a:r>
              <a:endParaRPr lang="en-US" altLang="zh-CN" b="1"/>
            </a:p>
          </p:txBody>
        </p:sp>
        <p:sp>
          <p:nvSpPr>
            <p:cNvPr id="51240" name="Rectangle 40"/>
            <p:cNvSpPr>
              <a:spLocks noChangeArrowheads="1"/>
            </p:cNvSpPr>
            <p:nvPr/>
          </p:nvSpPr>
          <p:spPr bwMode="auto">
            <a:xfrm>
              <a:off x="4534" y="1273"/>
              <a:ext cx="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51241" name="Rectangle 41"/>
            <p:cNvSpPr>
              <a:spLocks noChangeArrowheads="1"/>
            </p:cNvSpPr>
            <p:nvPr/>
          </p:nvSpPr>
          <p:spPr bwMode="auto">
            <a:xfrm>
              <a:off x="4614" y="1346"/>
              <a:ext cx="9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C</a:t>
              </a:r>
              <a:endParaRPr lang="en-US" altLang="zh-CN" sz="1400" b="1"/>
            </a:p>
          </p:txBody>
        </p:sp>
        <p:sp>
          <p:nvSpPr>
            <p:cNvPr id="51242" name="Line 42"/>
            <p:cNvSpPr>
              <a:spLocks noChangeShapeType="1"/>
            </p:cNvSpPr>
            <p:nvPr/>
          </p:nvSpPr>
          <p:spPr bwMode="auto">
            <a:xfrm flipH="1">
              <a:off x="4253" y="1317"/>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3" name="Freeform 43"/>
            <p:cNvSpPr/>
            <p:nvPr/>
          </p:nvSpPr>
          <p:spPr bwMode="auto">
            <a:xfrm>
              <a:off x="4204" y="1279"/>
              <a:ext cx="155" cy="77"/>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endParaRPr lang="zh-CN" altLang="en-US"/>
            </a:p>
          </p:txBody>
        </p:sp>
        <p:sp>
          <p:nvSpPr>
            <p:cNvPr id="51244" name="Rectangle 44"/>
            <p:cNvSpPr>
              <a:spLocks noChangeArrowheads="1"/>
            </p:cNvSpPr>
            <p:nvPr/>
          </p:nvSpPr>
          <p:spPr bwMode="auto">
            <a:xfrm>
              <a:off x="5122" y="1672"/>
              <a:ext cx="93" cy="304"/>
            </a:xfrm>
            <a:prstGeom prst="rect">
              <a:avLst/>
            </a:prstGeom>
            <a:solidFill>
              <a:srgbClr val="FFFFFF"/>
            </a:solidFill>
            <a:ln w="14288">
              <a:solidFill>
                <a:srgbClr val="000000"/>
              </a:solidFill>
              <a:miter lim="800000"/>
            </a:ln>
          </p:spPr>
          <p:txBody>
            <a:bodyPr/>
            <a:lstStyle/>
            <a:p>
              <a:endParaRPr lang="zh-CN" altLang="en-US"/>
            </a:p>
          </p:txBody>
        </p:sp>
        <p:sp>
          <p:nvSpPr>
            <p:cNvPr id="51245" name="Line 45"/>
            <p:cNvSpPr>
              <a:spLocks noChangeShapeType="1"/>
            </p:cNvSpPr>
            <p:nvPr/>
          </p:nvSpPr>
          <p:spPr bwMode="auto">
            <a:xfrm flipV="1">
              <a:off x="3216" y="3266"/>
              <a:ext cx="1" cy="87"/>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6" name="Line 46"/>
            <p:cNvSpPr>
              <a:spLocks noChangeShapeType="1"/>
            </p:cNvSpPr>
            <p:nvPr/>
          </p:nvSpPr>
          <p:spPr bwMode="auto">
            <a:xfrm>
              <a:off x="3154" y="3353"/>
              <a:ext cx="125"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7" name="Line 47"/>
            <p:cNvSpPr>
              <a:spLocks noChangeShapeType="1"/>
            </p:cNvSpPr>
            <p:nvPr/>
          </p:nvSpPr>
          <p:spPr bwMode="auto">
            <a:xfrm>
              <a:off x="3093" y="3266"/>
              <a:ext cx="24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8" name="Line 48"/>
            <p:cNvSpPr>
              <a:spLocks noChangeShapeType="1"/>
            </p:cNvSpPr>
            <p:nvPr/>
          </p:nvSpPr>
          <p:spPr bwMode="auto">
            <a:xfrm flipV="1">
              <a:off x="5173" y="2658"/>
              <a:ext cx="1" cy="189"/>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49" name="Line 49"/>
            <p:cNvSpPr>
              <a:spLocks noChangeShapeType="1"/>
            </p:cNvSpPr>
            <p:nvPr/>
          </p:nvSpPr>
          <p:spPr bwMode="auto">
            <a:xfrm>
              <a:off x="5112" y="2847"/>
              <a:ext cx="123"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0" name="Line 50"/>
            <p:cNvSpPr>
              <a:spLocks noChangeShapeType="1"/>
            </p:cNvSpPr>
            <p:nvPr/>
          </p:nvSpPr>
          <p:spPr bwMode="auto">
            <a:xfrm>
              <a:off x="5050" y="2759"/>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1" name="Line 51"/>
            <p:cNvSpPr>
              <a:spLocks noChangeShapeType="1"/>
            </p:cNvSpPr>
            <p:nvPr/>
          </p:nvSpPr>
          <p:spPr bwMode="auto">
            <a:xfrm flipV="1">
              <a:off x="5173" y="2608"/>
              <a:ext cx="1" cy="76"/>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2" name="Line 52"/>
            <p:cNvSpPr>
              <a:spLocks noChangeShapeType="1"/>
            </p:cNvSpPr>
            <p:nvPr/>
          </p:nvSpPr>
          <p:spPr bwMode="auto">
            <a:xfrm>
              <a:off x="5112" y="2684"/>
              <a:ext cx="12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3" name="Line 53"/>
            <p:cNvSpPr>
              <a:spLocks noChangeShapeType="1"/>
            </p:cNvSpPr>
            <p:nvPr/>
          </p:nvSpPr>
          <p:spPr bwMode="auto">
            <a:xfrm>
              <a:off x="5050" y="2608"/>
              <a:ext cx="23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4" name="Rectangle 54"/>
            <p:cNvSpPr>
              <a:spLocks noChangeArrowheads="1"/>
            </p:cNvSpPr>
            <p:nvPr/>
          </p:nvSpPr>
          <p:spPr bwMode="auto">
            <a:xfrm>
              <a:off x="3165" y="2721"/>
              <a:ext cx="92" cy="304"/>
            </a:xfrm>
            <a:prstGeom prst="rect">
              <a:avLst/>
            </a:prstGeom>
            <a:solidFill>
              <a:srgbClr val="FFFFFF"/>
            </a:solidFill>
            <a:ln w="14288">
              <a:solidFill>
                <a:srgbClr val="000000"/>
              </a:solidFill>
              <a:miter lim="800000"/>
            </a:ln>
          </p:spPr>
          <p:txBody>
            <a:bodyPr/>
            <a:lstStyle/>
            <a:p>
              <a:endParaRPr lang="zh-CN" altLang="en-US"/>
            </a:p>
          </p:txBody>
        </p:sp>
        <p:sp>
          <p:nvSpPr>
            <p:cNvPr id="51255" name="Rectangle 55"/>
            <p:cNvSpPr>
              <a:spLocks noChangeArrowheads="1"/>
            </p:cNvSpPr>
            <p:nvPr/>
          </p:nvSpPr>
          <p:spPr bwMode="auto">
            <a:xfrm>
              <a:off x="4062" y="3303"/>
              <a:ext cx="1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e</a:t>
              </a:r>
              <a:endParaRPr lang="en-US" altLang="zh-CN" b="1"/>
            </a:p>
          </p:txBody>
        </p:sp>
        <p:sp>
          <p:nvSpPr>
            <p:cNvPr id="51256" name="Rectangle 56"/>
            <p:cNvSpPr>
              <a:spLocks noChangeArrowheads="1"/>
            </p:cNvSpPr>
            <p:nvPr/>
          </p:nvSpPr>
          <p:spPr bwMode="auto">
            <a:xfrm>
              <a:off x="4334" y="3428"/>
              <a:ext cx="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51257" name="Rectangle 57"/>
            <p:cNvSpPr>
              <a:spLocks noChangeArrowheads="1"/>
            </p:cNvSpPr>
            <p:nvPr/>
          </p:nvSpPr>
          <p:spPr bwMode="auto">
            <a:xfrm>
              <a:off x="4403" y="3504"/>
              <a:ext cx="8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E</a:t>
              </a:r>
              <a:endParaRPr lang="en-US" altLang="zh-CN" sz="1400" b="1"/>
            </a:p>
          </p:txBody>
        </p:sp>
        <p:sp>
          <p:nvSpPr>
            <p:cNvPr id="51258" name="Line 58"/>
            <p:cNvSpPr>
              <a:spLocks noChangeShapeType="1"/>
            </p:cNvSpPr>
            <p:nvPr/>
          </p:nvSpPr>
          <p:spPr bwMode="auto">
            <a:xfrm>
              <a:off x="4267" y="3364"/>
              <a:ext cx="1"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59" name="Freeform 59"/>
            <p:cNvSpPr/>
            <p:nvPr/>
          </p:nvSpPr>
          <p:spPr bwMode="auto">
            <a:xfrm>
              <a:off x="4237" y="3504"/>
              <a:ext cx="61" cy="177"/>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endParaRPr lang="zh-CN" altLang="en-US"/>
            </a:p>
          </p:txBody>
        </p:sp>
        <p:sp>
          <p:nvSpPr>
            <p:cNvPr id="51260" name="Rectangle 60"/>
            <p:cNvSpPr>
              <a:spLocks noChangeArrowheads="1"/>
            </p:cNvSpPr>
            <p:nvPr/>
          </p:nvSpPr>
          <p:spPr bwMode="auto">
            <a:xfrm>
              <a:off x="4854" y="1774"/>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N</a:t>
              </a:r>
              <a:endParaRPr lang="en-US" altLang="zh-CN" b="1"/>
            </a:p>
          </p:txBody>
        </p:sp>
        <p:sp>
          <p:nvSpPr>
            <p:cNvPr id="51261" name="Rectangle 61"/>
            <p:cNvSpPr>
              <a:spLocks noChangeArrowheads="1"/>
            </p:cNvSpPr>
            <p:nvPr/>
          </p:nvSpPr>
          <p:spPr bwMode="auto">
            <a:xfrm>
              <a:off x="4863" y="2355"/>
              <a:ext cx="1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P</a:t>
              </a:r>
              <a:endParaRPr lang="en-US" altLang="zh-CN" b="1"/>
            </a:p>
          </p:txBody>
        </p:sp>
        <p:sp>
          <p:nvSpPr>
            <p:cNvPr id="51262" name="Rectangle 62"/>
            <p:cNvSpPr>
              <a:spLocks noChangeArrowheads="1"/>
            </p:cNvSpPr>
            <p:nvPr/>
          </p:nvSpPr>
          <p:spPr bwMode="auto">
            <a:xfrm>
              <a:off x="4854" y="2899"/>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N</a:t>
              </a:r>
              <a:endParaRPr lang="en-US" altLang="zh-CN" b="1"/>
            </a:p>
          </p:txBody>
        </p:sp>
        <p:sp>
          <p:nvSpPr>
            <p:cNvPr id="51263" name="Line 63"/>
            <p:cNvSpPr>
              <a:spLocks noChangeShapeType="1"/>
            </p:cNvSpPr>
            <p:nvPr/>
          </p:nvSpPr>
          <p:spPr bwMode="auto">
            <a:xfrm>
              <a:off x="3279" y="2482"/>
              <a:ext cx="12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64" name="Freeform 64"/>
            <p:cNvSpPr/>
            <p:nvPr/>
          </p:nvSpPr>
          <p:spPr bwMode="auto">
            <a:xfrm>
              <a:off x="3370" y="2456"/>
              <a:ext cx="103" cy="64"/>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endParaRPr lang="zh-CN" altLang="en-US"/>
            </a:p>
          </p:txBody>
        </p:sp>
        <p:sp>
          <p:nvSpPr>
            <p:cNvPr id="51265" name="Rectangle 65"/>
            <p:cNvSpPr>
              <a:spLocks noChangeArrowheads="1"/>
            </p:cNvSpPr>
            <p:nvPr/>
          </p:nvSpPr>
          <p:spPr bwMode="auto">
            <a:xfrm>
              <a:off x="3302" y="2519"/>
              <a:ext cx="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I</a:t>
              </a:r>
              <a:endParaRPr lang="en-US" altLang="zh-CN" b="1"/>
            </a:p>
          </p:txBody>
        </p:sp>
        <p:sp>
          <p:nvSpPr>
            <p:cNvPr id="51266" name="Rectangle 66"/>
            <p:cNvSpPr>
              <a:spLocks noChangeArrowheads="1"/>
            </p:cNvSpPr>
            <p:nvPr/>
          </p:nvSpPr>
          <p:spPr bwMode="auto">
            <a:xfrm>
              <a:off x="3371" y="2608"/>
              <a:ext cx="9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rPr>
                <a:t>B</a:t>
              </a:r>
              <a:endParaRPr lang="en-US" altLang="zh-CN" sz="1400" b="1"/>
            </a:p>
          </p:txBody>
        </p:sp>
        <p:sp>
          <p:nvSpPr>
            <p:cNvPr id="51267" name="Rectangle 67"/>
            <p:cNvSpPr>
              <a:spLocks noChangeArrowheads="1"/>
            </p:cNvSpPr>
            <p:nvPr/>
          </p:nvSpPr>
          <p:spPr bwMode="auto">
            <a:xfrm>
              <a:off x="5269" y="1736"/>
              <a:ext cx="1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rPr>
                <a:t>R</a:t>
              </a:r>
              <a:endParaRPr lang="en-US" altLang="zh-CN" b="1"/>
            </a:p>
          </p:txBody>
        </p:sp>
        <p:sp>
          <p:nvSpPr>
            <p:cNvPr id="51268" name="Rectangle 68"/>
            <p:cNvSpPr>
              <a:spLocks noChangeArrowheads="1"/>
            </p:cNvSpPr>
            <p:nvPr/>
          </p:nvSpPr>
          <p:spPr bwMode="auto">
            <a:xfrm>
              <a:off x="5390" y="1836"/>
              <a:ext cx="78"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C</a:t>
              </a:r>
              <a:endParaRPr lang="en-US" altLang="zh-CN" sz="1200" b="1"/>
            </a:p>
          </p:txBody>
        </p:sp>
        <p:sp>
          <p:nvSpPr>
            <p:cNvPr id="51269" name="Rectangle 69"/>
            <p:cNvSpPr>
              <a:spLocks noChangeArrowheads="1"/>
            </p:cNvSpPr>
            <p:nvPr/>
          </p:nvSpPr>
          <p:spPr bwMode="auto">
            <a:xfrm>
              <a:off x="5317" y="2759"/>
              <a:ext cx="13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U</a:t>
              </a:r>
              <a:endParaRPr lang="en-US" altLang="zh-CN" sz="2000" b="1"/>
            </a:p>
          </p:txBody>
        </p:sp>
        <p:sp>
          <p:nvSpPr>
            <p:cNvPr id="51270" name="Rectangle 70"/>
            <p:cNvSpPr>
              <a:spLocks noChangeArrowheads="1"/>
            </p:cNvSpPr>
            <p:nvPr/>
          </p:nvSpPr>
          <p:spPr bwMode="auto">
            <a:xfrm>
              <a:off x="5433" y="2886"/>
              <a:ext cx="15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CC</a:t>
              </a:r>
              <a:endParaRPr lang="en-US" altLang="zh-CN" sz="1200" b="1"/>
            </a:p>
          </p:txBody>
        </p:sp>
        <p:sp>
          <p:nvSpPr>
            <p:cNvPr id="51271" name="Rectangle 71"/>
            <p:cNvSpPr>
              <a:spLocks noChangeArrowheads="1"/>
            </p:cNvSpPr>
            <p:nvPr/>
          </p:nvSpPr>
          <p:spPr bwMode="auto">
            <a:xfrm>
              <a:off x="2924" y="3340"/>
              <a:ext cx="13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rPr>
                <a:t>U</a:t>
              </a:r>
              <a:endParaRPr lang="en-US" altLang="zh-CN" sz="2000" b="1"/>
            </a:p>
          </p:txBody>
        </p:sp>
        <p:sp>
          <p:nvSpPr>
            <p:cNvPr id="51272" name="Rectangle 72"/>
            <p:cNvSpPr>
              <a:spLocks noChangeArrowheads="1"/>
            </p:cNvSpPr>
            <p:nvPr/>
          </p:nvSpPr>
          <p:spPr bwMode="auto">
            <a:xfrm>
              <a:off x="3028" y="3491"/>
              <a:ext cx="15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BB</a:t>
              </a:r>
              <a:endParaRPr lang="en-US" altLang="zh-CN" sz="1200" b="1"/>
            </a:p>
          </p:txBody>
        </p:sp>
        <p:sp>
          <p:nvSpPr>
            <p:cNvPr id="51273" name="Rectangle 73"/>
            <p:cNvSpPr>
              <a:spLocks noChangeArrowheads="1"/>
            </p:cNvSpPr>
            <p:nvPr/>
          </p:nvSpPr>
          <p:spPr bwMode="auto">
            <a:xfrm>
              <a:off x="2960" y="2734"/>
              <a:ext cx="1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a:solidFill>
                    <a:srgbClr val="000000"/>
                  </a:solidFill>
                </a:rPr>
                <a:t>R</a:t>
              </a:r>
              <a:endParaRPr lang="en-US" altLang="zh-CN" b="1"/>
            </a:p>
          </p:txBody>
        </p:sp>
        <p:sp>
          <p:nvSpPr>
            <p:cNvPr id="51274" name="Rectangle 74"/>
            <p:cNvSpPr>
              <a:spLocks noChangeArrowheads="1"/>
            </p:cNvSpPr>
            <p:nvPr/>
          </p:nvSpPr>
          <p:spPr bwMode="auto">
            <a:xfrm>
              <a:off x="3072" y="2847"/>
              <a:ext cx="77"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rPr>
                <a:t>B</a:t>
              </a:r>
              <a:endParaRPr lang="en-US" altLang="zh-CN" sz="1200" b="1"/>
            </a:p>
          </p:txBody>
        </p:sp>
        <p:sp>
          <p:nvSpPr>
            <p:cNvPr id="51275" name="Rectangle 75"/>
            <p:cNvSpPr>
              <a:spLocks noChangeArrowheads="1"/>
            </p:cNvSpPr>
            <p:nvPr/>
          </p:nvSpPr>
          <p:spPr bwMode="auto">
            <a:xfrm>
              <a:off x="5318" y="2519"/>
              <a:ext cx="274"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a:solidFill>
                    <a:srgbClr val="000000"/>
                  </a:solidFill>
                </a:rPr>
                <a:t>15</a:t>
              </a:r>
              <a:r>
                <a:rPr lang="en-US" altLang="zh-CN" sz="1500">
                  <a:solidFill>
                    <a:srgbClr val="000000"/>
                  </a:solidFill>
                </a:rPr>
                <a:t>V</a:t>
              </a:r>
              <a:endParaRPr lang="en-US" altLang="zh-CN" sz="1600" b="1"/>
            </a:p>
          </p:txBody>
        </p:sp>
        <p:sp>
          <p:nvSpPr>
            <p:cNvPr id="51276" name="Line 76"/>
            <p:cNvSpPr>
              <a:spLocks noChangeShapeType="1"/>
            </p:cNvSpPr>
            <p:nvPr/>
          </p:nvSpPr>
          <p:spPr bwMode="auto">
            <a:xfrm>
              <a:off x="3525"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7" name="Line 77"/>
            <p:cNvSpPr>
              <a:spLocks noChangeShapeType="1"/>
            </p:cNvSpPr>
            <p:nvPr/>
          </p:nvSpPr>
          <p:spPr bwMode="auto">
            <a:xfrm>
              <a:off x="3608"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8" name="Line 78"/>
            <p:cNvSpPr>
              <a:spLocks noChangeShapeType="1"/>
            </p:cNvSpPr>
            <p:nvPr/>
          </p:nvSpPr>
          <p:spPr bwMode="auto">
            <a:xfrm>
              <a:off x="3690"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79" name="Line 79"/>
            <p:cNvSpPr>
              <a:spLocks noChangeShapeType="1"/>
            </p:cNvSpPr>
            <p:nvPr/>
          </p:nvSpPr>
          <p:spPr bwMode="auto">
            <a:xfrm>
              <a:off x="3772" y="2076"/>
              <a:ext cx="43"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0" name="Line 80"/>
            <p:cNvSpPr>
              <a:spLocks noChangeShapeType="1"/>
            </p:cNvSpPr>
            <p:nvPr/>
          </p:nvSpPr>
          <p:spPr bwMode="auto">
            <a:xfrm>
              <a:off x="3854"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1" name="Line 81"/>
            <p:cNvSpPr>
              <a:spLocks noChangeShapeType="1"/>
            </p:cNvSpPr>
            <p:nvPr/>
          </p:nvSpPr>
          <p:spPr bwMode="auto">
            <a:xfrm>
              <a:off x="3938"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2" name="Line 82"/>
            <p:cNvSpPr>
              <a:spLocks noChangeShapeType="1"/>
            </p:cNvSpPr>
            <p:nvPr/>
          </p:nvSpPr>
          <p:spPr bwMode="auto">
            <a:xfrm>
              <a:off x="4021" y="2076"/>
              <a:ext cx="4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3" name="Line 83"/>
            <p:cNvSpPr>
              <a:spLocks noChangeShapeType="1"/>
            </p:cNvSpPr>
            <p:nvPr/>
          </p:nvSpPr>
          <p:spPr bwMode="auto">
            <a:xfrm>
              <a:off x="4102"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4" name="Line 84"/>
            <p:cNvSpPr>
              <a:spLocks noChangeShapeType="1"/>
            </p:cNvSpPr>
            <p:nvPr/>
          </p:nvSpPr>
          <p:spPr bwMode="auto">
            <a:xfrm>
              <a:off x="4185"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5" name="Line 85"/>
            <p:cNvSpPr>
              <a:spLocks noChangeShapeType="1"/>
            </p:cNvSpPr>
            <p:nvPr/>
          </p:nvSpPr>
          <p:spPr bwMode="auto">
            <a:xfrm>
              <a:off x="4267"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6" name="Line 86"/>
            <p:cNvSpPr>
              <a:spLocks noChangeShapeType="1"/>
            </p:cNvSpPr>
            <p:nvPr/>
          </p:nvSpPr>
          <p:spPr bwMode="auto">
            <a:xfrm>
              <a:off x="4350" y="2076"/>
              <a:ext cx="4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7" name="Line 87"/>
            <p:cNvSpPr>
              <a:spLocks noChangeShapeType="1"/>
            </p:cNvSpPr>
            <p:nvPr/>
          </p:nvSpPr>
          <p:spPr bwMode="auto">
            <a:xfrm>
              <a:off x="4431"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8" name="Line 88"/>
            <p:cNvSpPr>
              <a:spLocks noChangeShapeType="1"/>
            </p:cNvSpPr>
            <p:nvPr/>
          </p:nvSpPr>
          <p:spPr bwMode="auto">
            <a:xfrm>
              <a:off x="4514" y="2076"/>
              <a:ext cx="42"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89" name="Line 89"/>
            <p:cNvSpPr>
              <a:spLocks noChangeShapeType="1"/>
            </p:cNvSpPr>
            <p:nvPr/>
          </p:nvSpPr>
          <p:spPr bwMode="auto">
            <a:xfrm>
              <a:off x="4596"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0" name="Line 90"/>
            <p:cNvSpPr>
              <a:spLocks noChangeShapeType="1"/>
            </p:cNvSpPr>
            <p:nvPr/>
          </p:nvSpPr>
          <p:spPr bwMode="auto">
            <a:xfrm>
              <a:off x="4679"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1" name="Line 91"/>
            <p:cNvSpPr>
              <a:spLocks noChangeShapeType="1"/>
            </p:cNvSpPr>
            <p:nvPr/>
          </p:nvSpPr>
          <p:spPr bwMode="auto">
            <a:xfrm>
              <a:off x="4762" y="2076"/>
              <a:ext cx="4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2" name="Line 92"/>
            <p:cNvSpPr>
              <a:spLocks noChangeShapeType="1"/>
            </p:cNvSpPr>
            <p:nvPr/>
          </p:nvSpPr>
          <p:spPr bwMode="auto">
            <a:xfrm>
              <a:off x="3525"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3" name="Line 93"/>
            <p:cNvSpPr>
              <a:spLocks noChangeShapeType="1"/>
            </p:cNvSpPr>
            <p:nvPr/>
          </p:nvSpPr>
          <p:spPr bwMode="auto">
            <a:xfrm>
              <a:off x="3608"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4" name="Line 94"/>
            <p:cNvSpPr>
              <a:spLocks noChangeShapeType="1"/>
            </p:cNvSpPr>
            <p:nvPr/>
          </p:nvSpPr>
          <p:spPr bwMode="auto">
            <a:xfrm>
              <a:off x="3690"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5" name="Line 95"/>
            <p:cNvSpPr>
              <a:spLocks noChangeShapeType="1"/>
            </p:cNvSpPr>
            <p:nvPr/>
          </p:nvSpPr>
          <p:spPr bwMode="auto">
            <a:xfrm>
              <a:off x="3772" y="2216"/>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6" name="Line 96"/>
            <p:cNvSpPr>
              <a:spLocks noChangeShapeType="1"/>
            </p:cNvSpPr>
            <p:nvPr/>
          </p:nvSpPr>
          <p:spPr bwMode="auto">
            <a:xfrm>
              <a:off x="3854"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7" name="Line 97"/>
            <p:cNvSpPr>
              <a:spLocks noChangeShapeType="1"/>
            </p:cNvSpPr>
            <p:nvPr/>
          </p:nvSpPr>
          <p:spPr bwMode="auto">
            <a:xfrm>
              <a:off x="3938"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8" name="Line 98"/>
            <p:cNvSpPr>
              <a:spLocks noChangeShapeType="1"/>
            </p:cNvSpPr>
            <p:nvPr/>
          </p:nvSpPr>
          <p:spPr bwMode="auto">
            <a:xfrm>
              <a:off x="4021" y="2216"/>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99" name="Line 99"/>
            <p:cNvSpPr>
              <a:spLocks noChangeShapeType="1"/>
            </p:cNvSpPr>
            <p:nvPr/>
          </p:nvSpPr>
          <p:spPr bwMode="auto">
            <a:xfrm>
              <a:off x="4102"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0" name="Line 100"/>
            <p:cNvSpPr>
              <a:spLocks noChangeShapeType="1"/>
            </p:cNvSpPr>
            <p:nvPr/>
          </p:nvSpPr>
          <p:spPr bwMode="auto">
            <a:xfrm>
              <a:off x="4185"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1" name="Line 101"/>
            <p:cNvSpPr>
              <a:spLocks noChangeShapeType="1"/>
            </p:cNvSpPr>
            <p:nvPr/>
          </p:nvSpPr>
          <p:spPr bwMode="auto">
            <a:xfrm>
              <a:off x="4267"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2" name="Line 102"/>
            <p:cNvSpPr>
              <a:spLocks noChangeShapeType="1"/>
            </p:cNvSpPr>
            <p:nvPr/>
          </p:nvSpPr>
          <p:spPr bwMode="auto">
            <a:xfrm>
              <a:off x="4350" y="2216"/>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3" name="Line 103"/>
            <p:cNvSpPr>
              <a:spLocks noChangeShapeType="1"/>
            </p:cNvSpPr>
            <p:nvPr/>
          </p:nvSpPr>
          <p:spPr bwMode="auto">
            <a:xfrm>
              <a:off x="4431"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4" name="Line 104"/>
            <p:cNvSpPr>
              <a:spLocks noChangeShapeType="1"/>
            </p:cNvSpPr>
            <p:nvPr/>
          </p:nvSpPr>
          <p:spPr bwMode="auto">
            <a:xfrm>
              <a:off x="4514" y="2216"/>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5" name="Line 105"/>
            <p:cNvSpPr>
              <a:spLocks noChangeShapeType="1"/>
            </p:cNvSpPr>
            <p:nvPr/>
          </p:nvSpPr>
          <p:spPr bwMode="auto">
            <a:xfrm>
              <a:off x="4596"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6" name="Line 106"/>
            <p:cNvSpPr>
              <a:spLocks noChangeShapeType="1"/>
            </p:cNvSpPr>
            <p:nvPr/>
          </p:nvSpPr>
          <p:spPr bwMode="auto">
            <a:xfrm>
              <a:off x="4679"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7" name="Line 107"/>
            <p:cNvSpPr>
              <a:spLocks noChangeShapeType="1"/>
            </p:cNvSpPr>
            <p:nvPr/>
          </p:nvSpPr>
          <p:spPr bwMode="auto">
            <a:xfrm>
              <a:off x="4762" y="2216"/>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8" name="Line 108"/>
            <p:cNvSpPr>
              <a:spLocks noChangeShapeType="1"/>
            </p:cNvSpPr>
            <p:nvPr/>
          </p:nvSpPr>
          <p:spPr bwMode="auto">
            <a:xfrm>
              <a:off x="3525"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09" name="Line 109"/>
            <p:cNvSpPr>
              <a:spLocks noChangeShapeType="1"/>
            </p:cNvSpPr>
            <p:nvPr/>
          </p:nvSpPr>
          <p:spPr bwMode="auto">
            <a:xfrm>
              <a:off x="3608"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0" name="Line 110"/>
            <p:cNvSpPr>
              <a:spLocks noChangeShapeType="1"/>
            </p:cNvSpPr>
            <p:nvPr/>
          </p:nvSpPr>
          <p:spPr bwMode="auto">
            <a:xfrm>
              <a:off x="3690"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1" name="Line 111"/>
            <p:cNvSpPr>
              <a:spLocks noChangeShapeType="1"/>
            </p:cNvSpPr>
            <p:nvPr/>
          </p:nvSpPr>
          <p:spPr bwMode="auto">
            <a:xfrm>
              <a:off x="3772" y="2621"/>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2" name="Line 112"/>
            <p:cNvSpPr>
              <a:spLocks noChangeShapeType="1"/>
            </p:cNvSpPr>
            <p:nvPr/>
          </p:nvSpPr>
          <p:spPr bwMode="auto">
            <a:xfrm>
              <a:off x="3854"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3" name="Line 113"/>
            <p:cNvSpPr>
              <a:spLocks noChangeShapeType="1"/>
            </p:cNvSpPr>
            <p:nvPr/>
          </p:nvSpPr>
          <p:spPr bwMode="auto">
            <a:xfrm>
              <a:off x="3938"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4" name="Line 114"/>
            <p:cNvSpPr>
              <a:spLocks noChangeShapeType="1"/>
            </p:cNvSpPr>
            <p:nvPr/>
          </p:nvSpPr>
          <p:spPr bwMode="auto">
            <a:xfrm>
              <a:off x="4021" y="2621"/>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5" name="Line 115"/>
            <p:cNvSpPr>
              <a:spLocks noChangeShapeType="1"/>
            </p:cNvSpPr>
            <p:nvPr/>
          </p:nvSpPr>
          <p:spPr bwMode="auto">
            <a:xfrm>
              <a:off x="4102"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6" name="Line 116"/>
            <p:cNvSpPr>
              <a:spLocks noChangeShapeType="1"/>
            </p:cNvSpPr>
            <p:nvPr/>
          </p:nvSpPr>
          <p:spPr bwMode="auto">
            <a:xfrm>
              <a:off x="4185"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7" name="Line 117"/>
            <p:cNvSpPr>
              <a:spLocks noChangeShapeType="1"/>
            </p:cNvSpPr>
            <p:nvPr/>
          </p:nvSpPr>
          <p:spPr bwMode="auto">
            <a:xfrm>
              <a:off x="4267"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8" name="Line 118"/>
            <p:cNvSpPr>
              <a:spLocks noChangeShapeType="1"/>
            </p:cNvSpPr>
            <p:nvPr/>
          </p:nvSpPr>
          <p:spPr bwMode="auto">
            <a:xfrm>
              <a:off x="4350" y="2621"/>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19" name="Line 119"/>
            <p:cNvSpPr>
              <a:spLocks noChangeShapeType="1"/>
            </p:cNvSpPr>
            <p:nvPr/>
          </p:nvSpPr>
          <p:spPr bwMode="auto">
            <a:xfrm>
              <a:off x="4431"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0" name="Line 120"/>
            <p:cNvSpPr>
              <a:spLocks noChangeShapeType="1"/>
            </p:cNvSpPr>
            <p:nvPr/>
          </p:nvSpPr>
          <p:spPr bwMode="auto">
            <a:xfrm>
              <a:off x="4514" y="2621"/>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1" name="Line 121"/>
            <p:cNvSpPr>
              <a:spLocks noChangeShapeType="1"/>
            </p:cNvSpPr>
            <p:nvPr/>
          </p:nvSpPr>
          <p:spPr bwMode="auto">
            <a:xfrm>
              <a:off x="4596"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2" name="Line 122"/>
            <p:cNvSpPr>
              <a:spLocks noChangeShapeType="1"/>
            </p:cNvSpPr>
            <p:nvPr/>
          </p:nvSpPr>
          <p:spPr bwMode="auto">
            <a:xfrm>
              <a:off x="4679"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3" name="Line 123"/>
            <p:cNvSpPr>
              <a:spLocks noChangeShapeType="1"/>
            </p:cNvSpPr>
            <p:nvPr/>
          </p:nvSpPr>
          <p:spPr bwMode="auto">
            <a:xfrm>
              <a:off x="4762" y="2621"/>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4" name="Line 124"/>
            <p:cNvSpPr>
              <a:spLocks noChangeShapeType="1"/>
            </p:cNvSpPr>
            <p:nvPr/>
          </p:nvSpPr>
          <p:spPr bwMode="auto">
            <a:xfrm>
              <a:off x="3525"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5" name="Line 125"/>
            <p:cNvSpPr>
              <a:spLocks noChangeShapeType="1"/>
            </p:cNvSpPr>
            <p:nvPr/>
          </p:nvSpPr>
          <p:spPr bwMode="auto">
            <a:xfrm>
              <a:off x="3608"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6" name="Line 126"/>
            <p:cNvSpPr>
              <a:spLocks noChangeShapeType="1"/>
            </p:cNvSpPr>
            <p:nvPr/>
          </p:nvSpPr>
          <p:spPr bwMode="auto">
            <a:xfrm>
              <a:off x="3690"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7" name="Line 127"/>
            <p:cNvSpPr>
              <a:spLocks noChangeShapeType="1"/>
            </p:cNvSpPr>
            <p:nvPr/>
          </p:nvSpPr>
          <p:spPr bwMode="auto">
            <a:xfrm>
              <a:off x="3772" y="2759"/>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8" name="Line 128"/>
            <p:cNvSpPr>
              <a:spLocks noChangeShapeType="1"/>
            </p:cNvSpPr>
            <p:nvPr/>
          </p:nvSpPr>
          <p:spPr bwMode="auto">
            <a:xfrm>
              <a:off x="3854"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29" name="Line 129"/>
            <p:cNvSpPr>
              <a:spLocks noChangeShapeType="1"/>
            </p:cNvSpPr>
            <p:nvPr/>
          </p:nvSpPr>
          <p:spPr bwMode="auto">
            <a:xfrm>
              <a:off x="3938"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0" name="Line 130"/>
            <p:cNvSpPr>
              <a:spLocks noChangeShapeType="1"/>
            </p:cNvSpPr>
            <p:nvPr/>
          </p:nvSpPr>
          <p:spPr bwMode="auto">
            <a:xfrm>
              <a:off x="4021" y="2759"/>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1" name="Line 131"/>
            <p:cNvSpPr>
              <a:spLocks noChangeShapeType="1"/>
            </p:cNvSpPr>
            <p:nvPr/>
          </p:nvSpPr>
          <p:spPr bwMode="auto">
            <a:xfrm>
              <a:off x="4102"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2" name="Line 132"/>
            <p:cNvSpPr>
              <a:spLocks noChangeShapeType="1"/>
            </p:cNvSpPr>
            <p:nvPr/>
          </p:nvSpPr>
          <p:spPr bwMode="auto">
            <a:xfrm>
              <a:off x="4185"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3" name="Line 133"/>
            <p:cNvSpPr>
              <a:spLocks noChangeShapeType="1"/>
            </p:cNvSpPr>
            <p:nvPr/>
          </p:nvSpPr>
          <p:spPr bwMode="auto">
            <a:xfrm>
              <a:off x="4267"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4" name="Line 134"/>
            <p:cNvSpPr>
              <a:spLocks noChangeShapeType="1"/>
            </p:cNvSpPr>
            <p:nvPr/>
          </p:nvSpPr>
          <p:spPr bwMode="auto">
            <a:xfrm>
              <a:off x="4350" y="2759"/>
              <a:ext cx="4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5" name="Line 135"/>
            <p:cNvSpPr>
              <a:spLocks noChangeShapeType="1"/>
            </p:cNvSpPr>
            <p:nvPr/>
          </p:nvSpPr>
          <p:spPr bwMode="auto">
            <a:xfrm>
              <a:off x="4431"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6" name="Line 136"/>
            <p:cNvSpPr>
              <a:spLocks noChangeShapeType="1"/>
            </p:cNvSpPr>
            <p:nvPr/>
          </p:nvSpPr>
          <p:spPr bwMode="auto">
            <a:xfrm>
              <a:off x="4514" y="2759"/>
              <a:ext cx="4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7" name="Line 137"/>
            <p:cNvSpPr>
              <a:spLocks noChangeShapeType="1"/>
            </p:cNvSpPr>
            <p:nvPr/>
          </p:nvSpPr>
          <p:spPr bwMode="auto">
            <a:xfrm>
              <a:off x="4596"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8" name="Line 138"/>
            <p:cNvSpPr>
              <a:spLocks noChangeShapeType="1"/>
            </p:cNvSpPr>
            <p:nvPr/>
          </p:nvSpPr>
          <p:spPr bwMode="auto">
            <a:xfrm>
              <a:off x="4679"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39" name="Line 139"/>
            <p:cNvSpPr>
              <a:spLocks noChangeShapeType="1"/>
            </p:cNvSpPr>
            <p:nvPr/>
          </p:nvSpPr>
          <p:spPr bwMode="auto">
            <a:xfrm>
              <a:off x="4762" y="2759"/>
              <a:ext cx="4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40" name="Rectangle 140"/>
            <p:cNvSpPr>
              <a:spLocks noChangeArrowheads="1"/>
            </p:cNvSpPr>
            <p:nvPr/>
          </p:nvSpPr>
          <p:spPr bwMode="auto">
            <a:xfrm>
              <a:off x="3408" y="2191"/>
              <a:ext cx="11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solidFill>
                    <a:srgbClr val="000000"/>
                  </a:solidFill>
                </a:rPr>
                <a:t>b</a:t>
              </a:r>
              <a:endParaRPr lang="en-US" altLang="zh-CN" b="1"/>
            </a:p>
          </p:txBody>
        </p:sp>
        <p:graphicFrame>
          <p:nvGraphicFramePr>
            <p:cNvPr id="51341" name="Object 141"/>
            <p:cNvGraphicFramePr>
              <a:graphicFrameLocks noChangeAspect="1"/>
            </p:cNvGraphicFramePr>
            <p:nvPr/>
          </p:nvGraphicFramePr>
          <p:xfrm>
            <a:off x="4972" y="2786"/>
            <a:ext cx="135" cy="289"/>
          </p:xfrm>
          <a:graphic>
            <a:graphicData uri="http://schemas.openxmlformats.org/presentationml/2006/ole">
              <mc:AlternateContent xmlns:mc="http://schemas.openxmlformats.org/markup-compatibility/2006">
                <mc:Choice xmlns:v="urn:schemas-microsoft-com:vml" Requires="v">
                  <p:oleObj spid="_x0000_s3" name="Visio" r:id="rId3" imgW="178435" imgH="367665" progId="Visio.Drawing.11">
                    <p:embed/>
                  </p:oleObj>
                </mc:Choice>
                <mc:Fallback>
                  <p:oleObj name="Visio" r:id="rId3" imgW="178435" imgH="367665" progId="Visio.Drawing.11">
                    <p:embed/>
                    <p:pic>
                      <p:nvPicPr>
                        <p:cNvPr id="0" name="Object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 y="2786"/>
                          <a:ext cx="13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25"/>
                                        </p:tgtEl>
                                        <p:attrNameLst>
                                          <p:attrName>style.visibility</p:attrName>
                                        </p:attrNameLst>
                                      </p:cBhvr>
                                      <p:to>
                                        <p:strVal val="visible"/>
                                      </p:to>
                                    </p:set>
                                    <p:animEffect transition="in" filter="wipe(up)">
                                      <p:cBhvr>
                                        <p:cTn id="7" dur="1000"/>
                                        <p:tgtEl>
                                          <p:spTgt spid="512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12"/>
                                        </p:tgtEl>
                                        <p:attrNameLst>
                                          <p:attrName>style.visibility</p:attrName>
                                        </p:attrNameLst>
                                      </p:cBhvr>
                                      <p:to>
                                        <p:strVal val="visible"/>
                                      </p:to>
                                    </p:set>
                                    <p:animEffect transition="in" filter="wipe(left)">
                                      <p:cBhvr>
                                        <p:cTn id="12" dur="500"/>
                                        <p:tgtEl>
                                          <p:spTgt spid="5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686" name="Object 6"/>
          <p:cNvGraphicFramePr>
            <a:graphicFrameLocks noGrp="1" noChangeAspect="1"/>
          </p:cNvGraphicFramePr>
          <p:nvPr>
            <p:ph sz="quarter" idx="2"/>
          </p:nvPr>
        </p:nvGraphicFramePr>
        <p:xfrm>
          <a:off x="3292475" y="2055943"/>
          <a:ext cx="3371850" cy="931863"/>
        </p:xfrm>
        <a:graphic>
          <a:graphicData uri="http://schemas.openxmlformats.org/presentationml/2006/ole">
            <mc:AlternateContent xmlns:mc="http://schemas.openxmlformats.org/markup-compatibility/2006">
              <mc:Choice xmlns:v="urn:schemas-microsoft-com:vml" Requires="v">
                <p:oleObj spid="_x0000_s2" name="Equation" r:id="rId1" imgW="1164590" imgH="314325" progId="Equation.DSMT4">
                  <p:embed/>
                </p:oleObj>
              </mc:Choice>
              <mc:Fallback>
                <p:oleObj name="Equation" r:id="rId1" imgW="1164590" imgH="314325"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2055943"/>
                        <a:ext cx="3371850" cy="931863"/>
                      </a:xfrm>
                      <a:prstGeom prst="rect">
                        <a:avLst/>
                      </a:prstGeom>
                      <a:noFill/>
                      <a:ln w="9525">
                        <a:solidFill>
                          <a:srgbClr val="CC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689" name="Object 9"/>
          <p:cNvGraphicFramePr>
            <a:graphicFrameLocks noGrp="1" noChangeAspect="1"/>
          </p:cNvGraphicFramePr>
          <p:nvPr>
            <p:ph sz="quarter" idx="3"/>
          </p:nvPr>
        </p:nvGraphicFramePr>
        <p:xfrm>
          <a:off x="2124076" y="4448305"/>
          <a:ext cx="5051425" cy="1839912"/>
        </p:xfrm>
        <a:graphic>
          <a:graphicData uri="http://schemas.openxmlformats.org/presentationml/2006/ole">
            <mc:AlternateContent xmlns:mc="http://schemas.openxmlformats.org/markup-compatibility/2006">
              <mc:Choice xmlns:v="urn:schemas-microsoft-com:vml" Requires="v">
                <p:oleObj spid="_x0000_s3" name="Equation" r:id="rId3" imgW="1485900" imgH="542925" progId="Equation.3">
                  <p:embed/>
                </p:oleObj>
              </mc:Choice>
              <mc:Fallback>
                <p:oleObj name="Equation" r:id="rId3" imgW="1485900" imgH="542925"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4448305"/>
                        <a:ext cx="5051425" cy="1839912"/>
                      </a:xfrm>
                      <a:prstGeom prst="rect">
                        <a:avLst/>
                      </a:prstGeom>
                      <a:solidFill>
                        <a:srgbClr val="FFFF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692" name="Text Box 12"/>
          <p:cNvSpPr txBox="1">
            <a:spLocks noChangeArrowheads="1"/>
          </p:cNvSpPr>
          <p:nvPr/>
        </p:nvSpPr>
        <p:spPr bwMode="auto">
          <a:xfrm>
            <a:off x="2854325" y="377203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rPr>
              <a:t>根据上式，不难求得</a:t>
            </a:r>
            <a:endParaRPr lang="zh-CN" altLang="en-US" sz="2400" b="1">
              <a:solidFill>
                <a:srgbClr val="000000"/>
              </a:solidFill>
              <a:latin typeface="Times New Roman" panose="02020503050405090304" pitchFamily="18" charset="0"/>
              <a:ea typeface="楷体_GB2312" pitchFamily="1" charset="-122"/>
            </a:endParaRPr>
          </a:p>
        </p:txBody>
      </p:sp>
      <p:grpSp>
        <p:nvGrpSpPr>
          <p:cNvPr id="327698" name="Group 18"/>
          <p:cNvGrpSpPr/>
          <p:nvPr/>
        </p:nvGrpSpPr>
        <p:grpSpPr bwMode="auto">
          <a:xfrm>
            <a:off x="2251075" y="701806"/>
            <a:ext cx="7689850" cy="1127125"/>
            <a:chOff x="499" y="193"/>
            <a:chExt cx="4844" cy="710"/>
          </a:xfrm>
        </p:grpSpPr>
        <p:sp>
          <p:nvSpPr>
            <p:cNvPr id="327685" name="Rectangle 5"/>
            <p:cNvSpPr>
              <a:spLocks noChangeArrowheads="1"/>
            </p:cNvSpPr>
            <p:nvPr/>
          </p:nvSpPr>
          <p:spPr bwMode="auto">
            <a:xfrm>
              <a:off x="499" y="193"/>
              <a:ext cx="4844"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Bef>
                  <a:spcPct val="0"/>
                </a:spcBef>
                <a:spcAft>
                  <a:spcPct val="0"/>
                </a:spcAft>
                <a:buNone/>
              </a:pPr>
              <a:r>
                <a:rPr lang="zh-CN" altLang="en-US" sz="2400">
                  <a:solidFill>
                    <a:srgbClr val="006699"/>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2.</a:t>
              </a:r>
              <a:r>
                <a:rPr lang="zh-CN" altLang="en-US" sz="2400" b="1">
                  <a:solidFill>
                    <a:srgbClr val="000000"/>
                  </a:solidFill>
                  <a:latin typeface="Times New Roman" panose="02020503050405090304" pitchFamily="18" charset="0"/>
                  <a:ea typeface="楷体_GB2312" pitchFamily="1" charset="-122"/>
                </a:rPr>
                <a:t>为了反映扩散到集电区的电流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CN</a:t>
              </a:r>
              <a:r>
                <a:rPr lang="zh-CN" altLang="en-US" sz="2400" b="1">
                  <a:solidFill>
                    <a:srgbClr val="000000"/>
                  </a:solidFill>
                  <a:latin typeface="Times New Roman" panose="02020503050405090304" pitchFamily="18" charset="0"/>
                  <a:ea typeface="楷体_GB2312" pitchFamily="1" charset="-122"/>
                </a:rPr>
                <a:t>与射极注入电流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EN</a:t>
              </a:r>
              <a:r>
                <a:rPr lang="zh-CN" altLang="en-US" sz="2400" b="1">
                  <a:solidFill>
                    <a:srgbClr val="000000"/>
                  </a:solidFill>
                  <a:latin typeface="Times New Roman" panose="02020503050405090304" pitchFamily="18" charset="0"/>
                  <a:ea typeface="楷体_GB2312" pitchFamily="1" charset="-122"/>
                </a:rPr>
                <a:t>的比例关系，定义共基极直流电流放大系数   为</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327695" name="Object 15"/>
            <p:cNvGraphicFramePr>
              <a:graphicFrameLocks noChangeAspect="1"/>
            </p:cNvGraphicFramePr>
            <p:nvPr/>
          </p:nvGraphicFramePr>
          <p:xfrm>
            <a:off x="4454" y="518"/>
            <a:ext cx="201" cy="258"/>
          </p:xfrm>
          <a:graphic>
            <a:graphicData uri="http://schemas.openxmlformats.org/presentationml/2006/ole">
              <mc:AlternateContent xmlns:mc="http://schemas.openxmlformats.org/markup-compatibility/2006">
                <mc:Choice xmlns:v="urn:schemas-microsoft-com:vml" Requires="v">
                  <p:oleObj spid="_x0000_s4" name="Equation" r:id="rId5" imgW="152400" imgH="215900" progId="Equation.DSMT4">
                    <p:embed/>
                  </p:oleObj>
                </mc:Choice>
                <mc:Fallback>
                  <p:oleObj name="Equation" r:id="rId5" imgW="152400" imgH="2159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 y="518"/>
                          <a:ext cx="20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7699" name="Group 19"/>
          <p:cNvGrpSpPr/>
          <p:nvPr/>
        </p:nvGrpSpPr>
        <p:grpSpPr bwMode="auto">
          <a:xfrm>
            <a:off x="2347913" y="3225930"/>
            <a:ext cx="5688013" cy="457200"/>
            <a:chOff x="560" y="1729"/>
            <a:chExt cx="3583" cy="288"/>
          </a:xfrm>
        </p:grpSpPr>
        <p:sp>
          <p:nvSpPr>
            <p:cNvPr id="327693" name="Text Box 13"/>
            <p:cNvSpPr txBox="1">
              <a:spLocks noChangeArrowheads="1"/>
            </p:cNvSpPr>
            <p:nvPr/>
          </p:nvSpPr>
          <p:spPr bwMode="auto">
            <a:xfrm>
              <a:off x="560" y="1729"/>
              <a:ext cx="35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fontAlgn="base" hangingPunct="0">
                <a:spcBef>
                  <a:spcPct val="50000"/>
                </a:spcBef>
                <a:spcAft>
                  <a:spcPct val="0"/>
                </a:spcAft>
              </a:pPr>
              <a:r>
                <a:rPr lang="zh-CN" altLang="en-US" sz="2400" b="1">
                  <a:solidFill>
                    <a:srgbClr val="000000"/>
                  </a:solidFill>
                  <a:latin typeface="楷体_GB2312" pitchFamily="1" charset="-122"/>
                  <a:ea typeface="楷体_GB2312" pitchFamily="1" charset="-122"/>
                </a:rPr>
                <a:t>显然，  &lt;1，一般约为</a:t>
              </a:r>
              <a:r>
                <a:rPr lang="zh-CN" altLang="en-US" sz="2400" b="1">
                  <a:solidFill>
                    <a:srgbClr val="000000"/>
                  </a:solidFill>
                  <a:latin typeface="Times New Roman" panose="02020503050405090304" pitchFamily="18" charset="0"/>
                  <a:ea typeface="楷体_GB2312" pitchFamily="1" charset="-122"/>
                </a:rPr>
                <a:t>0.97~0.99</a:t>
              </a:r>
              <a:r>
                <a:rPr lang="zh-CN" altLang="en-US" sz="2400" b="1">
                  <a:solidFill>
                    <a:srgbClr val="000000"/>
                  </a:solidFill>
                  <a:latin typeface="楷体_GB2312" pitchFamily="1" charset="-122"/>
                  <a:ea typeface="楷体_GB2312" pitchFamily="1" charset="-122"/>
                </a:rPr>
                <a:t>。</a:t>
              </a:r>
              <a:endParaRPr lang="zh-CN" altLang="en-US" sz="2400" b="1">
                <a:solidFill>
                  <a:srgbClr val="000000"/>
                </a:solidFill>
                <a:latin typeface="楷体_GB2312" pitchFamily="1" charset="-122"/>
                <a:ea typeface="楷体_GB2312" pitchFamily="1" charset="-122"/>
              </a:endParaRPr>
            </a:p>
          </p:txBody>
        </p:sp>
        <p:graphicFrame>
          <p:nvGraphicFramePr>
            <p:cNvPr id="327696" name="Object 16"/>
            <p:cNvGraphicFramePr>
              <a:graphicFrameLocks noChangeAspect="1"/>
            </p:cNvGraphicFramePr>
            <p:nvPr/>
          </p:nvGraphicFramePr>
          <p:xfrm>
            <a:off x="1182" y="1730"/>
            <a:ext cx="201" cy="258"/>
          </p:xfrm>
          <a:graphic>
            <a:graphicData uri="http://schemas.openxmlformats.org/presentationml/2006/ole">
              <mc:AlternateContent xmlns:mc="http://schemas.openxmlformats.org/markup-compatibility/2006">
                <mc:Choice xmlns:v="urn:schemas-microsoft-com:vml" Requires="v">
                  <p:oleObj spid="_x0000_s5" name="Equation" r:id="rId7" imgW="152400" imgH="215900" progId="Equation.DSMT4">
                    <p:embed/>
                  </p:oleObj>
                </mc:Choice>
                <mc:Fallback>
                  <p:oleObj name="Equation" r:id="rId7" imgW="152400" imgH="215900" progId="Equation.DSMT4">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 y="1730"/>
                          <a:ext cx="20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7841" name="Group 161"/>
          <p:cNvGrpSpPr/>
          <p:nvPr/>
        </p:nvGrpSpPr>
        <p:grpSpPr bwMode="auto">
          <a:xfrm>
            <a:off x="7345362" y="2001968"/>
            <a:ext cx="3009900" cy="3249613"/>
            <a:chOff x="3708" y="1012"/>
            <a:chExt cx="1896" cy="2047"/>
          </a:xfrm>
        </p:grpSpPr>
        <p:sp>
          <p:nvSpPr>
            <p:cNvPr id="327701" name="Rectangle 21"/>
            <p:cNvSpPr>
              <a:spLocks noChangeArrowheads="1"/>
            </p:cNvSpPr>
            <p:nvPr/>
          </p:nvSpPr>
          <p:spPr bwMode="auto">
            <a:xfrm>
              <a:off x="4144" y="1226"/>
              <a:ext cx="899" cy="465"/>
            </a:xfrm>
            <a:prstGeom prst="rect">
              <a:avLst/>
            </a:prstGeom>
            <a:solidFill>
              <a:schemeClr val="hlink"/>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2" name="Rectangle 22"/>
            <p:cNvSpPr>
              <a:spLocks noChangeArrowheads="1"/>
            </p:cNvSpPr>
            <p:nvPr/>
          </p:nvSpPr>
          <p:spPr bwMode="auto">
            <a:xfrm>
              <a:off x="4144" y="1691"/>
              <a:ext cx="899" cy="426"/>
            </a:xfrm>
            <a:prstGeom prst="rect">
              <a:avLst/>
            </a:prstGeom>
            <a:solidFill>
              <a:schemeClr val="tx2"/>
            </a:solidFill>
            <a:ln w="14288">
              <a:solidFill>
                <a:schemeClr val="bg2"/>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3" name="Rectangle 23"/>
            <p:cNvSpPr>
              <a:spLocks noChangeArrowheads="1"/>
            </p:cNvSpPr>
            <p:nvPr/>
          </p:nvSpPr>
          <p:spPr bwMode="auto">
            <a:xfrm>
              <a:off x="4144" y="2117"/>
              <a:ext cx="899" cy="467"/>
            </a:xfrm>
            <a:prstGeom prst="rect">
              <a:avLst/>
            </a:prstGeom>
            <a:solidFill>
              <a:srgbClr val="FF0000"/>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4" name="Line 24"/>
            <p:cNvSpPr>
              <a:spLocks noChangeShapeType="1"/>
            </p:cNvSpPr>
            <p:nvPr/>
          </p:nvSpPr>
          <p:spPr bwMode="auto">
            <a:xfrm flipV="1">
              <a:off x="4593" y="1012"/>
              <a:ext cx="1"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5" name="Line 25"/>
            <p:cNvSpPr>
              <a:spLocks noChangeShapeType="1"/>
            </p:cNvSpPr>
            <p:nvPr/>
          </p:nvSpPr>
          <p:spPr bwMode="auto">
            <a:xfrm flipH="1">
              <a:off x="4593" y="1019"/>
              <a:ext cx="710" cy="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6" name="Line 26"/>
            <p:cNvSpPr>
              <a:spLocks noChangeShapeType="1"/>
            </p:cNvSpPr>
            <p:nvPr/>
          </p:nvSpPr>
          <p:spPr bwMode="auto">
            <a:xfrm flipV="1">
              <a:off x="5303" y="1012"/>
              <a:ext cx="1" cy="18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7" name="Line 27"/>
            <p:cNvSpPr>
              <a:spLocks noChangeShapeType="1"/>
            </p:cNvSpPr>
            <p:nvPr/>
          </p:nvSpPr>
          <p:spPr bwMode="auto">
            <a:xfrm flipV="1">
              <a:off x="4615" y="2584"/>
              <a:ext cx="1" cy="47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8" name="Line 28"/>
            <p:cNvSpPr>
              <a:spLocks noChangeShapeType="1"/>
            </p:cNvSpPr>
            <p:nvPr/>
          </p:nvSpPr>
          <p:spPr bwMode="auto">
            <a:xfrm flipH="1">
              <a:off x="3926" y="2893"/>
              <a:ext cx="137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09" name="Line 29"/>
            <p:cNvSpPr>
              <a:spLocks noChangeShapeType="1"/>
            </p:cNvSpPr>
            <p:nvPr/>
          </p:nvSpPr>
          <p:spPr bwMode="auto">
            <a:xfrm flipV="1">
              <a:off x="3926" y="1904"/>
              <a:ext cx="1" cy="98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0" name="Line 30"/>
            <p:cNvSpPr>
              <a:spLocks noChangeShapeType="1"/>
            </p:cNvSpPr>
            <p:nvPr/>
          </p:nvSpPr>
          <p:spPr bwMode="auto">
            <a:xfrm>
              <a:off x="3926" y="1904"/>
              <a:ext cx="21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1" name="Line 31"/>
            <p:cNvSpPr>
              <a:spLocks noChangeShapeType="1"/>
            </p:cNvSpPr>
            <p:nvPr/>
          </p:nvSpPr>
          <p:spPr bwMode="auto">
            <a:xfrm>
              <a:off x="4549" y="3058"/>
              <a:ext cx="132"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2" name="Freeform 32"/>
            <p:cNvSpPr/>
            <p:nvPr/>
          </p:nvSpPr>
          <p:spPr bwMode="auto">
            <a:xfrm>
              <a:off x="4593" y="2873"/>
              <a:ext cx="44" cy="49"/>
            </a:xfrm>
            <a:custGeom>
              <a:avLst/>
              <a:gdLst>
                <a:gd name="T0" fmla="*/ 0 w 55"/>
                <a:gd name="T1" fmla="*/ 18 h 45"/>
                <a:gd name="T2" fmla="*/ 9 w 55"/>
                <a:gd name="T3" fmla="*/ 0 h 45"/>
                <a:gd name="T4" fmla="*/ 36 w 55"/>
                <a:gd name="T5" fmla="*/ 0 h 45"/>
                <a:gd name="T6" fmla="*/ 55 w 55"/>
                <a:gd name="T7" fmla="*/ 18 h 45"/>
                <a:gd name="T8" fmla="*/ 36 w 55"/>
                <a:gd name="T9" fmla="*/ 45 h 45"/>
                <a:gd name="T10" fmla="*/ 9 w 55"/>
                <a:gd name="T11" fmla="*/ 45 h 45"/>
                <a:gd name="T12" fmla="*/ 0 w 55"/>
                <a:gd name="T13" fmla="*/ 18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0" y="18"/>
                  </a:moveTo>
                  <a:lnTo>
                    <a:pt x="9" y="0"/>
                  </a:lnTo>
                  <a:lnTo>
                    <a:pt x="36" y="0"/>
                  </a:lnTo>
                  <a:lnTo>
                    <a:pt x="55" y="18"/>
                  </a:lnTo>
                  <a:lnTo>
                    <a:pt x="36" y="45"/>
                  </a:lnTo>
                  <a:lnTo>
                    <a:pt x="9" y="45"/>
                  </a:lnTo>
                  <a:lnTo>
                    <a:pt x="0" y="1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3" name="Rectangle 33"/>
            <p:cNvSpPr>
              <a:spLocks noChangeArrowheads="1"/>
            </p:cNvSpPr>
            <p:nvPr/>
          </p:nvSpPr>
          <p:spPr bwMode="auto">
            <a:xfrm>
              <a:off x="4515" y="1042"/>
              <a:ext cx="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c</a:t>
              </a:r>
              <a:endParaRPr lang="en-US" altLang="zh-CN" b="1">
                <a:solidFill>
                  <a:srgbClr val="FFFFCC"/>
                </a:solidFill>
                <a:latin typeface="Times New Roman" panose="02020503050405090304" pitchFamily="18" charset="0"/>
                <a:ea typeface="楷体_GB2312" pitchFamily="1" charset="-122"/>
              </a:endParaRPr>
            </a:p>
          </p:txBody>
        </p:sp>
        <p:sp>
          <p:nvSpPr>
            <p:cNvPr id="327714" name="Rectangle 34"/>
            <p:cNvSpPr>
              <a:spLocks noChangeArrowheads="1"/>
            </p:cNvSpPr>
            <p:nvPr/>
          </p:nvSpPr>
          <p:spPr bwMode="auto">
            <a:xfrm>
              <a:off x="4851" y="1033"/>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27715" name="Rectangle 35"/>
            <p:cNvSpPr>
              <a:spLocks noChangeArrowheads="1"/>
            </p:cNvSpPr>
            <p:nvPr/>
          </p:nvSpPr>
          <p:spPr bwMode="auto">
            <a:xfrm>
              <a:off x="4911" y="1089"/>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327716" name="Line 36"/>
            <p:cNvSpPr>
              <a:spLocks noChangeShapeType="1"/>
            </p:cNvSpPr>
            <p:nvPr/>
          </p:nvSpPr>
          <p:spPr bwMode="auto">
            <a:xfrm flipH="1">
              <a:off x="4671" y="1099"/>
              <a:ext cx="16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7" name="Freeform 37"/>
            <p:cNvSpPr/>
            <p:nvPr/>
          </p:nvSpPr>
          <p:spPr bwMode="auto">
            <a:xfrm>
              <a:off x="4615" y="1070"/>
              <a:ext cx="109" cy="59"/>
            </a:xfrm>
            <a:custGeom>
              <a:avLst/>
              <a:gdLst>
                <a:gd name="T0" fmla="*/ 137 w 137"/>
                <a:gd name="T1" fmla="*/ 55 h 55"/>
                <a:gd name="T2" fmla="*/ 109 w 137"/>
                <a:gd name="T3" fmla="*/ 27 h 55"/>
                <a:gd name="T4" fmla="*/ 137 w 137"/>
                <a:gd name="T5" fmla="*/ 0 h 55"/>
                <a:gd name="T6" fmla="*/ 0 w 137"/>
                <a:gd name="T7" fmla="*/ 27 h 55"/>
                <a:gd name="T8" fmla="*/ 137 w 137"/>
                <a:gd name="T9" fmla="*/ 55 h 55"/>
              </a:gdLst>
              <a:ahLst/>
              <a:cxnLst>
                <a:cxn ang="0">
                  <a:pos x="T0" y="T1"/>
                </a:cxn>
                <a:cxn ang="0">
                  <a:pos x="T2" y="T3"/>
                </a:cxn>
                <a:cxn ang="0">
                  <a:pos x="T4" y="T5"/>
                </a:cxn>
                <a:cxn ang="0">
                  <a:pos x="T6" y="T7"/>
                </a:cxn>
                <a:cxn ang="0">
                  <a:pos x="T8" y="T9"/>
                </a:cxn>
              </a:cxnLst>
              <a:rect l="0" t="0" r="r" b="b"/>
              <a:pathLst>
                <a:path w="137" h="55">
                  <a:moveTo>
                    <a:pt x="137" y="55"/>
                  </a:moveTo>
                  <a:lnTo>
                    <a:pt x="109" y="27"/>
                  </a:lnTo>
                  <a:lnTo>
                    <a:pt x="137" y="0"/>
                  </a:lnTo>
                  <a:lnTo>
                    <a:pt x="0" y="27"/>
                  </a:lnTo>
                  <a:lnTo>
                    <a:pt x="137" y="5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8" name="Rectangle 38"/>
            <p:cNvSpPr>
              <a:spLocks noChangeArrowheads="1"/>
            </p:cNvSpPr>
            <p:nvPr/>
          </p:nvSpPr>
          <p:spPr bwMode="auto">
            <a:xfrm>
              <a:off x="5267" y="1332"/>
              <a:ext cx="66" cy="233"/>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19" name="Line 39"/>
            <p:cNvSpPr>
              <a:spLocks noChangeShapeType="1"/>
            </p:cNvSpPr>
            <p:nvPr/>
          </p:nvSpPr>
          <p:spPr bwMode="auto">
            <a:xfrm flipV="1">
              <a:off x="3926" y="2555"/>
              <a:ext cx="1" cy="67"/>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0" name="Line 40"/>
            <p:cNvSpPr>
              <a:spLocks noChangeShapeType="1"/>
            </p:cNvSpPr>
            <p:nvPr/>
          </p:nvSpPr>
          <p:spPr bwMode="auto">
            <a:xfrm>
              <a:off x="3882" y="2622"/>
              <a:ext cx="88" cy="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1" name="Line 41"/>
            <p:cNvSpPr>
              <a:spLocks noChangeShapeType="1"/>
            </p:cNvSpPr>
            <p:nvPr/>
          </p:nvSpPr>
          <p:spPr bwMode="auto">
            <a:xfrm>
              <a:off x="3839" y="2555"/>
              <a:ext cx="174"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2" name="Line 42"/>
            <p:cNvSpPr>
              <a:spLocks noChangeShapeType="1"/>
            </p:cNvSpPr>
            <p:nvPr/>
          </p:nvSpPr>
          <p:spPr bwMode="auto">
            <a:xfrm flipV="1">
              <a:off x="5303" y="2088"/>
              <a:ext cx="1" cy="146"/>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3" name="Line 43"/>
            <p:cNvSpPr>
              <a:spLocks noChangeShapeType="1"/>
            </p:cNvSpPr>
            <p:nvPr/>
          </p:nvSpPr>
          <p:spPr bwMode="auto">
            <a:xfrm>
              <a:off x="5260" y="2234"/>
              <a:ext cx="8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4" name="Line 44"/>
            <p:cNvSpPr>
              <a:spLocks noChangeShapeType="1"/>
            </p:cNvSpPr>
            <p:nvPr/>
          </p:nvSpPr>
          <p:spPr bwMode="auto">
            <a:xfrm>
              <a:off x="5217" y="2166"/>
              <a:ext cx="16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5" name="Line 45"/>
            <p:cNvSpPr>
              <a:spLocks noChangeShapeType="1"/>
            </p:cNvSpPr>
            <p:nvPr/>
          </p:nvSpPr>
          <p:spPr bwMode="auto">
            <a:xfrm flipV="1">
              <a:off x="5303" y="2050"/>
              <a:ext cx="1" cy="58"/>
            </a:xfrm>
            <a:prstGeom prst="line">
              <a:avLst/>
            </a:prstGeom>
            <a:noFill/>
            <a:ln w="14288">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6" name="Line 46"/>
            <p:cNvSpPr>
              <a:spLocks noChangeShapeType="1"/>
            </p:cNvSpPr>
            <p:nvPr/>
          </p:nvSpPr>
          <p:spPr bwMode="auto">
            <a:xfrm>
              <a:off x="5260" y="2108"/>
              <a:ext cx="8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7" name="Line 47"/>
            <p:cNvSpPr>
              <a:spLocks noChangeShapeType="1"/>
            </p:cNvSpPr>
            <p:nvPr/>
          </p:nvSpPr>
          <p:spPr bwMode="auto">
            <a:xfrm>
              <a:off x="5217" y="2050"/>
              <a:ext cx="16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8" name="Rectangle 48"/>
            <p:cNvSpPr>
              <a:spLocks noChangeArrowheads="1"/>
            </p:cNvSpPr>
            <p:nvPr/>
          </p:nvSpPr>
          <p:spPr bwMode="auto">
            <a:xfrm>
              <a:off x="3890" y="2137"/>
              <a:ext cx="65" cy="233"/>
            </a:xfrm>
            <a:prstGeom prst="rect">
              <a:avLst/>
            </a:prstGeom>
            <a:solidFill>
              <a:srgbClr val="FFFFFF"/>
            </a:solidFill>
            <a:ln w="14288">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29" name="Rectangle 49"/>
            <p:cNvSpPr>
              <a:spLocks noChangeArrowheads="1"/>
            </p:cNvSpPr>
            <p:nvPr/>
          </p:nvSpPr>
          <p:spPr bwMode="auto">
            <a:xfrm>
              <a:off x="4515" y="2584"/>
              <a:ext cx="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e</a:t>
              </a:r>
              <a:endParaRPr lang="en-US" altLang="zh-CN" b="1">
                <a:solidFill>
                  <a:srgbClr val="FFFFCC"/>
                </a:solidFill>
                <a:latin typeface="Times New Roman" panose="02020503050405090304" pitchFamily="18" charset="0"/>
                <a:ea typeface="楷体_GB2312" pitchFamily="1" charset="-122"/>
              </a:endParaRPr>
            </a:p>
          </p:txBody>
        </p:sp>
        <p:sp>
          <p:nvSpPr>
            <p:cNvPr id="327730" name="Rectangle 50"/>
            <p:cNvSpPr>
              <a:spLocks noChangeArrowheads="1"/>
            </p:cNvSpPr>
            <p:nvPr/>
          </p:nvSpPr>
          <p:spPr bwMode="auto">
            <a:xfrm>
              <a:off x="4708" y="2679"/>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27731" name="Rectangle 51"/>
            <p:cNvSpPr>
              <a:spLocks noChangeArrowheads="1"/>
            </p:cNvSpPr>
            <p:nvPr/>
          </p:nvSpPr>
          <p:spPr bwMode="auto">
            <a:xfrm>
              <a:off x="4756" y="2738"/>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FFFFCC"/>
                </a:solidFill>
                <a:latin typeface="Times New Roman" panose="02020503050405090304" pitchFamily="18" charset="0"/>
                <a:ea typeface="楷体_GB2312" pitchFamily="1" charset="-122"/>
              </a:endParaRPr>
            </a:p>
          </p:txBody>
        </p:sp>
        <p:sp>
          <p:nvSpPr>
            <p:cNvPr id="327732" name="Line 52"/>
            <p:cNvSpPr>
              <a:spLocks noChangeShapeType="1"/>
            </p:cNvSpPr>
            <p:nvPr/>
          </p:nvSpPr>
          <p:spPr bwMode="auto">
            <a:xfrm>
              <a:off x="4666" y="2630"/>
              <a:ext cx="1" cy="20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33" name="Freeform 53"/>
            <p:cNvSpPr/>
            <p:nvPr/>
          </p:nvSpPr>
          <p:spPr bwMode="auto">
            <a:xfrm>
              <a:off x="4644" y="2738"/>
              <a:ext cx="43" cy="135"/>
            </a:xfrm>
            <a:custGeom>
              <a:avLst/>
              <a:gdLst>
                <a:gd name="T0" fmla="*/ 54 w 54"/>
                <a:gd name="T1" fmla="*/ 0 h 128"/>
                <a:gd name="T2" fmla="*/ 27 w 54"/>
                <a:gd name="T3" fmla="*/ 19 h 128"/>
                <a:gd name="T4" fmla="*/ 0 w 54"/>
                <a:gd name="T5" fmla="*/ 0 h 128"/>
                <a:gd name="T6" fmla="*/ 27 w 54"/>
                <a:gd name="T7" fmla="*/ 128 h 128"/>
                <a:gd name="T8" fmla="*/ 54 w 54"/>
                <a:gd name="T9" fmla="*/ 0 h 128"/>
              </a:gdLst>
              <a:ahLst/>
              <a:cxnLst>
                <a:cxn ang="0">
                  <a:pos x="T0" y="T1"/>
                </a:cxn>
                <a:cxn ang="0">
                  <a:pos x="T2" y="T3"/>
                </a:cxn>
                <a:cxn ang="0">
                  <a:pos x="T4" y="T5"/>
                </a:cxn>
                <a:cxn ang="0">
                  <a:pos x="T6" y="T7"/>
                </a:cxn>
                <a:cxn ang="0">
                  <a:pos x="T8" y="T9"/>
                </a:cxn>
              </a:cxnLst>
              <a:rect l="0" t="0" r="r" b="b"/>
              <a:pathLst>
                <a:path w="54" h="128">
                  <a:moveTo>
                    <a:pt x="54" y="0"/>
                  </a:moveTo>
                  <a:lnTo>
                    <a:pt x="27" y="19"/>
                  </a:lnTo>
                  <a:lnTo>
                    <a:pt x="0" y="0"/>
                  </a:lnTo>
                  <a:lnTo>
                    <a:pt x="27" y="128"/>
                  </a:lnTo>
                  <a:lnTo>
                    <a:pt x="54" y="0"/>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34" name="Rectangle 54"/>
            <p:cNvSpPr>
              <a:spLocks noChangeArrowheads="1"/>
            </p:cNvSpPr>
            <p:nvPr/>
          </p:nvSpPr>
          <p:spPr bwMode="auto">
            <a:xfrm>
              <a:off x="5068" y="1410"/>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327735" name="Rectangle 55"/>
            <p:cNvSpPr>
              <a:spLocks noChangeArrowheads="1"/>
            </p:cNvSpPr>
            <p:nvPr/>
          </p:nvSpPr>
          <p:spPr bwMode="auto">
            <a:xfrm>
              <a:off x="5089" y="1856"/>
              <a:ext cx="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P</a:t>
              </a:r>
              <a:endParaRPr lang="en-US" altLang="zh-CN" b="1">
                <a:solidFill>
                  <a:srgbClr val="FFFFCC"/>
                </a:solidFill>
                <a:latin typeface="Times New Roman" panose="02020503050405090304" pitchFamily="18" charset="0"/>
                <a:ea typeface="楷体_GB2312" pitchFamily="1" charset="-122"/>
              </a:endParaRPr>
            </a:p>
          </p:txBody>
        </p:sp>
        <p:sp>
          <p:nvSpPr>
            <p:cNvPr id="327736" name="Rectangle 56"/>
            <p:cNvSpPr>
              <a:spLocks noChangeArrowheads="1"/>
            </p:cNvSpPr>
            <p:nvPr/>
          </p:nvSpPr>
          <p:spPr bwMode="auto">
            <a:xfrm>
              <a:off x="5068" y="2274"/>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N</a:t>
              </a:r>
              <a:endParaRPr lang="en-US" altLang="zh-CN" b="1">
                <a:solidFill>
                  <a:srgbClr val="FFFFCC"/>
                </a:solidFill>
                <a:latin typeface="Times New Roman" panose="02020503050405090304" pitchFamily="18" charset="0"/>
                <a:ea typeface="楷体_GB2312" pitchFamily="1" charset="-122"/>
              </a:endParaRPr>
            </a:p>
          </p:txBody>
        </p:sp>
        <p:sp>
          <p:nvSpPr>
            <p:cNvPr id="327737" name="Line 57"/>
            <p:cNvSpPr>
              <a:spLocks noChangeShapeType="1"/>
            </p:cNvSpPr>
            <p:nvPr/>
          </p:nvSpPr>
          <p:spPr bwMode="auto">
            <a:xfrm>
              <a:off x="3970" y="1953"/>
              <a:ext cx="87"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38" name="Freeform 58"/>
            <p:cNvSpPr/>
            <p:nvPr/>
          </p:nvSpPr>
          <p:spPr bwMode="auto">
            <a:xfrm>
              <a:off x="4034" y="1934"/>
              <a:ext cx="73" cy="48"/>
            </a:xfrm>
            <a:custGeom>
              <a:avLst/>
              <a:gdLst>
                <a:gd name="T0" fmla="*/ 0 w 91"/>
                <a:gd name="T1" fmla="*/ 46 h 46"/>
                <a:gd name="T2" fmla="*/ 19 w 91"/>
                <a:gd name="T3" fmla="*/ 19 h 46"/>
                <a:gd name="T4" fmla="*/ 0 w 91"/>
                <a:gd name="T5" fmla="*/ 0 h 46"/>
                <a:gd name="T6" fmla="*/ 91 w 91"/>
                <a:gd name="T7" fmla="*/ 19 h 46"/>
                <a:gd name="T8" fmla="*/ 0 w 91"/>
                <a:gd name="T9" fmla="*/ 46 h 46"/>
              </a:gdLst>
              <a:ahLst/>
              <a:cxnLst>
                <a:cxn ang="0">
                  <a:pos x="T0" y="T1"/>
                </a:cxn>
                <a:cxn ang="0">
                  <a:pos x="T2" y="T3"/>
                </a:cxn>
                <a:cxn ang="0">
                  <a:pos x="T4" y="T5"/>
                </a:cxn>
                <a:cxn ang="0">
                  <a:pos x="T6" y="T7"/>
                </a:cxn>
                <a:cxn ang="0">
                  <a:pos x="T8" y="T9"/>
                </a:cxn>
              </a:cxnLst>
              <a:rect l="0" t="0" r="r" b="b"/>
              <a:pathLst>
                <a:path w="91" h="46">
                  <a:moveTo>
                    <a:pt x="0" y="46"/>
                  </a:moveTo>
                  <a:lnTo>
                    <a:pt x="19" y="19"/>
                  </a:lnTo>
                  <a:lnTo>
                    <a:pt x="0" y="0"/>
                  </a:lnTo>
                  <a:lnTo>
                    <a:pt x="91" y="19"/>
                  </a:lnTo>
                  <a:lnTo>
                    <a:pt x="0" y="46"/>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39" name="Rectangle 59"/>
            <p:cNvSpPr>
              <a:spLocks noChangeArrowheads="1"/>
            </p:cNvSpPr>
            <p:nvPr/>
          </p:nvSpPr>
          <p:spPr bwMode="auto">
            <a:xfrm>
              <a:off x="3982" y="1982"/>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27740" name="Rectangle 60"/>
            <p:cNvSpPr>
              <a:spLocks noChangeArrowheads="1"/>
            </p:cNvSpPr>
            <p:nvPr/>
          </p:nvSpPr>
          <p:spPr bwMode="auto">
            <a:xfrm>
              <a:off x="4028" y="2050"/>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FFFFCC"/>
                </a:solidFill>
                <a:latin typeface="Times New Roman" panose="02020503050405090304" pitchFamily="18" charset="0"/>
                <a:ea typeface="楷体_GB2312" pitchFamily="1" charset="-122"/>
              </a:endParaRPr>
            </a:p>
          </p:txBody>
        </p:sp>
        <p:sp>
          <p:nvSpPr>
            <p:cNvPr id="327741" name="Rectangle 61"/>
            <p:cNvSpPr>
              <a:spLocks noChangeArrowheads="1"/>
            </p:cNvSpPr>
            <p:nvPr/>
          </p:nvSpPr>
          <p:spPr bwMode="auto">
            <a:xfrm>
              <a:off x="5362" y="1380"/>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327742" name="Rectangle 62"/>
            <p:cNvSpPr>
              <a:spLocks noChangeArrowheads="1"/>
            </p:cNvSpPr>
            <p:nvPr/>
          </p:nvSpPr>
          <p:spPr bwMode="auto">
            <a:xfrm>
              <a:off x="5450" y="1457"/>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327743" name="Rectangle 63"/>
            <p:cNvSpPr>
              <a:spLocks noChangeArrowheads="1"/>
            </p:cNvSpPr>
            <p:nvPr/>
          </p:nvSpPr>
          <p:spPr bwMode="auto">
            <a:xfrm>
              <a:off x="5395" y="2166"/>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327744" name="Rectangle 64"/>
            <p:cNvSpPr>
              <a:spLocks noChangeArrowheads="1"/>
            </p:cNvSpPr>
            <p:nvPr/>
          </p:nvSpPr>
          <p:spPr bwMode="auto">
            <a:xfrm>
              <a:off x="5475" y="2263"/>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200" b="1">
                <a:solidFill>
                  <a:srgbClr val="FFFFCC"/>
                </a:solidFill>
                <a:latin typeface="Times New Roman" panose="02020503050405090304" pitchFamily="18" charset="0"/>
                <a:ea typeface="楷体_GB2312" pitchFamily="1" charset="-122"/>
              </a:endParaRPr>
            </a:p>
          </p:txBody>
        </p:sp>
        <p:sp>
          <p:nvSpPr>
            <p:cNvPr id="327745" name="Rectangle 65"/>
            <p:cNvSpPr>
              <a:spLocks noChangeArrowheads="1"/>
            </p:cNvSpPr>
            <p:nvPr/>
          </p:nvSpPr>
          <p:spPr bwMode="auto">
            <a:xfrm>
              <a:off x="3708" y="2611"/>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327746" name="Rectangle 66"/>
            <p:cNvSpPr>
              <a:spLocks noChangeArrowheads="1"/>
            </p:cNvSpPr>
            <p:nvPr/>
          </p:nvSpPr>
          <p:spPr bwMode="auto">
            <a:xfrm>
              <a:off x="3780" y="2727"/>
              <a:ext cx="1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200" b="1">
                <a:solidFill>
                  <a:srgbClr val="FFFFCC"/>
                </a:solidFill>
                <a:latin typeface="Times New Roman" panose="02020503050405090304" pitchFamily="18" charset="0"/>
                <a:ea typeface="楷体_GB2312" pitchFamily="1" charset="-122"/>
              </a:endParaRPr>
            </a:p>
          </p:txBody>
        </p:sp>
        <p:sp>
          <p:nvSpPr>
            <p:cNvPr id="327747" name="Rectangle 67"/>
            <p:cNvSpPr>
              <a:spLocks noChangeArrowheads="1"/>
            </p:cNvSpPr>
            <p:nvPr/>
          </p:nvSpPr>
          <p:spPr bwMode="auto">
            <a:xfrm>
              <a:off x="3735" y="2147"/>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327748" name="Rectangle 68"/>
            <p:cNvSpPr>
              <a:spLocks noChangeArrowheads="1"/>
            </p:cNvSpPr>
            <p:nvPr/>
          </p:nvSpPr>
          <p:spPr bwMode="auto">
            <a:xfrm>
              <a:off x="3818" y="2234"/>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327749" name="Rectangle 69"/>
            <p:cNvSpPr>
              <a:spLocks noChangeArrowheads="1"/>
            </p:cNvSpPr>
            <p:nvPr/>
          </p:nvSpPr>
          <p:spPr bwMode="auto">
            <a:xfrm>
              <a:off x="5387" y="1982"/>
              <a:ext cx="2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500">
                  <a:solidFill>
                    <a:srgbClr val="000000"/>
                  </a:solidFill>
                  <a:latin typeface="Times New Roman" panose="02020503050405090304" pitchFamily="18" charset="0"/>
                  <a:ea typeface="楷体_GB2312" pitchFamily="1" charset="-122"/>
                </a:rPr>
                <a:t>15</a:t>
              </a:r>
              <a:r>
                <a:rPr lang="en-US" altLang="zh-CN" sz="15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327750" name="Line 70"/>
            <p:cNvSpPr>
              <a:spLocks noChangeShapeType="1"/>
            </p:cNvSpPr>
            <p:nvPr/>
          </p:nvSpPr>
          <p:spPr bwMode="auto">
            <a:xfrm>
              <a:off x="4144" y="1641"/>
              <a:ext cx="2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1" name="Line 71"/>
            <p:cNvSpPr>
              <a:spLocks noChangeShapeType="1"/>
            </p:cNvSpPr>
            <p:nvPr/>
          </p:nvSpPr>
          <p:spPr bwMode="auto">
            <a:xfrm>
              <a:off x="4202"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2" name="Line 72"/>
            <p:cNvSpPr>
              <a:spLocks noChangeShapeType="1"/>
            </p:cNvSpPr>
            <p:nvPr/>
          </p:nvSpPr>
          <p:spPr bwMode="auto">
            <a:xfrm>
              <a:off x="4259" y="1641"/>
              <a:ext cx="3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3" name="Line 73"/>
            <p:cNvSpPr>
              <a:spLocks noChangeShapeType="1"/>
            </p:cNvSpPr>
            <p:nvPr/>
          </p:nvSpPr>
          <p:spPr bwMode="auto">
            <a:xfrm>
              <a:off x="4317" y="1641"/>
              <a:ext cx="31"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4" name="Line 74"/>
            <p:cNvSpPr>
              <a:spLocks noChangeShapeType="1"/>
            </p:cNvSpPr>
            <p:nvPr/>
          </p:nvSpPr>
          <p:spPr bwMode="auto">
            <a:xfrm>
              <a:off x="4375"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5" name="Line 75"/>
            <p:cNvSpPr>
              <a:spLocks noChangeShapeType="1"/>
            </p:cNvSpPr>
            <p:nvPr/>
          </p:nvSpPr>
          <p:spPr bwMode="auto">
            <a:xfrm>
              <a:off x="4434"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6" name="Line 76"/>
            <p:cNvSpPr>
              <a:spLocks noChangeShapeType="1"/>
            </p:cNvSpPr>
            <p:nvPr/>
          </p:nvSpPr>
          <p:spPr bwMode="auto">
            <a:xfrm>
              <a:off x="4493" y="1641"/>
              <a:ext cx="2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7" name="Line 77"/>
            <p:cNvSpPr>
              <a:spLocks noChangeShapeType="1"/>
            </p:cNvSpPr>
            <p:nvPr/>
          </p:nvSpPr>
          <p:spPr bwMode="auto">
            <a:xfrm>
              <a:off x="4549" y="1641"/>
              <a:ext cx="3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8" name="Line 78"/>
            <p:cNvSpPr>
              <a:spLocks noChangeShapeType="1"/>
            </p:cNvSpPr>
            <p:nvPr/>
          </p:nvSpPr>
          <p:spPr bwMode="auto">
            <a:xfrm>
              <a:off x="4608"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59" name="Line 79"/>
            <p:cNvSpPr>
              <a:spLocks noChangeShapeType="1"/>
            </p:cNvSpPr>
            <p:nvPr/>
          </p:nvSpPr>
          <p:spPr bwMode="auto">
            <a:xfrm>
              <a:off x="4666" y="1641"/>
              <a:ext cx="2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0" name="Line 80"/>
            <p:cNvSpPr>
              <a:spLocks noChangeShapeType="1"/>
            </p:cNvSpPr>
            <p:nvPr/>
          </p:nvSpPr>
          <p:spPr bwMode="auto">
            <a:xfrm>
              <a:off x="4724"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1" name="Line 81"/>
            <p:cNvSpPr>
              <a:spLocks noChangeShapeType="1"/>
            </p:cNvSpPr>
            <p:nvPr/>
          </p:nvSpPr>
          <p:spPr bwMode="auto">
            <a:xfrm>
              <a:off x="4781" y="1641"/>
              <a:ext cx="3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2" name="Line 82"/>
            <p:cNvSpPr>
              <a:spLocks noChangeShapeType="1"/>
            </p:cNvSpPr>
            <p:nvPr/>
          </p:nvSpPr>
          <p:spPr bwMode="auto">
            <a:xfrm>
              <a:off x="4839" y="1641"/>
              <a:ext cx="30"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3" name="Line 83"/>
            <p:cNvSpPr>
              <a:spLocks noChangeShapeType="1"/>
            </p:cNvSpPr>
            <p:nvPr/>
          </p:nvSpPr>
          <p:spPr bwMode="auto">
            <a:xfrm>
              <a:off x="4898" y="1641"/>
              <a:ext cx="28"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4" name="Line 84"/>
            <p:cNvSpPr>
              <a:spLocks noChangeShapeType="1"/>
            </p:cNvSpPr>
            <p:nvPr/>
          </p:nvSpPr>
          <p:spPr bwMode="auto">
            <a:xfrm>
              <a:off x="4956"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5" name="Line 85"/>
            <p:cNvSpPr>
              <a:spLocks noChangeShapeType="1"/>
            </p:cNvSpPr>
            <p:nvPr/>
          </p:nvSpPr>
          <p:spPr bwMode="auto">
            <a:xfrm>
              <a:off x="5014" y="1641"/>
              <a:ext cx="29" cy="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6" name="Line 86"/>
            <p:cNvSpPr>
              <a:spLocks noChangeShapeType="1"/>
            </p:cNvSpPr>
            <p:nvPr/>
          </p:nvSpPr>
          <p:spPr bwMode="auto">
            <a:xfrm>
              <a:off x="4144" y="1749"/>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7" name="Line 87"/>
            <p:cNvSpPr>
              <a:spLocks noChangeShapeType="1"/>
            </p:cNvSpPr>
            <p:nvPr/>
          </p:nvSpPr>
          <p:spPr bwMode="auto">
            <a:xfrm>
              <a:off x="4202"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8" name="Line 88"/>
            <p:cNvSpPr>
              <a:spLocks noChangeShapeType="1"/>
            </p:cNvSpPr>
            <p:nvPr/>
          </p:nvSpPr>
          <p:spPr bwMode="auto">
            <a:xfrm>
              <a:off x="4259" y="1749"/>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69" name="Line 89"/>
            <p:cNvSpPr>
              <a:spLocks noChangeShapeType="1"/>
            </p:cNvSpPr>
            <p:nvPr/>
          </p:nvSpPr>
          <p:spPr bwMode="auto">
            <a:xfrm>
              <a:off x="4317" y="1749"/>
              <a:ext cx="3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0" name="Line 90"/>
            <p:cNvSpPr>
              <a:spLocks noChangeShapeType="1"/>
            </p:cNvSpPr>
            <p:nvPr/>
          </p:nvSpPr>
          <p:spPr bwMode="auto">
            <a:xfrm>
              <a:off x="4375"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1" name="Line 91"/>
            <p:cNvSpPr>
              <a:spLocks noChangeShapeType="1"/>
            </p:cNvSpPr>
            <p:nvPr/>
          </p:nvSpPr>
          <p:spPr bwMode="auto">
            <a:xfrm>
              <a:off x="4434"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2" name="Line 92"/>
            <p:cNvSpPr>
              <a:spLocks noChangeShapeType="1"/>
            </p:cNvSpPr>
            <p:nvPr/>
          </p:nvSpPr>
          <p:spPr bwMode="auto">
            <a:xfrm>
              <a:off x="4493" y="1749"/>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3" name="Line 93"/>
            <p:cNvSpPr>
              <a:spLocks noChangeShapeType="1"/>
            </p:cNvSpPr>
            <p:nvPr/>
          </p:nvSpPr>
          <p:spPr bwMode="auto">
            <a:xfrm>
              <a:off x="4549" y="1749"/>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4" name="Line 94"/>
            <p:cNvSpPr>
              <a:spLocks noChangeShapeType="1"/>
            </p:cNvSpPr>
            <p:nvPr/>
          </p:nvSpPr>
          <p:spPr bwMode="auto">
            <a:xfrm>
              <a:off x="4608"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5" name="Line 95"/>
            <p:cNvSpPr>
              <a:spLocks noChangeShapeType="1"/>
            </p:cNvSpPr>
            <p:nvPr/>
          </p:nvSpPr>
          <p:spPr bwMode="auto">
            <a:xfrm>
              <a:off x="4666" y="1749"/>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6" name="Line 96"/>
            <p:cNvSpPr>
              <a:spLocks noChangeShapeType="1"/>
            </p:cNvSpPr>
            <p:nvPr/>
          </p:nvSpPr>
          <p:spPr bwMode="auto">
            <a:xfrm>
              <a:off x="4724"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7" name="Line 97"/>
            <p:cNvSpPr>
              <a:spLocks noChangeShapeType="1"/>
            </p:cNvSpPr>
            <p:nvPr/>
          </p:nvSpPr>
          <p:spPr bwMode="auto">
            <a:xfrm>
              <a:off x="4781" y="1749"/>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8" name="Line 98"/>
            <p:cNvSpPr>
              <a:spLocks noChangeShapeType="1"/>
            </p:cNvSpPr>
            <p:nvPr/>
          </p:nvSpPr>
          <p:spPr bwMode="auto">
            <a:xfrm>
              <a:off x="4839" y="1749"/>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79" name="Line 99"/>
            <p:cNvSpPr>
              <a:spLocks noChangeShapeType="1"/>
            </p:cNvSpPr>
            <p:nvPr/>
          </p:nvSpPr>
          <p:spPr bwMode="auto">
            <a:xfrm>
              <a:off x="4898" y="1749"/>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0" name="Line 100"/>
            <p:cNvSpPr>
              <a:spLocks noChangeShapeType="1"/>
            </p:cNvSpPr>
            <p:nvPr/>
          </p:nvSpPr>
          <p:spPr bwMode="auto">
            <a:xfrm>
              <a:off x="4956"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1" name="Line 101"/>
            <p:cNvSpPr>
              <a:spLocks noChangeShapeType="1"/>
            </p:cNvSpPr>
            <p:nvPr/>
          </p:nvSpPr>
          <p:spPr bwMode="auto">
            <a:xfrm>
              <a:off x="5014" y="1749"/>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2" name="Line 102"/>
            <p:cNvSpPr>
              <a:spLocks noChangeShapeType="1"/>
            </p:cNvSpPr>
            <p:nvPr/>
          </p:nvSpPr>
          <p:spPr bwMode="auto">
            <a:xfrm>
              <a:off x="4144" y="2060"/>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3" name="Line 103"/>
            <p:cNvSpPr>
              <a:spLocks noChangeShapeType="1"/>
            </p:cNvSpPr>
            <p:nvPr/>
          </p:nvSpPr>
          <p:spPr bwMode="auto">
            <a:xfrm>
              <a:off x="4202"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4" name="Line 104"/>
            <p:cNvSpPr>
              <a:spLocks noChangeShapeType="1"/>
            </p:cNvSpPr>
            <p:nvPr/>
          </p:nvSpPr>
          <p:spPr bwMode="auto">
            <a:xfrm>
              <a:off x="4259" y="2060"/>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5" name="Line 105"/>
            <p:cNvSpPr>
              <a:spLocks noChangeShapeType="1"/>
            </p:cNvSpPr>
            <p:nvPr/>
          </p:nvSpPr>
          <p:spPr bwMode="auto">
            <a:xfrm>
              <a:off x="4317" y="2060"/>
              <a:ext cx="3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6" name="Line 106"/>
            <p:cNvSpPr>
              <a:spLocks noChangeShapeType="1"/>
            </p:cNvSpPr>
            <p:nvPr/>
          </p:nvSpPr>
          <p:spPr bwMode="auto">
            <a:xfrm>
              <a:off x="4375"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7" name="Line 107"/>
            <p:cNvSpPr>
              <a:spLocks noChangeShapeType="1"/>
            </p:cNvSpPr>
            <p:nvPr/>
          </p:nvSpPr>
          <p:spPr bwMode="auto">
            <a:xfrm>
              <a:off x="4434"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8" name="Line 108"/>
            <p:cNvSpPr>
              <a:spLocks noChangeShapeType="1"/>
            </p:cNvSpPr>
            <p:nvPr/>
          </p:nvSpPr>
          <p:spPr bwMode="auto">
            <a:xfrm>
              <a:off x="4493" y="2060"/>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89" name="Line 109"/>
            <p:cNvSpPr>
              <a:spLocks noChangeShapeType="1"/>
            </p:cNvSpPr>
            <p:nvPr/>
          </p:nvSpPr>
          <p:spPr bwMode="auto">
            <a:xfrm>
              <a:off x="4549" y="2060"/>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0" name="Line 110"/>
            <p:cNvSpPr>
              <a:spLocks noChangeShapeType="1"/>
            </p:cNvSpPr>
            <p:nvPr/>
          </p:nvSpPr>
          <p:spPr bwMode="auto">
            <a:xfrm>
              <a:off x="4608"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1" name="Line 111"/>
            <p:cNvSpPr>
              <a:spLocks noChangeShapeType="1"/>
            </p:cNvSpPr>
            <p:nvPr/>
          </p:nvSpPr>
          <p:spPr bwMode="auto">
            <a:xfrm>
              <a:off x="4666" y="2060"/>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2" name="Line 112"/>
            <p:cNvSpPr>
              <a:spLocks noChangeShapeType="1"/>
            </p:cNvSpPr>
            <p:nvPr/>
          </p:nvSpPr>
          <p:spPr bwMode="auto">
            <a:xfrm>
              <a:off x="4724"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3" name="Line 113"/>
            <p:cNvSpPr>
              <a:spLocks noChangeShapeType="1"/>
            </p:cNvSpPr>
            <p:nvPr/>
          </p:nvSpPr>
          <p:spPr bwMode="auto">
            <a:xfrm>
              <a:off x="4781" y="2060"/>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4" name="Line 114"/>
            <p:cNvSpPr>
              <a:spLocks noChangeShapeType="1"/>
            </p:cNvSpPr>
            <p:nvPr/>
          </p:nvSpPr>
          <p:spPr bwMode="auto">
            <a:xfrm>
              <a:off x="4839" y="2060"/>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5" name="Line 115"/>
            <p:cNvSpPr>
              <a:spLocks noChangeShapeType="1"/>
            </p:cNvSpPr>
            <p:nvPr/>
          </p:nvSpPr>
          <p:spPr bwMode="auto">
            <a:xfrm>
              <a:off x="4898" y="2060"/>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6" name="Line 116"/>
            <p:cNvSpPr>
              <a:spLocks noChangeShapeType="1"/>
            </p:cNvSpPr>
            <p:nvPr/>
          </p:nvSpPr>
          <p:spPr bwMode="auto">
            <a:xfrm>
              <a:off x="4956"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7" name="Line 117"/>
            <p:cNvSpPr>
              <a:spLocks noChangeShapeType="1"/>
            </p:cNvSpPr>
            <p:nvPr/>
          </p:nvSpPr>
          <p:spPr bwMode="auto">
            <a:xfrm>
              <a:off x="5014" y="2060"/>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8" name="Line 118"/>
            <p:cNvSpPr>
              <a:spLocks noChangeShapeType="1"/>
            </p:cNvSpPr>
            <p:nvPr/>
          </p:nvSpPr>
          <p:spPr bwMode="auto">
            <a:xfrm>
              <a:off x="4144" y="2166"/>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799" name="Line 119"/>
            <p:cNvSpPr>
              <a:spLocks noChangeShapeType="1"/>
            </p:cNvSpPr>
            <p:nvPr/>
          </p:nvSpPr>
          <p:spPr bwMode="auto">
            <a:xfrm>
              <a:off x="4202"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0" name="Line 120"/>
            <p:cNvSpPr>
              <a:spLocks noChangeShapeType="1"/>
            </p:cNvSpPr>
            <p:nvPr/>
          </p:nvSpPr>
          <p:spPr bwMode="auto">
            <a:xfrm>
              <a:off x="4259" y="2166"/>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1" name="Line 121"/>
            <p:cNvSpPr>
              <a:spLocks noChangeShapeType="1"/>
            </p:cNvSpPr>
            <p:nvPr/>
          </p:nvSpPr>
          <p:spPr bwMode="auto">
            <a:xfrm>
              <a:off x="4317" y="2166"/>
              <a:ext cx="31"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2" name="Line 122"/>
            <p:cNvSpPr>
              <a:spLocks noChangeShapeType="1"/>
            </p:cNvSpPr>
            <p:nvPr/>
          </p:nvSpPr>
          <p:spPr bwMode="auto">
            <a:xfrm>
              <a:off x="4375"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3" name="Line 123"/>
            <p:cNvSpPr>
              <a:spLocks noChangeShapeType="1"/>
            </p:cNvSpPr>
            <p:nvPr/>
          </p:nvSpPr>
          <p:spPr bwMode="auto">
            <a:xfrm>
              <a:off x="4434"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4" name="Line 124"/>
            <p:cNvSpPr>
              <a:spLocks noChangeShapeType="1"/>
            </p:cNvSpPr>
            <p:nvPr/>
          </p:nvSpPr>
          <p:spPr bwMode="auto">
            <a:xfrm>
              <a:off x="4493" y="2166"/>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5" name="Line 125"/>
            <p:cNvSpPr>
              <a:spLocks noChangeShapeType="1"/>
            </p:cNvSpPr>
            <p:nvPr/>
          </p:nvSpPr>
          <p:spPr bwMode="auto">
            <a:xfrm>
              <a:off x="4549" y="2166"/>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6" name="Line 126"/>
            <p:cNvSpPr>
              <a:spLocks noChangeShapeType="1"/>
            </p:cNvSpPr>
            <p:nvPr/>
          </p:nvSpPr>
          <p:spPr bwMode="auto">
            <a:xfrm>
              <a:off x="4608"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7" name="Line 127"/>
            <p:cNvSpPr>
              <a:spLocks noChangeShapeType="1"/>
            </p:cNvSpPr>
            <p:nvPr/>
          </p:nvSpPr>
          <p:spPr bwMode="auto">
            <a:xfrm>
              <a:off x="4666" y="2166"/>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8" name="Line 128"/>
            <p:cNvSpPr>
              <a:spLocks noChangeShapeType="1"/>
            </p:cNvSpPr>
            <p:nvPr/>
          </p:nvSpPr>
          <p:spPr bwMode="auto">
            <a:xfrm>
              <a:off x="4724"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09" name="Line 129"/>
            <p:cNvSpPr>
              <a:spLocks noChangeShapeType="1"/>
            </p:cNvSpPr>
            <p:nvPr/>
          </p:nvSpPr>
          <p:spPr bwMode="auto">
            <a:xfrm>
              <a:off x="4781" y="2166"/>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0" name="Line 130"/>
            <p:cNvSpPr>
              <a:spLocks noChangeShapeType="1"/>
            </p:cNvSpPr>
            <p:nvPr/>
          </p:nvSpPr>
          <p:spPr bwMode="auto">
            <a:xfrm>
              <a:off x="4839" y="2166"/>
              <a:ext cx="30"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1" name="Line 131"/>
            <p:cNvSpPr>
              <a:spLocks noChangeShapeType="1"/>
            </p:cNvSpPr>
            <p:nvPr/>
          </p:nvSpPr>
          <p:spPr bwMode="auto">
            <a:xfrm>
              <a:off x="4898" y="2166"/>
              <a:ext cx="28"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2" name="Line 132"/>
            <p:cNvSpPr>
              <a:spLocks noChangeShapeType="1"/>
            </p:cNvSpPr>
            <p:nvPr/>
          </p:nvSpPr>
          <p:spPr bwMode="auto">
            <a:xfrm>
              <a:off x="4956"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3" name="Line 133"/>
            <p:cNvSpPr>
              <a:spLocks noChangeShapeType="1"/>
            </p:cNvSpPr>
            <p:nvPr/>
          </p:nvSpPr>
          <p:spPr bwMode="auto">
            <a:xfrm>
              <a:off x="5014" y="2166"/>
              <a:ext cx="29"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4" name="Rectangle 134"/>
            <p:cNvSpPr>
              <a:spLocks noChangeArrowheads="1"/>
            </p:cNvSpPr>
            <p:nvPr/>
          </p:nvSpPr>
          <p:spPr bwMode="auto">
            <a:xfrm>
              <a:off x="4053" y="173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b</a:t>
              </a:r>
              <a:endParaRPr lang="en-US" altLang="zh-CN" b="1">
                <a:solidFill>
                  <a:srgbClr val="FFFFCC"/>
                </a:solidFill>
                <a:latin typeface="Times New Roman" panose="02020503050405090304" pitchFamily="18" charset="0"/>
                <a:ea typeface="楷体_GB2312" pitchFamily="1" charset="-122"/>
              </a:endParaRPr>
            </a:p>
          </p:txBody>
        </p:sp>
        <p:sp>
          <p:nvSpPr>
            <p:cNvPr id="327815" name="Freeform 135"/>
            <p:cNvSpPr/>
            <p:nvPr/>
          </p:nvSpPr>
          <p:spPr bwMode="auto">
            <a:xfrm>
              <a:off x="4470" y="1380"/>
              <a:ext cx="529" cy="1096"/>
            </a:xfrm>
            <a:custGeom>
              <a:avLst/>
              <a:gdLst>
                <a:gd name="T0" fmla="*/ 182 w 664"/>
                <a:gd name="T1" fmla="*/ 527 h 1028"/>
                <a:gd name="T2" fmla="*/ 164 w 664"/>
                <a:gd name="T3" fmla="*/ 509 h 1028"/>
                <a:gd name="T4" fmla="*/ 82 w 664"/>
                <a:gd name="T5" fmla="*/ 427 h 1028"/>
                <a:gd name="T6" fmla="*/ 73 w 664"/>
                <a:gd name="T7" fmla="*/ 491 h 1028"/>
                <a:gd name="T8" fmla="*/ 0 w 664"/>
                <a:gd name="T9" fmla="*/ 482 h 1028"/>
                <a:gd name="T10" fmla="*/ 73 w 664"/>
                <a:gd name="T11" fmla="*/ 573 h 1028"/>
                <a:gd name="T12" fmla="*/ 182 w 664"/>
                <a:gd name="T13" fmla="*/ 700 h 1028"/>
                <a:gd name="T14" fmla="*/ 182 w 664"/>
                <a:gd name="T15" fmla="*/ 809 h 1028"/>
                <a:gd name="T16" fmla="*/ 128 w 664"/>
                <a:gd name="T17" fmla="*/ 809 h 1028"/>
                <a:gd name="T18" fmla="*/ 391 w 664"/>
                <a:gd name="T19" fmla="*/ 1028 h 1028"/>
                <a:gd name="T20" fmla="*/ 664 w 664"/>
                <a:gd name="T21" fmla="*/ 809 h 1028"/>
                <a:gd name="T22" fmla="*/ 610 w 664"/>
                <a:gd name="T23" fmla="*/ 809 h 1028"/>
                <a:gd name="T24" fmla="*/ 610 w 664"/>
                <a:gd name="T25" fmla="*/ 0 h 1028"/>
                <a:gd name="T26" fmla="*/ 391 w 664"/>
                <a:gd name="T27" fmla="*/ 91 h 1028"/>
                <a:gd name="T28" fmla="*/ 182 w 664"/>
                <a:gd name="T29" fmla="*/ 0 h 1028"/>
                <a:gd name="T30" fmla="*/ 182 w 664"/>
                <a:gd name="T31" fmla="*/ 5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028">
                  <a:moveTo>
                    <a:pt x="182" y="527"/>
                  </a:moveTo>
                  <a:lnTo>
                    <a:pt x="164" y="509"/>
                  </a:lnTo>
                  <a:lnTo>
                    <a:pt x="82" y="427"/>
                  </a:lnTo>
                  <a:lnTo>
                    <a:pt x="73" y="491"/>
                  </a:lnTo>
                  <a:lnTo>
                    <a:pt x="0" y="482"/>
                  </a:lnTo>
                  <a:lnTo>
                    <a:pt x="73" y="573"/>
                  </a:lnTo>
                  <a:lnTo>
                    <a:pt x="182" y="700"/>
                  </a:lnTo>
                  <a:lnTo>
                    <a:pt x="182" y="809"/>
                  </a:lnTo>
                  <a:lnTo>
                    <a:pt x="128" y="809"/>
                  </a:lnTo>
                  <a:lnTo>
                    <a:pt x="391" y="1028"/>
                  </a:lnTo>
                  <a:lnTo>
                    <a:pt x="664" y="809"/>
                  </a:lnTo>
                  <a:lnTo>
                    <a:pt x="610" y="809"/>
                  </a:lnTo>
                  <a:lnTo>
                    <a:pt x="610" y="0"/>
                  </a:lnTo>
                  <a:lnTo>
                    <a:pt x="391" y="91"/>
                  </a:lnTo>
                  <a:lnTo>
                    <a:pt x="182" y="0"/>
                  </a:lnTo>
                  <a:lnTo>
                    <a:pt x="182" y="527"/>
                  </a:lnTo>
                  <a:close/>
                </a:path>
              </a:pathLst>
            </a:custGeom>
            <a:solidFill>
              <a:srgbClr val="00FFFF"/>
            </a:solidFill>
            <a:ln w="14288">
              <a:solidFill>
                <a:srgbClr val="00FF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17" name="Rectangle 137"/>
            <p:cNvSpPr>
              <a:spLocks noChangeArrowheads="1"/>
            </p:cNvSpPr>
            <p:nvPr/>
          </p:nvSpPr>
          <p:spPr bwMode="auto">
            <a:xfrm>
              <a:off x="4351" y="1856"/>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EBF7FF"/>
                  </a:solidFill>
                  <a:latin typeface="Times New Roman" panose="02020503050405090304" pitchFamily="18" charset="0"/>
                  <a:ea typeface="楷体_GB2312" pitchFamily="1" charset="-122"/>
                </a:rPr>
                <a:t>I</a:t>
              </a:r>
              <a:endParaRPr lang="en-US" altLang="zh-CN" b="1">
                <a:solidFill>
                  <a:srgbClr val="EBF7FF"/>
                </a:solidFill>
                <a:latin typeface="Times New Roman" panose="02020503050405090304" pitchFamily="18" charset="0"/>
                <a:ea typeface="楷体_GB2312" pitchFamily="1" charset="-122"/>
              </a:endParaRPr>
            </a:p>
          </p:txBody>
        </p:sp>
        <p:sp>
          <p:nvSpPr>
            <p:cNvPr id="327818" name="Rectangle 138"/>
            <p:cNvSpPr>
              <a:spLocks noChangeArrowheads="1"/>
            </p:cNvSpPr>
            <p:nvPr/>
          </p:nvSpPr>
          <p:spPr bwMode="auto">
            <a:xfrm>
              <a:off x="4399" y="1913"/>
              <a:ext cx="1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EBF7FF"/>
                  </a:solidFill>
                  <a:latin typeface="Times New Roman" panose="02020503050405090304" pitchFamily="18" charset="0"/>
                  <a:ea typeface="楷体_GB2312" pitchFamily="1" charset="-122"/>
                </a:rPr>
                <a:t>BN</a:t>
              </a:r>
              <a:endParaRPr lang="en-US" altLang="zh-CN" sz="1400" b="1">
                <a:solidFill>
                  <a:srgbClr val="EBF7FF"/>
                </a:solidFill>
                <a:latin typeface="Times New Roman" panose="02020503050405090304" pitchFamily="18" charset="0"/>
                <a:ea typeface="楷体_GB2312" pitchFamily="1" charset="-122"/>
              </a:endParaRPr>
            </a:p>
          </p:txBody>
        </p:sp>
        <p:sp>
          <p:nvSpPr>
            <p:cNvPr id="327821" name="Rectangle 141"/>
            <p:cNvSpPr>
              <a:spLocks noChangeArrowheads="1"/>
            </p:cNvSpPr>
            <p:nvPr/>
          </p:nvSpPr>
          <p:spPr bwMode="auto">
            <a:xfrm>
              <a:off x="4858" y="2352"/>
              <a:ext cx="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b="1">
                  <a:solidFill>
                    <a:srgbClr val="000000"/>
                  </a:solidFill>
                  <a:latin typeface="Times New Roman" panose="02020503050405090304" pitchFamily="18" charset="0"/>
                  <a:ea typeface="楷体_GB2312" pitchFamily="1" charset="-122"/>
                </a:rPr>
                <a:t>I</a:t>
              </a:r>
              <a:endParaRPr lang="en-US" altLang="zh-CN" b="1">
                <a:solidFill>
                  <a:srgbClr val="FFFFCC"/>
                </a:solidFill>
                <a:latin typeface="Times New Roman" panose="02020503050405090304" pitchFamily="18" charset="0"/>
                <a:ea typeface="楷体_GB2312" pitchFamily="1" charset="-122"/>
              </a:endParaRPr>
            </a:p>
          </p:txBody>
        </p:sp>
        <p:sp>
          <p:nvSpPr>
            <p:cNvPr id="327822" name="Rectangle 142"/>
            <p:cNvSpPr>
              <a:spLocks noChangeArrowheads="1"/>
            </p:cNvSpPr>
            <p:nvPr/>
          </p:nvSpPr>
          <p:spPr bwMode="auto">
            <a:xfrm>
              <a:off x="4900" y="2437"/>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EN</a:t>
              </a:r>
              <a:endParaRPr lang="en-US" altLang="zh-CN" sz="1400" b="1">
                <a:solidFill>
                  <a:srgbClr val="FFFFCC"/>
                </a:solidFill>
                <a:latin typeface="Times New Roman" panose="02020503050405090304" pitchFamily="18" charset="0"/>
                <a:ea typeface="楷体_GB2312" pitchFamily="1" charset="-122"/>
              </a:endParaRPr>
            </a:p>
          </p:txBody>
        </p:sp>
        <p:sp>
          <p:nvSpPr>
            <p:cNvPr id="327823" name="Rectangle 143"/>
            <p:cNvSpPr>
              <a:spLocks noChangeArrowheads="1"/>
            </p:cNvSpPr>
            <p:nvPr/>
          </p:nvSpPr>
          <p:spPr bwMode="auto">
            <a:xfrm>
              <a:off x="4717" y="1226"/>
              <a:ext cx="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a:solidFill>
                    <a:srgbClr val="CC0000"/>
                  </a:solidFill>
                  <a:latin typeface="Times New Roman" panose="02020503050405090304" pitchFamily="18" charset="0"/>
                  <a:ea typeface="楷体_GB2312" pitchFamily="1" charset="-122"/>
                </a:rPr>
                <a:t>I</a:t>
              </a:r>
              <a:endParaRPr lang="en-US" altLang="zh-CN" sz="2000" b="1">
                <a:solidFill>
                  <a:srgbClr val="CC0000"/>
                </a:solidFill>
                <a:latin typeface="Times New Roman" panose="02020503050405090304" pitchFamily="18" charset="0"/>
                <a:ea typeface="楷体_GB2312" pitchFamily="1" charset="-122"/>
              </a:endParaRPr>
            </a:p>
          </p:txBody>
        </p:sp>
        <p:sp>
          <p:nvSpPr>
            <p:cNvPr id="327824" name="Rectangle 144"/>
            <p:cNvSpPr>
              <a:spLocks noChangeArrowheads="1"/>
            </p:cNvSpPr>
            <p:nvPr/>
          </p:nvSpPr>
          <p:spPr bwMode="auto">
            <a:xfrm>
              <a:off x="4762" y="1285"/>
              <a:ext cx="1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CN</a:t>
              </a:r>
              <a:endParaRPr lang="en-US" altLang="zh-CN" sz="1400" b="1">
                <a:solidFill>
                  <a:srgbClr val="CC0000"/>
                </a:solidFill>
                <a:latin typeface="Times New Roman" panose="02020503050405090304" pitchFamily="18" charset="0"/>
                <a:ea typeface="楷体_GB2312" pitchFamily="1" charset="-122"/>
              </a:endParaRPr>
            </a:p>
          </p:txBody>
        </p:sp>
        <p:sp>
          <p:nvSpPr>
            <p:cNvPr id="327825" name="Line 145"/>
            <p:cNvSpPr>
              <a:spLocks noChangeShapeType="1"/>
            </p:cNvSpPr>
            <p:nvPr/>
          </p:nvSpPr>
          <p:spPr bwMode="auto">
            <a:xfrm>
              <a:off x="4767" y="1595"/>
              <a:ext cx="1" cy="61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26" name="Freeform 146"/>
            <p:cNvSpPr/>
            <p:nvPr/>
          </p:nvSpPr>
          <p:spPr bwMode="auto">
            <a:xfrm>
              <a:off x="4745" y="1536"/>
              <a:ext cx="36" cy="136"/>
            </a:xfrm>
            <a:custGeom>
              <a:avLst/>
              <a:gdLst>
                <a:gd name="T0" fmla="*/ 45 w 45"/>
                <a:gd name="T1" fmla="*/ 128 h 128"/>
                <a:gd name="T2" fmla="*/ 27 w 45"/>
                <a:gd name="T3" fmla="*/ 110 h 128"/>
                <a:gd name="T4" fmla="*/ 0 w 45"/>
                <a:gd name="T5" fmla="*/ 128 h 128"/>
                <a:gd name="T6" fmla="*/ 27 w 45"/>
                <a:gd name="T7" fmla="*/ 0 h 128"/>
                <a:gd name="T8" fmla="*/ 45 w 45"/>
                <a:gd name="T9" fmla="*/ 128 h 128"/>
              </a:gdLst>
              <a:ahLst/>
              <a:cxnLst>
                <a:cxn ang="0">
                  <a:pos x="T0" y="T1"/>
                </a:cxn>
                <a:cxn ang="0">
                  <a:pos x="T2" y="T3"/>
                </a:cxn>
                <a:cxn ang="0">
                  <a:pos x="T4" y="T5"/>
                </a:cxn>
                <a:cxn ang="0">
                  <a:pos x="T6" y="T7"/>
                </a:cxn>
                <a:cxn ang="0">
                  <a:pos x="T8" y="T9"/>
                </a:cxn>
              </a:cxnLst>
              <a:rect l="0" t="0" r="r" b="b"/>
              <a:pathLst>
                <a:path w="45" h="128">
                  <a:moveTo>
                    <a:pt x="45" y="128"/>
                  </a:moveTo>
                  <a:lnTo>
                    <a:pt x="27" y="110"/>
                  </a:lnTo>
                  <a:lnTo>
                    <a:pt x="0" y="128"/>
                  </a:lnTo>
                  <a:lnTo>
                    <a:pt x="27" y="0"/>
                  </a:lnTo>
                  <a:lnTo>
                    <a:pt x="45"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27" name="Line 147"/>
            <p:cNvSpPr>
              <a:spLocks noChangeShapeType="1"/>
            </p:cNvSpPr>
            <p:nvPr/>
          </p:nvSpPr>
          <p:spPr bwMode="auto">
            <a:xfrm>
              <a:off x="4825" y="1595"/>
              <a:ext cx="1" cy="61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28" name="Freeform 148"/>
            <p:cNvSpPr/>
            <p:nvPr/>
          </p:nvSpPr>
          <p:spPr bwMode="auto">
            <a:xfrm>
              <a:off x="4804" y="1536"/>
              <a:ext cx="43" cy="136"/>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29" name="Line 149"/>
            <p:cNvSpPr>
              <a:spLocks noChangeShapeType="1"/>
            </p:cNvSpPr>
            <p:nvPr/>
          </p:nvSpPr>
          <p:spPr bwMode="auto">
            <a:xfrm>
              <a:off x="4891" y="1595"/>
              <a:ext cx="0" cy="61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0" name="Freeform 150"/>
            <p:cNvSpPr/>
            <p:nvPr/>
          </p:nvSpPr>
          <p:spPr bwMode="auto">
            <a:xfrm>
              <a:off x="4869" y="1536"/>
              <a:ext cx="43" cy="136"/>
            </a:xfrm>
            <a:custGeom>
              <a:avLst/>
              <a:gdLst>
                <a:gd name="T0" fmla="*/ 54 w 54"/>
                <a:gd name="T1" fmla="*/ 128 h 128"/>
                <a:gd name="T2" fmla="*/ 27 w 54"/>
                <a:gd name="T3" fmla="*/ 110 h 128"/>
                <a:gd name="T4" fmla="*/ 0 w 54"/>
                <a:gd name="T5" fmla="*/ 128 h 128"/>
                <a:gd name="T6" fmla="*/ 27 w 54"/>
                <a:gd name="T7" fmla="*/ 0 h 128"/>
                <a:gd name="T8" fmla="*/ 54 w 54"/>
                <a:gd name="T9" fmla="*/ 128 h 128"/>
              </a:gdLst>
              <a:ahLst/>
              <a:cxnLst>
                <a:cxn ang="0">
                  <a:pos x="T0" y="T1"/>
                </a:cxn>
                <a:cxn ang="0">
                  <a:pos x="T2" y="T3"/>
                </a:cxn>
                <a:cxn ang="0">
                  <a:pos x="T4" y="T5"/>
                </a:cxn>
                <a:cxn ang="0">
                  <a:pos x="T6" y="T7"/>
                </a:cxn>
                <a:cxn ang="0">
                  <a:pos x="T8" y="T9"/>
                </a:cxn>
              </a:cxnLst>
              <a:rect l="0" t="0" r="r" b="b"/>
              <a:pathLst>
                <a:path w="54" h="128">
                  <a:moveTo>
                    <a:pt x="54" y="128"/>
                  </a:moveTo>
                  <a:lnTo>
                    <a:pt x="27" y="110"/>
                  </a:lnTo>
                  <a:lnTo>
                    <a:pt x="0" y="128"/>
                  </a:lnTo>
                  <a:lnTo>
                    <a:pt x="27" y="0"/>
                  </a:lnTo>
                  <a:lnTo>
                    <a:pt x="54" y="1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1" name="Freeform 151"/>
            <p:cNvSpPr/>
            <p:nvPr/>
          </p:nvSpPr>
          <p:spPr bwMode="auto">
            <a:xfrm>
              <a:off x="4572" y="1953"/>
              <a:ext cx="130" cy="261"/>
            </a:xfrm>
            <a:custGeom>
              <a:avLst/>
              <a:gdLst>
                <a:gd name="T0" fmla="*/ 0 w 163"/>
                <a:gd name="T1" fmla="*/ 0 h 245"/>
                <a:gd name="T2" fmla="*/ 63 w 163"/>
                <a:gd name="T3" fmla="*/ 72 h 245"/>
                <a:gd name="T4" fmla="*/ 118 w 163"/>
                <a:gd name="T5" fmla="*/ 154 h 245"/>
                <a:gd name="T6" fmla="*/ 163 w 163"/>
                <a:gd name="T7" fmla="*/ 245 h 245"/>
              </a:gdLst>
              <a:ahLst/>
              <a:cxnLst>
                <a:cxn ang="0">
                  <a:pos x="T0" y="T1"/>
                </a:cxn>
                <a:cxn ang="0">
                  <a:pos x="T2" y="T3"/>
                </a:cxn>
                <a:cxn ang="0">
                  <a:pos x="T4" y="T5"/>
                </a:cxn>
                <a:cxn ang="0">
                  <a:pos x="T6" y="T7"/>
                </a:cxn>
              </a:cxnLst>
              <a:rect l="0" t="0" r="r" b="b"/>
              <a:pathLst>
                <a:path w="163" h="245">
                  <a:moveTo>
                    <a:pt x="0" y="0"/>
                  </a:moveTo>
                  <a:lnTo>
                    <a:pt x="63" y="72"/>
                  </a:lnTo>
                  <a:lnTo>
                    <a:pt x="118" y="154"/>
                  </a:lnTo>
                  <a:lnTo>
                    <a:pt x="163" y="245"/>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2" name="Freeform 152"/>
            <p:cNvSpPr/>
            <p:nvPr/>
          </p:nvSpPr>
          <p:spPr bwMode="auto">
            <a:xfrm>
              <a:off x="4542" y="1923"/>
              <a:ext cx="87" cy="116"/>
            </a:xfrm>
            <a:custGeom>
              <a:avLst/>
              <a:gdLst>
                <a:gd name="T0" fmla="*/ 109 w 109"/>
                <a:gd name="T1" fmla="*/ 73 h 109"/>
                <a:gd name="T2" fmla="*/ 73 w 109"/>
                <a:gd name="T3" fmla="*/ 73 h 109"/>
                <a:gd name="T4" fmla="*/ 73 w 109"/>
                <a:gd name="T5" fmla="*/ 109 h 109"/>
                <a:gd name="T6" fmla="*/ 0 w 109"/>
                <a:gd name="T7" fmla="*/ 0 h 109"/>
                <a:gd name="T8" fmla="*/ 109 w 109"/>
                <a:gd name="T9" fmla="*/ 73 h 109"/>
              </a:gdLst>
              <a:ahLst/>
              <a:cxnLst>
                <a:cxn ang="0">
                  <a:pos x="T0" y="T1"/>
                </a:cxn>
                <a:cxn ang="0">
                  <a:pos x="T2" y="T3"/>
                </a:cxn>
                <a:cxn ang="0">
                  <a:pos x="T4" y="T5"/>
                </a:cxn>
                <a:cxn ang="0">
                  <a:pos x="T6" y="T7"/>
                </a:cxn>
                <a:cxn ang="0">
                  <a:pos x="T8" y="T9"/>
                </a:cxn>
              </a:cxnLst>
              <a:rect l="0" t="0" r="r" b="b"/>
              <a:pathLst>
                <a:path w="109" h="109">
                  <a:moveTo>
                    <a:pt x="109" y="73"/>
                  </a:moveTo>
                  <a:lnTo>
                    <a:pt x="73" y="73"/>
                  </a:lnTo>
                  <a:lnTo>
                    <a:pt x="73" y="109"/>
                  </a:lnTo>
                  <a:lnTo>
                    <a:pt x="0" y="0"/>
                  </a:lnTo>
                  <a:lnTo>
                    <a:pt x="109" y="73"/>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3" name="Freeform 153"/>
            <p:cNvSpPr/>
            <p:nvPr/>
          </p:nvSpPr>
          <p:spPr bwMode="auto">
            <a:xfrm>
              <a:off x="4681" y="2242"/>
              <a:ext cx="43" cy="49"/>
            </a:xfrm>
            <a:custGeom>
              <a:avLst/>
              <a:gdLst>
                <a:gd name="T0" fmla="*/ 0 w 55"/>
                <a:gd name="T1" fmla="*/ 28 h 46"/>
                <a:gd name="T2" fmla="*/ 9 w 55"/>
                <a:gd name="T3" fmla="*/ 0 h 46"/>
                <a:gd name="T4" fmla="*/ 37 w 55"/>
                <a:gd name="T5" fmla="*/ 0 h 46"/>
                <a:gd name="T6" fmla="*/ 55 w 55"/>
                <a:gd name="T7" fmla="*/ 28 h 46"/>
                <a:gd name="T8" fmla="*/ 37 w 55"/>
                <a:gd name="T9" fmla="*/ 46 h 46"/>
                <a:gd name="T10" fmla="*/ 9 w 55"/>
                <a:gd name="T11" fmla="*/ 46 h 46"/>
                <a:gd name="T12" fmla="*/ 0 w 5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0" y="28"/>
                  </a:moveTo>
                  <a:lnTo>
                    <a:pt x="9" y="0"/>
                  </a:lnTo>
                  <a:lnTo>
                    <a:pt x="37" y="0"/>
                  </a:lnTo>
                  <a:lnTo>
                    <a:pt x="55" y="28"/>
                  </a:lnTo>
                  <a:lnTo>
                    <a:pt x="37"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4" name="Freeform 154"/>
            <p:cNvSpPr/>
            <p:nvPr/>
          </p:nvSpPr>
          <p:spPr bwMode="auto">
            <a:xfrm>
              <a:off x="4745" y="2242"/>
              <a:ext cx="36" cy="49"/>
            </a:xfrm>
            <a:custGeom>
              <a:avLst/>
              <a:gdLst>
                <a:gd name="T0" fmla="*/ 0 w 45"/>
                <a:gd name="T1" fmla="*/ 28 h 46"/>
                <a:gd name="T2" fmla="*/ 9 w 45"/>
                <a:gd name="T3" fmla="*/ 0 h 46"/>
                <a:gd name="T4" fmla="*/ 36 w 45"/>
                <a:gd name="T5" fmla="*/ 0 h 46"/>
                <a:gd name="T6" fmla="*/ 45 w 45"/>
                <a:gd name="T7" fmla="*/ 28 h 46"/>
                <a:gd name="T8" fmla="*/ 36 w 45"/>
                <a:gd name="T9" fmla="*/ 46 h 46"/>
                <a:gd name="T10" fmla="*/ 9 w 45"/>
                <a:gd name="T11" fmla="*/ 46 h 46"/>
                <a:gd name="T12" fmla="*/ 0 w 45"/>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5" h="46">
                  <a:moveTo>
                    <a:pt x="0" y="28"/>
                  </a:moveTo>
                  <a:lnTo>
                    <a:pt x="9" y="0"/>
                  </a:lnTo>
                  <a:lnTo>
                    <a:pt x="36" y="0"/>
                  </a:lnTo>
                  <a:lnTo>
                    <a:pt x="45" y="28"/>
                  </a:lnTo>
                  <a:lnTo>
                    <a:pt x="36" y="46"/>
                  </a:lnTo>
                  <a:lnTo>
                    <a:pt x="9"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5" name="Freeform 155"/>
            <p:cNvSpPr/>
            <p:nvPr/>
          </p:nvSpPr>
          <p:spPr bwMode="auto">
            <a:xfrm>
              <a:off x="4804" y="2242"/>
              <a:ext cx="43" cy="49"/>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27836" name="Freeform 156"/>
            <p:cNvSpPr/>
            <p:nvPr/>
          </p:nvSpPr>
          <p:spPr bwMode="auto">
            <a:xfrm>
              <a:off x="4869" y="2242"/>
              <a:ext cx="43" cy="49"/>
            </a:xfrm>
            <a:custGeom>
              <a:avLst/>
              <a:gdLst>
                <a:gd name="T0" fmla="*/ 0 w 54"/>
                <a:gd name="T1" fmla="*/ 28 h 46"/>
                <a:gd name="T2" fmla="*/ 18 w 54"/>
                <a:gd name="T3" fmla="*/ 0 h 46"/>
                <a:gd name="T4" fmla="*/ 45 w 54"/>
                <a:gd name="T5" fmla="*/ 0 h 46"/>
                <a:gd name="T6" fmla="*/ 54 w 54"/>
                <a:gd name="T7" fmla="*/ 28 h 46"/>
                <a:gd name="T8" fmla="*/ 45 w 54"/>
                <a:gd name="T9" fmla="*/ 46 h 46"/>
                <a:gd name="T10" fmla="*/ 18 w 54"/>
                <a:gd name="T11" fmla="*/ 46 h 46"/>
                <a:gd name="T12" fmla="*/ 0 w 54"/>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54" h="46">
                  <a:moveTo>
                    <a:pt x="0" y="28"/>
                  </a:moveTo>
                  <a:lnTo>
                    <a:pt x="18" y="0"/>
                  </a:lnTo>
                  <a:lnTo>
                    <a:pt x="45" y="0"/>
                  </a:lnTo>
                  <a:lnTo>
                    <a:pt x="54" y="28"/>
                  </a:lnTo>
                  <a:lnTo>
                    <a:pt x="45" y="46"/>
                  </a:lnTo>
                  <a:lnTo>
                    <a:pt x="18" y="46"/>
                  </a:lnTo>
                  <a:lnTo>
                    <a:pt x="0" y="28"/>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327840" name="Object 160"/>
            <p:cNvGraphicFramePr>
              <a:graphicFrameLocks noChangeAspect="1"/>
            </p:cNvGraphicFramePr>
            <p:nvPr/>
          </p:nvGraphicFramePr>
          <p:xfrm>
            <a:off x="5162" y="2187"/>
            <a:ext cx="95" cy="221"/>
          </p:xfrm>
          <a:graphic>
            <a:graphicData uri="http://schemas.openxmlformats.org/presentationml/2006/ole">
              <mc:AlternateContent xmlns:mc="http://schemas.openxmlformats.org/markup-compatibility/2006">
                <mc:Choice xmlns:v="urn:schemas-microsoft-com:vml" Requires="v">
                  <p:oleObj spid="_x0000_s6" name="Visio" r:id="rId8" imgW="178435" imgH="367665" progId="Visio.Drawing.11">
                    <p:embed/>
                  </p:oleObj>
                </mc:Choice>
                <mc:Fallback>
                  <p:oleObj name="Visio" r:id="rId8" imgW="178435" imgH="367665" progId="Visio.Drawing.11">
                    <p:embed/>
                    <p:pic>
                      <p:nvPicPr>
                        <p:cNvPr id="0" name="Object 1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2" y="2187"/>
                          <a:ext cx="9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灯片编号占位符 6"/>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686"/>
                                        </p:tgtEl>
                                        <p:attrNameLst>
                                          <p:attrName>style.visibility</p:attrName>
                                        </p:attrNameLst>
                                      </p:cBhvr>
                                      <p:to>
                                        <p:strVal val="visible"/>
                                      </p:to>
                                    </p:set>
                                    <p:animEffect transition="in" filter="wipe(left)">
                                      <p:cBhvr>
                                        <p:cTn id="7" dur="1000"/>
                                        <p:tgtEl>
                                          <p:spTgt spid="3276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699"/>
                                        </p:tgtEl>
                                        <p:attrNameLst>
                                          <p:attrName>style.visibility</p:attrName>
                                        </p:attrNameLst>
                                      </p:cBhvr>
                                      <p:to>
                                        <p:strVal val="visible"/>
                                      </p:to>
                                    </p:set>
                                    <p:animEffect transition="in" filter="wipe(left)">
                                      <p:cBhvr>
                                        <p:cTn id="12" dur="1000"/>
                                        <p:tgtEl>
                                          <p:spTgt spid="3276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692"/>
                                        </p:tgtEl>
                                        <p:attrNameLst>
                                          <p:attrName>style.visibility</p:attrName>
                                        </p:attrNameLst>
                                      </p:cBhvr>
                                      <p:to>
                                        <p:strVal val="visible"/>
                                      </p:to>
                                    </p:set>
                                    <p:animEffect transition="in" filter="wipe(left)">
                                      <p:cBhvr>
                                        <p:cTn id="17" dur="1000"/>
                                        <p:tgtEl>
                                          <p:spTgt spid="3276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7689"/>
                                        </p:tgtEl>
                                        <p:attrNameLst>
                                          <p:attrName>style.visibility</p:attrName>
                                        </p:attrNameLst>
                                      </p:cBhvr>
                                      <p:to>
                                        <p:strVal val="visible"/>
                                      </p:to>
                                    </p:set>
                                    <p:animEffect transition="in" filter="wipe(up)">
                                      <p:cBhvr>
                                        <p:cTn id="22" dur="1000"/>
                                        <p:tgtEl>
                                          <p:spTgt spid="327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2"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38" name="Object 14"/>
          <p:cNvGraphicFramePr>
            <a:graphicFrameLocks noChangeAspect="1"/>
          </p:cNvGraphicFramePr>
          <p:nvPr/>
        </p:nvGraphicFramePr>
        <p:xfrm>
          <a:off x="2315134" y="2604788"/>
          <a:ext cx="7138987" cy="1520825"/>
        </p:xfrm>
        <a:graphic>
          <a:graphicData uri="http://schemas.openxmlformats.org/presentationml/2006/ole">
            <mc:AlternateContent xmlns:mc="http://schemas.openxmlformats.org/markup-compatibility/2006">
              <mc:Choice xmlns:v="urn:schemas-microsoft-com:vml" Requires="v">
                <p:oleObj spid="_x0000_s2" name="Equation" r:id="rId1" imgW="1900555" imgH="357505" progId="Equation.DSMT4">
                  <p:embed/>
                </p:oleObj>
              </mc:Choice>
              <mc:Fallback>
                <p:oleObj name="Equation" r:id="rId1" imgW="1900555" imgH="357505"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134" y="2604788"/>
                        <a:ext cx="7138987" cy="152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46" name="Group 22"/>
          <p:cNvGrpSpPr/>
          <p:nvPr/>
        </p:nvGrpSpPr>
        <p:grpSpPr bwMode="auto">
          <a:xfrm>
            <a:off x="2005570" y="912512"/>
            <a:ext cx="7772400" cy="1600200"/>
            <a:chOff x="280" y="388"/>
            <a:chExt cx="4896" cy="1008"/>
          </a:xfrm>
        </p:grpSpPr>
        <p:sp>
          <p:nvSpPr>
            <p:cNvPr id="52233" name="Rectangle 9"/>
            <p:cNvSpPr>
              <a:spLocks noChangeArrowheads="1"/>
            </p:cNvSpPr>
            <p:nvPr/>
          </p:nvSpPr>
          <p:spPr bwMode="auto">
            <a:xfrm>
              <a:off x="280" y="388"/>
              <a:ext cx="489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Bef>
                  <a:spcPct val="10000"/>
                </a:spcBef>
                <a:spcAft>
                  <a:spcPct val="0"/>
                </a:spcAft>
                <a:buNone/>
              </a:pPr>
              <a:r>
                <a:rPr lang="zh-CN" altLang="en-US" sz="1800" dirty="0">
                  <a:solidFill>
                    <a:srgbClr val="006699"/>
                  </a:solidFill>
                  <a:latin typeface="Times New Roman" panose="02020503050405090304" pitchFamily="18" charset="0"/>
                  <a:ea typeface="楷体_GB2312" pitchFamily="1" charset="-122"/>
                </a:rPr>
                <a:t>               </a:t>
              </a:r>
              <a:r>
                <a:rPr lang="zh-CN" altLang="en-US" sz="2400" b="1" dirty="0">
                  <a:solidFill>
                    <a:srgbClr val="000000"/>
                  </a:solidFill>
                  <a:latin typeface="楷体_GB2312" pitchFamily="1" charset="-122"/>
                  <a:ea typeface="楷体_GB2312" pitchFamily="1" charset="-122"/>
                </a:rPr>
                <a:t>由于  和  都是反映晶体管基区扩散与复合的比例关系，只是选取的参考量不同，所以两者之间必有内在联系。由  </a:t>
              </a:r>
              <a:r>
                <a:rPr lang="zh-CN" altLang="zh-CN" sz="2400" b="1" dirty="0">
                  <a:solidFill>
                    <a:srgbClr val="000000"/>
                  </a:solidFill>
                </a:rPr>
                <a:t>、</a:t>
              </a:r>
              <a:r>
                <a:rPr lang="zh-CN" altLang="en-US" sz="2400" b="1" dirty="0">
                  <a:solidFill>
                    <a:srgbClr val="000000"/>
                  </a:solidFill>
                  <a:latin typeface="楷体_GB2312" pitchFamily="1" charset="-122"/>
                  <a:ea typeface="楷体_GB2312" pitchFamily="1" charset="-122"/>
                </a:rPr>
                <a:t>  的定义可得</a:t>
              </a:r>
              <a:endParaRPr lang="en-US" altLang="zh-CN" sz="2400" b="1" dirty="0">
                <a:solidFill>
                  <a:srgbClr val="000000"/>
                </a:solidFill>
                <a:latin typeface="楷体_GB2312" pitchFamily="1" charset="-122"/>
                <a:ea typeface="楷体_GB2312" pitchFamily="1" charset="-122"/>
              </a:endParaRPr>
            </a:p>
            <a:p>
              <a:pPr defTabSz="914400" fontAlgn="base">
                <a:spcAft>
                  <a:spcPct val="0"/>
                </a:spcAft>
                <a:buNone/>
              </a:pPr>
              <a:endParaRPr lang="zh-CN" altLang="en-US" sz="2400" b="1" dirty="0">
                <a:solidFill>
                  <a:srgbClr val="000000"/>
                </a:solidFill>
                <a:latin typeface="楷体_GB2312" pitchFamily="1" charset="-122"/>
                <a:ea typeface="楷体_GB2312" pitchFamily="1" charset="-122"/>
              </a:endParaRPr>
            </a:p>
          </p:txBody>
        </p:sp>
        <p:graphicFrame>
          <p:nvGraphicFramePr>
            <p:cNvPr id="52234" name="Object 10"/>
            <p:cNvGraphicFramePr>
              <a:graphicFrameLocks noChangeAspect="1"/>
            </p:cNvGraphicFramePr>
            <p:nvPr/>
          </p:nvGraphicFramePr>
          <p:xfrm>
            <a:off x="1256" y="437"/>
            <a:ext cx="242" cy="301"/>
          </p:xfrm>
          <a:graphic>
            <a:graphicData uri="http://schemas.openxmlformats.org/presentationml/2006/ole">
              <mc:AlternateContent xmlns:mc="http://schemas.openxmlformats.org/markup-compatibility/2006">
                <mc:Choice xmlns:v="urn:schemas-microsoft-com:vml" Requires="v">
                  <p:oleObj spid="_x0000_s3" name="Equation" r:id="rId3" imgW="107315" imgH="171450" progId="Equation.3">
                    <p:embed/>
                  </p:oleObj>
                </mc:Choice>
                <mc:Fallback>
                  <p:oleObj name="Equation" r:id="rId3" imgW="107315" imgH="17145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 y="437"/>
                          <a:ext cx="242"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6" name="Object 12"/>
            <p:cNvGraphicFramePr>
              <a:graphicFrameLocks noChangeAspect="1"/>
            </p:cNvGraphicFramePr>
            <p:nvPr/>
          </p:nvGraphicFramePr>
          <p:xfrm>
            <a:off x="1693" y="425"/>
            <a:ext cx="189" cy="268"/>
          </p:xfrm>
          <a:graphic>
            <a:graphicData uri="http://schemas.openxmlformats.org/presentationml/2006/ole">
              <mc:AlternateContent xmlns:mc="http://schemas.openxmlformats.org/markup-compatibility/2006">
                <mc:Choice xmlns:v="urn:schemas-microsoft-com:vml" Requires="v">
                  <p:oleObj spid="_x0000_s4" name="Equation" r:id="rId5" imgW="107315" imgH="157480" progId="Equation.3">
                    <p:embed/>
                  </p:oleObj>
                </mc:Choice>
                <mc:Fallback>
                  <p:oleObj name="Equation" r:id="rId5" imgW="107315" imgH="1574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 y="425"/>
                          <a:ext cx="189"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7" name="Object 13"/>
            <p:cNvGraphicFramePr>
              <a:graphicFrameLocks noChangeAspect="1"/>
            </p:cNvGraphicFramePr>
            <p:nvPr/>
          </p:nvGraphicFramePr>
          <p:xfrm>
            <a:off x="1896" y="1017"/>
            <a:ext cx="199" cy="257"/>
          </p:xfrm>
          <a:graphic>
            <a:graphicData uri="http://schemas.openxmlformats.org/presentationml/2006/ole">
              <mc:AlternateContent xmlns:mc="http://schemas.openxmlformats.org/markup-compatibility/2006">
                <mc:Choice xmlns:v="urn:schemas-microsoft-com:vml" Requires="v">
                  <p:oleObj spid="_x0000_s5" name="Equation" r:id="rId7" imgW="107315" imgH="157480" progId="Equation.3">
                    <p:embed/>
                  </p:oleObj>
                </mc:Choice>
                <mc:Fallback>
                  <p:oleObj name="Equation" r:id="rId7" imgW="107315" imgH="1574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6" y="1017"/>
                          <a:ext cx="199"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41" name="Object 17"/>
            <p:cNvGraphicFramePr>
              <a:graphicFrameLocks noChangeAspect="1"/>
            </p:cNvGraphicFramePr>
            <p:nvPr/>
          </p:nvGraphicFramePr>
          <p:xfrm>
            <a:off x="1527" y="1004"/>
            <a:ext cx="250" cy="284"/>
          </p:xfrm>
          <a:graphic>
            <a:graphicData uri="http://schemas.openxmlformats.org/presentationml/2006/ole">
              <mc:AlternateContent xmlns:mc="http://schemas.openxmlformats.org/markup-compatibility/2006">
                <mc:Choice xmlns:v="urn:schemas-microsoft-com:vml" Requires="v">
                  <p:oleObj spid="_x0000_s6" name="Equation" r:id="rId9" imgW="107315" imgH="171450" progId="Equation.3">
                    <p:embed/>
                  </p:oleObj>
                </mc:Choice>
                <mc:Fallback>
                  <p:oleObj name="Equation" r:id="rId9" imgW="107315" imgH="17145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7" y="1004"/>
                          <a:ext cx="250"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243" name="Object 19"/>
          <p:cNvGraphicFramePr>
            <a:graphicFrameLocks noChangeAspect="1"/>
          </p:cNvGraphicFramePr>
          <p:nvPr/>
        </p:nvGraphicFramePr>
        <p:xfrm>
          <a:off x="2459595" y="4290712"/>
          <a:ext cx="7035800" cy="1423988"/>
        </p:xfrm>
        <a:graphic>
          <a:graphicData uri="http://schemas.openxmlformats.org/presentationml/2006/ole">
            <mc:AlternateContent xmlns:mc="http://schemas.openxmlformats.org/markup-compatibility/2006">
              <mc:Choice xmlns:v="urn:schemas-microsoft-com:vml" Requires="v">
                <p:oleObj spid="_x0000_s7" name="Equation" r:id="rId11" imgW="2552700" imgH="482600" progId="Equation.DSMT4">
                  <p:embed/>
                </p:oleObj>
              </mc:Choice>
              <mc:Fallback>
                <p:oleObj name="Equation" r:id="rId11" imgW="2552700" imgH="48260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59595" y="4290712"/>
                        <a:ext cx="7035800" cy="142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灯片编号占位符 7"/>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38"/>
                                        </p:tgtEl>
                                        <p:attrNameLst>
                                          <p:attrName>style.visibility</p:attrName>
                                        </p:attrNameLst>
                                      </p:cBhvr>
                                      <p:to>
                                        <p:strVal val="visible"/>
                                      </p:to>
                                    </p:set>
                                    <p:animEffect transition="in" filter="wipe(left)">
                                      <p:cBhvr>
                                        <p:cTn id="7" dur="1000"/>
                                        <p:tgtEl>
                                          <p:spTgt spid="522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43"/>
                                        </p:tgtEl>
                                        <p:attrNameLst>
                                          <p:attrName>style.visibility</p:attrName>
                                        </p:attrNameLst>
                                      </p:cBhvr>
                                      <p:to>
                                        <p:strVal val="visible"/>
                                      </p:to>
                                    </p:set>
                                    <p:animEffect transition="in" filter="wipe(left)">
                                      <p:cBhvr>
                                        <p:cTn id="12" dur="1000"/>
                                        <p:tgtEl>
                                          <p:spTgt spid="52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090738" y="649923"/>
            <a:ext cx="7650162" cy="747712"/>
          </a:xfrm>
        </p:spPr>
        <p:txBody>
          <a:bodyPr/>
          <a:lstStyle/>
          <a:p>
            <a:pPr eaLnBrk="1" hangingPunct="1"/>
            <a:r>
              <a:rPr lang="en-US" altLang="zh-CN" sz="3200" b="1">
                <a:solidFill>
                  <a:schemeClr val="folHlink"/>
                </a:solidFill>
                <a:latin typeface="黑体" pitchFamily="49" charset="-122"/>
                <a:ea typeface="黑体" pitchFamily="49" charset="-122"/>
              </a:rPr>
              <a:t>1.5.1 </a:t>
            </a:r>
            <a:r>
              <a:rPr lang="zh-CN" altLang="en-US" sz="3200" b="1">
                <a:solidFill>
                  <a:schemeClr val="folHlink"/>
                </a:solidFill>
                <a:latin typeface="黑体" pitchFamily="49" charset="-122"/>
                <a:ea typeface="黑体" pitchFamily="49" charset="-122"/>
              </a:rPr>
              <a:t>基本结构和电流放大作用</a:t>
            </a:r>
            <a:endParaRPr lang="zh-CN" altLang="en-US" sz="3200" b="1">
              <a:solidFill>
                <a:schemeClr val="folHlink"/>
              </a:solidFill>
              <a:latin typeface="黑体" pitchFamily="49" charset="-122"/>
              <a:ea typeface="黑体" pitchFamily="49" charset="-122"/>
            </a:endParaRPr>
          </a:p>
        </p:txBody>
      </p:sp>
      <p:sp>
        <p:nvSpPr>
          <p:cNvPr id="70659" name="Rectangle 3"/>
          <p:cNvSpPr>
            <a:spLocks noGrp="1" noChangeArrowheads="1"/>
          </p:cNvSpPr>
          <p:nvPr>
            <p:ph type="body" idx="4294967295"/>
          </p:nvPr>
        </p:nvSpPr>
        <p:spPr>
          <a:xfrm>
            <a:off x="2090738" y="1752600"/>
            <a:ext cx="6661150" cy="596900"/>
          </a:xfrm>
        </p:spPr>
        <p:txBody>
          <a:bodyPr/>
          <a:lstStyle/>
          <a:p>
            <a:pPr eaLnBrk="1" hangingPunct="1">
              <a:buFont typeface="Wingdings" panose="05000000000000000000" pitchFamily="2" charset="2"/>
              <a:buNone/>
            </a:pPr>
            <a:r>
              <a:rPr lang="zh-CN" altLang="en-US" sz="2800" b="1">
                <a:ea typeface="幼圆" panose="02010509060101010101" pitchFamily="49" charset="-122"/>
              </a:rPr>
              <a:t>双极晶体管简称晶体管、三极管。</a:t>
            </a:r>
            <a:endParaRPr lang="zh-CN" altLang="en-US" sz="2800" b="1">
              <a:ea typeface="幼圆" panose="02010509060101010101" pitchFamily="49" charset="-122"/>
            </a:endParaRPr>
          </a:p>
        </p:txBody>
      </p:sp>
      <p:sp>
        <p:nvSpPr>
          <p:cNvPr id="70660" name="Rectangle 4"/>
          <p:cNvSpPr>
            <a:spLocks noChangeArrowheads="1"/>
          </p:cNvSpPr>
          <p:nvPr/>
        </p:nvSpPr>
        <p:spPr bwMode="auto">
          <a:xfrm>
            <a:off x="2046288" y="2259014"/>
            <a:ext cx="3878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宋体" pitchFamily="2" charset="-122"/>
                <a:ea typeface="宋体" pitchFamily="2" charset="-122"/>
              </a:rPr>
              <a:t>1.</a:t>
            </a:r>
            <a:r>
              <a:rPr lang="zh-CN" altLang="en-US" sz="3200">
                <a:latin typeface="宋体" pitchFamily="2" charset="-122"/>
                <a:ea typeface="宋体" pitchFamily="2" charset="-122"/>
              </a:rPr>
              <a:t>基本结构和符号</a:t>
            </a:r>
            <a:r>
              <a:rPr lang="zh-CN" altLang="en-US">
                <a:latin typeface="宋体" pitchFamily="2" charset="-122"/>
                <a:ea typeface="宋体" pitchFamily="2" charset="-122"/>
              </a:rPr>
              <a:t> </a:t>
            </a:r>
            <a:endParaRPr lang="zh-CN" altLang="en-US">
              <a:latin typeface="宋体" pitchFamily="2" charset="-122"/>
              <a:ea typeface="宋体" pitchFamily="2" charset="-122"/>
            </a:endParaRPr>
          </a:p>
        </p:txBody>
      </p:sp>
      <p:sp>
        <p:nvSpPr>
          <p:cNvPr id="71685" name="Rectangle 5"/>
          <p:cNvSpPr>
            <a:spLocks noChangeArrowheads="1"/>
          </p:cNvSpPr>
          <p:nvPr/>
        </p:nvSpPr>
        <p:spPr bwMode="auto">
          <a:xfrm>
            <a:off x="6003635" y="14100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0662" name="Object 6"/>
          <p:cNvGraphicFramePr>
            <a:graphicFrameLocks noChangeAspect="1"/>
          </p:cNvGraphicFramePr>
          <p:nvPr/>
        </p:nvGraphicFramePr>
        <p:xfrm>
          <a:off x="2809875" y="2798764"/>
          <a:ext cx="3060700" cy="2790825"/>
        </p:xfrm>
        <a:graphic>
          <a:graphicData uri="http://schemas.openxmlformats.org/presentationml/2006/ole">
            <mc:AlternateContent xmlns:mc="http://schemas.openxmlformats.org/markup-compatibility/2006">
              <mc:Choice xmlns:v="urn:schemas-microsoft-com:vml" Requires="v">
                <p:oleObj spid="_x0000_s2" name="" r:id="rId1" imgW="2032000" imgH="1684655" progId="Visio.Drawing.11">
                  <p:embed/>
                </p:oleObj>
              </mc:Choice>
              <mc:Fallback>
                <p:oleObj name="" r:id="rId1" imgW="2032000" imgH="168465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2798764"/>
                        <a:ext cx="30607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7" name="Rectangle 7"/>
          <p:cNvSpPr>
            <a:spLocks noChangeArrowheads="1"/>
          </p:cNvSpPr>
          <p:nvPr/>
        </p:nvSpPr>
        <p:spPr bwMode="auto">
          <a:xfrm>
            <a:off x="6003635" y="13909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0664" name="Object 8"/>
          <p:cNvGraphicFramePr>
            <a:graphicFrameLocks noChangeAspect="1"/>
          </p:cNvGraphicFramePr>
          <p:nvPr/>
        </p:nvGraphicFramePr>
        <p:xfrm>
          <a:off x="6816725" y="2754313"/>
          <a:ext cx="3240088" cy="2762250"/>
        </p:xfrm>
        <a:graphic>
          <a:graphicData uri="http://schemas.openxmlformats.org/presentationml/2006/ole">
            <mc:AlternateContent xmlns:mc="http://schemas.openxmlformats.org/markup-compatibility/2006">
              <mc:Choice xmlns:v="urn:schemas-microsoft-com:vml" Requires="v">
                <p:oleObj spid="_x0000_s3" name="" r:id="rId3" imgW="2116455" imgH="1684655" progId="Visio.Drawing.11">
                  <p:embed/>
                </p:oleObj>
              </mc:Choice>
              <mc:Fallback>
                <p:oleObj name="" r:id="rId3" imgW="2116455" imgH="1684655"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725" y="2754313"/>
                        <a:ext cx="3240088"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65" name="Rectangle 9"/>
          <p:cNvSpPr>
            <a:spLocks noChangeArrowheads="1"/>
          </p:cNvSpPr>
          <p:nvPr/>
        </p:nvSpPr>
        <p:spPr bwMode="auto">
          <a:xfrm>
            <a:off x="3890963" y="563403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幼圆" panose="02010509060101010101" pitchFamily="49" charset="-122"/>
              </a:rPr>
              <a:t>NPN</a:t>
            </a:r>
            <a:r>
              <a:rPr lang="zh-CN" altLang="en-US">
                <a:latin typeface="幼圆" panose="02010509060101010101" pitchFamily="49" charset="-122"/>
              </a:rPr>
              <a:t>型</a:t>
            </a:r>
            <a:endParaRPr lang="zh-CN" altLang="en-US">
              <a:latin typeface="幼圆" panose="02010509060101010101" pitchFamily="49" charset="-122"/>
            </a:endParaRPr>
          </a:p>
        </p:txBody>
      </p:sp>
      <p:sp>
        <p:nvSpPr>
          <p:cNvPr id="70666" name="Rectangle 10"/>
          <p:cNvSpPr>
            <a:spLocks noChangeArrowheads="1"/>
          </p:cNvSpPr>
          <p:nvPr/>
        </p:nvSpPr>
        <p:spPr bwMode="auto">
          <a:xfrm>
            <a:off x="7896225" y="558958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幼圆" panose="02010509060101010101" pitchFamily="49" charset="-122"/>
              </a:rPr>
              <a:t>PNP</a:t>
            </a:r>
            <a:r>
              <a:rPr lang="zh-CN" altLang="en-US">
                <a:latin typeface="幼圆" panose="02010509060101010101" pitchFamily="49" charset="-122"/>
              </a:rPr>
              <a:t>型</a:t>
            </a:r>
            <a:endParaRPr lang="zh-CN" altLang="en-US">
              <a:latin typeface="幼圆" panose="02010509060101010101" pitchFamily="49" charset="-122"/>
            </a:endParaRPr>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blinds(horizontal)">
                                      <p:cBhvr>
                                        <p:cTn id="7" dur="500"/>
                                        <p:tgtEl>
                                          <p:spTgt spid="70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60"/>
                                        </p:tgtEl>
                                        <p:attrNameLst>
                                          <p:attrName>style.visibility</p:attrName>
                                        </p:attrNameLst>
                                      </p:cBhvr>
                                      <p:to>
                                        <p:strVal val="visible"/>
                                      </p:to>
                                    </p:set>
                                    <p:animEffect transition="in" filter="blinds(horizontal)">
                                      <p:cBhvr>
                                        <p:cTn id="12" dur="500"/>
                                        <p:tgtEl>
                                          <p:spTgt spid="706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62"/>
                                        </p:tgtEl>
                                        <p:attrNameLst>
                                          <p:attrName>style.visibility</p:attrName>
                                        </p:attrNameLst>
                                      </p:cBhvr>
                                      <p:to>
                                        <p:strVal val="visible"/>
                                      </p:to>
                                    </p:set>
                                    <p:animEffect transition="in" filter="blinds(horizontal)">
                                      <p:cBhvr>
                                        <p:cTn id="17" dur="500"/>
                                        <p:tgtEl>
                                          <p:spTgt spid="7066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0665"/>
                                        </p:tgtEl>
                                        <p:attrNameLst>
                                          <p:attrName>style.visibility</p:attrName>
                                        </p:attrNameLst>
                                      </p:cBhvr>
                                      <p:to>
                                        <p:strVal val="visible"/>
                                      </p:to>
                                    </p:set>
                                    <p:animEffect transition="in" filter="blinds(horizontal)">
                                      <p:cBhvr>
                                        <p:cTn id="20" dur="500"/>
                                        <p:tgtEl>
                                          <p:spTgt spid="7066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0664"/>
                                        </p:tgtEl>
                                        <p:attrNameLst>
                                          <p:attrName>style.visibility</p:attrName>
                                        </p:attrNameLst>
                                      </p:cBhvr>
                                      <p:to>
                                        <p:strVal val="visible"/>
                                      </p:to>
                                    </p:set>
                                    <p:animEffect transition="in" filter="blinds(horizontal)">
                                      <p:cBhvr>
                                        <p:cTn id="25" dur="500"/>
                                        <p:tgtEl>
                                          <p:spTgt spid="7066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0666"/>
                                        </p:tgtEl>
                                        <p:attrNameLst>
                                          <p:attrName>style.visibility</p:attrName>
                                        </p:attrNameLst>
                                      </p:cBhvr>
                                      <p:to>
                                        <p:strVal val="visible"/>
                                      </p:to>
                                    </p:set>
                                    <p:animEffect transition="in" filter="blinds(horizontal)">
                                      <p:cBhvr>
                                        <p:cTn id="28" dur="500"/>
                                        <p:tgtEl>
                                          <p:spTgt spid="70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P spid="70660" grpId="0"/>
      <p:bldP spid="70665" grpId="0"/>
      <p:bldP spid="70666"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090739" y="593726"/>
            <a:ext cx="4897437" cy="657225"/>
          </a:xfrm>
        </p:spPr>
        <p:txBody>
          <a:bodyPr/>
          <a:lstStyle/>
          <a:p>
            <a:pPr eaLnBrk="1" hangingPunct="1"/>
            <a:r>
              <a:rPr lang="en-US" altLang="zh-CN" sz="3200" b="1">
                <a:latin typeface="宋体" pitchFamily="2" charset="-122"/>
              </a:rPr>
              <a:t>1.</a:t>
            </a:r>
            <a:r>
              <a:rPr lang="zh-CN" altLang="en-US" sz="3200" b="1">
                <a:latin typeface="宋体" pitchFamily="2" charset="-122"/>
              </a:rPr>
              <a:t>基本结构和符号</a:t>
            </a:r>
            <a:endParaRPr lang="zh-CN" altLang="en-US" sz="3200" b="1">
              <a:latin typeface="宋体" pitchFamily="2" charset="-122"/>
            </a:endParaRPr>
          </a:p>
        </p:txBody>
      </p:sp>
      <p:sp>
        <p:nvSpPr>
          <p:cNvPr id="71683" name="Rectangle 3"/>
          <p:cNvSpPr>
            <a:spLocks noGrp="1" noChangeArrowheads="1"/>
          </p:cNvSpPr>
          <p:nvPr>
            <p:ph type="body" sz="half" idx="4294967295"/>
          </p:nvPr>
        </p:nvSpPr>
        <p:spPr>
          <a:xfrm>
            <a:off x="1865314" y="1763713"/>
            <a:ext cx="5445125" cy="506412"/>
          </a:xfrm>
        </p:spPr>
        <p:txBody>
          <a:bodyPr>
            <a:normAutofit fontScale="92500" lnSpcReduction="10000"/>
          </a:bodyPr>
          <a:lstStyle/>
          <a:p>
            <a:pPr eaLnBrk="1" hangingPunct="1">
              <a:buFont typeface="Wingdings" panose="05000000000000000000" pitchFamily="2" charset="2"/>
              <a:buNone/>
            </a:pPr>
            <a:r>
              <a:rPr lang="zh-CN" altLang="en-US" b="1">
                <a:latin typeface="幼圆" panose="02010509060101010101" pitchFamily="49" charset="-122"/>
                <a:ea typeface="幼圆" panose="02010509060101010101" pitchFamily="49" charset="-122"/>
              </a:rPr>
              <a:t>●</a:t>
            </a:r>
            <a:r>
              <a:rPr lang="zh-CN" altLang="en-US" sz="2800" b="1">
                <a:latin typeface="幼圆" panose="02010509060101010101" pitchFamily="49" charset="-122"/>
                <a:ea typeface="幼圆" panose="02010509060101010101" pitchFamily="49" charset="-122"/>
              </a:rPr>
              <a:t>两个</a:t>
            </a:r>
            <a:r>
              <a:rPr lang="en-US" altLang="zh-CN" sz="2800" b="1">
                <a:latin typeface="幼圆" panose="02010509060101010101" pitchFamily="49" charset="-122"/>
                <a:ea typeface="幼圆" panose="02010509060101010101" pitchFamily="49" charset="-122"/>
              </a:rPr>
              <a:t>PN</a:t>
            </a:r>
            <a:r>
              <a:rPr lang="zh-CN" altLang="en-US" sz="2800" b="1">
                <a:latin typeface="幼圆" panose="02010509060101010101" pitchFamily="49" charset="-122"/>
                <a:ea typeface="幼圆" panose="02010509060101010101" pitchFamily="49" charset="-122"/>
              </a:rPr>
              <a:t>结：发射结、集电结</a:t>
            </a:r>
            <a:endParaRPr lang="zh-CN" altLang="en-US" sz="2800" b="1">
              <a:latin typeface="幼圆" panose="02010509060101010101" pitchFamily="49" charset="-122"/>
              <a:ea typeface="幼圆" panose="02010509060101010101" pitchFamily="49" charset="-122"/>
            </a:endParaRPr>
          </a:p>
        </p:txBody>
      </p:sp>
      <p:graphicFrame>
        <p:nvGraphicFramePr>
          <p:cNvPr id="71684" name="Object 4"/>
          <p:cNvGraphicFramePr>
            <a:graphicFrameLocks noGrp="1" noChangeAspect="1"/>
          </p:cNvGraphicFramePr>
          <p:nvPr>
            <p:ph sz="quarter" idx="4294967295"/>
          </p:nvPr>
        </p:nvGraphicFramePr>
        <p:xfrm>
          <a:off x="3216276" y="4238625"/>
          <a:ext cx="2378075" cy="1981200"/>
        </p:xfrm>
        <a:graphic>
          <a:graphicData uri="http://schemas.openxmlformats.org/presentationml/2006/ole">
            <mc:AlternateContent xmlns:mc="http://schemas.openxmlformats.org/markup-compatibility/2006">
              <mc:Choice xmlns:v="urn:schemas-microsoft-com:vml" Requires="v">
                <p:oleObj spid="_x0000_s2" name="" r:id="rId1" imgW="2032000" imgH="1684655" progId="Visio.Drawing.11">
                  <p:embed/>
                </p:oleObj>
              </mc:Choice>
              <mc:Fallback>
                <p:oleObj name="" r:id="rId1" imgW="2032000" imgH="1684655" progId="Visio.Drawing.11">
                  <p:embed/>
                  <p:pic>
                    <p:nvPicPr>
                      <p:cNvPr id="0" name="Object 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4238625"/>
                        <a:ext cx="23780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5" name="Rectangle 5"/>
          <p:cNvSpPr>
            <a:spLocks noChangeArrowheads="1"/>
          </p:cNvSpPr>
          <p:nvPr/>
        </p:nvSpPr>
        <p:spPr bwMode="auto">
          <a:xfrm>
            <a:off x="1865313" y="2303463"/>
            <a:ext cx="633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tabLst>
                <a:tab pos="266700" algn="l"/>
              </a:tabLst>
              <a:defRPr sz="2800" b="1">
                <a:solidFill>
                  <a:schemeClr val="tx1"/>
                </a:solidFill>
                <a:latin typeface="Verdana" panose="020B0804030504040204" pitchFamily="34" charset="0"/>
                <a:ea typeface="幼圆" panose="02010509060101010101" pitchFamily="49" charset="-122"/>
              </a:defRPr>
            </a:lvl9pPr>
          </a:lstStyle>
          <a:p>
            <a:pPr eaLnBrk="1" hangingPunct="1">
              <a:buFont typeface="Wingdings" panose="05000000000000000000" pitchFamily="2" charset="2"/>
              <a:buNone/>
            </a:pPr>
            <a:r>
              <a:rPr lang="zh-CN" altLang="en-US" sz="2000">
                <a:latin typeface="幼圆" panose="02010509060101010101" pitchFamily="49" charset="-122"/>
              </a:rPr>
              <a:t>●</a:t>
            </a:r>
            <a:r>
              <a:rPr lang="zh-CN" altLang="en-US">
                <a:latin typeface="幼圆" panose="02010509060101010101" pitchFamily="49" charset="-122"/>
              </a:rPr>
              <a:t>三个电极：发射极</a:t>
            </a:r>
            <a:r>
              <a:rPr lang="en-US" altLang="zh-CN">
                <a:latin typeface="幼圆" panose="02010509060101010101" pitchFamily="49" charset="-122"/>
              </a:rPr>
              <a:t>E</a:t>
            </a:r>
            <a:r>
              <a:rPr lang="zh-CN" altLang="en-US">
                <a:latin typeface="幼圆" panose="02010509060101010101" pitchFamily="49" charset="-122"/>
              </a:rPr>
              <a:t>、基极</a:t>
            </a:r>
            <a:r>
              <a:rPr lang="en-US" altLang="zh-CN">
                <a:latin typeface="幼圆" panose="02010509060101010101" pitchFamily="49" charset="-122"/>
              </a:rPr>
              <a:t>B</a:t>
            </a:r>
            <a:r>
              <a:rPr lang="zh-CN" altLang="en-US">
                <a:latin typeface="幼圆" panose="02010509060101010101" pitchFamily="49" charset="-122"/>
              </a:rPr>
              <a:t>、集电极</a:t>
            </a:r>
            <a:r>
              <a:rPr lang="en-US" altLang="zh-CN">
                <a:latin typeface="幼圆" panose="02010509060101010101" pitchFamily="49" charset="-122"/>
              </a:rPr>
              <a:t>C</a:t>
            </a:r>
            <a:endParaRPr lang="en-US" altLang="zh-CN">
              <a:latin typeface="幼圆" panose="02010509060101010101" pitchFamily="49" charset="-122"/>
            </a:endParaRPr>
          </a:p>
        </p:txBody>
      </p:sp>
      <p:graphicFrame>
        <p:nvGraphicFramePr>
          <p:cNvPr id="71686" name="Object 6"/>
          <p:cNvGraphicFramePr>
            <a:graphicFrameLocks noGrp="1" noChangeAspect="1"/>
          </p:cNvGraphicFramePr>
          <p:nvPr>
            <p:ph sz="quarter" idx="4294967295"/>
          </p:nvPr>
        </p:nvGraphicFramePr>
        <p:xfrm>
          <a:off x="6770688" y="4238625"/>
          <a:ext cx="2565400" cy="2025650"/>
        </p:xfrm>
        <a:graphic>
          <a:graphicData uri="http://schemas.openxmlformats.org/presentationml/2006/ole">
            <mc:AlternateContent xmlns:mc="http://schemas.openxmlformats.org/markup-compatibility/2006">
              <mc:Choice xmlns:v="urn:schemas-microsoft-com:vml" Requires="v">
                <p:oleObj spid="_x0000_s3" name="" r:id="rId3" imgW="2116455" imgH="1684655" progId="Visio.Drawing.11">
                  <p:embed/>
                </p:oleObj>
              </mc:Choice>
              <mc:Fallback>
                <p:oleObj name="" r:id="rId3" imgW="2116455" imgH="1684655"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688" y="4238625"/>
                        <a:ext cx="2565400"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7" name="Rectangle 7"/>
          <p:cNvSpPr>
            <a:spLocks noChangeArrowheads="1"/>
          </p:cNvSpPr>
          <p:nvPr/>
        </p:nvSpPr>
        <p:spPr bwMode="auto">
          <a:xfrm>
            <a:off x="1730376" y="2889250"/>
            <a:ext cx="859631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ea typeface="华文楷体" panose="02010600040101010101" pitchFamily="2" charset="-122"/>
              </a:rPr>
              <a:t> ●</a:t>
            </a:r>
            <a:r>
              <a:rPr lang="zh-CN" altLang="en-US">
                <a:latin typeface="幼圆" panose="02010509060101010101" pitchFamily="49" charset="-122"/>
              </a:rPr>
              <a:t>三个区：发射区</a:t>
            </a:r>
            <a:r>
              <a:rPr lang="en-US" altLang="zh-CN">
                <a:latin typeface="华文楷体" panose="02010600040101010101" pitchFamily="2" charset="-122"/>
              </a:rPr>
              <a:t>—</a:t>
            </a:r>
            <a:r>
              <a:rPr lang="zh-CN" altLang="en-US">
                <a:latin typeface="幼圆" panose="02010509060101010101" pitchFamily="49" charset="-122"/>
              </a:rPr>
              <a:t>杂质浓度高（多数载流子最多）   </a:t>
            </a:r>
            <a:endParaRPr lang="zh-CN" altLang="en-US">
              <a:latin typeface="幼圆" panose="02010509060101010101" pitchFamily="49" charset="-122"/>
            </a:endParaRPr>
          </a:p>
          <a:p>
            <a:pPr algn="just" eaLnBrk="1" hangingPunct="1"/>
            <a:r>
              <a:rPr lang="zh-CN" altLang="en-US">
                <a:latin typeface="幼圆" panose="02010509060101010101" pitchFamily="49" charset="-122"/>
              </a:rPr>
              <a:t>          集电区</a:t>
            </a:r>
            <a:r>
              <a:rPr lang="en-US" altLang="zh-CN">
                <a:latin typeface="华文楷体" panose="02010600040101010101" pitchFamily="2" charset="-122"/>
              </a:rPr>
              <a:t>—</a:t>
            </a:r>
            <a:r>
              <a:rPr lang="zh-CN" altLang="en-US">
                <a:latin typeface="幼圆" panose="02010509060101010101" pitchFamily="49" charset="-122"/>
              </a:rPr>
              <a:t>杂质浓度高</a:t>
            </a:r>
            <a:r>
              <a:rPr lang="en-US" altLang="zh-CN">
                <a:latin typeface="幼圆" panose="02010509060101010101" pitchFamily="49" charset="-122"/>
              </a:rPr>
              <a:t>,</a:t>
            </a:r>
            <a:r>
              <a:rPr lang="zh-CN" altLang="en-US">
                <a:latin typeface="幼圆" panose="02010509060101010101" pitchFamily="49" charset="-122"/>
              </a:rPr>
              <a:t>比发射区稍低</a:t>
            </a:r>
            <a:endParaRPr lang="zh-CN" altLang="en-US">
              <a:latin typeface="幼圆" panose="02010509060101010101" pitchFamily="49" charset="-122"/>
            </a:endParaRPr>
          </a:p>
          <a:p>
            <a:pPr algn="just" eaLnBrk="1" hangingPunct="1"/>
            <a:r>
              <a:rPr lang="zh-CN" altLang="en-US">
                <a:latin typeface="幼圆" panose="02010509060101010101" pitchFamily="49" charset="-122"/>
              </a:rPr>
              <a:t>          基  区</a:t>
            </a:r>
            <a:r>
              <a:rPr lang="en-US" altLang="zh-CN">
                <a:latin typeface="华文楷体" panose="02010600040101010101" pitchFamily="2" charset="-122"/>
              </a:rPr>
              <a:t>—</a:t>
            </a:r>
            <a:r>
              <a:rPr lang="zh-CN" altLang="en-US">
                <a:latin typeface="幼圆" panose="02010509060101010101" pitchFamily="49" charset="-122"/>
              </a:rPr>
              <a:t>杂质浓度相对很低</a:t>
            </a:r>
            <a:endParaRPr lang="zh-CN" altLang="en-US">
              <a:latin typeface="幼圆" panose="02010509060101010101" pitchFamily="49" charset="-122"/>
            </a:endParaRPr>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pic>
        <p:nvPicPr>
          <p:cNvPr id="5" name="图片 4"/>
          <p:cNvPicPr>
            <a:picLocks noChangeAspect="1"/>
          </p:cNvPicPr>
          <p:nvPr>
            <p:custDataLst>
              <p:tags r:id="rId5"/>
            </p:custDataLst>
          </p:nvPr>
        </p:nvPicPr>
        <p:blipFill>
          <a:blip r:embed="rId6"/>
          <a:stretch>
            <a:fillRect/>
          </a:stretch>
        </p:blipFill>
        <p:spPr>
          <a:xfrm>
            <a:off x="116840" y="3953510"/>
            <a:ext cx="2578100" cy="22860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9668510" y="3952875"/>
            <a:ext cx="2235200" cy="231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par>
                                <p:cTn id="8" presetID="3" presetClass="entr" presetSubtype="10" fill="hold" nodeType="withEffect">
                                  <p:stCondLst>
                                    <p:cond delay="0"/>
                                  </p:stCondLst>
                                  <p:childTnLst>
                                    <p:set>
                                      <p:cBhvr>
                                        <p:cTn id="9" dur="1" fill="hold">
                                          <p:stCondLst>
                                            <p:cond delay="0"/>
                                          </p:stCondLst>
                                        </p:cTn>
                                        <p:tgtEl>
                                          <p:spTgt spid="71686"/>
                                        </p:tgtEl>
                                        <p:attrNameLst>
                                          <p:attrName>style.visibility</p:attrName>
                                        </p:attrNameLst>
                                      </p:cBhvr>
                                      <p:to>
                                        <p:strVal val="visible"/>
                                      </p:to>
                                    </p:set>
                                    <p:animEffect transition="in" filter="blinds(horizontal)">
                                      <p:cBhvr>
                                        <p:cTn id="10" dur="500"/>
                                        <p:tgtEl>
                                          <p:spTgt spid="7168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1683">
                                            <p:txEl>
                                              <p:pRg st="0" end="0"/>
                                            </p:txEl>
                                          </p:spTgt>
                                        </p:tgtEl>
                                        <p:attrNameLst>
                                          <p:attrName>style.visibility</p:attrName>
                                        </p:attrNameLst>
                                      </p:cBhvr>
                                      <p:to>
                                        <p:strVal val="visible"/>
                                      </p:to>
                                    </p:set>
                                    <p:animEffect transition="in" filter="blinds(horizontal)">
                                      <p:cBhvr>
                                        <p:cTn id="15" dur="500"/>
                                        <p:tgtEl>
                                          <p:spTgt spid="7168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1685"/>
                                        </p:tgtEl>
                                        <p:attrNameLst>
                                          <p:attrName>style.visibility</p:attrName>
                                        </p:attrNameLst>
                                      </p:cBhvr>
                                      <p:to>
                                        <p:strVal val="visible"/>
                                      </p:to>
                                    </p:set>
                                    <p:animEffect transition="in" filter="blinds(horizontal)">
                                      <p:cBhvr>
                                        <p:cTn id="20" dur="500"/>
                                        <p:tgtEl>
                                          <p:spTgt spid="7168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1687"/>
                                        </p:tgtEl>
                                        <p:attrNameLst>
                                          <p:attrName>style.visibility</p:attrName>
                                        </p:attrNameLst>
                                      </p:cBhvr>
                                      <p:to>
                                        <p:strVal val="visible"/>
                                      </p:to>
                                    </p:set>
                                    <p:animEffect transition="in" filter="blinds(horizontal)">
                                      <p:cBhvr>
                                        <p:cTn id="25" dur="5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85" grpId="0"/>
      <p:bldP spid="7168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181225" y="279401"/>
            <a:ext cx="4184650" cy="657225"/>
          </a:xfrm>
        </p:spPr>
        <p:txBody>
          <a:bodyPr/>
          <a:lstStyle/>
          <a:p>
            <a:pPr eaLnBrk="1" hangingPunct="1"/>
            <a:r>
              <a:rPr lang="en-US" altLang="zh-CN" sz="3200" b="1">
                <a:latin typeface="宋体" pitchFamily="2" charset="-122"/>
              </a:rPr>
              <a:t>2.</a:t>
            </a:r>
            <a:r>
              <a:rPr lang="zh-CN" altLang="en-US" sz="3200" b="1">
                <a:latin typeface="宋体" pitchFamily="2" charset="-122"/>
              </a:rPr>
              <a:t>电流放大作用</a:t>
            </a:r>
            <a:endParaRPr lang="zh-CN" altLang="en-US" sz="3200" b="1">
              <a:latin typeface="宋体" pitchFamily="2" charset="-122"/>
            </a:endParaRPr>
          </a:p>
        </p:txBody>
      </p:sp>
      <p:sp>
        <p:nvSpPr>
          <p:cNvPr id="72707" name="Rectangle 3"/>
          <p:cNvSpPr>
            <a:spLocks noGrp="1" noChangeArrowheads="1"/>
          </p:cNvSpPr>
          <p:nvPr>
            <p:ph type="body" idx="4294967295"/>
          </p:nvPr>
        </p:nvSpPr>
        <p:spPr>
          <a:xfrm>
            <a:off x="1955801" y="998538"/>
            <a:ext cx="8054975" cy="596900"/>
          </a:xfrm>
        </p:spPr>
        <p:txBody>
          <a:bodyPr/>
          <a:lstStyle/>
          <a:p>
            <a:pPr eaLnBrk="1" hangingPunct="1"/>
            <a:r>
              <a:rPr lang="zh-CN" altLang="en-US" sz="2800" b="1">
                <a:ea typeface="幼圆" panose="02010509060101010101" pitchFamily="49" charset="-122"/>
              </a:rPr>
              <a:t>条件：发射结正向偏置，集电结反向偏置。</a:t>
            </a:r>
            <a:endParaRPr lang="zh-CN" altLang="en-US" sz="2800" b="1">
              <a:ea typeface="幼圆" panose="02010509060101010101" pitchFamily="49" charset="-122"/>
            </a:endParaRPr>
          </a:p>
        </p:txBody>
      </p:sp>
      <p:sp>
        <p:nvSpPr>
          <p:cNvPr id="73743"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pic>
        <p:nvPicPr>
          <p:cNvPr id="2" name="图片 1"/>
          <p:cNvPicPr>
            <a:picLocks noChangeAspect="1"/>
          </p:cNvPicPr>
          <p:nvPr>
            <p:custDataLst>
              <p:tags r:id="rId1"/>
            </p:custDataLst>
          </p:nvPr>
        </p:nvPicPr>
        <p:blipFill>
          <a:blip r:embed="rId2"/>
          <a:stretch>
            <a:fillRect/>
          </a:stretch>
        </p:blipFill>
        <p:spPr>
          <a:xfrm>
            <a:off x="2088515" y="1877695"/>
            <a:ext cx="8014335" cy="388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linds(horizontal)">
                                      <p:cBhvr>
                                        <p:cTn id="7" dur="500"/>
                                        <p:tgtEl>
                                          <p:spTgt spid="727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181225" y="279401"/>
            <a:ext cx="4184650" cy="657225"/>
          </a:xfrm>
        </p:spPr>
        <p:txBody>
          <a:bodyPr/>
          <a:lstStyle/>
          <a:p>
            <a:pPr eaLnBrk="1" hangingPunct="1"/>
            <a:r>
              <a:rPr lang="en-US" altLang="zh-CN" sz="3200" b="1">
                <a:latin typeface="宋体" pitchFamily="2" charset="-122"/>
              </a:rPr>
              <a:t>2.</a:t>
            </a:r>
            <a:r>
              <a:rPr lang="zh-CN" altLang="en-US" sz="3200" b="1">
                <a:latin typeface="宋体" pitchFamily="2" charset="-122"/>
              </a:rPr>
              <a:t>电流放大作用</a:t>
            </a:r>
            <a:endParaRPr lang="zh-CN" altLang="en-US" sz="3200" b="1">
              <a:latin typeface="宋体" pitchFamily="2" charset="-122"/>
            </a:endParaRPr>
          </a:p>
        </p:txBody>
      </p:sp>
      <p:sp>
        <p:nvSpPr>
          <p:cNvPr id="72707" name="Rectangle 3"/>
          <p:cNvSpPr>
            <a:spLocks noGrp="1" noChangeArrowheads="1"/>
          </p:cNvSpPr>
          <p:nvPr>
            <p:ph type="body" idx="4294967295"/>
          </p:nvPr>
        </p:nvSpPr>
        <p:spPr>
          <a:xfrm>
            <a:off x="1955801" y="998538"/>
            <a:ext cx="8054975" cy="596900"/>
          </a:xfrm>
        </p:spPr>
        <p:txBody>
          <a:bodyPr/>
          <a:lstStyle/>
          <a:p>
            <a:pPr eaLnBrk="1" hangingPunct="1"/>
            <a:r>
              <a:rPr lang="zh-CN" altLang="en-US" sz="2800" b="1">
                <a:ea typeface="幼圆" panose="02010509060101010101" pitchFamily="49" charset="-122"/>
              </a:rPr>
              <a:t>条件：发射结正向偏置，集电结反向偏置。</a:t>
            </a:r>
            <a:endParaRPr lang="zh-CN" altLang="en-US" sz="2800" b="1">
              <a:ea typeface="幼圆" panose="02010509060101010101" pitchFamily="49" charset="-122"/>
            </a:endParaRPr>
          </a:p>
        </p:txBody>
      </p:sp>
      <p:sp>
        <p:nvSpPr>
          <p:cNvPr id="73732" name="Rectangle 4"/>
          <p:cNvSpPr>
            <a:spLocks noChangeArrowheads="1"/>
          </p:cNvSpPr>
          <p:nvPr/>
        </p:nvSpPr>
        <p:spPr bwMode="auto">
          <a:xfrm>
            <a:off x="6003635" y="10909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2709" name="Object 5"/>
          <p:cNvGraphicFramePr>
            <a:graphicFrameLocks noChangeAspect="1"/>
          </p:cNvGraphicFramePr>
          <p:nvPr/>
        </p:nvGraphicFramePr>
        <p:xfrm>
          <a:off x="7356475" y="1538288"/>
          <a:ext cx="3149600" cy="3376612"/>
        </p:xfrm>
        <a:graphic>
          <a:graphicData uri="http://schemas.openxmlformats.org/presentationml/2006/ole">
            <mc:AlternateContent xmlns:mc="http://schemas.openxmlformats.org/markup-compatibility/2006">
              <mc:Choice xmlns:v="urn:schemas-microsoft-com:vml" Requires="v">
                <p:oleObj spid="_x0000_s2" name="" r:id="rId1" imgW="2074545" imgH="2277745" progId="Visio.Drawing.11">
                  <p:embed/>
                </p:oleObj>
              </mc:Choice>
              <mc:Fallback>
                <p:oleObj name="" r:id="rId1" imgW="2074545" imgH="22777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1538288"/>
                        <a:ext cx="31496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0" name="Rectangle 6"/>
          <p:cNvSpPr>
            <a:spLocks noChangeArrowheads="1"/>
          </p:cNvSpPr>
          <p:nvPr/>
        </p:nvSpPr>
        <p:spPr bwMode="auto">
          <a:xfrm>
            <a:off x="1820864" y="1671172"/>
            <a:ext cx="523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chemeClr val="accent2"/>
                </a:solidFill>
                <a:ea typeface="黑体" pitchFamily="49" charset="-122"/>
              </a:rPr>
              <a:t>☆</a:t>
            </a:r>
            <a:r>
              <a:rPr lang="zh-CN" altLang="en-US">
                <a:solidFill>
                  <a:srgbClr val="800000"/>
                </a:solidFill>
                <a:ea typeface="黑体" pitchFamily="49" charset="-122"/>
              </a:rPr>
              <a:t>载流子的运动和电流的形成：</a:t>
            </a:r>
            <a:endParaRPr lang="zh-CN" altLang="en-US">
              <a:solidFill>
                <a:srgbClr val="800000"/>
              </a:solidFill>
              <a:ea typeface="黑体" pitchFamily="49" charset="-122"/>
            </a:endParaRPr>
          </a:p>
        </p:txBody>
      </p:sp>
      <p:sp>
        <p:nvSpPr>
          <p:cNvPr id="72711" name="Rectangle 7"/>
          <p:cNvSpPr>
            <a:spLocks noChangeArrowheads="1"/>
          </p:cNvSpPr>
          <p:nvPr/>
        </p:nvSpPr>
        <p:spPr bwMode="auto">
          <a:xfrm>
            <a:off x="1955800" y="2214564"/>
            <a:ext cx="5435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latin typeface="幼圆" panose="02010509060101010101" pitchFamily="49" charset="-122"/>
              </a:rPr>
              <a:t>发射结外电场→发射区大量电子</a:t>
            </a:r>
            <a:endParaRPr lang="zh-CN" altLang="en-US">
              <a:latin typeface="幼圆" panose="02010509060101010101" pitchFamily="49" charset="-122"/>
            </a:endParaRPr>
          </a:p>
          <a:p>
            <a:pPr eaLnBrk="1" hangingPunct="1"/>
            <a:r>
              <a:rPr lang="zh-CN" altLang="en-US">
                <a:latin typeface="幼圆" panose="02010509060101010101" pitchFamily="49" charset="-122"/>
              </a:rPr>
              <a:t>载流子向基区运动</a:t>
            </a:r>
            <a:r>
              <a:rPr lang="en-US" altLang="zh-CN">
                <a:latin typeface="幼圆" panose="02010509060101010101" pitchFamily="49" charset="-122"/>
              </a:rPr>
              <a:t>,</a:t>
            </a:r>
            <a:r>
              <a:rPr lang="zh-CN" altLang="en-US">
                <a:latin typeface="幼圆" panose="02010509060101010101" pitchFamily="49" charset="-122"/>
              </a:rPr>
              <a:t>电源向发射区</a:t>
            </a:r>
            <a:endParaRPr lang="zh-CN" altLang="en-US">
              <a:latin typeface="幼圆" panose="02010509060101010101" pitchFamily="49" charset="-122"/>
            </a:endParaRPr>
          </a:p>
          <a:p>
            <a:pPr eaLnBrk="1" hangingPunct="1"/>
            <a:r>
              <a:rPr lang="zh-CN" altLang="en-US">
                <a:latin typeface="幼圆" panose="02010509060101010101" pitchFamily="49" charset="-122"/>
              </a:rPr>
              <a:t>补充电子→发射极电流 </a:t>
            </a:r>
            <a:endParaRPr lang="zh-CN" altLang="en-US">
              <a:latin typeface="幼圆" panose="02010509060101010101" pitchFamily="49" charset="-122"/>
            </a:endParaRPr>
          </a:p>
        </p:txBody>
      </p:sp>
      <p:sp>
        <p:nvSpPr>
          <p:cNvPr id="73736"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2713" name="对象 72712"/>
          <p:cNvGraphicFramePr>
            <a:graphicFrameLocks noChangeAspect="1"/>
          </p:cNvGraphicFramePr>
          <p:nvPr/>
        </p:nvGraphicFramePr>
        <p:xfrm>
          <a:off x="5646739" y="3159126"/>
          <a:ext cx="466725" cy="454025"/>
        </p:xfrm>
        <a:graphic>
          <a:graphicData uri="http://schemas.openxmlformats.org/presentationml/2006/ole">
            <mc:AlternateContent xmlns:mc="http://schemas.openxmlformats.org/markup-compatibility/2006">
              <mc:Choice xmlns:v="urn:schemas-microsoft-com:vml" Requires="v">
                <p:oleObj spid="_x0000_s3" name="" r:id="rId3" imgW="178435" imgH="229235" progId="">
                  <p:embed/>
                </p:oleObj>
              </mc:Choice>
              <mc:Fallback>
                <p:oleObj name="" r:id="rId3" imgW="178435" imgH="229235" progId="">
                  <p:embed/>
                  <p:pic>
                    <p:nvPicPr>
                      <p:cNvPr id="0" name="对象 727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739" y="3159126"/>
                        <a:ext cx="4667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4" name="Text Box 10"/>
          <p:cNvSpPr txBox="1">
            <a:spLocks noChangeArrowheads="1"/>
          </p:cNvSpPr>
          <p:nvPr/>
        </p:nvSpPr>
        <p:spPr bwMode="auto">
          <a:xfrm>
            <a:off x="1955801" y="3654426"/>
            <a:ext cx="5535613" cy="1383665"/>
          </a:xfrm>
          <a:prstGeom prst="rect">
            <a:avLst/>
          </a:prstGeom>
          <a:solidFill>
            <a:srgbClr val="FFFFFF"/>
          </a:solidFill>
          <a:ln w="9525">
            <a:solidFill>
              <a:srgbClr val="000000"/>
            </a:solidFill>
            <a:miter lim="800000"/>
          </a:ln>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latin typeface="幼圆" panose="02010509060101010101" pitchFamily="49" charset="-122"/>
              </a:rPr>
              <a:t>  进入基区的电子载流子少量与</a:t>
            </a:r>
            <a:endParaRPr lang="zh-CN" altLang="en-US">
              <a:latin typeface="幼圆" panose="02010509060101010101" pitchFamily="49" charset="-122"/>
            </a:endParaRPr>
          </a:p>
          <a:p>
            <a:pPr algn="just" eaLnBrk="1" hangingPunct="1"/>
            <a:r>
              <a:rPr lang="zh-CN" altLang="en-US">
                <a:latin typeface="幼圆" panose="02010509060101010101" pitchFamily="49" charset="-122"/>
              </a:rPr>
              <a:t>基区空穴复合，电源</a:t>
            </a:r>
            <a:r>
              <a:rPr lang="en-US" altLang="zh-CN">
                <a:latin typeface="幼圆" panose="02010509060101010101" pitchFamily="49" charset="-122"/>
              </a:rPr>
              <a:t>    </a:t>
            </a:r>
            <a:r>
              <a:rPr lang="zh-CN" altLang="en-US">
                <a:latin typeface="幼圆" panose="02010509060101010101" pitchFamily="49" charset="-122"/>
              </a:rPr>
              <a:t>   向基区</a:t>
            </a:r>
            <a:endParaRPr lang="zh-CN" altLang="en-US">
              <a:latin typeface="幼圆" panose="02010509060101010101" pitchFamily="49" charset="-122"/>
            </a:endParaRPr>
          </a:p>
          <a:p>
            <a:pPr algn="just" eaLnBrk="1" hangingPunct="1"/>
            <a:r>
              <a:rPr lang="zh-CN" altLang="en-US">
                <a:latin typeface="幼圆" panose="02010509060101010101" pitchFamily="49" charset="-122"/>
              </a:rPr>
              <a:t>补充空穴→基极电流</a:t>
            </a:r>
            <a:endParaRPr lang="zh-CN" altLang="en-US">
              <a:ea typeface="华文楷体" panose="02010600040101010101" pitchFamily="2" charset="-122"/>
            </a:endParaRPr>
          </a:p>
        </p:txBody>
      </p:sp>
      <p:sp>
        <p:nvSpPr>
          <p:cNvPr id="73739" name="Rectangle 11"/>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2716" name="对象 72715"/>
          <p:cNvGraphicFramePr>
            <a:graphicFrameLocks noChangeAspect="1"/>
          </p:cNvGraphicFramePr>
          <p:nvPr/>
        </p:nvGraphicFramePr>
        <p:xfrm>
          <a:off x="5286375" y="4149725"/>
          <a:ext cx="539750" cy="452438"/>
        </p:xfrm>
        <a:graphic>
          <a:graphicData uri="http://schemas.openxmlformats.org/presentationml/2006/ole">
            <mc:AlternateContent xmlns:mc="http://schemas.openxmlformats.org/markup-compatibility/2006">
              <mc:Choice xmlns:v="urn:schemas-microsoft-com:vml" Requires="v">
                <p:oleObj spid="_x0000_s4" name="" r:id="rId5" imgW="267335" imgH="229235" progId="">
                  <p:embed/>
                </p:oleObj>
              </mc:Choice>
              <mc:Fallback>
                <p:oleObj name="" r:id="rId5" imgW="267335" imgH="229235" progId="">
                  <p:embed/>
                  <p:pic>
                    <p:nvPicPr>
                      <p:cNvPr id="0" name="对象 727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4149725"/>
                        <a:ext cx="5397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17" name="对象 72716"/>
          <p:cNvGraphicFramePr>
            <a:graphicFrameLocks noChangeAspect="1"/>
          </p:cNvGraphicFramePr>
          <p:nvPr/>
        </p:nvGraphicFramePr>
        <p:xfrm>
          <a:off x="5330825" y="4554538"/>
          <a:ext cx="495300" cy="493712"/>
        </p:xfrm>
        <a:graphic>
          <a:graphicData uri="http://schemas.openxmlformats.org/presentationml/2006/ole">
            <mc:AlternateContent xmlns:mc="http://schemas.openxmlformats.org/markup-compatibility/2006">
              <mc:Choice xmlns:v="urn:schemas-microsoft-com:vml" Requires="v">
                <p:oleObj spid="_x0000_s5" name="" r:id="rId7" imgW="178435" imgH="229235" progId="">
                  <p:embed/>
                </p:oleObj>
              </mc:Choice>
              <mc:Fallback>
                <p:oleObj name="" r:id="rId7" imgW="178435" imgH="229235" progId="">
                  <p:embed/>
                  <p:pic>
                    <p:nvPicPr>
                      <p:cNvPr id="0" name="对象 727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0825" y="4554538"/>
                        <a:ext cx="4953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18" name="Rectangle 14"/>
          <p:cNvSpPr>
            <a:spLocks noChangeArrowheads="1"/>
          </p:cNvSpPr>
          <p:nvPr/>
        </p:nvSpPr>
        <p:spPr bwMode="auto">
          <a:xfrm>
            <a:off x="1909764" y="5016500"/>
            <a:ext cx="8281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latin typeface="幼圆" panose="02010509060101010101" pitchFamily="49" charset="-122"/>
              </a:rPr>
              <a:t>集电结外电场→基区的大部分电子载流子进入集</a:t>
            </a:r>
            <a:endParaRPr lang="zh-CN" altLang="en-US">
              <a:latin typeface="幼圆" panose="02010509060101010101" pitchFamily="49" charset="-122"/>
            </a:endParaRPr>
          </a:p>
          <a:p>
            <a:pPr eaLnBrk="1" hangingPunct="1"/>
            <a:r>
              <a:rPr lang="zh-CN" altLang="en-US">
                <a:latin typeface="幼圆" panose="02010509060101010101" pitchFamily="49" charset="-122"/>
              </a:rPr>
              <a:t>电区，并由电源收集→集电极电流 </a:t>
            </a:r>
            <a:endParaRPr lang="zh-CN" altLang="en-US">
              <a:latin typeface="幼圆" panose="02010509060101010101" pitchFamily="49" charset="-122"/>
            </a:endParaRPr>
          </a:p>
        </p:txBody>
      </p:sp>
      <p:sp>
        <p:nvSpPr>
          <p:cNvPr id="73743" name="Rectangle 15"/>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2720" name="对象 72719"/>
          <p:cNvGraphicFramePr>
            <a:graphicFrameLocks noChangeAspect="1"/>
          </p:cNvGraphicFramePr>
          <p:nvPr/>
        </p:nvGraphicFramePr>
        <p:xfrm>
          <a:off x="7400926" y="5543550"/>
          <a:ext cx="392113" cy="495300"/>
        </p:xfrm>
        <a:graphic>
          <a:graphicData uri="http://schemas.openxmlformats.org/presentationml/2006/ole">
            <mc:AlternateContent xmlns:mc="http://schemas.openxmlformats.org/markup-compatibility/2006">
              <mc:Choice xmlns:v="urn:schemas-microsoft-com:vml" Requires="v">
                <p:oleObj spid="_x0000_s6" name="" r:id="rId9" imgW="178435" imgH="229235" progId="">
                  <p:embed/>
                </p:oleObj>
              </mc:Choice>
              <mc:Fallback>
                <p:oleObj name="" r:id="rId9" imgW="178435" imgH="229235" progId="">
                  <p:embed/>
                  <p:pic>
                    <p:nvPicPr>
                      <p:cNvPr id="0" name="对象 727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5543550"/>
                        <a:ext cx="3921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灯片编号占位符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linds(horizontal)">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9"/>
                                        </p:tgtEl>
                                        <p:attrNameLst>
                                          <p:attrName>style.visibility</p:attrName>
                                        </p:attrNameLst>
                                      </p:cBhvr>
                                      <p:to>
                                        <p:strVal val="visible"/>
                                      </p:to>
                                    </p:set>
                                    <p:animEffect transition="in" filter="blinds(horizontal)">
                                      <p:cBhvr>
                                        <p:cTn id="12" dur="500"/>
                                        <p:tgtEl>
                                          <p:spTgt spid="727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10"/>
                                        </p:tgtEl>
                                        <p:attrNameLst>
                                          <p:attrName>style.visibility</p:attrName>
                                        </p:attrNameLst>
                                      </p:cBhvr>
                                      <p:to>
                                        <p:strVal val="visible"/>
                                      </p:to>
                                    </p:set>
                                    <p:animEffect transition="in" filter="blinds(horizontal)">
                                      <p:cBhvr>
                                        <p:cTn id="17" dur="500"/>
                                        <p:tgtEl>
                                          <p:spTgt spid="72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11"/>
                                        </p:tgtEl>
                                        <p:attrNameLst>
                                          <p:attrName>style.visibility</p:attrName>
                                        </p:attrNameLst>
                                      </p:cBhvr>
                                      <p:to>
                                        <p:strVal val="visible"/>
                                      </p:to>
                                    </p:set>
                                    <p:animEffect transition="in" filter="blinds(horizontal)">
                                      <p:cBhvr>
                                        <p:cTn id="22" dur="500"/>
                                        <p:tgtEl>
                                          <p:spTgt spid="72711"/>
                                        </p:tgtEl>
                                      </p:cBhvr>
                                    </p:animEffect>
                                  </p:childTnLst>
                                </p:cTn>
                              </p:par>
                              <p:par>
                                <p:cTn id="23" presetID="3" presetClass="entr" presetSubtype="10" fill="hold" nodeType="withEffect">
                                  <p:stCondLst>
                                    <p:cond delay="0"/>
                                  </p:stCondLst>
                                  <p:childTnLst>
                                    <p:set>
                                      <p:cBhvr>
                                        <p:cTn id="24" dur="1" fill="hold">
                                          <p:stCondLst>
                                            <p:cond delay="0"/>
                                          </p:stCondLst>
                                        </p:cTn>
                                        <p:tgtEl>
                                          <p:spTgt spid="72713"/>
                                        </p:tgtEl>
                                        <p:attrNameLst>
                                          <p:attrName>style.visibility</p:attrName>
                                        </p:attrNameLst>
                                      </p:cBhvr>
                                      <p:to>
                                        <p:strVal val="visible"/>
                                      </p:to>
                                    </p:set>
                                    <p:animEffect transition="in" filter="blinds(horizontal)">
                                      <p:cBhvr>
                                        <p:cTn id="25" dur="500"/>
                                        <p:tgtEl>
                                          <p:spTgt spid="727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2714"/>
                                        </p:tgtEl>
                                        <p:attrNameLst>
                                          <p:attrName>style.visibility</p:attrName>
                                        </p:attrNameLst>
                                      </p:cBhvr>
                                      <p:to>
                                        <p:strVal val="visible"/>
                                      </p:to>
                                    </p:set>
                                    <p:animEffect transition="in" filter="blinds(horizontal)">
                                      <p:cBhvr>
                                        <p:cTn id="30" dur="500"/>
                                        <p:tgtEl>
                                          <p:spTgt spid="72714"/>
                                        </p:tgtEl>
                                      </p:cBhvr>
                                    </p:animEffect>
                                  </p:childTnLst>
                                </p:cTn>
                              </p:par>
                              <p:par>
                                <p:cTn id="31" presetID="3" presetClass="entr" presetSubtype="10" fill="hold" nodeType="withEffect">
                                  <p:stCondLst>
                                    <p:cond delay="0"/>
                                  </p:stCondLst>
                                  <p:childTnLst>
                                    <p:set>
                                      <p:cBhvr>
                                        <p:cTn id="32" dur="1" fill="hold">
                                          <p:stCondLst>
                                            <p:cond delay="0"/>
                                          </p:stCondLst>
                                        </p:cTn>
                                        <p:tgtEl>
                                          <p:spTgt spid="72716"/>
                                        </p:tgtEl>
                                        <p:attrNameLst>
                                          <p:attrName>style.visibility</p:attrName>
                                        </p:attrNameLst>
                                      </p:cBhvr>
                                      <p:to>
                                        <p:strVal val="visible"/>
                                      </p:to>
                                    </p:set>
                                    <p:animEffect transition="in" filter="blinds(horizontal)">
                                      <p:cBhvr>
                                        <p:cTn id="33" dur="500"/>
                                        <p:tgtEl>
                                          <p:spTgt spid="72716"/>
                                        </p:tgtEl>
                                      </p:cBhvr>
                                    </p:animEffect>
                                  </p:childTnLst>
                                </p:cTn>
                              </p:par>
                              <p:par>
                                <p:cTn id="34" presetID="3" presetClass="entr" presetSubtype="10" fill="hold" nodeType="withEffect">
                                  <p:stCondLst>
                                    <p:cond delay="0"/>
                                  </p:stCondLst>
                                  <p:childTnLst>
                                    <p:set>
                                      <p:cBhvr>
                                        <p:cTn id="35" dur="1" fill="hold">
                                          <p:stCondLst>
                                            <p:cond delay="0"/>
                                          </p:stCondLst>
                                        </p:cTn>
                                        <p:tgtEl>
                                          <p:spTgt spid="72717"/>
                                        </p:tgtEl>
                                        <p:attrNameLst>
                                          <p:attrName>style.visibility</p:attrName>
                                        </p:attrNameLst>
                                      </p:cBhvr>
                                      <p:to>
                                        <p:strVal val="visible"/>
                                      </p:to>
                                    </p:set>
                                    <p:animEffect transition="in" filter="blinds(horizontal)">
                                      <p:cBhvr>
                                        <p:cTn id="36" dur="500"/>
                                        <p:tgtEl>
                                          <p:spTgt spid="727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2718"/>
                                        </p:tgtEl>
                                        <p:attrNameLst>
                                          <p:attrName>style.visibility</p:attrName>
                                        </p:attrNameLst>
                                      </p:cBhvr>
                                      <p:to>
                                        <p:strVal val="visible"/>
                                      </p:to>
                                    </p:set>
                                    <p:animEffect transition="in" filter="blinds(horizontal)">
                                      <p:cBhvr>
                                        <p:cTn id="41" dur="500"/>
                                        <p:tgtEl>
                                          <p:spTgt spid="72718"/>
                                        </p:tgtEl>
                                      </p:cBhvr>
                                    </p:animEffect>
                                  </p:childTnLst>
                                </p:cTn>
                              </p:par>
                              <p:par>
                                <p:cTn id="42" presetID="3" presetClass="entr" presetSubtype="10" fill="hold" nodeType="withEffect">
                                  <p:stCondLst>
                                    <p:cond delay="0"/>
                                  </p:stCondLst>
                                  <p:childTnLst>
                                    <p:set>
                                      <p:cBhvr>
                                        <p:cTn id="43" dur="1" fill="hold">
                                          <p:stCondLst>
                                            <p:cond delay="0"/>
                                          </p:stCondLst>
                                        </p:cTn>
                                        <p:tgtEl>
                                          <p:spTgt spid="72720"/>
                                        </p:tgtEl>
                                        <p:attrNameLst>
                                          <p:attrName>style.visibility</p:attrName>
                                        </p:attrNameLst>
                                      </p:cBhvr>
                                      <p:to>
                                        <p:strVal val="visible"/>
                                      </p:to>
                                    </p:set>
                                    <p:animEffect transition="in" filter="blinds(horizontal)">
                                      <p:cBhvr>
                                        <p:cTn id="44" dur="500"/>
                                        <p:tgtEl>
                                          <p:spTgt spid="72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10" grpId="0"/>
      <p:bldP spid="72711" grpId="0"/>
      <p:bldP spid="72714" grpId="0" bldLvl="0" animBg="1"/>
      <p:bldP spid="72718"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2225676" y="549276"/>
            <a:ext cx="4365625" cy="657225"/>
          </a:xfrm>
        </p:spPr>
        <p:txBody>
          <a:bodyPr/>
          <a:lstStyle/>
          <a:p>
            <a:pPr eaLnBrk="1" hangingPunct="1"/>
            <a:r>
              <a:rPr lang="zh-CN" altLang="en-US" sz="2800">
                <a:solidFill>
                  <a:srgbClr val="800000"/>
                </a:solidFill>
                <a:ea typeface="黑体" pitchFamily="49" charset="-122"/>
              </a:rPr>
              <a:t>☆电流放大作用：</a:t>
            </a:r>
            <a:endParaRPr lang="zh-CN" altLang="en-US" sz="2800">
              <a:solidFill>
                <a:srgbClr val="800000"/>
              </a:solidFill>
              <a:ea typeface="黑体" pitchFamily="49" charset="-122"/>
            </a:endParaRPr>
          </a:p>
        </p:txBody>
      </p:sp>
      <p:sp>
        <p:nvSpPr>
          <p:cNvPr id="74755" name="Rectangle 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3732" name="对象 73731"/>
          <p:cNvGraphicFramePr>
            <a:graphicFrameLocks noChangeAspect="1"/>
          </p:cNvGraphicFramePr>
          <p:nvPr/>
        </p:nvGraphicFramePr>
        <p:xfrm>
          <a:off x="3395663" y="1854200"/>
          <a:ext cx="1485900" cy="495300"/>
        </p:xfrm>
        <a:graphic>
          <a:graphicData uri="http://schemas.openxmlformats.org/presentationml/2006/ole">
            <mc:AlternateContent xmlns:mc="http://schemas.openxmlformats.org/markup-compatibility/2006">
              <mc:Choice xmlns:v="urn:schemas-microsoft-com:vml" Requires="v">
                <p:oleObj spid="_x0000_s2" name="" r:id="rId1" imgW="750570" imgH="228600" progId="">
                  <p:embed/>
                </p:oleObj>
              </mc:Choice>
              <mc:Fallback>
                <p:oleObj name="" r:id="rId1" imgW="750570" imgH="228600" progId="">
                  <p:embed/>
                  <p:pic>
                    <p:nvPicPr>
                      <p:cNvPr id="0" name="对象 737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3" y="1854200"/>
                        <a:ext cx="1485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7" name="Rectangle 5"/>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4759"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3738" name="Rectangle 10"/>
          <p:cNvSpPr>
            <a:spLocks noChangeArrowheads="1"/>
          </p:cNvSpPr>
          <p:nvPr/>
        </p:nvSpPr>
        <p:spPr bwMode="auto">
          <a:xfrm>
            <a:off x="1955800" y="3743325"/>
            <a:ext cx="83264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zh-CN" altLang="en-US"/>
              <a:t>小的基极电流变化量→大的集电极电流变化量，</a:t>
            </a:r>
            <a:endParaRPr lang="zh-CN" altLang="en-US"/>
          </a:p>
          <a:p>
            <a:pPr eaLnBrk="1" hangingPunct="1"/>
            <a:r>
              <a:rPr lang="zh-CN" altLang="en-US"/>
              <a:t>具有电流放大作用，电流控制作用</a:t>
            </a:r>
            <a:endParaRPr lang="zh-CN" altLang="en-US"/>
          </a:p>
          <a:p>
            <a:pPr eaLnBrk="1" hangingPunct="1"/>
            <a:r>
              <a:rPr lang="en-US" altLang="zh-CN">
                <a:latin typeface="华文楷体" panose="02010600040101010101" pitchFamily="2" charset="-122"/>
              </a:rPr>
              <a:t>——</a:t>
            </a:r>
            <a:r>
              <a:rPr lang="zh-CN" altLang="en-US"/>
              <a:t>电流控制型器件。</a:t>
            </a:r>
            <a:endParaRPr lang="zh-CN" altLang="en-US"/>
          </a:p>
        </p:txBody>
      </p:sp>
      <p:graphicFrame>
        <p:nvGraphicFramePr>
          <p:cNvPr id="3" name="对象 2">
            <a:hlinkClick r:id="" action="ppaction://ole?verb=1"/>
          </p:cNvPr>
          <p:cNvGraphicFramePr>
            <a:graphicFrameLocks noChangeAspect="1"/>
          </p:cNvGraphicFramePr>
          <p:nvPr/>
        </p:nvGraphicFramePr>
        <p:xfrm>
          <a:off x="5332572" y="1854042"/>
          <a:ext cx="1737995" cy="494030"/>
        </p:xfrm>
        <a:graphic>
          <a:graphicData uri="http://schemas.openxmlformats.org/presentationml/2006/ole">
            <mc:AlternateContent xmlns:mc="http://schemas.openxmlformats.org/markup-compatibility/2006">
              <mc:Choice xmlns:v="urn:schemas-microsoft-com:vml" Requires="v">
                <p:oleObj spid="_x0000_s4" name="" r:id="rId3" imgW="850900" imgH="228600" progId="Equation.KSEE3">
                  <p:embed/>
                </p:oleObj>
              </mc:Choice>
              <mc:Fallback>
                <p:oleObj name="" r:id="rId3" imgW="850900" imgH="228600" progId="Equation.KSEE3">
                  <p:embed/>
                  <p:pic>
                    <p:nvPicPr>
                      <p:cNvPr id="0" name="对象 1">
                        <a:hlinkClick r:id="" action="ppaction://ole?verb=1"/>
                      </p:cNvPr>
                      <p:cNvPicPr>
                        <a:picLocks noChangeAspect="1" noChangeArrowheads="1"/>
                      </p:cNvPicPr>
                      <p:nvPr/>
                    </p:nvPicPr>
                    <p:blipFill>
                      <a:blip r:embed="rId4"/>
                      <a:srcRect/>
                      <a:stretch>
                        <a:fillRect/>
                      </a:stretch>
                    </p:blipFill>
                    <p:spPr bwMode="auto">
                      <a:xfrm>
                        <a:off x="5332572" y="1854042"/>
                        <a:ext cx="1737995" cy="49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对象 4">
            <a:hlinkClick r:id="" action="ppaction://ole?verb=1"/>
          </p:cNvPr>
          <p:cNvGraphicFramePr>
            <a:graphicFrameLocks noChangeAspect="1"/>
          </p:cNvGraphicFramePr>
          <p:nvPr/>
        </p:nvGraphicFramePr>
        <p:xfrm>
          <a:off x="4027489" y="3113088"/>
          <a:ext cx="2492375" cy="539750"/>
        </p:xfrm>
        <a:graphic>
          <a:graphicData uri="http://schemas.openxmlformats.org/presentationml/2006/ole">
            <mc:AlternateContent xmlns:mc="http://schemas.openxmlformats.org/markup-compatibility/2006">
              <mc:Choice xmlns:v="urn:schemas-microsoft-com:vml" Requires="v">
                <p:oleObj spid="_x0000_s6" name="" r:id="rId5" imgW="1117600" imgH="228600" progId="Equation.KSEE3">
                  <p:embed/>
                </p:oleObj>
              </mc:Choice>
              <mc:Fallback>
                <p:oleObj name="" r:id="rId5" imgW="1117600" imgH="228600" progId="Equation.KSEE3">
                  <p:embed/>
                  <p:pic>
                    <p:nvPicPr>
                      <p:cNvPr id="0" name="对象 2">
                        <a:hlinkClick r:id="" action="ppaction://ole?verb=1"/>
                      </p:cNvPr>
                      <p:cNvPicPr>
                        <a:picLocks noChangeAspect="1" noChangeArrowheads="1"/>
                      </p:cNvPicPr>
                      <p:nvPr/>
                    </p:nvPicPr>
                    <p:blipFill>
                      <a:blip r:embed="rId6"/>
                      <a:srcRect/>
                      <a:stretch>
                        <a:fillRect/>
                      </a:stretch>
                    </p:blipFill>
                    <p:spPr bwMode="auto">
                      <a:xfrm>
                        <a:off x="4027489" y="3113088"/>
                        <a:ext cx="24923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灯片编号占位符 6"/>
          <p:cNvSpPr>
            <a:spLocks noGrp="1"/>
          </p:cNvSpPr>
          <p:nvPr>
            <p:ph type="sldNum" sz="quarter" idx="12"/>
          </p:nvPr>
        </p:nvSpPr>
        <p:spPr/>
        <p:txBody>
          <a:bodyPr/>
          <a:lstStyle/>
          <a:p>
            <a:fld id="{6D22F896-40B5-4ADD-8801-0D06FADFA095}" type="slidenum">
              <a:rPr lang="en-US" dirty="0"/>
            </a:fld>
            <a:endParaRPr lang="en-US" dirty="0"/>
          </a:p>
        </p:txBody>
      </p:sp>
      <p:pic>
        <p:nvPicPr>
          <p:cNvPr id="12" name="图片 11"/>
          <p:cNvPicPr>
            <a:picLocks noChangeAspect="1"/>
          </p:cNvPicPr>
          <p:nvPr/>
        </p:nvPicPr>
        <p:blipFill rotWithShape="1">
          <a:blip r:embed="rId7"/>
          <a:srcRect t="29091" b="33495"/>
          <a:stretch>
            <a:fillRect/>
          </a:stretch>
        </p:blipFill>
        <p:spPr>
          <a:xfrm>
            <a:off x="2185946" y="2512215"/>
            <a:ext cx="6452009" cy="4353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blinds(horizontal)">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738"/>
                                        </p:tgtEl>
                                        <p:attrNameLst>
                                          <p:attrName>style.visibility</p:attrName>
                                        </p:attrNameLst>
                                      </p:cBhvr>
                                      <p:to>
                                        <p:strVal val="visible"/>
                                      </p:to>
                                    </p:set>
                                    <p:animEffect transition="in" filter="blinds(horizontal)">
                                      <p:cBhvr>
                                        <p:cTn id="17" dur="500"/>
                                        <p:tgtEl>
                                          <p:spTgt spid="73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875144" y="2576359"/>
            <a:ext cx="4105275"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1</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参考方向不关联</a:t>
            </a:r>
            <a:endParaRPr lang="zh-CN" altLang="en-US" sz="2400" b="1" dirty="0">
              <a:latin typeface="楷体_GB2312" pitchFamily="1" charset="-122"/>
              <a:ea typeface="楷体_GB2312" pitchFamily="1" charset="-122"/>
            </a:endParaRPr>
          </a:p>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2</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参考方向关联</a:t>
            </a:r>
            <a:endParaRPr lang="zh-CN" altLang="en-US" sz="2400" b="1" dirty="0">
              <a:latin typeface="楷体_GB2312" pitchFamily="1" charset="-122"/>
              <a:ea typeface="楷体_GB2312" pitchFamily="1" charset="-122"/>
            </a:endParaRPr>
          </a:p>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3</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参考方向关联</a:t>
            </a:r>
            <a:endParaRPr lang="zh-CN" altLang="en-US" sz="2400" b="1" dirty="0">
              <a:latin typeface="楷体_GB2312" pitchFamily="1" charset="-122"/>
              <a:ea typeface="楷体_GB2312" pitchFamily="1" charset="-122"/>
            </a:endParaRPr>
          </a:p>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4</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参考方向关联</a:t>
            </a:r>
            <a:endParaRPr lang="zh-CN" altLang="en-US" sz="2400" b="1" dirty="0">
              <a:latin typeface="楷体_GB2312" pitchFamily="1" charset="-122"/>
              <a:ea typeface="楷体_GB2312" pitchFamily="1" charset="-122"/>
            </a:endParaRPr>
          </a:p>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5</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参考方向关联</a:t>
            </a:r>
            <a:endParaRPr lang="zh-CN" altLang="en-US" sz="2400" b="1" dirty="0">
              <a:latin typeface="楷体_GB2312" pitchFamily="1" charset="-122"/>
              <a:ea typeface="楷体_GB2312" pitchFamily="1" charset="-122"/>
            </a:endParaRPr>
          </a:p>
          <a:p>
            <a:pPr eaLnBrk="1" hangingPunct="1">
              <a:spcBef>
                <a:spcPct val="50000"/>
              </a:spcBef>
            </a:pPr>
            <a:r>
              <a:rPr lang="zh-CN" altLang="en-US" sz="2400" b="1" dirty="0">
                <a:latin typeface="楷体_GB2312" pitchFamily="1" charset="-122"/>
                <a:ea typeface="楷体_GB2312" pitchFamily="1" charset="-122"/>
              </a:rPr>
              <a:t>元件</a:t>
            </a:r>
            <a:r>
              <a:rPr lang="en-US" altLang="zh-CN" sz="2400" b="1" dirty="0">
                <a:latin typeface="楷体_GB2312" pitchFamily="1" charset="-122"/>
                <a:ea typeface="楷体_GB2312" pitchFamily="1" charset="-122"/>
              </a:rPr>
              <a:t>6</a:t>
            </a:r>
            <a:r>
              <a:rPr lang="zh-CN" altLang="en-US" sz="2400" b="1" dirty="0">
                <a:latin typeface="楷体_GB2312" pitchFamily="1" charset="-122"/>
                <a:ea typeface="楷体_GB2312" pitchFamily="1" charset="-122"/>
              </a:rPr>
              <a:t>：</a:t>
            </a:r>
            <a:r>
              <a:rPr lang="en-US" altLang="zh-CN" sz="2400" b="1" dirty="0" err="1">
                <a:latin typeface="楷体_GB2312" pitchFamily="1" charset="-122"/>
                <a:ea typeface="楷体_GB2312" pitchFamily="1" charset="-122"/>
              </a:rPr>
              <a:t>u,i</a:t>
            </a:r>
            <a:r>
              <a:rPr lang="zh-CN" altLang="en-US" sz="2400" b="1" dirty="0">
                <a:latin typeface="楷体_GB2312" pitchFamily="1" charset="-122"/>
                <a:ea typeface="楷体_GB2312" pitchFamily="1" charset="-122"/>
              </a:rPr>
              <a:t>参考方向关联</a:t>
            </a:r>
            <a:endParaRPr lang="zh-CN" altLang="en-US" sz="2400" b="1" dirty="0">
              <a:latin typeface="楷体_GB2312" pitchFamily="1" charset="-122"/>
              <a:ea typeface="楷体_GB2312" pitchFamily="1" charset="-122"/>
            </a:endParaRPr>
          </a:p>
        </p:txBody>
      </p:sp>
      <p:graphicFrame>
        <p:nvGraphicFramePr>
          <p:cNvPr id="3" name="Object 4"/>
          <p:cNvGraphicFramePr>
            <a:graphicFrameLocks noChangeAspect="1"/>
          </p:cNvGraphicFramePr>
          <p:nvPr/>
        </p:nvGraphicFramePr>
        <p:xfrm>
          <a:off x="7623253" y="2567804"/>
          <a:ext cx="4032250" cy="458788"/>
        </p:xfrm>
        <a:graphic>
          <a:graphicData uri="http://schemas.openxmlformats.org/presentationml/2006/ole">
            <mc:AlternateContent xmlns:mc="http://schemas.openxmlformats.org/markup-compatibility/2006">
              <mc:Choice xmlns:v="urn:schemas-microsoft-com:vml" Requires="v">
                <p:oleObj spid="_x0000_s4" name="Equation" r:id="rId1" imgW="1835150" imgH="193040" progId="Equation.3">
                  <p:embed/>
                </p:oleObj>
              </mc:Choice>
              <mc:Fallback>
                <p:oleObj name="Equation" r:id="rId1" imgW="1835150" imgH="19304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253" y="2567804"/>
                        <a:ext cx="40322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7648653" y="3140893"/>
          <a:ext cx="4438650" cy="434975"/>
        </p:xfrm>
        <a:graphic>
          <a:graphicData uri="http://schemas.openxmlformats.org/presentationml/2006/ole">
            <mc:AlternateContent xmlns:mc="http://schemas.openxmlformats.org/markup-compatibility/2006">
              <mc:Choice xmlns:v="urn:schemas-microsoft-com:vml" Requires="v">
                <p:oleObj spid="_x0000_s6" name="Equation" r:id="rId3" imgW="2150745" imgH="193040" progId="Equation.DSMT4">
                  <p:embed/>
                </p:oleObj>
              </mc:Choice>
              <mc:Fallback>
                <p:oleObj name="Equation" r:id="rId3" imgW="2150745" imgH="1930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653" y="3140893"/>
                        <a:ext cx="443865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7661354" y="4256905"/>
          <a:ext cx="4067175" cy="398463"/>
        </p:xfrm>
        <a:graphic>
          <a:graphicData uri="http://schemas.openxmlformats.org/presentationml/2006/ole">
            <mc:AlternateContent xmlns:mc="http://schemas.openxmlformats.org/markup-compatibility/2006">
              <mc:Choice xmlns:v="urn:schemas-microsoft-com:vml" Requires="v">
                <p:oleObj spid="_x0000_s8" name="Equation" r:id="rId5" imgW="2138045" imgH="193040" progId="Equation.DSMT4">
                  <p:embed/>
                </p:oleObj>
              </mc:Choice>
              <mc:Fallback>
                <p:oleObj name="Equation" r:id="rId5" imgW="2138045" imgH="1930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1354" y="4256905"/>
                        <a:ext cx="406717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7689929" y="4799829"/>
          <a:ext cx="4181475" cy="407988"/>
        </p:xfrm>
        <a:graphic>
          <a:graphicData uri="http://schemas.openxmlformats.org/presentationml/2006/ole">
            <mc:AlternateContent xmlns:mc="http://schemas.openxmlformats.org/markup-compatibility/2006">
              <mc:Choice xmlns:v="urn:schemas-microsoft-com:vml" Requires="v">
                <p:oleObj spid="_x0000_s10" name="Equation" r:id="rId7" imgW="2150745" imgH="193040" progId="Equation.3">
                  <p:embed/>
                </p:oleObj>
              </mc:Choice>
              <mc:Fallback>
                <p:oleObj name="Equation" r:id="rId7" imgW="2150745" imgH="1930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929" y="4799829"/>
                        <a:ext cx="418147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7694690" y="5303068"/>
          <a:ext cx="4337050" cy="403225"/>
        </p:xfrm>
        <a:graphic>
          <a:graphicData uri="http://schemas.openxmlformats.org/presentationml/2006/ole">
            <mc:AlternateContent xmlns:mc="http://schemas.openxmlformats.org/markup-compatibility/2006">
              <mc:Choice xmlns:v="urn:schemas-microsoft-com:vml" Requires="v">
                <p:oleObj spid="_x0000_s12" name="Equation" r:id="rId9" imgW="2253615" imgH="193040" progId="Equation.3">
                  <p:embed/>
                </p:oleObj>
              </mc:Choice>
              <mc:Fallback>
                <p:oleObj name="Equation" r:id="rId9" imgW="2253615" imgH="193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4690" y="5303068"/>
                        <a:ext cx="433705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0"/>
          <p:cNvSpPr txBox="1">
            <a:spLocks noChangeArrowheads="1"/>
          </p:cNvSpPr>
          <p:nvPr/>
        </p:nvSpPr>
        <p:spPr bwMode="auto">
          <a:xfrm>
            <a:off x="3878340" y="5936480"/>
            <a:ext cx="719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800" b="1">
                <a:latin typeface="Times New Roman" panose="02020503050405090304" pitchFamily="18" charset="0"/>
                <a:ea typeface="宋体" pitchFamily="2" charset="-122"/>
                <a:sym typeface="Symbol" panose="05050102010706020507" pitchFamily="18" charset="2"/>
              </a:rPr>
              <a:t>注</a:t>
            </a:r>
            <a:endParaRPr kumimoji="1" lang="zh-CN" altLang="en-US" sz="2800" b="1">
              <a:latin typeface="Times New Roman" panose="02020503050405090304" pitchFamily="18" charset="0"/>
              <a:ea typeface="宋体" pitchFamily="2" charset="-122"/>
              <a:sym typeface="Symbol" panose="05050102010706020507" pitchFamily="18" charset="2"/>
            </a:endParaRPr>
          </a:p>
        </p:txBody>
      </p:sp>
      <p:sp>
        <p:nvSpPr>
          <p:cNvPr id="14" name="Text Box 11"/>
          <p:cNvSpPr txBox="1">
            <a:spLocks noChangeArrowheads="1"/>
          </p:cNvSpPr>
          <p:nvPr/>
        </p:nvSpPr>
        <p:spPr bwMode="auto">
          <a:xfrm>
            <a:off x="4886403" y="5998392"/>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对一完整的电路，发出的功率＝消耗的功率</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graphicFrame>
        <p:nvGraphicFramePr>
          <p:cNvPr id="15" name="Object 5"/>
          <p:cNvGraphicFramePr>
            <a:graphicFrameLocks noChangeAspect="1"/>
          </p:cNvGraphicFramePr>
          <p:nvPr/>
        </p:nvGraphicFramePr>
        <p:xfrm>
          <a:off x="7648653" y="3664029"/>
          <a:ext cx="3784601" cy="483884"/>
        </p:xfrm>
        <a:graphic>
          <a:graphicData uri="http://schemas.openxmlformats.org/presentationml/2006/ole">
            <mc:AlternateContent xmlns:mc="http://schemas.openxmlformats.org/markup-compatibility/2006">
              <mc:Choice xmlns:v="urn:schemas-microsoft-com:vml" Requires="v">
                <p:oleObj spid="_x0000_s16" name="Equation" r:id="rId11" imgW="45415200" imgH="5486400" progId="Equation.DSMT4">
                  <p:embed/>
                </p:oleObj>
              </mc:Choice>
              <mc:Fallback>
                <p:oleObj name="Equation" r:id="rId11" imgW="45415200" imgH="5486400" progId="Equation.DSMT4">
                  <p:embed/>
                  <p:pic>
                    <p:nvPicPr>
                      <p:cNvPr id="0" name="Object 5"/>
                      <p:cNvPicPr>
                        <a:picLocks noChangeAspect="1" noChangeArrowheads="1"/>
                      </p:cNvPicPr>
                      <p:nvPr/>
                    </p:nvPicPr>
                    <p:blipFill>
                      <a:blip r:embed="rId12"/>
                      <a:srcRect/>
                      <a:stretch>
                        <a:fillRect/>
                      </a:stretch>
                    </p:blipFill>
                    <p:spPr bwMode="auto">
                      <a:xfrm>
                        <a:off x="7648653" y="3664029"/>
                        <a:ext cx="3784601" cy="483884"/>
                      </a:xfrm>
                      <a:prstGeom prst="rect">
                        <a:avLst/>
                      </a:prstGeom>
                      <a:noFill/>
                      <a:ln>
                        <a:noFill/>
                      </a:ln>
                      <a:effectLst/>
                    </p:spPr>
                  </p:pic>
                </p:oleObj>
              </mc:Fallback>
            </mc:AlternateContent>
          </a:graphicData>
        </a:graphic>
      </p:graphicFrame>
      <p:grpSp>
        <p:nvGrpSpPr>
          <p:cNvPr id="17" name="Group 3"/>
          <p:cNvGrpSpPr/>
          <p:nvPr/>
        </p:nvGrpSpPr>
        <p:grpSpPr bwMode="auto">
          <a:xfrm>
            <a:off x="22" y="945770"/>
            <a:ext cx="3951497" cy="3006030"/>
            <a:chOff x="612" y="300"/>
            <a:chExt cx="3220" cy="2539"/>
          </a:xfrm>
        </p:grpSpPr>
        <p:sp>
          <p:nvSpPr>
            <p:cNvPr id="18" name="Line 4"/>
            <p:cNvSpPr>
              <a:spLocks noChangeShapeType="1"/>
            </p:cNvSpPr>
            <p:nvPr/>
          </p:nvSpPr>
          <p:spPr bwMode="auto">
            <a:xfrm>
              <a:off x="3334"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Rectangle 5"/>
            <p:cNvSpPr>
              <a:spLocks noChangeArrowheads="1"/>
            </p:cNvSpPr>
            <p:nvPr/>
          </p:nvSpPr>
          <p:spPr bwMode="auto">
            <a:xfrm>
              <a:off x="3228" y="1208"/>
              <a:ext cx="181"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宋体" pitchFamily="2" charset="-122"/>
                  <a:sym typeface="Symbol" panose="05050102010706020507" pitchFamily="18" charset="2"/>
                </a:rPr>
                <a:t>5</a:t>
              </a:r>
              <a:endParaRPr kumimoji="1" lang="en-US" altLang="zh-CN" sz="2400" b="1">
                <a:solidFill>
                  <a:srgbClr val="CC0000"/>
                </a:solidFill>
                <a:latin typeface="Times New Roman" panose="02020503050405090304" pitchFamily="18" charset="0"/>
                <a:ea typeface="宋体" pitchFamily="2" charset="-122"/>
                <a:sym typeface="Symbol" panose="05050102010706020507" pitchFamily="18" charset="2"/>
              </a:endParaRPr>
            </a:p>
          </p:txBody>
        </p:sp>
        <p:sp>
          <p:nvSpPr>
            <p:cNvPr id="20" name="Line 6"/>
            <p:cNvSpPr>
              <a:spLocks noChangeShapeType="1"/>
            </p:cNvSpPr>
            <p:nvPr/>
          </p:nvSpPr>
          <p:spPr bwMode="auto">
            <a:xfrm>
              <a:off x="1021" y="709"/>
              <a:ext cx="2313"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
            <p:cNvSpPr>
              <a:spLocks noChangeShapeType="1"/>
            </p:cNvSpPr>
            <p:nvPr/>
          </p:nvSpPr>
          <p:spPr bwMode="auto">
            <a:xfrm>
              <a:off x="1021" y="2342"/>
              <a:ext cx="2313"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8"/>
            <p:cNvSpPr>
              <a:spLocks noChangeShapeType="1"/>
            </p:cNvSpPr>
            <p:nvPr/>
          </p:nvSpPr>
          <p:spPr bwMode="auto">
            <a:xfrm>
              <a:off x="1021"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9"/>
            <p:cNvSpPr>
              <a:spLocks noChangeShapeType="1"/>
            </p:cNvSpPr>
            <p:nvPr/>
          </p:nvSpPr>
          <p:spPr bwMode="auto">
            <a:xfrm>
              <a:off x="2155" y="709"/>
              <a:ext cx="0" cy="1633"/>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AutoShape 10"/>
            <p:cNvSpPr>
              <a:spLocks noChangeArrowheads="1"/>
            </p:cNvSpPr>
            <p:nvPr/>
          </p:nvSpPr>
          <p:spPr bwMode="auto">
            <a:xfrm>
              <a:off x="930" y="754"/>
              <a:ext cx="45" cy="363"/>
            </a:xfrm>
            <a:prstGeom prst="downArrow">
              <a:avLst>
                <a:gd name="adj1" fmla="val 50000"/>
                <a:gd name="adj2" fmla="val 201667"/>
              </a:avLst>
            </a:prstGeom>
            <a:solidFill>
              <a:schemeClr val="tx1"/>
            </a:solidFill>
            <a:ln w="38100" cap="sq"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5" name="AutoShape 11"/>
            <p:cNvSpPr>
              <a:spLocks noChangeArrowheads="1"/>
            </p:cNvSpPr>
            <p:nvPr/>
          </p:nvSpPr>
          <p:spPr bwMode="auto">
            <a:xfrm>
              <a:off x="3379" y="1752"/>
              <a:ext cx="45" cy="363"/>
            </a:xfrm>
            <a:prstGeom prst="downArrow">
              <a:avLst>
                <a:gd name="adj1" fmla="val 50000"/>
                <a:gd name="adj2" fmla="val 201667"/>
              </a:avLst>
            </a:prstGeom>
            <a:solidFill>
              <a:schemeClr val="tx1"/>
            </a:solidFill>
            <a:ln w="38100" cap="sq"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6" name="Rectangle 12"/>
            <p:cNvSpPr>
              <a:spLocks noChangeArrowheads="1"/>
            </p:cNvSpPr>
            <p:nvPr/>
          </p:nvSpPr>
          <p:spPr bwMode="auto">
            <a:xfrm>
              <a:off x="2472" y="615"/>
              <a:ext cx="544" cy="17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6</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7" name="Rectangle 13"/>
            <p:cNvSpPr>
              <a:spLocks noChangeArrowheads="1"/>
            </p:cNvSpPr>
            <p:nvPr/>
          </p:nvSpPr>
          <p:spPr bwMode="auto">
            <a:xfrm>
              <a:off x="2061" y="1208"/>
              <a:ext cx="180"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rPr>
                <a:t>4</a:t>
              </a:r>
              <a:endPar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8" name="Rectangle 14"/>
            <p:cNvSpPr>
              <a:spLocks noChangeArrowheads="1"/>
            </p:cNvSpPr>
            <p:nvPr/>
          </p:nvSpPr>
          <p:spPr bwMode="auto">
            <a:xfrm>
              <a:off x="1293" y="604"/>
              <a:ext cx="499" cy="181"/>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rPr>
                <a:t>1</a:t>
              </a:r>
              <a:endParaRPr kumimoji="1" lang="en-US" altLang="zh-CN" sz="2400" b="1" dirty="0">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9" name="Rectangle 15"/>
            <p:cNvSpPr>
              <a:spLocks noChangeArrowheads="1"/>
            </p:cNvSpPr>
            <p:nvPr/>
          </p:nvSpPr>
          <p:spPr bwMode="auto">
            <a:xfrm>
              <a:off x="929" y="1208"/>
              <a:ext cx="180" cy="453"/>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2</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30" name="Rectangle 16"/>
            <p:cNvSpPr>
              <a:spLocks noChangeArrowheads="1"/>
            </p:cNvSpPr>
            <p:nvPr/>
          </p:nvSpPr>
          <p:spPr bwMode="auto">
            <a:xfrm>
              <a:off x="1293" y="2254"/>
              <a:ext cx="544" cy="170"/>
            </a:xfrm>
            <a:prstGeom prst="rect">
              <a:avLst/>
            </a:prstGeom>
            <a:solidFill>
              <a:srgbClr val="46ACA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rPr>
                <a:t>3</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31" name="AutoShape 17"/>
            <p:cNvSpPr>
              <a:spLocks noChangeArrowheads="1"/>
            </p:cNvSpPr>
            <p:nvPr/>
          </p:nvSpPr>
          <p:spPr bwMode="auto">
            <a:xfrm>
              <a:off x="2200" y="1752"/>
              <a:ext cx="91" cy="408"/>
            </a:xfrm>
            <a:prstGeom prst="upArrow">
              <a:avLst>
                <a:gd name="adj1" fmla="val 50000"/>
                <a:gd name="adj2" fmla="val 112088"/>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32" name="Text Box 18"/>
            <p:cNvSpPr txBox="1">
              <a:spLocks noChangeArrowheads="1"/>
            </p:cNvSpPr>
            <p:nvPr/>
          </p:nvSpPr>
          <p:spPr bwMode="auto">
            <a:xfrm>
              <a:off x="2200" y="1843"/>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2</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3" name="Text Box 19"/>
            <p:cNvSpPr txBox="1">
              <a:spLocks noChangeArrowheads="1"/>
            </p:cNvSpPr>
            <p:nvPr/>
          </p:nvSpPr>
          <p:spPr bwMode="auto">
            <a:xfrm>
              <a:off x="3425" y="1843"/>
              <a:ext cx="407"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3</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4" name="Text Box 20"/>
            <p:cNvSpPr txBox="1">
              <a:spLocks noChangeArrowheads="1"/>
            </p:cNvSpPr>
            <p:nvPr/>
          </p:nvSpPr>
          <p:spPr bwMode="auto">
            <a:xfrm>
              <a:off x="612" y="754"/>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I</a:t>
              </a:r>
              <a:r>
                <a:rPr kumimoji="1" lang="en-US" altLang="zh-CN" sz="1400" b="1">
                  <a:latin typeface="Times New Roman" panose="02020503050405090304" pitchFamily="18" charset="0"/>
                  <a:ea typeface="仿宋_GB2312" pitchFamily="49" charset="-122"/>
                  <a:sym typeface="Symbol" panose="05050102010706020507" pitchFamily="18" charset="2"/>
                </a:rPr>
                <a:t>1</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5" name="Text Box 21"/>
            <p:cNvSpPr txBox="1">
              <a:spLocks noChangeArrowheads="1"/>
            </p:cNvSpPr>
            <p:nvPr/>
          </p:nvSpPr>
          <p:spPr bwMode="auto">
            <a:xfrm>
              <a:off x="1741" y="1608"/>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6" name="Text Box 22"/>
            <p:cNvSpPr txBox="1">
              <a:spLocks noChangeArrowheads="1"/>
            </p:cNvSpPr>
            <p:nvPr/>
          </p:nvSpPr>
          <p:spPr bwMode="auto">
            <a:xfrm>
              <a:off x="1064" y="2371"/>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7" name="Text Box 23"/>
            <p:cNvSpPr txBox="1">
              <a:spLocks noChangeArrowheads="1"/>
            </p:cNvSpPr>
            <p:nvPr/>
          </p:nvSpPr>
          <p:spPr bwMode="auto">
            <a:xfrm>
              <a:off x="1111" y="93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a:latin typeface="Times New Roman" panose="02020503050405090304" pitchFamily="18" charset="0"/>
                  <a:ea typeface="仿宋_GB2312" pitchFamily="49" charset="-122"/>
                  <a:sym typeface="Symbol" panose="05050102010706020507" pitchFamily="18" charset="2"/>
                </a:rPr>
                <a:t>+</a:t>
              </a:r>
              <a:endParaRPr kumimoji="1" lang="en-US" altLang="zh-CN" sz="2400" b="1">
                <a:latin typeface="Times New Roman" panose="02020503050405090304" pitchFamily="18" charset="0"/>
                <a:ea typeface="仿宋_GB2312" pitchFamily="49" charset="-122"/>
                <a:sym typeface="Symbol" panose="05050102010706020507" pitchFamily="18" charset="2"/>
              </a:endParaRPr>
            </a:p>
          </p:txBody>
        </p:sp>
        <p:sp>
          <p:nvSpPr>
            <p:cNvPr id="38" name="Text Box 24"/>
            <p:cNvSpPr txBox="1">
              <a:spLocks noChangeArrowheads="1"/>
            </p:cNvSpPr>
            <p:nvPr/>
          </p:nvSpPr>
          <p:spPr bwMode="auto">
            <a:xfrm>
              <a:off x="930"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39" name="Text Box 25"/>
            <p:cNvSpPr txBox="1">
              <a:spLocks noChangeArrowheads="1"/>
            </p:cNvSpPr>
            <p:nvPr/>
          </p:nvSpPr>
          <p:spPr bwMode="auto">
            <a:xfrm>
              <a:off x="2211" y="346"/>
              <a:ext cx="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40" name="Text Box 26"/>
            <p:cNvSpPr txBox="1">
              <a:spLocks noChangeArrowheads="1"/>
            </p:cNvSpPr>
            <p:nvPr/>
          </p:nvSpPr>
          <p:spPr bwMode="auto">
            <a:xfrm>
              <a:off x="2938" y="1043"/>
              <a:ext cx="2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41" name="Text Box 27"/>
            <p:cNvSpPr txBox="1">
              <a:spLocks noChangeArrowheads="1"/>
            </p:cNvSpPr>
            <p:nvPr/>
          </p:nvSpPr>
          <p:spPr bwMode="auto">
            <a:xfrm>
              <a:off x="1111" y="161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42" name="Text Box 28"/>
            <p:cNvSpPr txBox="1">
              <a:spLocks noChangeArrowheads="1"/>
            </p:cNvSpPr>
            <p:nvPr/>
          </p:nvSpPr>
          <p:spPr bwMode="auto">
            <a:xfrm>
              <a:off x="1737" y="238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43" name="Text Box 29"/>
            <p:cNvSpPr txBox="1">
              <a:spLocks noChangeArrowheads="1"/>
            </p:cNvSpPr>
            <p:nvPr/>
          </p:nvSpPr>
          <p:spPr bwMode="auto">
            <a:xfrm>
              <a:off x="2925" y="33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44" name="Text Box 30"/>
            <p:cNvSpPr txBox="1">
              <a:spLocks noChangeArrowheads="1"/>
            </p:cNvSpPr>
            <p:nvPr/>
          </p:nvSpPr>
          <p:spPr bwMode="auto">
            <a:xfrm>
              <a:off x="2932" y="1598"/>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45" name="Text Box 31"/>
            <p:cNvSpPr txBox="1">
              <a:spLocks noChangeArrowheads="1"/>
            </p:cNvSpPr>
            <p:nvPr/>
          </p:nvSpPr>
          <p:spPr bwMode="auto">
            <a:xfrm>
              <a:off x="1731" y="103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rPr>
                <a:t>－</a:t>
              </a:r>
              <a:endParaRPr kumimoji="1" lang="zh-CN" altLang="en-US" sz="2400" b="1" dirty="0">
                <a:latin typeface="Times New Roman" panose="02020503050405090304" pitchFamily="18" charset="0"/>
                <a:ea typeface="仿宋_GB2312" pitchFamily="49" charset="-122"/>
                <a:cs typeface="Times New Roman" panose="02020503050405090304" pitchFamily="18" charset="0"/>
                <a:sym typeface="Symbol" panose="05050102010706020507" pitchFamily="18" charset="2"/>
              </a:endParaRPr>
            </a:p>
          </p:txBody>
        </p:sp>
        <p:sp>
          <p:nvSpPr>
            <p:cNvPr id="46" name="Text Box 32"/>
            <p:cNvSpPr txBox="1">
              <a:spLocks noChangeArrowheads="1"/>
            </p:cNvSpPr>
            <p:nvPr/>
          </p:nvSpPr>
          <p:spPr bwMode="auto">
            <a:xfrm>
              <a:off x="2563" y="301"/>
              <a:ext cx="452"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6</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47" name="Text Box 33"/>
            <p:cNvSpPr txBox="1">
              <a:spLocks noChangeArrowheads="1"/>
            </p:cNvSpPr>
            <p:nvPr/>
          </p:nvSpPr>
          <p:spPr bwMode="auto">
            <a:xfrm>
              <a:off x="2836" y="1344"/>
              <a:ext cx="424"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5</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48" name="Text Box 34"/>
            <p:cNvSpPr txBox="1">
              <a:spLocks noChangeArrowheads="1"/>
            </p:cNvSpPr>
            <p:nvPr/>
          </p:nvSpPr>
          <p:spPr bwMode="auto">
            <a:xfrm>
              <a:off x="1616" y="1299"/>
              <a:ext cx="448"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4</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49" name="Text Box 35"/>
            <p:cNvSpPr txBox="1">
              <a:spLocks noChangeArrowheads="1"/>
            </p:cNvSpPr>
            <p:nvPr/>
          </p:nvSpPr>
          <p:spPr bwMode="auto">
            <a:xfrm>
              <a:off x="1371" y="2449"/>
              <a:ext cx="479"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3</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50" name="Text Box 36"/>
            <p:cNvSpPr txBox="1">
              <a:spLocks noChangeArrowheads="1"/>
            </p:cNvSpPr>
            <p:nvPr/>
          </p:nvSpPr>
          <p:spPr bwMode="auto">
            <a:xfrm>
              <a:off x="1111" y="1299"/>
              <a:ext cx="46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2</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sp>
          <p:nvSpPr>
            <p:cNvPr id="51" name="Text Box 37"/>
            <p:cNvSpPr txBox="1">
              <a:spLocks noChangeArrowheads="1"/>
            </p:cNvSpPr>
            <p:nvPr/>
          </p:nvSpPr>
          <p:spPr bwMode="auto">
            <a:xfrm>
              <a:off x="1338" y="300"/>
              <a:ext cx="452"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sym typeface="Symbol" panose="05050102010706020507" pitchFamily="18" charset="2"/>
                </a:rPr>
                <a:t>U</a:t>
              </a:r>
              <a:r>
                <a:rPr kumimoji="1" lang="en-US" altLang="zh-CN" sz="1400" b="1" dirty="0">
                  <a:latin typeface="Times New Roman" panose="02020503050405090304" pitchFamily="18" charset="0"/>
                  <a:ea typeface="仿宋_GB2312" pitchFamily="49" charset="-122"/>
                  <a:sym typeface="Symbol" panose="05050102010706020507" pitchFamily="18" charset="2"/>
                </a:rPr>
                <a:t>1</a:t>
              </a:r>
              <a:endParaRPr kumimoji="1" lang="en-US" altLang="zh-CN" sz="2400" b="1" dirty="0">
                <a:latin typeface="Times New Roman" panose="02020503050405090304" pitchFamily="18" charset="0"/>
                <a:ea typeface="仿宋_GB2312" pitchFamily="49" charset="-122"/>
                <a:sym typeface="Symbol" panose="05050102010706020507" pitchFamily="18" charset="2"/>
              </a:endParaRPr>
            </a:p>
          </p:txBody>
        </p:sp>
      </p:grpSp>
      <p:sp>
        <p:nvSpPr>
          <p:cNvPr id="52" name="Text Box 39"/>
          <p:cNvSpPr txBox="1">
            <a:spLocks noChangeArrowheads="1"/>
          </p:cNvSpPr>
          <p:nvPr/>
        </p:nvSpPr>
        <p:spPr bwMode="auto">
          <a:xfrm>
            <a:off x="1696524" y="945235"/>
            <a:ext cx="445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lang="zh-CN" altLang="en-US" dirty="0">
                <a:ea typeface="宋体" pitchFamily="2" charset="-122"/>
              </a:rPr>
              <a:t>－</a:t>
            </a:r>
            <a:endParaRPr lang="zh-CN" altLang="en-US" dirty="0">
              <a:ea typeface="宋体" pitchFamily="2" charset="-122"/>
            </a:endParaRPr>
          </a:p>
        </p:txBody>
      </p:sp>
      <p:sp>
        <p:nvSpPr>
          <p:cNvPr id="53" name="灯片编号占位符 5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1277937" y="702749"/>
            <a:ext cx="7489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en-US" altLang="zh-CN" sz="2800" b="1" dirty="0">
                <a:solidFill>
                  <a:srgbClr val="000000"/>
                </a:solidFill>
                <a:ea typeface="楷体_GB2312" pitchFamily="1" charset="-122"/>
              </a:rPr>
              <a:t> </a:t>
            </a:r>
            <a:r>
              <a:rPr kumimoji="1" lang="zh-CN" altLang="en-US" sz="2800" b="1" dirty="0">
                <a:solidFill>
                  <a:srgbClr val="000000"/>
                </a:solidFill>
                <a:ea typeface="楷体_GB2312" pitchFamily="1" charset="-122"/>
              </a:rPr>
              <a:t>晶体管伏安特性曲线及参数</a:t>
            </a:r>
            <a:endParaRPr kumimoji="1" lang="zh-CN" altLang="zh-CN" sz="2800" b="1" dirty="0">
              <a:solidFill>
                <a:srgbClr val="000000"/>
              </a:solidFill>
              <a:ea typeface="楷体_GB2312" pitchFamily="1" charset="-122"/>
            </a:endParaRPr>
          </a:p>
        </p:txBody>
      </p:sp>
      <p:sp>
        <p:nvSpPr>
          <p:cNvPr id="54281" name="Rectangle 9"/>
          <p:cNvSpPr>
            <a:spLocks noChangeArrowheads="1"/>
          </p:cNvSpPr>
          <p:nvPr/>
        </p:nvSpPr>
        <p:spPr bwMode="auto">
          <a:xfrm>
            <a:off x="1050323" y="1370291"/>
            <a:ext cx="10836875"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dirty="0">
                <a:solidFill>
                  <a:srgbClr val="000000"/>
                </a:solidFill>
                <a:latin typeface="楷体_GB2312" pitchFamily="1" charset="-122"/>
                <a:ea typeface="楷体_GB2312" pitchFamily="1" charset="-122"/>
              </a:rPr>
              <a:t>    晶体管有三个电极，通常用其中两个分别作输入、输出端，第三个作公共端，这样可以构成输入和输出两个回路。实际中有</a:t>
            </a:r>
            <a:r>
              <a:rPr lang="zh-CN" altLang="en-US" sz="2400" b="1" dirty="0">
                <a:solidFill>
                  <a:srgbClr val="CC0099"/>
                </a:solidFill>
                <a:latin typeface="楷体_GB2312" pitchFamily="1" charset="-122"/>
                <a:ea typeface="楷体_GB2312" pitchFamily="1" charset="-122"/>
              </a:rPr>
              <a:t>共发射极、共集电极和共基极</a:t>
            </a:r>
            <a:r>
              <a:rPr lang="zh-CN" altLang="en-US" sz="2400" b="1" dirty="0">
                <a:solidFill>
                  <a:srgbClr val="000000"/>
                </a:solidFill>
                <a:latin typeface="楷体_GB2312" pitchFamily="1" charset="-122"/>
                <a:ea typeface="楷体_GB2312" pitchFamily="1" charset="-122"/>
              </a:rPr>
              <a:t>三种基本接法，如图所示。</a:t>
            </a:r>
            <a:endParaRPr lang="zh-CN" altLang="en-US" sz="2400" b="1" dirty="0">
              <a:solidFill>
                <a:srgbClr val="000000"/>
              </a:solidFill>
              <a:latin typeface="楷体_GB2312" pitchFamily="1" charset="-122"/>
              <a:ea typeface="楷体_GB2312" pitchFamily="1" charset="-122"/>
            </a:endParaRPr>
          </a:p>
        </p:txBody>
      </p:sp>
      <p:graphicFrame>
        <p:nvGraphicFramePr>
          <p:cNvPr id="54286" name="Object 14"/>
          <p:cNvGraphicFramePr>
            <a:graphicFrameLocks noChangeAspect="1"/>
          </p:cNvGraphicFramePr>
          <p:nvPr/>
        </p:nvGraphicFramePr>
        <p:xfrm>
          <a:off x="1916113" y="2810561"/>
          <a:ext cx="3452812" cy="2732088"/>
        </p:xfrm>
        <a:graphic>
          <a:graphicData uri="http://schemas.openxmlformats.org/presentationml/2006/ole">
            <mc:AlternateContent xmlns:mc="http://schemas.openxmlformats.org/markup-compatibility/2006">
              <mc:Choice xmlns:v="urn:schemas-microsoft-com:vml" Requires="v">
                <p:oleObj spid="_x0000_s2" name="Visio" r:id="rId1" imgW="1544955" imgH="1387475" progId="Visio.Drawing.11">
                  <p:embed/>
                </p:oleObj>
              </mc:Choice>
              <mc:Fallback>
                <p:oleObj name="Visio" r:id="rId1" imgW="1544955" imgH="1387475" progId="Visio.Drawing.11">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113" y="2810561"/>
                        <a:ext cx="3452812"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7" name="Object 15"/>
          <p:cNvGraphicFramePr>
            <a:graphicFrameLocks noChangeAspect="1"/>
          </p:cNvGraphicFramePr>
          <p:nvPr/>
        </p:nvGraphicFramePr>
        <p:xfrm>
          <a:off x="4676776" y="2920099"/>
          <a:ext cx="2614613" cy="2590800"/>
        </p:xfrm>
        <a:graphic>
          <a:graphicData uri="http://schemas.openxmlformats.org/presentationml/2006/ole">
            <mc:AlternateContent xmlns:mc="http://schemas.openxmlformats.org/markup-compatibility/2006">
              <mc:Choice xmlns:v="urn:schemas-microsoft-com:vml" Requires="v">
                <p:oleObj spid="_x0000_s3" name="Visio" r:id="rId3" imgW="1450340" imgH="1156335" progId="Visio.Drawing.11">
                  <p:embed/>
                </p:oleObj>
              </mc:Choice>
              <mc:Fallback>
                <p:oleObj name="Visio" r:id="rId3" imgW="1450340" imgH="1156335" progId="Visio.Drawing.11">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6" y="2920099"/>
                        <a:ext cx="261461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8" name="Object 16"/>
          <p:cNvGraphicFramePr>
            <a:graphicFrameLocks noChangeAspect="1"/>
          </p:cNvGraphicFramePr>
          <p:nvPr/>
        </p:nvGraphicFramePr>
        <p:xfrm>
          <a:off x="6999289" y="2802625"/>
          <a:ext cx="3074987" cy="2771775"/>
        </p:xfrm>
        <a:graphic>
          <a:graphicData uri="http://schemas.openxmlformats.org/presentationml/2006/ole">
            <mc:AlternateContent xmlns:mc="http://schemas.openxmlformats.org/markup-compatibility/2006">
              <mc:Choice xmlns:v="urn:schemas-microsoft-com:vml" Requires="v">
                <p:oleObj spid="_x0000_s4" name="Visio" r:id="rId5" imgW="1555750" imgH="1156335" progId="Visio.Drawing.11">
                  <p:embed/>
                </p:oleObj>
              </mc:Choice>
              <mc:Fallback>
                <p:oleObj name="Visio" r:id="rId5" imgW="1555750" imgH="1156335" progId="Visio.Drawing.11">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9289" y="2802625"/>
                        <a:ext cx="3074987"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9" name="Rectangle 17"/>
          <p:cNvSpPr>
            <a:spLocks noChangeArrowheads="1"/>
          </p:cNvSpPr>
          <p:nvPr/>
        </p:nvSpPr>
        <p:spPr bwMode="auto">
          <a:xfrm>
            <a:off x="2960688" y="5464861"/>
            <a:ext cx="206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CC0000"/>
                </a:solidFill>
                <a:latin typeface="Times New Roman" panose="02020503050405090304" pitchFamily="18" charset="0"/>
                <a:ea typeface="楷体_GB2312" pitchFamily="1" charset="-122"/>
                <a:cs typeface="Arial Unicode MS" panose="020B0604020202020204" charset="-122"/>
              </a:rPr>
              <a:t>共发射极</a:t>
            </a:r>
            <a:endParaRPr lang="zh-CN" altLang="en-US" sz="2400" b="1">
              <a:solidFill>
                <a:srgbClr val="CC0000"/>
              </a:solidFill>
              <a:latin typeface="Times New Roman" panose="02020503050405090304" pitchFamily="18" charset="0"/>
              <a:ea typeface="楷体_GB2312" pitchFamily="1" charset="-122"/>
              <a:cs typeface="Arial Unicode MS" panose="020B0604020202020204" charset="-122"/>
            </a:endParaRPr>
          </a:p>
        </p:txBody>
      </p:sp>
      <p:sp>
        <p:nvSpPr>
          <p:cNvPr id="54290" name="Rectangle 18"/>
          <p:cNvSpPr>
            <a:spLocks noChangeArrowheads="1"/>
          </p:cNvSpPr>
          <p:nvPr/>
        </p:nvSpPr>
        <p:spPr bwMode="auto">
          <a:xfrm>
            <a:off x="5246688" y="5469625"/>
            <a:ext cx="1916112"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0000"/>
                </a:solidFill>
                <a:ea typeface="楷体_GB2312" pitchFamily="1" charset="-122"/>
              </a:rPr>
              <a:t>共</a:t>
            </a:r>
            <a:r>
              <a:rPr lang="zh-CN" altLang="en-US" sz="2400" b="1">
                <a:solidFill>
                  <a:srgbClr val="CC0000"/>
                </a:solidFill>
                <a:latin typeface="楷体_GB2312" pitchFamily="1" charset="-122"/>
                <a:ea typeface="楷体_GB2312" pitchFamily="1" charset="-122"/>
              </a:rPr>
              <a:t>集电极</a:t>
            </a:r>
            <a:endParaRPr lang="zh-CN" altLang="en-US" sz="2400" b="1">
              <a:solidFill>
                <a:srgbClr val="CC0000"/>
              </a:solidFill>
              <a:latin typeface="楷体_GB2312" pitchFamily="1" charset="-122"/>
              <a:ea typeface="楷体_GB2312" pitchFamily="1" charset="-122"/>
            </a:endParaRPr>
          </a:p>
        </p:txBody>
      </p:sp>
      <p:sp>
        <p:nvSpPr>
          <p:cNvPr id="54291" name="Rectangle 19"/>
          <p:cNvSpPr>
            <a:spLocks noChangeArrowheads="1"/>
          </p:cNvSpPr>
          <p:nvPr/>
        </p:nvSpPr>
        <p:spPr bwMode="auto">
          <a:xfrm>
            <a:off x="7523164" y="5466449"/>
            <a:ext cx="219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CC0000"/>
                </a:solidFill>
                <a:latin typeface="Times New Roman" panose="02020503050405090304" pitchFamily="18" charset="0"/>
                <a:ea typeface="楷体_GB2312" pitchFamily="1" charset="-122"/>
                <a:cs typeface="Arial Unicode MS" panose="020B0604020202020204" charset="-122"/>
              </a:rPr>
              <a:t>共基极</a:t>
            </a:r>
            <a:endParaRPr lang="zh-CN" altLang="en-US" sz="2400" b="1">
              <a:solidFill>
                <a:srgbClr val="CC0000"/>
              </a:solidFill>
              <a:latin typeface="Times New Roman" panose="02020503050405090304" pitchFamily="18" charset="0"/>
              <a:ea typeface="楷体_GB2312" pitchFamily="1" charset="-122"/>
              <a:cs typeface="Arial Unicode MS" panose="020B0604020202020204" charset="-122"/>
            </a:endParaRPr>
          </a:p>
        </p:txBody>
      </p:sp>
      <p:sp>
        <p:nvSpPr>
          <p:cNvPr id="54292" name="Rectangle 20"/>
          <p:cNvSpPr>
            <a:spLocks noChangeArrowheads="1"/>
          </p:cNvSpPr>
          <p:nvPr/>
        </p:nvSpPr>
        <p:spPr bwMode="auto">
          <a:xfrm>
            <a:off x="2138363" y="5871261"/>
            <a:ext cx="7772400"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0000CC"/>
                </a:solidFill>
                <a:latin typeface="楷体_GB2312" pitchFamily="1" charset="-122"/>
                <a:ea typeface="楷体_GB2312" pitchFamily="1" charset="-122"/>
              </a:rPr>
              <a:t>    其中，共发射极接法更具代表性，所以我们主要讨论共发射极伏安特性曲线。 </a:t>
            </a:r>
            <a:endParaRPr lang="zh-CN" altLang="en-US" sz="2400" b="1">
              <a:solidFill>
                <a:srgbClr val="0000CC"/>
              </a:solidFill>
              <a:latin typeface="楷体_GB2312" pitchFamily="1" charset="-122"/>
              <a:ea typeface="楷体_GB2312" pitchFamily="1" charset="-122"/>
            </a:endParaRPr>
          </a:p>
        </p:txBody>
      </p:sp>
      <p:sp>
        <p:nvSpPr>
          <p:cNvPr id="5" name="灯片编号占位符 4"/>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86"/>
                                        </p:tgtEl>
                                        <p:attrNameLst>
                                          <p:attrName>style.visibility</p:attrName>
                                        </p:attrNameLst>
                                      </p:cBhvr>
                                      <p:to>
                                        <p:strVal val="visible"/>
                                      </p:to>
                                    </p:set>
                                    <p:animEffect transition="in" filter="wipe(left)">
                                      <p:cBhvr>
                                        <p:cTn id="7" dur="1000"/>
                                        <p:tgtEl>
                                          <p:spTgt spid="542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89"/>
                                        </p:tgtEl>
                                        <p:attrNameLst>
                                          <p:attrName>style.visibility</p:attrName>
                                        </p:attrNameLst>
                                      </p:cBhvr>
                                      <p:to>
                                        <p:strVal val="visible"/>
                                      </p:to>
                                    </p:set>
                                    <p:animEffect transition="in" filter="wipe(left)">
                                      <p:cBhvr>
                                        <p:cTn id="12" dur="1000"/>
                                        <p:tgtEl>
                                          <p:spTgt spid="542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287"/>
                                        </p:tgtEl>
                                        <p:attrNameLst>
                                          <p:attrName>style.visibility</p:attrName>
                                        </p:attrNameLst>
                                      </p:cBhvr>
                                      <p:to>
                                        <p:strVal val="visible"/>
                                      </p:to>
                                    </p:set>
                                    <p:animEffect transition="in" filter="wipe(left)">
                                      <p:cBhvr>
                                        <p:cTn id="17" dur="1000"/>
                                        <p:tgtEl>
                                          <p:spTgt spid="542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290"/>
                                        </p:tgtEl>
                                        <p:attrNameLst>
                                          <p:attrName>style.visibility</p:attrName>
                                        </p:attrNameLst>
                                      </p:cBhvr>
                                      <p:to>
                                        <p:strVal val="visible"/>
                                      </p:to>
                                    </p:set>
                                    <p:animEffect transition="in" filter="wipe(left)">
                                      <p:cBhvr>
                                        <p:cTn id="22" dur="1000"/>
                                        <p:tgtEl>
                                          <p:spTgt spid="542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4288"/>
                                        </p:tgtEl>
                                        <p:attrNameLst>
                                          <p:attrName>style.visibility</p:attrName>
                                        </p:attrNameLst>
                                      </p:cBhvr>
                                      <p:to>
                                        <p:strVal val="visible"/>
                                      </p:to>
                                    </p:set>
                                    <p:animEffect transition="in" filter="wipe(left)">
                                      <p:cBhvr>
                                        <p:cTn id="27" dur="1000"/>
                                        <p:tgtEl>
                                          <p:spTgt spid="542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4291"/>
                                        </p:tgtEl>
                                        <p:attrNameLst>
                                          <p:attrName>style.visibility</p:attrName>
                                        </p:attrNameLst>
                                      </p:cBhvr>
                                      <p:to>
                                        <p:strVal val="visible"/>
                                      </p:to>
                                    </p:set>
                                    <p:animEffect transition="in" filter="wipe(left)">
                                      <p:cBhvr>
                                        <p:cTn id="32" dur="1000"/>
                                        <p:tgtEl>
                                          <p:spTgt spid="542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4292"/>
                                        </p:tgtEl>
                                        <p:attrNameLst>
                                          <p:attrName>style.visibility</p:attrName>
                                        </p:attrNameLst>
                                      </p:cBhvr>
                                      <p:to>
                                        <p:strVal val="visible"/>
                                      </p:to>
                                    </p:set>
                                    <p:animEffect transition="in" filter="wipe(up)">
                                      <p:cBhvr>
                                        <p:cTn id="37" dur="500"/>
                                        <p:tgtEl>
                                          <p:spTgt spid="54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9" grpId="0"/>
      <p:bldP spid="54290" grpId="0"/>
      <p:bldP spid="54291" grpId="0"/>
      <p:bldP spid="54292"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4"/>
          <p:cNvSpPr txBox="1">
            <a:spLocks noChangeArrowheads="1"/>
          </p:cNvSpPr>
          <p:nvPr/>
        </p:nvSpPr>
        <p:spPr bwMode="auto">
          <a:xfrm>
            <a:off x="2556777" y="812586"/>
            <a:ext cx="7489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b="1">
                <a:solidFill>
                  <a:srgbClr val="EDFAD2"/>
                </a:solidFill>
                <a:ea typeface="隶书" panose="02010509060101010101" pitchFamily="49" charset="-122"/>
              </a:rPr>
              <a:t>　 </a:t>
            </a:r>
            <a:r>
              <a:rPr kumimoji="1" lang="zh-CN" altLang="en-US" sz="2800" b="1">
                <a:solidFill>
                  <a:srgbClr val="008000"/>
                </a:solidFill>
                <a:latin typeface="楷体_GB2312" pitchFamily="1" charset="-122"/>
                <a:ea typeface="楷体_GB2312" pitchFamily="1" charset="-122"/>
              </a:rPr>
              <a:t>晶体管共发射极特性曲线</a:t>
            </a:r>
            <a:endParaRPr kumimoji="1" lang="zh-CN" altLang="zh-CN" sz="2800" b="1">
              <a:solidFill>
                <a:srgbClr val="008000"/>
              </a:solidFill>
              <a:latin typeface="楷体_GB2312" pitchFamily="1" charset="-122"/>
              <a:ea typeface="楷体_GB2312" pitchFamily="1" charset="-122"/>
            </a:endParaRPr>
          </a:p>
        </p:txBody>
      </p:sp>
      <p:sp>
        <p:nvSpPr>
          <p:cNvPr id="55305" name="Rectangle 9"/>
          <p:cNvSpPr>
            <a:spLocks noChangeArrowheads="1"/>
          </p:cNvSpPr>
          <p:nvPr/>
        </p:nvSpPr>
        <p:spPr bwMode="auto">
          <a:xfrm>
            <a:off x="2220226" y="1361861"/>
            <a:ext cx="7772400" cy="157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晶体管特性曲线包括输入和输出两组特性曲线。这两组曲线可以在晶体管特性图示仪的屏幕上直接显示出来，也可以用图示电路逐点测出。</a:t>
            </a:r>
            <a:endParaRPr lang="zh-CN" altLang="en-US" sz="2400" b="1">
              <a:solidFill>
                <a:srgbClr val="000000"/>
              </a:solidFill>
              <a:latin typeface="Times New Roman" panose="02020503050405090304" pitchFamily="18" charset="0"/>
              <a:ea typeface="楷体_GB2312" pitchFamily="1" charset="-122"/>
            </a:endParaRPr>
          </a:p>
          <a:p>
            <a:pPr defTabSz="914400" fontAlgn="base">
              <a:spcAft>
                <a:spcPct val="0"/>
              </a:spcAft>
              <a:buNone/>
            </a:pPr>
            <a:endParaRPr lang="zh-CN" altLang="en-US" sz="2400" b="1">
              <a:solidFill>
                <a:srgbClr val="000000"/>
              </a:solidFill>
              <a:latin typeface="楷体_GB2312" pitchFamily="1" charset="-122"/>
              <a:ea typeface="楷体_GB2312" pitchFamily="1" charset="-122"/>
            </a:endParaRPr>
          </a:p>
        </p:txBody>
      </p:sp>
      <p:grpSp>
        <p:nvGrpSpPr>
          <p:cNvPr id="55388" name="Group 92"/>
          <p:cNvGrpSpPr/>
          <p:nvPr/>
        </p:nvGrpSpPr>
        <p:grpSpPr bwMode="auto">
          <a:xfrm>
            <a:off x="6147701" y="2747749"/>
            <a:ext cx="4095750" cy="2836863"/>
            <a:chOff x="2816" y="1626"/>
            <a:chExt cx="2368" cy="1860"/>
          </a:xfrm>
        </p:grpSpPr>
        <p:sp>
          <p:nvSpPr>
            <p:cNvPr id="55310" name="Line 14"/>
            <p:cNvSpPr>
              <a:spLocks noChangeShapeType="1"/>
            </p:cNvSpPr>
            <p:nvPr/>
          </p:nvSpPr>
          <p:spPr bwMode="auto">
            <a:xfrm flipH="1">
              <a:off x="2944" y="2467"/>
              <a:ext cx="1146"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1" name="Line 15"/>
            <p:cNvSpPr>
              <a:spLocks noChangeShapeType="1"/>
            </p:cNvSpPr>
            <p:nvPr/>
          </p:nvSpPr>
          <p:spPr bwMode="auto">
            <a:xfrm flipV="1">
              <a:off x="5093" y="1672"/>
              <a:ext cx="2" cy="164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2" name="Line 16"/>
            <p:cNvSpPr>
              <a:spLocks noChangeShapeType="1"/>
            </p:cNvSpPr>
            <p:nvPr/>
          </p:nvSpPr>
          <p:spPr bwMode="auto">
            <a:xfrm flipV="1">
              <a:off x="5102" y="2467"/>
              <a:ext cx="2" cy="191"/>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3" name="Line 17"/>
            <p:cNvSpPr>
              <a:spLocks noChangeShapeType="1"/>
            </p:cNvSpPr>
            <p:nvPr/>
          </p:nvSpPr>
          <p:spPr bwMode="auto">
            <a:xfrm>
              <a:off x="5031" y="2658"/>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4" name="Line 18"/>
            <p:cNvSpPr>
              <a:spLocks noChangeShapeType="1"/>
            </p:cNvSpPr>
            <p:nvPr/>
          </p:nvSpPr>
          <p:spPr bwMode="auto">
            <a:xfrm>
              <a:off x="4976" y="2581"/>
              <a:ext cx="208"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5" name="Line 19"/>
            <p:cNvSpPr>
              <a:spLocks noChangeShapeType="1"/>
            </p:cNvSpPr>
            <p:nvPr/>
          </p:nvSpPr>
          <p:spPr bwMode="auto">
            <a:xfrm flipV="1">
              <a:off x="5102" y="2412"/>
              <a:ext cx="2" cy="79"/>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6" name="Line 20"/>
            <p:cNvSpPr>
              <a:spLocks noChangeShapeType="1"/>
            </p:cNvSpPr>
            <p:nvPr/>
          </p:nvSpPr>
          <p:spPr bwMode="auto">
            <a:xfrm>
              <a:off x="5040" y="2491"/>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7" name="Line 21"/>
            <p:cNvSpPr>
              <a:spLocks noChangeShapeType="1"/>
            </p:cNvSpPr>
            <p:nvPr/>
          </p:nvSpPr>
          <p:spPr bwMode="auto">
            <a:xfrm>
              <a:off x="4976" y="2412"/>
              <a:ext cx="208"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8" name="Line 22"/>
            <p:cNvSpPr>
              <a:spLocks noChangeShapeType="1"/>
            </p:cNvSpPr>
            <p:nvPr/>
          </p:nvSpPr>
          <p:spPr bwMode="auto">
            <a:xfrm flipH="1" flipV="1">
              <a:off x="2944" y="3323"/>
              <a:ext cx="2152" cy="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19" name="Line 23"/>
            <p:cNvSpPr>
              <a:spLocks noChangeShapeType="1"/>
            </p:cNvSpPr>
            <p:nvPr/>
          </p:nvSpPr>
          <p:spPr bwMode="auto">
            <a:xfrm>
              <a:off x="2944" y="2467"/>
              <a:ext cx="1" cy="85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0" name="Line 24"/>
            <p:cNvSpPr>
              <a:spLocks noChangeShapeType="1"/>
            </p:cNvSpPr>
            <p:nvPr/>
          </p:nvSpPr>
          <p:spPr bwMode="auto">
            <a:xfrm flipV="1">
              <a:off x="2944" y="2837"/>
              <a:ext cx="1" cy="79"/>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1" name="Line 25"/>
            <p:cNvSpPr>
              <a:spLocks noChangeShapeType="1"/>
            </p:cNvSpPr>
            <p:nvPr/>
          </p:nvSpPr>
          <p:spPr bwMode="auto">
            <a:xfrm>
              <a:off x="2880" y="2916"/>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2" name="Line 26"/>
            <p:cNvSpPr>
              <a:spLocks noChangeShapeType="1"/>
            </p:cNvSpPr>
            <p:nvPr/>
          </p:nvSpPr>
          <p:spPr bwMode="auto">
            <a:xfrm>
              <a:off x="2816" y="2837"/>
              <a:ext cx="200"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3" name="Freeform 27"/>
            <p:cNvSpPr/>
            <p:nvPr/>
          </p:nvSpPr>
          <p:spPr bwMode="auto">
            <a:xfrm>
              <a:off x="3465" y="2333"/>
              <a:ext cx="209" cy="269"/>
            </a:xfrm>
            <a:custGeom>
              <a:avLst/>
              <a:gdLst>
                <a:gd name="T0" fmla="*/ 0 w 164"/>
                <a:gd name="T1" fmla="*/ 82 h 164"/>
                <a:gd name="T2" fmla="*/ 13 w 164"/>
                <a:gd name="T3" fmla="*/ 41 h 164"/>
                <a:gd name="T4" fmla="*/ 41 w 164"/>
                <a:gd name="T5" fmla="*/ 14 h 164"/>
                <a:gd name="T6" fmla="*/ 82 w 164"/>
                <a:gd name="T7" fmla="*/ 0 h 164"/>
                <a:gd name="T8" fmla="*/ 123 w 164"/>
                <a:gd name="T9" fmla="*/ 14 h 164"/>
                <a:gd name="T10" fmla="*/ 150 w 164"/>
                <a:gd name="T11" fmla="*/ 41 h 164"/>
                <a:gd name="T12" fmla="*/ 164 w 164"/>
                <a:gd name="T13" fmla="*/ 82 h 164"/>
                <a:gd name="T14" fmla="*/ 150 w 164"/>
                <a:gd name="T15" fmla="*/ 123 h 164"/>
                <a:gd name="T16" fmla="*/ 123 w 164"/>
                <a:gd name="T17" fmla="*/ 151 h 164"/>
                <a:gd name="T18" fmla="*/ 82 w 164"/>
                <a:gd name="T19" fmla="*/ 164 h 164"/>
                <a:gd name="T20" fmla="*/ 41 w 164"/>
                <a:gd name="T21" fmla="*/ 151 h 164"/>
                <a:gd name="T22" fmla="*/ 13 w 164"/>
                <a:gd name="T23" fmla="*/ 123 h 164"/>
                <a:gd name="T24" fmla="*/ 0 w 164"/>
                <a:gd name="T25"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64">
                  <a:moveTo>
                    <a:pt x="0" y="82"/>
                  </a:moveTo>
                  <a:lnTo>
                    <a:pt x="13" y="41"/>
                  </a:lnTo>
                  <a:lnTo>
                    <a:pt x="41" y="14"/>
                  </a:lnTo>
                  <a:lnTo>
                    <a:pt x="82" y="0"/>
                  </a:lnTo>
                  <a:lnTo>
                    <a:pt x="123" y="14"/>
                  </a:lnTo>
                  <a:lnTo>
                    <a:pt x="150" y="41"/>
                  </a:lnTo>
                  <a:lnTo>
                    <a:pt x="164" y="82"/>
                  </a:lnTo>
                  <a:lnTo>
                    <a:pt x="150" y="123"/>
                  </a:lnTo>
                  <a:lnTo>
                    <a:pt x="123" y="151"/>
                  </a:lnTo>
                  <a:lnTo>
                    <a:pt x="82" y="164"/>
                  </a:lnTo>
                  <a:lnTo>
                    <a:pt x="41" y="151"/>
                  </a:lnTo>
                  <a:lnTo>
                    <a:pt x="13" y="123"/>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4" name="Rectangle 28"/>
            <p:cNvSpPr>
              <a:spLocks noChangeArrowheads="1"/>
            </p:cNvSpPr>
            <p:nvPr/>
          </p:nvSpPr>
          <p:spPr bwMode="auto">
            <a:xfrm>
              <a:off x="3501" y="2379"/>
              <a:ext cx="15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mA</a:t>
              </a:r>
              <a:endParaRPr lang="en-US" altLang="zh-CN" sz="1400" b="1">
                <a:solidFill>
                  <a:srgbClr val="FFFFCC"/>
                </a:solidFill>
                <a:latin typeface="Times New Roman" panose="02020503050405090304" pitchFamily="18" charset="0"/>
                <a:ea typeface="楷体_GB2312" pitchFamily="1" charset="-122"/>
              </a:endParaRPr>
            </a:p>
          </p:txBody>
        </p:sp>
        <p:sp>
          <p:nvSpPr>
            <p:cNvPr id="55325" name="Rectangle 29"/>
            <p:cNvSpPr>
              <a:spLocks noChangeArrowheads="1"/>
            </p:cNvSpPr>
            <p:nvPr/>
          </p:nvSpPr>
          <p:spPr bwMode="auto">
            <a:xfrm>
              <a:off x="3092" y="2412"/>
              <a:ext cx="200" cy="112"/>
            </a:xfrm>
            <a:prstGeom prst="rect">
              <a:avLst/>
            </a:prstGeom>
            <a:solidFill>
              <a:srgbClr val="FFFFFF"/>
            </a:solidFill>
            <a:ln w="11113">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6" name="Line 30"/>
            <p:cNvSpPr>
              <a:spLocks noChangeShapeType="1"/>
            </p:cNvSpPr>
            <p:nvPr/>
          </p:nvSpPr>
          <p:spPr bwMode="auto">
            <a:xfrm>
              <a:off x="3890" y="2581"/>
              <a:ext cx="2" cy="62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7" name="Freeform 31"/>
            <p:cNvSpPr/>
            <p:nvPr/>
          </p:nvSpPr>
          <p:spPr bwMode="auto">
            <a:xfrm>
              <a:off x="3869" y="3297"/>
              <a:ext cx="43" cy="46"/>
            </a:xfrm>
            <a:custGeom>
              <a:avLst/>
              <a:gdLst>
                <a:gd name="T0" fmla="*/ 0 w 34"/>
                <a:gd name="T1" fmla="*/ 14 h 28"/>
                <a:gd name="T2" fmla="*/ 7 w 34"/>
                <a:gd name="T3" fmla="*/ 0 h 28"/>
                <a:gd name="T4" fmla="*/ 27 w 34"/>
                <a:gd name="T5" fmla="*/ 0 h 28"/>
                <a:gd name="T6" fmla="*/ 34 w 34"/>
                <a:gd name="T7" fmla="*/ 14 h 28"/>
                <a:gd name="T8" fmla="*/ 27 w 34"/>
                <a:gd name="T9" fmla="*/ 28 h 28"/>
                <a:gd name="T10" fmla="*/ 7 w 34"/>
                <a:gd name="T11" fmla="*/ 28 h 28"/>
                <a:gd name="T12" fmla="*/ 0 w 3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0" y="14"/>
                  </a:moveTo>
                  <a:lnTo>
                    <a:pt x="7" y="0"/>
                  </a:lnTo>
                  <a:lnTo>
                    <a:pt x="27" y="0"/>
                  </a:lnTo>
                  <a:lnTo>
                    <a:pt x="34" y="14"/>
                  </a:lnTo>
                  <a:lnTo>
                    <a:pt x="27" y="28"/>
                  </a:lnTo>
                  <a:lnTo>
                    <a:pt x="7" y="28"/>
                  </a:lnTo>
                  <a:lnTo>
                    <a:pt x="0" y="1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8" name="Freeform 32"/>
            <p:cNvSpPr/>
            <p:nvPr/>
          </p:nvSpPr>
          <p:spPr bwMode="auto">
            <a:xfrm>
              <a:off x="3869" y="2447"/>
              <a:ext cx="43" cy="44"/>
            </a:xfrm>
            <a:custGeom>
              <a:avLst/>
              <a:gdLst>
                <a:gd name="T0" fmla="*/ 0 w 34"/>
                <a:gd name="T1" fmla="*/ 13 h 27"/>
                <a:gd name="T2" fmla="*/ 7 w 34"/>
                <a:gd name="T3" fmla="*/ 0 h 27"/>
                <a:gd name="T4" fmla="*/ 27 w 34"/>
                <a:gd name="T5" fmla="*/ 0 h 27"/>
                <a:gd name="T6" fmla="*/ 34 w 34"/>
                <a:gd name="T7" fmla="*/ 13 h 27"/>
                <a:gd name="T8" fmla="*/ 27 w 34"/>
                <a:gd name="T9" fmla="*/ 27 h 27"/>
                <a:gd name="T10" fmla="*/ 7 w 34"/>
                <a:gd name="T11" fmla="*/ 27 h 27"/>
                <a:gd name="T12" fmla="*/ 0 w 34"/>
                <a:gd name="T13" fmla="*/ 13 h 27"/>
              </a:gdLst>
              <a:ahLst/>
              <a:cxnLst>
                <a:cxn ang="0">
                  <a:pos x="T0" y="T1"/>
                </a:cxn>
                <a:cxn ang="0">
                  <a:pos x="T2" y="T3"/>
                </a:cxn>
                <a:cxn ang="0">
                  <a:pos x="T4" y="T5"/>
                </a:cxn>
                <a:cxn ang="0">
                  <a:pos x="T6" y="T7"/>
                </a:cxn>
                <a:cxn ang="0">
                  <a:pos x="T8" y="T9"/>
                </a:cxn>
                <a:cxn ang="0">
                  <a:pos x="T10" y="T11"/>
                </a:cxn>
                <a:cxn ang="0">
                  <a:pos x="T12" y="T13"/>
                </a:cxn>
              </a:cxnLst>
              <a:rect l="0" t="0" r="r" b="b"/>
              <a:pathLst>
                <a:path w="34" h="27">
                  <a:moveTo>
                    <a:pt x="0" y="13"/>
                  </a:moveTo>
                  <a:lnTo>
                    <a:pt x="7" y="0"/>
                  </a:lnTo>
                  <a:lnTo>
                    <a:pt x="27" y="0"/>
                  </a:lnTo>
                  <a:lnTo>
                    <a:pt x="34" y="13"/>
                  </a:lnTo>
                  <a:lnTo>
                    <a:pt x="27" y="27"/>
                  </a:lnTo>
                  <a:lnTo>
                    <a:pt x="7" y="27"/>
                  </a:lnTo>
                  <a:lnTo>
                    <a:pt x="0" y="13"/>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29" name="Line 33"/>
            <p:cNvSpPr>
              <a:spLocks noChangeShapeType="1"/>
            </p:cNvSpPr>
            <p:nvPr/>
          </p:nvSpPr>
          <p:spPr bwMode="auto">
            <a:xfrm>
              <a:off x="4243" y="2585"/>
              <a:ext cx="0" cy="90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0" name="Line 34"/>
            <p:cNvSpPr>
              <a:spLocks noChangeShapeType="1"/>
            </p:cNvSpPr>
            <p:nvPr/>
          </p:nvSpPr>
          <p:spPr bwMode="auto">
            <a:xfrm flipH="1">
              <a:off x="4167" y="3477"/>
              <a:ext cx="13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1" name="Freeform 35"/>
            <p:cNvSpPr/>
            <p:nvPr/>
          </p:nvSpPr>
          <p:spPr bwMode="auto">
            <a:xfrm>
              <a:off x="4220" y="3297"/>
              <a:ext cx="43" cy="46"/>
            </a:xfrm>
            <a:custGeom>
              <a:avLst/>
              <a:gdLst>
                <a:gd name="T0" fmla="*/ 0 w 34"/>
                <a:gd name="T1" fmla="*/ 14 h 28"/>
                <a:gd name="T2" fmla="*/ 7 w 34"/>
                <a:gd name="T3" fmla="*/ 0 h 28"/>
                <a:gd name="T4" fmla="*/ 27 w 34"/>
                <a:gd name="T5" fmla="*/ 0 h 28"/>
                <a:gd name="T6" fmla="*/ 34 w 34"/>
                <a:gd name="T7" fmla="*/ 14 h 28"/>
                <a:gd name="T8" fmla="*/ 27 w 34"/>
                <a:gd name="T9" fmla="*/ 28 h 28"/>
                <a:gd name="T10" fmla="*/ 7 w 34"/>
                <a:gd name="T11" fmla="*/ 28 h 28"/>
                <a:gd name="T12" fmla="*/ 0 w 3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0" y="14"/>
                  </a:moveTo>
                  <a:lnTo>
                    <a:pt x="7" y="0"/>
                  </a:lnTo>
                  <a:lnTo>
                    <a:pt x="27" y="0"/>
                  </a:lnTo>
                  <a:lnTo>
                    <a:pt x="34" y="14"/>
                  </a:lnTo>
                  <a:lnTo>
                    <a:pt x="27" y="28"/>
                  </a:lnTo>
                  <a:lnTo>
                    <a:pt x="7" y="28"/>
                  </a:lnTo>
                  <a:lnTo>
                    <a:pt x="0" y="1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2" name="Line 36"/>
            <p:cNvSpPr>
              <a:spLocks noChangeShapeType="1"/>
            </p:cNvSpPr>
            <p:nvPr/>
          </p:nvSpPr>
          <p:spPr bwMode="auto">
            <a:xfrm flipH="1">
              <a:off x="4241" y="1672"/>
              <a:ext cx="850"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5" name="Line 39"/>
            <p:cNvSpPr>
              <a:spLocks noChangeShapeType="1"/>
            </p:cNvSpPr>
            <p:nvPr/>
          </p:nvSpPr>
          <p:spPr bwMode="auto">
            <a:xfrm>
              <a:off x="4092" y="2467"/>
              <a:ext cx="131" cy="2"/>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7" name="Line 41"/>
            <p:cNvSpPr>
              <a:spLocks noChangeShapeType="1"/>
            </p:cNvSpPr>
            <p:nvPr/>
          </p:nvSpPr>
          <p:spPr bwMode="auto">
            <a:xfrm>
              <a:off x="4092" y="2333"/>
              <a:ext cx="1" cy="26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8" name="Line 42"/>
            <p:cNvSpPr>
              <a:spLocks noChangeShapeType="1"/>
            </p:cNvSpPr>
            <p:nvPr/>
          </p:nvSpPr>
          <p:spPr bwMode="auto">
            <a:xfrm flipV="1">
              <a:off x="4092" y="2333"/>
              <a:ext cx="131" cy="7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9" name="Line 43"/>
            <p:cNvSpPr>
              <a:spLocks noChangeShapeType="1"/>
            </p:cNvSpPr>
            <p:nvPr/>
          </p:nvSpPr>
          <p:spPr bwMode="auto">
            <a:xfrm>
              <a:off x="4092" y="2524"/>
              <a:ext cx="122" cy="7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0" name="Freeform 44"/>
            <p:cNvSpPr/>
            <p:nvPr/>
          </p:nvSpPr>
          <p:spPr bwMode="auto">
            <a:xfrm>
              <a:off x="4167" y="2546"/>
              <a:ext cx="70" cy="56"/>
            </a:xfrm>
            <a:custGeom>
              <a:avLst/>
              <a:gdLst>
                <a:gd name="T0" fmla="*/ 0 w 55"/>
                <a:gd name="T1" fmla="*/ 21 h 34"/>
                <a:gd name="T2" fmla="*/ 14 w 55"/>
                <a:gd name="T3" fmla="*/ 14 h 34"/>
                <a:gd name="T4" fmla="*/ 7 w 55"/>
                <a:gd name="T5" fmla="*/ 0 h 34"/>
                <a:gd name="T6" fmla="*/ 55 w 55"/>
                <a:gd name="T7" fmla="*/ 34 h 34"/>
                <a:gd name="T8" fmla="*/ 0 w 55"/>
                <a:gd name="T9" fmla="*/ 21 h 34"/>
              </a:gdLst>
              <a:ahLst/>
              <a:cxnLst>
                <a:cxn ang="0">
                  <a:pos x="T0" y="T1"/>
                </a:cxn>
                <a:cxn ang="0">
                  <a:pos x="T2" y="T3"/>
                </a:cxn>
                <a:cxn ang="0">
                  <a:pos x="T4" y="T5"/>
                </a:cxn>
                <a:cxn ang="0">
                  <a:pos x="T6" y="T7"/>
                </a:cxn>
                <a:cxn ang="0">
                  <a:pos x="T8" y="T9"/>
                </a:cxn>
              </a:cxnLst>
              <a:rect l="0" t="0" r="r" b="b"/>
              <a:pathLst>
                <a:path w="55" h="34">
                  <a:moveTo>
                    <a:pt x="0" y="21"/>
                  </a:moveTo>
                  <a:lnTo>
                    <a:pt x="14" y="14"/>
                  </a:lnTo>
                  <a:lnTo>
                    <a:pt x="7" y="0"/>
                  </a:lnTo>
                  <a:lnTo>
                    <a:pt x="55" y="34"/>
                  </a:lnTo>
                  <a:lnTo>
                    <a:pt x="0" y="21"/>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1" name="Line 45"/>
            <p:cNvSpPr>
              <a:spLocks noChangeShapeType="1"/>
            </p:cNvSpPr>
            <p:nvPr/>
          </p:nvSpPr>
          <p:spPr bwMode="auto">
            <a:xfrm flipH="1">
              <a:off x="4241" y="2255"/>
              <a:ext cx="296"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2" name="Line 46"/>
            <p:cNvSpPr>
              <a:spLocks noChangeShapeType="1"/>
            </p:cNvSpPr>
            <p:nvPr/>
          </p:nvSpPr>
          <p:spPr bwMode="auto">
            <a:xfrm>
              <a:off x="4549" y="2255"/>
              <a:ext cx="2" cy="106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3" name="Freeform 47"/>
            <p:cNvSpPr/>
            <p:nvPr/>
          </p:nvSpPr>
          <p:spPr bwMode="auto">
            <a:xfrm>
              <a:off x="3774" y="2737"/>
              <a:ext cx="200" cy="258"/>
            </a:xfrm>
            <a:custGeom>
              <a:avLst/>
              <a:gdLst>
                <a:gd name="T0" fmla="*/ 0 w 157"/>
                <a:gd name="T1" fmla="*/ 82 h 157"/>
                <a:gd name="T2" fmla="*/ 7 w 157"/>
                <a:gd name="T3" fmla="*/ 41 h 157"/>
                <a:gd name="T4" fmla="*/ 41 w 157"/>
                <a:gd name="T5" fmla="*/ 7 h 157"/>
                <a:gd name="T6" fmla="*/ 75 w 157"/>
                <a:gd name="T7" fmla="*/ 0 h 157"/>
                <a:gd name="T8" fmla="*/ 116 w 157"/>
                <a:gd name="T9" fmla="*/ 7 h 157"/>
                <a:gd name="T10" fmla="*/ 150 w 157"/>
                <a:gd name="T11" fmla="*/ 41 h 157"/>
                <a:gd name="T12" fmla="*/ 157 w 157"/>
                <a:gd name="T13" fmla="*/ 82 h 157"/>
                <a:gd name="T14" fmla="*/ 150 w 157"/>
                <a:gd name="T15" fmla="*/ 116 h 157"/>
                <a:gd name="T16" fmla="*/ 116 w 157"/>
                <a:gd name="T17" fmla="*/ 150 h 157"/>
                <a:gd name="T18" fmla="*/ 75 w 157"/>
                <a:gd name="T19" fmla="*/ 157 h 157"/>
                <a:gd name="T20" fmla="*/ 41 w 157"/>
                <a:gd name="T21" fmla="*/ 150 h 157"/>
                <a:gd name="T22" fmla="*/ 7 w 157"/>
                <a:gd name="T23" fmla="*/ 116 h 157"/>
                <a:gd name="T24" fmla="*/ 0 w 157"/>
                <a:gd name="T2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0" y="82"/>
                  </a:moveTo>
                  <a:lnTo>
                    <a:pt x="7" y="41"/>
                  </a:lnTo>
                  <a:lnTo>
                    <a:pt x="41" y="7"/>
                  </a:lnTo>
                  <a:lnTo>
                    <a:pt x="75" y="0"/>
                  </a:lnTo>
                  <a:lnTo>
                    <a:pt x="116" y="7"/>
                  </a:lnTo>
                  <a:lnTo>
                    <a:pt x="150" y="41"/>
                  </a:lnTo>
                  <a:lnTo>
                    <a:pt x="157" y="82"/>
                  </a:lnTo>
                  <a:lnTo>
                    <a:pt x="150" y="116"/>
                  </a:lnTo>
                  <a:lnTo>
                    <a:pt x="116" y="150"/>
                  </a:lnTo>
                  <a:lnTo>
                    <a:pt x="75" y="157"/>
                  </a:lnTo>
                  <a:lnTo>
                    <a:pt x="41" y="150"/>
                  </a:lnTo>
                  <a:lnTo>
                    <a:pt x="7" y="116"/>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4" name="Rectangle 48"/>
            <p:cNvSpPr>
              <a:spLocks noChangeArrowheads="1"/>
            </p:cNvSpPr>
            <p:nvPr/>
          </p:nvSpPr>
          <p:spPr bwMode="auto">
            <a:xfrm>
              <a:off x="3838" y="2782"/>
              <a:ext cx="6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55345" name="Freeform 49"/>
            <p:cNvSpPr/>
            <p:nvPr/>
          </p:nvSpPr>
          <p:spPr bwMode="auto">
            <a:xfrm>
              <a:off x="4457" y="2704"/>
              <a:ext cx="200" cy="268"/>
            </a:xfrm>
            <a:custGeom>
              <a:avLst/>
              <a:gdLst>
                <a:gd name="T0" fmla="*/ 0 w 157"/>
                <a:gd name="T1" fmla="*/ 81 h 163"/>
                <a:gd name="T2" fmla="*/ 7 w 157"/>
                <a:gd name="T3" fmla="*/ 41 h 163"/>
                <a:gd name="T4" fmla="*/ 41 w 157"/>
                <a:gd name="T5" fmla="*/ 13 h 163"/>
                <a:gd name="T6" fmla="*/ 82 w 157"/>
                <a:gd name="T7" fmla="*/ 0 h 163"/>
                <a:gd name="T8" fmla="*/ 116 w 157"/>
                <a:gd name="T9" fmla="*/ 13 h 163"/>
                <a:gd name="T10" fmla="*/ 150 w 157"/>
                <a:gd name="T11" fmla="*/ 41 h 163"/>
                <a:gd name="T12" fmla="*/ 157 w 157"/>
                <a:gd name="T13" fmla="*/ 81 h 163"/>
                <a:gd name="T14" fmla="*/ 150 w 157"/>
                <a:gd name="T15" fmla="*/ 122 h 163"/>
                <a:gd name="T16" fmla="*/ 116 w 157"/>
                <a:gd name="T17" fmla="*/ 150 h 163"/>
                <a:gd name="T18" fmla="*/ 82 w 157"/>
                <a:gd name="T19" fmla="*/ 163 h 163"/>
                <a:gd name="T20" fmla="*/ 41 w 157"/>
                <a:gd name="T21" fmla="*/ 150 h 163"/>
                <a:gd name="T22" fmla="*/ 7 w 157"/>
                <a:gd name="T23" fmla="*/ 122 h 163"/>
                <a:gd name="T24" fmla="*/ 0 w 157"/>
                <a:gd name="T25"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63">
                  <a:moveTo>
                    <a:pt x="0" y="81"/>
                  </a:moveTo>
                  <a:lnTo>
                    <a:pt x="7" y="41"/>
                  </a:lnTo>
                  <a:lnTo>
                    <a:pt x="41" y="13"/>
                  </a:lnTo>
                  <a:lnTo>
                    <a:pt x="82" y="0"/>
                  </a:lnTo>
                  <a:lnTo>
                    <a:pt x="116" y="13"/>
                  </a:lnTo>
                  <a:lnTo>
                    <a:pt x="150" y="41"/>
                  </a:lnTo>
                  <a:lnTo>
                    <a:pt x="157" y="81"/>
                  </a:lnTo>
                  <a:lnTo>
                    <a:pt x="150" y="122"/>
                  </a:lnTo>
                  <a:lnTo>
                    <a:pt x="116" y="150"/>
                  </a:lnTo>
                  <a:lnTo>
                    <a:pt x="82" y="163"/>
                  </a:lnTo>
                  <a:lnTo>
                    <a:pt x="41" y="150"/>
                  </a:lnTo>
                  <a:lnTo>
                    <a:pt x="7" y="122"/>
                  </a:lnTo>
                  <a:lnTo>
                    <a:pt x="0" y="81"/>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6" name="Rectangle 50"/>
            <p:cNvSpPr>
              <a:spLocks noChangeArrowheads="1"/>
            </p:cNvSpPr>
            <p:nvPr/>
          </p:nvSpPr>
          <p:spPr bwMode="auto">
            <a:xfrm>
              <a:off x="4537" y="2749"/>
              <a:ext cx="8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55347" name="Line 51"/>
            <p:cNvSpPr>
              <a:spLocks noChangeShapeType="1"/>
            </p:cNvSpPr>
            <p:nvPr/>
          </p:nvSpPr>
          <p:spPr bwMode="auto">
            <a:xfrm>
              <a:off x="3720" y="2388"/>
              <a:ext cx="182"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8" name="Freeform 52"/>
            <p:cNvSpPr/>
            <p:nvPr/>
          </p:nvSpPr>
          <p:spPr bwMode="auto">
            <a:xfrm>
              <a:off x="3837" y="2367"/>
              <a:ext cx="113" cy="45"/>
            </a:xfrm>
            <a:custGeom>
              <a:avLst/>
              <a:gdLst>
                <a:gd name="T0" fmla="*/ 0 w 88"/>
                <a:gd name="T1" fmla="*/ 27 h 27"/>
                <a:gd name="T2" fmla="*/ 13 w 88"/>
                <a:gd name="T3" fmla="*/ 13 h 27"/>
                <a:gd name="T4" fmla="*/ 0 w 88"/>
                <a:gd name="T5" fmla="*/ 0 h 27"/>
                <a:gd name="T6" fmla="*/ 88 w 88"/>
                <a:gd name="T7" fmla="*/ 13 h 27"/>
                <a:gd name="T8" fmla="*/ 0 w 88"/>
                <a:gd name="T9" fmla="*/ 27 h 27"/>
              </a:gdLst>
              <a:ahLst/>
              <a:cxnLst>
                <a:cxn ang="0">
                  <a:pos x="T0" y="T1"/>
                </a:cxn>
                <a:cxn ang="0">
                  <a:pos x="T2" y="T3"/>
                </a:cxn>
                <a:cxn ang="0">
                  <a:pos x="T4" y="T5"/>
                </a:cxn>
                <a:cxn ang="0">
                  <a:pos x="T6" y="T7"/>
                </a:cxn>
                <a:cxn ang="0">
                  <a:pos x="T8" y="T9"/>
                </a:cxn>
              </a:cxnLst>
              <a:rect l="0" t="0" r="r" b="b"/>
              <a:pathLst>
                <a:path w="88" h="27">
                  <a:moveTo>
                    <a:pt x="0" y="27"/>
                  </a:moveTo>
                  <a:lnTo>
                    <a:pt x="13" y="13"/>
                  </a:lnTo>
                  <a:lnTo>
                    <a:pt x="0" y="0"/>
                  </a:lnTo>
                  <a:lnTo>
                    <a:pt x="88" y="13"/>
                  </a:lnTo>
                  <a:lnTo>
                    <a:pt x="0" y="27"/>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49" name="Rectangle 53"/>
            <p:cNvSpPr>
              <a:spLocks noChangeArrowheads="1"/>
            </p:cNvSpPr>
            <p:nvPr/>
          </p:nvSpPr>
          <p:spPr bwMode="auto">
            <a:xfrm>
              <a:off x="3809" y="2165"/>
              <a:ext cx="4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55350" name="Rectangle 54"/>
            <p:cNvSpPr>
              <a:spLocks noChangeArrowheads="1"/>
            </p:cNvSpPr>
            <p:nvPr/>
          </p:nvSpPr>
          <p:spPr bwMode="auto">
            <a:xfrm>
              <a:off x="3867" y="2251"/>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a:t>
              </a:r>
              <a:endParaRPr lang="en-US" altLang="zh-CN" sz="1000" b="1">
                <a:solidFill>
                  <a:srgbClr val="FFFFCC"/>
                </a:solidFill>
                <a:latin typeface="Times New Roman" panose="02020503050405090304" pitchFamily="18" charset="0"/>
                <a:ea typeface="楷体_GB2312" pitchFamily="1" charset="-122"/>
              </a:endParaRPr>
            </a:p>
          </p:txBody>
        </p:sp>
        <p:sp>
          <p:nvSpPr>
            <p:cNvPr id="55351" name="Line 55"/>
            <p:cNvSpPr>
              <a:spLocks noChangeShapeType="1"/>
            </p:cNvSpPr>
            <p:nvPr/>
          </p:nvSpPr>
          <p:spPr bwMode="auto">
            <a:xfrm>
              <a:off x="4071" y="1828"/>
              <a:ext cx="2" cy="21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52" name="Freeform 56"/>
            <p:cNvSpPr/>
            <p:nvPr/>
          </p:nvSpPr>
          <p:spPr bwMode="auto">
            <a:xfrm>
              <a:off x="4050" y="1930"/>
              <a:ext cx="34" cy="145"/>
            </a:xfrm>
            <a:custGeom>
              <a:avLst/>
              <a:gdLst>
                <a:gd name="T0" fmla="*/ 27 w 27"/>
                <a:gd name="T1" fmla="*/ 0 h 88"/>
                <a:gd name="T2" fmla="*/ 14 w 27"/>
                <a:gd name="T3" fmla="*/ 20 h 88"/>
                <a:gd name="T4" fmla="*/ 0 w 27"/>
                <a:gd name="T5" fmla="*/ 0 h 88"/>
                <a:gd name="T6" fmla="*/ 14 w 27"/>
                <a:gd name="T7" fmla="*/ 88 h 88"/>
                <a:gd name="T8" fmla="*/ 27 w 27"/>
                <a:gd name="T9" fmla="*/ 0 h 88"/>
              </a:gdLst>
              <a:ahLst/>
              <a:cxnLst>
                <a:cxn ang="0">
                  <a:pos x="T0" y="T1"/>
                </a:cxn>
                <a:cxn ang="0">
                  <a:pos x="T2" y="T3"/>
                </a:cxn>
                <a:cxn ang="0">
                  <a:pos x="T4" y="T5"/>
                </a:cxn>
                <a:cxn ang="0">
                  <a:pos x="T6" y="T7"/>
                </a:cxn>
                <a:cxn ang="0">
                  <a:pos x="T8" y="T9"/>
                </a:cxn>
              </a:cxnLst>
              <a:rect l="0" t="0" r="r" b="b"/>
              <a:pathLst>
                <a:path w="27" h="88">
                  <a:moveTo>
                    <a:pt x="27" y="0"/>
                  </a:moveTo>
                  <a:lnTo>
                    <a:pt x="14" y="20"/>
                  </a:lnTo>
                  <a:lnTo>
                    <a:pt x="0" y="0"/>
                  </a:lnTo>
                  <a:lnTo>
                    <a:pt x="14" y="88"/>
                  </a:lnTo>
                  <a:lnTo>
                    <a:pt x="27"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53" name="Rectangle 57"/>
            <p:cNvSpPr>
              <a:spLocks noChangeArrowheads="1"/>
            </p:cNvSpPr>
            <p:nvPr/>
          </p:nvSpPr>
          <p:spPr bwMode="auto">
            <a:xfrm>
              <a:off x="3939" y="1851"/>
              <a:ext cx="4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55354" name="Rectangle 58"/>
            <p:cNvSpPr>
              <a:spLocks noChangeArrowheads="1"/>
            </p:cNvSpPr>
            <p:nvPr/>
          </p:nvSpPr>
          <p:spPr bwMode="auto">
            <a:xfrm>
              <a:off x="3988" y="1952"/>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000" b="1">
                <a:solidFill>
                  <a:srgbClr val="FFFFCC"/>
                </a:solidFill>
                <a:latin typeface="Times New Roman" panose="02020503050405090304" pitchFamily="18" charset="0"/>
                <a:ea typeface="楷体_GB2312" pitchFamily="1" charset="-122"/>
              </a:endParaRPr>
            </a:p>
          </p:txBody>
        </p:sp>
        <p:sp>
          <p:nvSpPr>
            <p:cNvPr id="55355" name="Line 59"/>
            <p:cNvSpPr>
              <a:spLocks noChangeShapeType="1"/>
            </p:cNvSpPr>
            <p:nvPr/>
          </p:nvSpPr>
          <p:spPr bwMode="auto">
            <a:xfrm flipV="1">
              <a:off x="5029" y="2265"/>
              <a:ext cx="130" cy="44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56" name="Freeform 60"/>
            <p:cNvSpPr/>
            <p:nvPr/>
          </p:nvSpPr>
          <p:spPr bwMode="auto">
            <a:xfrm>
              <a:off x="5117" y="2221"/>
              <a:ext cx="52" cy="135"/>
            </a:xfrm>
            <a:custGeom>
              <a:avLst/>
              <a:gdLst>
                <a:gd name="T0" fmla="*/ 34 w 41"/>
                <a:gd name="T1" fmla="*/ 82 h 82"/>
                <a:gd name="T2" fmla="*/ 20 w 41"/>
                <a:gd name="T3" fmla="*/ 62 h 82"/>
                <a:gd name="T4" fmla="*/ 0 w 41"/>
                <a:gd name="T5" fmla="*/ 68 h 82"/>
                <a:gd name="T6" fmla="*/ 41 w 41"/>
                <a:gd name="T7" fmla="*/ 0 h 82"/>
                <a:gd name="T8" fmla="*/ 34 w 41"/>
                <a:gd name="T9" fmla="*/ 82 h 82"/>
              </a:gdLst>
              <a:ahLst/>
              <a:cxnLst>
                <a:cxn ang="0">
                  <a:pos x="T0" y="T1"/>
                </a:cxn>
                <a:cxn ang="0">
                  <a:pos x="T2" y="T3"/>
                </a:cxn>
                <a:cxn ang="0">
                  <a:pos x="T4" y="T5"/>
                </a:cxn>
                <a:cxn ang="0">
                  <a:pos x="T6" y="T7"/>
                </a:cxn>
                <a:cxn ang="0">
                  <a:pos x="T8" y="T9"/>
                </a:cxn>
              </a:cxnLst>
              <a:rect l="0" t="0" r="r" b="b"/>
              <a:pathLst>
                <a:path w="41" h="82">
                  <a:moveTo>
                    <a:pt x="34" y="82"/>
                  </a:moveTo>
                  <a:lnTo>
                    <a:pt x="20" y="62"/>
                  </a:lnTo>
                  <a:lnTo>
                    <a:pt x="0" y="68"/>
                  </a:lnTo>
                  <a:lnTo>
                    <a:pt x="41" y="0"/>
                  </a:lnTo>
                  <a:lnTo>
                    <a:pt x="34" y="82"/>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57" name="Rectangle 61"/>
            <p:cNvSpPr>
              <a:spLocks noChangeArrowheads="1"/>
            </p:cNvSpPr>
            <p:nvPr/>
          </p:nvSpPr>
          <p:spPr bwMode="auto">
            <a:xfrm>
              <a:off x="4719" y="2428"/>
              <a:ext cx="10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5358" name="Rectangle 62"/>
            <p:cNvSpPr>
              <a:spLocks noChangeArrowheads="1"/>
            </p:cNvSpPr>
            <p:nvPr/>
          </p:nvSpPr>
          <p:spPr bwMode="auto">
            <a:xfrm>
              <a:off x="4840" y="2535"/>
              <a:ext cx="9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CC</a:t>
              </a:r>
              <a:endParaRPr lang="en-US" altLang="zh-CN" sz="1000" b="1">
                <a:solidFill>
                  <a:srgbClr val="FFFFCC"/>
                </a:solidFill>
                <a:latin typeface="Times New Roman" panose="02020503050405090304" pitchFamily="18" charset="0"/>
                <a:ea typeface="楷体_GB2312" pitchFamily="1" charset="-122"/>
              </a:endParaRPr>
            </a:p>
          </p:txBody>
        </p:sp>
        <p:sp>
          <p:nvSpPr>
            <p:cNvPr id="55359" name="Rectangle 63"/>
            <p:cNvSpPr>
              <a:spLocks noChangeArrowheads="1"/>
            </p:cNvSpPr>
            <p:nvPr/>
          </p:nvSpPr>
          <p:spPr bwMode="auto">
            <a:xfrm>
              <a:off x="3021" y="2883"/>
              <a:ext cx="8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i="1">
                  <a:solidFill>
                    <a:srgbClr val="000000"/>
                  </a:solidFill>
                  <a:latin typeface="Times New Roman" panose="02020503050405090304" pitchFamily="18" charset="0"/>
                  <a:ea typeface="楷体_GB2312" pitchFamily="1" charset="-122"/>
                </a:rPr>
                <a:t>U</a:t>
              </a:r>
              <a:endParaRPr lang="en-US" altLang="zh-CN" sz="1600" b="1">
                <a:solidFill>
                  <a:srgbClr val="FFFFCC"/>
                </a:solidFill>
                <a:latin typeface="Times New Roman" panose="02020503050405090304" pitchFamily="18" charset="0"/>
                <a:ea typeface="楷体_GB2312" pitchFamily="1" charset="-122"/>
              </a:endParaRPr>
            </a:p>
          </p:txBody>
        </p:sp>
        <p:sp>
          <p:nvSpPr>
            <p:cNvPr id="55360" name="Rectangle 64"/>
            <p:cNvSpPr>
              <a:spLocks noChangeArrowheads="1"/>
            </p:cNvSpPr>
            <p:nvPr/>
          </p:nvSpPr>
          <p:spPr bwMode="auto">
            <a:xfrm>
              <a:off x="3119" y="2951"/>
              <a:ext cx="9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BB</a:t>
              </a:r>
              <a:endParaRPr lang="en-US" altLang="zh-CN" sz="1000" b="1">
                <a:solidFill>
                  <a:srgbClr val="FFFFCC"/>
                </a:solidFill>
                <a:latin typeface="Times New Roman" panose="02020503050405090304" pitchFamily="18" charset="0"/>
                <a:ea typeface="楷体_GB2312" pitchFamily="1" charset="-122"/>
              </a:endParaRPr>
            </a:p>
          </p:txBody>
        </p:sp>
        <p:sp>
          <p:nvSpPr>
            <p:cNvPr id="55361" name="Rectangle 65"/>
            <p:cNvSpPr>
              <a:spLocks noChangeArrowheads="1"/>
            </p:cNvSpPr>
            <p:nvPr/>
          </p:nvSpPr>
          <p:spPr bwMode="auto">
            <a:xfrm>
              <a:off x="4537" y="1710"/>
              <a:ext cx="8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i="1">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55362" name="Rectangle 66"/>
            <p:cNvSpPr>
              <a:spLocks noChangeArrowheads="1"/>
            </p:cNvSpPr>
            <p:nvPr/>
          </p:nvSpPr>
          <p:spPr bwMode="auto">
            <a:xfrm>
              <a:off x="4635" y="1794"/>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000" b="1">
                <a:solidFill>
                  <a:srgbClr val="FFFFCC"/>
                </a:solidFill>
                <a:latin typeface="Times New Roman" panose="02020503050405090304" pitchFamily="18" charset="0"/>
                <a:ea typeface="楷体_GB2312" pitchFamily="1" charset="-122"/>
              </a:endParaRPr>
            </a:p>
          </p:txBody>
        </p:sp>
        <p:sp>
          <p:nvSpPr>
            <p:cNvPr id="55363" name="Rectangle 67"/>
            <p:cNvSpPr>
              <a:spLocks noChangeArrowheads="1"/>
            </p:cNvSpPr>
            <p:nvPr/>
          </p:nvSpPr>
          <p:spPr bwMode="auto">
            <a:xfrm>
              <a:off x="4475" y="1626"/>
              <a:ext cx="200" cy="101"/>
            </a:xfrm>
            <a:prstGeom prst="rect">
              <a:avLst/>
            </a:prstGeom>
            <a:solidFill>
              <a:srgbClr val="FFFFFF"/>
            </a:solidFill>
            <a:ln w="11113">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64" name="Line 68"/>
            <p:cNvSpPr>
              <a:spLocks noChangeShapeType="1"/>
            </p:cNvSpPr>
            <p:nvPr/>
          </p:nvSpPr>
          <p:spPr bwMode="auto">
            <a:xfrm flipV="1">
              <a:off x="2847" y="2714"/>
              <a:ext cx="166" cy="29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65" name="Freeform 69"/>
            <p:cNvSpPr/>
            <p:nvPr/>
          </p:nvSpPr>
          <p:spPr bwMode="auto">
            <a:xfrm>
              <a:off x="2966" y="2681"/>
              <a:ext cx="78" cy="123"/>
            </a:xfrm>
            <a:custGeom>
              <a:avLst/>
              <a:gdLst>
                <a:gd name="T0" fmla="*/ 27 w 61"/>
                <a:gd name="T1" fmla="*/ 75 h 75"/>
                <a:gd name="T2" fmla="*/ 20 w 61"/>
                <a:gd name="T3" fmla="*/ 55 h 75"/>
                <a:gd name="T4" fmla="*/ 0 w 61"/>
                <a:gd name="T5" fmla="*/ 55 h 75"/>
                <a:gd name="T6" fmla="*/ 61 w 61"/>
                <a:gd name="T7" fmla="*/ 0 h 75"/>
                <a:gd name="T8" fmla="*/ 27 w 61"/>
                <a:gd name="T9" fmla="*/ 75 h 75"/>
              </a:gdLst>
              <a:ahLst/>
              <a:cxnLst>
                <a:cxn ang="0">
                  <a:pos x="T0" y="T1"/>
                </a:cxn>
                <a:cxn ang="0">
                  <a:pos x="T2" y="T3"/>
                </a:cxn>
                <a:cxn ang="0">
                  <a:pos x="T4" y="T5"/>
                </a:cxn>
                <a:cxn ang="0">
                  <a:pos x="T6" y="T7"/>
                </a:cxn>
                <a:cxn ang="0">
                  <a:pos x="T8" y="T9"/>
                </a:cxn>
              </a:cxnLst>
              <a:rect l="0" t="0" r="r" b="b"/>
              <a:pathLst>
                <a:path w="61" h="75">
                  <a:moveTo>
                    <a:pt x="27" y="75"/>
                  </a:moveTo>
                  <a:lnTo>
                    <a:pt x="20" y="55"/>
                  </a:lnTo>
                  <a:lnTo>
                    <a:pt x="0" y="55"/>
                  </a:lnTo>
                  <a:lnTo>
                    <a:pt x="61" y="0"/>
                  </a:lnTo>
                  <a:lnTo>
                    <a:pt x="27" y="75"/>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66" name="Rectangle 70"/>
            <p:cNvSpPr>
              <a:spLocks noChangeArrowheads="1"/>
            </p:cNvSpPr>
            <p:nvPr/>
          </p:nvSpPr>
          <p:spPr bwMode="auto">
            <a:xfrm>
              <a:off x="3158" y="2198"/>
              <a:ext cx="7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i="1">
                  <a:solidFill>
                    <a:srgbClr val="000000"/>
                  </a:solidFill>
                  <a:latin typeface="Times New Roman" panose="02020503050405090304" pitchFamily="18" charset="0"/>
                  <a:ea typeface="楷体_GB2312" pitchFamily="1" charset="-122"/>
                </a:rPr>
                <a:t>R</a:t>
              </a:r>
              <a:endParaRPr lang="en-US" altLang="zh-CN" sz="1600" b="1">
                <a:solidFill>
                  <a:srgbClr val="FFFFCC"/>
                </a:solidFill>
                <a:latin typeface="Times New Roman" panose="02020503050405090304" pitchFamily="18" charset="0"/>
                <a:ea typeface="楷体_GB2312" pitchFamily="1" charset="-122"/>
              </a:endParaRPr>
            </a:p>
          </p:txBody>
        </p:sp>
        <p:sp>
          <p:nvSpPr>
            <p:cNvPr id="55367" name="Rectangle 71"/>
            <p:cNvSpPr>
              <a:spLocks noChangeArrowheads="1"/>
            </p:cNvSpPr>
            <p:nvPr/>
          </p:nvSpPr>
          <p:spPr bwMode="auto">
            <a:xfrm>
              <a:off x="3246" y="2267"/>
              <a:ext cx="44"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900">
                  <a:solidFill>
                    <a:srgbClr val="000000"/>
                  </a:solidFill>
                  <a:latin typeface="Times New Roman" panose="02020503050405090304" pitchFamily="18" charset="0"/>
                  <a:ea typeface="楷体_GB2312" pitchFamily="1" charset="-122"/>
                </a:rPr>
                <a:t>B</a:t>
              </a:r>
              <a:endParaRPr lang="en-US" altLang="zh-CN" sz="900" b="1">
                <a:solidFill>
                  <a:srgbClr val="FFFFCC"/>
                </a:solidFill>
                <a:latin typeface="Times New Roman" panose="02020503050405090304" pitchFamily="18" charset="0"/>
                <a:ea typeface="楷体_GB2312" pitchFamily="1" charset="-122"/>
              </a:endParaRPr>
            </a:p>
          </p:txBody>
        </p:sp>
        <p:sp>
          <p:nvSpPr>
            <p:cNvPr id="55368" name="Freeform 72"/>
            <p:cNvSpPr/>
            <p:nvPr/>
          </p:nvSpPr>
          <p:spPr bwMode="auto">
            <a:xfrm>
              <a:off x="3869" y="3163"/>
              <a:ext cx="43" cy="134"/>
            </a:xfrm>
            <a:custGeom>
              <a:avLst/>
              <a:gdLst>
                <a:gd name="T0" fmla="*/ 34 w 34"/>
                <a:gd name="T1" fmla="*/ 0 h 82"/>
                <a:gd name="T2" fmla="*/ 14 w 34"/>
                <a:gd name="T3" fmla="*/ 14 h 82"/>
                <a:gd name="T4" fmla="*/ 0 w 34"/>
                <a:gd name="T5" fmla="*/ 0 h 82"/>
                <a:gd name="T6" fmla="*/ 14 w 34"/>
                <a:gd name="T7" fmla="*/ 82 h 82"/>
                <a:gd name="T8" fmla="*/ 34 w 34"/>
                <a:gd name="T9" fmla="*/ 0 h 82"/>
              </a:gdLst>
              <a:ahLst/>
              <a:cxnLst>
                <a:cxn ang="0">
                  <a:pos x="T0" y="T1"/>
                </a:cxn>
                <a:cxn ang="0">
                  <a:pos x="T2" y="T3"/>
                </a:cxn>
                <a:cxn ang="0">
                  <a:pos x="T4" y="T5"/>
                </a:cxn>
                <a:cxn ang="0">
                  <a:pos x="T6" y="T7"/>
                </a:cxn>
                <a:cxn ang="0">
                  <a:pos x="T8" y="T9"/>
                </a:cxn>
              </a:cxnLst>
              <a:rect l="0" t="0" r="r" b="b"/>
              <a:pathLst>
                <a:path w="34" h="82">
                  <a:moveTo>
                    <a:pt x="34" y="0"/>
                  </a:moveTo>
                  <a:lnTo>
                    <a:pt x="14" y="14"/>
                  </a:lnTo>
                  <a:lnTo>
                    <a:pt x="0" y="0"/>
                  </a:lnTo>
                  <a:lnTo>
                    <a:pt x="14" y="82"/>
                  </a:lnTo>
                  <a:lnTo>
                    <a:pt x="34"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69" name="Freeform 73"/>
            <p:cNvSpPr/>
            <p:nvPr/>
          </p:nvSpPr>
          <p:spPr bwMode="auto">
            <a:xfrm>
              <a:off x="3869" y="2467"/>
              <a:ext cx="43" cy="135"/>
            </a:xfrm>
            <a:custGeom>
              <a:avLst/>
              <a:gdLst>
                <a:gd name="T0" fmla="*/ 34 w 34"/>
                <a:gd name="T1" fmla="*/ 82 h 82"/>
                <a:gd name="T2" fmla="*/ 14 w 34"/>
                <a:gd name="T3" fmla="*/ 69 h 82"/>
                <a:gd name="T4" fmla="*/ 0 w 34"/>
                <a:gd name="T5" fmla="*/ 82 h 82"/>
                <a:gd name="T6" fmla="*/ 14 w 34"/>
                <a:gd name="T7" fmla="*/ 0 h 82"/>
                <a:gd name="T8" fmla="*/ 34 w 34"/>
                <a:gd name="T9" fmla="*/ 82 h 82"/>
              </a:gdLst>
              <a:ahLst/>
              <a:cxnLst>
                <a:cxn ang="0">
                  <a:pos x="T0" y="T1"/>
                </a:cxn>
                <a:cxn ang="0">
                  <a:pos x="T2" y="T3"/>
                </a:cxn>
                <a:cxn ang="0">
                  <a:pos x="T4" y="T5"/>
                </a:cxn>
                <a:cxn ang="0">
                  <a:pos x="T6" y="T7"/>
                </a:cxn>
                <a:cxn ang="0">
                  <a:pos x="T8" y="T9"/>
                </a:cxn>
              </a:cxnLst>
              <a:rect l="0" t="0" r="r" b="b"/>
              <a:pathLst>
                <a:path w="34" h="82">
                  <a:moveTo>
                    <a:pt x="34" y="82"/>
                  </a:moveTo>
                  <a:lnTo>
                    <a:pt x="14" y="69"/>
                  </a:lnTo>
                  <a:lnTo>
                    <a:pt x="0" y="82"/>
                  </a:lnTo>
                  <a:lnTo>
                    <a:pt x="14" y="0"/>
                  </a:lnTo>
                  <a:lnTo>
                    <a:pt x="34" y="82"/>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70" name="Rectangle 74"/>
            <p:cNvSpPr>
              <a:spLocks noChangeArrowheads="1"/>
            </p:cNvSpPr>
            <p:nvPr/>
          </p:nvSpPr>
          <p:spPr bwMode="auto">
            <a:xfrm>
              <a:off x="3984" y="2602"/>
              <a:ext cx="81"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71" name="Rectangle 75"/>
            <p:cNvSpPr>
              <a:spLocks noChangeArrowheads="1"/>
            </p:cNvSpPr>
            <p:nvPr/>
          </p:nvSpPr>
          <p:spPr bwMode="auto">
            <a:xfrm>
              <a:off x="3984" y="2972"/>
              <a:ext cx="8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72" name="Rectangle 76"/>
            <p:cNvSpPr>
              <a:spLocks noChangeArrowheads="1"/>
            </p:cNvSpPr>
            <p:nvPr/>
          </p:nvSpPr>
          <p:spPr bwMode="auto">
            <a:xfrm>
              <a:off x="3582" y="2828"/>
              <a:ext cx="7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5373" name="Rectangle 77"/>
            <p:cNvSpPr>
              <a:spLocks noChangeArrowheads="1"/>
            </p:cNvSpPr>
            <p:nvPr/>
          </p:nvSpPr>
          <p:spPr bwMode="auto">
            <a:xfrm>
              <a:off x="3672" y="2915"/>
              <a:ext cx="9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BE</a:t>
              </a:r>
              <a:endParaRPr lang="en-US" altLang="zh-CN" sz="1000" b="1">
                <a:solidFill>
                  <a:srgbClr val="FFFFCC"/>
                </a:solidFill>
                <a:latin typeface="Times New Roman" panose="02020503050405090304" pitchFamily="18" charset="0"/>
                <a:ea typeface="楷体_GB2312" pitchFamily="1" charset="-122"/>
              </a:endParaRPr>
            </a:p>
          </p:txBody>
        </p:sp>
        <p:sp>
          <p:nvSpPr>
            <p:cNvPr id="55374" name="Rectangle 78"/>
            <p:cNvSpPr>
              <a:spLocks noChangeArrowheads="1"/>
            </p:cNvSpPr>
            <p:nvPr/>
          </p:nvSpPr>
          <p:spPr bwMode="auto">
            <a:xfrm>
              <a:off x="4484" y="2546"/>
              <a:ext cx="8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75" name="Rectangle 79"/>
            <p:cNvSpPr>
              <a:spLocks noChangeArrowheads="1"/>
            </p:cNvSpPr>
            <p:nvPr/>
          </p:nvSpPr>
          <p:spPr bwMode="auto">
            <a:xfrm>
              <a:off x="4488" y="2956"/>
              <a:ext cx="7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76" name="Rectangle 80"/>
            <p:cNvSpPr>
              <a:spLocks noChangeArrowheads="1"/>
            </p:cNvSpPr>
            <p:nvPr/>
          </p:nvSpPr>
          <p:spPr bwMode="auto">
            <a:xfrm>
              <a:off x="4725" y="2749"/>
              <a:ext cx="7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5377" name="Rectangle 81"/>
            <p:cNvSpPr>
              <a:spLocks noChangeArrowheads="1"/>
            </p:cNvSpPr>
            <p:nvPr/>
          </p:nvSpPr>
          <p:spPr bwMode="auto">
            <a:xfrm>
              <a:off x="4797" y="2861"/>
              <a:ext cx="9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CE</a:t>
              </a:r>
              <a:endParaRPr lang="en-US" altLang="zh-CN" sz="1000" b="1">
                <a:solidFill>
                  <a:srgbClr val="FFFFCC"/>
                </a:solidFill>
                <a:latin typeface="Times New Roman" panose="02020503050405090304" pitchFamily="18" charset="0"/>
                <a:ea typeface="楷体_GB2312" pitchFamily="1" charset="-122"/>
              </a:endParaRPr>
            </a:p>
          </p:txBody>
        </p:sp>
        <p:sp>
          <p:nvSpPr>
            <p:cNvPr id="55378" name="Rectangle 82"/>
            <p:cNvSpPr>
              <a:spLocks noChangeArrowheads="1"/>
            </p:cNvSpPr>
            <p:nvPr/>
          </p:nvSpPr>
          <p:spPr bwMode="auto">
            <a:xfrm>
              <a:off x="4334" y="1705"/>
              <a:ext cx="8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79" name="Rectangle 83"/>
            <p:cNvSpPr>
              <a:spLocks noChangeArrowheads="1"/>
            </p:cNvSpPr>
            <p:nvPr/>
          </p:nvSpPr>
          <p:spPr bwMode="auto">
            <a:xfrm>
              <a:off x="4334" y="2075"/>
              <a:ext cx="8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5380" name="Freeform 84"/>
            <p:cNvSpPr/>
            <p:nvPr/>
          </p:nvSpPr>
          <p:spPr bwMode="auto">
            <a:xfrm>
              <a:off x="4525" y="3174"/>
              <a:ext cx="43" cy="147"/>
            </a:xfrm>
            <a:custGeom>
              <a:avLst/>
              <a:gdLst>
                <a:gd name="T0" fmla="*/ 34 w 34"/>
                <a:gd name="T1" fmla="*/ 0 h 89"/>
                <a:gd name="T2" fmla="*/ 21 w 34"/>
                <a:gd name="T3" fmla="*/ 21 h 89"/>
                <a:gd name="T4" fmla="*/ 0 w 34"/>
                <a:gd name="T5" fmla="*/ 0 h 89"/>
                <a:gd name="T6" fmla="*/ 21 w 34"/>
                <a:gd name="T7" fmla="*/ 89 h 89"/>
                <a:gd name="T8" fmla="*/ 34 w 34"/>
                <a:gd name="T9" fmla="*/ 0 h 89"/>
              </a:gdLst>
              <a:ahLst/>
              <a:cxnLst>
                <a:cxn ang="0">
                  <a:pos x="T0" y="T1"/>
                </a:cxn>
                <a:cxn ang="0">
                  <a:pos x="T2" y="T3"/>
                </a:cxn>
                <a:cxn ang="0">
                  <a:pos x="T4" y="T5"/>
                </a:cxn>
                <a:cxn ang="0">
                  <a:pos x="T6" y="T7"/>
                </a:cxn>
                <a:cxn ang="0">
                  <a:pos x="T8" y="T9"/>
                </a:cxn>
              </a:cxnLst>
              <a:rect l="0" t="0" r="r" b="b"/>
              <a:pathLst>
                <a:path w="34" h="89">
                  <a:moveTo>
                    <a:pt x="34" y="0"/>
                  </a:moveTo>
                  <a:lnTo>
                    <a:pt x="21" y="21"/>
                  </a:lnTo>
                  <a:lnTo>
                    <a:pt x="0" y="0"/>
                  </a:lnTo>
                  <a:lnTo>
                    <a:pt x="21" y="89"/>
                  </a:lnTo>
                  <a:lnTo>
                    <a:pt x="34"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81" name="Freeform 85"/>
            <p:cNvSpPr/>
            <p:nvPr/>
          </p:nvSpPr>
          <p:spPr bwMode="auto">
            <a:xfrm>
              <a:off x="4241" y="2233"/>
              <a:ext cx="114" cy="55"/>
            </a:xfrm>
            <a:custGeom>
              <a:avLst/>
              <a:gdLst>
                <a:gd name="T0" fmla="*/ 89 w 89"/>
                <a:gd name="T1" fmla="*/ 34 h 34"/>
                <a:gd name="T2" fmla="*/ 75 w 89"/>
                <a:gd name="T3" fmla="*/ 14 h 34"/>
                <a:gd name="T4" fmla="*/ 89 w 89"/>
                <a:gd name="T5" fmla="*/ 0 h 34"/>
                <a:gd name="T6" fmla="*/ 0 w 89"/>
                <a:gd name="T7" fmla="*/ 14 h 34"/>
                <a:gd name="T8" fmla="*/ 89 w 89"/>
                <a:gd name="T9" fmla="*/ 34 h 34"/>
              </a:gdLst>
              <a:ahLst/>
              <a:cxnLst>
                <a:cxn ang="0">
                  <a:pos x="T0" y="T1"/>
                </a:cxn>
                <a:cxn ang="0">
                  <a:pos x="T2" y="T3"/>
                </a:cxn>
                <a:cxn ang="0">
                  <a:pos x="T4" y="T5"/>
                </a:cxn>
                <a:cxn ang="0">
                  <a:pos x="T6" y="T7"/>
                </a:cxn>
                <a:cxn ang="0">
                  <a:pos x="T8" y="T9"/>
                </a:cxn>
              </a:cxnLst>
              <a:rect l="0" t="0" r="r" b="b"/>
              <a:pathLst>
                <a:path w="89" h="34">
                  <a:moveTo>
                    <a:pt x="89" y="34"/>
                  </a:moveTo>
                  <a:lnTo>
                    <a:pt x="75" y="14"/>
                  </a:lnTo>
                  <a:lnTo>
                    <a:pt x="89" y="0"/>
                  </a:lnTo>
                  <a:lnTo>
                    <a:pt x="0" y="14"/>
                  </a:lnTo>
                  <a:lnTo>
                    <a:pt x="89" y="3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82" name="Line 86"/>
            <p:cNvSpPr>
              <a:spLocks noChangeShapeType="1"/>
            </p:cNvSpPr>
            <p:nvPr/>
          </p:nvSpPr>
          <p:spPr bwMode="auto">
            <a:xfrm>
              <a:off x="4234" y="1672"/>
              <a:ext cx="0" cy="66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3" name="Freeform 37"/>
            <p:cNvSpPr/>
            <p:nvPr/>
          </p:nvSpPr>
          <p:spPr bwMode="auto">
            <a:xfrm>
              <a:off x="4124" y="1828"/>
              <a:ext cx="200" cy="269"/>
            </a:xfrm>
            <a:custGeom>
              <a:avLst/>
              <a:gdLst>
                <a:gd name="T0" fmla="*/ 0 w 157"/>
                <a:gd name="T1" fmla="*/ 82 h 164"/>
                <a:gd name="T2" fmla="*/ 7 w 157"/>
                <a:gd name="T3" fmla="*/ 41 h 164"/>
                <a:gd name="T4" fmla="*/ 41 w 157"/>
                <a:gd name="T5" fmla="*/ 14 h 164"/>
                <a:gd name="T6" fmla="*/ 75 w 157"/>
                <a:gd name="T7" fmla="*/ 0 h 164"/>
                <a:gd name="T8" fmla="*/ 116 w 157"/>
                <a:gd name="T9" fmla="*/ 14 h 164"/>
                <a:gd name="T10" fmla="*/ 150 w 157"/>
                <a:gd name="T11" fmla="*/ 41 h 164"/>
                <a:gd name="T12" fmla="*/ 157 w 157"/>
                <a:gd name="T13" fmla="*/ 82 h 164"/>
                <a:gd name="T14" fmla="*/ 150 w 157"/>
                <a:gd name="T15" fmla="*/ 123 h 164"/>
                <a:gd name="T16" fmla="*/ 116 w 157"/>
                <a:gd name="T17" fmla="*/ 150 h 164"/>
                <a:gd name="T18" fmla="*/ 75 w 157"/>
                <a:gd name="T19" fmla="*/ 164 h 164"/>
                <a:gd name="T20" fmla="*/ 41 w 157"/>
                <a:gd name="T21" fmla="*/ 150 h 164"/>
                <a:gd name="T22" fmla="*/ 7 w 157"/>
                <a:gd name="T23" fmla="*/ 123 h 164"/>
                <a:gd name="T24" fmla="*/ 0 w 157"/>
                <a:gd name="T25"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64">
                  <a:moveTo>
                    <a:pt x="0" y="82"/>
                  </a:moveTo>
                  <a:lnTo>
                    <a:pt x="7" y="41"/>
                  </a:lnTo>
                  <a:lnTo>
                    <a:pt x="41" y="14"/>
                  </a:lnTo>
                  <a:lnTo>
                    <a:pt x="75" y="0"/>
                  </a:lnTo>
                  <a:lnTo>
                    <a:pt x="116" y="14"/>
                  </a:lnTo>
                  <a:lnTo>
                    <a:pt x="150" y="41"/>
                  </a:lnTo>
                  <a:lnTo>
                    <a:pt x="157" y="82"/>
                  </a:lnTo>
                  <a:lnTo>
                    <a:pt x="150" y="123"/>
                  </a:lnTo>
                  <a:lnTo>
                    <a:pt x="116" y="150"/>
                  </a:lnTo>
                  <a:lnTo>
                    <a:pt x="75" y="164"/>
                  </a:lnTo>
                  <a:lnTo>
                    <a:pt x="41" y="150"/>
                  </a:lnTo>
                  <a:lnTo>
                    <a:pt x="7" y="123"/>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5334" name="Rectangle 38"/>
            <p:cNvSpPr>
              <a:spLocks noChangeArrowheads="1"/>
            </p:cNvSpPr>
            <p:nvPr/>
          </p:nvSpPr>
          <p:spPr bwMode="auto">
            <a:xfrm>
              <a:off x="4165" y="1872"/>
              <a:ext cx="177"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mA</a:t>
              </a:r>
              <a:endParaRPr lang="en-US" altLang="zh-CN" sz="1600" b="1">
                <a:solidFill>
                  <a:srgbClr val="FFFFCC"/>
                </a:solidFill>
                <a:latin typeface="Times New Roman" panose="02020503050405090304" pitchFamily="18" charset="0"/>
                <a:ea typeface="楷体_GB2312" pitchFamily="1" charset="-122"/>
              </a:endParaRPr>
            </a:p>
          </p:txBody>
        </p:sp>
      </p:grpSp>
      <p:sp>
        <p:nvSpPr>
          <p:cNvPr id="55384" name="Rectangle 88"/>
          <p:cNvSpPr>
            <a:spLocks noChangeArrowheads="1"/>
          </p:cNvSpPr>
          <p:nvPr/>
        </p:nvSpPr>
        <p:spPr bwMode="auto">
          <a:xfrm>
            <a:off x="1988452" y="5708437"/>
            <a:ext cx="77692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楷体_GB2312" pitchFamily="1" charset="-122"/>
                <a:ea typeface="楷体_GB2312" pitchFamily="1" charset="-122"/>
              </a:rPr>
              <a:t>实测的共射输出特性曲线如图下所示</a:t>
            </a:r>
            <a:r>
              <a:rPr lang="en-US" altLang="zh-CN" sz="2400" b="1">
                <a:solidFill>
                  <a:srgbClr val="000000"/>
                </a:solidFill>
                <a:latin typeface="楷体_GB2312" pitchFamily="1" charset="-122"/>
                <a:ea typeface="楷体_GB2312" pitchFamily="1" charset="-122"/>
              </a:rPr>
              <a:t>:</a:t>
            </a:r>
            <a:endParaRPr lang="en-US" altLang="zh-CN" sz="2400" b="1">
              <a:solidFill>
                <a:srgbClr val="000000"/>
              </a:solidFill>
              <a:latin typeface="楷体_GB2312" pitchFamily="1" charset="-122"/>
              <a:ea typeface="楷体_GB2312" pitchFamily="1" charset="-122"/>
            </a:endParaRPr>
          </a:p>
        </p:txBody>
      </p:sp>
      <p:sp>
        <p:nvSpPr>
          <p:cNvPr id="55389" name="Rectangle 93"/>
          <p:cNvSpPr>
            <a:spLocks noChangeArrowheads="1"/>
          </p:cNvSpPr>
          <p:nvPr/>
        </p:nvSpPr>
        <p:spPr bwMode="auto">
          <a:xfrm>
            <a:off x="2291664" y="2893799"/>
            <a:ext cx="42386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spcAft>
                <a:spcPct val="0"/>
              </a:spcAft>
              <a:buNone/>
            </a:pPr>
            <a:r>
              <a:rPr lang="zh-CN" altLang="en-US" sz="2400" b="1">
                <a:solidFill>
                  <a:srgbClr val="9900CC"/>
                </a:solidFill>
                <a:latin typeface="楷体_GB2312" pitchFamily="1" charset="-122"/>
                <a:ea typeface="楷体_GB2312" pitchFamily="1" charset="-122"/>
              </a:rPr>
              <a:t>一、共发射极输出特性曲线</a:t>
            </a:r>
            <a:endParaRPr lang="zh-CN" altLang="en-US" sz="2400" b="1">
              <a:solidFill>
                <a:srgbClr val="9900CC"/>
              </a:solidFill>
              <a:latin typeface="楷体_GB2312" pitchFamily="1" charset="-122"/>
              <a:ea typeface="楷体_GB2312" pitchFamily="1" charset="-122"/>
            </a:endParaRPr>
          </a:p>
          <a:p>
            <a:pPr algn="just" defTabSz="914400" fontAlgn="base">
              <a:lnSpc>
                <a:spcPct val="115000"/>
              </a:lnSpc>
              <a:spcAft>
                <a:spcPct val="0"/>
              </a:spcAft>
              <a:buNone/>
            </a:pPr>
            <a:r>
              <a:rPr lang="zh-CN" altLang="en-US" sz="2400" b="1">
                <a:solidFill>
                  <a:srgbClr val="000000"/>
                </a:solidFill>
                <a:latin typeface="楷体_GB2312" pitchFamily="1" charset="-122"/>
                <a:ea typeface="楷体_GB2312" pitchFamily="1" charset="-122"/>
              </a:rPr>
              <a:t>    共射输出特性曲线是以</a:t>
            </a:r>
            <a:endParaRPr lang="zh-CN" altLang="en-US" sz="2400" b="1">
              <a:solidFill>
                <a:srgbClr val="000000"/>
              </a:solidFill>
              <a:latin typeface="楷体_GB2312" pitchFamily="1" charset="-122"/>
              <a:ea typeface="楷体_GB2312" pitchFamily="1" charset="-122"/>
            </a:endParaRPr>
          </a:p>
          <a:p>
            <a:pPr algn="just" defTabSz="914400" fontAlgn="base">
              <a:lnSpc>
                <a:spcPct val="115000"/>
              </a:lnSpc>
              <a:spcAft>
                <a:spcPct val="0"/>
              </a:spcAft>
              <a:buNone/>
            </a:pP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楷体_GB2312" pitchFamily="1" charset="-122"/>
                <a:ea typeface="楷体_GB2312" pitchFamily="1" charset="-122"/>
              </a:rPr>
              <a:t>为参变量时，</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与</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间的</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15000"/>
              </a:lnSpc>
              <a:spcAft>
                <a:spcPct val="0"/>
              </a:spcAft>
              <a:buNone/>
            </a:pPr>
            <a:r>
              <a:rPr lang="zh-CN" altLang="en-US" sz="2400" b="1">
                <a:solidFill>
                  <a:srgbClr val="000000"/>
                </a:solidFill>
                <a:latin typeface="Times New Roman" panose="02020503050405090304" pitchFamily="18" charset="0"/>
                <a:ea typeface="楷体_GB2312" pitchFamily="1" charset="-122"/>
              </a:rPr>
              <a:t>关系曲线，即</a:t>
            </a:r>
            <a:endParaRPr lang="zh-CN" altLang="en-US">
              <a:solidFill>
                <a:srgbClr val="006699"/>
              </a:solidFill>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3" name="图片 2"/>
          <p:cNvPicPr>
            <a:picLocks noChangeAspect="1"/>
          </p:cNvPicPr>
          <p:nvPr/>
        </p:nvPicPr>
        <p:blipFill>
          <a:blip r:embed="rId1"/>
          <a:stretch>
            <a:fillRect/>
          </a:stretch>
        </p:blipFill>
        <p:spPr>
          <a:xfrm>
            <a:off x="2556777" y="4807638"/>
            <a:ext cx="3247081" cy="8611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388"/>
                                        </p:tgtEl>
                                        <p:attrNameLst>
                                          <p:attrName>style.visibility</p:attrName>
                                        </p:attrNameLst>
                                      </p:cBhvr>
                                      <p:to>
                                        <p:strVal val="visible"/>
                                      </p:to>
                                    </p:set>
                                    <p:animEffect transition="in" filter="wipe(left)">
                                      <p:cBhvr>
                                        <p:cTn id="7" dur="1000"/>
                                        <p:tgtEl>
                                          <p:spTgt spid="55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5389"/>
                                        </p:tgtEl>
                                        <p:attrNameLst>
                                          <p:attrName>style.visibility</p:attrName>
                                        </p:attrNameLst>
                                      </p:cBhvr>
                                      <p:to>
                                        <p:strVal val="visible"/>
                                      </p:to>
                                    </p:set>
                                    <p:animEffect transition="in" filter="wipe(up)">
                                      <p:cBhvr>
                                        <p:cTn id="12" dur="1000"/>
                                        <p:tgtEl>
                                          <p:spTgt spid="553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5384"/>
                                        </p:tgtEl>
                                        <p:attrNameLst>
                                          <p:attrName>style.visibility</p:attrName>
                                        </p:attrNameLst>
                                      </p:cBhvr>
                                      <p:to>
                                        <p:strVal val="visible"/>
                                      </p:to>
                                    </p:set>
                                    <p:animEffect transition="in" filter="wipe(left)">
                                      <p:cBhvr>
                                        <p:cTn id="17" dur="1000"/>
                                        <p:tgtEl>
                                          <p:spTgt spid="55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84" grpId="0"/>
      <p:bldP spid="5538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930" name="AutoShape 202"/>
          <p:cNvSpPr>
            <a:spLocks noChangeArrowheads="1"/>
          </p:cNvSpPr>
          <p:nvPr/>
        </p:nvSpPr>
        <p:spPr bwMode="auto">
          <a:xfrm>
            <a:off x="7997825" y="1575619"/>
            <a:ext cx="2032000" cy="552450"/>
          </a:xfrm>
          <a:prstGeom prst="wedgeRoundRectCallout">
            <a:avLst>
              <a:gd name="adj1" fmla="val -95704"/>
              <a:gd name="adj2" fmla="val 235056"/>
              <a:gd name="adj3" fmla="val 16667"/>
            </a:avLst>
          </a:prstGeom>
          <a:solidFill>
            <a:srgbClr val="FFFF99"/>
          </a:solidFill>
          <a:ln w="9525">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50000"/>
              </a:spcBef>
              <a:spcAft>
                <a:spcPct val="0"/>
              </a:spcAft>
            </a:pPr>
            <a:r>
              <a:rPr lang="zh-CN" altLang="en-US" sz="2400" b="1">
                <a:solidFill>
                  <a:srgbClr val="006666"/>
                </a:solidFill>
                <a:latin typeface="Times New Roman" panose="02020503050405090304" pitchFamily="18" charset="0"/>
                <a:ea typeface="楷体_GB2312" pitchFamily="1" charset="-122"/>
                <a:cs typeface="Arial Unicode MS" panose="020B0604020202020204" charset="-122"/>
              </a:rPr>
              <a:t>临界饱和线</a:t>
            </a:r>
            <a:endParaRPr lang="en-US" altLang="zh-CN" sz="2400" b="1">
              <a:solidFill>
                <a:srgbClr val="006666"/>
              </a:solidFill>
              <a:latin typeface="Times New Roman" panose="02020503050405090304" pitchFamily="18" charset="0"/>
              <a:ea typeface="楷体_GB2312" pitchFamily="1" charset="-122"/>
              <a:cs typeface="Arial Unicode MS" panose="020B0604020202020204" charset="-122"/>
            </a:endParaRPr>
          </a:p>
        </p:txBody>
      </p:sp>
      <p:grpSp>
        <p:nvGrpSpPr>
          <p:cNvPr id="1225732" name="Group 4"/>
          <p:cNvGrpSpPr/>
          <p:nvPr/>
        </p:nvGrpSpPr>
        <p:grpSpPr bwMode="auto">
          <a:xfrm>
            <a:off x="1712913" y="2437632"/>
            <a:ext cx="3790950" cy="2836863"/>
            <a:chOff x="2816" y="1626"/>
            <a:chExt cx="2368" cy="1860"/>
          </a:xfrm>
        </p:grpSpPr>
        <p:sp>
          <p:nvSpPr>
            <p:cNvPr id="1225733" name="Line 5"/>
            <p:cNvSpPr>
              <a:spLocks noChangeShapeType="1"/>
            </p:cNvSpPr>
            <p:nvPr/>
          </p:nvSpPr>
          <p:spPr bwMode="auto">
            <a:xfrm flipH="1">
              <a:off x="2944" y="2467"/>
              <a:ext cx="1146"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4" name="Line 6"/>
            <p:cNvSpPr>
              <a:spLocks noChangeShapeType="1"/>
            </p:cNvSpPr>
            <p:nvPr/>
          </p:nvSpPr>
          <p:spPr bwMode="auto">
            <a:xfrm flipV="1">
              <a:off x="5093" y="1672"/>
              <a:ext cx="2" cy="164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5" name="Line 7"/>
            <p:cNvSpPr>
              <a:spLocks noChangeShapeType="1"/>
            </p:cNvSpPr>
            <p:nvPr/>
          </p:nvSpPr>
          <p:spPr bwMode="auto">
            <a:xfrm flipV="1">
              <a:off x="5102" y="2467"/>
              <a:ext cx="2" cy="191"/>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6" name="Line 8"/>
            <p:cNvSpPr>
              <a:spLocks noChangeShapeType="1"/>
            </p:cNvSpPr>
            <p:nvPr/>
          </p:nvSpPr>
          <p:spPr bwMode="auto">
            <a:xfrm>
              <a:off x="5031" y="2658"/>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7" name="Line 9"/>
            <p:cNvSpPr>
              <a:spLocks noChangeShapeType="1"/>
            </p:cNvSpPr>
            <p:nvPr/>
          </p:nvSpPr>
          <p:spPr bwMode="auto">
            <a:xfrm>
              <a:off x="4976" y="2581"/>
              <a:ext cx="208"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8" name="Line 10"/>
            <p:cNvSpPr>
              <a:spLocks noChangeShapeType="1"/>
            </p:cNvSpPr>
            <p:nvPr/>
          </p:nvSpPr>
          <p:spPr bwMode="auto">
            <a:xfrm flipV="1">
              <a:off x="5102" y="2412"/>
              <a:ext cx="2" cy="79"/>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39" name="Line 11"/>
            <p:cNvSpPr>
              <a:spLocks noChangeShapeType="1"/>
            </p:cNvSpPr>
            <p:nvPr/>
          </p:nvSpPr>
          <p:spPr bwMode="auto">
            <a:xfrm>
              <a:off x="5040" y="2491"/>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0" name="Line 12"/>
            <p:cNvSpPr>
              <a:spLocks noChangeShapeType="1"/>
            </p:cNvSpPr>
            <p:nvPr/>
          </p:nvSpPr>
          <p:spPr bwMode="auto">
            <a:xfrm>
              <a:off x="4976" y="2412"/>
              <a:ext cx="208"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1" name="Line 13"/>
            <p:cNvSpPr>
              <a:spLocks noChangeShapeType="1"/>
            </p:cNvSpPr>
            <p:nvPr/>
          </p:nvSpPr>
          <p:spPr bwMode="auto">
            <a:xfrm flipH="1" flipV="1">
              <a:off x="2944" y="3323"/>
              <a:ext cx="2152" cy="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2" name="Line 14"/>
            <p:cNvSpPr>
              <a:spLocks noChangeShapeType="1"/>
            </p:cNvSpPr>
            <p:nvPr/>
          </p:nvSpPr>
          <p:spPr bwMode="auto">
            <a:xfrm>
              <a:off x="2944" y="2467"/>
              <a:ext cx="1" cy="85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3" name="Line 15"/>
            <p:cNvSpPr>
              <a:spLocks noChangeShapeType="1"/>
            </p:cNvSpPr>
            <p:nvPr/>
          </p:nvSpPr>
          <p:spPr bwMode="auto">
            <a:xfrm flipV="1">
              <a:off x="2944" y="2837"/>
              <a:ext cx="1" cy="79"/>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4" name="Line 16"/>
            <p:cNvSpPr>
              <a:spLocks noChangeShapeType="1"/>
            </p:cNvSpPr>
            <p:nvPr/>
          </p:nvSpPr>
          <p:spPr bwMode="auto">
            <a:xfrm>
              <a:off x="2880" y="2916"/>
              <a:ext cx="103"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5" name="Line 17"/>
            <p:cNvSpPr>
              <a:spLocks noChangeShapeType="1"/>
            </p:cNvSpPr>
            <p:nvPr/>
          </p:nvSpPr>
          <p:spPr bwMode="auto">
            <a:xfrm>
              <a:off x="2816" y="2837"/>
              <a:ext cx="200"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6" name="Freeform 18"/>
            <p:cNvSpPr/>
            <p:nvPr/>
          </p:nvSpPr>
          <p:spPr bwMode="auto">
            <a:xfrm>
              <a:off x="3465" y="2333"/>
              <a:ext cx="209" cy="269"/>
            </a:xfrm>
            <a:custGeom>
              <a:avLst/>
              <a:gdLst>
                <a:gd name="T0" fmla="*/ 0 w 164"/>
                <a:gd name="T1" fmla="*/ 82 h 164"/>
                <a:gd name="T2" fmla="*/ 13 w 164"/>
                <a:gd name="T3" fmla="*/ 41 h 164"/>
                <a:gd name="T4" fmla="*/ 41 w 164"/>
                <a:gd name="T5" fmla="*/ 14 h 164"/>
                <a:gd name="T6" fmla="*/ 82 w 164"/>
                <a:gd name="T7" fmla="*/ 0 h 164"/>
                <a:gd name="T8" fmla="*/ 123 w 164"/>
                <a:gd name="T9" fmla="*/ 14 h 164"/>
                <a:gd name="T10" fmla="*/ 150 w 164"/>
                <a:gd name="T11" fmla="*/ 41 h 164"/>
                <a:gd name="T12" fmla="*/ 164 w 164"/>
                <a:gd name="T13" fmla="*/ 82 h 164"/>
                <a:gd name="T14" fmla="*/ 150 w 164"/>
                <a:gd name="T15" fmla="*/ 123 h 164"/>
                <a:gd name="T16" fmla="*/ 123 w 164"/>
                <a:gd name="T17" fmla="*/ 151 h 164"/>
                <a:gd name="T18" fmla="*/ 82 w 164"/>
                <a:gd name="T19" fmla="*/ 164 h 164"/>
                <a:gd name="T20" fmla="*/ 41 w 164"/>
                <a:gd name="T21" fmla="*/ 151 h 164"/>
                <a:gd name="T22" fmla="*/ 13 w 164"/>
                <a:gd name="T23" fmla="*/ 123 h 164"/>
                <a:gd name="T24" fmla="*/ 0 w 164"/>
                <a:gd name="T25"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64">
                  <a:moveTo>
                    <a:pt x="0" y="82"/>
                  </a:moveTo>
                  <a:lnTo>
                    <a:pt x="13" y="41"/>
                  </a:lnTo>
                  <a:lnTo>
                    <a:pt x="41" y="14"/>
                  </a:lnTo>
                  <a:lnTo>
                    <a:pt x="82" y="0"/>
                  </a:lnTo>
                  <a:lnTo>
                    <a:pt x="123" y="14"/>
                  </a:lnTo>
                  <a:lnTo>
                    <a:pt x="150" y="41"/>
                  </a:lnTo>
                  <a:lnTo>
                    <a:pt x="164" y="82"/>
                  </a:lnTo>
                  <a:lnTo>
                    <a:pt x="150" y="123"/>
                  </a:lnTo>
                  <a:lnTo>
                    <a:pt x="123" y="151"/>
                  </a:lnTo>
                  <a:lnTo>
                    <a:pt x="82" y="164"/>
                  </a:lnTo>
                  <a:lnTo>
                    <a:pt x="41" y="151"/>
                  </a:lnTo>
                  <a:lnTo>
                    <a:pt x="13" y="123"/>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7" name="Rectangle 19"/>
            <p:cNvSpPr>
              <a:spLocks noChangeArrowheads="1"/>
            </p:cNvSpPr>
            <p:nvPr/>
          </p:nvSpPr>
          <p:spPr bwMode="auto">
            <a:xfrm>
              <a:off x="3494" y="2379"/>
              <a:ext cx="16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mA</a:t>
              </a:r>
              <a:endParaRPr lang="en-US" altLang="zh-CN" sz="1400" b="1">
                <a:solidFill>
                  <a:srgbClr val="FFFFCC"/>
                </a:solidFill>
                <a:latin typeface="Times New Roman" panose="02020503050405090304" pitchFamily="18" charset="0"/>
                <a:ea typeface="楷体_GB2312" pitchFamily="1" charset="-122"/>
              </a:endParaRPr>
            </a:p>
          </p:txBody>
        </p:sp>
        <p:sp>
          <p:nvSpPr>
            <p:cNvPr id="1225748" name="Rectangle 20"/>
            <p:cNvSpPr>
              <a:spLocks noChangeArrowheads="1"/>
            </p:cNvSpPr>
            <p:nvPr/>
          </p:nvSpPr>
          <p:spPr bwMode="auto">
            <a:xfrm>
              <a:off x="3092" y="2412"/>
              <a:ext cx="200" cy="112"/>
            </a:xfrm>
            <a:prstGeom prst="rect">
              <a:avLst/>
            </a:prstGeom>
            <a:solidFill>
              <a:srgbClr val="FFFFFF"/>
            </a:solidFill>
            <a:ln w="11113">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49" name="Line 21"/>
            <p:cNvSpPr>
              <a:spLocks noChangeShapeType="1"/>
            </p:cNvSpPr>
            <p:nvPr/>
          </p:nvSpPr>
          <p:spPr bwMode="auto">
            <a:xfrm>
              <a:off x="3890" y="2581"/>
              <a:ext cx="2" cy="62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0" name="Freeform 22"/>
            <p:cNvSpPr/>
            <p:nvPr/>
          </p:nvSpPr>
          <p:spPr bwMode="auto">
            <a:xfrm>
              <a:off x="3869" y="3297"/>
              <a:ext cx="43" cy="46"/>
            </a:xfrm>
            <a:custGeom>
              <a:avLst/>
              <a:gdLst>
                <a:gd name="T0" fmla="*/ 0 w 34"/>
                <a:gd name="T1" fmla="*/ 14 h 28"/>
                <a:gd name="T2" fmla="*/ 7 w 34"/>
                <a:gd name="T3" fmla="*/ 0 h 28"/>
                <a:gd name="T4" fmla="*/ 27 w 34"/>
                <a:gd name="T5" fmla="*/ 0 h 28"/>
                <a:gd name="T6" fmla="*/ 34 w 34"/>
                <a:gd name="T7" fmla="*/ 14 h 28"/>
                <a:gd name="T8" fmla="*/ 27 w 34"/>
                <a:gd name="T9" fmla="*/ 28 h 28"/>
                <a:gd name="T10" fmla="*/ 7 w 34"/>
                <a:gd name="T11" fmla="*/ 28 h 28"/>
                <a:gd name="T12" fmla="*/ 0 w 3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0" y="14"/>
                  </a:moveTo>
                  <a:lnTo>
                    <a:pt x="7" y="0"/>
                  </a:lnTo>
                  <a:lnTo>
                    <a:pt x="27" y="0"/>
                  </a:lnTo>
                  <a:lnTo>
                    <a:pt x="34" y="14"/>
                  </a:lnTo>
                  <a:lnTo>
                    <a:pt x="27" y="28"/>
                  </a:lnTo>
                  <a:lnTo>
                    <a:pt x="7" y="28"/>
                  </a:lnTo>
                  <a:lnTo>
                    <a:pt x="0" y="1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1" name="Freeform 23"/>
            <p:cNvSpPr/>
            <p:nvPr/>
          </p:nvSpPr>
          <p:spPr bwMode="auto">
            <a:xfrm>
              <a:off x="3869" y="2447"/>
              <a:ext cx="43" cy="44"/>
            </a:xfrm>
            <a:custGeom>
              <a:avLst/>
              <a:gdLst>
                <a:gd name="T0" fmla="*/ 0 w 34"/>
                <a:gd name="T1" fmla="*/ 13 h 27"/>
                <a:gd name="T2" fmla="*/ 7 w 34"/>
                <a:gd name="T3" fmla="*/ 0 h 27"/>
                <a:gd name="T4" fmla="*/ 27 w 34"/>
                <a:gd name="T5" fmla="*/ 0 h 27"/>
                <a:gd name="T6" fmla="*/ 34 w 34"/>
                <a:gd name="T7" fmla="*/ 13 h 27"/>
                <a:gd name="T8" fmla="*/ 27 w 34"/>
                <a:gd name="T9" fmla="*/ 27 h 27"/>
                <a:gd name="T10" fmla="*/ 7 w 34"/>
                <a:gd name="T11" fmla="*/ 27 h 27"/>
                <a:gd name="T12" fmla="*/ 0 w 34"/>
                <a:gd name="T13" fmla="*/ 13 h 27"/>
              </a:gdLst>
              <a:ahLst/>
              <a:cxnLst>
                <a:cxn ang="0">
                  <a:pos x="T0" y="T1"/>
                </a:cxn>
                <a:cxn ang="0">
                  <a:pos x="T2" y="T3"/>
                </a:cxn>
                <a:cxn ang="0">
                  <a:pos x="T4" y="T5"/>
                </a:cxn>
                <a:cxn ang="0">
                  <a:pos x="T6" y="T7"/>
                </a:cxn>
                <a:cxn ang="0">
                  <a:pos x="T8" y="T9"/>
                </a:cxn>
                <a:cxn ang="0">
                  <a:pos x="T10" y="T11"/>
                </a:cxn>
                <a:cxn ang="0">
                  <a:pos x="T12" y="T13"/>
                </a:cxn>
              </a:cxnLst>
              <a:rect l="0" t="0" r="r" b="b"/>
              <a:pathLst>
                <a:path w="34" h="27">
                  <a:moveTo>
                    <a:pt x="0" y="13"/>
                  </a:moveTo>
                  <a:lnTo>
                    <a:pt x="7" y="0"/>
                  </a:lnTo>
                  <a:lnTo>
                    <a:pt x="27" y="0"/>
                  </a:lnTo>
                  <a:lnTo>
                    <a:pt x="34" y="13"/>
                  </a:lnTo>
                  <a:lnTo>
                    <a:pt x="27" y="27"/>
                  </a:lnTo>
                  <a:lnTo>
                    <a:pt x="7" y="27"/>
                  </a:lnTo>
                  <a:lnTo>
                    <a:pt x="0" y="13"/>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2" name="Line 24"/>
            <p:cNvSpPr>
              <a:spLocks noChangeShapeType="1"/>
            </p:cNvSpPr>
            <p:nvPr/>
          </p:nvSpPr>
          <p:spPr bwMode="auto">
            <a:xfrm>
              <a:off x="4243" y="2585"/>
              <a:ext cx="0" cy="90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3" name="Line 25"/>
            <p:cNvSpPr>
              <a:spLocks noChangeShapeType="1"/>
            </p:cNvSpPr>
            <p:nvPr/>
          </p:nvSpPr>
          <p:spPr bwMode="auto">
            <a:xfrm flipH="1">
              <a:off x="4167" y="3477"/>
              <a:ext cx="130"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4" name="Freeform 26"/>
            <p:cNvSpPr/>
            <p:nvPr/>
          </p:nvSpPr>
          <p:spPr bwMode="auto">
            <a:xfrm>
              <a:off x="4220" y="3297"/>
              <a:ext cx="43" cy="46"/>
            </a:xfrm>
            <a:custGeom>
              <a:avLst/>
              <a:gdLst>
                <a:gd name="T0" fmla="*/ 0 w 34"/>
                <a:gd name="T1" fmla="*/ 14 h 28"/>
                <a:gd name="T2" fmla="*/ 7 w 34"/>
                <a:gd name="T3" fmla="*/ 0 h 28"/>
                <a:gd name="T4" fmla="*/ 27 w 34"/>
                <a:gd name="T5" fmla="*/ 0 h 28"/>
                <a:gd name="T6" fmla="*/ 34 w 34"/>
                <a:gd name="T7" fmla="*/ 14 h 28"/>
                <a:gd name="T8" fmla="*/ 27 w 34"/>
                <a:gd name="T9" fmla="*/ 28 h 28"/>
                <a:gd name="T10" fmla="*/ 7 w 34"/>
                <a:gd name="T11" fmla="*/ 28 h 28"/>
                <a:gd name="T12" fmla="*/ 0 w 34"/>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0" y="14"/>
                  </a:moveTo>
                  <a:lnTo>
                    <a:pt x="7" y="0"/>
                  </a:lnTo>
                  <a:lnTo>
                    <a:pt x="27" y="0"/>
                  </a:lnTo>
                  <a:lnTo>
                    <a:pt x="34" y="14"/>
                  </a:lnTo>
                  <a:lnTo>
                    <a:pt x="27" y="28"/>
                  </a:lnTo>
                  <a:lnTo>
                    <a:pt x="7" y="28"/>
                  </a:lnTo>
                  <a:lnTo>
                    <a:pt x="0" y="1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5" name="Line 27"/>
            <p:cNvSpPr>
              <a:spLocks noChangeShapeType="1"/>
            </p:cNvSpPr>
            <p:nvPr/>
          </p:nvSpPr>
          <p:spPr bwMode="auto">
            <a:xfrm flipH="1">
              <a:off x="4241" y="1672"/>
              <a:ext cx="850"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6" name="Line 28"/>
            <p:cNvSpPr>
              <a:spLocks noChangeShapeType="1"/>
            </p:cNvSpPr>
            <p:nvPr/>
          </p:nvSpPr>
          <p:spPr bwMode="auto">
            <a:xfrm>
              <a:off x="4092" y="2467"/>
              <a:ext cx="131" cy="2"/>
            </a:xfrm>
            <a:prstGeom prst="line">
              <a:avLst/>
            </a:prstGeom>
            <a:noFill/>
            <a:ln w="11113">
              <a:solidFill>
                <a:srgbClr val="FFFF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7" name="Line 29"/>
            <p:cNvSpPr>
              <a:spLocks noChangeShapeType="1"/>
            </p:cNvSpPr>
            <p:nvPr/>
          </p:nvSpPr>
          <p:spPr bwMode="auto">
            <a:xfrm>
              <a:off x="4092" y="2333"/>
              <a:ext cx="1" cy="26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8" name="Line 30"/>
            <p:cNvSpPr>
              <a:spLocks noChangeShapeType="1"/>
            </p:cNvSpPr>
            <p:nvPr/>
          </p:nvSpPr>
          <p:spPr bwMode="auto">
            <a:xfrm flipV="1">
              <a:off x="4092" y="2333"/>
              <a:ext cx="131" cy="7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59" name="Line 31"/>
            <p:cNvSpPr>
              <a:spLocks noChangeShapeType="1"/>
            </p:cNvSpPr>
            <p:nvPr/>
          </p:nvSpPr>
          <p:spPr bwMode="auto">
            <a:xfrm>
              <a:off x="4092" y="2524"/>
              <a:ext cx="122" cy="7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0" name="Freeform 32"/>
            <p:cNvSpPr/>
            <p:nvPr/>
          </p:nvSpPr>
          <p:spPr bwMode="auto">
            <a:xfrm>
              <a:off x="4167" y="2546"/>
              <a:ext cx="70" cy="56"/>
            </a:xfrm>
            <a:custGeom>
              <a:avLst/>
              <a:gdLst>
                <a:gd name="T0" fmla="*/ 0 w 55"/>
                <a:gd name="T1" fmla="*/ 21 h 34"/>
                <a:gd name="T2" fmla="*/ 14 w 55"/>
                <a:gd name="T3" fmla="*/ 14 h 34"/>
                <a:gd name="T4" fmla="*/ 7 w 55"/>
                <a:gd name="T5" fmla="*/ 0 h 34"/>
                <a:gd name="T6" fmla="*/ 55 w 55"/>
                <a:gd name="T7" fmla="*/ 34 h 34"/>
                <a:gd name="T8" fmla="*/ 0 w 55"/>
                <a:gd name="T9" fmla="*/ 21 h 34"/>
              </a:gdLst>
              <a:ahLst/>
              <a:cxnLst>
                <a:cxn ang="0">
                  <a:pos x="T0" y="T1"/>
                </a:cxn>
                <a:cxn ang="0">
                  <a:pos x="T2" y="T3"/>
                </a:cxn>
                <a:cxn ang="0">
                  <a:pos x="T4" y="T5"/>
                </a:cxn>
                <a:cxn ang="0">
                  <a:pos x="T6" y="T7"/>
                </a:cxn>
                <a:cxn ang="0">
                  <a:pos x="T8" y="T9"/>
                </a:cxn>
              </a:cxnLst>
              <a:rect l="0" t="0" r="r" b="b"/>
              <a:pathLst>
                <a:path w="55" h="34">
                  <a:moveTo>
                    <a:pt x="0" y="21"/>
                  </a:moveTo>
                  <a:lnTo>
                    <a:pt x="14" y="14"/>
                  </a:lnTo>
                  <a:lnTo>
                    <a:pt x="7" y="0"/>
                  </a:lnTo>
                  <a:lnTo>
                    <a:pt x="55" y="34"/>
                  </a:lnTo>
                  <a:lnTo>
                    <a:pt x="0" y="21"/>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1" name="Line 33"/>
            <p:cNvSpPr>
              <a:spLocks noChangeShapeType="1"/>
            </p:cNvSpPr>
            <p:nvPr/>
          </p:nvSpPr>
          <p:spPr bwMode="auto">
            <a:xfrm flipH="1">
              <a:off x="4241" y="2255"/>
              <a:ext cx="296"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2" name="Line 34"/>
            <p:cNvSpPr>
              <a:spLocks noChangeShapeType="1"/>
            </p:cNvSpPr>
            <p:nvPr/>
          </p:nvSpPr>
          <p:spPr bwMode="auto">
            <a:xfrm>
              <a:off x="4549" y="2255"/>
              <a:ext cx="2" cy="106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3" name="Freeform 35"/>
            <p:cNvSpPr/>
            <p:nvPr/>
          </p:nvSpPr>
          <p:spPr bwMode="auto">
            <a:xfrm>
              <a:off x="3774" y="2737"/>
              <a:ext cx="200" cy="258"/>
            </a:xfrm>
            <a:custGeom>
              <a:avLst/>
              <a:gdLst>
                <a:gd name="T0" fmla="*/ 0 w 157"/>
                <a:gd name="T1" fmla="*/ 82 h 157"/>
                <a:gd name="T2" fmla="*/ 7 w 157"/>
                <a:gd name="T3" fmla="*/ 41 h 157"/>
                <a:gd name="T4" fmla="*/ 41 w 157"/>
                <a:gd name="T5" fmla="*/ 7 h 157"/>
                <a:gd name="T6" fmla="*/ 75 w 157"/>
                <a:gd name="T7" fmla="*/ 0 h 157"/>
                <a:gd name="T8" fmla="*/ 116 w 157"/>
                <a:gd name="T9" fmla="*/ 7 h 157"/>
                <a:gd name="T10" fmla="*/ 150 w 157"/>
                <a:gd name="T11" fmla="*/ 41 h 157"/>
                <a:gd name="T12" fmla="*/ 157 w 157"/>
                <a:gd name="T13" fmla="*/ 82 h 157"/>
                <a:gd name="T14" fmla="*/ 150 w 157"/>
                <a:gd name="T15" fmla="*/ 116 h 157"/>
                <a:gd name="T16" fmla="*/ 116 w 157"/>
                <a:gd name="T17" fmla="*/ 150 h 157"/>
                <a:gd name="T18" fmla="*/ 75 w 157"/>
                <a:gd name="T19" fmla="*/ 157 h 157"/>
                <a:gd name="T20" fmla="*/ 41 w 157"/>
                <a:gd name="T21" fmla="*/ 150 h 157"/>
                <a:gd name="T22" fmla="*/ 7 w 157"/>
                <a:gd name="T23" fmla="*/ 116 h 157"/>
                <a:gd name="T24" fmla="*/ 0 w 157"/>
                <a:gd name="T2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0" y="82"/>
                  </a:moveTo>
                  <a:lnTo>
                    <a:pt x="7" y="41"/>
                  </a:lnTo>
                  <a:lnTo>
                    <a:pt x="41" y="7"/>
                  </a:lnTo>
                  <a:lnTo>
                    <a:pt x="75" y="0"/>
                  </a:lnTo>
                  <a:lnTo>
                    <a:pt x="116" y="7"/>
                  </a:lnTo>
                  <a:lnTo>
                    <a:pt x="150" y="41"/>
                  </a:lnTo>
                  <a:lnTo>
                    <a:pt x="157" y="82"/>
                  </a:lnTo>
                  <a:lnTo>
                    <a:pt x="150" y="116"/>
                  </a:lnTo>
                  <a:lnTo>
                    <a:pt x="116" y="150"/>
                  </a:lnTo>
                  <a:lnTo>
                    <a:pt x="75" y="157"/>
                  </a:lnTo>
                  <a:lnTo>
                    <a:pt x="41" y="150"/>
                  </a:lnTo>
                  <a:lnTo>
                    <a:pt x="7" y="116"/>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4" name="Rectangle 36"/>
            <p:cNvSpPr>
              <a:spLocks noChangeArrowheads="1"/>
            </p:cNvSpPr>
            <p:nvPr/>
          </p:nvSpPr>
          <p:spPr bwMode="auto">
            <a:xfrm>
              <a:off x="3838" y="2782"/>
              <a:ext cx="6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1225765" name="Freeform 37"/>
            <p:cNvSpPr/>
            <p:nvPr/>
          </p:nvSpPr>
          <p:spPr bwMode="auto">
            <a:xfrm>
              <a:off x="4457" y="2704"/>
              <a:ext cx="200" cy="268"/>
            </a:xfrm>
            <a:custGeom>
              <a:avLst/>
              <a:gdLst>
                <a:gd name="T0" fmla="*/ 0 w 157"/>
                <a:gd name="T1" fmla="*/ 81 h 163"/>
                <a:gd name="T2" fmla="*/ 7 w 157"/>
                <a:gd name="T3" fmla="*/ 41 h 163"/>
                <a:gd name="T4" fmla="*/ 41 w 157"/>
                <a:gd name="T5" fmla="*/ 13 h 163"/>
                <a:gd name="T6" fmla="*/ 82 w 157"/>
                <a:gd name="T7" fmla="*/ 0 h 163"/>
                <a:gd name="T8" fmla="*/ 116 w 157"/>
                <a:gd name="T9" fmla="*/ 13 h 163"/>
                <a:gd name="T10" fmla="*/ 150 w 157"/>
                <a:gd name="T11" fmla="*/ 41 h 163"/>
                <a:gd name="T12" fmla="*/ 157 w 157"/>
                <a:gd name="T13" fmla="*/ 81 h 163"/>
                <a:gd name="T14" fmla="*/ 150 w 157"/>
                <a:gd name="T15" fmla="*/ 122 h 163"/>
                <a:gd name="T16" fmla="*/ 116 w 157"/>
                <a:gd name="T17" fmla="*/ 150 h 163"/>
                <a:gd name="T18" fmla="*/ 82 w 157"/>
                <a:gd name="T19" fmla="*/ 163 h 163"/>
                <a:gd name="T20" fmla="*/ 41 w 157"/>
                <a:gd name="T21" fmla="*/ 150 h 163"/>
                <a:gd name="T22" fmla="*/ 7 w 157"/>
                <a:gd name="T23" fmla="*/ 122 h 163"/>
                <a:gd name="T24" fmla="*/ 0 w 157"/>
                <a:gd name="T25"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63">
                  <a:moveTo>
                    <a:pt x="0" y="81"/>
                  </a:moveTo>
                  <a:lnTo>
                    <a:pt x="7" y="41"/>
                  </a:lnTo>
                  <a:lnTo>
                    <a:pt x="41" y="13"/>
                  </a:lnTo>
                  <a:lnTo>
                    <a:pt x="82" y="0"/>
                  </a:lnTo>
                  <a:lnTo>
                    <a:pt x="116" y="13"/>
                  </a:lnTo>
                  <a:lnTo>
                    <a:pt x="150" y="41"/>
                  </a:lnTo>
                  <a:lnTo>
                    <a:pt x="157" y="81"/>
                  </a:lnTo>
                  <a:lnTo>
                    <a:pt x="150" y="122"/>
                  </a:lnTo>
                  <a:lnTo>
                    <a:pt x="116" y="150"/>
                  </a:lnTo>
                  <a:lnTo>
                    <a:pt x="82" y="163"/>
                  </a:lnTo>
                  <a:lnTo>
                    <a:pt x="41" y="150"/>
                  </a:lnTo>
                  <a:lnTo>
                    <a:pt x="7" y="122"/>
                  </a:lnTo>
                  <a:lnTo>
                    <a:pt x="0" y="81"/>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6" name="Rectangle 38"/>
            <p:cNvSpPr>
              <a:spLocks noChangeArrowheads="1"/>
            </p:cNvSpPr>
            <p:nvPr/>
          </p:nvSpPr>
          <p:spPr bwMode="auto">
            <a:xfrm>
              <a:off x="4534" y="2749"/>
              <a:ext cx="9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V</a:t>
              </a:r>
              <a:endParaRPr lang="en-US" altLang="zh-CN" sz="1600" b="1">
                <a:solidFill>
                  <a:srgbClr val="FFFFCC"/>
                </a:solidFill>
                <a:latin typeface="Times New Roman" panose="02020503050405090304" pitchFamily="18" charset="0"/>
                <a:ea typeface="楷体_GB2312" pitchFamily="1" charset="-122"/>
              </a:endParaRPr>
            </a:p>
          </p:txBody>
        </p:sp>
        <p:sp>
          <p:nvSpPr>
            <p:cNvPr id="1225767" name="Line 39"/>
            <p:cNvSpPr>
              <a:spLocks noChangeShapeType="1"/>
            </p:cNvSpPr>
            <p:nvPr/>
          </p:nvSpPr>
          <p:spPr bwMode="auto">
            <a:xfrm>
              <a:off x="3720" y="2388"/>
              <a:ext cx="182" cy="2"/>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8" name="Freeform 40"/>
            <p:cNvSpPr/>
            <p:nvPr/>
          </p:nvSpPr>
          <p:spPr bwMode="auto">
            <a:xfrm>
              <a:off x="3837" y="2367"/>
              <a:ext cx="113" cy="45"/>
            </a:xfrm>
            <a:custGeom>
              <a:avLst/>
              <a:gdLst>
                <a:gd name="T0" fmla="*/ 0 w 88"/>
                <a:gd name="T1" fmla="*/ 27 h 27"/>
                <a:gd name="T2" fmla="*/ 13 w 88"/>
                <a:gd name="T3" fmla="*/ 13 h 27"/>
                <a:gd name="T4" fmla="*/ 0 w 88"/>
                <a:gd name="T5" fmla="*/ 0 h 27"/>
                <a:gd name="T6" fmla="*/ 88 w 88"/>
                <a:gd name="T7" fmla="*/ 13 h 27"/>
                <a:gd name="T8" fmla="*/ 0 w 88"/>
                <a:gd name="T9" fmla="*/ 27 h 27"/>
              </a:gdLst>
              <a:ahLst/>
              <a:cxnLst>
                <a:cxn ang="0">
                  <a:pos x="T0" y="T1"/>
                </a:cxn>
                <a:cxn ang="0">
                  <a:pos x="T2" y="T3"/>
                </a:cxn>
                <a:cxn ang="0">
                  <a:pos x="T4" y="T5"/>
                </a:cxn>
                <a:cxn ang="0">
                  <a:pos x="T6" y="T7"/>
                </a:cxn>
                <a:cxn ang="0">
                  <a:pos x="T8" y="T9"/>
                </a:cxn>
              </a:cxnLst>
              <a:rect l="0" t="0" r="r" b="b"/>
              <a:pathLst>
                <a:path w="88" h="27">
                  <a:moveTo>
                    <a:pt x="0" y="27"/>
                  </a:moveTo>
                  <a:lnTo>
                    <a:pt x="13" y="13"/>
                  </a:lnTo>
                  <a:lnTo>
                    <a:pt x="0" y="0"/>
                  </a:lnTo>
                  <a:lnTo>
                    <a:pt x="88" y="13"/>
                  </a:lnTo>
                  <a:lnTo>
                    <a:pt x="0" y="27"/>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69" name="Rectangle 41"/>
            <p:cNvSpPr>
              <a:spLocks noChangeArrowheads="1"/>
            </p:cNvSpPr>
            <p:nvPr/>
          </p:nvSpPr>
          <p:spPr bwMode="auto">
            <a:xfrm>
              <a:off x="3808" y="2165"/>
              <a:ext cx="4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1225770" name="Rectangle 42"/>
            <p:cNvSpPr>
              <a:spLocks noChangeArrowheads="1"/>
            </p:cNvSpPr>
            <p:nvPr/>
          </p:nvSpPr>
          <p:spPr bwMode="auto">
            <a:xfrm>
              <a:off x="3865" y="2251"/>
              <a:ext cx="5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a:t>
              </a:r>
              <a:endParaRPr lang="en-US" altLang="zh-CN" sz="1000" b="1">
                <a:solidFill>
                  <a:srgbClr val="FFFFCC"/>
                </a:solidFill>
                <a:latin typeface="Times New Roman" panose="02020503050405090304" pitchFamily="18" charset="0"/>
                <a:ea typeface="楷体_GB2312" pitchFamily="1" charset="-122"/>
              </a:endParaRPr>
            </a:p>
          </p:txBody>
        </p:sp>
        <p:sp>
          <p:nvSpPr>
            <p:cNvPr id="1225771" name="Line 43"/>
            <p:cNvSpPr>
              <a:spLocks noChangeShapeType="1"/>
            </p:cNvSpPr>
            <p:nvPr/>
          </p:nvSpPr>
          <p:spPr bwMode="auto">
            <a:xfrm>
              <a:off x="4071" y="1828"/>
              <a:ext cx="2" cy="214"/>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72" name="Freeform 44"/>
            <p:cNvSpPr/>
            <p:nvPr/>
          </p:nvSpPr>
          <p:spPr bwMode="auto">
            <a:xfrm>
              <a:off x="4050" y="1930"/>
              <a:ext cx="34" cy="145"/>
            </a:xfrm>
            <a:custGeom>
              <a:avLst/>
              <a:gdLst>
                <a:gd name="T0" fmla="*/ 27 w 27"/>
                <a:gd name="T1" fmla="*/ 0 h 88"/>
                <a:gd name="T2" fmla="*/ 14 w 27"/>
                <a:gd name="T3" fmla="*/ 20 h 88"/>
                <a:gd name="T4" fmla="*/ 0 w 27"/>
                <a:gd name="T5" fmla="*/ 0 h 88"/>
                <a:gd name="T6" fmla="*/ 14 w 27"/>
                <a:gd name="T7" fmla="*/ 88 h 88"/>
                <a:gd name="T8" fmla="*/ 27 w 27"/>
                <a:gd name="T9" fmla="*/ 0 h 88"/>
              </a:gdLst>
              <a:ahLst/>
              <a:cxnLst>
                <a:cxn ang="0">
                  <a:pos x="T0" y="T1"/>
                </a:cxn>
                <a:cxn ang="0">
                  <a:pos x="T2" y="T3"/>
                </a:cxn>
                <a:cxn ang="0">
                  <a:pos x="T4" y="T5"/>
                </a:cxn>
                <a:cxn ang="0">
                  <a:pos x="T6" y="T7"/>
                </a:cxn>
                <a:cxn ang="0">
                  <a:pos x="T8" y="T9"/>
                </a:cxn>
              </a:cxnLst>
              <a:rect l="0" t="0" r="r" b="b"/>
              <a:pathLst>
                <a:path w="27" h="88">
                  <a:moveTo>
                    <a:pt x="27" y="0"/>
                  </a:moveTo>
                  <a:lnTo>
                    <a:pt x="14" y="20"/>
                  </a:lnTo>
                  <a:lnTo>
                    <a:pt x="0" y="0"/>
                  </a:lnTo>
                  <a:lnTo>
                    <a:pt x="14" y="88"/>
                  </a:lnTo>
                  <a:lnTo>
                    <a:pt x="27"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73" name="Rectangle 45"/>
            <p:cNvSpPr>
              <a:spLocks noChangeArrowheads="1"/>
            </p:cNvSpPr>
            <p:nvPr/>
          </p:nvSpPr>
          <p:spPr bwMode="auto">
            <a:xfrm>
              <a:off x="3937" y="1851"/>
              <a:ext cx="4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1225774" name="Rectangle 46"/>
            <p:cNvSpPr>
              <a:spLocks noChangeArrowheads="1"/>
            </p:cNvSpPr>
            <p:nvPr/>
          </p:nvSpPr>
          <p:spPr bwMode="auto">
            <a:xfrm>
              <a:off x="3986" y="1952"/>
              <a:ext cx="5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000" b="1">
                <a:solidFill>
                  <a:srgbClr val="FFFFCC"/>
                </a:solidFill>
                <a:latin typeface="Times New Roman" panose="02020503050405090304" pitchFamily="18" charset="0"/>
                <a:ea typeface="楷体_GB2312" pitchFamily="1" charset="-122"/>
              </a:endParaRPr>
            </a:p>
          </p:txBody>
        </p:sp>
        <p:sp>
          <p:nvSpPr>
            <p:cNvPr id="1225775" name="Line 47"/>
            <p:cNvSpPr>
              <a:spLocks noChangeShapeType="1"/>
            </p:cNvSpPr>
            <p:nvPr/>
          </p:nvSpPr>
          <p:spPr bwMode="auto">
            <a:xfrm flipV="1">
              <a:off x="5029" y="2265"/>
              <a:ext cx="130" cy="449"/>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76" name="Freeform 48"/>
            <p:cNvSpPr/>
            <p:nvPr/>
          </p:nvSpPr>
          <p:spPr bwMode="auto">
            <a:xfrm>
              <a:off x="5117" y="2221"/>
              <a:ext cx="52" cy="135"/>
            </a:xfrm>
            <a:custGeom>
              <a:avLst/>
              <a:gdLst>
                <a:gd name="T0" fmla="*/ 34 w 41"/>
                <a:gd name="T1" fmla="*/ 82 h 82"/>
                <a:gd name="T2" fmla="*/ 20 w 41"/>
                <a:gd name="T3" fmla="*/ 62 h 82"/>
                <a:gd name="T4" fmla="*/ 0 w 41"/>
                <a:gd name="T5" fmla="*/ 68 h 82"/>
                <a:gd name="T6" fmla="*/ 41 w 41"/>
                <a:gd name="T7" fmla="*/ 0 h 82"/>
                <a:gd name="T8" fmla="*/ 34 w 41"/>
                <a:gd name="T9" fmla="*/ 82 h 82"/>
              </a:gdLst>
              <a:ahLst/>
              <a:cxnLst>
                <a:cxn ang="0">
                  <a:pos x="T0" y="T1"/>
                </a:cxn>
                <a:cxn ang="0">
                  <a:pos x="T2" y="T3"/>
                </a:cxn>
                <a:cxn ang="0">
                  <a:pos x="T4" y="T5"/>
                </a:cxn>
                <a:cxn ang="0">
                  <a:pos x="T6" y="T7"/>
                </a:cxn>
                <a:cxn ang="0">
                  <a:pos x="T8" y="T9"/>
                </a:cxn>
              </a:cxnLst>
              <a:rect l="0" t="0" r="r" b="b"/>
              <a:pathLst>
                <a:path w="41" h="82">
                  <a:moveTo>
                    <a:pt x="34" y="82"/>
                  </a:moveTo>
                  <a:lnTo>
                    <a:pt x="20" y="62"/>
                  </a:lnTo>
                  <a:lnTo>
                    <a:pt x="0" y="68"/>
                  </a:lnTo>
                  <a:lnTo>
                    <a:pt x="41" y="0"/>
                  </a:lnTo>
                  <a:lnTo>
                    <a:pt x="34" y="82"/>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77" name="Rectangle 49"/>
            <p:cNvSpPr>
              <a:spLocks noChangeArrowheads="1"/>
            </p:cNvSpPr>
            <p:nvPr/>
          </p:nvSpPr>
          <p:spPr bwMode="auto">
            <a:xfrm>
              <a:off x="4714" y="2428"/>
              <a:ext cx="11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1225778" name="Rectangle 50"/>
            <p:cNvSpPr>
              <a:spLocks noChangeArrowheads="1"/>
            </p:cNvSpPr>
            <p:nvPr/>
          </p:nvSpPr>
          <p:spPr bwMode="auto">
            <a:xfrm>
              <a:off x="4836" y="2535"/>
              <a:ext cx="106"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CC</a:t>
              </a:r>
              <a:endParaRPr lang="en-US" altLang="zh-CN" sz="1000" b="1">
                <a:solidFill>
                  <a:srgbClr val="FFFFCC"/>
                </a:solidFill>
                <a:latin typeface="Times New Roman" panose="02020503050405090304" pitchFamily="18" charset="0"/>
                <a:ea typeface="楷体_GB2312" pitchFamily="1" charset="-122"/>
              </a:endParaRPr>
            </a:p>
          </p:txBody>
        </p:sp>
        <p:sp>
          <p:nvSpPr>
            <p:cNvPr id="1225779" name="Rectangle 51"/>
            <p:cNvSpPr>
              <a:spLocks noChangeArrowheads="1"/>
            </p:cNvSpPr>
            <p:nvPr/>
          </p:nvSpPr>
          <p:spPr bwMode="auto">
            <a:xfrm>
              <a:off x="3018" y="2883"/>
              <a:ext cx="9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i="1">
                  <a:solidFill>
                    <a:srgbClr val="000000"/>
                  </a:solidFill>
                  <a:latin typeface="Times New Roman" panose="02020503050405090304" pitchFamily="18" charset="0"/>
                  <a:ea typeface="楷体_GB2312" pitchFamily="1" charset="-122"/>
                </a:rPr>
                <a:t>U</a:t>
              </a:r>
              <a:endParaRPr lang="en-US" altLang="zh-CN" sz="1600" b="1">
                <a:solidFill>
                  <a:srgbClr val="FFFFCC"/>
                </a:solidFill>
                <a:latin typeface="Times New Roman" panose="02020503050405090304" pitchFamily="18" charset="0"/>
                <a:ea typeface="楷体_GB2312" pitchFamily="1" charset="-122"/>
              </a:endParaRPr>
            </a:p>
          </p:txBody>
        </p:sp>
        <p:sp>
          <p:nvSpPr>
            <p:cNvPr id="1225780" name="Rectangle 52"/>
            <p:cNvSpPr>
              <a:spLocks noChangeArrowheads="1"/>
            </p:cNvSpPr>
            <p:nvPr/>
          </p:nvSpPr>
          <p:spPr bwMode="auto">
            <a:xfrm>
              <a:off x="3116" y="2951"/>
              <a:ext cx="10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BB</a:t>
              </a:r>
              <a:endParaRPr lang="en-US" altLang="zh-CN" sz="1000" b="1">
                <a:solidFill>
                  <a:srgbClr val="FFFFCC"/>
                </a:solidFill>
                <a:latin typeface="Times New Roman" panose="02020503050405090304" pitchFamily="18" charset="0"/>
                <a:ea typeface="楷体_GB2312" pitchFamily="1" charset="-122"/>
              </a:endParaRPr>
            </a:p>
          </p:txBody>
        </p:sp>
        <p:sp>
          <p:nvSpPr>
            <p:cNvPr id="1225781" name="Rectangle 53"/>
            <p:cNvSpPr>
              <a:spLocks noChangeArrowheads="1"/>
            </p:cNvSpPr>
            <p:nvPr/>
          </p:nvSpPr>
          <p:spPr bwMode="auto">
            <a:xfrm>
              <a:off x="4534" y="1710"/>
              <a:ext cx="8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i="1">
                  <a:solidFill>
                    <a:srgbClr val="000000"/>
                  </a:solidFill>
                  <a:latin typeface="Times New Roman" panose="02020503050405090304" pitchFamily="18" charset="0"/>
                  <a:ea typeface="楷体_GB2312" pitchFamily="1" charset="-122"/>
                </a:rPr>
                <a:t>R</a:t>
              </a:r>
              <a:endParaRPr lang="en-US" altLang="zh-CN" b="1">
                <a:solidFill>
                  <a:srgbClr val="FFFFCC"/>
                </a:solidFill>
                <a:latin typeface="Times New Roman" panose="02020503050405090304" pitchFamily="18" charset="0"/>
                <a:ea typeface="楷体_GB2312" pitchFamily="1" charset="-122"/>
              </a:endParaRPr>
            </a:p>
          </p:txBody>
        </p:sp>
        <p:sp>
          <p:nvSpPr>
            <p:cNvPr id="1225782" name="Rectangle 54"/>
            <p:cNvSpPr>
              <a:spLocks noChangeArrowheads="1"/>
            </p:cNvSpPr>
            <p:nvPr/>
          </p:nvSpPr>
          <p:spPr bwMode="auto">
            <a:xfrm>
              <a:off x="4633" y="1794"/>
              <a:ext cx="5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000" b="1">
                <a:solidFill>
                  <a:srgbClr val="FFFFCC"/>
                </a:solidFill>
                <a:latin typeface="Times New Roman" panose="02020503050405090304" pitchFamily="18" charset="0"/>
                <a:ea typeface="楷体_GB2312" pitchFamily="1" charset="-122"/>
              </a:endParaRPr>
            </a:p>
          </p:txBody>
        </p:sp>
        <p:sp>
          <p:nvSpPr>
            <p:cNvPr id="1225783" name="Rectangle 55"/>
            <p:cNvSpPr>
              <a:spLocks noChangeArrowheads="1"/>
            </p:cNvSpPr>
            <p:nvPr/>
          </p:nvSpPr>
          <p:spPr bwMode="auto">
            <a:xfrm>
              <a:off x="4475" y="1626"/>
              <a:ext cx="200" cy="101"/>
            </a:xfrm>
            <a:prstGeom prst="rect">
              <a:avLst/>
            </a:prstGeom>
            <a:solidFill>
              <a:srgbClr val="FFFFFF"/>
            </a:solidFill>
            <a:ln w="11113">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84" name="Line 56"/>
            <p:cNvSpPr>
              <a:spLocks noChangeShapeType="1"/>
            </p:cNvSpPr>
            <p:nvPr/>
          </p:nvSpPr>
          <p:spPr bwMode="auto">
            <a:xfrm flipV="1">
              <a:off x="2847" y="2714"/>
              <a:ext cx="166" cy="29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85" name="Freeform 57"/>
            <p:cNvSpPr/>
            <p:nvPr/>
          </p:nvSpPr>
          <p:spPr bwMode="auto">
            <a:xfrm>
              <a:off x="2966" y="2681"/>
              <a:ext cx="78" cy="123"/>
            </a:xfrm>
            <a:custGeom>
              <a:avLst/>
              <a:gdLst>
                <a:gd name="T0" fmla="*/ 27 w 61"/>
                <a:gd name="T1" fmla="*/ 75 h 75"/>
                <a:gd name="T2" fmla="*/ 20 w 61"/>
                <a:gd name="T3" fmla="*/ 55 h 75"/>
                <a:gd name="T4" fmla="*/ 0 w 61"/>
                <a:gd name="T5" fmla="*/ 55 h 75"/>
                <a:gd name="T6" fmla="*/ 61 w 61"/>
                <a:gd name="T7" fmla="*/ 0 h 75"/>
                <a:gd name="T8" fmla="*/ 27 w 61"/>
                <a:gd name="T9" fmla="*/ 75 h 75"/>
              </a:gdLst>
              <a:ahLst/>
              <a:cxnLst>
                <a:cxn ang="0">
                  <a:pos x="T0" y="T1"/>
                </a:cxn>
                <a:cxn ang="0">
                  <a:pos x="T2" y="T3"/>
                </a:cxn>
                <a:cxn ang="0">
                  <a:pos x="T4" y="T5"/>
                </a:cxn>
                <a:cxn ang="0">
                  <a:pos x="T6" y="T7"/>
                </a:cxn>
                <a:cxn ang="0">
                  <a:pos x="T8" y="T9"/>
                </a:cxn>
              </a:cxnLst>
              <a:rect l="0" t="0" r="r" b="b"/>
              <a:pathLst>
                <a:path w="61" h="75">
                  <a:moveTo>
                    <a:pt x="27" y="75"/>
                  </a:moveTo>
                  <a:lnTo>
                    <a:pt x="20" y="55"/>
                  </a:lnTo>
                  <a:lnTo>
                    <a:pt x="0" y="55"/>
                  </a:lnTo>
                  <a:lnTo>
                    <a:pt x="61" y="0"/>
                  </a:lnTo>
                  <a:lnTo>
                    <a:pt x="27" y="75"/>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86" name="Rectangle 58"/>
            <p:cNvSpPr>
              <a:spLocks noChangeArrowheads="1"/>
            </p:cNvSpPr>
            <p:nvPr/>
          </p:nvSpPr>
          <p:spPr bwMode="auto">
            <a:xfrm>
              <a:off x="3156" y="2198"/>
              <a:ext cx="7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i="1">
                  <a:solidFill>
                    <a:srgbClr val="000000"/>
                  </a:solidFill>
                  <a:latin typeface="Times New Roman" panose="02020503050405090304" pitchFamily="18" charset="0"/>
                  <a:ea typeface="楷体_GB2312" pitchFamily="1" charset="-122"/>
                </a:rPr>
                <a:t>R</a:t>
              </a:r>
              <a:endParaRPr lang="en-US" altLang="zh-CN" sz="1600" b="1">
                <a:solidFill>
                  <a:srgbClr val="FFFFCC"/>
                </a:solidFill>
                <a:latin typeface="Times New Roman" panose="02020503050405090304" pitchFamily="18" charset="0"/>
                <a:ea typeface="楷体_GB2312" pitchFamily="1" charset="-122"/>
              </a:endParaRPr>
            </a:p>
          </p:txBody>
        </p:sp>
        <p:sp>
          <p:nvSpPr>
            <p:cNvPr id="1225787" name="Rectangle 59"/>
            <p:cNvSpPr>
              <a:spLocks noChangeArrowheads="1"/>
            </p:cNvSpPr>
            <p:nvPr/>
          </p:nvSpPr>
          <p:spPr bwMode="auto">
            <a:xfrm>
              <a:off x="3244" y="2267"/>
              <a:ext cx="4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900">
                  <a:solidFill>
                    <a:srgbClr val="000000"/>
                  </a:solidFill>
                  <a:latin typeface="Times New Roman" panose="02020503050405090304" pitchFamily="18" charset="0"/>
                  <a:ea typeface="楷体_GB2312" pitchFamily="1" charset="-122"/>
                </a:rPr>
                <a:t>B</a:t>
              </a:r>
              <a:endParaRPr lang="en-US" altLang="zh-CN" sz="900" b="1">
                <a:solidFill>
                  <a:srgbClr val="FFFFCC"/>
                </a:solidFill>
                <a:latin typeface="Times New Roman" panose="02020503050405090304" pitchFamily="18" charset="0"/>
                <a:ea typeface="楷体_GB2312" pitchFamily="1" charset="-122"/>
              </a:endParaRPr>
            </a:p>
          </p:txBody>
        </p:sp>
        <p:sp>
          <p:nvSpPr>
            <p:cNvPr id="1225788" name="Freeform 60"/>
            <p:cNvSpPr/>
            <p:nvPr/>
          </p:nvSpPr>
          <p:spPr bwMode="auto">
            <a:xfrm>
              <a:off x="3869" y="3163"/>
              <a:ext cx="43" cy="134"/>
            </a:xfrm>
            <a:custGeom>
              <a:avLst/>
              <a:gdLst>
                <a:gd name="T0" fmla="*/ 34 w 34"/>
                <a:gd name="T1" fmla="*/ 0 h 82"/>
                <a:gd name="T2" fmla="*/ 14 w 34"/>
                <a:gd name="T3" fmla="*/ 14 h 82"/>
                <a:gd name="T4" fmla="*/ 0 w 34"/>
                <a:gd name="T5" fmla="*/ 0 h 82"/>
                <a:gd name="T6" fmla="*/ 14 w 34"/>
                <a:gd name="T7" fmla="*/ 82 h 82"/>
                <a:gd name="T8" fmla="*/ 34 w 34"/>
                <a:gd name="T9" fmla="*/ 0 h 82"/>
              </a:gdLst>
              <a:ahLst/>
              <a:cxnLst>
                <a:cxn ang="0">
                  <a:pos x="T0" y="T1"/>
                </a:cxn>
                <a:cxn ang="0">
                  <a:pos x="T2" y="T3"/>
                </a:cxn>
                <a:cxn ang="0">
                  <a:pos x="T4" y="T5"/>
                </a:cxn>
                <a:cxn ang="0">
                  <a:pos x="T6" y="T7"/>
                </a:cxn>
                <a:cxn ang="0">
                  <a:pos x="T8" y="T9"/>
                </a:cxn>
              </a:cxnLst>
              <a:rect l="0" t="0" r="r" b="b"/>
              <a:pathLst>
                <a:path w="34" h="82">
                  <a:moveTo>
                    <a:pt x="34" y="0"/>
                  </a:moveTo>
                  <a:lnTo>
                    <a:pt x="14" y="14"/>
                  </a:lnTo>
                  <a:lnTo>
                    <a:pt x="0" y="0"/>
                  </a:lnTo>
                  <a:lnTo>
                    <a:pt x="14" y="82"/>
                  </a:lnTo>
                  <a:lnTo>
                    <a:pt x="34"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89" name="Freeform 61"/>
            <p:cNvSpPr/>
            <p:nvPr/>
          </p:nvSpPr>
          <p:spPr bwMode="auto">
            <a:xfrm>
              <a:off x="3869" y="2467"/>
              <a:ext cx="43" cy="135"/>
            </a:xfrm>
            <a:custGeom>
              <a:avLst/>
              <a:gdLst>
                <a:gd name="T0" fmla="*/ 34 w 34"/>
                <a:gd name="T1" fmla="*/ 82 h 82"/>
                <a:gd name="T2" fmla="*/ 14 w 34"/>
                <a:gd name="T3" fmla="*/ 69 h 82"/>
                <a:gd name="T4" fmla="*/ 0 w 34"/>
                <a:gd name="T5" fmla="*/ 82 h 82"/>
                <a:gd name="T6" fmla="*/ 14 w 34"/>
                <a:gd name="T7" fmla="*/ 0 h 82"/>
                <a:gd name="T8" fmla="*/ 34 w 34"/>
                <a:gd name="T9" fmla="*/ 82 h 82"/>
              </a:gdLst>
              <a:ahLst/>
              <a:cxnLst>
                <a:cxn ang="0">
                  <a:pos x="T0" y="T1"/>
                </a:cxn>
                <a:cxn ang="0">
                  <a:pos x="T2" y="T3"/>
                </a:cxn>
                <a:cxn ang="0">
                  <a:pos x="T4" y="T5"/>
                </a:cxn>
                <a:cxn ang="0">
                  <a:pos x="T6" y="T7"/>
                </a:cxn>
                <a:cxn ang="0">
                  <a:pos x="T8" y="T9"/>
                </a:cxn>
              </a:cxnLst>
              <a:rect l="0" t="0" r="r" b="b"/>
              <a:pathLst>
                <a:path w="34" h="82">
                  <a:moveTo>
                    <a:pt x="34" y="82"/>
                  </a:moveTo>
                  <a:lnTo>
                    <a:pt x="14" y="69"/>
                  </a:lnTo>
                  <a:lnTo>
                    <a:pt x="0" y="82"/>
                  </a:lnTo>
                  <a:lnTo>
                    <a:pt x="14" y="0"/>
                  </a:lnTo>
                  <a:lnTo>
                    <a:pt x="34" y="82"/>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790" name="Rectangle 62"/>
            <p:cNvSpPr>
              <a:spLocks noChangeArrowheads="1"/>
            </p:cNvSpPr>
            <p:nvPr/>
          </p:nvSpPr>
          <p:spPr bwMode="auto">
            <a:xfrm>
              <a:off x="3980" y="2602"/>
              <a:ext cx="8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791" name="Rectangle 63"/>
            <p:cNvSpPr>
              <a:spLocks noChangeArrowheads="1"/>
            </p:cNvSpPr>
            <p:nvPr/>
          </p:nvSpPr>
          <p:spPr bwMode="auto">
            <a:xfrm>
              <a:off x="3980" y="2972"/>
              <a:ext cx="8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792" name="Rectangle 64"/>
            <p:cNvSpPr>
              <a:spLocks noChangeArrowheads="1"/>
            </p:cNvSpPr>
            <p:nvPr/>
          </p:nvSpPr>
          <p:spPr bwMode="auto">
            <a:xfrm>
              <a:off x="3580" y="2828"/>
              <a:ext cx="8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1225793" name="Rectangle 65"/>
            <p:cNvSpPr>
              <a:spLocks noChangeArrowheads="1"/>
            </p:cNvSpPr>
            <p:nvPr/>
          </p:nvSpPr>
          <p:spPr bwMode="auto">
            <a:xfrm>
              <a:off x="3668" y="2915"/>
              <a:ext cx="10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BE</a:t>
              </a:r>
              <a:endParaRPr lang="en-US" altLang="zh-CN" sz="1000" b="1">
                <a:solidFill>
                  <a:srgbClr val="FFFFCC"/>
                </a:solidFill>
                <a:latin typeface="Times New Roman" panose="02020503050405090304" pitchFamily="18" charset="0"/>
                <a:ea typeface="楷体_GB2312" pitchFamily="1" charset="-122"/>
              </a:endParaRPr>
            </a:p>
          </p:txBody>
        </p:sp>
        <p:sp>
          <p:nvSpPr>
            <p:cNvPr id="1225794" name="Rectangle 66"/>
            <p:cNvSpPr>
              <a:spLocks noChangeArrowheads="1"/>
            </p:cNvSpPr>
            <p:nvPr/>
          </p:nvSpPr>
          <p:spPr bwMode="auto">
            <a:xfrm>
              <a:off x="4481" y="2546"/>
              <a:ext cx="8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795" name="Rectangle 67"/>
            <p:cNvSpPr>
              <a:spLocks noChangeArrowheads="1"/>
            </p:cNvSpPr>
            <p:nvPr/>
          </p:nvSpPr>
          <p:spPr bwMode="auto">
            <a:xfrm>
              <a:off x="4488" y="2956"/>
              <a:ext cx="7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796" name="Rectangle 68"/>
            <p:cNvSpPr>
              <a:spLocks noChangeArrowheads="1"/>
            </p:cNvSpPr>
            <p:nvPr/>
          </p:nvSpPr>
          <p:spPr bwMode="auto">
            <a:xfrm>
              <a:off x="4722" y="2749"/>
              <a:ext cx="8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1225797" name="Rectangle 69"/>
            <p:cNvSpPr>
              <a:spLocks noChangeArrowheads="1"/>
            </p:cNvSpPr>
            <p:nvPr/>
          </p:nvSpPr>
          <p:spPr bwMode="auto">
            <a:xfrm>
              <a:off x="4793" y="2861"/>
              <a:ext cx="10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CE</a:t>
              </a:r>
              <a:endParaRPr lang="en-US" altLang="zh-CN" sz="1000" b="1">
                <a:solidFill>
                  <a:srgbClr val="FFFFCC"/>
                </a:solidFill>
                <a:latin typeface="Times New Roman" panose="02020503050405090304" pitchFamily="18" charset="0"/>
                <a:ea typeface="楷体_GB2312" pitchFamily="1" charset="-122"/>
              </a:endParaRPr>
            </a:p>
          </p:txBody>
        </p:sp>
        <p:sp>
          <p:nvSpPr>
            <p:cNvPr id="1225798" name="Rectangle 70"/>
            <p:cNvSpPr>
              <a:spLocks noChangeArrowheads="1"/>
            </p:cNvSpPr>
            <p:nvPr/>
          </p:nvSpPr>
          <p:spPr bwMode="auto">
            <a:xfrm>
              <a:off x="4330" y="1705"/>
              <a:ext cx="8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799" name="Rectangle 71"/>
            <p:cNvSpPr>
              <a:spLocks noChangeArrowheads="1"/>
            </p:cNvSpPr>
            <p:nvPr/>
          </p:nvSpPr>
          <p:spPr bwMode="auto">
            <a:xfrm>
              <a:off x="4330" y="2075"/>
              <a:ext cx="88"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1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800" name="Freeform 72"/>
            <p:cNvSpPr/>
            <p:nvPr/>
          </p:nvSpPr>
          <p:spPr bwMode="auto">
            <a:xfrm>
              <a:off x="4525" y="3174"/>
              <a:ext cx="43" cy="147"/>
            </a:xfrm>
            <a:custGeom>
              <a:avLst/>
              <a:gdLst>
                <a:gd name="T0" fmla="*/ 34 w 34"/>
                <a:gd name="T1" fmla="*/ 0 h 89"/>
                <a:gd name="T2" fmla="*/ 21 w 34"/>
                <a:gd name="T3" fmla="*/ 21 h 89"/>
                <a:gd name="T4" fmla="*/ 0 w 34"/>
                <a:gd name="T5" fmla="*/ 0 h 89"/>
                <a:gd name="T6" fmla="*/ 21 w 34"/>
                <a:gd name="T7" fmla="*/ 89 h 89"/>
                <a:gd name="T8" fmla="*/ 34 w 34"/>
                <a:gd name="T9" fmla="*/ 0 h 89"/>
              </a:gdLst>
              <a:ahLst/>
              <a:cxnLst>
                <a:cxn ang="0">
                  <a:pos x="T0" y="T1"/>
                </a:cxn>
                <a:cxn ang="0">
                  <a:pos x="T2" y="T3"/>
                </a:cxn>
                <a:cxn ang="0">
                  <a:pos x="T4" y="T5"/>
                </a:cxn>
                <a:cxn ang="0">
                  <a:pos x="T6" y="T7"/>
                </a:cxn>
                <a:cxn ang="0">
                  <a:pos x="T8" y="T9"/>
                </a:cxn>
              </a:cxnLst>
              <a:rect l="0" t="0" r="r" b="b"/>
              <a:pathLst>
                <a:path w="34" h="89">
                  <a:moveTo>
                    <a:pt x="34" y="0"/>
                  </a:moveTo>
                  <a:lnTo>
                    <a:pt x="21" y="21"/>
                  </a:lnTo>
                  <a:lnTo>
                    <a:pt x="0" y="0"/>
                  </a:lnTo>
                  <a:lnTo>
                    <a:pt x="21" y="89"/>
                  </a:lnTo>
                  <a:lnTo>
                    <a:pt x="34" y="0"/>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1" name="Freeform 73"/>
            <p:cNvSpPr/>
            <p:nvPr/>
          </p:nvSpPr>
          <p:spPr bwMode="auto">
            <a:xfrm>
              <a:off x="4241" y="2233"/>
              <a:ext cx="114" cy="55"/>
            </a:xfrm>
            <a:custGeom>
              <a:avLst/>
              <a:gdLst>
                <a:gd name="T0" fmla="*/ 89 w 89"/>
                <a:gd name="T1" fmla="*/ 34 h 34"/>
                <a:gd name="T2" fmla="*/ 75 w 89"/>
                <a:gd name="T3" fmla="*/ 14 h 34"/>
                <a:gd name="T4" fmla="*/ 89 w 89"/>
                <a:gd name="T5" fmla="*/ 0 h 34"/>
                <a:gd name="T6" fmla="*/ 0 w 89"/>
                <a:gd name="T7" fmla="*/ 14 h 34"/>
                <a:gd name="T8" fmla="*/ 89 w 89"/>
                <a:gd name="T9" fmla="*/ 34 h 34"/>
              </a:gdLst>
              <a:ahLst/>
              <a:cxnLst>
                <a:cxn ang="0">
                  <a:pos x="T0" y="T1"/>
                </a:cxn>
                <a:cxn ang="0">
                  <a:pos x="T2" y="T3"/>
                </a:cxn>
                <a:cxn ang="0">
                  <a:pos x="T4" y="T5"/>
                </a:cxn>
                <a:cxn ang="0">
                  <a:pos x="T6" y="T7"/>
                </a:cxn>
                <a:cxn ang="0">
                  <a:pos x="T8" y="T9"/>
                </a:cxn>
              </a:cxnLst>
              <a:rect l="0" t="0" r="r" b="b"/>
              <a:pathLst>
                <a:path w="89" h="34">
                  <a:moveTo>
                    <a:pt x="89" y="34"/>
                  </a:moveTo>
                  <a:lnTo>
                    <a:pt x="75" y="14"/>
                  </a:lnTo>
                  <a:lnTo>
                    <a:pt x="89" y="0"/>
                  </a:lnTo>
                  <a:lnTo>
                    <a:pt x="0" y="14"/>
                  </a:lnTo>
                  <a:lnTo>
                    <a:pt x="89" y="34"/>
                  </a:lnTo>
                  <a:close/>
                </a:path>
              </a:pathLst>
            </a:custGeom>
            <a:solidFill>
              <a:srgbClr val="000000"/>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2" name="Line 74"/>
            <p:cNvSpPr>
              <a:spLocks noChangeShapeType="1"/>
            </p:cNvSpPr>
            <p:nvPr/>
          </p:nvSpPr>
          <p:spPr bwMode="auto">
            <a:xfrm>
              <a:off x="4234" y="1672"/>
              <a:ext cx="0" cy="66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3" name="Freeform 75"/>
            <p:cNvSpPr/>
            <p:nvPr/>
          </p:nvSpPr>
          <p:spPr bwMode="auto">
            <a:xfrm>
              <a:off x="4124" y="1828"/>
              <a:ext cx="200" cy="269"/>
            </a:xfrm>
            <a:custGeom>
              <a:avLst/>
              <a:gdLst>
                <a:gd name="T0" fmla="*/ 0 w 157"/>
                <a:gd name="T1" fmla="*/ 82 h 164"/>
                <a:gd name="T2" fmla="*/ 7 w 157"/>
                <a:gd name="T3" fmla="*/ 41 h 164"/>
                <a:gd name="T4" fmla="*/ 41 w 157"/>
                <a:gd name="T5" fmla="*/ 14 h 164"/>
                <a:gd name="T6" fmla="*/ 75 w 157"/>
                <a:gd name="T7" fmla="*/ 0 h 164"/>
                <a:gd name="T8" fmla="*/ 116 w 157"/>
                <a:gd name="T9" fmla="*/ 14 h 164"/>
                <a:gd name="T10" fmla="*/ 150 w 157"/>
                <a:gd name="T11" fmla="*/ 41 h 164"/>
                <a:gd name="T12" fmla="*/ 157 w 157"/>
                <a:gd name="T13" fmla="*/ 82 h 164"/>
                <a:gd name="T14" fmla="*/ 150 w 157"/>
                <a:gd name="T15" fmla="*/ 123 h 164"/>
                <a:gd name="T16" fmla="*/ 116 w 157"/>
                <a:gd name="T17" fmla="*/ 150 h 164"/>
                <a:gd name="T18" fmla="*/ 75 w 157"/>
                <a:gd name="T19" fmla="*/ 164 h 164"/>
                <a:gd name="T20" fmla="*/ 41 w 157"/>
                <a:gd name="T21" fmla="*/ 150 h 164"/>
                <a:gd name="T22" fmla="*/ 7 w 157"/>
                <a:gd name="T23" fmla="*/ 123 h 164"/>
                <a:gd name="T24" fmla="*/ 0 w 157"/>
                <a:gd name="T25"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64">
                  <a:moveTo>
                    <a:pt x="0" y="82"/>
                  </a:moveTo>
                  <a:lnTo>
                    <a:pt x="7" y="41"/>
                  </a:lnTo>
                  <a:lnTo>
                    <a:pt x="41" y="14"/>
                  </a:lnTo>
                  <a:lnTo>
                    <a:pt x="75" y="0"/>
                  </a:lnTo>
                  <a:lnTo>
                    <a:pt x="116" y="14"/>
                  </a:lnTo>
                  <a:lnTo>
                    <a:pt x="150" y="41"/>
                  </a:lnTo>
                  <a:lnTo>
                    <a:pt x="157" y="82"/>
                  </a:lnTo>
                  <a:lnTo>
                    <a:pt x="150" y="123"/>
                  </a:lnTo>
                  <a:lnTo>
                    <a:pt x="116" y="150"/>
                  </a:lnTo>
                  <a:lnTo>
                    <a:pt x="75" y="164"/>
                  </a:lnTo>
                  <a:lnTo>
                    <a:pt x="41" y="150"/>
                  </a:lnTo>
                  <a:lnTo>
                    <a:pt x="7" y="123"/>
                  </a:lnTo>
                  <a:lnTo>
                    <a:pt x="0" y="82"/>
                  </a:lnTo>
                  <a:close/>
                </a:path>
              </a:pathLst>
            </a:custGeom>
            <a:solidFill>
              <a:srgbClr val="FFFFFF"/>
            </a:solidFill>
            <a:ln w="11113">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4" name="Rectangle 76"/>
            <p:cNvSpPr>
              <a:spLocks noChangeArrowheads="1"/>
            </p:cNvSpPr>
            <p:nvPr/>
          </p:nvSpPr>
          <p:spPr bwMode="auto">
            <a:xfrm>
              <a:off x="4158" y="1872"/>
              <a:ext cx="192"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mA</a:t>
              </a:r>
              <a:endParaRPr lang="en-US" altLang="zh-CN" sz="1600" b="1">
                <a:solidFill>
                  <a:srgbClr val="FFFFCC"/>
                </a:solidFill>
                <a:latin typeface="Times New Roman" panose="02020503050405090304" pitchFamily="18" charset="0"/>
                <a:ea typeface="楷体_GB2312" pitchFamily="1" charset="-122"/>
              </a:endParaRPr>
            </a:p>
          </p:txBody>
        </p:sp>
      </p:grpSp>
      <p:grpSp>
        <p:nvGrpSpPr>
          <p:cNvPr id="1225805" name="Group 77"/>
          <p:cNvGrpSpPr/>
          <p:nvPr/>
        </p:nvGrpSpPr>
        <p:grpSpPr bwMode="auto">
          <a:xfrm>
            <a:off x="6507165" y="1870895"/>
            <a:ext cx="3768789" cy="3548129"/>
            <a:chOff x="3177" y="1083"/>
            <a:chExt cx="2282" cy="2189"/>
          </a:xfrm>
        </p:grpSpPr>
        <p:sp>
          <p:nvSpPr>
            <p:cNvPr id="1225806" name="Line 78"/>
            <p:cNvSpPr>
              <a:spLocks noChangeShapeType="1"/>
            </p:cNvSpPr>
            <p:nvPr/>
          </p:nvSpPr>
          <p:spPr bwMode="auto">
            <a:xfrm>
              <a:off x="3274" y="3028"/>
              <a:ext cx="1941"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7" name="Freeform 79"/>
            <p:cNvSpPr/>
            <p:nvPr/>
          </p:nvSpPr>
          <p:spPr bwMode="auto">
            <a:xfrm>
              <a:off x="5186" y="3009"/>
              <a:ext cx="115" cy="46"/>
            </a:xfrm>
            <a:custGeom>
              <a:avLst/>
              <a:gdLst>
                <a:gd name="T0" fmla="*/ 0 w 92"/>
                <a:gd name="T1" fmla="*/ 39 h 39"/>
                <a:gd name="T2" fmla="*/ 16 w 92"/>
                <a:gd name="T3" fmla="*/ 16 h 39"/>
                <a:gd name="T4" fmla="*/ 0 w 92"/>
                <a:gd name="T5" fmla="*/ 0 h 39"/>
                <a:gd name="T6" fmla="*/ 92 w 92"/>
                <a:gd name="T7" fmla="*/ 16 h 39"/>
                <a:gd name="T8" fmla="*/ 0 w 92"/>
                <a:gd name="T9" fmla="*/ 39 h 39"/>
              </a:gdLst>
              <a:ahLst/>
              <a:cxnLst>
                <a:cxn ang="0">
                  <a:pos x="T0" y="T1"/>
                </a:cxn>
                <a:cxn ang="0">
                  <a:pos x="T2" y="T3"/>
                </a:cxn>
                <a:cxn ang="0">
                  <a:pos x="T4" y="T5"/>
                </a:cxn>
                <a:cxn ang="0">
                  <a:pos x="T6" y="T7"/>
                </a:cxn>
                <a:cxn ang="0">
                  <a:pos x="T8" y="T9"/>
                </a:cxn>
              </a:cxnLst>
              <a:rect l="0" t="0" r="r" b="b"/>
              <a:pathLst>
                <a:path w="92" h="39">
                  <a:moveTo>
                    <a:pt x="0" y="39"/>
                  </a:moveTo>
                  <a:lnTo>
                    <a:pt x="16" y="16"/>
                  </a:lnTo>
                  <a:lnTo>
                    <a:pt x="0" y="0"/>
                  </a:lnTo>
                  <a:lnTo>
                    <a:pt x="92" y="16"/>
                  </a:lnTo>
                  <a:lnTo>
                    <a:pt x="0" y="39"/>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8" name="Line 80"/>
            <p:cNvSpPr>
              <a:spLocks noChangeShapeType="1"/>
            </p:cNvSpPr>
            <p:nvPr/>
          </p:nvSpPr>
          <p:spPr bwMode="auto">
            <a:xfrm flipV="1">
              <a:off x="3274" y="1299"/>
              <a:ext cx="2" cy="172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09" name="Freeform 81"/>
            <p:cNvSpPr/>
            <p:nvPr/>
          </p:nvSpPr>
          <p:spPr bwMode="auto">
            <a:xfrm>
              <a:off x="3246" y="1208"/>
              <a:ext cx="47" cy="109"/>
            </a:xfrm>
            <a:custGeom>
              <a:avLst/>
              <a:gdLst>
                <a:gd name="T0" fmla="*/ 38 w 38"/>
                <a:gd name="T1" fmla="*/ 92 h 92"/>
                <a:gd name="T2" fmla="*/ 23 w 38"/>
                <a:gd name="T3" fmla="*/ 77 h 92"/>
                <a:gd name="T4" fmla="*/ 0 w 38"/>
                <a:gd name="T5" fmla="*/ 92 h 92"/>
                <a:gd name="T6" fmla="*/ 23 w 38"/>
                <a:gd name="T7" fmla="*/ 0 h 92"/>
                <a:gd name="T8" fmla="*/ 38 w 38"/>
                <a:gd name="T9" fmla="*/ 92 h 92"/>
              </a:gdLst>
              <a:ahLst/>
              <a:cxnLst>
                <a:cxn ang="0">
                  <a:pos x="T0" y="T1"/>
                </a:cxn>
                <a:cxn ang="0">
                  <a:pos x="T2" y="T3"/>
                </a:cxn>
                <a:cxn ang="0">
                  <a:pos x="T4" y="T5"/>
                </a:cxn>
                <a:cxn ang="0">
                  <a:pos x="T6" y="T7"/>
                </a:cxn>
                <a:cxn ang="0">
                  <a:pos x="T8" y="T9"/>
                </a:cxn>
              </a:cxnLst>
              <a:rect l="0" t="0" r="r" b="b"/>
              <a:pathLst>
                <a:path w="38" h="92">
                  <a:moveTo>
                    <a:pt x="38" y="92"/>
                  </a:moveTo>
                  <a:lnTo>
                    <a:pt x="23" y="77"/>
                  </a:lnTo>
                  <a:lnTo>
                    <a:pt x="0" y="92"/>
                  </a:lnTo>
                  <a:lnTo>
                    <a:pt x="23" y="0"/>
                  </a:lnTo>
                  <a:lnTo>
                    <a:pt x="38" y="92"/>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10" name="Rectangle 82"/>
            <p:cNvSpPr>
              <a:spLocks noChangeArrowheads="1"/>
            </p:cNvSpPr>
            <p:nvPr/>
          </p:nvSpPr>
          <p:spPr bwMode="auto">
            <a:xfrm>
              <a:off x="4996" y="2979"/>
              <a:ext cx="9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1225811" name="Rectangle 83"/>
            <p:cNvSpPr>
              <a:spLocks noChangeArrowheads="1"/>
            </p:cNvSpPr>
            <p:nvPr/>
          </p:nvSpPr>
          <p:spPr bwMode="auto">
            <a:xfrm>
              <a:off x="5100" y="3100"/>
              <a:ext cx="73"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1225812" name="Rectangle 84"/>
            <p:cNvSpPr>
              <a:spLocks noChangeArrowheads="1"/>
            </p:cNvSpPr>
            <p:nvPr/>
          </p:nvSpPr>
          <p:spPr bwMode="auto">
            <a:xfrm>
              <a:off x="5189" y="3095"/>
              <a:ext cx="7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1225813" name="Rectangle 85"/>
            <p:cNvSpPr>
              <a:spLocks noChangeArrowheads="1"/>
            </p:cNvSpPr>
            <p:nvPr/>
          </p:nvSpPr>
          <p:spPr bwMode="auto">
            <a:xfrm>
              <a:off x="5272" y="3055"/>
              <a:ext cx="7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1225814" name="Rectangle 86"/>
            <p:cNvSpPr>
              <a:spLocks noChangeArrowheads="1"/>
            </p:cNvSpPr>
            <p:nvPr/>
          </p:nvSpPr>
          <p:spPr bwMode="auto">
            <a:xfrm>
              <a:off x="5358" y="3101"/>
              <a:ext cx="101"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V</a:t>
              </a:r>
              <a:endParaRPr lang="en-US" altLang="zh-CN" b="1">
                <a:solidFill>
                  <a:srgbClr val="FFFFCC"/>
                </a:solidFill>
                <a:latin typeface="Times New Roman" panose="02020503050405090304" pitchFamily="18" charset="0"/>
                <a:ea typeface="楷体_GB2312" pitchFamily="1" charset="-122"/>
              </a:endParaRPr>
            </a:p>
          </p:txBody>
        </p:sp>
        <p:sp>
          <p:nvSpPr>
            <p:cNvPr id="1225815" name="Line 87"/>
            <p:cNvSpPr>
              <a:spLocks noChangeShapeType="1"/>
            </p:cNvSpPr>
            <p:nvPr/>
          </p:nvSpPr>
          <p:spPr bwMode="auto">
            <a:xfrm>
              <a:off x="3274" y="2342"/>
              <a:ext cx="48"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16" name="Line 88"/>
            <p:cNvSpPr>
              <a:spLocks noChangeShapeType="1"/>
            </p:cNvSpPr>
            <p:nvPr/>
          </p:nvSpPr>
          <p:spPr bwMode="auto">
            <a:xfrm>
              <a:off x="3274" y="1994"/>
              <a:ext cx="48"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17" name="Line 89"/>
            <p:cNvSpPr>
              <a:spLocks noChangeShapeType="1"/>
            </p:cNvSpPr>
            <p:nvPr/>
          </p:nvSpPr>
          <p:spPr bwMode="auto">
            <a:xfrm>
              <a:off x="3274" y="1646"/>
              <a:ext cx="48"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18" name="Line 90"/>
            <p:cNvSpPr>
              <a:spLocks noChangeShapeType="1"/>
            </p:cNvSpPr>
            <p:nvPr/>
          </p:nvSpPr>
          <p:spPr bwMode="auto">
            <a:xfrm flipV="1">
              <a:off x="3723" y="2991"/>
              <a:ext cx="1"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19" name="Line 91"/>
            <p:cNvSpPr>
              <a:spLocks noChangeShapeType="1"/>
            </p:cNvSpPr>
            <p:nvPr/>
          </p:nvSpPr>
          <p:spPr bwMode="auto">
            <a:xfrm flipV="1">
              <a:off x="4173" y="2991"/>
              <a:ext cx="2"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20" name="Line 92"/>
            <p:cNvSpPr>
              <a:spLocks noChangeShapeType="1"/>
            </p:cNvSpPr>
            <p:nvPr/>
          </p:nvSpPr>
          <p:spPr bwMode="auto">
            <a:xfrm flipV="1">
              <a:off x="4632" y="2991"/>
              <a:ext cx="2"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21" name="Rectangle 93"/>
            <p:cNvSpPr>
              <a:spLocks noChangeArrowheads="1"/>
            </p:cNvSpPr>
            <p:nvPr/>
          </p:nvSpPr>
          <p:spPr bwMode="auto">
            <a:xfrm>
              <a:off x="3722" y="3047"/>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5</a:t>
              </a:r>
              <a:endParaRPr lang="zh-CN" altLang="en-US" sz="1600" b="1">
                <a:solidFill>
                  <a:srgbClr val="FFFFCC"/>
                </a:solidFill>
                <a:latin typeface="Times New Roman" panose="02020503050405090304" pitchFamily="18" charset="0"/>
                <a:ea typeface="楷体_GB2312" pitchFamily="1" charset="-122"/>
              </a:endParaRPr>
            </a:p>
          </p:txBody>
        </p:sp>
        <p:sp>
          <p:nvSpPr>
            <p:cNvPr id="1225822" name="Rectangle 94"/>
            <p:cNvSpPr>
              <a:spLocks noChangeArrowheads="1"/>
            </p:cNvSpPr>
            <p:nvPr/>
          </p:nvSpPr>
          <p:spPr bwMode="auto">
            <a:xfrm>
              <a:off x="4147" y="3047"/>
              <a:ext cx="10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10</a:t>
              </a:r>
              <a:endParaRPr lang="zh-CN" altLang="en-US" sz="1600" b="1">
                <a:solidFill>
                  <a:srgbClr val="FFFFCC"/>
                </a:solidFill>
                <a:latin typeface="Times New Roman" panose="02020503050405090304" pitchFamily="18" charset="0"/>
                <a:ea typeface="楷体_GB2312" pitchFamily="1" charset="-122"/>
              </a:endParaRPr>
            </a:p>
          </p:txBody>
        </p:sp>
        <p:sp>
          <p:nvSpPr>
            <p:cNvPr id="1225823" name="Rectangle 95"/>
            <p:cNvSpPr>
              <a:spLocks noChangeArrowheads="1"/>
            </p:cNvSpPr>
            <p:nvPr/>
          </p:nvSpPr>
          <p:spPr bwMode="auto">
            <a:xfrm>
              <a:off x="4594" y="3047"/>
              <a:ext cx="10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15</a:t>
              </a:r>
              <a:endParaRPr lang="zh-CN" altLang="en-US" sz="1600" b="1">
                <a:solidFill>
                  <a:srgbClr val="FFFFCC"/>
                </a:solidFill>
                <a:latin typeface="Times New Roman" panose="02020503050405090304" pitchFamily="18" charset="0"/>
                <a:ea typeface="楷体_GB2312" pitchFamily="1" charset="-122"/>
              </a:endParaRPr>
            </a:p>
          </p:txBody>
        </p:sp>
        <p:sp>
          <p:nvSpPr>
            <p:cNvPr id="1225824" name="Rectangle 96"/>
            <p:cNvSpPr>
              <a:spLocks noChangeArrowheads="1"/>
            </p:cNvSpPr>
            <p:nvPr/>
          </p:nvSpPr>
          <p:spPr bwMode="auto">
            <a:xfrm>
              <a:off x="3177" y="2955"/>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1225825" name="Rectangle 97"/>
            <p:cNvSpPr>
              <a:spLocks noChangeArrowheads="1"/>
            </p:cNvSpPr>
            <p:nvPr/>
          </p:nvSpPr>
          <p:spPr bwMode="auto">
            <a:xfrm>
              <a:off x="3177" y="2616"/>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a:t>
              </a:r>
              <a:endParaRPr lang="zh-CN" altLang="en-US" sz="1600" b="1">
                <a:solidFill>
                  <a:srgbClr val="FFFFCC"/>
                </a:solidFill>
                <a:latin typeface="Times New Roman" panose="02020503050405090304" pitchFamily="18" charset="0"/>
                <a:ea typeface="楷体_GB2312" pitchFamily="1" charset="-122"/>
              </a:endParaRPr>
            </a:p>
          </p:txBody>
        </p:sp>
        <p:sp>
          <p:nvSpPr>
            <p:cNvPr id="1225826" name="Rectangle 98"/>
            <p:cNvSpPr>
              <a:spLocks noChangeArrowheads="1"/>
            </p:cNvSpPr>
            <p:nvPr/>
          </p:nvSpPr>
          <p:spPr bwMode="auto">
            <a:xfrm>
              <a:off x="3177" y="2268"/>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a:t>
              </a:r>
              <a:endParaRPr lang="zh-CN" altLang="en-US" sz="1600" b="1">
                <a:solidFill>
                  <a:srgbClr val="FFFFCC"/>
                </a:solidFill>
                <a:latin typeface="Times New Roman" panose="02020503050405090304" pitchFamily="18" charset="0"/>
                <a:ea typeface="楷体_GB2312" pitchFamily="1" charset="-122"/>
              </a:endParaRPr>
            </a:p>
          </p:txBody>
        </p:sp>
        <p:sp>
          <p:nvSpPr>
            <p:cNvPr id="1225827" name="Rectangle 99"/>
            <p:cNvSpPr>
              <a:spLocks noChangeArrowheads="1"/>
            </p:cNvSpPr>
            <p:nvPr/>
          </p:nvSpPr>
          <p:spPr bwMode="auto">
            <a:xfrm>
              <a:off x="3177" y="1921"/>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3</a:t>
              </a:r>
              <a:endParaRPr lang="zh-CN" altLang="en-US" sz="1600" b="1">
                <a:solidFill>
                  <a:srgbClr val="FFFFCC"/>
                </a:solidFill>
                <a:latin typeface="Times New Roman" panose="02020503050405090304" pitchFamily="18" charset="0"/>
                <a:ea typeface="楷体_GB2312" pitchFamily="1" charset="-122"/>
              </a:endParaRPr>
            </a:p>
          </p:txBody>
        </p:sp>
        <p:sp>
          <p:nvSpPr>
            <p:cNvPr id="1225828" name="Rectangle 100"/>
            <p:cNvSpPr>
              <a:spLocks noChangeArrowheads="1"/>
            </p:cNvSpPr>
            <p:nvPr/>
          </p:nvSpPr>
          <p:spPr bwMode="auto">
            <a:xfrm>
              <a:off x="3177" y="1574"/>
              <a:ext cx="50"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a:t>
              </a:r>
              <a:endParaRPr lang="zh-CN" altLang="en-US" sz="1600" b="1">
                <a:solidFill>
                  <a:srgbClr val="FFFFCC"/>
                </a:solidFill>
                <a:latin typeface="Times New Roman" panose="02020503050405090304" pitchFamily="18" charset="0"/>
                <a:ea typeface="楷体_GB2312" pitchFamily="1" charset="-122"/>
              </a:endParaRPr>
            </a:p>
          </p:txBody>
        </p:sp>
        <p:sp>
          <p:nvSpPr>
            <p:cNvPr id="1225829" name="Rectangle 101"/>
            <p:cNvSpPr>
              <a:spLocks noChangeArrowheads="1"/>
            </p:cNvSpPr>
            <p:nvPr/>
          </p:nvSpPr>
          <p:spPr bwMode="auto">
            <a:xfrm>
              <a:off x="3335" y="1083"/>
              <a:ext cx="51"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1225830" name="Rectangle 102"/>
            <p:cNvSpPr>
              <a:spLocks noChangeArrowheads="1"/>
            </p:cNvSpPr>
            <p:nvPr/>
          </p:nvSpPr>
          <p:spPr bwMode="auto">
            <a:xfrm>
              <a:off x="3398" y="1233"/>
              <a:ext cx="62"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1225831" name="Rectangle 103"/>
            <p:cNvSpPr>
              <a:spLocks noChangeArrowheads="1"/>
            </p:cNvSpPr>
            <p:nvPr/>
          </p:nvSpPr>
          <p:spPr bwMode="auto">
            <a:xfrm>
              <a:off x="3475" y="1198"/>
              <a:ext cx="6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1225832" name="Rectangle 104"/>
            <p:cNvSpPr>
              <a:spLocks noChangeArrowheads="1"/>
            </p:cNvSpPr>
            <p:nvPr/>
          </p:nvSpPr>
          <p:spPr bwMode="auto">
            <a:xfrm>
              <a:off x="3557" y="1158"/>
              <a:ext cx="10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m</a:t>
              </a:r>
              <a:endParaRPr lang="en-US" altLang="zh-CN" b="1">
                <a:solidFill>
                  <a:srgbClr val="FFFFCC"/>
                </a:solidFill>
                <a:latin typeface="Times New Roman" panose="02020503050405090304" pitchFamily="18" charset="0"/>
                <a:ea typeface="楷体_GB2312" pitchFamily="1" charset="-122"/>
              </a:endParaRPr>
            </a:p>
          </p:txBody>
        </p:sp>
        <p:sp>
          <p:nvSpPr>
            <p:cNvPr id="1225833" name="Rectangle 105"/>
            <p:cNvSpPr>
              <a:spLocks noChangeArrowheads="1"/>
            </p:cNvSpPr>
            <p:nvPr/>
          </p:nvSpPr>
          <p:spPr bwMode="auto">
            <a:xfrm>
              <a:off x="3699" y="1169"/>
              <a:ext cx="10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A</a:t>
              </a:r>
              <a:endParaRPr lang="en-US" altLang="zh-CN" b="1">
                <a:solidFill>
                  <a:srgbClr val="FFFFCC"/>
                </a:solidFill>
                <a:latin typeface="Times New Roman" panose="02020503050405090304" pitchFamily="18" charset="0"/>
                <a:ea typeface="楷体_GB2312" pitchFamily="1" charset="-122"/>
              </a:endParaRPr>
            </a:p>
          </p:txBody>
        </p:sp>
        <p:sp>
          <p:nvSpPr>
            <p:cNvPr id="1225834" name="Line 106"/>
            <p:cNvSpPr>
              <a:spLocks noChangeShapeType="1"/>
            </p:cNvSpPr>
            <p:nvPr/>
          </p:nvSpPr>
          <p:spPr bwMode="auto">
            <a:xfrm>
              <a:off x="3284" y="2694"/>
              <a:ext cx="48"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1225835" name="Group 107"/>
          <p:cNvGrpSpPr/>
          <p:nvPr/>
        </p:nvGrpSpPr>
        <p:grpSpPr bwMode="auto">
          <a:xfrm>
            <a:off x="7510464" y="3123431"/>
            <a:ext cx="390525" cy="1600200"/>
            <a:chOff x="3791" y="1720"/>
            <a:chExt cx="192" cy="901"/>
          </a:xfrm>
        </p:grpSpPr>
        <p:sp>
          <p:nvSpPr>
            <p:cNvPr id="1225836" name="Rectangle 108"/>
            <p:cNvSpPr>
              <a:spLocks noChangeArrowheads="1"/>
            </p:cNvSpPr>
            <p:nvPr/>
          </p:nvSpPr>
          <p:spPr bwMode="auto">
            <a:xfrm>
              <a:off x="3811" y="1720"/>
              <a:ext cx="151"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放</a:t>
              </a:r>
              <a:endParaRPr lang="zh-CN" altLang="en-US" sz="2400" b="1">
                <a:solidFill>
                  <a:srgbClr val="FFFFCC"/>
                </a:solidFill>
                <a:latin typeface="Times New Roman" panose="02020503050405090304" pitchFamily="18" charset="0"/>
                <a:ea typeface="楷体_GB2312" pitchFamily="1" charset="-122"/>
              </a:endParaRPr>
            </a:p>
          </p:txBody>
        </p:sp>
        <p:sp>
          <p:nvSpPr>
            <p:cNvPr id="1225837" name="Rectangle 109"/>
            <p:cNvSpPr>
              <a:spLocks noChangeArrowheads="1"/>
            </p:cNvSpPr>
            <p:nvPr/>
          </p:nvSpPr>
          <p:spPr bwMode="auto">
            <a:xfrm>
              <a:off x="3791" y="2047"/>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大</a:t>
              </a:r>
              <a:endParaRPr lang="zh-CN" altLang="en-US" sz="2400" b="1">
                <a:solidFill>
                  <a:srgbClr val="FFFFCC"/>
                </a:solidFill>
                <a:latin typeface="Times New Roman" panose="02020503050405090304" pitchFamily="18" charset="0"/>
                <a:ea typeface="楷体_GB2312" pitchFamily="1" charset="-122"/>
              </a:endParaRPr>
            </a:p>
          </p:txBody>
        </p:sp>
        <p:sp>
          <p:nvSpPr>
            <p:cNvPr id="1225838" name="Rectangle 110"/>
            <p:cNvSpPr>
              <a:spLocks noChangeArrowheads="1"/>
            </p:cNvSpPr>
            <p:nvPr/>
          </p:nvSpPr>
          <p:spPr bwMode="auto">
            <a:xfrm>
              <a:off x="3811" y="2415"/>
              <a:ext cx="151"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区</a:t>
              </a:r>
              <a:endParaRPr lang="zh-CN" altLang="en-US" sz="2400" b="1">
                <a:solidFill>
                  <a:srgbClr val="FFFFCC"/>
                </a:solidFill>
                <a:latin typeface="Times New Roman" panose="02020503050405090304" pitchFamily="18" charset="0"/>
                <a:ea typeface="楷体_GB2312" pitchFamily="1" charset="-122"/>
              </a:endParaRPr>
            </a:p>
          </p:txBody>
        </p:sp>
      </p:grpSp>
      <p:grpSp>
        <p:nvGrpSpPr>
          <p:cNvPr id="1225869" name="Group 141"/>
          <p:cNvGrpSpPr/>
          <p:nvPr/>
        </p:nvGrpSpPr>
        <p:grpSpPr bwMode="auto">
          <a:xfrm>
            <a:off x="6688138" y="2455094"/>
            <a:ext cx="2438400" cy="2540000"/>
            <a:chOff x="495" y="1747"/>
            <a:chExt cx="1434" cy="1591"/>
          </a:xfrm>
        </p:grpSpPr>
        <p:sp>
          <p:nvSpPr>
            <p:cNvPr id="1225870" name="Line 142"/>
            <p:cNvSpPr>
              <a:spLocks noChangeShapeType="1"/>
            </p:cNvSpPr>
            <p:nvPr/>
          </p:nvSpPr>
          <p:spPr bwMode="auto">
            <a:xfrm flipV="1">
              <a:off x="811" y="1956"/>
              <a:ext cx="1080" cy="28"/>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71" name="Rectangle 143"/>
            <p:cNvSpPr>
              <a:spLocks noChangeArrowheads="1"/>
            </p:cNvSpPr>
            <p:nvPr/>
          </p:nvSpPr>
          <p:spPr bwMode="auto">
            <a:xfrm>
              <a:off x="1308" y="1747"/>
              <a:ext cx="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2000" b="1">
                <a:solidFill>
                  <a:srgbClr val="FFFFCC"/>
                </a:solidFill>
                <a:latin typeface="Times New Roman" panose="02020503050405090304" pitchFamily="18" charset="0"/>
                <a:ea typeface="楷体_GB2312" pitchFamily="1" charset="-122"/>
              </a:endParaRPr>
            </a:p>
          </p:txBody>
        </p:sp>
        <p:sp>
          <p:nvSpPr>
            <p:cNvPr id="1225872" name="Rectangle 144"/>
            <p:cNvSpPr>
              <a:spLocks noChangeArrowheads="1"/>
            </p:cNvSpPr>
            <p:nvPr/>
          </p:nvSpPr>
          <p:spPr bwMode="auto">
            <a:xfrm>
              <a:off x="1406" y="1855"/>
              <a:ext cx="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200" b="1">
                <a:solidFill>
                  <a:srgbClr val="FFFFCC"/>
                </a:solidFill>
                <a:latin typeface="Times New Roman" panose="02020503050405090304" pitchFamily="18" charset="0"/>
                <a:ea typeface="楷体_GB2312" pitchFamily="1" charset="-122"/>
              </a:endParaRPr>
            </a:p>
          </p:txBody>
        </p:sp>
        <p:sp>
          <p:nvSpPr>
            <p:cNvPr id="1225873" name="Rectangle 145"/>
            <p:cNvSpPr>
              <a:spLocks noChangeArrowheads="1"/>
            </p:cNvSpPr>
            <p:nvPr/>
          </p:nvSpPr>
          <p:spPr bwMode="auto">
            <a:xfrm>
              <a:off x="1528" y="177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zh-CN" altLang="en-US" b="1">
                <a:solidFill>
                  <a:srgbClr val="FFFFCC"/>
                </a:solidFill>
                <a:latin typeface="Times New Roman" panose="02020503050405090304" pitchFamily="18" charset="0"/>
                <a:ea typeface="楷体_GB2312" pitchFamily="1" charset="-122"/>
              </a:endParaRPr>
            </a:p>
          </p:txBody>
        </p:sp>
        <p:sp>
          <p:nvSpPr>
            <p:cNvPr id="1225874" name="Rectangle 146"/>
            <p:cNvSpPr>
              <a:spLocks noChangeArrowheads="1"/>
            </p:cNvSpPr>
            <p:nvPr/>
          </p:nvSpPr>
          <p:spPr bwMode="auto">
            <a:xfrm>
              <a:off x="1616" y="1801"/>
              <a:ext cx="9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40</a:t>
              </a:r>
              <a:endParaRPr lang="zh-CN" altLang="en-US" sz="1600" b="1">
                <a:solidFill>
                  <a:srgbClr val="FFFFCC"/>
                </a:solidFill>
                <a:latin typeface="Times New Roman" panose="02020503050405090304" pitchFamily="18" charset="0"/>
                <a:ea typeface="楷体_GB2312" pitchFamily="1" charset="-122"/>
              </a:endParaRPr>
            </a:p>
          </p:txBody>
        </p:sp>
        <p:sp>
          <p:nvSpPr>
            <p:cNvPr id="1225875" name="Rectangle 147"/>
            <p:cNvSpPr>
              <a:spLocks noChangeArrowheads="1"/>
            </p:cNvSpPr>
            <p:nvPr/>
          </p:nvSpPr>
          <p:spPr bwMode="auto">
            <a:xfrm>
              <a:off x="1747" y="1769"/>
              <a:ext cx="7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600" b="1">
                <a:solidFill>
                  <a:srgbClr val="FFFFCC"/>
                </a:solidFill>
                <a:latin typeface="Times New Roman" panose="02020503050405090304" pitchFamily="18" charset="0"/>
                <a:ea typeface="楷体_GB2312" pitchFamily="1" charset="-122"/>
              </a:endParaRPr>
            </a:p>
          </p:txBody>
        </p:sp>
        <p:sp>
          <p:nvSpPr>
            <p:cNvPr id="1225876" name="Rectangle 148"/>
            <p:cNvSpPr>
              <a:spLocks noChangeArrowheads="1"/>
            </p:cNvSpPr>
            <p:nvPr/>
          </p:nvSpPr>
          <p:spPr bwMode="auto">
            <a:xfrm>
              <a:off x="1844" y="1769"/>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1225877" name="Line 149"/>
            <p:cNvSpPr>
              <a:spLocks noChangeShapeType="1"/>
            </p:cNvSpPr>
            <p:nvPr/>
          </p:nvSpPr>
          <p:spPr bwMode="auto">
            <a:xfrm flipV="1">
              <a:off x="495" y="2112"/>
              <a:ext cx="152" cy="1226"/>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78" name="Freeform 150"/>
            <p:cNvSpPr/>
            <p:nvPr/>
          </p:nvSpPr>
          <p:spPr bwMode="auto">
            <a:xfrm>
              <a:off x="647" y="1984"/>
              <a:ext cx="164" cy="128"/>
            </a:xfrm>
            <a:custGeom>
              <a:avLst/>
              <a:gdLst>
                <a:gd name="T0" fmla="*/ 131 w 131"/>
                <a:gd name="T1" fmla="*/ 0 h 108"/>
                <a:gd name="T2" fmla="*/ 69 w 131"/>
                <a:gd name="T3" fmla="*/ 8 h 108"/>
                <a:gd name="T4" fmla="*/ 23 w 131"/>
                <a:gd name="T5" fmla="*/ 46 h 108"/>
                <a:gd name="T6" fmla="*/ 0 w 131"/>
                <a:gd name="T7" fmla="*/ 108 h 108"/>
              </a:gdLst>
              <a:ahLst/>
              <a:cxnLst>
                <a:cxn ang="0">
                  <a:pos x="T0" y="T1"/>
                </a:cxn>
                <a:cxn ang="0">
                  <a:pos x="T2" y="T3"/>
                </a:cxn>
                <a:cxn ang="0">
                  <a:pos x="T4" y="T5"/>
                </a:cxn>
                <a:cxn ang="0">
                  <a:pos x="T6" y="T7"/>
                </a:cxn>
              </a:cxnLst>
              <a:rect l="0" t="0" r="r" b="b"/>
              <a:pathLst>
                <a:path w="131" h="108">
                  <a:moveTo>
                    <a:pt x="131" y="0"/>
                  </a:moveTo>
                  <a:lnTo>
                    <a:pt x="69" y="8"/>
                  </a:lnTo>
                  <a:lnTo>
                    <a:pt x="23" y="46"/>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1225879" name="Group 151"/>
          <p:cNvGrpSpPr/>
          <p:nvPr/>
        </p:nvGrpSpPr>
        <p:grpSpPr bwMode="auto">
          <a:xfrm>
            <a:off x="6719888" y="4144194"/>
            <a:ext cx="2832100" cy="609600"/>
            <a:chOff x="579" y="3046"/>
            <a:chExt cx="1711" cy="320"/>
          </a:xfrm>
        </p:grpSpPr>
        <p:sp>
          <p:nvSpPr>
            <p:cNvPr id="1225880" name="Line 152"/>
            <p:cNvSpPr>
              <a:spLocks noChangeShapeType="1"/>
            </p:cNvSpPr>
            <p:nvPr/>
          </p:nvSpPr>
          <p:spPr bwMode="auto">
            <a:xfrm flipV="1">
              <a:off x="702" y="3201"/>
              <a:ext cx="1588" cy="2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81" name="Rectangle 153"/>
            <p:cNvSpPr>
              <a:spLocks noChangeArrowheads="1"/>
            </p:cNvSpPr>
            <p:nvPr/>
          </p:nvSpPr>
          <p:spPr bwMode="auto">
            <a:xfrm>
              <a:off x="1604" y="3046"/>
              <a:ext cx="100"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10</a:t>
              </a:r>
              <a:endParaRPr lang="zh-CN" altLang="en-US" sz="1600" b="1">
                <a:solidFill>
                  <a:srgbClr val="FFFFCC"/>
                </a:solidFill>
                <a:latin typeface="Times New Roman" panose="02020503050405090304" pitchFamily="18" charset="0"/>
                <a:ea typeface="楷体_GB2312" pitchFamily="1" charset="-122"/>
              </a:endParaRPr>
            </a:p>
          </p:txBody>
        </p:sp>
        <p:sp>
          <p:nvSpPr>
            <p:cNvPr id="1225882" name="Rectangle 154"/>
            <p:cNvSpPr>
              <a:spLocks noChangeArrowheads="1"/>
            </p:cNvSpPr>
            <p:nvPr/>
          </p:nvSpPr>
          <p:spPr bwMode="auto">
            <a:xfrm>
              <a:off x="1713" y="3046"/>
              <a:ext cx="5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1225883" name="Rectangle 155"/>
            <p:cNvSpPr>
              <a:spLocks noChangeArrowheads="1"/>
            </p:cNvSpPr>
            <p:nvPr/>
          </p:nvSpPr>
          <p:spPr bwMode="auto">
            <a:xfrm>
              <a:off x="1804" y="3046"/>
              <a:ext cx="72"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1225884" name="Freeform 156"/>
            <p:cNvSpPr/>
            <p:nvPr/>
          </p:nvSpPr>
          <p:spPr bwMode="auto">
            <a:xfrm>
              <a:off x="579" y="3228"/>
              <a:ext cx="123" cy="138"/>
            </a:xfrm>
            <a:custGeom>
              <a:avLst/>
              <a:gdLst>
                <a:gd name="T0" fmla="*/ 99 w 99"/>
                <a:gd name="T1" fmla="*/ 0 h 116"/>
                <a:gd name="T2" fmla="*/ 53 w 99"/>
                <a:gd name="T3" fmla="*/ 16 h 116"/>
                <a:gd name="T4" fmla="*/ 15 w 99"/>
                <a:gd name="T5" fmla="*/ 62 h 116"/>
                <a:gd name="T6" fmla="*/ 0 w 99"/>
                <a:gd name="T7" fmla="*/ 116 h 116"/>
              </a:gdLst>
              <a:ahLst/>
              <a:cxnLst>
                <a:cxn ang="0">
                  <a:pos x="T0" y="T1"/>
                </a:cxn>
                <a:cxn ang="0">
                  <a:pos x="T2" y="T3"/>
                </a:cxn>
                <a:cxn ang="0">
                  <a:pos x="T4" y="T5"/>
                </a:cxn>
                <a:cxn ang="0">
                  <a:pos x="T6" y="T7"/>
                </a:cxn>
              </a:cxnLst>
              <a:rect l="0" t="0" r="r" b="b"/>
              <a:pathLst>
                <a:path w="99" h="116">
                  <a:moveTo>
                    <a:pt x="99" y="0"/>
                  </a:moveTo>
                  <a:lnTo>
                    <a:pt x="53" y="16"/>
                  </a:lnTo>
                  <a:lnTo>
                    <a:pt x="15" y="62"/>
                  </a:lnTo>
                  <a:lnTo>
                    <a:pt x="0" y="116"/>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1225906" name="Group 178"/>
          <p:cNvGrpSpPr/>
          <p:nvPr/>
        </p:nvGrpSpPr>
        <p:grpSpPr bwMode="auto">
          <a:xfrm>
            <a:off x="6684963" y="4679181"/>
            <a:ext cx="2813050" cy="317500"/>
            <a:chOff x="2879" y="3318"/>
            <a:chExt cx="1826" cy="200"/>
          </a:xfrm>
        </p:grpSpPr>
        <p:sp>
          <p:nvSpPr>
            <p:cNvPr id="1225886" name="Freeform 158"/>
            <p:cNvSpPr/>
            <p:nvPr/>
          </p:nvSpPr>
          <p:spPr bwMode="auto">
            <a:xfrm>
              <a:off x="2879" y="3484"/>
              <a:ext cx="86" cy="34"/>
            </a:xfrm>
            <a:custGeom>
              <a:avLst/>
              <a:gdLst>
                <a:gd name="T0" fmla="*/ 0 w 69"/>
                <a:gd name="T1" fmla="*/ 54 h 54"/>
                <a:gd name="T2" fmla="*/ 7 w 69"/>
                <a:gd name="T3" fmla="*/ 23 h 54"/>
                <a:gd name="T4" fmla="*/ 38 w 69"/>
                <a:gd name="T5" fmla="*/ 8 h 54"/>
                <a:gd name="T6" fmla="*/ 69 w 69"/>
                <a:gd name="T7" fmla="*/ 0 h 54"/>
              </a:gdLst>
              <a:ahLst/>
              <a:cxnLst>
                <a:cxn ang="0">
                  <a:pos x="T0" y="T1"/>
                </a:cxn>
                <a:cxn ang="0">
                  <a:pos x="T2" y="T3"/>
                </a:cxn>
                <a:cxn ang="0">
                  <a:pos x="T4" y="T5"/>
                </a:cxn>
                <a:cxn ang="0">
                  <a:pos x="T6" y="T7"/>
                </a:cxn>
              </a:cxnLst>
              <a:rect l="0" t="0" r="r" b="b"/>
              <a:pathLst>
                <a:path w="69" h="54">
                  <a:moveTo>
                    <a:pt x="0" y="54"/>
                  </a:moveTo>
                  <a:lnTo>
                    <a:pt x="7" y="23"/>
                  </a:lnTo>
                  <a:lnTo>
                    <a:pt x="38" y="8"/>
                  </a:lnTo>
                  <a:lnTo>
                    <a:pt x="69"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87" name="Line 159"/>
            <p:cNvSpPr>
              <a:spLocks noChangeShapeType="1"/>
            </p:cNvSpPr>
            <p:nvPr/>
          </p:nvSpPr>
          <p:spPr bwMode="auto">
            <a:xfrm flipV="1">
              <a:off x="2965" y="3464"/>
              <a:ext cx="1740" cy="20"/>
            </a:xfrm>
            <a:prstGeom prst="line">
              <a:avLst/>
            </a:prstGeom>
            <a:noFill/>
            <a:ln w="19050">
              <a:solidFill>
                <a:srgbClr val="3333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88" name="Rectangle 160"/>
            <p:cNvSpPr>
              <a:spLocks noChangeArrowheads="1"/>
            </p:cNvSpPr>
            <p:nvPr/>
          </p:nvSpPr>
          <p:spPr bwMode="auto">
            <a:xfrm>
              <a:off x="4002" y="3318"/>
              <a:ext cx="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3333FF"/>
                  </a:solidFill>
                  <a:latin typeface="Times New Roman" panose="02020503050405090304" pitchFamily="18" charset="0"/>
                  <a:ea typeface="楷体_GB2312" pitchFamily="1" charset="-122"/>
                </a:rPr>
                <a:t>0</a:t>
              </a:r>
              <a:endParaRPr lang="zh-CN" altLang="en-US" sz="1400" b="1">
                <a:solidFill>
                  <a:srgbClr val="3333FF"/>
                </a:solidFill>
                <a:latin typeface="Times New Roman" panose="02020503050405090304" pitchFamily="18" charset="0"/>
                <a:ea typeface="楷体_GB2312" pitchFamily="1" charset="-122"/>
              </a:endParaRPr>
            </a:p>
          </p:txBody>
        </p:sp>
        <p:sp>
          <p:nvSpPr>
            <p:cNvPr id="1225889" name="Rectangle 161"/>
            <p:cNvSpPr>
              <a:spLocks noChangeArrowheads="1"/>
            </p:cNvSpPr>
            <p:nvPr/>
          </p:nvSpPr>
          <p:spPr bwMode="auto">
            <a:xfrm>
              <a:off x="4062" y="3318"/>
              <a:ext cx="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3333FF"/>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3333FF"/>
                </a:solidFill>
                <a:latin typeface="Times New Roman" panose="02020503050405090304" pitchFamily="18" charset="0"/>
                <a:ea typeface="楷体_GB2312" pitchFamily="1" charset="-122"/>
                <a:sym typeface="Symbol" panose="05050102010706020507" pitchFamily="18" charset="2"/>
              </a:endParaRPr>
            </a:p>
          </p:txBody>
        </p:sp>
        <p:sp>
          <p:nvSpPr>
            <p:cNvPr id="1225890" name="Rectangle 162"/>
            <p:cNvSpPr>
              <a:spLocks noChangeArrowheads="1"/>
            </p:cNvSpPr>
            <p:nvPr/>
          </p:nvSpPr>
          <p:spPr bwMode="auto">
            <a:xfrm>
              <a:off x="4151" y="3318"/>
              <a:ext cx="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3333FF"/>
                  </a:solidFill>
                  <a:latin typeface="Times New Roman" panose="02020503050405090304" pitchFamily="18" charset="0"/>
                  <a:ea typeface="楷体_GB2312" pitchFamily="1" charset="-122"/>
                </a:rPr>
                <a:t>A</a:t>
              </a:r>
              <a:endParaRPr lang="en-US" altLang="zh-CN" sz="1600" b="1">
                <a:solidFill>
                  <a:srgbClr val="3333FF"/>
                </a:solidFill>
                <a:latin typeface="Times New Roman" panose="02020503050405090304" pitchFamily="18" charset="0"/>
                <a:ea typeface="楷体_GB2312" pitchFamily="1" charset="-122"/>
              </a:endParaRPr>
            </a:p>
          </p:txBody>
        </p:sp>
      </p:grpSp>
      <p:grpSp>
        <p:nvGrpSpPr>
          <p:cNvPr id="1225905" name="Group 177"/>
          <p:cNvGrpSpPr/>
          <p:nvPr/>
        </p:nvGrpSpPr>
        <p:grpSpPr bwMode="auto">
          <a:xfrm>
            <a:off x="6804026" y="3585395"/>
            <a:ext cx="2633663" cy="566737"/>
            <a:chOff x="3731" y="170"/>
            <a:chExt cx="1531" cy="293"/>
          </a:xfrm>
        </p:grpSpPr>
        <p:sp>
          <p:nvSpPr>
            <p:cNvPr id="1225892" name="Line 164"/>
            <p:cNvSpPr>
              <a:spLocks noChangeShapeType="1"/>
            </p:cNvSpPr>
            <p:nvPr/>
          </p:nvSpPr>
          <p:spPr bwMode="auto">
            <a:xfrm flipV="1">
              <a:off x="3866" y="325"/>
              <a:ext cx="1396" cy="1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893" name="Rectangle 165"/>
            <p:cNvSpPr>
              <a:spLocks noChangeArrowheads="1"/>
            </p:cNvSpPr>
            <p:nvPr/>
          </p:nvSpPr>
          <p:spPr bwMode="auto">
            <a:xfrm>
              <a:off x="4715" y="188"/>
              <a:ext cx="104"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20</a:t>
              </a:r>
              <a:endParaRPr lang="zh-CN" altLang="en-US" sz="1600" b="1">
                <a:solidFill>
                  <a:srgbClr val="FFFFCC"/>
                </a:solidFill>
                <a:latin typeface="Times New Roman" panose="02020503050405090304" pitchFamily="18" charset="0"/>
                <a:ea typeface="楷体_GB2312" pitchFamily="1" charset="-122"/>
              </a:endParaRPr>
            </a:p>
          </p:txBody>
        </p:sp>
        <p:sp>
          <p:nvSpPr>
            <p:cNvPr id="1225894" name="Rectangle 166"/>
            <p:cNvSpPr>
              <a:spLocks noChangeArrowheads="1"/>
            </p:cNvSpPr>
            <p:nvPr/>
          </p:nvSpPr>
          <p:spPr bwMode="auto">
            <a:xfrm>
              <a:off x="4811" y="170"/>
              <a:ext cx="8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 </a:t>
              </a: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1225895" name="Rectangle 167"/>
            <p:cNvSpPr>
              <a:spLocks noChangeArrowheads="1"/>
            </p:cNvSpPr>
            <p:nvPr/>
          </p:nvSpPr>
          <p:spPr bwMode="auto">
            <a:xfrm>
              <a:off x="4893" y="179"/>
              <a:ext cx="7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1225897" name="Freeform 169"/>
            <p:cNvSpPr/>
            <p:nvPr/>
          </p:nvSpPr>
          <p:spPr bwMode="auto">
            <a:xfrm>
              <a:off x="3731" y="342"/>
              <a:ext cx="135" cy="121"/>
            </a:xfrm>
            <a:custGeom>
              <a:avLst/>
              <a:gdLst>
                <a:gd name="T0" fmla="*/ 108 w 108"/>
                <a:gd name="T1" fmla="*/ 0 h 108"/>
                <a:gd name="T2" fmla="*/ 62 w 108"/>
                <a:gd name="T3" fmla="*/ 23 h 108"/>
                <a:gd name="T4" fmla="*/ 23 w 108"/>
                <a:gd name="T5" fmla="*/ 62 h 108"/>
                <a:gd name="T6" fmla="*/ 0 w 108"/>
                <a:gd name="T7" fmla="*/ 108 h 108"/>
              </a:gdLst>
              <a:ahLst/>
              <a:cxnLst>
                <a:cxn ang="0">
                  <a:pos x="T0" y="T1"/>
                </a:cxn>
                <a:cxn ang="0">
                  <a:pos x="T2" y="T3"/>
                </a:cxn>
                <a:cxn ang="0">
                  <a:pos x="T4" y="T5"/>
                </a:cxn>
                <a:cxn ang="0">
                  <a:pos x="T6" y="T7"/>
                </a:cxn>
              </a:cxnLst>
              <a:rect l="0" t="0" r="r" b="b"/>
              <a:pathLst>
                <a:path w="108" h="108">
                  <a:moveTo>
                    <a:pt x="108" y="0"/>
                  </a:moveTo>
                  <a:lnTo>
                    <a:pt x="62" y="23"/>
                  </a:lnTo>
                  <a:lnTo>
                    <a:pt x="23" y="62"/>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1225926" name="Group 198"/>
          <p:cNvGrpSpPr/>
          <p:nvPr/>
        </p:nvGrpSpPr>
        <p:grpSpPr bwMode="auto">
          <a:xfrm>
            <a:off x="6680201" y="2961507"/>
            <a:ext cx="2582863" cy="2074863"/>
            <a:chOff x="3275" y="3288"/>
            <a:chExt cx="1627" cy="1307"/>
          </a:xfrm>
        </p:grpSpPr>
        <p:sp>
          <p:nvSpPr>
            <p:cNvPr id="1225899" name="Line 171"/>
            <p:cNvSpPr>
              <a:spLocks noChangeShapeType="1"/>
            </p:cNvSpPr>
            <p:nvPr/>
          </p:nvSpPr>
          <p:spPr bwMode="auto">
            <a:xfrm flipV="1">
              <a:off x="3551" y="3530"/>
              <a:ext cx="1351" cy="19"/>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00" name="Rectangle 172"/>
            <p:cNvSpPr>
              <a:spLocks noChangeArrowheads="1"/>
            </p:cNvSpPr>
            <p:nvPr/>
          </p:nvSpPr>
          <p:spPr bwMode="auto">
            <a:xfrm>
              <a:off x="3941" y="3288"/>
              <a:ext cx="7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cs typeface="Arial Unicode MS" panose="020B0604020202020204" charset="-122"/>
                </a:rPr>
                <a:t>I</a:t>
              </a:r>
              <a:r>
                <a:rPr lang="en-US" altLang="zh-CN" sz="1600" baseline="-20000">
                  <a:solidFill>
                    <a:srgbClr val="000000"/>
                  </a:solidFill>
                  <a:latin typeface="Times New Roman" panose="02020503050405090304" pitchFamily="18" charset="0"/>
                  <a:ea typeface="楷体_GB2312" pitchFamily="1" charset="-122"/>
                  <a:cs typeface="Arial Unicode MS" panose="020B0604020202020204" charset="-122"/>
                </a:rPr>
                <a:t>B</a:t>
              </a:r>
              <a:r>
                <a:rPr lang="en-US" altLang="zh-CN" sz="1600">
                  <a:solidFill>
                    <a:srgbClr val="000000"/>
                  </a:solidFill>
                  <a:latin typeface="Times New Roman" panose="02020503050405090304" pitchFamily="18" charset="0"/>
                  <a:ea typeface="楷体_GB2312" pitchFamily="1" charset="-122"/>
                  <a:cs typeface="Arial Unicode MS" panose="020B0604020202020204" charset="-122"/>
                </a:rPr>
                <a:t>=</a:t>
              </a:r>
              <a:r>
                <a:rPr lang="en-US" altLang="zh-CN" sz="2400">
                  <a:solidFill>
                    <a:srgbClr val="FFFFCC"/>
                  </a:solidFill>
                  <a:latin typeface="Times New Roman" panose="02020503050405090304" pitchFamily="18" charset="0"/>
                  <a:ea typeface="楷体_GB2312" pitchFamily="1" charset="-122"/>
                  <a:cs typeface="Arial Unicode MS" panose="020B0604020202020204" charset="-122"/>
                </a:rPr>
                <a:t> </a:t>
              </a:r>
              <a:r>
                <a:rPr lang="en-US" altLang="zh-CN" sz="1300">
                  <a:solidFill>
                    <a:srgbClr val="000000"/>
                  </a:solidFill>
                  <a:latin typeface="Times New Roman" panose="02020503050405090304" pitchFamily="18" charset="0"/>
                  <a:ea typeface="楷体_GB2312" pitchFamily="1" charset="-122"/>
                  <a:cs typeface="Arial Unicode MS" panose="020B0604020202020204" charset="-122"/>
                </a:rPr>
                <a:t>30</a:t>
              </a:r>
              <a:endParaRPr lang="en-US" altLang="zh-CN" sz="1300">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1225901" name="Rectangle 173"/>
            <p:cNvSpPr>
              <a:spLocks noChangeArrowheads="1"/>
            </p:cNvSpPr>
            <p:nvPr/>
          </p:nvSpPr>
          <p:spPr bwMode="auto">
            <a:xfrm>
              <a:off x="4521" y="3370"/>
              <a:ext cx="6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1225902" name="Rectangle 174"/>
            <p:cNvSpPr>
              <a:spLocks noChangeArrowheads="1"/>
            </p:cNvSpPr>
            <p:nvPr/>
          </p:nvSpPr>
          <p:spPr bwMode="auto">
            <a:xfrm>
              <a:off x="4620" y="3370"/>
              <a:ext cx="7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1225903" name="Line 175"/>
            <p:cNvSpPr>
              <a:spLocks noChangeShapeType="1"/>
            </p:cNvSpPr>
            <p:nvPr/>
          </p:nvSpPr>
          <p:spPr bwMode="auto">
            <a:xfrm flipV="1">
              <a:off x="3275" y="3662"/>
              <a:ext cx="139" cy="93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04" name="Freeform 176"/>
            <p:cNvSpPr/>
            <p:nvPr/>
          </p:nvSpPr>
          <p:spPr bwMode="auto">
            <a:xfrm>
              <a:off x="3403" y="3549"/>
              <a:ext cx="148" cy="140"/>
            </a:xfrm>
            <a:custGeom>
              <a:avLst/>
              <a:gdLst>
                <a:gd name="T0" fmla="*/ 107 w 107"/>
                <a:gd name="T1" fmla="*/ 0 h 115"/>
                <a:gd name="T2" fmla="*/ 53 w 107"/>
                <a:gd name="T3" fmla="*/ 23 h 115"/>
                <a:gd name="T4" fmla="*/ 23 w 107"/>
                <a:gd name="T5" fmla="*/ 61 h 115"/>
                <a:gd name="T6" fmla="*/ 0 w 107"/>
                <a:gd name="T7" fmla="*/ 115 h 115"/>
              </a:gdLst>
              <a:ahLst/>
              <a:cxnLst>
                <a:cxn ang="0">
                  <a:pos x="T0" y="T1"/>
                </a:cxn>
                <a:cxn ang="0">
                  <a:pos x="T2" y="T3"/>
                </a:cxn>
                <a:cxn ang="0">
                  <a:pos x="T4" y="T5"/>
                </a:cxn>
                <a:cxn ang="0">
                  <a:pos x="T6" y="T7"/>
                </a:cxn>
              </a:cxnLst>
              <a:rect l="0" t="0" r="r" b="b"/>
              <a:pathLst>
                <a:path w="107" h="115">
                  <a:moveTo>
                    <a:pt x="107" y="0"/>
                  </a:moveTo>
                  <a:lnTo>
                    <a:pt x="53" y="23"/>
                  </a:lnTo>
                  <a:lnTo>
                    <a:pt x="23" y="61"/>
                  </a:lnTo>
                  <a:lnTo>
                    <a:pt x="0" y="115"/>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1225907" name="Group 179"/>
          <p:cNvGrpSpPr/>
          <p:nvPr/>
        </p:nvGrpSpPr>
        <p:grpSpPr bwMode="auto">
          <a:xfrm>
            <a:off x="6656389" y="4541070"/>
            <a:ext cx="3428999" cy="485775"/>
            <a:chOff x="1150" y="3589"/>
            <a:chExt cx="2160" cy="351"/>
          </a:xfrm>
        </p:grpSpPr>
        <p:sp>
          <p:nvSpPr>
            <p:cNvPr id="1225908" name="Line 180"/>
            <p:cNvSpPr>
              <a:spLocks noChangeShapeType="1"/>
            </p:cNvSpPr>
            <p:nvPr/>
          </p:nvSpPr>
          <p:spPr bwMode="auto">
            <a:xfrm flipV="1">
              <a:off x="1236" y="3903"/>
              <a:ext cx="1760" cy="9"/>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09" name="Freeform 181"/>
            <p:cNvSpPr/>
            <p:nvPr/>
          </p:nvSpPr>
          <p:spPr bwMode="auto">
            <a:xfrm>
              <a:off x="1150" y="3912"/>
              <a:ext cx="86" cy="28"/>
            </a:xfrm>
            <a:custGeom>
              <a:avLst/>
              <a:gdLst>
                <a:gd name="T0" fmla="*/ 0 w 69"/>
                <a:gd name="T1" fmla="*/ 23 h 23"/>
                <a:gd name="T2" fmla="*/ 30 w 69"/>
                <a:gd name="T3" fmla="*/ 0 h 23"/>
                <a:gd name="T4" fmla="*/ 69 w 69"/>
                <a:gd name="T5" fmla="*/ 0 h 23"/>
              </a:gdLst>
              <a:ahLst/>
              <a:cxnLst>
                <a:cxn ang="0">
                  <a:pos x="T0" y="T1"/>
                </a:cxn>
                <a:cxn ang="0">
                  <a:pos x="T2" y="T3"/>
                </a:cxn>
                <a:cxn ang="0">
                  <a:pos x="T4" y="T5"/>
                </a:cxn>
              </a:cxnLst>
              <a:rect l="0" t="0" r="r" b="b"/>
              <a:pathLst>
                <a:path w="69" h="23">
                  <a:moveTo>
                    <a:pt x="0" y="23"/>
                  </a:moveTo>
                  <a:lnTo>
                    <a:pt x="30" y="0"/>
                  </a:lnTo>
                  <a:lnTo>
                    <a:pt x="69" y="0"/>
                  </a:lnTo>
                </a:path>
              </a:pathLst>
            </a:custGeom>
            <a:noFill/>
            <a:ln w="19050" cmpd="sng">
              <a:solidFill>
                <a:srgbClr val="0066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10" name="Line 182"/>
            <p:cNvSpPr>
              <a:spLocks noChangeShapeType="1"/>
            </p:cNvSpPr>
            <p:nvPr/>
          </p:nvSpPr>
          <p:spPr bwMode="auto">
            <a:xfrm flipV="1">
              <a:off x="2775" y="3774"/>
              <a:ext cx="49" cy="11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11" name="Rectangle 183"/>
            <p:cNvSpPr>
              <a:spLocks noChangeArrowheads="1"/>
            </p:cNvSpPr>
            <p:nvPr/>
          </p:nvSpPr>
          <p:spPr bwMode="auto">
            <a:xfrm>
              <a:off x="2731" y="3675"/>
              <a:ext cx="65"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6600"/>
                  </a:solidFill>
                  <a:latin typeface="Times New Roman" panose="02020503050405090304" pitchFamily="18" charset="0"/>
                  <a:ea typeface="楷体_GB2312" pitchFamily="1" charset="-122"/>
                </a:rPr>
                <a:t>B</a:t>
              </a:r>
              <a:endParaRPr lang="en-US" altLang="zh-CN" sz="1200" b="1">
                <a:solidFill>
                  <a:srgbClr val="006600"/>
                </a:solidFill>
                <a:latin typeface="Times New Roman" panose="02020503050405090304" pitchFamily="18" charset="0"/>
                <a:ea typeface="楷体_GB2312" pitchFamily="1" charset="-122"/>
              </a:endParaRPr>
            </a:p>
          </p:txBody>
        </p:sp>
        <p:sp>
          <p:nvSpPr>
            <p:cNvPr id="1225912" name="Rectangle 184"/>
            <p:cNvSpPr>
              <a:spLocks noChangeArrowheads="1"/>
            </p:cNvSpPr>
            <p:nvPr/>
          </p:nvSpPr>
          <p:spPr bwMode="auto">
            <a:xfrm>
              <a:off x="2786" y="3637"/>
              <a:ext cx="2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300">
                  <a:solidFill>
                    <a:srgbClr val="006600"/>
                  </a:solidFill>
                  <a:latin typeface="宋体" pitchFamily="2" charset="-122"/>
                  <a:ea typeface="宋体" pitchFamily="2" charset="-122"/>
                </a:rPr>
                <a:t>＝－</a:t>
              </a:r>
              <a:endParaRPr lang="zh-CN" altLang="en-US" sz="1600" b="1">
                <a:solidFill>
                  <a:srgbClr val="006600"/>
                </a:solidFill>
                <a:latin typeface="Times New Roman" panose="02020503050405090304" pitchFamily="18" charset="0"/>
                <a:ea typeface="楷体_GB2312" pitchFamily="1" charset="-122"/>
              </a:endParaRPr>
            </a:p>
          </p:txBody>
        </p:sp>
        <p:sp>
          <p:nvSpPr>
            <p:cNvPr id="1225913" name="Rectangle 185"/>
            <p:cNvSpPr>
              <a:spLocks noChangeArrowheads="1"/>
            </p:cNvSpPr>
            <p:nvPr/>
          </p:nvSpPr>
          <p:spPr bwMode="auto">
            <a:xfrm>
              <a:off x="3012" y="3589"/>
              <a:ext cx="5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6600"/>
                  </a:solidFill>
                  <a:latin typeface="Times New Roman" panose="02020503050405090304" pitchFamily="18" charset="0"/>
                  <a:ea typeface="楷体_GB2312" pitchFamily="1" charset="-122"/>
                </a:rPr>
                <a:t>I</a:t>
              </a:r>
              <a:endParaRPr lang="en-US" altLang="zh-CN" sz="2000" b="1">
                <a:solidFill>
                  <a:srgbClr val="006600"/>
                </a:solidFill>
                <a:latin typeface="Times New Roman" panose="02020503050405090304" pitchFamily="18" charset="0"/>
                <a:ea typeface="楷体_GB2312" pitchFamily="1" charset="-122"/>
              </a:endParaRPr>
            </a:p>
          </p:txBody>
        </p:sp>
        <p:sp>
          <p:nvSpPr>
            <p:cNvPr id="1225914" name="Rectangle 186"/>
            <p:cNvSpPr>
              <a:spLocks noChangeArrowheads="1"/>
            </p:cNvSpPr>
            <p:nvPr/>
          </p:nvSpPr>
          <p:spPr bwMode="auto">
            <a:xfrm>
              <a:off x="3111" y="3707"/>
              <a:ext cx="199"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6600"/>
                  </a:solidFill>
                  <a:latin typeface="Times New Roman" panose="02020503050405090304" pitchFamily="18" charset="0"/>
                  <a:ea typeface="楷体_GB2312" pitchFamily="1" charset="-122"/>
                </a:rPr>
                <a:t>CBO</a:t>
              </a:r>
              <a:endParaRPr lang="en-US" altLang="zh-CN" sz="1200" b="1">
                <a:solidFill>
                  <a:srgbClr val="006600"/>
                </a:solidFill>
                <a:latin typeface="Times New Roman" panose="02020503050405090304" pitchFamily="18" charset="0"/>
                <a:ea typeface="楷体_GB2312" pitchFamily="1" charset="-122"/>
              </a:endParaRPr>
            </a:p>
          </p:txBody>
        </p:sp>
        <p:sp>
          <p:nvSpPr>
            <p:cNvPr id="1225915" name="Rectangle 187"/>
            <p:cNvSpPr>
              <a:spLocks noChangeArrowheads="1"/>
            </p:cNvSpPr>
            <p:nvPr/>
          </p:nvSpPr>
          <p:spPr bwMode="auto">
            <a:xfrm>
              <a:off x="2667" y="3592"/>
              <a:ext cx="5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6600"/>
                  </a:solidFill>
                  <a:latin typeface="Times New Roman" panose="02020503050405090304" pitchFamily="18" charset="0"/>
                  <a:ea typeface="楷体_GB2312" pitchFamily="1" charset="-122"/>
                </a:rPr>
                <a:t>I</a:t>
              </a:r>
              <a:endParaRPr lang="en-US" altLang="zh-CN" sz="2000" b="1">
                <a:solidFill>
                  <a:srgbClr val="006600"/>
                </a:solidFill>
                <a:latin typeface="Times New Roman" panose="02020503050405090304" pitchFamily="18" charset="0"/>
                <a:ea typeface="楷体_GB2312" pitchFamily="1" charset="-122"/>
              </a:endParaRPr>
            </a:p>
          </p:txBody>
        </p:sp>
      </p:grpSp>
      <p:grpSp>
        <p:nvGrpSpPr>
          <p:cNvPr id="1225916" name="Group 188"/>
          <p:cNvGrpSpPr/>
          <p:nvPr/>
        </p:nvGrpSpPr>
        <p:grpSpPr bwMode="auto">
          <a:xfrm>
            <a:off x="7526339" y="4942709"/>
            <a:ext cx="1512887" cy="733426"/>
            <a:chOff x="3635" y="3234"/>
            <a:chExt cx="953" cy="462"/>
          </a:xfrm>
        </p:grpSpPr>
        <p:sp>
          <p:nvSpPr>
            <p:cNvPr id="1225917" name="Line 189"/>
            <p:cNvSpPr>
              <a:spLocks noChangeShapeType="1"/>
            </p:cNvSpPr>
            <p:nvPr/>
          </p:nvSpPr>
          <p:spPr bwMode="auto">
            <a:xfrm flipV="1">
              <a:off x="4027" y="3234"/>
              <a:ext cx="144" cy="25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18" name="Rectangle 190"/>
            <p:cNvSpPr>
              <a:spLocks noChangeArrowheads="1"/>
            </p:cNvSpPr>
            <p:nvPr/>
          </p:nvSpPr>
          <p:spPr bwMode="auto">
            <a:xfrm>
              <a:off x="3635" y="3463"/>
              <a:ext cx="9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截 止 区</a:t>
              </a:r>
              <a:endParaRPr lang="zh-CN" altLang="en-US" sz="2400" b="1">
                <a:solidFill>
                  <a:srgbClr val="FFFFCC"/>
                </a:solidFill>
                <a:latin typeface="Times New Roman" panose="02020503050405090304" pitchFamily="18" charset="0"/>
                <a:ea typeface="楷体_GB2312" pitchFamily="1" charset="-122"/>
              </a:endParaRPr>
            </a:p>
          </p:txBody>
        </p:sp>
      </p:grpSp>
      <p:grpSp>
        <p:nvGrpSpPr>
          <p:cNvPr id="1225919" name="Group 191"/>
          <p:cNvGrpSpPr/>
          <p:nvPr/>
        </p:nvGrpSpPr>
        <p:grpSpPr bwMode="auto">
          <a:xfrm>
            <a:off x="6032500" y="3001193"/>
            <a:ext cx="800100" cy="1165224"/>
            <a:chOff x="2190" y="1765"/>
            <a:chExt cx="505" cy="734"/>
          </a:xfrm>
        </p:grpSpPr>
        <p:sp>
          <p:nvSpPr>
            <p:cNvPr id="1225920" name="Line 192"/>
            <p:cNvSpPr>
              <a:spLocks noChangeShapeType="1"/>
            </p:cNvSpPr>
            <p:nvPr/>
          </p:nvSpPr>
          <p:spPr bwMode="auto">
            <a:xfrm flipH="1" flipV="1">
              <a:off x="2404" y="2095"/>
              <a:ext cx="291" cy="22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21" name="Rectangle 193"/>
            <p:cNvSpPr>
              <a:spLocks noChangeArrowheads="1"/>
            </p:cNvSpPr>
            <p:nvPr/>
          </p:nvSpPr>
          <p:spPr bwMode="auto">
            <a:xfrm>
              <a:off x="2199" y="1765"/>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饱</a:t>
              </a:r>
              <a:endParaRPr lang="zh-CN" altLang="en-US" sz="2400" b="1">
                <a:solidFill>
                  <a:srgbClr val="FFFFCC"/>
                </a:solidFill>
                <a:latin typeface="Times New Roman" panose="02020503050405090304" pitchFamily="18" charset="0"/>
                <a:ea typeface="楷体_GB2312" pitchFamily="1" charset="-122"/>
              </a:endParaRPr>
            </a:p>
          </p:txBody>
        </p:sp>
        <p:sp>
          <p:nvSpPr>
            <p:cNvPr id="1225922" name="Rectangle 194"/>
            <p:cNvSpPr>
              <a:spLocks noChangeArrowheads="1"/>
            </p:cNvSpPr>
            <p:nvPr/>
          </p:nvSpPr>
          <p:spPr bwMode="auto">
            <a:xfrm>
              <a:off x="2200" y="2015"/>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和</a:t>
              </a:r>
              <a:endParaRPr lang="zh-CN" altLang="en-US" sz="2400" b="1">
                <a:solidFill>
                  <a:srgbClr val="FFFFCC"/>
                </a:solidFill>
                <a:latin typeface="Times New Roman" panose="02020503050405090304" pitchFamily="18" charset="0"/>
                <a:ea typeface="楷体_GB2312" pitchFamily="1" charset="-122"/>
              </a:endParaRPr>
            </a:p>
          </p:txBody>
        </p:sp>
        <p:sp>
          <p:nvSpPr>
            <p:cNvPr id="1225923" name="Rectangle 195"/>
            <p:cNvSpPr>
              <a:spLocks noChangeArrowheads="1"/>
            </p:cNvSpPr>
            <p:nvPr/>
          </p:nvSpPr>
          <p:spPr bwMode="auto">
            <a:xfrm>
              <a:off x="2190" y="2266"/>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区</a:t>
              </a:r>
              <a:endParaRPr lang="zh-CN" altLang="en-US" sz="2400" b="1">
                <a:solidFill>
                  <a:srgbClr val="FFFFCC"/>
                </a:solidFill>
                <a:latin typeface="Times New Roman" panose="02020503050405090304" pitchFamily="18" charset="0"/>
                <a:ea typeface="楷体_GB2312" pitchFamily="1" charset="-122"/>
              </a:endParaRPr>
            </a:p>
          </p:txBody>
        </p:sp>
      </p:grpSp>
      <p:sp>
        <p:nvSpPr>
          <p:cNvPr id="1225924" name="Line 196"/>
          <p:cNvSpPr>
            <a:spLocks noChangeShapeType="1"/>
          </p:cNvSpPr>
          <p:nvPr/>
        </p:nvSpPr>
        <p:spPr bwMode="auto">
          <a:xfrm flipV="1">
            <a:off x="6702426" y="2650356"/>
            <a:ext cx="428625" cy="2368550"/>
          </a:xfrm>
          <a:prstGeom prst="line">
            <a:avLst/>
          </a:prstGeom>
          <a:noFill/>
          <a:ln w="19050">
            <a:solidFill>
              <a:srgbClr val="009999"/>
            </a:solidFill>
            <a:prstDash val="sysDash"/>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25925" name="Rectangle 197"/>
          <p:cNvSpPr>
            <a:spLocks noChangeArrowheads="1"/>
          </p:cNvSpPr>
          <p:nvPr/>
        </p:nvSpPr>
        <p:spPr bwMode="auto">
          <a:xfrm>
            <a:off x="6600826" y="2275707"/>
            <a:ext cx="1344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000">
                <a:solidFill>
                  <a:srgbClr val="008080"/>
                </a:solidFill>
                <a:latin typeface="Times New Roman" panose="02020503050405090304" pitchFamily="18" charset="0"/>
                <a:ea typeface="楷体_GB2312" pitchFamily="1" charset="-122"/>
                <a:cs typeface="Arial Unicode MS" panose="020B0604020202020204" charset="-122"/>
              </a:rPr>
              <a:t>u</a:t>
            </a:r>
            <a:r>
              <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rPr>
              <a:t>CE </a:t>
            </a:r>
            <a:r>
              <a:rPr lang="en-US" altLang="zh-CN" sz="2000">
                <a:solidFill>
                  <a:srgbClr val="008080"/>
                </a:solidFill>
                <a:latin typeface="Times New Roman" panose="02020503050405090304" pitchFamily="18" charset="0"/>
                <a:ea typeface="楷体_GB2312" pitchFamily="1" charset="-122"/>
                <a:cs typeface="Arial Unicode MS" panose="020B0604020202020204" charset="-122"/>
              </a:rPr>
              <a:t>= u</a:t>
            </a:r>
            <a:r>
              <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rPr>
              <a:t>BE</a:t>
            </a:r>
            <a:endPar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endParaRPr>
          </a:p>
        </p:txBody>
      </p:sp>
      <p:sp>
        <p:nvSpPr>
          <p:cNvPr id="1225927" name="Rectangle 199"/>
          <p:cNvSpPr>
            <a:spLocks noChangeArrowheads="1"/>
          </p:cNvSpPr>
          <p:nvPr/>
        </p:nvSpPr>
        <p:spPr bwMode="auto">
          <a:xfrm>
            <a:off x="492760" y="852036"/>
            <a:ext cx="378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9900CC"/>
                </a:solidFill>
                <a:latin typeface="Times New Roman" panose="02020503050405090304" pitchFamily="18" charset="0"/>
                <a:ea typeface="楷体_GB2312" pitchFamily="1" charset="-122"/>
                <a:cs typeface="Arial Unicode MS" panose="020B0604020202020204" charset="-122"/>
              </a:rPr>
              <a:t>共发射极输出特性曲线</a:t>
            </a:r>
            <a:endParaRPr lang="zh-CN" altLang="en-US" sz="2400" b="1">
              <a:solidFill>
                <a:srgbClr val="9900CC"/>
              </a:solidFill>
              <a:latin typeface="Times New Roman" panose="02020503050405090304" pitchFamily="18" charset="0"/>
              <a:ea typeface="楷体_GB2312" pitchFamily="1" charset="-122"/>
              <a:cs typeface="Arial Unicode MS" panose="020B0604020202020204" charset="-122"/>
            </a:endParaRPr>
          </a:p>
        </p:txBody>
      </p:sp>
      <p:sp>
        <p:nvSpPr>
          <p:cNvPr id="1225931" name="Rectangle 203"/>
          <p:cNvSpPr>
            <a:spLocks noChangeArrowheads="1"/>
          </p:cNvSpPr>
          <p:nvPr/>
        </p:nvSpPr>
        <p:spPr bwMode="auto">
          <a:xfrm>
            <a:off x="731520" y="5682615"/>
            <a:ext cx="1054735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eaLnBrk="0" fontAlgn="base" hangingPunct="0">
              <a:lnSpc>
                <a:spcPct val="125000"/>
              </a:lnSpc>
              <a:spcBef>
                <a:spcPct val="0"/>
              </a:spcBef>
              <a:spcAft>
                <a:spcPct val="0"/>
              </a:spcAft>
            </a:pPr>
            <a:r>
              <a:rPr lang="zh-CN" altLang="en-US" sz="2400" b="1">
                <a:solidFill>
                  <a:srgbClr val="CC00CC"/>
                </a:solidFill>
                <a:latin typeface="楷体_GB2312" pitchFamily="1" charset="-122"/>
                <a:ea typeface="楷体_GB2312" pitchFamily="1" charset="-122"/>
                <a:cs typeface="Arial Unicode MS" panose="020B0604020202020204" charset="-122"/>
              </a:rPr>
              <a:t>     在输出特性曲线上可分为三个工作区，分别对应于晶体管的三种工作种状态，即放大</a:t>
            </a:r>
            <a:r>
              <a:rPr lang="zh-CN" altLang="en-US" sz="2400" b="1">
                <a:solidFill>
                  <a:srgbClr val="CC00CC"/>
                </a:solidFill>
                <a:latin typeface="Times New Roman" panose="02020503050405090304" pitchFamily="18" charset="0"/>
                <a:ea typeface="楷体_GB2312" pitchFamily="1" charset="-122"/>
                <a:cs typeface="Arial Unicode MS" panose="020B0604020202020204" charset="-122"/>
              </a:rPr>
              <a:t>、截止和饱和状态。</a:t>
            </a:r>
            <a:endParaRPr lang="zh-CN" altLang="en-US" sz="2400" b="1">
              <a:solidFill>
                <a:srgbClr val="CC00CC"/>
              </a:solidFill>
              <a:latin typeface="楷体_GB2312" pitchFamily="1" charset="-122"/>
              <a:ea typeface="楷体_GB2312" pitchFamily="1" charset="-122"/>
              <a:cs typeface="Arial Unicode MS" panose="020B0604020202020204"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3" name="图片 2"/>
          <p:cNvPicPr>
            <a:picLocks noChangeAspect="1"/>
          </p:cNvPicPr>
          <p:nvPr/>
        </p:nvPicPr>
        <p:blipFill>
          <a:blip r:embed="rId1"/>
          <a:stretch>
            <a:fillRect/>
          </a:stretch>
        </p:blipFill>
        <p:spPr>
          <a:xfrm>
            <a:off x="2835149" y="1309563"/>
            <a:ext cx="2992098" cy="793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5805"/>
                                        </p:tgtEl>
                                        <p:attrNameLst>
                                          <p:attrName>style.visibility</p:attrName>
                                        </p:attrNameLst>
                                      </p:cBhvr>
                                      <p:to>
                                        <p:strVal val="visible"/>
                                      </p:to>
                                    </p:set>
                                    <p:animEffect transition="in" filter="wipe(down)">
                                      <p:cBhvr>
                                        <p:cTn id="7" dur="1000"/>
                                        <p:tgtEl>
                                          <p:spTgt spid="12258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5926"/>
                                        </p:tgtEl>
                                        <p:attrNameLst>
                                          <p:attrName>style.visibility</p:attrName>
                                        </p:attrNameLst>
                                      </p:cBhvr>
                                      <p:to>
                                        <p:strVal val="visible"/>
                                      </p:to>
                                    </p:set>
                                    <p:animEffect transition="in" filter="wipe(down)">
                                      <p:cBhvr>
                                        <p:cTn id="12" dur="1000"/>
                                        <p:tgtEl>
                                          <p:spTgt spid="12259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5905"/>
                                        </p:tgtEl>
                                        <p:attrNameLst>
                                          <p:attrName>style.visibility</p:attrName>
                                        </p:attrNameLst>
                                      </p:cBhvr>
                                      <p:to>
                                        <p:strVal val="visible"/>
                                      </p:to>
                                    </p:set>
                                    <p:animEffect transition="in" filter="wipe(left)">
                                      <p:cBhvr>
                                        <p:cTn id="17" dur="1000"/>
                                        <p:tgtEl>
                                          <p:spTgt spid="12259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25879"/>
                                        </p:tgtEl>
                                        <p:attrNameLst>
                                          <p:attrName>style.visibility</p:attrName>
                                        </p:attrNameLst>
                                      </p:cBhvr>
                                      <p:to>
                                        <p:strVal val="visible"/>
                                      </p:to>
                                    </p:set>
                                    <p:animEffect transition="in" filter="wipe(left)">
                                      <p:cBhvr>
                                        <p:cTn id="22" dur="1000"/>
                                        <p:tgtEl>
                                          <p:spTgt spid="12258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25906"/>
                                        </p:tgtEl>
                                        <p:attrNameLst>
                                          <p:attrName>style.visibility</p:attrName>
                                        </p:attrNameLst>
                                      </p:cBhvr>
                                      <p:to>
                                        <p:strVal val="visible"/>
                                      </p:to>
                                    </p:set>
                                    <p:animEffect transition="in" filter="wipe(left)">
                                      <p:cBhvr>
                                        <p:cTn id="27" dur="1000"/>
                                        <p:tgtEl>
                                          <p:spTgt spid="122590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25907"/>
                                        </p:tgtEl>
                                        <p:attrNameLst>
                                          <p:attrName>style.visibility</p:attrName>
                                        </p:attrNameLst>
                                      </p:cBhvr>
                                      <p:to>
                                        <p:strVal val="visible"/>
                                      </p:to>
                                    </p:set>
                                    <p:animEffect transition="in" filter="wipe(left)">
                                      <p:cBhvr>
                                        <p:cTn id="32" dur="1000"/>
                                        <p:tgtEl>
                                          <p:spTgt spid="12259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25869"/>
                                        </p:tgtEl>
                                        <p:attrNameLst>
                                          <p:attrName>style.visibility</p:attrName>
                                        </p:attrNameLst>
                                      </p:cBhvr>
                                      <p:to>
                                        <p:strVal val="visible"/>
                                      </p:to>
                                    </p:set>
                                    <p:animEffect transition="in" filter="wipe(left)">
                                      <p:cBhvr>
                                        <p:cTn id="37" dur="1000"/>
                                        <p:tgtEl>
                                          <p:spTgt spid="12258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25835"/>
                                        </p:tgtEl>
                                        <p:attrNameLst>
                                          <p:attrName>style.visibility</p:attrName>
                                        </p:attrNameLst>
                                      </p:cBhvr>
                                      <p:to>
                                        <p:strVal val="visible"/>
                                      </p:to>
                                    </p:set>
                                    <p:animEffect transition="in" filter="wipe(up)">
                                      <p:cBhvr>
                                        <p:cTn id="42" dur="1000"/>
                                        <p:tgtEl>
                                          <p:spTgt spid="12258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5916"/>
                                        </p:tgtEl>
                                        <p:attrNameLst>
                                          <p:attrName>style.visibility</p:attrName>
                                        </p:attrNameLst>
                                      </p:cBhvr>
                                      <p:to>
                                        <p:strVal val="visible"/>
                                      </p:to>
                                    </p:set>
                                    <p:animEffect transition="in" filter="wipe(left)">
                                      <p:cBhvr>
                                        <p:cTn id="47" dur="1000"/>
                                        <p:tgtEl>
                                          <p:spTgt spid="12259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25919"/>
                                        </p:tgtEl>
                                        <p:attrNameLst>
                                          <p:attrName>style.visibility</p:attrName>
                                        </p:attrNameLst>
                                      </p:cBhvr>
                                      <p:to>
                                        <p:strVal val="visible"/>
                                      </p:to>
                                    </p:set>
                                    <p:animEffect transition="in" filter="wipe(up)">
                                      <p:cBhvr>
                                        <p:cTn id="52" dur="1000"/>
                                        <p:tgtEl>
                                          <p:spTgt spid="12259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225924"/>
                                        </p:tgtEl>
                                        <p:attrNameLst>
                                          <p:attrName>style.visibility</p:attrName>
                                        </p:attrNameLst>
                                      </p:cBhvr>
                                      <p:to>
                                        <p:strVal val="visible"/>
                                      </p:to>
                                    </p:set>
                                    <p:animEffect transition="in" filter="wipe(down)">
                                      <p:cBhvr>
                                        <p:cTn id="57" dur="1000"/>
                                        <p:tgtEl>
                                          <p:spTgt spid="12259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25925"/>
                                        </p:tgtEl>
                                        <p:attrNameLst>
                                          <p:attrName>style.visibility</p:attrName>
                                        </p:attrNameLst>
                                      </p:cBhvr>
                                      <p:to>
                                        <p:strVal val="visible"/>
                                      </p:to>
                                    </p:set>
                                    <p:animEffect transition="in" filter="wipe(left)">
                                      <p:cBhvr>
                                        <p:cTn id="62" dur="1000"/>
                                        <p:tgtEl>
                                          <p:spTgt spid="12259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225930"/>
                                        </p:tgtEl>
                                        <p:attrNameLst>
                                          <p:attrName>style.visibility</p:attrName>
                                        </p:attrNameLst>
                                      </p:cBhvr>
                                      <p:to>
                                        <p:strVal val="visible"/>
                                      </p:to>
                                    </p:set>
                                    <p:animEffect transition="in" filter="wipe(down)">
                                      <p:cBhvr>
                                        <p:cTn id="67" dur="500"/>
                                        <p:tgtEl>
                                          <p:spTgt spid="12259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225931"/>
                                        </p:tgtEl>
                                        <p:attrNameLst>
                                          <p:attrName>style.visibility</p:attrName>
                                        </p:attrNameLst>
                                      </p:cBhvr>
                                      <p:to>
                                        <p:strVal val="visible"/>
                                      </p:to>
                                    </p:set>
                                    <p:animEffect transition="in" filter="wipe(up)">
                                      <p:cBhvr>
                                        <p:cTn id="72" dur="1000"/>
                                        <p:tgtEl>
                                          <p:spTgt spid="1225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930" grpId="0" animBg="1"/>
      <p:bldP spid="1225925" grpId="0"/>
      <p:bldP spid="122593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9" name="Rectangle 9"/>
          <p:cNvSpPr>
            <a:spLocks noChangeArrowheads="1"/>
          </p:cNvSpPr>
          <p:nvPr/>
        </p:nvSpPr>
        <p:spPr bwMode="auto">
          <a:xfrm>
            <a:off x="2127250" y="1506220"/>
            <a:ext cx="7699375"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860425" indent="-285750" algn="l">
              <a:spcBef>
                <a:spcPct val="20000"/>
              </a:spcBef>
              <a:buChar char="–"/>
              <a:defRPr sz="2800">
                <a:solidFill>
                  <a:schemeClr val="tx1"/>
                </a:solidFill>
                <a:latin typeface="Verdana" panose="020B0804030504040204" pitchFamily="34" charset="0"/>
                <a:ea typeface="宋体" pitchFamily="2" charset="-122"/>
              </a:defRPr>
            </a:lvl2pPr>
            <a:lvl3pPr marL="1279525" indent="-228600" algn="l">
              <a:spcBef>
                <a:spcPct val="20000"/>
              </a:spcBef>
              <a:buChar char="•"/>
              <a:defRPr sz="2400">
                <a:solidFill>
                  <a:schemeClr val="tx1"/>
                </a:solidFill>
                <a:latin typeface="Verdana" panose="020B0804030504040204" pitchFamily="34" charset="0"/>
                <a:ea typeface="宋体" pitchFamily="2" charset="-122"/>
              </a:defRPr>
            </a:lvl3pPr>
            <a:lvl4pPr marL="1698625" indent="-228600" algn="l">
              <a:spcBef>
                <a:spcPct val="20000"/>
              </a:spcBef>
              <a:buChar char="–"/>
              <a:defRPr sz="2000">
                <a:solidFill>
                  <a:schemeClr val="tx1"/>
                </a:solidFill>
                <a:latin typeface="Verdana" panose="020B0804030504040204" pitchFamily="34" charset="0"/>
                <a:ea typeface="宋体" pitchFamily="2" charset="-122"/>
              </a:defRPr>
            </a:lvl4pPr>
            <a:lvl5pPr marL="2117725" indent="-228600" algn="l">
              <a:spcBef>
                <a:spcPct val="20000"/>
              </a:spcBef>
              <a:buChar char="»"/>
              <a:defRPr sz="2000">
                <a:solidFill>
                  <a:schemeClr val="tx1"/>
                </a:solidFill>
                <a:latin typeface="Verdana" panose="020B0804030504040204" pitchFamily="34" charset="0"/>
                <a:ea typeface="宋体" pitchFamily="2" charset="-122"/>
              </a:defRPr>
            </a:lvl5pPr>
            <a:lvl6pPr marL="25749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30321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893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9465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0000CC"/>
                </a:solidFill>
                <a:latin typeface="楷体_GB2312" pitchFamily="1" charset="-122"/>
                <a:ea typeface="楷体_GB2312" pitchFamily="1" charset="-122"/>
              </a:rPr>
              <a:t>特点：</a:t>
            </a:r>
            <a:endParaRPr lang="zh-CN" altLang="en-US" sz="2400" b="1">
              <a:solidFill>
                <a:srgbClr val="0000CC"/>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   ①</a:t>
            </a:r>
            <a:r>
              <a:rPr lang="en-US" altLang="zh-CN" sz="2400" b="1">
                <a:solidFill>
                  <a:srgbClr val="000000"/>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基极电流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楷体_GB2312" pitchFamily="1" charset="-122"/>
                <a:ea typeface="楷体_GB2312" pitchFamily="1" charset="-122"/>
              </a:rPr>
              <a:t>对集电极</a:t>
            </a:r>
            <a:endParaRPr lang="zh-CN" altLang="en-US" sz="2400" b="1">
              <a:solidFill>
                <a:srgbClr val="000000"/>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电流</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楷体_GB2312" pitchFamily="1" charset="-122"/>
                <a:ea typeface="楷体_GB2312" pitchFamily="1" charset="-122"/>
              </a:rPr>
              <a:t>有很强的控制作用，</a:t>
            </a:r>
            <a:endParaRPr lang="zh-CN" altLang="en-US" sz="2400" b="1">
              <a:solidFill>
                <a:srgbClr val="000000"/>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即</a:t>
            </a:r>
            <a:r>
              <a:rPr lang="en-US" altLang="zh-CN" sz="2400" b="1" i="1">
                <a:solidFill>
                  <a:srgbClr val="000000"/>
                </a:solidFill>
                <a:latin typeface="楷体_GB2312" pitchFamily="1" charset="-122"/>
                <a:ea typeface="楷体_GB2312" pitchFamily="1" charset="-122"/>
              </a:rPr>
              <a:t>i</a:t>
            </a:r>
            <a:r>
              <a:rPr lang="en-US" altLang="zh-CN" sz="2400" b="1" baseline="-25000">
                <a:solidFill>
                  <a:srgbClr val="000000"/>
                </a:solidFill>
                <a:latin typeface="楷体_GB2312" pitchFamily="1" charset="-122"/>
                <a:ea typeface="楷体_GB2312" pitchFamily="1" charset="-122"/>
              </a:rPr>
              <a:t>B</a:t>
            </a:r>
            <a:r>
              <a:rPr lang="zh-CN" altLang="en-US" sz="2400" b="1">
                <a:solidFill>
                  <a:srgbClr val="000000"/>
                </a:solidFill>
                <a:latin typeface="楷体_GB2312" pitchFamily="1" charset="-122"/>
                <a:ea typeface="楷体_GB2312" pitchFamily="1" charset="-122"/>
              </a:rPr>
              <a:t>有很小的变化量</a:t>
            </a:r>
            <a:r>
              <a:rPr lang="en-US" altLang="zh-CN" sz="2400" b="1">
                <a:solidFill>
                  <a:srgbClr val="000000"/>
                </a:solidFill>
                <a:latin typeface="Times New Roman" panose="02020503050405090304" pitchFamily="18" charset="0"/>
                <a:ea typeface="楷体_GB2312" pitchFamily="1" charset="-122"/>
              </a:rPr>
              <a:t>ΔI</a:t>
            </a:r>
            <a:r>
              <a:rPr lang="en-US" altLang="zh-CN" sz="2400" b="1" baseline="-25000">
                <a:solidFill>
                  <a:srgbClr val="000000"/>
                </a:solidFill>
                <a:latin typeface="Times New Roman" panose="02020503050405090304" pitchFamily="18" charset="0"/>
                <a:ea typeface="楷体_GB2312" pitchFamily="1" charset="-122"/>
              </a:rPr>
              <a:t>B</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时，</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楷体_GB2312" pitchFamily="1" charset="-122"/>
                <a:ea typeface="楷体_GB2312" pitchFamily="1" charset="-122"/>
              </a:rPr>
              <a:t>就会有很大的变化</a:t>
            </a:r>
            <a:endParaRPr lang="zh-CN" altLang="en-US" sz="2400" b="1">
              <a:solidFill>
                <a:srgbClr val="000000"/>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量</a:t>
            </a:r>
            <a:r>
              <a:rPr lang="en-US" altLang="zh-CN" sz="2400" b="1">
                <a:solidFill>
                  <a:srgbClr val="000000"/>
                </a:solidFill>
                <a:latin typeface="Times New Roman" panose="02020503050405090304" pitchFamily="18" charset="0"/>
                <a:ea typeface="楷体_GB2312" pitchFamily="1" charset="-122"/>
              </a:rPr>
              <a:t>ΔI</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楷体_GB2312" pitchFamily="1" charset="-122"/>
                <a:ea typeface="楷体_GB2312" pitchFamily="1" charset="-122"/>
              </a:rPr>
              <a:t>。</a:t>
            </a:r>
            <a:endParaRPr lang="zh-CN" altLang="en-US" sz="2400" b="1">
              <a:solidFill>
                <a:srgbClr val="000000"/>
              </a:solidFill>
              <a:latin typeface="楷体_GB2312" pitchFamily="1" charset="-122"/>
              <a:ea typeface="楷体_GB2312" pitchFamily="1" charset="-122"/>
            </a:endParaRPr>
          </a:p>
        </p:txBody>
      </p:sp>
      <p:sp>
        <p:nvSpPr>
          <p:cNvPr id="56499" name="Rectangle 179"/>
          <p:cNvSpPr>
            <a:spLocks noChangeArrowheads="1"/>
          </p:cNvSpPr>
          <p:nvPr/>
        </p:nvSpPr>
        <p:spPr bwMode="auto">
          <a:xfrm>
            <a:off x="2692144" y="6173359"/>
            <a:ext cx="6892925" cy="50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lnSpc>
                <a:spcPct val="125000"/>
              </a:lnSpc>
              <a:spcBef>
                <a:spcPct val="0"/>
              </a:spcBef>
              <a:spcAft>
                <a:spcPct val="0"/>
              </a:spcAft>
            </a:pPr>
            <a:r>
              <a:rPr lang="zh-CN" altLang="en-US" sz="2400" b="1">
                <a:solidFill>
                  <a:srgbClr val="CC3300"/>
                </a:solidFill>
                <a:latin typeface="楷体_GB2312" pitchFamily="1" charset="-122"/>
                <a:ea typeface="楷体_GB2312" pitchFamily="1" charset="-122"/>
                <a:cs typeface="Arial Unicode MS" panose="020B0604020202020204" charset="-122"/>
              </a:rPr>
              <a:t>反映在特性曲线上，为两条不同</a:t>
            </a:r>
            <a:r>
              <a:rPr lang="en-US" altLang="zh-CN" sz="2400" b="1">
                <a:solidFill>
                  <a:srgbClr val="CC3300"/>
                </a:solidFill>
                <a:latin typeface="Times New Roman" panose="02020503050405090304" pitchFamily="18" charset="0"/>
                <a:ea typeface="楷体_GB2312" pitchFamily="1" charset="-122"/>
                <a:cs typeface="Arial Unicode MS" panose="020B0604020202020204" charset="-122"/>
              </a:rPr>
              <a:t>I</a:t>
            </a:r>
            <a:r>
              <a:rPr lang="en-US" altLang="zh-CN" sz="2400" b="1" baseline="-25000">
                <a:solidFill>
                  <a:srgbClr val="CC3300"/>
                </a:solidFill>
                <a:latin typeface="Times New Roman" panose="02020503050405090304" pitchFamily="18" charset="0"/>
                <a:ea typeface="楷体_GB2312" pitchFamily="1" charset="-122"/>
                <a:cs typeface="Arial Unicode MS" panose="020B0604020202020204" charset="-122"/>
              </a:rPr>
              <a:t>B</a:t>
            </a:r>
            <a:r>
              <a:rPr lang="zh-CN" altLang="en-US" sz="2400" b="1">
                <a:solidFill>
                  <a:srgbClr val="CC3300"/>
                </a:solidFill>
                <a:latin typeface="楷体_GB2312" pitchFamily="1" charset="-122"/>
                <a:ea typeface="楷体_GB2312" pitchFamily="1" charset="-122"/>
                <a:cs typeface="Arial Unicode MS" panose="020B0604020202020204" charset="-122"/>
              </a:rPr>
              <a:t>曲线的间隔。</a:t>
            </a:r>
            <a:endParaRPr lang="zh-CN" altLang="en-US" sz="2400" b="1">
              <a:solidFill>
                <a:srgbClr val="CC3300"/>
              </a:solidFill>
              <a:latin typeface="楷体_GB2312" pitchFamily="1" charset="-122"/>
              <a:ea typeface="楷体_GB2312" pitchFamily="1" charset="-122"/>
              <a:cs typeface="Arial Unicode MS" panose="020B0604020202020204" charset="-122"/>
            </a:endParaRPr>
          </a:p>
        </p:txBody>
      </p:sp>
      <p:sp>
        <p:nvSpPr>
          <p:cNvPr id="56516" name="Rectangle 196"/>
          <p:cNvSpPr>
            <a:spLocks noChangeArrowheads="1"/>
          </p:cNvSpPr>
          <p:nvPr/>
        </p:nvSpPr>
        <p:spPr bwMode="auto">
          <a:xfrm>
            <a:off x="1154491" y="653622"/>
            <a:ext cx="2335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800" b="1" dirty="0">
                <a:solidFill>
                  <a:srgbClr val="000066"/>
                </a:solidFill>
                <a:latin typeface="Times New Roman" panose="02020503050405090304" pitchFamily="18" charset="0"/>
                <a:ea typeface="楷体_GB2312" pitchFamily="1" charset="-122"/>
                <a:cs typeface="Arial Unicode MS" panose="020B0604020202020204" charset="-122"/>
              </a:rPr>
              <a:t>1</a:t>
            </a:r>
            <a:r>
              <a:rPr lang="en-US" altLang="zh-CN" sz="2800" b="1" dirty="0">
                <a:solidFill>
                  <a:srgbClr val="000066"/>
                </a:solidFill>
                <a:latin typeface="Times New Roman" panose="02020503050405090304" pitchFamily="18" charset="0"/>
                <a:ea typeface="楷体_GB2312" pitchFamily="1" charset="-122"/>
                <a:cs typeface="Arial Unicode MS" panose="020B0604020202020204" charset="-122"/>
              </a:rPr>
              <a:t>. </a:t>
            </a:r>
            <a:r>
              <a:rPr lang="zh-CN" altLang="en-US" sz="2800" b="1" dirty="0">
                <a:solidFill>
                  <a:srgbClr val="000066"/>
                </a:solidFill>
                <a:latin typeface="Times New Roman" panose="02020503050405090304" pitchFamily="18" charset="0"/>
                <a:ea typeface="楷体_GB2312" pitchFamily="1" charset="-122"/>
                <a:cs typeface="Arial Unicode MS" panose="020B0604020202020204" charset="-122"/>
              </a:rPr>
              <a:t>放大区</a:t>
            </a:r>
            <a:endParaRPr lang="zh-CN" altLang="en-US" sz="2800" b="1" dirty="0">
              <a:solidFill>
                <a:srgbClr val="FF9900"/>
              </a:solidFill>
              <a:latin typeface="Times New Roman" panose="02020503050405090304" pitchFamily="18" charset="0"/>
              <a:ea typeface="楷体_GB2312" pitchFamily="1" charset="-122"/>
              <a:cs typeface="Arial Unicode MS" panose="020B0604020202020204" charset="-122"/>
            </a:endParaRPr>
          </a:p>
        </p:txBody>
      </p:sp>
      <p:sp>
        <p:nvSpPr>
          <p:cNvPr id="56517" name="Rectangle 197"/>
          <p:cNvSpPr>
            <a:spLocks noChangeArrowheads="1"/>
          </p:cNvSpPr>
          <p:nvPr/>
        </p:nvSpPr>
        <p:spPr bwMode="auto">
          <a:xfrm>
            <a:off x="2415918" y="1172734"/>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0000"/>
                </a:solidFill>
                <a:latin typeface="Times New Roman" panose="02020503050405090304" pitchFamily="18" charset="0"/>
                <a:ea typeface="楷体_GB2312" pitchFamily="1" charset="-122"/>
                <a:cs typeface="Arial Unicode MS" panose="020B0604020202020204" charset="-122"/>
              </a:rPr>
              <a:t>条件：</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e </a:t>
            </a:r>
            <a:r>
              <a:rPr lang="zh-CN" altLang="en-US" sz="2400" b="1">
                <a:solidFill>
                  <a:srgbClr val="FF0000"/>
                </a:solidFill>
                <a:latin typeface="Times New Roman" panose="02020503050405090304" pitchFamily="18" charset="0"/>
                <a:ea typeface="楷体_GB2312" pitchFamily="1" charset="-122"/>
                <a:cs typeface="Arial Unicode MS" panose="020B0604020202020204" charset="-122"/>
              </a:rPr>
              <a:t>结正偏（</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I</a:t>
            </a:r>
            <a:r>
              <a:rPr lang="en-US" altLang="zh-CN" sz="2400" b="1" baseline="-25000">
                <a:solidFill>
                  <a:srgbClr val="FF0000"/>
                </a:solidFill>
                <a:latin typeface="Times New Roman" panose="02020503050405090304" pitchFamily="18" charset="0"/>
                <a:ea typeface="楷体_GB2312" pitchFamily="1" charset="-122"/>
                <a:cs typeface="Arial Unicode MS" panose="020B0604020202020204" charset="-122"/>
              </a:rPr>
              <a:t>B</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 &gt; 0</a:t>
            </a:r>
            <a:r>
              <a:rPr lang="zh-CN" altLang="en-US" sz="2400" b="1">
                <a:solidFill>
                  <a:srgbClr val="FF0000"/>
                </a:solidFill>
                <a:latin typeface="Times New Roman" panose="02020503050405090304" pitchFamily="18" charset="0"/>
                <a:ea typeface="楷体_GB2312" pitchFamily="1" charset="-122"/>
                <a:cs typeface="Arial Unicode MS" panose="020B0604020202020204" charset="-122"/>
              </a:rPr>
              <a:t>），</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c </a:t>
            </a:r>
            <a:r>
              <a:rPr lang="zh-CN" altLang="en-US" sz="2400" b="1">
                <a:solidFill>
                  <a:srgbClr val="FF0000"/>
                </a:solidFill>
                <a:latin typeface="Times New Roman" panose="02020503050405090304" pitchFamily="18" charset="0"/>
                <a:ea typeface="楷体_GB2312" pitchFamily="1" charset="-122"/>
                <a:cs typeface="Arial Unicode MS" panose="020B0604020202020204" charset="-122"/>
              </a:rPr>
              <a:t>结反偏（</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u</a:t>
            </a:r>
            <a:r>
              <a:rPr lang="en-US" altLang="zh-CN" sz="2400" b="1" baseline="-20000">
                <a:solidFill>
                  <a:srgbClr val="FF0000"/>
                </a:solidFill>
                <a:latin typeface="Times New Roman" panose="02020503050405090304" pitchFamily="18" charset="0"/>
                <a:ea typeface="楷体_GB2312" pitchFamily="1" charset="-122"/>
                <a:cs typeface="Arial Unicode MS" panose="020B0604020202020204" charset="-122"/>
              </a:rPr>
              <a:t>CE</a:t>
            </a:r>
            <a:r>
              <a:rPr lang="en-US" altLang="en-US" sz="2400" b="1">
                <a:solidFill>
                  <a:srgbClr val="CC0000"/>
                </a:solidFill>
                <a:latin typeface="Times New Roman" panose="02020503050405090304" pitchFamily="18" charset="0"/>
                <a:ea typeface="楷体_GB2312" pitchFamily="1" charset="-122"/>
                <a:cs typeface="Arial Unicode MS" panose="020B0604020202020204" charset="-122"/>
              </a:rPr>
              <a:t>≥</a:t>
            </a:r>
            <a:r>
              <a:rPr lang="en-US" altLang="zh-CN" sz="2400" b="1">
                <a:solidFill>
                  <a:srgbClr val="FF0000"/>
                </a:solidFill>
                <a:latin typeface="Times New Roman" panose="02020503050405090304" pitchFamily="18" charset="0"/>
                <a:ea typeface="楷体_GB2312" pitchFamily="1" charset="-122"/>
                <a:cs typeface="Arial Unicode MS" panose="020B0604020202020204" charset="-122"/>
              </a:rPr>
              <a:t>u</a:t>
            </a:r>
            <a:r>
              <a:rPr lang="en-US" altLang="zh-CN" sz="2400" b="1" baseline="-20000">
                <a:solidFill>
                  <a:srgbClr val="FF0000"/>
                </a:solidFill>
                <a:latin typeface="Times New Roman" panose="02020503050405090304" pitchFamily="18" charset="0"/>
                <a:ea typeface="楷体_GB2312" pitchFamily="1" charset="-122"/>
                <a:cs typeface="Arial Unicode MS" panose="020B0604020202020204" charset="-122"/>
              </a:rPr>
              <a:t>BE</a:t>
            </a:r>
            <a:r>
              <a:rPr lang="zh-CN" altLang="en-US" sz="2400" b="1">
                <a:solidFill>
                  <a:srgbClr val="FF0000"/>
                </a:solidFill>
                <a:latin typeface="Times New Roman" panose="02020503050405090304" pitchFamily="18" charset="0"/>
                <a:ea typeface="楷体_GB2312" pitchFamily="1" charset="-122"/>
                <a:cs typeface="Arial Unicode MS" panose="020B0604020202020204" charset="-122"/>
              </a:rPr>
              <a:t>）。</a:t>
            </a:r>
            <a:endParaRPr lang="zh-CN" altLang="en-US" sz="2400" b="1">
              <a:solidFill>
                <a:srgbClr val="FF0000"/>
              </a:solidFill>
              <a:latin typeface="Times New Roman" panose="02020503050405090304" pitchFamily="18" charset="0"/>
              <a:ea typeface="楷体_GB2312" pitchFamily="1" charset="-122"/>
              <a:cs typeface="Arial Unicode MS" panose="020B0604020202020204" charset="-122"/>
            </a:endParaRPr>
          </a:p>
        </p:txBody>
      </p:sp>
      <p:grpSp>
        <p:nvGrpSpPr>
          <p:cNvPr id="56557" name="Group 237"/>
          <p:cNvGrpSpPr/>
          <p:nvPr/>
        </p:nvGrpSpPr>
        <p:grpSpPr bwMode="auto">
          <a:xfrm>
            <a:off x="6433882" y="2068085"/>
            <a:ext cx="3927635" cy="3538657"/>
            <a:chOff x="3178" y="1083"/>
            <a:chExt cx="2247" cy="2148"/>
          </a:xfrm>
        </p:grpSpPr>
        <p:sp>
          <p:nvSpPr>
            <p:cNvPr id="56558" name="Line 238"/>
            <p:cNvSpPr>
              <a:spLocks noChangeShapeType="1"/>
            </p:cNvSpPr>
            <p:nvPr/>
          </p:nvSpPr>
          <p:spPr bwMode="auto">
            <a:xfrm>
              <a:off x="3274" y="3028"/>
              <a:ext cx="1941"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59" name="Freeform 239"/>
            <p:cNvSpPr/>
            <p:nvPr/>
          </p:nvSpPr>
          <p:spPr bwMode="auto">
            <a:xfrm>
              <a:off x="5186" y="3009"/>
              <a:ext cx="115" cy="46"/>
            </a:xfrm>
            <a:custGeom>
              <a:avLst/>
              <a:gdLst>
                <a:gd name="T0" fmla="*/ 0 w 92"/>
                <a:gd name="T1" fmla="*/ 39 h 39"/>
                <a:gd name="T2" fmla="*/ 16 w 92"/>
                <a:gd name="T3" fmla="*/ 16 h 39"/>
                <a:gd name="T4" fmla="*/ 0 w 92"/>
                <a:gd name="T5" fmla="*/ 0 h 39"/>
                <a:gd name="T6" fmla="*/ 92 w 92"/>
                <a:gd name="T7" fmla="*/ 16 h 39"/>
                <a:gd name="T8" fmla="*/ 0 w 92"/>
                <a:gd name="T9" fmla="*/ 39 h 39"/>
              </a:gdLst>
              <a:ahLst/>
              <a:cxnLst>
                <a:cxn ang="0">
                  <a:pos x="T0" y="T1"/>
                </a:cxn>
                <a:cxn ang="0">
                  <a:pos x="T2" y="T3"/>
                </a:cxn>
                <a:cxn ang="0">
                  <a:pos x="T4" y="T5"/>
                </a:cxn>
                <a:cxn ang="0">
                  <a:pos x="T6" y="T7"/>
                </a:cxn>
                <a:cxn ang="0">
                  <a:pos x="T8" y="T9"/>
                </a:cxn>
              </a:cxnLst>
              <a:rect l="0" t="0" r="r" b="b"/>
              <a:pathLst>
                <a:path w="92" h="39">
                  <a:moveTo>
                    <a:pt x="0" y="39"/>
                  </a:moveTo>
                  <a:lnTo>
                    <a:pt x="16" y="16"/>
                  </a:lnTo>
                  <a:lnTo>
                    <a:pt x="0" y="0"/>
                  </a:lnTo>
                  <a:lnTo>
                    <a:pt x="92" y="16"/>
                  </a:lnTo>
                  <a:lnTo>
                    <a:pt x="0" y="39"/>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60" name="Line 240"/>
            <p:cNvSpPr>
              <a:spLocks noChangeShapeType="1"/>
            </p:cNvSpPr>
            <p:nvPr/>
          </p:nvSpPr>
          <p:spPr bwMode="auto">
            <a:xfrm flipV="1">
              <a:off x="3274" y="1299"/>
              <a:ext cx="2" cy="172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61" name="Freeform 241"/>
            <p:cNvSpPr/>
            <p:nvPr/>
          </p:nvSpPr>
          <p:spPr bwMode="auto">
            <a:xfrm>
              <a:off x="3246" y="1208"/>
              <a:ext cx="47" cy="109"/>
            </a:xfrm>
            <a:custGeom>
              <a:avLst/>
              <a:gdLst>
                <a:gd name="T0" fmla="*/ 38 w 38"/>
                <a:gd name="T1" fmla="*/ 92 h 92"/>
                <a:gd name="T2" fmla="*/ 23 w 38"/>
                <a:gd name="T3" fmla="*/ 77 h 92"/>
                <a:gd name="T4" fmla="*/ 0 w 38"/>
                <a:gd name="T5" fmla="*/ 92 h 92"/>
                <a:gd name="T6" fmla="*/ 23 w 38"/>
                <a:gd name="T7" fmla="*/ 0 h 92"/>
                <a:gd name="T8" fmla="*/ 38 w 38"/>
                <a:gd name="T9" fmla="*/ 92 h 92"/>
              </a:gdLst>
              <a:ahLst/>
              <a:cxnLst>
                <a:cxn ang="0">
                  <a:pos x="T0" y="T1"/>
                </a:cxn>
                <a:cxn ang="0">
                  <a:pos x="T2" y="T3"/>
                </a:cxn>
                <a:cxn ang="0">
                  <a:pos x="T4" y="T5"/>
                </a:cxn>
                <a:cxn ang="0">
                  <a:pos x="T6" y="T7"/>
                </a:cxn>
                <a:cxn ang="0">
                  <a:pos x="T8" y="T9"/>
                </a:cxn>
              </a:cxnLst>
              <a:rect l="0" t="0" r="r" b="b"/>
              <a:pathLst>
                <a:path w="38" h="92">
                  <a:moveTo>
                    <a:pt x="38" y="92"/>
                  </a:moveTo>
                  <a:lnTo>
                    <a:pt x="23" y="77"/>
                  </a:lnTo>
                  <a:lnTo>
                    <a:pt x="0" y="92"/>
                  </a:lnTo>
                  <a:lnTo>
                    <a:pt x="23" y="0"/>
                  </a:lnTo>
                  <a:lnTo>
                    <a:pt x="38" y="92"/>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62" name="Rectangle 242"/>
            <p:cNvSpPr>
              <a:spLocks noChangeArrowheads="1"/>
            </p:cNvSpPr>
            <p:nvPr/>
          </p:nvSpPr>
          <p:spPr bwMode="auto">
            <a:xfrm>
              <a:off x="4909" y="2961"/>
              <a:ext cx="8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56563" name="Rectangle 243"/>
            <p:cNvSpPr>
              <a:spLocks noChangeArrowheads="1"/>
            </p:cNvSpPr>
            <p:nvPr/>
          </p:nvSpPr>
          <p:spPr bwMode="auto">
            <a:xfrm>
              <a:off x="5048" y="3100"/>
              <a:ext cx="69"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56564" name="Rectangle 244"/>
            <p:cNvSpPr>
              <a:spLocks noChangeArrowheads="1"/>
            </p:cNvSpPr>
            <p:nvPr/>
          </p:nvSpPr>
          <p:spPr bwMode="auto">
            <a:xfrm>
              <a:off x="5137" y="3068"/>
              <a:ext cx="7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56565" name="Rectangle 245"/>
            <p:cNvSpPr>
              <a:spLocks noChangeArrowheads="1"/>
            </p:cNvSpPr>
            <p:nvPr/>
          </p:nvSpPr>
          <p:spPr bwMode="auto">
            <a:xfrm>
              <a:off x="5237" y="3055"/>
              <a:ext cx="6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56566" name="Rectangle 246"/>
            <p:cNvSpPr>
              <a:spLocks noChangeArrowheads="1"/>
            </p:cNvSpPr>
            <p:nvPr/>
          </p:nvSpPr>
          <p:spPr bwMode="auto">
            <a:xfrm>
              <a:off x="5324" y="3047"/>
              <a:ext cx="9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V</a:t>
              </a:r>
              <a:endParaRPr lang="en-US" altLang="zh-CN" b="1">
                <a:solidFill>
                  <a:srgbClr val="FFFFCC"/>
                </a:solidFill>
                <a:latin typeface="Times New Roman" panose="02020503050405090304" pitchFamily="18" charset="0"/>
                <a:ea typeface="楷体_GB2312" pitchFamily="1" charset="-122"/>
              </a:endParaRPr>
            </a:p>
          </p:txBody>
        </p:sp>
        <p:sp>
          <p:nvSpPr>
            <p:cNvPr id="56567" name="Line 247"/>
            <p:cNvSpPr>
              <a:spLocks noChangeShapeType="1"/>
            </p:cNvSpPr>
            <p:nvPr/>
          </p:nvSpPr>
          <p:spPr bwMode="auto">
            <a:xfrm>
              <a:off x="3274" y="2342"/>
              <a:ext cx="48"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68" name="Line 248"/>
            <p:cNvSpPr>
              <a:spLocks noChangeShapeType="1"/>
            </p:cNvSpPr>
            <p:nvPr/>
          </p:nvSpPr>
          <p:spPr bwMode="auto">
            <a:xfrm>
              <a:off x="3274" y="1994"/>
              <a:ext cx="48"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69" name="Line 249"/>
            <p:cNvSpPr>
              <a:spLocks noChangeShapeType="1"/>
            </p:cNvSpPr>
            <p:nvPr/>
          </p:nvSpPr>
          <p:spPr bwMode="auto">
            <a:xfrm>
              <a:off x="3274" y="1646"/>
              <a:ext cx="48"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70" name="Line 250"/>
            <p:cNvSpPr>
              <a:spLocks noChangeShapeType="1"/>
            </p:cNvSpPr>
            <p:nvPr/>
          </p:nvSpPr>
          <p:spPr bwMode="auto">
            <a:xfrm flipV="1">
              <a:off x="3723" y="2991"/>
              <a:ext cx="1"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71" name="Line 251"/>
            <p:cNvSpPr>
              <a:spLocks noChangeShapeType="1"/>
            </p:cNvSpPr>
            <p:nvPr/>
          </p:nvSpPr>
          <p:spPr bwMode="auto">
            <a:xfrm flipV="1">
              <a:off x="4173" y="2991"/>
              <a:ext cx="2"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72" name="Line 252"/>
            <p:cNvSpPr>
              <a:spLocks noChangeShapeType="1"/>
            </p:cNvSpPr>
            <p:nvPr/>
          </p:nvSpPr>
          <p:spPr bwMode="auto">
            <a:xfrm flipV="1">
              <a:off x="4632" y="2991"/>
              <a:ext cx="2"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73" name="Rectangle 253"/>
            <p:cNvSpPr>
              <a:spLocks noChangeArrowheads="1"/>
            </p:cNvSpPr>
            <p:nvPr/>
          </p:nvSpPr>
          <p:spPr bwMode="auto">
            <a:xfrm>
              <a:off x="3724" y="3047"/>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5</a:t>
              </a:r>
              <a:endParaRPr lang="zh-CN" altLang="en-US" sz="1600" b="1">
                <a:solidFill>
                  <a:srgbClr val="FFFFCC"/>
                </a:solidFill>
                <a:latin typeface="Times New Roman" panose="02020503050405090304" pitchFamily="18" charset="0"/>
                <a:ea typeface="楷体_GB2312" pitchFamily="1" charset="-122"/>
              </a:endParaRPr>
            </a:p>
          </p:txBody>
        </p:sp>
        <p:sp>
          <p:nvSpPr>
            <p:cNvPr id="56574" name="Rectangle 254"/>
            <p:cNvSpPr>
              <a:spLocks noChangeArrowheads="1"/>
            </p:cNvSpPr>
            <p:nvPr/>
          </p:nvSpPr>
          <p:spPr bwMode="auto">
            <a:xfrm>
              <a:off x="4149" y="3047"/>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10</a:t>
              </a:r>
              <a:endParaRPr lang="zh-CN" altLang="en-US" sz="1600" b="1">
                <a:solidFill>
                  <a:srgbClr val="FFFFCC"/>
                </a:solidFill>
                <a:latin typeface="Times New Roman" panose="02020503050405090304" pitchFamily="18" charset="0"/>
                <a:ea typeface="楷体_GB2312" pitchFamily="1" charset="-122"/>
              </a:endParaRPr>
            </a:p>
          </p:txBody>
        </p:sp>
        <p:sp>
          <p:nvSpPr>
            <p:cNvPr id="56575" name="Rectangle 255"/>
            <p:cNvSpPr>
              <a:spLocks noChangeArrowheads="1"/>
            </p:cNvSpPr>
            <p:nvPr/>
          </p:nvSpPr>
          <p:spPr bwMode="auto">
            <a:xfrm>
              <a:off x="4597" y="3047"/>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15</a:t>
              </a:r>
              <a:endParaRPr lang="zh-CN" altLang="en-US" sz="1600" b="1">
                <a:solidFill>
                  <a:srgbClr val="FFFFCC"/>
                </a:solidFill>
                <a:latin typeface="Times New Roman" panose="02020503050405090304" pitchFamily="18" charset="0"/>
                <a:ea typeface="楷体_GB2312" pitchFamily="1" charset="-122"/>
              </a:endParaRPr>
            </a:p>
          </p:txBody>
        </p:sp>
        <p:sp>
          <p:nvSpPr>
            <p:cNvPr id="56576" name="Rectangle 256"/>
            <p:cNvSpPr>
              <a:spLocks noChangeArrowheads="1"/>
            </p:cNvSpPr>
            <p:nvPr/>
          </p:nvSpPr>
          <p:spPr bwMode="auto">
            <a:xfrm>
              <a:off x="3178" y="2955"/>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56577" name="Rectangle 257"/>
            <p:cNvSpPr>
              <a:spLocks noChangeArrowheads="1"/>
            </p:cNvSpPr>
            <p:nvPr/>
          </p:nvSpPr>
          <p:spPr bwMode="auto">
            <a:xfrm>
              <a:off x="3178" y="2616"/>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a:t>
              </a:r>
              <a:endParaRPr lang="zh-CN" altLang="en-US" sz="1600" b="1">
                <a:solidFill>
                  <a:srgbClr val="FFFFCC"/>
                </a:solidFill>
                <a:latin typeface="Times New Roman" panose="02020503050405090304" pitchFamily="18" charset="0"/>
                <a:ea typeface="楷体_GB2312" pitchFamily="1" charset="-122"/>
              </a:endParaRPr>
            </a:p>
          </p:txBody>
        </p:sp>
        <p:sp>
          <p:nvSpPr>
            <p:cNvPr id="56578" name="Rectangle 258"/>
            <p:cNvSpPr>
              <a:spLocks noChangeArrowheads="1"/>
            </p:cNvSpPr>
            <p:nvPr/>
          </p:nvSpPr>
          <p:spPr bwMode="auto">
            <a:xfrm>
              <a:off x="3178" y="2268"/>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a:t>
              </a:r>
              <a:endParaRPr lang="zh-CN" altLang="en-US" sz="1600" b="1">
                <a:solidFill>
                  <a:srgbClr val="FFFFCC"/>
                </a:solidFill>
                <a:latin typeface="Times New Roman" panose="02020503050405090304" pitchFamily="18" charset="0"/>
                <a:ea typeface="楷体_GB2312" pitchFamily="1" charset="-122"/>
              </a:endParaRPr>
            </a:p>
          </p:txBody>
        </p:sp>
        <p:sp>
          <p:nvSpPr>
            <p:cNvPr id="56579" name="Rectangle 259"/>
            <p:cNvSpPr>
              <a:spLocks noChangeArrowheads="1"/>
            </p:cNvSpPr>
            <p:nvPr/>
          </p:nvSpPr>
          <p:spPr bwMode="auto">
            <a:xfrm>
              <a:off x="3178" y="1921"/>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3</a:t>
              </a:r>
              <a:endParaRPr lang="zh-CN" altLang="en-US" sz="1600" b="1">
                <a:solidFill>
                  <a:srgbClr val="FFFFCC"/>
                </a:solidFill>
                <a:latin typeface="Times New Roman" panose="02020503050405090304" pitchFamily="18" charset="0"/>
                <a:ea typeface="楷体_GB2312" pitchFamily="1" charset="-122"/>
              </a:endParaRPr>
            </a:p>
          </p:txBody>
        </p:sp>
        <p:sp>
          <p:nvSpPr>
            <p:cNvPr id="56580" name="Rectangle 260"/>
            <p:cNvSpPr>
              <a:spLocks noChangeArrowheads="1"/>
            </p:cNvSpPr>
            <p:nvPr/>
          </p:nvSpPr>
          <p:spPr bwMode="auto">
            <a:xfrm>
              <a:off x="3178" y="1574"/>
              <a:ext cx="4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a:t>
              </a:r>
              <a:endParaRPr lang="zh-CN" altLang="en-US" sz="1600" b="1">
                <a:solidFill>
                  <a:srgbClr val="FFFFCC"/>
                </a:solidFill>
                <a:latin typeface="Times New Roman" panose="02020503050405090304" pitchFamily="18" charset="0"/>
                <a:ea typeface="楷体_GB2312" pitchFamily="1" charset="-122"/>
              </a:endParaRPr>
            </a:p>
          </p:txBody>
        </p:sp>
        <p:sp>
          <p:nvSpPr>
            <p:cNvPr id="56581" name="Freeform 261"/>
            <p:cNvSpPr/>
            <p:nvPr/>
          </p:nvSpPr>
          <p:spPr bwMode="auto">
            <a:xfrm>
              <a:off x="3274" y="2964"/>
              <a:ext cx="86" cy="64"/>
            </a:xfrm>
            <a:custGeom>
              <a:avLst/>
              <a:gdLst>
                <a:gd name="T0" fmla="*/ 0 w 69"/>
                <a:gd name="T1" fmla="*/ 54 h 54"/>
                <a:gd name="T2" fmla="*/ 7 w 69"/>
                <a:gd name="T3" fmla="*/ 23 h 54"/>
                <a:gd name="T4" fmla="*/ 38 w 69"/>
                <a:gd name="T5" fmla="*/ 8 h 54"/>
                <a:gd name="T6" fmla="*/ 69 w 69"/>
                <a:gd name="T7" fmla="*/ 0 h 54"/>
              </a:gdLst>
              <a:ahLst/>
              <a:cxnLst>
                <a:cxn ang="0">
                  <a:pos x="T0" y="T1"/>
                </a:cxn>
                <a:cxn ang="0">
                  <a:pos x="T2" y="T3"/>
                </a:cxn>
                <a:cxn ang="0">
                  <a:pos x="T4" y="T5"/>
                </a:cxn>
                <a:cxn ang="0">
                  <a:pos x="T6" y="T7"/>
                </a:cxn>
              </a:cxnLst>
              <a:rect l="0" t="0" r="r" b="b"/>
              <a:pathLst>
                <a:path w="69" h="54">
                  <a:moveTo>
                    <a:pt x="0" y="54"/>
                  </a:moveTo>
                  <a:lnTo>
                    <a:pt x="7" y="23"/>
                  </a:lnTo>
                  <a:lnTo>
                    <a:pt x="38" y="8"/>
                  </a:lnTo>
                  <a:lnTo>
                    <a:pt x="69"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2" name="Line 262"/>
            <p:cNvSpPr>
              <a:spLocks noChangeShapeType="1"/>
            </p:cNvSpPr>
            <p:nvPr/>
          </p:nvSpPr>
          <p:spPr bwMode="auto">
            <a:xfrm flipV="1">
              <a:off x="3360" y="2927"/>
              <a:ext cx="1740" cy="37"/>
            </a:xfrm>
            <a:prstGeom prst="line">
              <a:avLst/>
            </a:prstGeom>
            <a:noFill/>
            <a:ln w="19050">
              <a:solidFill>
                <a:srgbClr val="3333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3" name="Line 263"/>
            <p:cNvSpPr>
              <a:spLocks noChangeShapeType="1"/>
            </p:cNvSpPr>
            <p:nvPr/>
          </p:nvSpPr>
          <p:spPr bwMode="auto">
            <a:xfrm flipV="1">
              <a:off x="3426" y="2662"/>
              <a:ext cx="1588" cy="2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4" name="Line 264"/>
            <p:cNvSpPr>
              <a:spLocks noChangeShapeType="1"/>
            </p:cNvSpPr>
            <p:nvPr/>
          </p:nvSpPr>
          <p:spPr bwMode="auto">
            <a:xfrm flipV="1">
              <a:off x="3475" y="2342"/>
              <a:ext cx="1396" cy="18"/>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5" name="Line 265"/>
            <p:cNvSpPr>
              <a:spLocks noChangeShapeType="1"/>
            </p:cNvSpPr>
            <p:nvPr/>
          </p:nvSpPr>
          <p:spPr bwMode="auto">
            <a:xfrm flipV="1">
              <a:off x="3522" y="1994"/>
              <a:ext cx="1215" cy="19"/>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6" name="Line 266"/>
            <p:cNvSpPr>
              <a:spLocks noChangeShapeType="1"/>
            </p:cNvSpPr>
            <p:nvPr/>
          </p:nvSpPr>
          <p:spPr bwMode="auto">
            <a:xfrm flipV="1">
              <a:off x="3590" y="1646"/>
              <a:ext cx="1080" cy="28"/>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587" name="Rectangle 267"/>
            <p:cNvSpPr>
              <a:spLocks noChangeArrowheads="1"/>
            </p:cNvSpPr>
            <p:nvPr/>
          </p:nvSpPr>
          <p:spPr bwMode="auto">
            <a:xfrm>
              <a:off x="4063" y="1437"/>
              <a:ext cx="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56588" name="Rectangle 268"/>
            <p:cNvSpPr>
              <a:spLocks noChangeArrowheads="1"/>
            </p:cNvSpPr>
            <p:nvPr/>
          </p:nvSpPr>
          <p:spPr bwMode="auto">
            <a:xfrm>
              <a:off x="4155" y="1545"/>
              <a:ext cx="5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56589" name="Rectangle 269"/>
            <p:cNvSpPr>
              <a:spLocks noChangeArrowheads="1"/>
            </p:cNvSpPr>
            <p:nvPr/>
          </p:nvSpPr>
          <p:spPr bwMode="auto">
            <a:xfrm>
              <a:off x="4240" y="1467"/>
              <a:ext cx="1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56590" name="Rectangle 270"/>
            <p:cNvSpPr>
              <a:spLocks noChangeArrowheads="1"/>
            </p:cNvSpPr>
            <p:nvPr/>
          </p:nvSpPr>
          <p:spPr bwMode="auto">
            <a:xfrm>
              <a:off x="4396" y="1491"/>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40</a:t>
              </a:r>
              <a:endParaRPr lang="zh-CN" altLang="en-US" sz="1600" b="1">
                <a:solidFill>
                  <a:srgbClr val="FFFFCC"/>
                </a:solidFill>
                <a:latin typeface="Times New Roman" panose="02020503050405090304" pitchFamily="18" charset="0"/>
                <a:ea typeface="楷体_GB2312" pitchFamily="1" charset="-122"/>
              </a:endParaRPr>
            </a:p>
          </p:txBody>
        </p:sp>
        <p:sp>
          <p:nvSpPr>
            <p:cNvPr id="56591" name="Rectangle 271"/>
            <p:cNvSpPr>
              <a:spLocks noChangeArrowheads="1"/>
            </p:cNvSpPr>
            <p:nvPr/>
          </p:nvSpPr>
          <p:spPr bwMode="auto">
            <a:xfrm>
              <a:off x="4526" y="1459"/>
              <a:ext cx="6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600" b="1">
                <a:solidFill>
                  <a:srgbClr val="FFFFCC"/>
                </a:solidFill>
                <a:latin typeface="Times New Roman" panose="02020503050405090304" pitchFamily="18" charset="0"/>
                <a:ea typeface="楷体_GB2312" pitchFamily="1" charset="-122"/>
              </a:endParaRPr>
            </a:p>
          </p:txBody>
        </p:sp>
        <p:sp>
          <p:nvSpPr>
            <p:cNvPr id="56592" name="Rectangle 272"/>
            <p:cNvSpPr>
              <a:spLocks noChangeArrowheads="1"/>
            </p:cNvSpPr>
            <p:nvPr/>
          </p:nvSpPr>
          <p:spPr bwMode="auto">
            <a:xfrm>
              <a:off x="4623" y="1459"/>
              <a:ext cx="8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56593" name="Rectangle 273"/>
            <p:cNvSpPr>
              <a:spLocks noChangeArrowheads="1"/>
            </p:cNvSpPr>
            <p:nvPr/>
          </p:nvSpPr>
          <p:spPr bwMode="auto">
            <a:xfrm>
              <a:off x="4283" y="1839"/>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30</a:t>
              </a:r>
              <a:endParaRPr lang="zh-CN" altLang="en-US" sz="1600" b="1">
                <a:solidFill>
                  <a:srgbClr val="FFFFCC"/>
                </a:solidFill>
                <a:latin typeface="Times New Roman" panose="02020503050405090304" pitchFamily="18" charset="0"/>
                <a:ea typeface="楷体_GB2312" pitchFamily="1" charset="-122"/>
              </a:endParaRPr>
            </a:p>
          </p:txBody>
        </p:sp>
        <p:sp>
          <p:nvSpPr>
            <p:cNvPr id="56594" name="Rectangle 274"/>
            <p:cNvSpPr>
              <a:spLocks noChangeArrowheads="1"/>
            </p:cNvSpPr>
            <p:nvPr/>
          </p:nvSpPr>
          <p:spPr bwMode="auto">
            <a:xfrm>
              <a:off x="4395" y="1839"/>
              <a:ext cx="5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56595" name="Rectangle 275"/>
            <p:cNvSpPr>
              <a:spLocks noChangeArrowheads="1"/>
            </p:cNvSpPr>
            <p:nvPr/>
          </p:nvSpPr>
          <p:spPr bwMode="auto">
            <a:xfrm>
              <a:off x="4483" y="1839"/>
              <a:ext cx="6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56596" name="Rectangle 276"/>
            <p:cNvSpPr>
              <a:spLocks noChangeArrowheads="1"/>
            </p:cNvSpPr>
            <p:nvPr/>
          </p:nvSpPr>
          <p:spPr bwMode="auto">
            <a:xfrm>
              <a:off x="4311" y="2178"/>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20</a:t>
              </a:r>
              <a:endParaRPr lang="zh-CN" altLang="en-US" sz="1600" b="1">
                <a:solidFill>
                  <a:srgbClr val="FFFFCC"/>
                </a:solidFill>
                <a:latin typeface="Times New Roman" panose="02020503050405090304" pitchFamily="18" charset="0"/>
                <a:ea typeface="楷体_GB2312" pitchFamily="1" charset="-122"/>
              </a:endParaRPr>
            </a:p>
          </p:txBody>
        </p:sp>
        <p:sp>
          <p:nvSpPr>
            <p:cNvPr id="56597" name="Rectangle 277"/>
            <p:cNvSpPr>
              <a:spLocks noChangeArrowheads="1"/>
            </p:cNvSpPr>
            <p:nvPr/>
          </p:nvSpPr>
          <p:spPr bwMode="auto">
            <a:xfrm>
              <a:off x="4420" y="2197"/>
              <a:ext cx="7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 </a:t>
              </a: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56598" name="Rectangle 278"/>
            <p:cNvSpPr>
              <a:spLocks noChangeArrowheads="1"/>
            </p:cNvSpPr>
            <p:nvPr/>
          </p:nvSpPr>
          <p:spPr bwMode="auto">
            <a:xfrm>
              <a:off x="4504" y="2187"/>
              <a:ext cx="6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56599" name="Rectangle 279"/>
            <p:cNvSpPr>
              <a:spLocks noChangeArrowheads="1"/>
            </p:cNvSpPr>
            <p:nvPr/>
          </p:nvSpPr>
          <p:spPr bwMode="auto">
            <a:xfrm>
              <a:off x="4330" y="2507"/>
              <a:ext cx="9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10</a:t>
              </a:r>
              <a:endParaRPr lang="zh-CN" altLang="en-US" sz="1600" b="1">
                <a:solidFill>
                  <a:srgbClr val="FFFFCC"/>
                </a:solidFill>
                <a:latin typeface="Times New Roman" panose="02020503050405090304" pitchFamily="18" charset="0"/>
                <a:ea typeface="楷体_GB2312" pitchFamily="1" charset="-122"/>
              </a:endParaRPr>
            </a:p>
          </p:txBody>
        </p:sp>
        <p:sp>
          <p:nvSpPr>
            <p:cNvPr id="56600" name="Rectangle 280"/>
            <p:cNvSpPr>
              <a:spLocks noChangeArrowheads="1"/>
            </p:cNvSpPr>
            <p:nvPr/>
          </p:nvSpPr>
          <p:spPr bwMode="auto">
            <a:xfrm>
              <a:off x="4440" y="2507"/>
              <a:ext cx="5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56601" name="Rectangle 281"/>
            <p:cNvSpPr>
              <a:spLocks noChangeArrowheads="1"/>
            </p:cNvSpPr>
            <p:nvPr/>
          </p:nvSpPr>
          <p:spPr bwMode="auto">
            <a:xfrm>
              <a:off x="4529" y="2507"/>
              <a:ext cx="6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56602" name="Rectangle 282"/>
            <p:cNvSpPr>
              <a:spLocks noChangeArrowheads="1"/>
            </p:cNvSpPr>
            <p:nvPr/>
          </p:nvSpPr>
          <p:spPr bwMode="auto">
            <a:xfrm>
              <a:off x="4400" y="2790"/>
              <a:ext cx="5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3333FF"/>
                  </a:solidFill>
                  <a:latin typeface="Times New Roman" panose="02020503050405090304" pitchFamily="18" charset="0"/>
                  <a:ea typeface="楷体_GB2312" pitchFamily="1" charset="-122"/>
                </a:rPr>
                <a:t>0</a:t>
              </a:r>
              <a:endParaRPr lang="zh-CN" altLang="en-US" sz="1400" b="1">
                <a:solidFill>
                  <a:srgbClr val="3333FF"/>
                </a:solidFill>
                <a:latin typeface="Times New Roman" panose="02020503050405090304" pitchFamily="18" charset="0"/>
                <a:ea typeface="楷体_GB2312" pitchFamily="1" charset="-122"/>
              </a:endParaRPr>
            </a:p>
          </p:txBody>
        </p:sp>
        <p:sp>
          <p:nvSpPr>
            <p:cNvPr id="56603" name="Rectangle 283"/>
            <p:cNvSpPr>
              <a:spLocks noChangeArrowheads="1"/>
            </p:cNvSpPr>
            <p:nvPr/>
          </p:nvSpPr>
          <p:spPr bwMode="auto">
            <a:xfrm>
              <a:off x="4461" y="2790"/>
              <a:ext cx="5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3333FF"/>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3333FF"/>
                </a:solidFill>
                <a:latin typeface="Times New Roman" panose="02020503050405090304" pitchFamily="18" charset="0"/>
                <a:ea typeface="楷体_GB2312" pitchFamily="1" charset="-122"/>
                <a:sym typeface="Symbol" panose="05050102010706020507" pitchFamily="18" charset="2"/>
              </a:endParaRPr>
            </a:p>
          </p:txBody>
        </p:sp>
        <p:sp>
          <p:nvSpPr>
            <p:cNvPr id="56604" name="Rectangle 284"/>
            <p:cNvSpPr>
              <a:spLocks noChangeArrowheads="1"/>
            </p:cNvSpPr>
            <p:nvPr/>
          </p:nvSpPr>
          <p:spPr bwMode="auto">
            <a:xfrm>
              <a:off x="4550" y="2790"/>
              <a:ext cx="6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3333FF"/>
                  </a:solidFill>
                  <a:latin typeface="Times New Roman" panose="02020503050405090304" pitchFamily="18" charset="0"/>
                  <a:ea typeface="楷体_GB2312" pitchFamily="1" charset="-122"/>
                </a:rPr>
                <a:t>A</a:t>
              </a:r>
              <a:endParaRPr lang="en-US" altLang="zh-CN" sz="1600" b="1">
                <a:solidFill>
                  <a:srgbClr val="3333FF"/>
                </a:solidFill>
                <a:latin typeface="Times New Roman" panose="02020503050405090304" pitchFamily="18" charset="0"/>
                <a:ea typeface="楷体_GB2312" pitchFamily="1" charset="-122"/>
              </a:endParaRPr>
            </a:p>
          </p:txBody>
        </p:sp>
        <p:sp>
          <p:nvSpPr>
            <p:cNvPr id="56605" name="Line 285"/>
            <p:cNvSpPr>
              <a:spLocks noChangeShapeType="1"/>
            </p:cNvSpPr>
            <p:nvPr/>
          </p:nvSpPr>
          <p:spPr bwMode="auto">
            <a:xfrm flipV="1">
              <a:off x="3360" y="2991"/>
              <a:ext cx="1760" cy="9"/>
            </a:xfrm>
            <a:prstGeom prst="line">
              <a:avLst/>
            </a:prstGeom>
            <a:noFill/>
            <a:ln w="19050">
              <a:solidFill>
                <a:srgbClr val="0066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06" name="Freeform 286"/>
            <p:cNvSpPr/>
            <p:nvPr/>
          </p:nvSpPr>
          <p:spPr bwMode="auto">
            <a:xfrm>
              <a:off x="3274" y="3000"/>
              <a:ext cx="86" cy="28"/>
            </a:xfrm>
            <a:custGeom>
              <a:avLst/>
              <a:gdLst>
                <a:gd name="T0" fmla="*/ 0 w 69"/>
                <a:gd name="T1" fmla="*/ 23 h 23"/>
                <a:gd name="T2" fmla="*/ 30 w 69"/>
                <a:gd name="T3" fmla="*/ 0 h 23"/>
                <a:gd name="T4" fmla="*/ 69 w 69"/>
                <a:gd name="T5" fmla="*/ 0 h 23"/>
              </a:gdLst>
              <a:ahLst/>
              <a:cxnLst>
                <a:cxn ang="0">
                  <a:pos x="T0" y="T1"/>
                </a:cxn>
                <a:cxn ang="0">
                  <a:pos x="T2" y="T3"/>
                </a:cxn>
                <a:cxn ang="0">
                  <a:pos x="T4" y="T5"/>
                </a:cxn>
              </a:cxnLst>
              <a:rect l="0" t="0" r="r" b="b"/>
              <a:pathLst>
                <a:path w="69" h="23">
                  <a:moveTo>
                    <a:pt x="0" y="23"/>
                  </a:moveTo>
                  <a:lnTo>
                    <a:pt x="30" y="0"/>
                  </a:lnTo>
                  <a:lnTo>
                    <a:pt x="69" y="0"/>
                  </a:lnTo>
                </a:path>
              </a:pathLst>
            </a:custGeom>
            <a:noFill/>
            <a:ln w="19050" cmpd="sng">
              <a:solidFill>
                <a:srgbClr val="0066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07" name="Line 287"/>
            <p:cNvSpPr>
              <a:spLocks noChangeShapeType="1"/>
            </p:cNvSpPr>
            <p:nvPr/>
          </p:nvSpPr>
          <p:spPr bwMode="auto">
            <a:xfrm flipV="1">
              <a:off x="4899" y="2862"/>
              <a:ext cx="49" cy="11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08" name="Rectangle 288"/>
            <p:cNvSpPr>
              <a:spLocks noChangeArrowheads="1"/>
            </p:cNvSpPr>
            <p:nvPr/>
          </p:nvSpPr>
          <p:spPr bwMode="auto">
            <a:xfrm>
              <a:off x="4831" y="2763"/>
              <a:ext cx="5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6600"/>
                  </a:solidFill>
                  <a:latin typeface="Times New Roman" panose="02020503050405090304" pitchFamily="18" charset="0"/>
                  <a:ea typeface="楷体_GB2312" pitchFamily="1" charset="-122"/>
                </a:rPr>
                <a:t>B</a:t>
              </a:r>
              <a:endParaRPr lang="en-US" altLang="zh-CN" sz="1200" b="1">
                <a:solidFill>
                  <a:srgbClr val="006600"/>
                </a:solidFill>
                <a:latin typeface="Times New Roman" panose="02020503050405090304" pitchFamily="18" charset="0"/>
                <a:ea typeface="楷体_GB2312" pitchFamily="1" charset="-122"/>
              </a:endParaRPr>
            </a:p>
          </p:txBody>
        </p:sp>
        <p:sp>
          <p:nvSpPr>
            <p:cNvPr id="56609" name="Rectangle 289"/>
            <p:cNvSpPr>
              <a:spLocks noChangeArrowheads="1"/>
            </p:cNvSpPr>
            <p:nvPr/>
          </p:nvSpPr>
          <p:spPr bwMode="auto">
            <a:xfrm>
              <a:off x="4910" y="2707"/>
              <a:ext cx="25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1300">
                  <a:solidFill>
                    <a:srgbClr val="006600"/>
                  </a:solidFill>
                  <a:latin typeface="宋体" pitchFamily="2" charset="-122"/>
                  <a:ea typeface="宋体" pitchFamily="2" charset="-122"/>
                </a:rPr>
                <a:t>＝－</a:t>
              </a:r>
              <a:endParaRPr lang="zh-CN" altLang="en-US" sz="1600" b="1">
                <a:solidFill>
                  <a:srgbClr val="006600"/>
                </a:solidFill>
                <a:latin typeface="Times New Roman" panose="02020503050405090304" pitchFamily="18" charset="0"/>
                <a:ea typeface="楷体_GB2312" pitchFamily="1" charset="-122"/>
              </a:endParaRPr>
            </a:p>
          </p:txBody>
        </p:sp>
        <p:sp>
          <p:nvSpPr>
            <p:cNvPr id="56610" name="Rectangle 290"/>
            <p:cNvSpPr>
              <a:spLocks noChangeArrowheads="1"/>
            </p:cNvSpPr>
            <p:nvPr/>
          </p:nvSpPr>
          <p:spPr bwMode="auto">
            <a:xfrm>
              <a:off x="5139" y="2677"/>
              <a:ext cx="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6600"/>
                  </a:solidFill>
                  <a:latin typeface="Times New Roman" panose="02020503050405090304" pitchFamily="18" charset="0"/>
                  <a:ea typeface="楷体_GB2312" pitchFamily="1" charset="-122"/>
                </a:rPr>
                <a:t>I</a:t>
              </a:r>
              <a:endParaRPr lang="en-US" altLang="zh-CN" sz="2000" b="1">
                <a:solidFill>
                  <a:srgbClr val="006600"/>
                </a:solidFill>
                <a:latin typeface="Times New Roman" panose="02020503050405090304" pitchFamily="18" charset="0"/>
                <a:ea typeface="楷体_GB2312" pitchFamily="1" charset="-122"/>
              </a:endParaRPr>
            </a:p>
          </p:txBody>
        </p:sp>
        <p:sp>
          <p:nvSpPr>
            <p:cNvPr id="56611" name="Rectangle 291"/>
            <p:cNvSpPr>
              <a:spLocks noChangeArrowheads="1"/>
            </p:cNvSpPr>
            <p:nvPr/>
          </p:nvSpPr>
          <p:spPr bwMode="auto">
            <a:xfrm>
              <a:off x="5244" y="2795"/>
              <a:ext cx="18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6600"/>
                  </a:solidFill>
                  <a:latin typeface="Times New Roman" panose="02020503050405090304" pitchFamily="18" charset="0"/>
                  <a:ea typeface="楷体_GB2312" pitchFamily="1" charset="-122"/>
                </a:rPr>
                <a:t>CBO</a:t>
              </a:r>
              <a:endParaRPr lang="en-US" altLang="zh-CN" sz="1200" b="1">
                <a:solidFill>
                  <a:srgbClr val="006600"/>
                </a:solidFill>
                <a:latin typeface="Times New Roman" panose="02020503050405090304" pitchFamily="18" charset="0"/>
                <a:ea typeface="楷体_GB2312" pitchFamily="1" charset="-122"/>
              </a:endParaRPr>
            </a:p>
          </p:txBody>
        </p:sp>
        <p:sp>
          <p:nvSpPr>
            <p:cNvPr id="56612" name="Rectangle 292"/>
            <p:cNvSpPr>
              <a:spLocks noChangeArrowheads="1"/>
            </p:cNvSpPr>
            <p:nvPr/>
          </p:nvSpPr>
          <p:spPr bwMode="auto">
            <a:xfrm>
              <a:off x="3337" y="1083"/>
              <a:ext cx="4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56613" name="Rectangle 293"/>
            <p:cNvSpPr>
              <a:spLocks noChangeArrowheads="1"/>
            </p:cNvSpPr>
            <p:nvPr/>
          </p:nvSpPr>
          <p:spPr bwMode="auto">
            <a:xfrm>
              <a:off x="3400" y="1233"/>
              <a:ext cx="5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56614" name="Rectangle 294"/>
            <p:cNvSpPr>
              <a:spLocks noChangeArrowheads="1"/>
            </p:cNvSpPr>
            <p:nvPr/>
          </p:nvSpPr>
          <p:spPr bwMode="auto">
            <a:xfrm>
              <a:off x="3477" y="1198"/>
              <a:ext cx="5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56615" name="Rectangle 295"/>
            <p:cNvSpPr>
              <a:spLocks noChangeArrowheads="1"/>
            </p:cNvSpPr>
            <p:nvPr/>
          </p:nvSpPr>
          <p:spPr bwMode="auto">
            <a:xfrm>
              <a:off x="3561" y="1158"/>
              <a:ext cx="102"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m</a:t>
              </a:r>
              <a:endParaRPr lang="en-US" altLang="zh-CN" b="1">
                <a:solidFill>
                  <a:srgbClr val="FFFFCC"/>
                </a:solidFill>
                <a:latin typeface="Times New Roman" panose="02020503050405090304" pitchFamily="18" charset="0"/>
                <a:ea typeface="楷体_GB2312" pitchFamily="1" charset="-122"/>
              </a:endParaRPr>
            </a:p>
          </p:txBody>
        </p:sp>
        <p:sp>
          <p:nvSpPr>
            <p:cNvPr id="56616" name="Rectangle 296"/>
            <p:cNvSpPr>
              <a:spLocks noChangeArrowheads="1"/>
            </p:cNvSpPr>
            <p:nvPr/>
          </p:nvSpPr>
          <p:spPr bwMode="auto">
            <a:xfrm>
              <a:off x="3701" y="1169"/>
              <a:ext cx="95"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A</a:t>
              </a:r>
              <a:endParaRPr lang="en-US" altLang="zh-CN" b="1">
                <a:solidFill>
                  <a:srgbClr val="FFFFCC"/>
                </a:solidFill>
                <a:latin typeface="Times New Roman" panose="02020503050405090304" pitchFamily="18" charset="0"/>
                <a:ea typeface="楷体_GB2312" pitchFamily="1" charset="-122"/>
              </a:endParaRPr>
            </a:p>
          </p:txBody>
        </p:sp>
        <p:sp>
          <p:nvSpPr>
            <p:cNvPr id="56617" name="Line 297"/>
            <p:cNvSpPr>
              <a:spLocks noChangeShapeType="1"/>
            </p:cNvSpPr>
            <p:nvPr/>
          </p:nvSpPr>
          <p:spPr bwMode="auto">
            <a:xfrm flipV="1">
              <a:off x="3274" y="1802"/>
              <a:ext cx="152" cy="1226"/>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18" name="Freeform 298"/>
            <p:cNvSpPr/>
            <p:nvPr/>
          </p:nvSpPr>
          <p:spPr bwMode="auto">
            <a:xfrm>
              <a:off x="3426" y="1674"/>
              <a:ext cx="164" cy="128"/>
            </a:xfrm>
            <a:custGeom>
              <a:avLst/>
              <a:gdLst>
                <a:gd name="T0" fmla="*/ 131 w 131"/>
                <a:gd name="T1" fmla="*/ 0 h 108"/>
                <a:gd name="T2" fmla="*/ 69 w 131"/>
                <a:gd name="T3" fmla="*/ 8 h 108"/>
                <a:gd name="T4" fmla="*/ 23 w 131"/>
                <a:gd name="T5" fmla="*/ 46 h 108"/>
                <a:gd name="T6" fmla="*/ 0 w 131"/>
                <a:gd name="T7" fmla="*/ 108 h 108"/>
              </a:gdLst>
              <a:ahLst/>
              <a:cxnLst>
                <a:cxn ang="0">
                  <a:pos x="T0" y="T1"/>
                </a:cxn>
                <a:cxn ang="0">
                  <a:pos x="T2" y="T3"/>
                </a:cxn>
                <a:cxn ang="0">
                  <a:pos x="T4" y="T5"/>
                </a:cxn>
                <a:cxn ang="0">
                  <a:pos x="T6" y="T7"/>
                </a:cxn>
              </a:cxnLst>
              <a:rect l="0" t="0" r="r" b="b"/>
              <a:pathLst>
                <a:path w="131" h="108">
                  <a:moveTo>
                    <a:pt x="131" y="0"/>
                  </a:moveTo>
                  <a:lnTo>
                    <a:pt x="69" y="8"/>
                  </a:lnTo>
                  <a:lnTo>
                    <a:pt x="23" y="46"/>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19" name="Freeform 299"/>
            <p:cNvSpPr/>
            <p:nvPr/>
          </p:nvSpPr>
          <p:spPr bwMode="auto">
            <a:xfrm>
              <a:off x="3389" y="2013"/>
              <a:ext cx="133" cy="136"/>
            </a:xfrm>
            <a:custGeom>
              <a:avLst/>
              <a:gdLst>
                <a:gd name="T0" fmla="*/ 107 w 107"/>
                <a:gd name="T1" fmla="*/ 0 h 115"/>
                <a:gd name="T2" fmla="*/ 53 w 107"/>
                <a:gd name="T3" fmla="*/ 23 h 115"/>
                <a:gd name="T4" fmla="*/ 23 w 107"/>
                <a:gd name="T5" fmla="*/ 61 h 115"/>
                <a:gd name="T6" fmla="*/ 0 w 107"/>
                <a:gd name="T7" fmla="*/ 115 h 115"/>
              </a:gdLst>
              <a:ahLst/>
              <a:cxnLst>
                <a:cxn ang="0">
                  <a:pos x="T0" y="T1"/>
                </a:cxn>
                <a:cxn ang="0">
                  <a:pos x="T2" y="T3"/>
                </a:cxn>
                <a:cxn ang="0">
                  <a:pos x="T4" y="T5"/>
                </a:cxn>
                <a:cxn ang="0">
                  <a:pos x="T6" y="T7"/>
                </a:cxn>
              </a:cxnLst>
              <a:rect l="0" t="0" r="r" b="b"/>
              <a:pathLst>
                <a:path w="107" h="115">
                  <a:moveTo>
                    <a:pt x="107" y="0"/>
                  </a:moveTo>
                  <a:lnTo>
                    <a:pt x="53" y="23"/>
                  </a:lnTo>
                  <a:lnTo>
                    <a:pt x="23" y="61"/>
                  </a:lnTo>
                  <a:lnTo>
                    <a:pt x="0" y="115"/>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20" name="Freeform 300"/>
            <p:cNvSpPr/>
            <p:nvPr/>
          </p:nvSpPr>
          <p:spPr bwMode="auto">
            <a:xfrm>
              <a:off x="3340" y="2360"/>
              <a:ext cx="135" cy="128"/>
            </a:xfrm>
            <a:custGeom>
              <a:avLst/>
              <a:gdLst>
                <a:gd name="T0" fmla="*/ 108 w 108"/>
                <a:gd name="T1" fmla="*/ 0 h 108"/>
                <a:gd name="T2" fmla="*/ 62 w 108"/>
                <a:gd name="T3" fmla="*/ 23 h 108"/>
                <a:gd name="T4" fmla="*/ 23 w 108"/>
                <a:gd name="T5" fmla="*/ 62 h 108"/>
                <a:gd name="T6" fmla="*/ 0 w 108"/>
                <a:gd name="T7" fmla="*/ 108 h 108"/>
              </a:gdLst>
              <a:ahLst/>
              <a:cxnLst>
                <a:cxn ang="0">
                  <a:pos x="T0" y="T1"/>
                </a:cxn>
                <a:cxn ang="0">
                  <a:pos x="T2" y="T3"/>
                </a:cxn>
                <a:cxn ang="0">
                  <a:pos x="T4" y="T5"/>
                </a:cxn>
                <a:cxn ang="0">
                  <a:pos x="T6" y="T7"/>
                </a:cxn>
              </a:cxnLst>
              <a:rect l="0" t="0" r="r" b="b"/>
              <a:pathLst>
                <a:path w="108" h="108">
                  <a:moveTo>
                    <a:pt x="108" y="0"/>
                  </a:moveTo>
                  <a:lnTo>
                    <a:pt x="62" y="23"/>
                  </a:lnTo>
                  <a:lnTo>
                    <a:pt x="23" y="62"/>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21" name="Freeform 301"/>
            <p:cNvSpPr/>
            <p:nvPr/>
          </p:nvSpPr>
          <p:spPr bwMode="auto">
            <a:xfrm>
              <a:off x="3303" y="2689"/>
              <a:ext cx="123" cy="138"/>
            </a:xfrm>
            <a:custGeom>
              <a:avLst/>
              <a:gdLst>
                <a:gd name="T0" fmla="*/ 99 w 99"/>
                <a:gd name="T1" fmla="*/ 0 h 116"/>
                <a:gd name="T2" fmla="*/ 53 w 99"/>
                <a:gd name="T3" fmla="*/ 16 h 116"/>
                <a:gd name="T4" fmla="*/ 15 w 99"/>
                <a:gd name="T5" fmla="*/ 62 h 116"/>
                <a:gd name="T6" fmla="*/ 0 w 99"/>
                <a:gd name="T7" fmla="*/ 116 h 116"/>
              </a:gdLst>
              <a:ahLst/>
              <a:cxnLst>
                <a:cxn ang="0">
                  <a:pos x="T0" y="T1"/>
                </a:cxn>
                <a:cxn ang="0">
                  <a:pos x="T2" y="T3"/>
                </a:cxn>
                <a:cxn ang="0">
                  <a:pos x="T4" y="T5"/>
                </a:cxn>
                <a:cxn ang="0">
                  <a:pos x="T6" y="T7"/>
                </a:cxn>
              </a:cxnLst>
              <a:rect l="0" t="0" r="r" b="b"/>
              <a:pathLst>
                <a:path w="99" h="116">
                  <a:moveTo>
                    <a:pt x="99" y="0"/>
                  </a:moveTo>
                  <a:lnTo>
                    <a:pt x="53" y="16"/>
                  </a:lnTo>
                  <a:lnTo>
                    <a:pt x="15" y="62"/>
                  </a:lnTo>
                  <a:lnTo>
                    <a:pt x="0" y="116"/>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22" name="Rectangle 302"/>
            <p:cNvSpPr>
              <a:spLocks noChangeArrowheads="1"/>
            </p:cNvSpPr>
            <p:nvPr/>
          </p:nvSpPr>
          <p:spPr bwMode="auto">
            <a:xfrm>
              <a:off x="4766" y="2680"/>
              <a:ext cx="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6600"/>
                  </a:solidFill>
                  <a:latin typeface="Times New Roman" panose="02020503050405090304" pitchFamily="18" charset="0"/>
                  <a:ea typeface="楷体_GB2312" pitchFamily="1" charset="-122"/>
                </a:rPr>
                <a:t>I</a:t>
              </a:r>
              <a:endParaRPr lang="en-US" altLang="zh-CN" sz="2000" b="1">
                <a:solidFill>
                  <a:srgbClr val="006600"/>
                </a:solidFill>
                <a:latin typeface="Times New Roman" panose="02020503050405090304" pitchFamily="18" charset="0"/>
                <a:ea typeface="楷体_GB2312" pitchFamily="1" charset="-122"/>
              </a:endParaRPr>
            </a:p>
          </p:txBody>
        </p:sp>
      </p:grpSp>
      <p:grpSp>
        <p:nvGrpSpPr>
          <p:cNvPr id="56623" name="Group 303"/>
          <p:cNvGrpSpPr/>
          <p:nvPr/>
        </p:nvGrpSpPr>
        <p:grpSpPr bwMode="auto">
          <a:xfrm>
            <a:off x="7370506" y="3158695"/>
            <a:ext cx="722312" cy="1689726"/>
            <a:chOff x="3791" y="1720"/>
            <a:chExt cx="192" cy="889"/>
          </a:xfrm>
        </p:grpSpPr>
        <p:sp>
          <p:nvSpPr>
            <p:cNvPr id="56624" name="Rectangle 304"/>
            <p:cNvSpPr>
              <a:spLocks noChangeArrowheads="1"/>
            </p:cNvSpPr>
            <p:nvPr/>
          </p:nvSpPr>
          <p:spPr bwMode="auto">
            <a:xfrm>
              <a:off x="3833" y="1720"/>
              <a:ext cx="10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放</a:t>
              </a:r>
              <a:endParaRPr lang="zh-CN" altLang="en-US" sz="2400" b="1">
                <a:solidFill>
                  <a:srgbClr val="FFFFCC"/>
                </a:solidFill>
                <a:latin typeface="Times New Roman" panose="02020503050405090304" pitchFamily="18" charset="0"/>
                <a:ea typeface="楷体_GB2312" pitchFamily="1" charset="-122"/>
              </a:endParaRPr>
            </a:p>
          </p:txBody>
        </p:sp>
        <p:sp>
          <p:nvSpPr>
            <p:cNvPr id="56625" name="Rectangle 305"/>
            <p:cNvSpPr>
              <a:spLocks noChangeArrowheads="1"/>
            </p:cNvSpPr>
            <p:nvPr/>
          </p:nvSpPr>
          <p:spPr bwMode="auto">
            <a:xfrm>
              <a:off x="3791" y="2047"/>
              <a:ext cx="19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大</a:t>
              </a:r>
              <a:endParaRPr lang="zh-CN" altLang="en-US" sz="2400" b="1">
                <a:solidFill>
                  <a:srgbClr val="FFFFCC"/>
                </a:solidFill>
                <a:latin typeface="Times New Roman" panose="02020503050405090304" pitchFamily="18" charset="0"/>
                <a:ea typeface="楷体_GB2312" pitchFamily="1" charset="-122"/>
              </a:endParaRPr>
            </a:p>
          </p:txBody>
        </p:sp>
        <p:sp>
          <p:nvSpPr>
            <p:cNvPr id="56626" name="Rectangle 306"/>
            <p:cNvSpPr>
              <a:spLocks noChangeArrowheads="1"/>
            </p:cNvSpPr>
            <p:nvPr/>
          </p:nvSpPr>
          <p:spPr bwMode="auto">
            <a:xfrm>
              <a:off x="3845" y="2415"/>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区</a:t>
              </a:r>
              <a:endParaRPr lang="zh-CN" altLang="en-US" sz="2400" b="1">
                <a:solidFill>
                  <a:srgbClr val="FFFFCC"/>
                </a:solidFill>
                <a:latin typeface="Times New Roman" panose="02020503050405090304" pitchFamily="18" charset="0"/>
                <a:ea typeface="楷体_GB2312" pitchFamily="1" charset="-122"/>
              </a:endParaRPr>
            </a:p>
          </p:txBody>
        </p:sp>
      </p:grpSp>
      <p:sp>
        <p:nvSpPr>
          <p:cNvPr id="56627" name="Rectangle 307"/>
          <p:cNvSpPr>
            <a:spLocks noChangeArrowheads="1"/>
          </p:cNvSpPr>
          <p:nvPr/>
        </p:nvSpPr>
        <p:spPr bwMode="auto">
          <a:xfrm>
            <a:off x="6467219" y="2377647"/>
            <a:ext cx="1344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000">
                <a:solidFill>
                  <a:srgbClr val="008080"/>
                </a:solidFill>
                <a:latin typeface="Times New Roman" panose="02020503050405090304" pitchFamily="18" charset="0"/>
                <a:ea typeface="楷体_GB2312" pitchFamily="1" charset="-122"/>
                <a:cs typeface="Arial Unicode MS" panose="020B0604020202020204" charset="-122"/>
              </a:rPr>
              <a:t>u</a:t>
            </a:r>
            <a:r>
              <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rPr>
              <a:t>CE </a:t>
            </a:r>
            <a:r>
              <a:rPr lang="en-US" altLang="zh-CN" sz="2000">
                <a:solidFill>
                  <a:srgbClr val="008080"/>
                </a:solidFill>
                <a:latin typeface="Times New Roman" panose="02020503050405090304" pitchFamily="18" charset="0"/>
                <a:ea typeface="楷体_GB2312" pitchFamily="1" charset="-122"/>
                <a:cs typeface="Arial Unicode MS" panose="020B0604020202020204" charset="-122"/>
              </a:rPr>
              <a:t>= u</a:t>
            </a:r>
            <a:r>
              <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rPr>
              <a:t>BE</a:t>
            </a:r>
            <a:endParaRPr lang="en-US" altLang="zh-CN" sz="2000" baseline="-18000">
              <a:solidFill>
                <a:srgbClr val="008080"/>
              </a:solidFill>
              <a:latin typeface="Times New Roman" panose="02020503050405090304" pitchFamily="18" charset="0"/>
              <a:ea typeface="楷体_GB2312" pitchFamily="1" charset="-122"/>
              <a:cs typeface="Arial Unicode MS" panose="020B0604020202020204" charset="-122"/>
            </a:endParaRPr>
          </a:p>
        </p:txBody>
      </p:sp>
      <p:sp>
        <p:nvSpPr>
          <p:cNvPr id="56628" name="Line 308"/>
          <p:cNvSpPr>
            <a:spLocks noChangeShapeType="1"/>
          </p:cNvSpPr>
          <p:nvPr/>
        </p:nvSpPr>
        <p:spPr bwMode="auto">
          <a:xfrm flipV="1">
            <a:off x="6583106" y="2749122"/>
            <a:ext cx="442912" cy="2500313"/>
          </a:xfrm>
          <a:prstGeom prst="line">
            <a:avLst/>
          </a:prstGeom>
          <a:noFill/>
          <a:ln w="19050">
            <a:solidFill>
              <a:srgbClr val="009999"/>
            </a:solidFill>
            <a:prstDash val="sysDash"/>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6629" name="Rectangle 309"/>
          <p:cNvSpPr>
            <a:spLocks noChangeArrowheads="1"/>
          </p:cNvSpPr>
          <p:nvPr/>
        </p:nvSpPr>
        <p:spPr bwMode="auto">
          <a:xfrm>
            <a:off x="2384169" y="4292171"/>
            <a:ext cx="748347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860425" indent="-285750" algn="l">
              <a:spcBef>
                <a:spcPct val="20000"/>
              </a:spcBef>
              <a:buChar char="–"/>
              <a:defRPr sz="2800">
                <a:solidFill>
                  <a:schemeClr val="tx1"/>
                </a:solidFill>
                <a:latin typeface="Verdana" panose="020B0804030504040204" pitchFamily="34" charset="0"/>
                <a:ea typeface="宋体" pitchFamily="2" charset="-122"/>
              </a:defRPr>
            </a:lvl2pPr>
            <a:lvl3pPr marL="1279525" indent="-228600" algn="l">
              <a:spcBef>
                <a:spcPct val="20000"/>
              </a:spcBef>
              <a:buChar char="•"/>
              <a:defRPr sz="2400">
                <a:solidFill>
                  <a:schemeClr val="tx1"/>
                </a:solidFill>
                <a:latin typeface="Verdana" panose="020B0804030504040204" pitchFamily="34" charset="0"/>
                <a:ea typeface="宋体" pitchFamily="2" charset="-122"/>
              </a:defRPr>
            </a:lvl3pPr>
            <a:lvl4pPr marL="1698625" indent="-228600" algn="l">
              <a:spcBef>
                <a:spcPct val="20000"/>
              </a:spcBef>
              <a:buChar char="–"/>
              <a:defRPr sz="2000">
                <a:solidFill>
                  <a:schemeClr val="tx1"/>
                </a:solidFill>
                <a:latin typeface="Verdana" panose="020B0804030504040204" pitchFamily="34" charset="0"/>
                <a:ea typeface="宋体" pitchFamily="2" charset="-122"/>
              </a:defRPr>
            </a:lvl4pPr>
            <a:lvl5pPr marL="2117725" indent="-228600" algn="l">
              <a:spcBef>
                <a:spcPct val="20000"/>
              </a:spcBef>
              <a:buChar char="»"/>
              <a:defRPr sz="2000">
                <a:solidFill>
                  <a:schemeClr val="tx1"/>
                </a:solidFill>
                <a:latin typeface="Verdana" panose="020B0804030504040204" pitchFamily="34" charset="0"/>
                <a:ea typeface="宋体" pitchFamily="2" charset="-122"/>
              </a:defRPr>
            </a:lvl5pPr>
            <a:lvl6pPr marL="25749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30321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893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9465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   为此，定义共发</a:t>
            </a:r>
            <a:endParaRPr lang="en-US" altLang="zh-CN" sz="2400" b="1">
              <a:solidFill>
                <a:srgbClr val="000000"/>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射极交流电流放大系数：</a:t>
            </a:r>
            <a:endParaRPr lang="zh-CN" altLang="en-US" sz="2400" b="1">
              <a:solidFill>
                <a:srgbClr val="000000"/>
              </a:solidFill>
              <a:latin typeface="楷体_GB2312" pitchFamily="1" charset="-122"/>
              <a:ea typeface="楷体_GB2312" pitchFamily="1" charset="-122"/>
            </a:endParaRPr>
          </a:p>
        </p:txBody>
      </p:sp>
      <p:graphicFrame>
        <p:nvGraphicFramePr>
          <p:cNvPr id="56630" name="Object 310"/>
          <p:cNvGraphicFramePr>
            <a:graphicFrameLocks noChangeAspect="1"/>
          </p:cNvGraphicFramePr>
          <p:nvPr/>
        </p:nvGraphicFramePr>
        <p:xfrm>
          <a:off x="6067169" y="3374597"/>
          <a:ext cx="1979613" cy="1039813"/>
        </p:xfrm>
        <a:graphic>
          <a:graphicData uri="http://schemas.openxmlformats.org/presentationml/2006/ole">
            <mc:AlternateContent xmlns:mc="http://schemas.openxmlformats.org/markup-compatibility/2006">
              <mc:Choice xmlns:v="urn:schemas-microsoft-com:vml" Requires="v">
                <p:oleObj spid="_x0000_s2" name="Visio" r:id="rId1" imgW="2512060" imgH="1482090" progId="Visio.Drawing.11">
                  <p:embed/>
                </p:oleObj>
              </mc:Choice>
              <mc:Fallback>
                <p:oleObj name="Visio" r:id="rId1" imgW="2512060" imgH="1482090" progId="Visio.Drawing.11">
                  <p:embed/>
                  <p:pic>
                    <p:nvPicPr>
                      <p:cNvPr id="0" name="Object 3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169" y="3374597"/>
                        <a:ext cx="1979613"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631" name="Object 311"/>
          <p:cNvGraphicFramePr>
            <a:graphicFrameLocks noChangeAspect="1"/>
          </p:cNvGraphicFramePr>
          <p:nvPr/>
        </p:nvGraphicFramePr>
        <p:xfrm>
          <a:off x="8988168" y="3463496"/>
          <a:ext cx="977900" cy="979488"/>
        </p:xfrm>
        <a:graphic>
          <a:graphicData uri="http://schemas.openxmlformats.org/presentationml/2006/ole">
            <mc:AlternateContent xmlns:mc="http://schemas.openxmlformats.org/markup-compatibility/2006">
              <mc:Choice xmlns:v="urn:schemas-microsoft-com:vml" Requires="v">
                <p:oleObj spid="_x0000_s3" name="Visio" r:id="rId3" imgW="1166495" imgH="1145540" progId="Visio.Drawing.11">
                  <p:embed/>
                </p:oleObj>
              </mc:Choice>
              <mc:Fallback>
                <p:oleObj name="Visio" r:id="rId3" imgW="1166495" imgH="1145540" progId="Visio.Drawing.11">
                  <p:embed/>
                  <p:pic>
                    <p:nvPicPr>
                      <p:cNvPr id="0" name="Object 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168" y="3463496"/>
                        <a:ext cx="97790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5" name="图片 4"/>
          <p:cNvPicPr>
            <a:picLocks noChangeAspect="1"/>
          </p:cNvPicPr>
          <p:nvPr/>
        </p:nvPicPr>
        <p:blipFill>
          <a:blip r:embed="rId5"/>
          <a:stretch>
            <a:fillRect/>
          </a:stretch>
        </p:blipFill>
        <p:spPr>
          <a:xfrm>
            <a:off x="2928682" y="5333834"/>
            <a:ext cx="2483578" cy="926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517"/>
                                        </p:tgtEl>
                                        <p:attrNameLst>
                                          <p:attrName>style.visibility</p:attrName>
                                        </p:attrNameLst>
                                      </p:cBhvr>
                                      <p:to>
                                        <p:strVal val="visible"/>
                                      </p:to>
                                    </p:set>
                                    <p:animEffect transition="in" filter="wipe(left)">
                                      <p:cBhvr>
                                        <p:cTn id="7" dur="1000"/>
                                        <p:tgtEl>
                                          <p:spTgt spid="565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329"/>
                                        </p:tgtEl>
                                        <p:attrNameLst>
                                          <p:attrName>style.visibility</p:attrName>
                                        </p:attrNameLst>
                                      </p:cBhvr>
                                      <p:to>
                                        <p:strVal val="visible"/>
                                      </p:to>
                                    </p:set>
                                    <p:animEffect transition="in" filter="wipe(up)">
                                      <p:cBhvr>
                                        <p:cTn id="12" dur="2000"/>
                                        <p:tgtEl>
                                          <p:spTgt spid="563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629"/>
                                        </p:tgtEl>
                                        <p:attrNameLst>
                                          <p:attrName>style.visibility</p:attrName>
                                        </p:attrNameLst>
                                      </p:cBhvr>
                                      <p:to>
                                        <p:strVal val="visible"/>
                                      </p:to>
                                    </p:set>
                                    <p:animEffect transition="in" filter="wipe(up)">
                                      <p:cBhvr>
                                        <p:cTn id="17" dur="1000"/>
                                        <p:tgtEl>
                                          <p:spTgt spid="566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631"/>
                                        </p:tgtEl>
                                        <p:attrNameLst>
                                          <p:attrName>style.visibility</p:attrName>
                                        </p:attrNameLst>
                                      </p:cBhvr>
                                      <p:to>
                                        <p:strVal val="visible"/>
                                      </p:to>
                                    </p:set>
                                    <p:animEffect transition="in" filter="wipe(left)">
                                      <p:cBhvr>
                                        <p:cTn id="22" dur="500"/>
                                        <p:tgtEl>
                                          <p:spTgt spid="566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630"/>
                                        </p:tgtEl>
                                        <p:attrNameLst>
                                          <p:attrName>style.visibility</p:attrName>
                                        </p:attrNameLst>
                                      </p:cBhvr>
                                      <p:to>
                                        <p:strVal val="visible"/>
                                      </p:to>
                                    </p:set>
                                    <p:animEffect transition="in" filter="wipe(right)">
                                      <p:cBhvr>
                                        <p:cTn id="27" dur="500"/>
                                        <p:tgtEl>
                                          <p:spTgt spid="566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499"/>
                                        </p:tgtEl>
                                        <p:attrNameLst>
                                          <p:attrName>style.visibility</p:attrName>
                                        </p:attrNameLst>
                                      </p:cBhvr>
                                      <p:to>
                                        <p:strVal val="visible"/>
                                      </p:to>
                                    </p:set>
                                    <p:animEffect transition="in" filter="wipe(left)">
                                      <p:cBhvr>
                                        <p:cTn id="32" dur="1000"/>
                                        <p:tgtEl>
                                          <p:spTgt spid="56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p:bldP spid="56499" grpId="0"/>
      <p:bldP spid="56517" grpId="0"/>
      <p:bldP spid="56629"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3" name="Text Box 9"/>
          <p:cNvSpPr txBox="1">
            <a:spLocks noChangeArrowheads="1"/>
          </p:cNvSpPr>
          <p:nvPr/>
        </p:nvSpPr>
        <p:spPr bwMode="auto">
          <a:xfrm>
            <a:off x="2251076" y="662420"/>
            <a:ext cx="7688263"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lnSpc>
                <a:spcPct val="130000"/>
              </a:lnSpc>
              <a:spcBef>
                <a:spcPct val="0"/>
              </a:spcBef>
              <a:spcAft>
                <a:spcPct val="0"/>
              </a:spcAft>
            </a:pPr>
            <a:r>
              <a:rPr lang="zh-CN" altLang="en-US" sz="1600" b="1">
                <a:solidFill>
                  <a:srgbClr val="FFFFCC"/>
                </a:solidFill>
                <a:latin typeface="Times New Roman" panose="02020503050405090304" pitchFamily="18" charset="0"/>
                <a:ea typeface="Arial Unicode MS" panose="020B0604020202020204" charset="-122"/>
              </a:rPr>
              <a:t>  </a:t>
            </a:r>
            <a:r>
              <a:rPr lang="zh-CN" altLang="en-US" sz="2400" b="1">
                <a:solidFill>
                  <a:srgbClr val="000000"/>
                </a:solidFill>
                <a:latin typeface="Times New Roman" panose="02020503050405090304" pitchFamily="18" charset="0"/>
                <a:ea typeface="Arial Unicode MS" panose="020B0604020202020204" charset="-122"/>
              </a:rPr>
              <a:t>②</a:t>
            </a:r>
            <a:r>
              <a:rPr lang="en-US" altLang="zh-CN" sz="2400" b="1">
                <a:solidFill>
                  <a:srgbClr val="000000"/>
                </a:solidFill>
                <a:latin typeface="Times New Roman" panose="02020503050405090304" pitchFamily="18" charset="0"/>
                <a:ea typeface="Arial Unicode MS" panose="020B0604020202020204" charset="-122"/>
              </a:rPr>
              <a:t>.</a:t>
            </a:r>
            <a:r>
              <a:rPr lang="en-US" altLang="zh-CN" sz="2400" b="1">
                <a:solidFill>
                  <a:srgbClr val="000000"/>
                </a:solidFill>
                <a:latin typeface="楷体_GB2312" pitchFamily="1" charset="-122"/>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变化对</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的影响很小。在特性曲线上表现为</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Times New Roman" panose="02020503050405090304" pitchFamily="18" charset="0"/>
                <a:ea typeface="楷体_GB2312" pitchFamily="1" charset="-122"/>
              </a:rPr>
              <a:t>一定而</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增大时，曲线仅略有上翘（</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略有增大）。</a:t>
            </a:r>
            <a:endParaRPr lang="zh-CN" altLang="en-US" sz="2400" b="1">
              <a:solidFill>
                <a:srgbClr val="000000"/>
              </a:solidFill>
              <a:latin typeface="Times New Roman" panose="02020503050405090304" pitchFamily="18" charset="0"/>
              <a:ea typeface="楷体_GB2312" pitchFamily="1" charset="-122"/>
            </a:endParaRPr>
          </a:p>
          <a:p>
            <a:pPr defTabSz="914400" eaLnBrk="0" fontAlgn="base" hangingPunct="0">
              <a:lnSpc>
                <a:spcPct val="130000"/>
              </a:lnSpc>
              <a:spcBef>
                <a:spcPct val="0"/>
              </a:spcBef>
              <a:spcAft>
                <a:spcPct val="0"/>
              </a:spcAft>
            </a:pPr>
            <a:r>
              <a:rPr lang="zh-CN" altLang="en-US"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a:p>
            <a:pPr defTabSz="914400" eaLnBrk="0" fontAlgn="base" hangingPunct="0">
              <a:lnSpc>
                <a:spcPct val="130000"/>
              </a:lnSpc>
              <a:spcBef>
                <a:spcPct val="0"/>
              </a:spcBef>
              <a:spcAft>
                <a:spcPct val="0"/>
              </a:spcAft>
            </a:pPr>
            <a:r>
              <a:rPr lang="zh-CN" altLang="en-US" sz="2400" b="1">
                <a:solidFill>
                  <a:srgbClr val="000000"/>
                </a:solidFill>
                <a:latin typeface="楷体_GB2312" pitchFamily="1" charset="-122"/>
                <a:ea typeface="楷体_GB2312" pitchFamily="1" charset="-122"/>
              </a:rPr>
              <a:t>   </a:t>
            </a:r>
            <a:endParaRPr lang="zh-CN" altLang="en-US" sz="2400" b="1">
              <a:solidFill>
                <a:srgbClr val="000000"/>
              </a:solidFill>
              <a:latin typeface="楷体_GB2312" pitchFamily="1" charset="-122"/>
              <a:ea typeface="楷体_GB2312" pitchFamily="1" charset="-122"/>
            </a:endParaRPr>
          </a:p>
        </p:txBody>
      </p:sp>
      <p:graphicFrame>
        <p:nvGraphicFramePr>
          <p:cNvPr id="57354" name="Object 10"/>
          <p:cNvGraphicFramePr>
            <a:graphicFrameLocks noChangeAspect="1"/>
          </p:cNvGraphicFramePr>
          <p:nvPr/>
        </p:nvGraphicFramePr>
        <p:xfrm>
          <a:off x="6965951" y="1670481"/>
          <a:ext cx="3019425" cy="2444750"/>
        </p:xfrm>
        <a:graphic>
          <a:graphicData uri="http://schemas.openxmlformats.org/presentationml/2006/ole">
            <mc:AlternateContent xmlns:mc="http://schemas.openxmlformats.org/markup-compatibility/2006">
              <mc:Choice xmlns:v="urn:schemas-microsoft-com:vml" Requires="v">
                <p:oleObj spid="_x0000_s2" name="Visio" r:id="rId1" imgW="2217420" imgH="1629410" progId="Visio.Drawing.11">
                  <p:embed/>
                </p:oleObj>
              </mc:Choice>
              <mc:Fallback>
                <p:oleObj name="Visio" r:id="rId1" imgW="2217420" imgH="1629410"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1" y="1670481"/>
                        <a:ext cx="3019425"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7" name="Rectangle 13"/>
          <p:cNvSpPr>
            <a:spLocks noChangeArrowheads="1"/>
          </p:cNvSpPr>
          <p:nvPr/>
        </p:nvSpPr>
        <p:spPr bwMode="auto">
          <a:xfrm>
            <a:off x="2074863" y="3478644"/>
            <a:ext cx="4640262"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15000"/>
              </a:lnSpc>
              <a:spcAft>
                <a:spcPct val="0"/>
              </a:spcAft>
            </a:pPr>
            <a:r>
              <a:rPr lang="zh-CN" altLang="en-US" sz="2400" b="1">
                <a:solidFill>
                  <a:srgbClr val="000000"/>
                </a:solidFill>
                <a:latin typeface="Times New Roman" panose="02020503050405090304" pitchFamily="18" charset="0"/>
                <a:ea typeface="楷体_GB2312" pitchFamily="1" charset="-122"/>
              </a:rPr>
              <a:t>由于基调效应很微弱，</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endParaRPr lang="zh-CN" altLang="en-US" sz="2400" b="1" baseline="-25000">
              <a:solidFill>
                <a:srgbClr val="000000"/>
              </a:solidFill>
              <a:latin typeface="Times New Roman" panose="02020503050405090304" pitchFamily="18" charset="0"/>
              <a:ea typeface="楷体_GB2312" pitchFamily="1" charset="-122"/>
            </a:endParaRPr>
          </a:p>
          <a:p>
            <a:pPr defTabSz="914400" fontAlgn="base">
              <a:lnSpc>
                <a:spcPct val="115000"/>
              </a:lnSpc>
              <a:spcAft>
                <a:spcPct val="0"/>
              </a:spcAft>
              <a:buNone/>
            </a:pPr>
            <a:r>
              <a:rPr lang="zh-CN" altLang="en-US" sz="2400" b="1">
                <a:solidFill>
                  <a:srgbClr val="000000"/>
                </a:solidFill>
                <a:latin typeface="Times New Roman" panose="02020503050405090304" pitchFamily="18" charset="0"/>
                <a:ea typeface="楷体_GB2312" pitchFamily="1" charset="-122"/>
              </a:rPr>
              <a:t>在很大范围内变化时</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基本不</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15000"/>
              </a:lnSpc>
              <a:spcAft>
                <a:spcPct val="0"/>
              </a:spcAft>
              <a:buNone/>
            </a:pPr>
            <a:r>
              <a:rPr lang="zh-CN" altLang="en-US" sz="2400" b="1">
                <a:solidFill>
                  <a:srgbClr val="000000"/>
                </a:solidFill>
                <a:latin typeface="Times New Roman" panose="02020503050405090304" pitchFamily="18" charset="0"/>
                <a:ea typeface="楷体_GB2312" pitchFamily="1" charset="-122"/>
              </a:rPr>
              <a:t>变。因此，</a:t>
            </a:r>
            <a:r>
              <a:rPr lang="zh-CN" altLang="en-US" sz="2400" b="1">
                <a:solidFill>
                  <a:srgbClr val="CC3300"/>
                </a:solidFill>
                <a:latin typeface="Times New Roman" panose="02020503050405090304" pitchFamily="18" charset="0"/>
                <a:ea typeface="楷体_GB2312" pitchFamily="1" charset="-122"/>
              </a:rPr>
              <a:t>当</a:t>
            </a:r>
            <a:r>
              <a:rPr lang="en-US" altLang="zh-CN" sz="2400" b="1">
                <a:solidFill>
                  <a:srgbClr val="CC3300"/>
                </a:solidFill>
                <a:latin typeface="Times New Roman" panose="02020503050405090304" pitchFamily="18" charset="0"/>
                <a:ea typeface="楷体_GB2312" pitchFamily="1" charset="-122"/>
              </a:rPr>
              <a:t>I</a:t>
            </a:r>
            <a:r>
              <a:rPr lang="en-US" altLang="zh-CN" sz="2400" b="1" baseline="-25000">
                <a:solidFill>
                  <a:srgbClr val="CC3300"/>
                </a:solidFill>
                <a:latin typeface="Times New Roman" panose="02020503050405090304" pitchFamily="18" charset="0"/>
                <a:ea typeface="楷体_GB2312" pitchFamily="1" charset="-122"/>
              </a:rPr>
              <a:t>B</a:t>
            </a:r>
            <a:r>
              <a:rPr lang="zh-CN" altLang="en-US" sz="2400" b="1">
                <a:solidFill>
                  <a:srgbClr val="CC3300"/>
                </a:solidFill>
                <a:latin typeface="Times New Roman" panose="02020503050405090304" pitchFamily="18" charset="0"/>
                <a:ea typeface="楷体_GB2312" pitchFamily="1" charset="-122"/>
              </a:rPr>
              <a:t>一定时，</a:t>
            </a:r>
            <a:r>
              <a:rPr lang="zh-CN" altLang="en-US" b="1">
                <a:solidFill>
                  <a:srgbClr val="000000"/>
                </a:solidFill>
              </a:rPr>
              <a:t>    </a:t>
            </a:r>
            <a:endParaRPr lang="zh-CN" altLang="en-US" b="1">
              <a:solidFill>
                <a:srgbClr val="000000"/>
              </a:solidFill>
            </a:endParaRPr>
          </a:p>
          <a:p>
            <a:pPr defTabSz="914400" fontAlgn="base">
              <a:lnSpc>
                <a:spcPct val="115000"/>
              </a:lnSpc>
              <a:spcAft>
                <a:spcPct val="0"/>
              </a:spcAft>
              <a:buNone/>
            </a:pPr>
            <a:r>
              <a:rPr lang="zh-CN" altLang="en-US" sz="2400" b="1">
                <a:solidFill>
                  <a:srgbClr val="CC3300"/>
                </a:solidFill>
                <a:latin typeface="Times New Roman" panose="02020503050405090304" pitchFamily="18" charset="0"/>
                <a:ea typeface="楷体_GB2312" pitchFamily="1" charset="-122"/>
              </a:rPr>
              <a:t>集电极电流具有恒流特性。</a:t>
            </a:r>
            <a:endParaRPr lang="zh-CN" altLang="en-US" sz="2400" b="1">
              <a:solidFill>
                <a:srgbClr val="CC3300"/>
              </a:solidFill>
              <a:latin typeface="Times New Roman" panose="02020503050405090304" pitchFamily="18" charset="0"/>
              <a:ea typeface="楷体_GB2312" pitchFamily="1" charset="-122"/>
            </a:endParaRPr>
          </a:p>
        </p:txBody>
      </p:sp>
      <p:sp>
        <p:nvSpPr>
          <p:cNvPr id="57358" name="Rectangle 14"/>
          <p:cNvSpPr>
            <a:spLocks noChangeArrowheads="1"/>
          </p:cNvSpPr>
          <p:nvPr/>
        </p:nvSpPr>
        <p:spPr bwMode="auto">
          <a:xfrm>
            <a:off x="1938338" y="1718106"/>
            <a:ext cx="50927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pPr>
            <a:r>
              <a:rPr lang="zh-CN" altLang="en-US" sz="2400" b="1">
                <a:solidFill>
                  <a:srgbClr val="000000"/>
                </a:solidFill>
                <a:latin typeface="楷体_GB2312" pitchFamily="1" charset="-122"/>
                <a:ea typeface="楷体_GB2312" pitchFamily="1" charset="-122"/>
              </a:rPr>
              <a:t>原因：</a:t>
            </a:r>
            <a:endParaRPr lang="zh-CN" altLang="en-US" sz="2400" b="1">
              <a:solidFill>
                <a:srgbClr val="000000"/>
              </a:solidFill>
              <a:latin typeface="楷体_GB2312" pitchFamily="1" charset="-122"/>
              <a:ea typeface="楷体_GB2312" pitchFamily="1" charset="-122"/>
            </a:endParaRPr>
          </a:p>
          <a:p>
            <a:pPr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基区宽度调制效应（</a:t>
            </a:r>
            <a:r>
              <a:rPr lang="en-US" altLang="zh-CN" sz="2400" b="1">
                <a:solidFill>
                  <a:srgbClr val="000000"/>
                </a:solidFill>
                <a:latin typeface="楷体_GB2312" pitchFamily="1" charset="-122"/>
                <a:ea typeface="楷体_GB2312" pitchFamily="1" charset="-122"/>
              </a:rPr>
              <a:t>Early</a:t>
            </a:r>
            <a:r>
              <a:rPr lang="zh-CN" altLang="en-US" sz="2400" b="1">
                <a:solidFill>
                  <a:srgbClr val="000000"/>
                </a:solidFill>
                <a:latin typeface="楷体_GB2312" pitchFamily="1" charset="-122"/>
                <a:ea typeface="楷体_GB2312" pitchFamily="1" charset="-122"/>
              </a:rPr>
              <a:t>效应）</a:t>
            </a:r>
            <a:endParaRPr lang="en-US" altLang="zh-CN" sz="2400" b="1">
              <a:solidFill>
                <a:srgbClr val="000000"/>
              </a:solidFill>
              <a:latin typeface="楷体_GB2312" pitchFamily="1" charset="-122"/>
              <a:ea typeface="楷体_GB2312" pitchFamily="1" charset="-122"/>
            </a:endParaRPr>
          </a:p>
          <a:p>
            <a:pPr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或简称基调效应</a:t>
            </a:r>
            <a:endParaRPr lang="zh-CN" altLang="en-US" sz="2400" b="1">
              <a:solidFill>
                <a:srgbClr val="000000"/>
              </a:solidFill>
              <a:latin typeface="楷体_GB2312" pitchFamily="1" charset="-122"/>
              <a:ea typeface="楷体_GB2312" pitchFamily="1" charset="-122"/>
            </a:endParaRPr>
          </a:p>
        </p:txBody>
      </p:sp>
      <p:graphicFrame>
        <p:nvGraphicFramePr>
          <p:cNvPr id="57360" name="Object 16"/>
          <p:cNvGraphicFramePr>
            <a:graphicFrameLocks noGrp="1" noChangeAspect="1"/>
          </p:cNvGraphicFramePr>
          <p:nvPr>
            <p:ph sz="quarter" idx="3"/>
          </p:nvPr>
        </p:nvGraphicFramePr>
        <p:xfrm>
          <a:off x="7421563" y="3932669"/>
          <a:ext cx="1554162" cy="1617662"/>
        </p:xfrm>
        <a:graphic>
          <a:graphicData uri="http://schemas.openxmlformats.org/presentationml/2006/ole">
            <mc:AlternateContent xmlns:mc="http://schemas.openxmlformats.org/markup-compatibility/2006">
              <mc:Choice xmlns:v="urn:schemas-microsoft-com:vml" Requires="v">
                <p:oleObj spid="_x0000_s3" name="Visio" r:id="rId3" imgW="1313815" imgH="1061720" progId="Visio.Drawing.11">
                  <p:embed/>
                </p:oleObj>
              </mc:Choice>
              <mc:Fallback>
                <p:oleObj name="Visio" r:id="rId3" imgW="1313815" imgH="1061720" progId="Visio.Drawing.11">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3932669"/>
                        <a:ext cx="1554162" cy="161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61" name="Object 17"/>
          <p:cNvGraphicFramePr>
            <a:graphicFrameLocks noGrp="1" noChangeAspect="1"/>
          </p:cNvGraphicFramePr>
          <p:nvPr>
            <p:ph sz="quarter" idx="2"/>
          </p:nvPr>
        </p:nvGraphicFramePr>
        <p:xfrm>
          <a:off x="8591550" y="4553381"/>
          <a:ext cx="825500" cy="1022350"/>
        </p:xfrm>
        <a:graphic>
          <a:graphicData uri="http://schemas.openxmlformats.org/presentationml/2006/ole">
            <mc:AlternateContent xmlns:mc="http://schemas.openxmlformats.org/markup-compatibility/2006">
              <mc:Choice xmlns:v="urn:schemas-microsoft-com:vml" Requires="v">
                <p:oleObj spid="_x0000_s4" name="Visio" r:id="rId5" imgW="672465" imgH="788035" progId="Visio.Drawing.11">
                  <p:embed/>
                </p:oleObj>
              </mc:Choice>
              <mc:Fallback>
                <p:oleObj name="Visio" r:id="rId5" imgW="672465" imgH="788035" progId="Visio.Drawing.11">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1550" y="4553381"/>
                        <a:ext cx="82550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62" name="Object 18"/>
          <p:cNvGraphicFramePr>
            <a:graphicFrameLocks noGrp="1" noChangeAspect="1"/>
          </p:cNvGraphicFramePr>
          <p:nvPr>
            <p:ph sz="half" idx="1"/>
          </p:nvPr>
        </p:nvGraphicFramePr>
        <p:xfrm>
          <a:off x="6502400" y="4561320"/>
          <a:ext cx="3733800" cy="1538287"/>
        </p:xfrm>
        <a:graphic>
          <a:graphicData uri="http://schemas.openxmlformats.org/presentationml/2006/ole">
            <mc:AlternateContent xmlns:mc="http://schemas.openxmlformats.org/markup-compatibility/2006">
              <mc:Choice xmlns:v="urn:schemas-microsoft-com:vml" Requires="v">
                <p:oleObj spid="_x0000_s5" name="Visio" r:id="rId7" imgW="3153410" imgH="1208405" progId="Visio.Drawing.11">
                  <p:embed/>
                </p:oleObj>
              </mc:Choice>
              <mc:Fallback>
                <p:oleObj name="Visio" r:id="rId7" imgW="3153410" imgH="1208405" progId="Visio.Drawing.11">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2400" y="4561320"/>
                        <a:ext cx="3733800"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3" name="Object 19"/>
          <p:cNvGraphicFramePr>
            <a:graphicFrameLocks noChangeAspect="1"/>
          </p:cNvGraphicFramePr>
          <p:nvPr/>
        </p:nvGraphicFramePr>
        <p:xfrm>
          <a:off x="7299325" y="3019856"/>
          <a:ext cx="2128838" cy="712788"/>
        </p:xfrm>
        <a:graphic>
          <a:graphicData uri="http://schemas.openxmlformats.org/presentationml/2006/ole">
            <mc:AlternateContent xmlns:mc="http://schemas.openxmlformats.org/markup-compatibility/2006">
              <mc:Choice xmlns:v="urn:schemas-microsoft-com:vml" Requires="v">
                <p:oleObj spid="_x0000_s6" name="Visio" r:id="rId9" imgW="1408430" imgH="452755" progId="Visio.Drawing.11">
                  <p:embed/>
                </p:oleObj>
              </mc:Choice>
              <mc:Fallback>
                <p:oleObj name="Visio" r:id="rId9" imgW="1408430" imgH="452755" progId="Visio.Drawing.11">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9325" y="3019856"/>
                        <a:ext cx="2128838"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54"/>
                                        </p:tgtEl>
                                        <p:attrNameLst>
                                          <p:attrName>style.visibility</p:attrName>
                                        </p:attrNameLst>
                                      </p:cBhvr>
                                      <p:to>
                                        <p:strVal val="visible"/>
                                      </p:to>
                                    </p:set>
                                    <p:animEffect transition="in" filter="wipe(left)">
                                      <p:cBhvr>
                                        <p:cTn id="7" dur="1000"/>
                                        <p:tgtEl>
                                          <p:spTgt spid="573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7358"/>
                                        </p:tgtEl>
                                        <p:attrNameLst>
                                          <p:attrName>style.visibility</p:attrName>
                                        </p:attrNameLst>
                                      </p:cBhvr>
                                      <p:to>
                                        <p:strVal val="visible"/>
                                      </p:to>
                                    </p:set>
                                    <p:animEffect transition="in" filter="wipe(up)">
                                      <p:cBhvr>
                                        <p:cTn id="12" dur="1000"/>
                                        <p:tgtEl>
                                          <p:spTgt spid="573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362"/>
                                        </p:tgtEl>
                                        <p:attrNameLst>
                                          <p:attrName>style.visibility</p:attrName>
                                        </p:attrNameLst>
                                      </p:cBhvr>
                                      <p:to>
                                        <p:strVal val="visible"/>
                                      </p:to>
                                    </p:set>
                                    <p:animEffect transition="in" filter="wipe(left)">
                                      <p:cBhvr>
                                        <p:cTn id="17" dur="1000"/>
                                        <p:tgtEl>
                                          <p:spTgt spid="573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363"/>
                                        </p:tgtEl>
                                        <p:attrNameLst>
                                          <p:attrName>style.visibility</p:attrName>
                                        </p:attrNameLst>
                                      </p:cBhvr>
                                      <p:to>
                                        <p:strVal val="visible"/>
                                      </p:to>
                                    </p:set>
                                    <p:animEffect transition="in" filter="wipe(left)">
                                      <p:cBhvr>
                                        <p:cTn id="22" dur="1000"/>
                                        <p:tgtEl>
                                          <p:spTgt spid="5736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7361"/>
                                        </p:tgtEl>
                                        <p:attrNameLst>
                                          <p:attrName>style.visibility</p:attrName>
                                        </p:attrNameLst>
                                      </p:cBhvr>
                                      <p:to>
                                        <p:strVal val="visible"/>
                                      </p:to>
                                    </p:set>
                                    <p:animEffect transition="in" filter="box(out)">
                                      <p:cBhvr>
                                        <p:cTn id="27" dur="500"/>
                                        <p:tgtEl>
                                          <p:spTgt spid="573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7360"/>
                                        </p:tgtEl>
                                        <p:attrNameLst>
                                          <p:attrName>style.visibility</p:attrName>
                                        </p:attrNameLst>
                                      </p:cBhvr>
                                      <p:to>
                                        <p:strVal val="visible"/>
                                      </p:to>
                                    </p:set>
                                    <p:animEffect transition="in" filter="wipe(left)">
                                      <p:cBhvr>
                                        <p:cTn id="32" dur="1000"/>
                                        <p:tgtEl>
                                          <p:spTgt spid="573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7357"/>
                                        </p:tgtEl>
                                        <p:attrNameLst>
                                          <p:attrName>style.visibility</p:attrName>
                                        </p:attrNameLst>
                                      </p:cBhvr>
                                      <p:to>
                                        <p:strVal val="visible"/>
                                      </p:to>
                                    </p:set>
                                    <p:animEffect transition="in" filter="wipe(up)">
                                      <p:cBhvr>
                                        <p:cTn id="37" dur="1000"/>
                                        <p:tgtEl>
                                          <p:spTgt spid="57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7" grpId="0"/>
      <p:bldP spid="57358"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67" name="AutoShape 107"/>
          <p:cNvSpPr>
            <a:spLocks noChangeArrowheads="1"/>
          </p:cNvSpPr>
          <p:nvPr/>
        </p:nvSpPr>
        <p:spPr bwMode="auto">
          <a:xfrm>
            <a:off x="8229600" y="2111335"/>
            <a:ext cx="2032000" cy="552450"/>
          </a:xfrm>
          <a:prstGeom prst="wedgeRoundRectCallout">
            <a:avLst>
              <a:gd name="adj1" fmla="val -67111"/>
              <a:gd name="adj2" fmla="val 185056"/>
              <a:gd name="adj3" fmla="val 16667"/>
            </a:avLst>
          </a:prstGeom>
          <a:solidFill>
            <a:srgbClr val="FFFF99"/>
          </a:solidFill>
          <a:ln w="9525">
            <a:solidFill>
              <a:srgbClr val="CC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spcBef>
                <a:spcPct val="50000"/>
              </a:spcBef>
              <a:spcAft>
                <a:spcPct val="0"/>
              </a:spcAft>
            </a:pPr>
            <a:r>
              <a:rPr lang="zh-CN" altLang="en-US" sz="2400" b="1">
                <a:solidFill>
                  <a:srgbClr val="006666"/>
                </a:solidFill>
                <a:latin typeface="Times New Roman" panose="02020503050405090304" pitchFamily="18" charset="0"/>
                <a:ea typeface="楷体_GB2312" pitchFamily="1" charset="-122"/>
                <a:cs typeface="Arial Unicode MS" panose="020B0604020202020204" charset="-122"/>
              </a:rPr>
              <a:t>临界饱和线</a:t>
            </a:r>
            <a:endParaRPr lang="en-US" altLang="zh-CN" sz="2400" b="1">
              <a:solidFill>
                <a:srgbClr val="006666"/>
              </a:solidFill>
              <a:latin typeface="Times New Roman" panose="02020503050405090304" pitchFamily="18" charset="0"/>
              <a:ea typeface="楷体_GB2312" pitchFamily="1" charset="-122"/>
              <a:cs typeface="Arial Unicode MS" panose="020B0604020202020204" charset="-122"/>
            </a:endParaRPr>
          </a:p>
        </p:txBody>
      </p:sp>
      <p:sp>
        <p:nvSpPr>
          <p:cNvPr id="348163" name="Rectangle 3"/>
          <p:cNvSpPr>
            <a:spLocks noGrp="1" noChangeArrowheads="1"/>
          </p:cNvSpPr>
          <p:nvPr>
            <p:ph type="body" idx="1"/>
          </p:nvPr>
        </p:nvSpPr>
        <p:spPr>
          <a:xfrm>
            <a:off x="2859089" y="2063710"/>
            <a:ext cx="4181475" cy="1320800"/>
          </a:xfrm>
        </p:spPr>
        <p:txBody>
          <a:bodyPr/>
          <a:lstStyle/>
          <a:p>
            <a:pPr>
              <a:lnSpc>
                <a:spcPct val="120000"/>
              </a:lnSpc>
              <a:buFontTx/>
              <a:buNone/>
            </a:pP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楷体_GB2312" pitchFamily="1" charset="-122"/>
                <a:ea typeface="楷体_GB2312" pitchFamily="1" charset="-122"/>
              </a:rPr>
              <a:t>不受</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楷体_GB2312" pitchFamily="1" charset="-122"/>
                <a:ea typeface="楷体_GB2312" pitchFamily="1" charset="-122"/>
              </a:rPr>
              <a:t>控制，表现为不同</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楷体_GB2312" pitchFamily="1" charset="-122"/>
                <a:ea typeface="楷体_GB2312" pitchFamily="1" charset="-122"/>
              </a:rPr>
              <a:t>的曲线在饱和区汇集。    </a:t>
            </a:r>
            <a:endParaRPr lang="zh-CN" altLang="en-US" sz="2400" b="1">
              <a:solidFill>
                <a:srgbClr val="000000"/>
              </a:solidFill>
              <a:latin typeface="楷体_GB2312" pitchFamily="1" charset="-122"/>
              <a:ea typeface="楷体_GB2312" pitchFamily="1" charset="-122"/>
            </a:endParaRPr>
          </a:p>
        </p:txBody>
      </p:sp>
      <p:grpSp>
        <p:nvGrpSpPr>
          <p:cNvPr id="348259" name="Group 99"/>
          <p:cNvGrpSpPr/>
          <p:nvPr/>
        </p:nvGrpSpPr>
        <p:grpSpPr bwMode="auto">
          <a:xfrm>
            <a:off x="7229476" y="2376447"/>
            <a:ext cx="3178175" cy="3417888"/>
            <a:chOff x="3575" y="1164"/>
            <a:chExt cx="1938" cy="2080"/>
          </a:xfrm>
        </p:grpSpPr>
        <p:sp>
          <p:nvSpPr>
            <p:cNvPr id="348165" name="Line 5"/>
            <p:cNvSpPr>
              <a:spLocks noChangeShapeType="1"/>
            </p:cNvSpPr>
            <p:nvPr/>
          </p:nvSpPr>
          <p:spPr bwMode="auto">
            <a:xfrm flipV="1">
              <a:off x="3686" y="3017"/>
              <a:ext cx="1665" cy="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66" name="Freeform 6"/>
            <p:cNvSpPr/>
            <p:nvPr/>
          </p:nvSpPr>
          <p:spPr bwMode="auto">
            <a:xfrm>
              <a:off x="5276" y="2997"/>
              <a:ext cx="137" cy="44"/>
            </a:xfrm>
            <a:custGeom>
              <a:avLst/>
              <a:gdLst>
                <a:gd name="T0" fmla="*/ 0 w 92"/>
                <a:gd name="T1" fmla="*/ 39 h 39"/>
                <a:gd name="T2" fmla="*/ 16 w 92"/>
                <a:gd name="T3" fmla="*/ 16 h 39"/>
                <a:gd name="T4" fmla="*/ 0 w 92"/>
                <a:gd name="T5" fmla="*/ 0 h 39"/>
                <a:gd name="T6" fmla="*/ 92 w 92"/>
                <a:gd name="T7" fmla="*/ 16 h 39"/>
                <a:gd name="T8" fmla="*/ 0 w 92"/>
                <a:gd name="T9" fmla="*/ 39 h 39"/>
              </a:gdLst>
              <a:ahLst/>
              <a:cxnLst>
                <a:cxn ang="0">
                  <a:pos x="T0" y="T1"/>
                </a:cxn>
                <a:cxn ang="0">
                  <a:pos x="T2" y="T3"/>
                </a:cxn>
                <a:cxn ang="0">
                  <a:pos x="T4" y="T5"/>
                </a:cxn>
                <a:cxn ang="0">
                  <a:pos x="T6" y="T7"/>
                </a:cxn>
                <a:cxn ang="0">
                  <a:pos x="T8" y="T9"/>
                </a:cxn>
              </a:cxnLst>
              <a:rect l="0" t="0" r="r" b="b"/>
              <a:pathLst>
                <a:path w="92" h="39">
                  <a:moveTo>
                    <a:pt x="0" y="39"/>
                  </a:moveTo>
                  <a:lnTo>
                    <a:pt x="16" y="16"/>
                  </a:lnTo>
                  <a:lnTo>
                    <a:pt x="0" y="0"/>
                  </a:lnTo>
                  <a:lnTo>
                    <a:pt x="92" y="16"/>
                  </a:lnTo>
                  <a:lnTo>
                    <a:pt x="0" y="39"/>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67" name="Line 7"/>
            <p:cNvSpPr>
              <a:spLocks noChangeShapeType="1"/>
            </p:cNvSpPr>
            <p:nvPr/>
          </p:nvSpPr>
          <p:spPr bwMode="auto">
            <a:xfrm flipV="1">
              <a:off x="3686" y="1371"/>
              <a:ext cx="3" cy="165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68" name="Freeform 8"/>
            <p:cNvSpPr/>
            <p:nvPr/>
          </p:nvSpPr>
          <p:spPr bwMode="auto">
            <a:xfrm>
              <a:off x="3653" y="1284"/>
              <a:ext cx="56" cy="104"/>
            </a:xfrm>
            <a:custGeom>
              <a:avLst/>
              <a:gdLst>
                <a:gd name="T0" fmla="*/ 38 w 38"/>
                <a:gd name="T1" fmla="*/ 92 h 92"/>
                <a:gd name="T2" fmla="*/ 23 w 38"/>
                <a:gd name="T3" fmla="*/ 77 h 92"/>
                <a:gd name="T4" fmla="*/ 0 w 38"/>
                <a:gd name="T5" fmla="*/ 92 h 92"/>
                <a:gd name="T6" fmla="*/ 23 w 38"/>
                <a:gd name="T7" fmla="*/ 0 h 92"/>
                <a:gd name="T8" fmla="*/ 38 w 38"/>
                <a:gd name="T9" fmla="*/ 92 h 92"/>
              </a:gdLst>
              <a:ahLst/>
              <a:cxnLst>
                <a:cxn ang="0">
                  <a:pos x="T0" y="T1"/>
                </a:cxn>
                <a:cxn ang="0">
                  <a:pos x="T2" y="T3"/>
                </a:cxn>
                <a:cxn ang="0">
                  <a:pos x="T4" y="T5"/>
                </a:cxn>
                <a:cxn ang="0">
                  <a:pos x="T6" y="T7"/>
                </a:cxn>
                <a:cxn ang="0">
                  <a:pos x="T8" y="T9"/>
                </a:cxn>
              </a:cxnLst>
              <a:rect l="0" t="0" r="r" b="b"/>
              <a:pathLst>
                <a:path w="38" h="92">
                  <a:moveTo>
                    <a:pt x="38" y="92"/>
                  </a:moveTo>
                  <a:lnTo>
                    <a:pt x="23" y="77"/>
                  </a:lnTo>
                  <a:lnTo>
                    <a:pt x="0" y="92"/>
                  </a:lnTo>
                  <a:lnTo>
                    <a:pt x="23" y="0"/>
                  </a:lnTo>
                  <a:lnTo>
                    <a:pt x="38" y="92"/>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69" name="Rectangle 9"/>
            <p:cNvSpPr>
              <a:spLocks noChangeArrowheads="1"/>
            </p:cNvSpPr>
            <p:nvPr/>
          </p:nvSpPr>
          <p:spPr bwMode="auto">
            <a:xfrm>
              <a:off x="4982" y="2969"/>
              <a:ext cx="94"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348170" name="Rectangle 10"/>
            <p:cNvSpPr>
              <a:spLocks noChangeArrowheads="1"/>
            </p:cNvSpPr>
            <p:nvPr/>
          </p:nvSpPr>
          <p:spPr bwMode="auto">
            <a:xfrm>
              <a:off x="5115" y="3093"/>
              <a:ext cx="7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348171" name="Rectangle 11"/>
            <p:cNvSpPr>
              <a:spLocks noChangeArrowheads="1"/>
            </p:cNvSpPr>
            <p:nvPr/>
          </p:nvSpPr>
          <p:spPr bwMode="auto">
            <a:xfrm>
              <a:off x="5210" y="3080"/>
              <a:ext cx="76"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348172" name="Rectangle 12"/>
            <p:cNvSpPr>
              <a:spLocks noChangeArrowheads="1"/>
            </p:cNvSpPr>
            <p:nvPr/>
          </p:nvSpPr>
          <p:spPr bwMode="auto">
            <a:xfrm>
              <a:off x="5309" y="3041"/>
              <a:ext cx="7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348173" name="Rectangle 13"/>
            <p:cNvSpPr>
              <a:spLocks noChangeArrowheads="1"/>
            </p:cNvSpPr>
            <p:nvPr/>
          </p:nvSpPr>
          <p:spPr bwMode="auto">
            <a:xfrm>
              <a:off x="5412" y="3077"/>
              <a:ext cx="10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V</a:t>
              </a:r>
              <a:endParaRPr lang="en-US" altLang="zh-CN" b="1">
                <a:solidFill>
                  <a:srgbClr val="FFFFCC"/>
                </a:solidFill>
                <a:latin typeface="Times New Roman" panose="02020503050405090304" pitchFamily="18" charset="0"/>
                <a:ea typeface="楷体_GB2312" pitchFamily="1" charset="-122"/>
              </a:endParaRPr>
            </a:p>
          </p:txBody>
        </p:sp>
        <p:sp>
          <p:nvSpPr>
            <p:cNvPr id="348174" name="Line 14"/>
            <p:cNvSpPr>
              <a:spLocks noChangeShapeType="1"/>
            </p:cNvSpPr>
            <p:nvPr/>
          </p:nvSpPr>
          <p:spPr bwMode="auto">
            <a:xfrm>
              <a:off x="3686" y="2368"/>
              <a:ext cx="57"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75" name="Line 15"/>
            <p:cNvSpPr>
              <a:spLocks noChangeShapeType="1"/>
            </p:cNvSpPr>
            <p:nvPr/>
          </p:nvSpPr>
          <p:spPr bwMode="auto">
            <a:xfrm>
              <a:off x="3686" y="2035"/>
              <a:ext cx="57"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76" name="Line 16"/>
            <p:cNvSpPr>
              <a:spLocks noChangeShapeType="1"/>
            </p:cNvSpPr>
            <p:nvPr/>
          </p:nvSpPr>
          <p:spPr bwMode="auto">
            <a:xfrm>
              <a:off x="3686" y="1702"/>
              <a:ext cx="57"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77" name="Line 17"/>
            <p:cNvSpPr>
              <a:spLocks noChangeShapeType="1"/>
            </p:cNvSpPr>
            <p:nvPr/>
          </p:nvSpPr>
          <p:spPr bwMode="auto">
            <a:xfrm flipV="1">
              <a:off x="4221" y="2989"/>
              <a:ext cx="1" cy="3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78" name="Line 18"/>
            <p:cNvSpPr>
              <a:spLocks noChangeShapeType="1"/>
            </p:cNvSpPr>
            <p:nvPr/>
          </p:nvSpPr>
          <p:spPr bwMode="auto">
            <a:xfrm flipV="1">
              <a:off x="4756" y="2989"/>
              <a:ext cx="2" cy="3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79" name="Line 19"/>
            <p:cNvSpPr>
              <a:spLocks noChangeShapeType="1"/>
            </p:cNvSpPr>
            <p:nvPr/>
          </p:nvSpPr>
          <p:spPr bwMode="auto">
            <a:xfrm flipV="1">
              <a:off x="5302" y="2989"/>
              <a:ext cx="2" cy="3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80" name="Rectangle 20"/>
            <p:cNvSpPr>
              <a:spLocks noChangeArrowheads="1"/>
            </p:cNvSpPr>
            <p:nvPr/>
          </p:nvSpPr>
          <p:spPr bwMode="auto">
            <a:xfrm>
              <a:off x="4218" y="3042"/>
              <a:ext cx="6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2</a:t>
              </a:r>
              <a:endParaRPr lang="en-US" altLang="zh-CN" sz="1600" b="1">
                <a:solidFill>
                  <a:srgbClr val="FFFFCC"/>
                </a:solidFill>
                <a:latin typeface="Times New Roman" panose="02020503050405090304" pitchFamily="18" charset="0"/>
                <a:ea typeface="楷体_GB2312" pitchFamily="1" charset="-122"/>
              </a:endParaRPr>
            </a:p>
          </p:txBody>
        </p:sp>
        <p:sp>
          <p:nvSpPr>
            <p:cNvPr id="348181" name="Rectangle 21"/>
            <p:cNvSpPr>
              <a:spLocks noChangeArrowheads="1"/>
            </p:cNvSpPr>
            <p:nvPr/>
          </p:nvSpPr>
          <p:spPr bwMode="auto">
            <a:xfrm>
              <a:off x="4754" y="3042"/>
              <a:ext cx="6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4</a:t>
              </a:r>
              <a:endParaRPr lang="en-US" altLang="zh-CN" sz="1600" b="1">
                <a:solidFill>
                  <a:srgbClr val="FFFFCC"/>
                </a:solidFill>
                <a:latin typeface="Times New Roman" panose="02020503050405090304" pitchFamily="18" charset="0"/>
                <a:ea typeface="楷体_GB2312" pitchFamily="1" charset="-122"/>
              </a:endParaRPr>
            </a:p>
          </p:txBody>
        </p:sp>
        <p:sp>
          <p:nvSpPr>
            <p:cNvPr id="348183" name="Rectangle 23"/>
            <p:cNvSpPr>
              <a:spLocks noChangeArrowheads="1"/>
            </p:cNvSpPr>
            <p:nvPr/>
          </p:nvSpPr>
          <p:spPr bwMode="auto">
            <a:xfrm>
              <a:off x="3575" y="2954"/>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348184" name="Rectangle 24"/>
            <p:cNvSpPr>
              <a:spLocks noChangeArrowheads="1"/>
            </p:cNvSpPr>
            <p:nvPr/>
          </p:nvSpPr>
          <p:spPr bwMode="auto">
            <a:xfrm>
              <a:off x="3575" y="2630"/>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a:t>
              </a:r>
              <a:endParaRPr lang="zh-CN" altLang="en-US" sz="1600" b="1">
                <a:solidFill>
                  <a:srgbClr val="FFFFCC"/>
                </a:solidFill>
                <a:latin typeface="Times New Roman" panose="02020503050405090304" pitchFamily="18" charset="0"/>
                <a:ea typeface="楷体_GB2312" pitchFamily="1" charset="-122"/>
              </a:endParaRPr>
            </a:p>
          </p:txBody>
        </p:sp>
        <p:sp>
          <p:nvSpPr>
            <p:cNvPr id="348185" name="Rectangle 25"/>
            <p:cNvSpPr>
              <a:spLocks noChangeArrowheads="1"/>
            </p:cNvSpPr>
            <p:nvPr/>
          </p:nvSpPr>
          <p:spPr bwMode="auto">
            <a:xfrm>
              <a:off x="3575" y="2297"/>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a:t>
              </a:r>
              <a:endParaRPr lang="zh-CN" altLang="en-US" sz="1600" b="1">
                <a:solidFill>
                  <a:srgbClr val="FFFFCC"/>
                </a:solidFill>
                <a:latin typeface="Times New Roman" panose="02020503050405090304" pitchFamily="18" charset="0"/>
                <a:ea typeface="楷体_GB2312" pitchFamily="1" charset="-122"/>
              </a:endParaRPr>
            </a:p>
          </p:txBody>
        </p:sp>
        <p:sp>
          <p:nvSpPr>
            <p:cNvPr id="348186" name="Rectangle 26"/>
            <p:cNvSpPr>
              <a:spLocks noChangeArrowheads="1"/>
            </p:cNvSpPr>
            <p:nvPr/>
          </p:nvSpPr>
          <p:spPr bwMode="auto">
            <a:xfrm>
              <a:off x="3575" y="1965"/>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3</a:t>
              </a:r>
              <a:endParaRPr lang="zh-CN" altLang="en-US" sz="1600" b="1">
                <a:solidFill>
                  <a:srgbClr val="FFFFCC"/>
                </a:solidFill>
                <a:latin typeface="Times New Roman" panose="02020503050405090304" pitchFamily="18" charset="0"/>
                <a:ea typeface="楷体_GB2312" pitchFamily="1" charset="-122"/>
              </a:endParaRPr>
            </a:p>
          </p:txBody>
        </p:sp>
        <p:sp>
          <p:nvSpPr>
            <p:cNvPr id="348187" name="Rectangle 27"/>
            <p:cNvSpPr>
              <a:spLocks noChangeArrowheads="1"/>
            </p:cNvSpPr>
            <p:nvPr/>
          </p:nvSpPr>
          <p:spPr bwMode="auto">
            <a:xfrm>
              <a:off x="3575" y="1634"/>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a:t>
              </a:r>
              <a:endParaRPr lang="zh-CN" altLang="en-US" sz="1600" b="1">
                <a:solidFill>
                  <a:srgbClr val="FFFFCC"/>
                </a:solidFill>
                <a:latin typeface="Times New Roman" panose="02020503050405090304" pitchFamily="18" charset="0"/>
                <a:ea typeface="楷体_GB2312" pitchFamily="1" charset="-122"/>
              </a:endParaRPr>
            </a:p>
          </p:txBody>
        </p:sp>
        <p:sp>
          <p:nvSpPr>
            <p:cNvPr id="348189" name="Freeform 29"/>
            <p:cNvSpPr/>
            <p:nvPr/>
          </p:nvSpPr>
          <p:spPr bwMode="auto">
            <a:xfrm>
              <a:off x="3686" y="2963"/>
              <a:ext cx="103" cy="61"/>
            </a:xfrm>
            <a:custGeom>
              <a:avLst/>
              <a:gdLst>
                <a:gd name="T0" fmla="*/ 0 w 69"/>
                <a:gd name="T1" fmla="*/ 54 h 54"/>
                <a:gd name="T2" fmla="*/ 7 w 69"/>
                <a:gd name="T3" fmla="*/ 23 h 54"/>
                <a:gd name="T4" fmla="*/ 38 w 69"/>
                <a:gd name="T5" fmla="*/ 8 h 54"/>
                <a:gd name="T6" fmla="*/ 69 w 69"/>
                <a:gd name="T7" fmla="*/ 0 h 54"/>
              </a:gdLst>
              <a:ahLst/>
              <a:cxnLst>
                <a:cxn ang="0">
                  <a:pos x="T0" y="T1"/>
                </a:cxn>
                <a:cxn ang="0">
                  <a:pos x="T2" y="T3"/>
                </a:cxn>
                <a:cxn ang="0">
                  <a:pos x="T4" y="T5"/>
                </a:cxn>
                <a:cxn ang="0">
                  <a:pos x="T6" y="T7"/>
                </a:cxn>
              </a:cxnLst>
              <a:rect l="0" t="0" r="r" b="b"/>
              <a:pathLst>
                <a:path w="69" h="54">
                  <a:moveTo>
                    <a:pt x="0" y="54"/>
                  </a:moveTo>
                  <a:lnTo>
                    <a:pt x="7" y="23"/>
                  </a:lnTo>
                  <a:lnTo>
                    <a:pt x="38" y="8"/>
                  </a:lnTo>
                  <a:lnTo>
                    <a:pt x="69"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90" name="Line 30"/>
            <p:cNvSpPr>
              <a:spLocks noChangeShapeType="1"/>
            </p:cNvSpPr>
            <p:nvPr/>
          </p:nvSpPr>
          <p:spPr bwMode="auto">
            <a:xfrm flipV="1">
              <a:off x="3789" y="2927"/>
              <a:ext cx="1261" cy="36"/>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91" name="Line 31"/>
            <p:cNvSpPr>
              <a:spLocks noChangeShapeType="1"/>
            </p:cNvSpPr>
            <p:nvPr/>
          </p:nvSpPr>
          <p:spPr bwMode="auto">
            <a:xfrm flipV="1">
              <a:off x="3835" y="2690"/>
              <a:ext cx="1193" cy="10"/>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92" name="Line 32"/>
            <p:cNvSpPr>
              <a:spLocks noChangeShapeType="1"/>
            </p:cNvSpPr>
            <p:nvPr/>
          </p:nvSpPr>
          <p:spPr bwMode="auto">
            <a:xfrm flipV="1">
              <a:off x="3893" y="2377"/>
              <a:ext cx="1089" cy="8"/>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93" name="Line 33"/>
            <p:cNvSpPr>
              <a:spLocks noChangeShapeType="1"/>
            </p:cNvSpPr>
            <p:nvPr/>
          </p:nvSpPr>
          <p:spPr bwMode="auto">
            <a:xfrm flipV="1">
              <a:off x="3949" y="2052"/>
              <a:ext cx="1088" cy="10"/>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194" name="Line 34"/>
            <p:cNvSpPr>
              <a:spLocks noChangeShapeType="1"/>
            </p:cNvSpPr>
            <p:nvPr/>
          </p:nvSpPr>
          <p:spPr bwMode="auto">
            <a:xfrm flipV="1">
              <a:off x="4062" y="1726"/>
              <a:ext cx="834" cy="3"/>
            </a:xfrm>
            <a:prstGeom prst="line">
              <a:avLst/>
            </a:prstGeom>
            <a:noFill/>
            <a:ln w="19050">
              <a:solidFill>
                <a:srgbClr val="0000CC"/>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01" name="Rectangle 41"/>
            <p:cNvSpPr>
              <a:spLocks noChangeArrowheads="1"/>
            </p:cNvSpPr>
            <p:nvPr/>
          </p:nvSpPr>
          <p:spPr bwMode="auto">
            <a:xfrm>
              <a:off x="4563" y="1503"/>
              <a:ext cx="5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i="1">
                  <a:solidFill>
                    <a:srgbClr val="000000"/>
                  </a:solidFill>
                  <a:latin typeface="Times New Roman" panose="02020503050405090304" pitchFamily="18" charset="0"/>
                  <a:ea typeface="楷体_GB2312" pitchFamily="1" charset="-122"/>
                </a:rPr>
                <a:t>I</a:t>
              </a:r>
              <a:endParaRPr lang="en-US" altLang="zh-CN" sz="2000" b="1">
                <a:solidFill>
                  <a:srgbClr val="FFFFCC"/>
                </a:solidFill>
                <a:latin typeface="Times New Roman" panose="02020503050405090304" pitchFamily="18" charset="0"/>
                <a:ea typeface="楷体_GB2312" pitchFamily="1" charset="-122"/>
              </a:endParaRPr>
            </a:p>
          </p:txBody>
        </p:sp>
        <p:sp>
          <p:nvSpPr>
            <p:cNvPr id="348202" name="Rectangle 42"/>
            <p:cNvSpPr>
              <a:spLocks noChangeArrowheads="1"/>
            </p:cNvSpPr>
            <p:nvPr/>
          </p:nvSpPr>
          <p:spPr bwMode="auto">
            <a:xfrm>
              <a:off x="4672" y="1606"/>
              <a:ext cx="6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348203" name="Rectangle 43"/>
            <p:cNvSpPr>
              <a:spLocks noChangeArrowheads="1"/>
            </p:cNvSpPr>
            <p:nvPr/>
          </p:nvSpPr>
          <p:spPr bwMode="auto">
            <a:xfrm>
              <a:off x="4735" y="1531"/>
              <a:ext cx="14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348204" name="Rectangle 44"/>
            <p:cNvSpPr>
              <a:spLocks noChangeArrowheads="1"/>
            </p:cNvSpPr>
            <p:nvPr/>
          </p:nvSpPr>
          <p:spPr bwMode="auto">
            <a:xfrm>
              <a:off x="4929" y="1554"/>
              <a:ext cx="1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40</a:t>
              </a:r>
              <a:endParaRPr lang="zh-CN" altLang="en-US" sz="1600" b="1">
                <a:solidFill>
                  <a:srgbClr val="FFFFCC"/>
                </a:solidFill>
                <a:latin typeface="Times New Roman" panose="02020503050405090304" pitchFamily="18" charset="0"/>
                <a:ea typeface="楷体_GB2312" pitchFamily="1" charset="-122"/>
              </a:endParaRPr>
            </a:p>
          </p:txBody>
        </p:sp>
        <p:sp>
          <p:nvSpPr>
            <p:cNvPr id="348205" name="Rectangle 45"/>
            <p:cNvSpPr>
              <a:spLocks noChangeArrowheads="1"/>
            </p:cNvSpPr>
            <p:nvPr/>
          </p:nvSpPr>
          <p:spPr bwMode="auto">
            <a:xfrm>
              <a:off x="5082" y="1524"/>
              <a:ext cx="7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600" b="1">
                <a:solidFill>
                  <a:srgbClr val="FFFFCC"/>
                </a:solidFill>
                <a:latin typeface="Times New Roman" panose="02020503050405090304" pitchFamily="18" charset="0"/>
                <a:ea typeface="楷体_GB2312" pitchFamily="1" charset="-122"/>
              </a:endParaRPr>
            </a:p>
          </p:txBody>
        </p:sp>
        <p:sp>
          <p:nvSpPr>
            <p:cNvPr id="348206" name="Rectangle 46"/>
            <p:cNvSpPr>
              <a:spLocks noChangeArrowheads="1"/>
            </p:cNvSpPr>
            <p:nvPr/>
          </p:nvSpPr>
          <p:spPr bwMode="auto">
            <a:xfrm>
              <a:off x="5190" y="1524"/>
              <a:ext cx="9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348207" name="Rectangle 47"/>
            <p:cNvSpPr>
              <a:spLocks noChangeArrowheads="1"/>
            </p:cNvSpPr>
            <p:nvPr/>
          </p:nvSpPr>
          <p:spPr bwMode="auto">
            <a:xfrm>
              <a:off x="4892" y="1887"/>
              <a:ext cx="10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30</a:t>
              </a:r>
              <a:endParaRPr lang="zh-CN" altLang="en-US" sz="1600" b="1">
                <a:solidFill>
                  <a:srgbClr val="FFFFCC"/>
                </a:solidFill>
                <a:latin typeface="Times New Roman" panose="02020503050405090304" pitchFamily="18" charset="0"/>
                <a:ea typeface="楷体_GB2312" pitchFamily="1" charset="-122"/>
              </a:endParaRPr>
            </a:p>
          </p:txBody>
        </p:sp>
        <p:sp>
          <p:nvSpPr>
            <p:cNvPr id="348208" name="Rectangle 48"/>
            <p:cNvSpPr>
              <a:spLocks noChangeArrowheads="1"/>
            </p:cNvSpPr>
            <p:nvPr/>
          </p:nvSpPr>
          <p:spPr bwMode="auto">
            <a:xfrm>
              <a:off x="5024" y="1887"/>
              <a:ext cx="5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348209" name="Rectangle 49"/>
            <p:cNvSpPr>
              <a:spLocks noChangeArrowheads="1"/>
            </p:cNvSpPr>
            <p:nvPr/>
          </p:nvSpPr>
          <p:spPr bwMode="auto">
            <a:xfrm>
              <a:off x="5127" y="1887"/>
              <a:ext cx="73"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348210" name="Rectangle 50"/>
            <p:cNvSpPr>
              <a:spLocks noChangeArrowheads="1"/>
            </p:cNvSpPr>
            <p:nvPr/>
          </p:nvSpPr>
          <p:spPr bwMode="auto">
            <a:xfrm>
              <a:off x="4925" y="2211"/>
              <a:ext cx="10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20</a:t>
              </a:r>
              <a:endParaRPr lang="zh-CN" altLang="en-US" sz="1600" b="1">
                <a:solidFill>
                  <a:srgbClr val="FFFFCC"/>
                </a:solidFill>
                <a:latin typeface="Times New Roman" panose="02020503050405090304" pitchFamily="18" charset="0"/>
                <a:ea typeface="楷体_GB2312" pitchFamily="1" charset="-122"/>
              </a:endParaRPr>
            </a:p>
          </p:txBody>
        </p:sp>
        <p:sp>
          <p:nvSpPr>
            <p:cNvPr id="348211" name="Rectangle 51"/>
            <p:cNvSpPr>
              <a:spLocks noChangeArrowheads="1"/>
            </p:cNvSpPr>
            <p:nvPr/>
          </p:nvSpPr>
          <p:spPr bwMode="auto">
            <a:xfrm>
              <a:off x="5053" y="2229"/>
              <a:ext cx="84"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 </a:t>
              </a: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348212" name="Rectangle 52"/>
            <p:cNvSpPr>
              <a:spLocks noChangeArrowheads="1"/>
            </p:cNvSpPr>
            <p:nvPr/>
          </p:nvSpPr>
          <p:spPr bwMode="auto">
            <a:xfrm>
              <a:off x="5153" y="2220"/>
              <a:ext cx="7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348213" name="Rectangle 53"/>
            <p:cNvSpPr>
              <a:spLocks noChangeArrowheads="1"/>
            </p:cNvSpPr>
            <p:nvPr/>
          </p:nvSpPr>
          <p:spPr bwMode="auto">
            <a:xfrm>
              <a:off x="4947" y="2526"/>
              <a:ext cx="102"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10</a:t>
              </a:r>
              <a:endParaRPr lang="zh-CN" altLang="en-US" sz="1600" b="1">
                <a:solidFill>
                  <a:srgbClr val="FFFFCC"/>
                </a:solidFill>
                <a:latin typeface="Times New Roman" panose="02020503050405090304" pitchFamily="18" charset="0"/>
                <a:ea typeface="楷体_GB2312" pitchFamily="1" charset="-122"/>
              </a:endParaRPr>
            </a:p>
          </p:txBody>
        </p:sp>
        <p:sp>
          <p:nvSpPr>
            <p:cNvPr id="348214" name="Rectangle 54"/>
            <p:cNvSpPr>
              <a:spLocks noChangeArrowheads="1"/>
            </p:cNvSpPr>
            <p:nvPr/>
          </p:nvSpPr>
          <p:spPr bwMode="auto">
            <a:xfrm>
              <a:off x="5075" y="2526"/>
              <a:ext cx="5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348215" name="Rectangle 55"/>
            <p:cNvSpPr>
              <a:spLocks noChangeArrowheads="1"/>
            </p:cNvSpPr>
            <p:nvPr/>
          </p:nvSpPr>
          <p:spPr bwMode="auto">
            <a:xfrm>
              <a:off x="5184" y="2526"/>
              <a:ext cx="7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348216" name="Rectangle 56"/>
            <p:cNvSpPr>
              <a:spLocks noChangeArrowheads="1"/>
            </p:cNvSpPr>
            <p:nvPr/>
          </p:nvSpPr>
          <p:spPr bwMode="auto">
            <a:xfrm>
              <a:off x="5032" y="2797"/>
              <a:ext cx="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348217" name="Rectangle 57"/>
            <p:cNvSpPr>
              <a:spLocks noChangeArrowheads="1"/>
            </p:cNvSpPr>
            <p:nvPr/>
          </p:nvSpPr>
          <p:spPr bwMode="auto">
            <a:xfrm>
              <a:off x="5102" y="2797"/>
              <a:ext cx="5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300">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1300">
                <a:solidFill>
                  <a:srgbClr val="000000"/>
                </a:solidFill>
                <a:latin typeface="Times New Roman" panose="02020503050405090304" pitchFamily="18" charset="0"/>
                <a:ea typeface="楷体_GB2312" pitchFamily="1" charset="-122"/>
                <a:sym typeface="Symbol" panose="05050102010706020507" pitchFamily="18" charset="2"/>
              </a:endParaRPr>
            </a:p>
          </p:txBody>
        </p:sp>
        <p:sp>
          <p:nvSpPr>
            <p:cNvPr id="348218" name="Rectangle 58"/>
            <p:cNvSpPr>
              <a:spLocks noChangeArrowheads="1"/>
            </p:cNvSpPr>
            <p:nvPr/>
          </p:nvSpPr>
          <p:spPr bwMode="auto">
            <a:xfrm>
              <a:off x="5209" y="2797"/>
              <a:ext cx="7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300">
                  <a:solidFill>
                    <a:srgbClr val="000000"/>
                  </a:solidFill>
                  <a:latin typeface="Times New Roman" panose="02020503050405090304" pitchFamily="18" charset="0"/>
                  <a:ea typeface="楷体_GB2312" pitchFamily="1" charset="-122"/>
                </a:rPr>
                <a:t>A</a:t>
              </a:r>
              <a:endParaRPr lang="en-US" altLang="zh-CN" sz="1600" b="1">
                <a:solidFill>
                  <a:srgbClr val="FFFFCC"/>
                </a:solidFill>
                <a:latin typeface="Times New Roman" panose="02020503050405090304" pitchFamily="18" charset="0"/>
                <a:ea typeface="楷体_GB2312" pitchFamily="1" charset="-122"/>
              </a:endParaRPr>
            </a:p>
          </p:txBody>
        </p:sp>
        <p:sp>
          <p:nvSpPr>
            <p:cNvPr id="348219" name="Line 59"/>
            <p:cNvSpPr>
              <a:spLocks noChangeShapeType="1"/>
            </p:cNvSpPr>
            <p:nvPr/>
          </p:nvSpPr>
          <p:spPr bwMode="auto">
            <a:xfrm flipV="1">
              <a:off x="3789" y="2989"/>
              <a:ext cx="1295" cy="8"/>
            </a:xfrm>
            <a:prstGeom prst="line">
              <a:avLst/>
            </a:prstGeom>
            <a:noFill/>
            <a:ln w="19050">
              <a:solidFill>
                <a:srgbClr val="000066"/>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20" name="Freeform 60"/>
            <p:cNvSpPr/>
            <p:nvPr/>
          </p:nvSpPr>
          <p:spPr bwMode="auto">
            <a:xfrm>
              <a:off x="3686" y="2997"/>
              <a:ext cx="103" cy="27"/>
            </a:xfrm>
            <a:custGeom>
              <a:avLst/>
              <a:gdLst>
                <a:gd name="T0" fmla="*/ 0 w 69"/>
                <a:gd name="T1" fmla="*/ 23 h 23"/>
                <a:gd name="T2" fmla="*/ 30 w 69"/>
                <a:gd name="T3" fmla="*/ 0 h 23"/>
                <a:gd name="T4" fmla="*/ 69 w 69"/>
                <a:gd name="T5" fmla="*/ 0 h 23"/>
              </a:gdLst>
              <a:ahLst/>
              <a:cxnLst>
                <a:cxn ang="0">
                  <a:pos x="T0" y="T1"/>
                </a:cxn>
                <a:cxn ang="0">
                  <a:pos x="T2" y="T3"/>
                </a:cxn>
                <a:cxn ang="0">
                  <a:pos x="T4" y="T5"/>
                </a:cxn>
              </a:cxnLst>
              <a:rect l="0" t="0" r="r" b="b"/>
              <a:pathLst>
                <a:path w="69" h="23">
                  <a:moveTo>
                    <a:pt x="0" y="23"/>
                  </a:moveTo>
                  <a:lnTo>
                    <a:pt x="30" y="0"/>
                  </a:lnTo>
                  <a:lnTo>
                    <a:pt x="69"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27" name="Rectangle 67"/>
            <p:cNvSpPr>
              <a:spLocks noChangeArrowheads="1"/>
            </p:cNvSpPr>
            <p:nvPr/>
          </p:nvSpPr>
          <p:spPr bwMode="auto">
            <a:xfrm>
              <a:off x="4278" y="1808"/>
              <a:ext cx="18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a:solidFill>
                    <a:srgbClr val="000000"/>
                  </a:solidFill>
                  <a:latin typeface="宋体" pitchFamily="2" charset="-122"/>
                  <a:ea typeface="楷体_GB2312" pitchFamily="1" charset="-122"/>
                </a:rPr>
                <a:t>放</a:t>
              </a:r>
              <a:endParaRPr lang="zh-CN" altLang="en-US" sz="2400">
                <a:solidFill>
                  <a:srgbClr val="FFFFCC"/>
                </a:solidFill>
                <a:latin typeface="Times New Roman" panose="02020503050405090304" pitchFamily="18" charset="0"/>
                <a:ea typeface="楷体_GB2312" pitchFamily="1" charset="-122"/>
              </a:endParaRPr>
            </a:p>
          </p:txBody>
        </p:sp>
        <p:sp>
          <p:nvSpPr>
            <p:cNvPr id="348228" name="Rectangle 68"/>
            <p:cNvSpPr>
              <a:spLocks noChangeArrowheads="1"/>
            </p:cNvSpPr>
            <p:nvPr/>
          </p:nvSpPr>
          <p:spPr bwMode="auto">
            <a:xfrm>
              <a:off x="4284" y="2120"/>
              <a:ext cx="174"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a:solidFill>
                    <a:srgbClr val="000000"/>
                  </a:solidFill>
                  <a:latin typeface="宋体" pitchFamily="2" charset="-122"/>
                  <a:ea typeface="楷体_GB2312" pitchFamily="1" charset="-122"/>
                </a:rPr>
                <a:t>大</a:t>
              </a:r>
              <a:endParaRPr lang="zh-CN" altLang="en-US" sz="2400" b="1">
                <a:solidFill>
                  <a:srgbClr val="FFFFCC"/>
                </a:solidFill>
                <a:latin typeface="Times New Roman" panose="02020503050405090304" pitchFamily="18" charset="0"/>
                <a:ea typeface="楷体_GB2312" pitchFamily="1" charset="-122"/>
              </a:endParaRPr>
            </a:p>
          </p:txBody>
        </p:sp>
        <p:sp>
          <p:nvSpPr>
            <p:cNvPr id="348229" name="Rectangle 69"/>
            <p:cNvSpPr>
              <a:spLocks noChangeArrowheads="1"/>
            </p:cNvSpPr>
            <p:nvPr/>
          </p:nvSpPr>
          <p:spPr bwMode="auto">
            <a:xfrm>
              <a:off x="4277" y="2472"/>
              <a:ext cx="188"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400">
                  <a:solidFill>
                    <a:srgbClr val="000000"/>
                  </a:solidFill>
                  <a:latin typeface="宋体" pitchFamily="2" charset="-122"/>
                  <a:ea typeface="楷体_GB2312" pitchFamily="1" charset="-122"/>
                </a:rPr>
                <a:t>区</a:t>
              </a:r>
              <a:endParaRPr lang="zh-CN" altLang="en-US" sz="2400" b="1">
                <a:solidFill>
                  <a:srgbClr val="FFFFCC"/>
                </a:solidFill>
                <a:latin typeface="Times New Roman" panose="02020503050405090304" pitchFamily="18" charset="0"/>
                <a:ea typeface="楷体_GB2312" pitchFamily="1" charset="-122"/>
              </a:endParaRPr>
            </a:p>
          </p:txBody>
        </p:sp>
        <p:sp>
          <p:nvSpPr>
            <p:cNvPr id="348230" name="Rectangle 70"/>
            <p:cNvSpPr>
              <a:spLocks noChangeArrowheads="1"/>
            </p:cNvSpPr>
            <p:nvPr/>
          </p:nvSpPr>
          <p:spPr bwMode="auto">
            <a:xfrm>
              <a:off x="3765" y="1164"/>
              <a:ext cx="52"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348231" name="Rectangle 71"/>
            <p:cNvSpPr>
              <a:spLocks noChangeArrowheads="1"/>
            </p:cNvSpPr>
            <p:nvPr/>
          </p:nvSpPr>
          <p:spPr bwMode="auto">
            <a:xfrm>
              <a:off x="3840" y="1307"/>
              <a:ext cx="6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FFFFCC"/>
                </a:solidFill>
                <a:latin typeface="Times New Roman" panose="02020503050405090304" pitchFamily="18" charset="0"/>
                <a:ea typeface="楷体_GB2312" pitchFamily="1" charset="-122"/>
              </a:endParaRPr>
            </a:p>
          </p:txBody>
        </p:sp>
        <p:sp>
          <p:nvSpPr>
            <p:cNvPr id="348232" name="Rectangle 72"/>
            <p:cNvSpPr>
              <a:spLocks noChangeArrowheads="1"/>
            </p:cNvSpPr>
            <p:nvPr/>
          </p:nvSpPr>
          <p:spPr bwMode="auto">
            <a:xfrm>
              <a:off x="3931" y="1274"/>
              <a:ext cx="62"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348233" name="Rectangle 73"/>
            <p:cNvSpPr>
              <a:spLocks noChangeArrowheads="1"/>
            </p:cNvSpPr>
            <p:nvPr/>
          </p:nvSpPr>
          <p:spPr bwMode="auto">
            <a:xfrm>
              <a:off x="4033" y="1236"/>
              <a:ext cx="10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m</a:t>
              </a:r>
              <a:endParaRPr lang="en-US" altLang="zh-CN" b="1">
                <a:solidFill>
                  <a:srgbClr val="FFFFCC"/>
                </a:solidFill>
                <a:latin typeface="Times New Roman" panose="02020503050405090304" pitchFamily="18" charset="0"/>
                <a:ea typeface="楷体_GB2312" pitchFamily="1" charset="-122"/>
              </a:endParaRPr>
            </a:p>
          </p:txBody>
        </p:sp>
        <p:sp>
          <p:nvSpPr>
            <p:cNvPr id="348234" name="Rectangle 74"/>
            <p:cNvSpPr>
              <a:spLocks noChangeArrowheads="1"/>
            </p:cNvSpPr>
            <p:nvPr/>
          </p:nvSpPr>
          <p:spPr bwMode="auto">
            <a:xfrm>
              <a:off x="4200" y="1246"/>
              <a:ext cx="10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A</a:t>
              </a:r>
              <a:endParaRPr lang="en-US" altLang="zh-CN" b="1">
                <a:solidFill>
                  <a:srgbClr val="FFFFCC"/>
                </a:solidFill>
                <a:latin typeface="Times New Roman" panose="02020503050405090304" pitchFamily="18" charset="0"/>
                <a:ea typeface="楷体_GB2312" pitchFamily="1" charset="-122"/>
              </a:endParaRPr>
            </a:p>
          </p:txBody>
        </p:sp>
        <p:sp>
          <p:nvSpPr>
            <p:cNvPr id="348241" name="Line 81"/>
            <p:cNvSpPr>
              <a:spLocks noChangeShapeType="1"/>
            </p:cNvSpPr>
            <p:nvPr/>
          </p:nvSpPr>
          <p:spPr bwMode="auto">
            <a:xfrm flipV="1">
              <a:off x="3686" y="1852"/>
              <a:ext cx="181" cy="117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42" name="Freeform 82"/>
            <p:cNvSpPr/>
            <p:nvPr/>
          </p:nvSpPr>
          <p:spPr bwMode="auto">
            <a:xfrm>
              <a:off x="3867" y="1729"/>
              <a:ext cx="195" cy="123"/>
            </a:xfrm>
            <a:custGeom>
              <a:avLst/>
              <a:gdLst>
                <a:gd name="T0" fmla="*/ 131 w 131"/>
                <a:gd name="T1" fmla="*/ 0 h 108"/>
                <a:gd name="T2" fmla="*/ 69 w 131"/>
                <a:gd name="T3" fmla="*/ 8 h 108"/>
                <a:gd name="T4" fmla="*/ 23 w 131"/>
                <a:gd name="T5" fmla="*/ 46 h 108"/>
                <a:gd name="T6" fmla="*/ 0 w 131"/>
                <a:gd name="T7" fmla="*/ 108 h 108"/>
              </a:gdLst>
              <a:ahLst/>
              <a:cxnLst>
                <a:cxn ang="0">
                  <a:pos x="T0" y="T1"/>
                </a:cxn>
                <a:cxn ang="0">
                  <a:pos x="T2" y="T3"/>
                </a:cxn>
                <a:cxn ang="0">
                  <a:pos x="T4" y="T5"/>
                </a:cxn>
                <a:cxn ang="0">
                  <a:pos x="T6" y="T7"/>
                </a:cxn>
              </a:cxnLst>
              <a:rect l="0" t="0" r="r" b="b"/>
              <a:pathLst>
                <a:path w="131" h="108">
                  <a:moveTo>
                    <a:pt x="131" y="0"/>
                  </a:moveTo>
                  <a:lnTo>
                    <a:pt x="69" y="8"/>
                  </a:lnTo>
                  <a:lnTo>
                    <a:pt x="23" y="46"/>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43" name="Freeform 83"/>
            <p:cNvSpPr/>
            <p:nvPr/>
          </p:nvSpPr>
          <p:spPr bwMode="auto">
            <a:xfrm>
              <a:off x="3823" y="2053"/>
              <a:ext cx="158" cy="131"/>
            </a:xfrm>
            <a:custGeom>
              <a:avLst/>
              <a:gdLst>
                <a:gd name="T0" fmla="*/ 107 w 107"/>
                <a:gd name="T1" fmla="*/ 0 h 115"/>
                <a:gd name="T2" fmla="*/ 53 w 107"/>
                <a:gd name="T3" fmla="*/ 23 h 115"/>
                <a:gd name="T4" fmla="*/ 23 w 107"/>
                <a:gd name="T5" fmla="*/ 61 h 115"/>
                <a:gd name="T6" fmla="*/ 0 w 107"/>
                <a:gd name="T7" fmla="*/ 115 h 115"/>
              </a:gdLst>
              <a:ahLst/>
              <a:cxnLst>
                <a:cxn ang="0">
                  <a:pos x="T0" y="T1"/>
                </a:cxn>
                <a:cxn ang="0">
                  <a:pos x="T2" y="T3"/>
                </a:cxn>
                <a:cxn ang="0">
                  <a:pos x="T4" y="T5"/>
                </a:cxn>
                <a:cxn ang="0">
                  <a:pos x="T6" y="T7"/>
                </a:cxn>
              </a:cxnLst>
              <a:rect l="0" t="0" r="r" b="b"/>
              <a:pathLst>
                <a:path w="107" h="115">
                  <a:moveTo>
                    <a:pt x="107" y="0"/>
                  </a:moveTo>
                  <a:lnTo>
                    <a:pt x="53" y="23"/>
                  </a:lnTo>
                  <a:lnTo>
                    <a:pt x="23" y="61"/>
                  </a:lnTo>
                  <a:lnTo>
                    <a:pt x="0" y="115"/>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44" name="Freeform 84"/>
            <p:cNvSpPr/>
            <p:nvPr/>
          </p:nvSpPr>
          <p:spPr bwMode="auto">
            <a:xfrm>
              <a:off x="3765" y="2385"/>
              <a:ext cx="160" cy="123"/>
            </a:xfrm>
            <a:custGeom>
              <a:avLst/>
              <a:gdLst>
                <a:gd name="T0" fmla="*/ 108 w 108"/>
                <a:gd name="T1" fmla="*/ 0 h 108"/>
                <a:gd name="T2" fmla="*/ 62 w 108"/>
                <a:gd name="T3" fmla="*/ 23 h 108"/>
                <a:gd name="T4" fmla="*/ 23 w 108"/>
                <a:gd name="T5" fmla="*/ 62 h 108"/>
                <a:gd name="T6" fmla="*/ 0 w 108"/>
                <a:gd name="T7" fmla="*/ 108 h 108"/>
              </a:gdLst>
              <a:ahLst/>
              <a:cxnLst>
                <a:cxn ang="0">
                  <a:pos x="T0" y="T1"/>
                </a:cxn>
                <a:cxn ang="0">
                  <a:pos x="T2" y="T3"/>
                </a:cxn>
                <a:cxn ang="0">
                  <a:pos x="T4" y="T5"/>
                </a:cxn>
                <a:cxn ang="0">
                  <a:pos x="T6" y="T7"/>
                </a:cxn>
              </a:cxnLst>
              <a:rect l="0" t="0" r="r" b="b"/>
              <a:pathLst>
                <a:path w="108" h="108">
                  <a:moveTo>
                    <a:pt x="108" y="0"/>
                  </a:moveTo>
                  <a:lnTo>
                    <a:pt x="62" y="23"/>
                  </a:lnTo>
                  <a:lnTo>
                    <a:pt x="23" y="62"/>
                  </a:lnTo>
                  <a:lnTo>
                    <a:pt x="0" y="108"/>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45" name="Freeform 85"/>
            <p:cNvSpPr/>
            <p:nvPr/>
          </p:nvSpPr>
          <p:spPr bwMode="auto">
            <a:xfrm>
              <a:off x="3721" y="2700"/>
              <a:ext cx="146" cy="132"/>
            </a:xfrm>
            <a:custGeom>
              <a:avLst/>
              <a:gdLst>
                <a:gd name="T0" fmla="*/ 99 w 99"/>
                <a:gd name="T1" fmla="*/ 0 h 116"/>
                <a:gd name="T2" fmla="*/ 53 w 99"/>
                <a:gd name="T3" fmla="*/ 16 h 116"/>
                <a:gd name="T4" fmla="*/ 15 w 99"/>
                <a:gd name="T5" fmla="*/ 62 h 116"/>
                <a:gd name="T6" fmla="*/ 0 w 99"/>
                <a:gd name="T7" fmla="*/ 116 h 116"/>
              </a:gdLst>
              <a:ahLst/>
              <a:cxnLst>
                <a:cxn ang="0">
                  <a:pos x="T0" y="T1"/>
                </a:cxn>
                <a:cxn ang="0">
                  <a:pos x="T2" y="T3"/>
                </a:cxn>
                <a:cxn ang="0">
                  <a:pos x="T4" y="T5"/>
                </a:cxn>
                <a:cxn ang="0">
                  <a:pos x="T6" y="T7"/>
                </a:cxn>
              </a:cxnLst>
              <a:rect l="0" t="0" r="r" b="b"/>
              <a:pathLst>
                <a:path w="99" h="116">
                  <a:moveTo>
                    <a:pt x="99" y="0"/>
                  </a:moveTo>
                  <a:lnTo>
                    <a:pt x="53" y="16"/>
                  </a:lnTo>
                  <a:lnTo>
                    <a:pt x="15" y="62"/>
                  </a:lnTo>
                  <a:lnTo>
                    <a:pt x="0" y="116"/>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348246" name="Rectangle 86"/>
          <p:cNvSpPr>
            <a:spLocks noChangeArrowheads="1"/>
          </p:cNvSpPr>
          <p:nvPr/>
        </p:nvSpPr>
        <p:spPr bwMode="auto">
          <a:xfrm>
            <a:off x="605156" y="769898"/>
            <a:ext cx="852646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800" b="1" dirty="0">
                <a:solidFill>
                  <a:srgbClr val="000066"/>
                </a:solidFill>
                <a:latin typeface="Times New Roman" panose="02020503050405090304" pitchFamily="18" charset="0"/>
                <a:ea typeface="楷体_GB2312" pitchFamily="1" charset="-122"/>
              </a:rPr>
              <a:t>2</a:t>
            </a:r>
            <a:r>
              <a:rPr lang="en-US" altLang="zh-CN" sz="2800" b="1" dirty="0">
                <a:solidFill>
                  <a:srgbClr val="000066"/>
                </a:solidFill>
                <a:latin typeface="Times New Roman" panose="02020503050405090304" pitchFamily="18" charset="0"/>
                <a:ea typeface="楷体_GB2312" pitchFamily="1" charset="-122"/>
              </a:rPr>
              <a:t>. </a:t>
            </a:r>
            <a:r>
              <a:rPr lang="zh-CN" altLang="en-US" sz="2800" b="1" dirty="0">
                <a:solidFill>
                  <a:srgbClr val="000066"/>
                </a:solidFill>
                <a:latin typeface="Times New Roman" panose="02020503050405090304" pitchFamily="18" charset="0"/>
                <a:ea typeface="楷体_GB2312" pitchFamily="1" charset="-122"/>
              </a:rPr>
              <a:t>饱和区</a:t>
            </a:r>
            <a:endParaRPr lang="zh-CN" altLang="en-US" sz="2400" b="1" dirty="0">
              <a:solidFill>
                <a:srgbClr val="000000"/>
              </a:solidFill>
              <a:latin typeface="Times New Roman" panose="02020503050405090304" pitchFamily="18" charset="0"/>
              <a:ea typeface="楷体_GB2312" pitchFamily="1" charset="-122"/>
            </a:endParaRPr>
          </a:p>
        </p:txBody>
      </p:sp>
      <p:sp>
        <p:nvSpPr>
          <p:cNvPr id="348247" name="Rectangle 87"/>
          <p:cNvSpPr>
            <a:spLocks noChangeArrowheads="1"/>
          </p:cNvSpPr>
          <p:nvPr/>
        </p:nvSpPr>
        <p:spPr bwMode="auto">
          <a:xfrm>
            <a:off x="1733551" y="5787986"/>
            <a:ext cx="8628063"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   管子</a:t>
            </a:r>
            <a:r>
              <a:rPr lang="zh-CN" altLang="en-US" sz="2400" b="1">
                <a:solidFill>
                  <a:srgbClr val="000000"/>
                </a:solidFill>
                <a:latin typeface="Times New Roman" panose="02020503050405090304" pitchFamily="18" charset="0"/>
                <a:ea typeface="楷体_GB2312" pitchFamily="1" charset="-122"/>
              </a:rPr>
              <a:t>饱和时，</a:t>
            </a:r>
            <a:r>
              <a:rPr lang="en-US" altLang="zh-CN" sz="2400" b="1">
                <a:solidFill>
                  <a:srgbClr val="000000"/>
                </a:solidFill>
                <a:latin typeface="Times New Roman" panose="02020503050405090304" pitchFamily="18" charset="0"/>
                <a:ea typeface="楷体_GB2312" pitchFamily="1" charset="-122"/>
              </a:rPr>
              <a:t>c</a:t>
            </a:r>
            <a:r>
              <a:rPr lang="en-US" altLang="en-US" sz="2400" b="1">
                <a:solidFill>
                  <a:srgbClr val="000000"/>
                </a:solidFill>
              </a:rPr>
              <a:t>、</a:t>
            </a:r>
            <a:r>
              <a:rPr lang="en-US" altLang="zh-CN" sz="2400" b="1">
                <a:solidFill>
                  <a:srgbClr val="000000"/>
                </a:solidFill>
                <a:latin typeface="Times New Roman" panose="02020503050405090304" pitchFamily="18" charset="0"/>
                <a:ea typeface="楷体_GB2312" pitchFamily="1" charset="-122"/>
              </a:rPr>
              <a:t>e</a:t>
            </a:r>
            <a:r>
              <a:rPr lang="zh-CN" altLang="en-US" sz="2400" b="1">
                <a:solidFill>
                  <a:srgbClr val="000000"/>
                </a:solidFill>
                <a:latin typeface="Times New Roman" panose="02020503050405090304" pitchFamily="18" charset="0"/>
                <a:ea typeface="楷体_GB2312" pitchFamily="1" charset="-122"/>
              </a:rPr>
              <a:t>间的电压称为饱和压降，记作</a:t>
            </a:r>
            <a:r>
              <a:rPr lang="en-US" altLang="zh-CN" sz="2400" b="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CE(sat)</a:t>
            </a:r>
            <a:r>
              <a:rPr lang="zh-CN" altLang="en-US" sz="2400" b="1">
                <a:solidFill>
                  <a:srgbClr val="000000"/>
                </a:solidFill>
                <a:latin typeface="Times New Roman" panose="02020503050405090304" pitchFamily="18" charset="0"/>
                <a:ea typeface="楷体_GB2312" pitchFamily="1" charset="-122"/>
              </a:rPr>
              <a:t>。其值很小，深饱和时约为</a:t>
            </a:r>
            <a:r>
              <a:rPr lang="en-US" altLang="zh-CN" sz="2400" b="1">
                <a:solidFill>
                  <a:srgbClr val="CC0000"/>
                </a:solidFill>
                <a:latin typeface="Times New Roman" panose="02020503050405090304" pitchFamily="18" charset="0"/>
                <a:ea typeface="楷体_GB2312" pitchFamily="1" charset="-122"/>
              </a:rPr>
              <a:t>0.3~0.5V</a:t>
            </a:r>
            <a:r>
              <a:rPr lang="zh-CN" altLang="en-US" sz="2400" b="1">
                <a:solidFill>
                  <a:srgbClr val="000000"/>
                </a:solidFill>
                <a:latin typeface="Times New Roman" panose="02020503050405090304" pitchFamily="18" charset="0"/>
                <a:ea typeface="楷体_GB2312" pitchFamily="1" charset="-122"/>
              </a:rPr>
              <a:t>。</a:t>
            </a:r>
            <a:endParaRPr lang="zh-CN" altLang="en-US" sz="2400" b="1">
              <a:solidFill>
                <a:srgbClr val="000000"/>
              </a:solidFill>
              <a:latin typeface="Times New Roman" panose="02020503050405090304" pitchFamily="18" charset="0"/>
              <a:ea typeface="楷体_GB2312" pitchFamily="1" charset="-122"/>
            </a:endParaRPr>
          </a:p>
        </p:txBody>
      </p:sp>
      <p:grpSp>
        <p:nvGrpSpPr>
          <p:cNvPr id="348251" name="Group 91"/>
          <p:cNvGrpSpPr/>
          <p:nvPr/>
        </p:nvGrpSpPr>
        <p:grpSpPr bwMode="auto">
          <a:xfrm>
            <a:off x="7397751" y="2808248"/>
            <a:ext cx="1114425" cy="2620963"/>
            <a:chOff x="1670" y="1574"/>
            <a:chExt cx="788" cy="1651"/>
          </a:xfrm>
        </p:grpSpPr>
        <p:sp>
          <p:nvSpPr>
            <p:cNvPr id="348252" name="Line 92"/>
            <p:cNvSpPr>
              <a:spLocks noChangeShapeType="1"/>
            </p:cNvSpPr>
            <p:nvPr/>
          </p:nvSpPr>
          <p:spPr bwMode="auto">
            <a:xfrm flipV="1">
              <a:off x="1670" y="1781"/>
              <a:ext cx="376" cy="1444"/>
            </a:xfrm>
            <a:prstGeom prst="line">
              <a:avLst/>
            </a:prstGeom>
            <a:noFill/>
            <a:ln w="19050">
              <a:solidFill>
                <a:srgbClr val="3333FF"/>
              </a:solidFill>
              <a:prstDash val="sysDash"/>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48253" name="Rectangle 93"/>
            <p:cNvSpPr>
              <a:spLocks noChangeArrowheads="1"/>
            </p:cNvSpPr>
            <p:nvPr/>
          </p:nvSpPr>
          <p:spPr bwMode="auto">
            <a:xfrm>
              <a:off x="1795" y="1574"/>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33CC"/>
                  </a:solidFill>
                  <a:latin typeface="Times New Roman" panose="02020503050405090304" pitchFamily="18" charset="0"/>
                  <a:ea typeface="楷体_GB2312" pitchFamily="1" charset="-122"/>
                </a:rPr>
                <a:t>u</a:t>
              </a:r>
              <a:endParaRPr lang="en-US" altLang="zh-CN" sz="2400" b="1">
                <a:solidFill>
                  <a:srgbClr val="0033CC"/>
                </a:solidFill>
                <a:latin typeface="Times New Roman" panose="02020503050405090304" pitchFamily="18" charset="0"/>
                <a:ea typeface="楷体_GB2312" pitchFamily="1" charset="-122"/>
              </a:endParaRPr>
            </a:p>
          </p:txBody>
        </p:sp>
        <p:sp>
          <p:nvSpPr>
            <p:cNvPr id="348254" name="Rectangle 94"/>
            <p:cNvSpPr>
              <a:spLocks noChangeArrowheads="1"/>
            </p:cNvSpPr>
            <p:nvPr/>
          </p:nvSpPr>
          <p:spPr bwMode="auto">
            <a:xfrm>
              <a:off x="1920" y="1684"/>
              <a:ext cx="7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33CC"/>
                  </a:solidFill>
                  <a:latin typeface="Times New Roman" panose="02020503050405090304" pitchFamily="18" charset="0"/>
                  <a:ea typeface="楷体_GB2312" pitchFamily="1" charset="-122"/>
                </a:rPr>
                <a:t>C</a:t>
              </a:r>
              <a:endParaRPr lang="en-US" altLang="zh-CN" sz="1200" b="1">
                <a:solidFill>
                  <a:srgbClr val="0033CC"/>
                </a:solidFill>
                <a:latin typeface="Times New Roman" panose="02020503050405090304" pitchFamily="18" charset="0"/>
                <a:ea typeface="楷体_GB2312" pitchFamily="1" charset="-122"/>
              </a:endParaRPr>
            </a:p>
          </p:txBody>
        </p:sp>
        <p:sp>
          <p:nvSpPr>
            <p:cNvPr id="348255" name="Rectangle 95"/>
            <p:cNvSpPr>
              <a:spLocks noChangeArrowheads="1"/>
            </p:cNvSpPr>
            <p:nvPr/>
          </p:nvSpPr>
          <p:spPr bwMode="auto">
            <a:xfrm>
              <a:off x="1999" y="1684"/>
              <a:ext cx="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33CC"/>
                  </a:solidFill>
                  <a:latin typeface="Times New Roman" panose="02020503050405090304" pitchFamily="18" charset="0"/>
                  <a:ea typeface="楷体_GB2312" pitchFamily="1" charset="-122"/>
                </a:rPr>
                <a:t>E</a:t>
              </a:r>
              <a:endParaRPr lang="en-US" altLang="zh-CN" sz="1200" b="1">
                <a:solidFill>
                  <a:srgbClr val="0033CC"/>
                </a:solidFill>
                <a:latin typeface="Times New Roman" panose="02020503050405090304" pitchFamily="18" charset="0"/>
                <a:ea typeface="楷体_GB2312" pitchFamily="1" charset="-122"/>
              </a:endParaRPr>
            </a:p>
          </p:txBody>
        </p:sp>
        <p:sp>
          <p:nvSpPr>
            <p:cNvPr id="348256" name="Rectangle 96"/>
            <p:cNvSpPr>
              <a:spLocks noChangeArrowheads="1"/>
            </p:cNvSpPr>
            <p:nvPr/>
          </p:nvSpPr>
          <p:spPr bwMode="auto">
            <a:xfrm>
              <a:off x="2067" y="1641"/>
              <a:ext cx="1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33CC"/>
                  </a:solidFill>
                  <a:latin typeface="宋体" pitchFamily="2" charset="-122"/>
                  <a:ea typeface="宋体" pitchFamily="2" charset="-122"/>
                </a:rPr>
                <a:t>＝</a:t>
              </a:r>
              <a:endParaRPr lang="zh-CN" altLang="en-US" sz="1400" b="1">
                <a:solidFill>
                  <a:srgbClr val="0033CC"/>
                </a:solidFill>
                <a:latin typeface="Times New Roman" panose="02020503050405090304" pitchFamily="18" charset="0"/>
                <a:ea typeface="楷体_GB2312" pitchFamily="1" charset="-122"/>
              </a:endParaRPr>
            </a:p>
          </p:txBody>
        </p:sp>
        <p:sp>
          <p:nvSpPr>
            <p:cNvPr id="348257" name="Rectangle 97"/>
            <p:cNvSpPr>
              <a:spLocks noChangeArrowheads="1"/>
            </p:cNvSpPr>
            <p:nvPr/>
          </p:nvSpPr>
          <p:spPr bwMode="auto">
            <a:xfrm>
              <a:off x="2191" y="1574"/>
              <a:ext cx="1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33CC"/>
                  </a:solidFill>
                  <a:latin typeface="Times New Roman" panose="02020503050405090304" pitchFamily="18" charset="0"/>
                  <a:ea typeface="楷体_GB2312" pitchFamily="1" charset="-122"/>
                </a:rPr>
                <a:t>u</a:t>
              </a:r>
              <a:endParaRPr lang="en-US" altLang="zh-CN" sz="2400" b="1">
                <a:solidFill>
                  <a:srgbClr val="0033CC"/>
                </a:solidFill>
                <a:latin typeface="Times New Roman" panose="02020503050405090304" pitchFamily="18" charset="0"/>
                <a:ea typeface="楷体_GB2312" pitchFamily="1" charset="-122"/>
              </a:endParaRPr>
            </a:p>
          </p:txBody>
        </p:sp>
        <p:sp>
          <p:nvSpPr>
            <p:cNvPr id="348258" name="Rectangle 98"/>
            <p:cNvSpPr>
              <a:spLocks noChangeArrowheads="1"/>
            </p:cNvSpPr>
            <p:nvPr/>
          </p:nvSpPr>
          <p:spPr bwMode="auto">
            <a:xfrm>
              <a:off x="2319" y="1684"/>
              <a:ext cx="1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33CC"/>
                  </a:solidFill>
                  <a:latin typeface="Times New Roman" panose="02020503050405090304" pitchFamily="18" charset="0"/>
                  <a:ea typeface="楷体_GB2312" pitchFamily="1" charset="-122"/>
                </a:rPr>
                <a:t>BE</a:t>
              </a:r>
              <a:endParaRPr lang="en-US" altLang="zh-CN" sz="1200" b="1">
                <a:solidFill>
                  <a:srgbClr val="0033CC"/>
                </a:solidFill>
                <a:latin typeface="Times New Roman" panose="02020503050405090304" pitchFamily="18" charset="0"/>
                <a:ea typeface="楷体_GB2312" pitchFamily="1" charset="-122"/>
              </a:endParaRPr>
            </a:p>
          </p:txBody>
        </p:sp>
      </p:grpSp>
      <p:grpSp>
        <p:nvGrpSpPr>
          <p:cNvPr id="348260" name="Group 100"/>
          <p:cNvGrpSpPr/>
          <p:nvPr/>
        </p:nvGrpSpPr>
        <p:grpSpPr bwMode="auto">
          <a:xfrm>
            <a:off x="6794813" y="3762335"/>
            <a:ext cx="726762" cy="874712"/>
            <a:chOff x="2304" y="2055"/>
            <a:chExt cx="570" cy="551"/>
          </a:xfrm>
        </p:grpSpPr>
        <p:sp>
          <p:nvSpPr>
            <p:cNvPr id="348261" name="Line 101"/>
            <p:cNvSpPr>
              <a:spLocks noChangeShapeType="1"/>
            </p:cNvSpPr>
            <p:nvPr/>
          </p:nvSpPr>
          <p:spPr bwMode="auto">
            <a:xfrm flipH="1" flipV="1">
              <a:off x="2537" y="2389"/>
              <a:ext cx="337" cy="18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348262" name="Group 102"/>
            <p:cNvGrpSpPr/>
            <p:nvPr/>
          </p:nvGrpSpPr>
          <p:grpSpPr bwMode="auto">
            <a:xfrm>
              <a:off x="2304" y="2055"/>
              <a:ext cx="221" cy="551"/>
              <a:chOff x="2709" y="1776"/>
              <a:chExt cx="221" cy="551"/>
            </a:xfrm>
          </p:grpSpPr>
          <p:sp>
            <p:nvSpPr>
              <p:cNvPr id="348263" name="Rectangle 103"/>
              <p:cNvSpPr>
                <a:spLocks noChangeArrowheads="1"/>
              </p:cNvSpPr>
              <p:nvPr/>
            </p:nvSpPr>
            <p:spPr bwMode="auto">
              <a:xfrm>
                <a:off x="2709" y="1776"/>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000" b="1">
                    <a:solidFill>
                      <a:srgbClr val="CC3300"/>
                    </a:solidFill>
                    <a:latin typeface="宋体" pitchFamily="2" charset="-122"/>
                    <a:ea typeface="楷体_GB2312" pitchFamily="1" charset="-122"/>
                  </a:rPr>
                  <a:t>饱</a:t>
                </a:r>
                <a:endParaRPr lang="zh-CN" altLang="en-US" sz="2000" b="1">
                  <a:solidFill>
                    <a:srgbClr val="CC3300"/>
                  </a:solidFill>
                  <a:latin typeface="Times New Roman" panose="02020503050405090304" pitchFamily="18" charset="0"/>
                  <a:ea typeface="楷体_GB2312" pitchFamily="1" charset="-122"/>
                </a:endParaRPr>
              </a:p>
            </p:txBody>
          </p:sp>
          <p:sp>
            <p:nvSpPr>
              <p:cNvPr id="348264" name="Rectangle 104"/>
              <p:cNvSpPr>
                <a:spLocks noChangeArrowheads="1"/>
              </p:cNvSpPr>
              <p:nvPr/>
            </p:nvSpPr>
            <p:spPr bwMode="auto">
              <a:xfrm>
                <a:off x="2720" y="1955"/>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000" b="1">
                    <a:solidFill>
                      <a:srgbClr val="CC3300"/>
                    </a:solidFill>
                    <a:latin typeface="宋体" pitchFamily="2" charset="-122"/>
                    <a:ea typeface="楷体_GB2312" pitchFamily="1" charset="-122"/>
                  </a:rPr>
                  <a:t>和</a:t>
                </a:r>
                <a:endParaRPr lang="zh-CN" altLang="en-US" sz="2000" b="1">
                  <a:solidFill>
                    <a:srgbClr val="CC3300"/>
                  </a:solidFill>
                  <a:latin typeface="Times New Roman" panose="02020503050405090304" pitchFamily="18" charset="0"/>
                  <a:ea typeface="楷体_GB2312" pitchFamily="1" charset="-122"/>
                </a:endParaRPr>
              </a:p>
            </p:txBody>
          </p:sp>
          <p:sp>
            <p:nvSpPr>
              <p:cNvPr id="348265" name="Rectangle 105"/>
              <p:cNvSpPr>
                <a:spLocks noChangeArrowheads="1"/>
              </p:cNvSpPr>
              <p:nvPr/>
            </p:nvSpPr>
            <p:spPr bwMode="auto">
              <a:xfrm>
                <a:off x="2729" y="2135"/>
                <a:ext cx="2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000" b="1">
                    <a:solidFill>
                      <a:srgbClr val="CC3300"/>
                    </a:solidFill>
                    <a:latin typeface="宋体" pitchFamily="2" charset="-122"/>
                    <a:ea typeface="楷体_GB2312" pitchFamily="1" charset="-122"/>
                  </a:rPr>
                  <a:t>区</a:t>
                </a:r>
                <a:endParaRPr lang="zh-CN" altLang="en-US" sz="2000" b="1">
                  <a:solidFill>
                    <a:srgbClr val="CC3300"/>
                  </a:solidFill>
                  <a:latin typeface="Times New Roman" panose="02020503050405090304" pitchFamily="18" charset="0"/>
                  <a:ea typeface="楷体_GB2312" pitchFamily="1" charset="-122"/>
                </a:endParaRPr>
              </a:p>
            </p:txBody>
          </p:sp>
        </p:grpSp>
      </p:grpSp>
      <p:sp>
        <p:nvSpPr>
          <p:cNvPr id="348266" name="Rectangle 106"/>
          <p:cNvSpPr>
            <a:spLocks noChangeArrowheads="1"/>
          </p:cNvSpPr>
          <p:nvPr/>
        </p:nvSpPr>
        <p:spPr bwMode="auto">
          <a:xfrm>
            <a:off x="1835150" y="1422360"/>
            <a:ext cx="85852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条件：</a:t>
            </a:r>
            <a:r>
              <a:rPr lang="en-US" altLang="zh-CN" sz="2400" b="1">
                <a:solidFill>
                  <a:srgbClr val="FF0000"/>
                </a:solidFill>
                <a:latin typeface="Times New Roman" panose="02020503050405090304" pitchFamily="18" charset="0"/>
                <a:ea typeface="楷体_GB2312" pitchFamily="1" charset="-122"/>
              </a:rPr>
              <a:t> </a:t>
            </a:r>
            <a:r>
              <a:rPr lang="en-US" altLang="zh-CN" sz="2400" b="1">
                <a:solidFill>
                  <a:srgbClr val="CC0000"/>
                </a:solidFill>
                <a:latin typeface="Times New Roman" panose="02020503050405090304" pitchFamily="18" charset="0"/>
                <a:ea typeface="楷体_GB2312" pitchFamily="1" charset="-122"/>
              </a:rPr>
              <a:t>e</a:t>
            </a:r>
            <a:r>
              <a:rPr lang="zh-CN" altLang="en-US" sz="2400" b="1">
                <a:solidFill>
                  <a:srgbClr val="CC0000"/>
                </a:solidFill>
                <a:latin typeface="Times New Roman" panose="02020503050405090304" pitchFamily="18" charset="0"/>
                <a:ea typeface="楷体_GB2312" pitchFamily="1" charset="-122"/>
              </a:rPr>
              <a:t>结正偏，</a:t>
            </a:r>
            <a:r>
              <a:rPr lang="en-US" altLang="zh-CN" sz="2400" b="1">
                <a:solidFill>
                  <a:srgbClr val="CC0000"/>
                </a:solidFill>
                <a:latin typeface="Times New Roman" panose="02020503050405090304" pitchFamily="18" charset="0"/>
                <a:ea typeface="楷体_GB2312" pitchFamily="1" charset="-122"/>
              </a:rPr>
              <a:t>c</a:t>
            </a:r>
            <a:r>
              <a:rPr lang="zh-CN" altLang="en-US" sz="2400" b="1">
                <a:solidFill>
                  <a:srgbClr val="CC0000"/>
                </a:solidFill>
                <a:latin typeface="Times New Roman" panose="02020503050405090304" pitchFamily="18" charset="0"/>
                <a:ea typeface="楷体_GB2312" pitchFamily="1" charset="-122"/>
              </a:rPr>
              <a:t>结正偏（</a:t>
            </a:r>
            <a:r>
              <a:rPr lang="en-US" altLang="zh-CN" sz="2400" b="1">
                <a:solidFill>
                  <a:srgbClr val="FF0000"/>
                </a:solidFill>
                <a:latin typeface="Times New Roman" panose="02020503050405090304" pitchFamily="18" charset="0"/>
              </a:rPr>
              <a:t>u</a:t>
            </a:r>
            <a:r>
              <a:rPr lang="en-US" altLang="zh-CN" sz="2400" b="1" baseline="-20000">
                <a:solidFill>
                  <a:srgbClr val="FF0000"/>
                </a:solidFill>
                <a:latin typeface="Times New Roman" panose="02020503050405090304" pitchFamily="18" charset="0"/>
              </a:rPr>
              <a:t>CE</a:t>
            </a:r>
            <a:r>
              <a:rPr lang="en-US" altLang="zh-CN" sz="2400" b="1">
                <a:solidFill>
                  <a:srgbClr val="CC0000"/>
                </a:solidFill>
                <a:latin typeface="Times New Roman" panose="02020503050405090304" pitchFamily="18" charset="0"/>
              </a:rPr>
              <a:t>&lt;</a:t>
            </a:r>
            <a:r>
              <a:rPr lang="en-US" altLang="zh-CN" sz="2400" b="1">
                <a:solidFill>
                  <a:srgbClr val="FF0000"/>
                </a:solidFill>
                <a:latin typeface="Times New Roman" panose="02020503050405090304" pitchFamily="18" charset="0"/>
              </a:rPr>
              <a:t>u</a:t>
            </a:r>
            <a:r>
              <a:rPr lang="en-US" altLang="zh-CN" sz="2400" b="1" baseline="-20000">
                <a:solidFill>
                  <a:srgbClr val="FF0000"/>
                </a:solidFill>
                <a:latin typeface="Times New Roman" panose="02020503050405090304" pitchFamily="18" charset="0"/>
              </a:rPr>
              <a:t>BE</a:t>
            </a:r>
            <a:r>
              <a:rPr lang="zh-CN" altLang="en-US" sz="2400" b="1">
                <a:solidFill>
                  <a:srgbClr val="CC0000"/>
                </a:solidFill>
                <a:ea typeface="楷体_GB2312" pitchFamily="1" charset="-122"/>
              </a:rPr>
              <a:t>即临界饱和线的左侧）。</a:t>
            </a:r>
            <a:endParaRPr lang="en-US" altLang="zh-CN" sz="2400" b="1">
              <a:solidFill>
                <a:srgbClr val="CC0000"/>
              </a:solidFill>
              <a:ea typeface="楷体_GB2312" pitchFamily="1" charset="-122"/>
            </a:endParaRPr>
          </a:p>
        </p:txBody>
      </p:sp>
      <p:sp>
        <p:nvSpPr>
          <p:cNvPr id="348268" name="Rectangle 108"/>
          <p:cNvSpPr>
            <a:spLocks noChangeArrowheads="1"/>
          </p:cNvSpPr>
          <p:nvPr/>
        </p:nvSpPr>
        <p:spPr bwMode="auto">
          <a:xfrm>
            <a:off x="1901825" y="2022436"/>
            <a:ext cx="52133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特点：</a:t>
            </a:r>
            <a:endParaRPr lang="en-US" altLang="zh-CN" sz="2400" b="1">
              <a:solidFill>
                <a:srgbClr val="000000"/>
              </a:solidFill>
              <a:latin typeface="楷体_GB2312" pitchFamily="1" charset="-122"/>
              <a:ea typeface="楷体_GB2312" pitchFamily="1" charset="-122"/>
            </a:endParaRPr>
          </a:p>
        </p:txBody>
      </p:sp>
      <p:sp>
        <p:nvSpPr>
          <p:cNvPr id="348269" name="Rectangle 109"/>
          <p:cNvSpPr>
            <a:spLocks noChangeArrowheads="1"/>
          </p:cNvSpPr>
          <p:nvPr/>
        </p:nvSpPr>
        <p:spPr bwMode="auto">
          <a:xfrm>
            <a:off x="1851026" y="4510048"/>
            <a:ext cx="518477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en-US" altLang="zh-CN" sz="2000" b="1">
                <a:solidFill>
                  <a:srgbClr val="CC0000"/>
                </a:solidFill>
                <a:latin typeface="Times New Roman" panose="02020503050405090304" pitchFamily="18" charset="0"/>
              </a:rPr>
              <a:t>①</a:t>
            </a:r>
            <a:r>
              <a:rPr lang="en-US" altLang="zh-CN" sz="2400" b="1">
                <a:solidFill>
                  <a:srgbClr val="CC0000"/>
                </a:solidFill>
                <a:latin typeface="Times New Roman" panose="02020503050405090304" pitchFamily="18" charset="0"/>
              </a:rPr>
              <a:t>. </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B</a:t>
            </a:r>
            <a:r>
              <a:rPr lang="zh-CN" altLang="en-US" sz="2400" b="1">
                <a:solidFill>
                  <a:srgbClr val="CC0000"/>
                </a:solidFill>
                <a:latin typeface="Times New Roman" panose="02020503050405090304" pitchFamily="18" charset="0"/>
                <a:ea typeface="楷体_GB2312" pitchFamily="1" charset="-122"/>
              </a:rPr>
              <a:t>一定时， </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C</a:t>
            </a:r>
            <a:r>
              <a:rPr lang="zh-CN" altLang="en-US" sz="2400" b="1">
                <a:solidFill>
                  <a:srgbClr val="CC0000"/>
                </a:solidFill>
                <a:latin typeface="Times New Roman" panose="02020503050405090304" pitchFamily="18" charset="0"/>
                <a:ea typeface="楷体_GB2312" pitchFamily="1" charset="-122"/>
              </a:rPr>
              <a:t>的数值比放大时小</a:t>
            </a:r>
            <a:r>
              <a:rPr lang="zh-CN" altLang="en-US" sz="2000" b="1">
                <a:solidFill>
                  <a:srgbClr val="CC0000"/>
                </a:solidFill>
                <a:latin typeface="Times New Roman" panose="02020503050405090304" pitchFamily="18" charset="0"/>
                <a:ea typeface="楷体_GB2312" pitchFamily="1" charset="-122"/>
              </a:rPr>
              <a:t>；</a:t>
            </a:r>
            <a:endParaRPr lang="zh-CN" altLang="en-US" sz="2400" b="1">
              <a:solidFill>
                <a:srgbClr val="CC0000"/>
              </a:solidFill>
              <a:latin typeface="Times New Roman" panose="02020503050405090304" pitchFamily="18" charset="0"/>
              <a:ea typeface="楷体_GB2312" pitchFamily="1" charset="-122"/>
            </a:endParaRPr>
          </a:p>
        </p:txBody>
      </p:sp>
      <p:sp>
        <p:nvSpPr>
          <p:cNvPr id="348270" name="Rectangle 110"/>
          <p:cNvSpPr>
            <a:spLocks noChangeArrowheads="1"/>
          </p:cNvSpPr>
          <p:nvPr/>
        </p:nvSpPr>
        <p:spPr bwMode="auto">
          <a:xfrm>
            <a:off x="1581150" y="3059072"/>
            <a:ext cx="5054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      由于</a:t>
            </a:r>
            <a:r>
              <a:rPr lang="en-US" altLang="zh-CN" sz="2400" b="1">
                <a:solidFill>
                  <a:srgbClr val="000000"/>
                </a:solidFill>
                <a:latin typeface="楷体_GB2312" pitchFamily="1" charset="-122"/>
                <a:ea typeface="楷体_GB2312" pitchFamily="1" charset="-122"/>
              </a:rPr>
              <a:t>c</a:t>
            </a:r>
            <a:r>
              <a:rPr lang="zh-CN" altLang="en-US" sz="2400" b="1">
                <a:solidFill>
                  <a:srgbClr val="000000"/>
                </a:solidFill>
                <a:latin typeface="楷体_GB2312" pitchFamily="1" charset="-122"/>
                <a:ea typeface="楷体_GB2312" pitchFamily="1" charset="-122"/>
              </a:rPr>
              <a:t>结正偏，不利于集电  区收集电子，同时造成基区复合电流增大。因此：</a:t>
            </a:r>
            <a:endParaRPr lang="en-US" altLang="zh-CN" sz="2400" b="1">
              <a:solidFill>
                <a:srgbClr val="000000"/>
              </a:solidFill>
              <a:latin typeface="楷体_GB2312" pitchFamily="1" charset="-122"/>
              <a:ea typeface="楷体_GB2312" pitchFamily="1" charset="-122"/>
            </a:endParaRPr>
          </a:p>
        </p:txBody>
      </p:sp>
      <p:sp>
        <p:nvSpPr>
          <p:cNvPr id="348271" name="Rectangle 111"/>
          <p:cNvSpPr>
            <a:spLocks noChangeArrowheads="1"/>
          </p:cNvSpPr>
          <p:nvPr/>
        </p:nvSpPr>
        <p:spPr bwMode="auto">
          <a:xfrm>
            <a:off x="1865313" y="5133935"/>
            <a:ext cx="52705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zh-CN" sz="2000" b="1">
                <a:solidFill>
                  <a:srgbClr val="CC0000"/>
                </a:solidFill>
                <a:latin typeface="Times New Roman" panose="02020503050405090304" pitchFamily="18" charset="0"/>
              </a:rPr>
              <a:t>②</a:t>
            </a:r>
            <a:r>
              <a:rPr lang="zh-CN" altLang="en-US" sz="2000" b="1">
                <a:solidFill>
                  <a:srgbClr val="CC0000"/>
                </a:solidFill>
                <a:latin typeface="Times New Roman" panose="02020503050405090304" pitchFamily="18" charset="0"/>
              </a:rPr>
              <a:t>. </a:t>
            </a:r>
            <a:r>
              <a:rPr lang="en-US" altLang="zh-CN" sz="2400" b="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CE</a:t>
            </a:r>
            <a:r>
              <a:rPr lang="zh-CN" altLang="en-US" sz="2400" b="1">
                <a:solidFill>
                  <a:srgbClr val="CC0000"/>
                </a:solidFill>
                <a:latin typeface="Times New Roman" panose="02020503050405090304" pitchFamily="18" charset="0"/>
                <a:ea typeface="楷体_GB2312" pitchFamily="1" charset="-122"/>
              </a:rPr>
              <a:t>一定</a:t>
            </a:r>
            <a:r>
              <a:rPr lang="zh-CN" altLang="en-US" sz="2400" b="1">
                <a:solidFill>
                  <a:srgbClr val="CC0000"/>
                </a:solidFill>
                <a:latin typeface="楷体_GB2312" pitchFamily="1" charset="-122"/>
                <a:ea typeface="楷体_GB2312" pitchFamily="1" charset="-122"/>
              </a:rPr>
              <a:t>而</a:t>
            </a:r>
            <a:r>
              <a:rPr lang="en-US" altLang="zh-CN" sz="2400" b="1">
                <a:solidFill>
                  <a:srgbClr val="CC0000"/>
                </a:solidFill>
                <a:latin typeface="Times New Roman" panose="02020503050405090304" pitchFamily="18" charset="0"/>
              </a:rPr>
              <a:t> </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B</a:t>
            </a:r>
            <a:r>
              <a:rPr lang="zh-CN" altLang="en-US" sz="2400" b="1">
                <a:solidFill>
                  <a:srgbClr val="CC0000"/>
                </a:solidFill>
                <a:latin typeface="楷体_GB2312" pitchFamily="1" charset="-122"/>
                <a:ea typeface="楷体_GB2312" pitchFamily="1" charset="-122"/>
              </a:rPr>
              <a:t>增大时，</a:t>
            </a:r>
            <a:r>
              <a:rPr lang="en-US" altLang="zh-CN" sz="2400" b="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C</a:t>
            </a:r>
            <a:r>
              <a:rPr lang="zh-CN" altLang="en-US" sz="2400" b="1">
                <a:solidFill>
                  <a:srgbClr val="CC0000"/>
                </a:solidFill>
                <a:latin typeface="楷体_GB2312" pitchFamily="1" charset="-122"/>
                <a:ea typeface="楷体_GB2312" pitchFamily="1" charset="-122"/>
              </a:rPr>
              <a:t>基本不变。</a:t>
            </a:r>
            <a:endParaRPr lang="zh-CN" altLang="en-US" sz="2400" b="1">
              <a:solidFill>
                <a:srgbClr val="CC0000"/>
              </a:solidFill>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266"/>
                                        </p:tgtEl>
                                        <p:attrNameLst>
                                          <p:attrName>style.visibility</p:attrName>
                                        </p:attrNameLst>
                                      </p:cBhvr>
                                      <p:to>
                                        <p:strVal val="visible"/>
                                      </p:to>
                                    </p:set>
                                    <p:animEffect transition="in" filter="wipe(left)">
                                      <p:cBhvr>
                                        <p:cTn id="7" dur="1000"/>
                                        <p:tgtEl>
                                          <p:spTgt spid="348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268"/>
                                        </p:tgtEl>
                                        <p:attrNameLst>
                                          <p:attrName>style.visibility</p:attrName>
                                        </p:attrNameLst>
                                      </p:cBhvr>
                                      <p:to>
                                        <p:strVal val="visible"/>
                                      </p:to>
                                    </p:set>
                                    <p:animEffect transition="in" filter="wipe(left)">
                                      <p:cBhvr>
                                        <p:cTn id="12" dur="500"/>
                                        <p:tgtEl>
                                          <p:spTgt spid="3482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8163">
                                            <p:txEl>
                                              <p:pRg st="0" end="0"/>
                                            </p:txEl>
                                          </p:spTgt>
                                        </p:tgtEl>
                                        <p:attrNameLst>
                                          <p:attrName>style.visibility</p:attrName>
                                        </p:attrNameLst>
                                      </p:cBhvr>
                                      <p:to>
                                        <p:strVal val="visible"/>
                                      </p:to>
                                    </p:set>
                                    <p:animEffect transition="in" filter="wipe(up)">
                                      <p:cBhvr>
                                        <p:cTn id="17" dur="500"/>
                                        <p:tgtEl>
                                          <p:spTgt spid="3481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48270"/>
                                        </p:tgtEl>
                                        <p:attrNameLst>
                                          <p:attrName>style.visibility</p:attrName>
                                        </p:attrNameLst>
                                      </p:cBhvr>
                                      <p:to>
                                        <p:strVal val="visible"/>
                                      </p:to>
                                    </p:set>
                                    <p:animEffect transition="in" filter="wipe(up)">
                                      <p:cBhvr>
                                        <p:cTn id="22" dur="500"/>
                                        <p:tgtEl>
                                          <p:spTgt spid="3482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8269"/>
                                        </p:tgtEl>
                                        <p:attrNameLst>
                                          <p:attrName>style.visibility</p:attrName>
                                        </p:attrNameLst>
                                      </p:cBhvr>
                                      <p:to>
                                        <p:strVal val="visible"/>
                                      </p:to>
                                    </p:set>
                                    <p:animEffect transition="in" filter="wipe(left)">
                                      <p:cBhvr>
                                        <p:cTn id="27" dur="1000"/>
                                        <p:tgtEl>
                                          <p:spTgt spid="3482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8271"/>
                                        </p:tgtEl>
                                        <p:attrNameLst>
                                          <p:attrName>style.visibility</p:attrName>
                                        </p:attrNameLst>
                                      </p:cBhvr>
                                      <p:to>
                                        <p:strVal val="visible"/>
                                      </p:to>
                                    </p:set>
                                    <p:animEffect transition="in" filter="wipe(left)">
                                      <p:cBhvr>
                                        <p:cTn id="32" dur="1000"/>
                                        <p:tgtEl>
                                          <p:spTgt spid="3482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48247"/>
                                        </p:tgtEl>
                                        <p:attrNameLst>
                                          <p:attrName>style.visibility</p:attrName>
                                        </p:attrNameLst>
                                      </p:cBhvr>
                                      <p:to>
                                        <p:strVal val="visible"/>
                                      </p:to>
                                    </p:set>
                                    <p:animEffect transition="in" filter="wipe(up)">
                                      <p:cBhvr>
                                        <p:cTn id="37" dur="1000"/>
                                        <p:tgtEl>
                                          <p:spTgt spid="34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build="p"/>
      <p:bldP spid="348247" grpId="0"/>
      <p:bldP spid="348266" grpId="0"/>
      <p:bldP spid="348268" grpId="0"/>
      <p:bldP spid="348269" grpId="0"/>
      <p:bldP spid="348270" grpId="0"/>
      <p:bldP spid="348271"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9187" name="Object 3"/>
          <p:cNvGraphicFramePr>
            <a:graphicFrameLocks noGrp="1" noChangeAspect="1"/>
          </p:cNvGraphicFramePr>
          <p:nvPr>
            <p:ph sz="half" idx="1"/>
          </p:nvPr>
        </p:nvGraphicFramePr>
        <p:xfrm>
          <a:off x="7092650" y="2404247"/>
          <a:ext cx="3535362" cy="3276600"/>
        </p:xfrm>
        <a:graphic>
          <a:graphicData uri="http://schemas.openxmlformats.org/presentationml/2006/ole">
            <mc:AlternateContent xmlns:mc="http://schemas.openxmlformats.org/markup-compatibility/2006">
              <mc:Choice xmlns:v="urn:schemas-microsoft-com:vml" Requires="v">
                <p:oleObj spid="_x0000_s2" name="Visio" r:id="rId1" imgW="3973195" imgH="3763010" progId="Visio.Drawing.11">
                  <p:embed/>
                </p:oleObj>
              </mc:Choice>
              <mc:Fallback>
                <p:oleObj name="Visio" r:id="rId1" imgW="3973195" imgH="376301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650" y="2404247"/>
                        <a:ext cx="3535362" cy="3276600"/>
                      </a:xfrm>
                      <a:prstGeom prst="rect">
                        <a:avLst/>
                      </a:prstGeom>
                    </p:spPr>
                  </p:pic>
                </p:oleObj>
              </mc:Fallback>
            </mc:AlternateContent>
          </a:graphicData>
        </a:graphic>
      </p:graphicFrame>
      <p:sp>
        <p:nvSpPr>
          <p:cNvPr id="349190" name="Rectangle 6"/>
          <p:cNvSpPr>
            <a:spLocks noChangeArrowheads="1"/>
          </p:cNvSpPr>
          <p:nvPr/>
        </p:nvSpPr>
        <p:spPr bwMode="auto">
          <a:xfrm>
            <a:off x="2114251" y="778647"/>
            <a:ext cx="84407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en-US" altLang="zh-CN" sz="2400" b="1">
                <a:solidFill>
                  <a:srgbClr val="000000"/>
                </a:solidFill>
                <a:latin typeface="楷体_GB2312" pitchFamily="1" charset="-122"/>
                <a:ea typeface="楷体_GB2312" pitchFamily="1" charset="-122"/>
              </a:rPr>
              <a:t>     </a:t>
            </a:r>
            <a:r>
              <a:rPr lang="en-US" altLang="zh-CN" sz="2800" b="1">
                <a:solidFill>
                  <a:srgbClr val="000066"/>
                </a:solidFill>
                <a:latin typeface="Times New Roman" panose="02020503050405090304" pitchFamily="18" charset="0"/>
                <a:ea typeface="楷体_GB2312" pitchFamily="1" charset="-122"/>
              </a:rPr>
              <a:t>3.</a:t>
            </a:r>
            <a:r>
              <a:rPr lang="en-US" altLang="zh-CN" sz="2800" b="1">
                <a:solidFill>
                  <a:srgbClr val="000066"/>
                </a:solidFill>
                <a:latin typeface="楷体_GB2312" pitchFamily="1" charset="-122"/>
                <a:ea typeface="楷体_GB2312" pitchFamily="1" charset="-122"/>
              </a:rPr>
              <a:t> </a:t>
            </a:r>
            <a:r>
              <a:rPr lang="zh-CN" altLang="en-US" sz="2800" b="1">
                <a:solidFill>
                  <a:srgbClr val="000066"/>
                </a:solidFill>
                <a:latin typeface="楷体_GB2312" pitchFamily="1" charset="-122"/>
                <a:ea typeface="楷体_GB2312" pitchFamily="1" charset="-122"/>
              </a:rPr>
              <a:t>截止区</a:t>
            </a:r>
            <a:endParaRPr lang="en-US" altLang="zh-CN" sz="2400" b="1">
              <a:solidFill>
                <a:srgbClr val="000000"/>
              </a:solidFill>
              <a:latin typeface="Times New Roman" panose="02020503050405090304" pitchFamily="18" charset="0"/>
              <a:ea typeface="楷体_GB2312" pitchFamily="1" charset="-122"/>
            </a:endParaRPr>
          </a:p>
        </p:txBody>
      </p:sp>
      <p:grpSp>
        <p:nvGrpSpPr>
          <p:cNvPr id="349196" name="Group 12"/>
          <p:cNvGrpSpPr/>
          <p:nvPr/>
        </p:nvGrpSpPr>
        <p:grpSpPr bwMode="auto">
          <a:xfrm>
            <a:off x="2019000" y="2497910"/>
            <a:ext cx="4627562" cy="3541712"/>
            <a:chOff x="296" y="1267"/>
            <a:chExt cx="2915" cy="2231"/>
          </a:xfrm>
        </p:grpSpPr>
        <p:graphicFrame>
          <p:nvGraphicFramePr>
            <p:cNvPr id="349191" name="Object 7"/>
            <p:cNvGraphicFramePr>
              <a:graphicFrameLocks noChangeAspect="1"/>
            </p:cNvGraphicFramePr>
            <p:nvPr/>
          </p:nvGraphicFramePr>
          <p:xfrm>
            <a:off x="2880" y="1312"/>
            <a:ext cx="182" cy="288"/>
          </p:xfrm>
          <a:graphic>
            <a:graphicData uri="http://schemas.openxmlformats.org/presentationml/2006/ole">
              <mc:AlternateContent xmlns:mc="http://schemas.openxmlformats.org/markup-compatibility/2006">
                <mc:Choice xmlns:v="urn:schemas-microsoft-com:vml" Requires="v">
                  <p:oleObj spid="_x0000_s3" name="Equation" r:id="rId3" imgW="152400" imgH="241300" progId="Equation.DSMT4">
                    <p:embed/>
                  </p:oleObj>
                </mc:Choice>
                <mc:Fallback>
                  <p:oleObj name="Equation" r:id="rId3" imgW="152400" imgH="2413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312"/>
                          <a:ext cx="1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9194" name="Rectangle 10"/>
            <p:cNvSpPr>
              <a:spLocks noChangeArrowheads="1"/>
            </p:cNvSpPr>
            <p:nvPr/>
          </p:nvSpPr>
          <p:spPr bwMode="auto">
            <a:xfrm>
              <a:off x="296" y="1267"/>
              <a:ext cx="2915" cy="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30000"/>
                </a:lnSpc>
                <a:spcAft>
                  <a:spcPct val="0"/>
                </a:spcAft>
                <a:buNone/>
              </a:pPr>
              <a:r>
                <a:rPr lang="en-US" altLang="zh-CN" sz="2400" b="1">
                  <a:solidFill>
                    <a:srgbClr val="000000"/>
                  </a:solidFill>
                  <a:latin typeface="Times New Roman" panose="02020503050405090304" pitchFamily="18" charset="0"/>
                  <a:ea typeface="楷体_GB2312" pitchFamily="1" charset="-122"/>
                </a:rPr>
                <a:t>      </a:t>
              </a:r>
              <a:r>
                <a:rPr lang="en-US" altLang="zh-CN" sz="2400" b="1">
                  <a:solidFill>
                    <a:srgbClr val="000000"/>
                  </a:solidFill>
                  <a:latin typeface="楷体_GB2312" pitchFamily="1" charset="-122"/>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当</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en-US" altLang="zh-CN" sz="2400" b="1">
                  <a:solidFill>
                    <a:srgbClr val="000000"/>
                  </a:solidFill>
                  <a:latin typeface="Times New Roman" panose="02020503050405090304" pitchFamily="18" charset="0"/>
                  <a:ea typeface="楷体_GB2312" pitchFamily="1" charset="-122"/>
                </a:rPr>
                <a:t>=0</a:t>
              </a:r>
              <a:r>
                <a:rPr lang="zh-CN" altLang="en-US" sz="2400" b="1">
                  <a:solidFill>
                    <a:srgbClr val="000000"/>
                  </a:solidFill>
                  <a:latin typeface="Times New Roman" panose="02020503050405090304" pitchFamily="18" charset="0"/>
                  <a:ea typeface="楷体_GB2312" pitchFamily="1" charset="-122"/>
                </a:rPr>
                <a:t>时，</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Times New Roman" panose="02020503050405090304" pitchFamily="18" charset="0"/>
                  <a:ea typeface="楷体_GB2312" pitchFamily="1" charset="-122"/>
                </a:rPr>
                <a:t>= I</a:t>
              </a:r>
              <a:r>
                <a:rPr lang="en-US" altLang="zh-CN" sz="2400" b="1" baseline="-25000">
                  <a:solidFill>
                    <a:srgbClr val="000000"/>
                  </a:solidFill>
                  <a:latin typeface="Times New Roman" panose="02020503050405090304" pitchFamily="18" charset="0"/>
                  <a:ea typeface="楷体_GB2312" pitchFamily="1" charset="-122"/>
                </a:rPr>
                <a:t>CEO</a:t>
              </a:r>
              <a:r>
                <a:rPr lang="en-US" altLang="zh-CN" sz="2400" b="1">
                  <a:solidFill>
                    <a:srgbClr val="000000"/>
                  </a:solidFill>
                  <a:latin typeface="Times New Roman" panose="02020503050405090304" pitchFamily="18" charset="0"/>
                  <a:ea typeface="楷体_GB2312" pitchFamily="1" charset="-122"/>
                </a:rPr>
                <a:t> =(1+  ) I</a:t>
              </a:r>
              <a:r>
                <a:rPr lang="en-US" altLang="zh-CN" sz="2400" b="1" baseline="-25000">
                  <a:solidFill>
                    <a:srgbClr val="000000"/>
                  </a:solidFill>
                  <a:latin typeface="Times New Roman" panose="02020503050405090304" pitchFamily="18" charset="0"/>
                  <a:ea typeface="楷体_GB2312" pitchFamily="1" charset="-122"/>
                </a:rPr>
                <a:t>CBO</a:t>
              </a:r>
              <a:r>
                <a:rPr lang="en-US" altLang="zh-CN" sz="2400" b="1">
                  <a:solidFill>
                    <a:srgbClr val="000000"/>
                  </a:solidFill>
                  <a:latin typeface="Times New Roman" panose="02020503050405090304" pitchFamily="18" charset="0"/>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。这时</a:t>
              </a:r>
              <a:r>
                <a:rPr lang="en-US" altLang="zh-CN" sz="2400" b="1">
                  <a:solidFill>
                    <a:srgbClr val="000000"/>
                  </a:solidFill>
                  <a:latin typeface="Times New Roman" panose="02020503050405090304" pitchFamily="18" charset="0"/>
                  <a:ea typeface="楷体_GB2312" pitchFamily="1" charset="-122"/>
                </a:rPr>
                <a:t>e</a:t>
              </a:r>
              <a:r>
                <a:rPr lang="zh-CN" altLang="en-US" sz="2400" b="1">
                  <a:solidFill>
                    <a:srgbClr val="000000"/>
                  </a:solidFill>
                  <a:latin typeface="Times New Roman" panose="02020503050405090304" pitchFamily="18" charset="0"/>
                  <a:ea typeface="楷体_GB2312" pitchFamily="1" charset="-122"/>
                </a:rPr>
                <a:t>结仍有正向受控作用，但对小功率管，</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CEO</a:t>
              </a:r>
              <a:r>
                <a:rPr lang="zh-CN" altLang="en-US" sz="2400" b="1">
                  <a:solidFill>
                    <a:srgbClr val="000000"/>
                  </a:solidFill>
                  <a:latin typeface="Times New Roman" panose="02020503050405090304" pitchFamily="18" charset="0"/>
                  <a:ea typeface="楷体_GB2312" pitchFamily="1" charset="-122"/>
                </a:rPr>
                <a:t>很小，</a:t>
              </a:r>
              <a:r>
                <a:rPr lang="zh-CN" altLang="en-US" sz="2400" b="1">
                  <a:solidFill>
                    <a:srgbClr val="0000CC"/>
                  </a:solidFill>
                  <a:latin typeface="Times New Roman" panose="02020503050405090304" pitchFamily="18" charset="0"/>
                  <a:ea typeface="楷体_GB2312" pitchFamily="1" charset="-122"/>
                </a:rPr>
                <a:t>可以认为</a:t>
              </a:r>
              <a:r>
                <a:rPr lang="en-US" altLang="zh-CN" sz="2400" b="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a:t>
              </a:r>
              <a:r>
                <a:rPr lang="en-US" altLang="zh-CN" sz="2400" b="1">
                  <a:solidFill>
                    <a:srgbClr val="0000CC"/>
                  </a:solidFill>
                  <a:latin typeface="Times New Roman" panose="02020503050405090304" pitchFamily="18" charset="0"/>
                  <a:ea typeface="楷体_GB2312" pitchFamily="1" charset="-122"/>
                </a:rPr>
                <a:t>≤0</a:t>
              </a:r>
              <a:r>
                <a:rPr lang="zh-CN" altLang="en-US" sz="2400" b="1">
                  <a:solidFill>
                    <a:srgbClr val="0000CC"/>
                  </a:solidFill>
                  <a:latin typeface="Times New Roman" panose="02020503050405090304" pitchFamily="18" charset="0"/>
                  <a:ea typeface="楷体_GB2312" pitchFamily="1" charset="-122"/>
                </a:rPr>
                <a:t>时，管子截止。</a:t>
              </a:r>
              <a:r>
                <a:rPr lang="zh-CN" altLang="en-US" sz="2400" b="1">
                  <a:solidFill>
                    <a:srgbClr val="000000"/>
                  </a:solidFill>
                  <a:latin typeface="Times New Roman" panose="02020503050405090304" pitchFamily="18" charset="0"/>
                  <a:ea typeface="楷体_GB2312" pitchFamily="1" charset="-122"/>
                </a:rPr>
                <a:t>反映在特性上，即为</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en-US" altLang="zh-CN" sz="2400" b="1">
                  <a:solidFill>
                    <a:srgbClr val="000000"/>
                  </a:solidFill>
                  <a:latin typeface="Times New Roman" panose="02020503050405090304" pitchFamily="18" charset="0"/>
                  <a:ea typeface="楷体_GB2312" pitchFamily="1" charset="-122"/>
                </a:rPr>
                <a:t>≤0</a:t>
              </a:r>
              <a:r>
                <a:rPr lang="zh-CN" altLang="en-US" sz="2400" b="1">
                  <a:solidFill>
                    <a:srgbClr val="000000"/>
                  </a:solidFill>
                  <a:latin typeface="Times New Roman" panose="02020503050405090304" pitchFamily="18" charset="0"/>
                  <a:ea typeface="楷体_GB2312" pitchFamily="1" charset="-122"/>
                </a:rPr>
                <a:t>的曲线基本重合在水平轴上。</a:t>
              </a:r>
              <a:endParaRPr lang="en-US" altLang="zh-CN" sz="2400" b="1">
                <a:solidFill>
                  <a:srgbClr val="000000"/>
                </a:solidFill>
                <a:latin typeface="Times New Roman" panose="02020503050405090304" pitchFamily="18" charset="0"/>
                <a:ea typeface="楷体_GB2312" pitchFamily="1" charset="-122"/>
              </a:endParaRPr>
            </a:p>
            <a:p>
              <a:pPr defTabSz="914400" fontAlgn="base">
                <a:lnSpc>
                  <a:spcPct val="130000"/>
                </a:lnSpc>
                <a:spcAft>
                  <a:spcPct val="0"/>
                </a:spcAft>
                <a:buNone/>
              </a:pPr>
              <a:endParaRPr lang="zh-CN" altLang="en-US" sz="2400" b="1">
                <a:solidFill>
                  <a:srgbClr val="000000"/>
                </a:solidFill>
                <a:latin typeface="Times New Roman" panose="02020503050405090304" pitchFamily="18" charset="0"/>
                <a:ea typeface="楷体_GB2312" pitchFamily="1" charset="-122"/>
              </a:endParaRPr>
            </a:p>
          </p:txBody>
        </p:sp>
      </p:grpSp>
      <p:sp>
        <p:nvSpPr>
          <p:cNvPr id="349195" name="Rectangle 11"/>
          <p:cNvSpPr>
            <a:spLocks noChangeArrowheads="1"/>
          </p:cNvSpPr>
          <p:nvPr/>
        </p:nvSpPr>
        <p:spPr bwMode="auto">
          <a:xfrm>
            <a:off x="2136476" y="5696722"/>
            <a:ext cx="84407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en-US" altLang="zh-CN" sz="2400" b="1">
                <a:solidFill>
                  <a:srgbClr val="CC0099"/>
                </a:solidFill>
                <a:latin typeface="Times New Roman" panose="02020503050405090304" pitchFamily="18" charset="0"/>
                <a:ea typeface="楷体_GB2312" pitchFamily="1" charset="-122"/>
              </a:rPr>
              <a:t>             </a:t>
            </a:r>
            <a:r>
              <a:rPr lang="zh-CN" altLang="en-US" sz="2400" b="1">
                <a:solidFill>
                  <a:srgbClr val="CC0099"/>
                </a:solidFill>
                <a:latin typeface="楷体_GB2312" pitchFamily="1" charset="-122"/>
                <a:ea typeface="楷体_GB2312" pitchFamily="1" charset="-122"/>
              </a:rPr>
              <a:t>对大功率管，由于</a:t>
            </a:r>
            <a:r>
              <a:rPr lang="en-US" altLang="zh-CN" sz="2400" b="1">
                <a:solidFill>
                  <a:srgbClr val="CC0099"/>
                </a:solidFill>
                <a:latin typeface="Times New Roman" panose="02020503050405090304" pitchFamily="18" charset="0"/>
              </a:rPr>
              <a:t>I</a:t>
            </a:r>
            <a:r>
              <a:rPr lang="en-US" altLang="zh-CN" sz="2400" b="1" baseline="-25000">
                <a:solidFill>
                  <a:srgbClr val="CC0099"/>
                </a:solidFill>
                <a:latin typeface="Times New Roman" panose="02020503050405090304" pitchFamily="18" charset="0"/>
              </a:rPr>
              <a:t>CEO</a:t>
            </a:r>
            <a:r>
              <a:rPr lang="zh-CN" altLang="en-US" sz="2400" b="1">
                <a:solidFill>
                  <a:srgbClr val="CC0099"/>
                </a:solidFill>
                <a:latin typeface="楷体_GB2312" pitchFamily="1" charset="-122"/>
                <a:ea typeface="楷体_GB2312" pitchFamily="1" charset="-122"/>
              </a:rPr>
              <a:t>很大，此时，为确保管子截止，</a:t>
            </a:r>
            <a:r>
              <a:rPr lang="en-US" altLang="zh-CN" sz="2400" b="1">
                <a:solidFill>
                  <a:srgbClr val="CC0099"/>
                </a:solidFill>
                <a:latin typeface="楷体_GB2312" pitchFamily="1" charset="-122"/>
                <a:ea typeface="楷体_GB2312" pitchFamily="1" charset="-122"/>
              </a:rPr>
              <a:t>e</a:t>
            </a:r>
            <a:r>
              <a:rPr lang="zh-CN" altLang="en-US" sz="2400" b="1">
                <a:solidFill>
                  <a:srgbClr val="CC0099"/>
                </a:solidFill>
                <a:latin typeface="楷体_GB2312" pitchFamily="1" charset="-122"/>
                <a:ea typeface="楷体_GB2312" pitchFamily="1" charset="-122"/>
              </a:rPr>
              <a:t>结必须反偏。</a:t>
            </a:r>
            <a:endParaRPr lang="en-US" altLang="zh-CN" sz="2400" b="1">
              <a:solidFill>
                <a:srgbClr val="CC0099"/>
              </a:solidFill>
              <a:latin typeface="楷体_GB2312" pitchFamily="1" charset="-122"/>
              <a:ea typeface="楷体_GB2312" pitchFamily="1" charset="-122"/>
            </a:endParaRPr>
          </a:p>
        </p:txBody>
      </p:sp>
      <p:sp>
        <p:nvSpPr>
          <p:cNvPr id="349197" name="Rectangle 13"/>
          <p:cNvSpPr>
            <a:spLocks noChangeArrowheads="1"/>
          </p:cNvSpPr>
          <p:nvPr/>
        </p:nvSpPr>
        <p:spPr bwMode="auto">
          <a:xfrm>
            <a:off x="2387301" y="1366022"/>
            <a:ext cx="84407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条件</a:t>
            </a:r>
            <a:r>
              <a:rPr lang="zh-CN" altLang="en-US" sz="2400" b="1">
                <a:solidFill>
                  <a:srgbClr val="000000"/>
                </a:solidFill>
                <a:latin typeface="Times New Roman" panose="02020503050405090304" pitchFamily="18" charset="0"/>
                <a:ea typeface="楷体_GB2312" pitchFamily="1" charset="-122"/>
              </a:rPr>
              <a:t>：</a:t>
            </a:r>
            <a:r>
              <a:rPr lang="en-US" altLang="zh-CN" sz="2400" b="1">
                <a:solidFill>
                  <a:srgbClr val="FF0000"/>
                </a:solidFill>
                <a:latin typeface="Times New Roman" panose="02020503050405090304" pitchFamily="18" charset="0"/>
                <a:ea typeface="楷体_GB2312" pitchFamily="1" charset="-122"/>
              </a:rPr>
              <a:t>e</a:t>
            </a:r>
            <a:r>
              <a:rPr lang="zh-CN" altLang="en-US" sz="2400" b="1">
                <a:solidFill>
                  <a:srgbClr val="FF0000"/>
                </a:solidFill>
                <a:latin typeface="Times New Roman" panose="02020503050405090304" pitchFamily="18" charset="0"/>
                <a:ea typeface="楷体_GB2312" pitchFamily="1" charset="-122"/>
              </a:rPr>
              <a:t>结和</a:t>
            </a:r>
            <a:r>
              <a:rPr lang="en-US" altLang="zh-CN" sz="2400" b="1">
                <a:solidFill>
                  <a:srgbClr val="FF0000"/>
                </a:solidFill>
                <a:latin typeface="Times New Roman" panose="02020503050405090304" pitchFamily="18" charset="0"/>
                <a:ea typeface="楷体_GB2312" pitchFamily="1" charset="-122"/>
              </a:rPr>
              <a:t>c</a:t>
            </a:r>
            <a:r>
              <a:rPr lang="zh-CN" altLang="en-US" sz="2400" b="1">
                <a:solidFill>
                  <a:srgbClr val="FF0000"/>
                </a:solidFill>
                <a:latin typeface="Times New Roman" panose="02020503050405090304" pitchFamily="18" charset="0"/>
                <a:ea typeface="楷体_GB2312" pitchFamily="1" charset="-122"/>
              </a:rPr>
              <a:t>结均处于反偏。</a:t>
            </a:r>
            <a:endParaRPr lang="en-US" altLang="zh-CN" sz="2400" b="1">
              <a:solidFill>
                <a:srgbClr val="000000"/>
              </a:solidFill>
              <a:latin typeface="Times New Roman" panose="02020503050405090304" pitchFamily="18" charset="0"/>
              <a:ea typeface="楷体_GB2312" pitchFamily="1" charset="-122"/>
            </a:endParaRPr>
          </a:p>
        </p:txBody>
      </p:sp>
      <p:sp>
        <p:nvSpPr>
          <p:cNvPr id="349198" name="Rectangle 14"/>
          <p:cNvSpPr>
            <a:spLocks noChangeArrowheads="1"/>
          </p:cNvSpPr>
          <p:nvPr/>
        </p:nvSpPr>
        <p:spPr bwMode="auto">
          <a:xfrm>
            <a:off x="2338087" y="1874023"/>
            <a:ext cx="844073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0000"/>
              </a:lnSpc>
              <a:spcAft>
                <a:spcPct val="0"/>
              </a:spcAft>
              <a:buNone/>
            </a:pPr>
            <a:r>
              <a:rPr lang="zh-CN" altLang="en-US" sz="2400" b="1">
                <a:solidFill>
                  <a:srgbClr val="000000"/>
                </a:solidFill>
                <a:latin typeface="Times New Roman" panose="02020503050405090304" pitchFamily="18" charset="0"/>
                <a:ea typeface="楷体_GB2312" pitchFamily="1" charset="-122"/>
              </a:rPr>
              <a:t>特点：三个电极上的电流均为反向电流，相当极间开路。</a:t>
            </a:r>
            <a:endParaRPr lang="en-US" altLang="zh-CN" sz="2400" b="1">
              <a:solidFill>
                <a:srgbClr val="000000"/>
              </a:solidFill>
              <a:latin typeface="Times New Roman" panose="02020503050405090304" pitchFamily="18" charset="0"/>
              <a:ea typeface="楷体_GB2312" pitchFamily="1" charset="-122"/>
            </a:endParaRPr>
          </a:p>
        </p:txBody>
      </p:sp>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9197"/>
                                        </p:tgtEl>
                                        <p:attrNameLst>
                                          <p:attrName>style.visibility</p:attrName>
                                        </p:attrNameLst>
                                      </p:cBhvr>
                                      <p:to>
                                        <p:strVal val="visible"/>
                                      </p:to>
                                    </p:set>
                                    <p:animEffect transition="in" filter="wipe(left)">
                                      <p:cBhvr>
                                        <p:cTn id="7" dur="1000"/>
                                        <p:tgtEl>
                                          <p:spTgt spid="3491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9198"/>
                                        </p:tgtEl>
                                        <p:attrNameLst>
                                          <p:attrName>style.visibility</p:attrName>
                                        </p:attrNameLst>
                                      </p:cBhvr>
                                      <p:to>
                                        <p:strVal val="visible"/>
                                      </p:to>
                                    </p:set>
                                    <p:animEffect transition="in" filter="wipe(left)">
                                      <p:cBhvr>
                                        <p:cTn id="12" dur="1000"/>
                                        <p:tgtEl>
                                          <p:spTgt spid="3491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9196"/>
                                        </p:tgtEl>
                                        <p:attrNameLst>
                                          <p:attrName>style.visibility</p:attrName>
                                        </p:attrNameLst>
                                      </p:cBhvr>
                                      <p:to>
                                        <p:strVal val="visible"/>
                                      </p:to>
                                    </p:set>
                                    <p:animEffect transition="in" filter="wipe(up)">
                                      <p:cBhvr>
                                        <p:cTn id="17" dur="1000"/>
                                        <p:tgtEl>
                                          <p:spTgt spid="3491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49195"/>
                                        </p:tgtEl>
                                        <p:attrNameLst>
                                          <p:attrName>style.visibility</p:attrName>
                                        </p:attrNameLst>
                                      </p:cBhvr>
                                      <p:to>
                                        <p:strVal val="visible"/>
                                      </p:to>
                                    </p:set>
                                    <p:animEffect transition="in" filter="wipe(up)">
                                      <p:cBhvr>
                                        <p:cTn id="22" dur="1000"/>
                                        <p:tgtEl>
                                          <p:spTgt spid="349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5" grpId="0"/>
      <p:bldP spid="349197" grpId="0"/>
      <p:bldP spid="349198"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7" name="Rectangle 9"/>
          <p:cNvSpPr>
            <a:spLocks noChangeArrowheads="1"/>
          </p:cNvSpPr>
          <p:nvPr/>
        </p:nvSpPr>
        <p:spPr bwMode="auto">
          <a:xfrm>
            <a:off x="2262981" y="607112"/>
            <a:ext cx="7666038"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40000"/>
              </a:lnSpc>
              <a:spcBef>
                <a:spcPct val="0"/>
              </a:spcBef>
              <a:spcAft>
                <a:spcPct val="0"/>
              </a:spcAft>
              <a:buNone/>
            </a:pPr>
            <a:r>
              <a:rPr lang="zh-CN" altLang="en-US" sz="2800" b="1" dirty="0">
                <a:solidFill>
                  <a:srgbClr val="800080"/>
                </a:solidFill>
                <a:latin typeface="楷体_GB2312" pitchFamily="1" charset="-122"/>
                <a:ea typeface="楷体_GB2312" pitchFamily="1" charset="-122"/>
              </a:rPr>
              <a:t>二、共发射极输入特性曲线</a:t>
            </a:r>
            <a:endParaRPr lang="zh-CN" altLang="en-US" sz="2800" dirty="0">
              <a:solidFill>
                <a:srgbClr val="800080"/>
              </a:solidFill>
              <a:latin typeface="楷体_GB2312" pitchFamily="1" charset="-122"/>
              <a:ea typeface="楷体_GB2312" pitchFamily="1" charset="-122"/>
            </a:endParaRPr>
          </a:p>
          <a:p>
            <a:pPr algn="just" defTabSz="914400" fontAlgn="base">
              <a:lnSpc>
                <a:spcPct val="140000"/>
              </a:lnSpc>
              <a:spcBef>
                <a:spcPct val="0"/>
              </a:spcBef>
              <a:spcAft>
                <a:spcPct val="0"/>
              </a:spcAft>
              <a:buNone/>
            </a:pPr>
            <a:r>
              <a:rPr lang="zh-CN" altLang="en-US" sz="2400" b="1" dirty="0">
                <a:solidFill>
                  <a:srgbClr val="000000"/>
                </a:solidFill>
                <a:latin typeface="Times New Roman" panose="02020503050405090304" pitchFamily="18" charset="0"/>
                <a:ea typeface="楷体_GB2312" pitchFamily="1" charset="-122"/>
              </a:rPr>
              <a:t>       共射输入特性曲线是以</a:t>
            </a:r>
            <a:r>
              <a:rPr lang="en-US" altLang="zh-CN" sz="2400" b="1" i="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CE</a:t>
            </a:r>
            <a:r>
              <a:rPr lang="zh-CN" altLang="en-US" sz="2400" b="1" dirty="0">
                <a:solidFill>
                  <a:srgbClr val="000000"/>
                </a:solidFill>
                <a:latin typeface="Times New Roman" panose="02020503050405090304" pitchFamily="18" charset="0"/>
                <a:ea typeface="楷体_GB2312" pitchFamily="1" charset="-122"/>
              </a:rPr>
              <a:t>为参变量时，</a:t>
            </a:r>
            <a:r>
              <a:rPr lang="en-US" altLang="zh-CN" sz="2400" b="1" i="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与</a:t>
            </a:r>
            <a:r>
              <a:rPr lang="en-US" altLang="zh-CN" sz="2400" b="1" i="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BE</a:t>
            </a:r>
            <a:r>
              <a:rPr lang="zh-CN" altLang="en-US" sz="2400" b="1" dirty="0">
                <a:solidFill>
                  <a:srgbClr val="000000"/>
                </a:solidFill>
                <a:latin typeface="Times New Roman" panose="02020503050405090304" pitchFamily="18" charset="0"/>
                <a:ea typeface="楷体_GB2312" pitchFamily="1" charset="-122"/>
              </a:rPr>
              <a:t>间的关系曲线，即 </a:t>
            </a:r>
            <a:r>
              <a:rPr lang="zh-CN" altLang="en-US" sz="2400" dirty="0">
                <a:solidFill>
                  <a:srgbClr val="000000"/>
                </a:solidFill>
                <a:latin typeface="楷体_GB2312" pitchFamily="1" charset="-122"/>
                <a:ea typeface="楷体_GB2312" pitchFamily="1" charset="-122"/>
              </a:rPr>
              <a:t> </a:t>
            </a:r>
            <a:endParaRPr lang="zh-CN" altLang="en-US" sz="1800" dirty="0">
              <a:solidFill>
                <a:srgbClr val="006699"/>
              </a:solidFill>
              <a:latin typeface="Times New Roman" panose="02020503050405090304" pitchFamily="18" charset="0"/>
              <a:ea typeface="楷体_GB2312" pitchFamily="1" charset="-122"/>
            </a:endParaRPr>
          </a:p>
        </p:txBody>
      </p:sp>
      <p:grpSp>
        <p:nvGrpSpPr>
          <p:cNvPr id="58435" name="Group 67"/>
          <p:cNvGrpSpPr/>
          <p:nvPr/>
        </p:nvGrpSpPr>
        <p:grpSpPr bwMode="auto">
          <a:xfrm>
            <a:off x="6701632" y="2135874"/>
            <a:ext cx="3559175" cy="2894012"/>
            <a:chOff x="3301" y="1082"/>
            <a:chExt cx="2242" cy="1823"/>
          </a:xfrm>
        </p:grpSpPr>
        <p:sp>
          <p:nvSpPr>
            <p:cNvPr id="58382" name="Line 14"/>
            <p:cNvSpPr>
              <a:spLocks noChangeShapeType="1"/>
            </p:cNvSpPr>
            <p:nvPr/>
          </p:nvSpPr>
          <p:spPr bwMode="auto">
            <a:xfrm>
              <a:off x="4086" y="1224"/>
              <a:ext cx="1" cy="16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83" name="Freeform 15"/>
            <p:cNvSpPr/>
            <p:nvPr/>
          </p:nvSpPr>
          <p:spPr bwMode="auto">
            <a:xfrm>
              <a:off x="4060" y="1180"/>
              <a:ext cx="44" cy="105"/>
            </a:xfrm>
            <a:custGeom>
              <a:avLst/>
              <a:gdLst>
                <a:gd name="T0" fmla="*/ 44 w 44"/>
                <a:gd name="T1" fmla="*/ 105 h 105"/>
                <a:gd name="T2" fmla="*/ 26 w 44"/>
                <a:gd name="T3" fmla="*/ 88 h 105"/>
                <a:gd name="T4" fmla="*/ 0 w 44"/>
                <a:gd name="T5" fmla="*/ 105 h 105"/>
                <a:gd name="T6" fmla="*/ 26 w 44"/>
                <a:gd name="T7" fmla="*/ 0 h 105"/>
                <a:gd name="T8" fmla="*/ 44 w 44"/>
                <a:gd name="T9" fmla="*/ 105 h 105"/>
              </a:gdLst>
              <a:ahLst/>
              <a:cxnLst>
                <a:cxn ang="0">
                  <a:pos x="T0" y="T1"/>
                </a:cxn>
                <a:cxn ang="0">
                  <a:pos x="T2" y="T3"/>
                </a:cxn>
                <a:cxn ang="0">
                  <a:pos x="T4" y="T5"/>
                </a:cxn>
                <a:cxn ang="0">
                  <a:pos x="T6" y="T7"/>
                </a:cxn>
                <a:cxn ang="0">
                  <a:pos x="T8" y="T9"/>
                </a:cxn>
              </a:cxnLst>
              <a:rect l="0" t="0" r="r" b="b"/>
              <a:pathLst>
                <a:path w="44" h="105">
                  <a:moveTo>
                    <a:pt x="44" y="105"/>
                  </a:moveTo>
                  <a:lnTo>
                    <a:pt x="26" y="88"/>
                  </a:lnTo>
                  <a:lnTo>
                    <a:pt x="0" y="105"/>
                  </a:lnTo>
                  <a:lnTo>
                    <a:pt x="26" y="0"/>
                  </a:lnTo>
                  <a:lnTo>
                    <a:pt x="44" y="10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84" name="Rectangle 16"/>
            <p:cNvSpPr>
              <a:spLocks noChangeArrowheads="1"/>
            </p:cNvSpPr>
            <p:nvPr/>
          </p:nvSpPr>
          <p:spPr bwMode="auto">
            <a:xfrm>
              <a:off x="4139" y="1082"/>
              <a:ext cx="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58385" name="Rectangle 17"/>
            <p:cNvSpPr>
              <a:spLocks noChangeArrowheads="1"/>
            </p:cNvSpPr>
            <p:nvPr/>
          </p:nvSpPr>
          <p:spPr bwMode="auto">
            <a:xfrm>
              <a:off x="4204" y="1207"/>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58386" name="Rectangle 18"/>
            <p:cNvSpPr>
              <a:spLocks noChangeArrowheads="1"/>
            </p:cNvSpPr>
            <p:nvPr/>
          </p:nvSpPr>
          <p:spPr bwMode="auto">
            <a:xfrm>
              <a:off x="4278" y="1127"/>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58387" name="Rectangle 19"/>
            <p:cNvSpPr>
              <a:spLocks noChangeArrowheads="1"/>
            </p:cNvSpPr>
            <p:nvPr/>
          </p:nvSpPr>
          <p:spPr bwMode="auto">
            <a:xfrm>
              <a:off x="4348" y="1118"/>
              <a:ext cx="1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Times New Roman" panose="02020503050405090304" pitchFamily="18" charset="0"/>
                  <a:ea typeface="楷体_GB2312" pitchFamily="1" charset="-122"/>
                  <a:sym typeface="Symbol" panose="05050102010706020507" pitchFamily="18" charset="2"/>
                </a:rPr>
                <a:t></a:t>
              </a:r>
              <a:r>
                <a:rPr lang="en-US" altLang="zh-CN">
                  <a:solidFill>
                    <a:srgbClr val="000000"/>
                  </a:solidFill>
                  <a:latin typeface="Times New Roman" panose="02020503050405090304" pitchFamily="18" charset="0"/>
                  <a:ea typeface="楷体_GB2312" pitchFamily="1" charset="-122"/>
                </a:rPr>
                <a:t>A</a:t>
              </a:r>
              <a:endParaRPr lang="en-US" altLang="zh-CN" b="1">
                <a:solidFill>
                  <a:srgbClr val="FFFFCC"/>
                </a:solidFill>
                <a:latin typeface="Times New Roman" panose="02020503050405090304" pitchFamily="18" charset="0"/>
                <a:ea typeface="楷体_GB2312" pitchFamily="1" charset="-122"/>
              </a:endParaRPr>
            </a:p>
          </p:txBody>
        </p:sp>
        <p:sp>
          <p:nvSpPr>
            <p:cNvPr id="58388" name="Line 20"/>
            <p:cNvSpPr>
              <a:spLocks noChangeShapeType="1"/>
            </p:cNvSpPr>
            <p:nvPr/>
          </p:nvSpPr>
          <p:spPr bwMode="auto">
            <a:xfrm flipH="1">
              <a:off x="3301" y="2539"/>
              <a:ext cx="201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89" name="Freeform 21"/>
            <p:cNvSpPr/>
            <p:nvPr/>
          </p:nvSpPr>
          <p:spPr bwMode="auto">
            <a:xfrm>
              <a:off x="5300" y="2522"/>
              <a:ext cx="104" cy="35"/>
            </a:xfrm>
            <a:custGeom>
              <a:avLst/>
              <a:gdLst>
                <a:gd name="T0" fmla="*/ 0 w 104"/>
                <a:gd name="T1" fmla="*/ 35 h 35"/>
                <a:gd name="T2" fmla="*/ 17 w 104"/>
                <a:gd name="T3" fmla="*/ 17 h 35"/>
                <a:gd name="T4" fmla="*/ 0 w 104"/>
                <a:gd name="T5" fmla="*/ 0 h 35"/>
                <a:gd name="T6" fmla="*/ 104 w 104"/>
                <a:gd name="T7" fmla="*/ 17 h 35"/>
                <a:gd name="T8" fmla="*/ 0 w 104"/>
                <a:gd name="T9" fmla="*/ 35 h 35"/>
              </a:gdLst>
              <a:ahLst/>
              <a:cxnLst>
                <a:cxn ang="0">
                  <a:pos x="T0" y="T1"/>
                </a:cxn>
                <a:cxn ang="0">
                  <a:pos x="T2" y="T3"/>
                </a:cxn>
                <a:cxn ang="0">
                  <a:pos x="T4" y="T5"/>
                </a:cxn>
                <a:cxn ang="0">
                  <a:pos x="T6" y="T7"/>
                </a:cxn>
                <a:cxn ang="0">
                  <a:pos x="T8" y="T9"/>
                </a:cxn>
              </a:cxnLst>
              <a:rect l="0" t="0" r="r" b="b"/>
              <a:pathLst>
                <a:path w="104" h="35">
                  <a:moveTo>
                    <a:pt x="0" y="35"/>
                  </a:moveTo>
                  <a:lnTo>
                    <a:pt x="17" y="17"/>
                  </a:lnTo>
                  <a:lnTo>
                    <a:pt x="0" y="0"/>
                  </a:lnTo>
                  <a:lnTo>
                    <a:pt x="104" y="17"/>
                  </a:lnTo>
                  <a:lnTo>
                    <a:pt x="0" y="3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90" name="Rectangle 22"/>
            <p:cNvSpPr>
              <a:spLocks noChangeArrowheads="1"/>
            </p:cNvSpPr>
            <p:nvPr/>
          </p:nvSpPr>
          <p:spPr bwMode="auto">
            <a:xfrm>
              <a:off x="5140" y="2521"/>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58391" name="Rectangle 23"/>
            <p:cNvSpPr>
              <a:spLocks noChangeArrowheads="1"/>
            </p:cNvSpPr>
            <p:nvPr/>
          </p:nvSpPr>
          <p:spPr bwMode="auto">
            <a:xfrm>
              <a:off x="5245" y="2645"/>
              <a:ext cx="1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BE</a:t>
              </a:r>
              <a:endParaRPr lang="en-US" altLang="zh-CN" sz="1200" b="1">
                <a:solidFill>
                  <a:srgbClr val="FFFFCC"/>
                </a:solidFill>
                <a:latin typeface="Times New Roman" panose="02020503050405090304" pitchFamily="18" charset="0"/>
                <a:ea typeface="楷体_GB2312" pitchFamily="1" charset="-122"/>
              </a:endParaRPr>
            </a:p>
          </p:txBody>
        </p:sp>
        <p:sp>
          <p:nvSpPr>
            <p:cNvPr id="58392" name="Rectangle 24"/>
            <p:cNvSpPr>
              <a:spLocks noChangeArrowheads="1"/>
            </p:cNvSpPr>
            <p:nvPr/>
          </p:nvSpPr>
          <p:spPr bwMode="auto">
            <a:xfrm>
              <a:off x="5367" y="2557"/>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58393" name="Rectangle 25"/>
            <p:cNvSpPr>
              <a:spLocks noChangeArrowheads="1"/>
            </p:cNvSpPr>
            <p:nvPr/>
          </p:nvSpPr>
          <p:spPr bwMode="auto">
            <a:xfrm>
              <a:off x="5439" y="2593"/>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V</a:t>
              </a:r>
              <a:endParaRPr lang="en-US" altLang="zh-CN" b="1">
                <a:solidFill>
                  <a:srgbClr val="FFFFCC"/>
                </a:solidFill>
                <a:latin typeface="Times New Roman" panose="02020503050405090304" pitchFamily="18" charset="0"/>
                <a:ea typeface="楷体_GB2312" pitchFamily="1" charset="-122"/>
              </a:endParaRPr>
            </a:p>
          </p:txBody>
        </p:sp>
        <p:sp>
          <p:nvSpPr>
            <p:cNvPr id="58394" name="Rectangle 26"/>
            <p:cNvSpPr>
              <a:spLocks noChangeArrowheads="1"/>
            </p:cNvSpPr>
            <p:nvPr/>
          </p:nvSpPr>
          <p:spPr bwMode="auto">
            <a:xfrm>
              <a:off x="3997" y="255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58395" name="Line 27"/>
            <p:cNvSpPr>
              <a:spLocks noChangeShapeType="1"/>
            </p:cNvSpPr>
            <p:nvPr/>
          </p:nvSpPr>
          <p:spPr bwMode="auto">
            <a:xfrm flipH="1">
              <a:off x="4043" y="2252"/>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96" name="Line 28"/>
            <p:cNvSpPr>
              <a:spLocks noChangeShapeType="1"/>
            </p:cNvSpPr>
            <p:nvPr/>
          </p:nvSpPr>
          <p:spPr bwMode="auto">
            <a:xfrm flipH="1">
              <a:off x="4043" y="1964"/>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97" name="Line 29"/>
            <p:cNvSpPr>
              <a:spLocks noChangeShapeType="1"/>
            </p:cNvSpPr>
            <p:nvPr/>
          </p:nvSpPr>
          <p:spPr bwMode="auto">
            <a:xfrm flipH="1">
              <a:off x="4043" y="1677"/>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398" name="Rectangle 30"/>
            <p:cNvSpPr>
              <a:spLocks noChangeArrowheads="1"/>
            </p:cNvSpPr>
            <p:nvPr/>
          </p:nvSpPr>
          <p:spPr bwMode="auto">
            <a:xfrm>
              <a:off x="3903" y="1894"/>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60</a:t>
              </a:r>
              <a:endParaRPr lang="zh-CN" altLang="en-US" sz="1600" b="1">
                <a:solidFill>
                  <a:srgbClr val="FFFFCC"/>
                </a:solidFill>
                <a:latin typeface="Times New Roman" panose="02020503050405090304" pitchFamily="18" charset="0"/>
                <a:ea typeface="楷体_GB2312" pitchFamily="1" charset="-122"/>
              </a:endParaRPr>
            </a:p>
          </p:txBody>
        </p:sp>
        <p:sp>
          <p:nvSpPr>
            <p:cNvPr id="58399" name="Rectangle 31"/>
            <p:cNvSpPr>
              <a:spLocks noChangeArrowheads="1"/>
            </p:cNvSpPr>
            <p:nvPr/>
          </p:nvSpPr>
          <p:spPr bwMode="auto">
            <a:xfrm>
              <a:off x="3903" y="1607"/>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90</a:t>
              </a:r>
              <a:endParaRPr lang="zh-CN" altLang="en-US" sz="1600" b="1">
                <a:solidFill>
                  <a:srgbClr val="FFFFCC"/>
                </a:solidFill>
                <a:latin typeface="Times New Roman" panose="02020503050405090304" pitchFamily="18" charset="0"/>
                <a:ea typeface="楷体_GB2312" pitchFamily="1" charset="-122"/>
              </a:endParaRPr>
            </a:p>
          </p:txBody>
        </p:sp>
        <p:sp>
          <p:nvSpPr>
            <p:cNvPr id="58400" name="Line 32"/>
            <p:cNvSpPr>
              <a:spLocks noChangeShapeType="1"/>
            </p:cNvSpPr>
            <p:nvPr/>
          </p:nvSpPr>
          <p:spPr bwMode="auto">
            <a:xfrm flipV="1">
              <a:off x="4436" y="2496"/>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01" name="Rectangle 33"/>
            <p:cNvSpPr>
              <a:spLocks noChangeArrowheads="1"/>
            </p:cNvSpPr>
            <p:nvPr/>
          </p:nvSpPr>
          <p:spPr bwMode="auto">
            <a:xfrm>
              <a:off x="4382" y="2548"/>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0.5</a:t>
              </a:r>
              <a:endParaRPr lang="zh-CN" altLang="en-US" sz="1600" b="1">
                <a:solidFill>
                  <a:srgbClr val="FFFFCC"/>
                </a:solidFill>
                <a:latin typeface="Times New Roman" panose="02020503050405090304" pitchFamily="18" charset="0"/>
                <a:ea typeface="楷体_GB2312" pitchFamily="1" charset="-122"/>
              </a:endParaRPr>
            </a:p>
          </p:txBody>
        </p:sp>
        <p:sp>
          <p:nvSpPr>
            <p:cNvPr id="58402" name="Line 34"/>
            <p:cNvSpPr>
              <a:spLocks noChangeShapeType="1"/>
            </p:cNvSpPr>
            <p:nvPr/>
          </p:nvSpPr>
          <p:spPr bwMode="auto">
            <a:xfrm flipV="1">
              <a:off x="4724" y="2496"/>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03" name="Rectangle 35"/>
            <p:cNvSpPr>
              <a:spLocks noChangeArrowheads="1"/>
            </p:cNvSpPr>
            <p:nvPr/>
          </p:nvSpPr>
          <p:spPr bwMode="auto">
            <a:xfrm>
              <a:off x="4670" y="2548"/>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0.7</a:t>
              </a:r>
              <a:endParaRPr lang="zh-CN" altLang="en-US" sz="1600" b="1">
                <a:solidFill>
                  <a:srgbClr val="FFFFCC"/>
                </a:solidFill>
                <a:latin typeface="Times New Roman" panose="02020503050405090304" pitchFamily="18" charset="0"/>
                <a:ea typeface="楷体_GB2312" pitchFamily="1" charset="-122"/>
              </a:endParaRPr>
            </a:p>
          </p:txBody>
        </p:sp>
        <p:sp>
          <p:nvSpPr>
            <p:cNvPr id="58404" name="Line 36"/>
            <p:cNvSpPr>
              <a:spLocks noChangeShapeType="1"/>
            </p:cNvSpPr>
            <p:nvPr/>
          </p:nvSpPr>
          <p:spPr bwMode="auto">
            <a:xfrm flipV="1">
              <a:off x="5012" y="2496"/>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05" name="Rectangle 37"/>
            <p:cNvSpPr>
              <a:spLocks noChangeArrowheads="1"/>
            </p:cNvSpPr>
            <p:nvPr/>
          </p:nvSpPr>
          <p:spPr bwMode="auto">
            <a:xfrm>
              <a:off x="4958" y="2548"/>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0.9</a:t>
              </a:r>
              <a:endParaRPr lang="zh-CN" altLang="en-US" sz="1600" b="1">
                <a:solidFill>
                  <a:srgbClr val="FFFFCC"/>
                </a:solidFill>
                <a:latin typeface="Times New Roman" panose="02020503050405090304" pitchFamily="18" charset="0"/>
                <a:ea typeface="楷体_GB2312" pitchFamily="1" charset="-122"/>
              </a:endParaRPr>
            </a:p>
          </p:txBody>
        </p:sp>
        <p:sp>
          <p:nvSpPr>
            <p:cNvPr id="58406" name="Freeform 38"/>
            <p:cNvSpPr/>
            <p:nvPr/>
          </p:nvSpPr>
          <p:spPr bwMode="auto">
            <a:xfrm>
              <a:off x="4374" y="2252"/>
              <a:ext cx="411" cy="287"/>
            </a:xfrm>
            <a:custGeom>
              <a:avLst/>
              <a:gdLst>
                <a:gd name="T0" fmla="*/ 0 w 411"/>
                <a:gd name="T1" fmla="*/ 287 h 287"/>
                <a:gd name="T2" fmla="*/ 105 w 411"/>
                <a:gd name="T3" fmla="*/ 287 h 287"/>
                <a:gd name="T4" fmla="*/ 219 w 411"/>
                <a:gd name="T5" fmla="*/ 252 h 287"/>
                <a:gd name="T6" fmla="*/ 306 w 411"/>
                <a:gd name="T7" fmla="*/ 191 h 287"/>
                <a:gd name="T8" fmla="*/ 376 w 411"/>
                <a:gd name="T9" fmla="*/ 104 h 287"/>
                <a:gd name="T10" fmla="*/ 411 w 411"/>
                <a:gd name="T11" fmla="*/ 0 h 287"/>
              </a:gdLst>
              <a:ahLst/>
              <a:cxnLst>
                <a:cxn ang="0">
                  <a:pos x="T0" y="T1"/>
                </a:cxn>
                <a:cxn ang="0">
                  <a:pos x="T2" y="T3"/>
                </a:cxn>
                <a:cxn ang="0">
                  <a:pos x="T4" y="T5"/>
                </a:cxn>
                <a:cxn ang="0">
                  <a:pos x="T6" y="T7"/>
                </a:cxn>
                <a:cxn ang="0">
                  <a:pos x="T8" y="T9"/>
                </a:cxn>
                <a:cxn ang="0">
                  <a:pos x="T10" y="T11"/>
                </a:cxn>
              </a:cxnLst>
              <a:rect l="0" t="0" r="r" b="b"/>
              <a:pathLst>
                <a:path w="411" h="287">
                  <a:moveTo>
                    <a:pt x="0" y="287"/>
                  </a:moveTo>
                  <a:lnTo>
                    <a:pt x="105" y="287"/>
                  </a:lnTo>
                  <a:lnTo>
                    <a:pt x="219" y="252"/>
                  </a:lnTo>
                  <a:lnTo>
                    <a:pt x="306" y="191"/>
                  </a:lnTo>
                  <a:lnTo>
                    <a:pt x="376" y="104"/>
                  </a:lnTo>
                  <a:lnTo>
                    <a:pt x="411"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07" name="Line 39"/>
            <p:cNvSpPr>
              <a:spLocks noChangeShapeType="1"/>
            </p:cNvSpPr>
            <p:nvPr/>
          </p:nvSpPr>
          <p:spPr bwMode="auto">
            <a:xfrm flipV="1">
              <a:off x="4785" y="1555"/>
              <a:ext cx="43" cy="69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10" name="Line 42"/>
            <p:cNvSpPr>
              <a:spLocks noChangeShapeType="1"/>
            </p:cNvSpPr>
            <p:nvPr/>
          </p:nvSpPr>
          <p:spPr bwMode="auto">
            <a:xfrm>
              <a:off x="4086" y="2539"/>
              <a:ext cx="288" cy="1"/>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11" name="Rectangle 43"/>
            <p:cNvSpPr>
              <a:spLocks noChangeArrowheads="1"/>
            </p:cNvSpPr>
            <p:nvPr/>
          </p:nvSpPr>
          <p:spPr bwMode="auto">
            <a:xfrm>
              <a:off x="3903" y="2182"/>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30</a:t>
              </a:r>
              <a:endParaRPr lang="zh-CN" altLang="en-US" sz="1600" b="1">
                <a:solidFill>
                  <a:srgbClr val="FFFFCC"/>
                </a:solidFill>
                <a:latin typeface="Times New Roman" panose="02020503050405090304" pitchFamily="18" charset="0"/>
                <a:ea typeface="楷体_GB2312" pitchFamily="1" charset="-122"/>
              </a:endParaRPr>
            </a:p>
          </p:txBody>
        </p:sp>
        <p:sp>
          <p:nvSpPr>
            <p:cNvPr id="58417" name="Rectangle 49"/>
            <p:cNvSpPr>
              <a:spLocks noChangeArrowheads="1"/>
            </p:cNvSpPr>
            <p:nvPr/>
          </p:nvSpPr>
          <p:spPr bwMode="auto">
            <a:xfrm>
              <a:off x="4779" y="1344"/>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8418" name="Rectangle 50"/>
            <p:cNvSpPr>
              <a:spLocks noChangeArrowheads="1"/>
            </p:cNvSpPr>
            <p:nvPr/>
          </p:nvSpPr>
          <p:spPr bwMode="auto">
            <a:xfrm>
              <a:off x="4871" y="1433"/>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600" b="1">
                <a:solidFill>
                  <a:srgbClr val="FFFFCC"/>
                </a:solidFill>
                <a:latin typeface="Times New Roman" panose="02020503050405090304" pitchFamily="18" charset="0"/>
                <a:ea typeface="楷体_GB2312" pitchFamily="1" charset="-122"/>
              </a:endParaRPr>
            </a:p>
          </p:txBody>
        </p:sp>
        <p:sp>
          <p:nvSpPr>
            <p:cNvPr id="58419" name="Rectangle 51"/>
            <p:cNvSpPr>
              <a:spLocks noChangeArrowheads="1"/>
            </p:cNvSpPr>
            <p:nvPr/>
          </p:nvSpPr>
          <p:spPr bwMode="auto">
            <a:xfrm>
              <a:off x="4926" y="1433"/>
              <a:ext cx="4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58420" name="Rectangle 52"/>
            <p:cNvSpPr>
              <a:spLocks noChangeArrowheads="1"/>
            </p:cNvSpPr>
            <p:nvPr/>
          </p:nvSpPr>
          <p:spPr bwMode="auto">
            <a:xfrm>
              <a:off x="5036" y="138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宋体" pitchFamily="2" charset="-122"/>
                  <a:ea typeface="宋体" pitchFamily="2" charset="-122"/>
                </a:rPr>
                <a:t>=</a:t>
              </a:r>
              <a:endParaRPr lang="en-US" altLang="zh-CN" sz="1600" b="1">
                <a:solidFill>
                  <a:srgbClr val="FFFFCC"/>
                </a:solidFill>
                <a:latin typeface="Times New Roman" panose="02020503050405090304" pitchFamily="18" charset="0"/>
                <a:ea typeface="楷体_GB2312" pitchFamily="1" charset="-122"/>
              </a:endParaRPr>
            </a:p>
          </p:txBody>
        </p:sp>
        <p:sp>
          <p:nvSpPr>
            <p:cNvPr id="58421" name="Rectangle 53"/>
            <p:cNvSpPr>
              <a:spLocks noChangeArrowheads="1"/>
            </p:cNvSpPr>
            <p:nvPr/>
          </p:nvSpPr>
          <p:spPr bwMode="auto">
            <a:xfrm>
              <a:off x="5130" y="1362"/>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Times New Roman" panose="02020503050405090304" pitchFamily="18" charset="0"/>
                  <a:ea typeface="楷体_GB2312" pitchFamily="1" charset="-122"/>
                </a:rPr>
                <a:t>1</a:t>
              </a:r>
              <a:endParaRPr lang="zh-CN" altLang="en-US" b="1">
                <a:solidFill>
                  <a:srgbClr val="FFFFCC"/>
                </a:solidFill>
                <a:latin typeface="Times New Roman" panose="02020503050405090304" pitchFamily="18" charset="0"/>
                <a:ea typeface="楷体_GB2312" pitchFamily="1" charset="-122"/>
              </a:endParaRPr>
            </a:p>
          </p:txBody>
        </p:sp>
        <p:sp>
          <p:nvSpPr>
            <p:cNvPr id="58422" name="Freeform 54"/>
            <p:cNvSpPr/>
            <p:nvPr/>
          </p:nvSpPr>
          <p:spPr bwMode="auto">
            <a:xfrm>
              <a:off x="4156" y="2478"/>
              <a:ext cx="35" cy="122"/>
            </a:xfrm>
            <a:custGeom>
              <a:avLst/>
              <a:gdLst>
                <a:gd name="T0" fmla="*/ 35 w 35"/>
                <a:gd name="T1" fmla="*/ 0 h 122"/>
                <a:gd name="T2" fmla="*/ 9 w 35"/>
                <a:gd name="T3" fmla="*/ 18 h 122"/>
                <a:gd name="T4" fmla="*/ 0 w 35"/>
                <a:gd name="T5" fmla="*/ 35 h 122"/>
                <a:gd name="T6" fmla="*/ 9 w 35"/>
                <a:gd name="T7" fmla="*/ 44 h 122"/>
                <a:gd name="T8" fmla="*/ 18 w 35"/>
                <a:gd name="T9" fmla="*/ 61 h 122"/>
                <a:gd name="T10" fmla="*/ 26 w 35"/>
                <a:gd name="T11" fmla="*/ 70 h 122"/>
                <a:gd name="T12" fmla="*/ 35 w 35"/>
                <a:gd name="T13" fmla="*/ 87 h 122"/>
                <a:gd name="T14" fmla="*/ 26 w 35"/>
                <a:gd name="T15" fmla="*/ 105 h 122"/>
                <a:gd name="T16" fmla="*/ 9 w 3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22">
                  <a:moveTo>
                    <a:pt x="35" y="0"/>
                  </a:moveTo>
                  <a:lnTo>
                    <a:pt x="9" y="18"/>
                  </a:lnTo>
                  <a:lnTo>
                    <a:pt x="0" y="35"/>
                  </a:lnTo>
                  <a:lnTo>
                    <a:pt x="9" y="44"/>
                  </a:lnTo>
                  <a:lnTo>
                    <a:pt x="18" y="61"/>
                  </a:lnTo>
                  <a:lnTo>
                    <a:pt x="26" y="70"/>
                  </a:lnTo>
                  <a:lnTo>
                    <a:pt x="35" y="87"/>
                  </a:lnTo>
                  <a:lnTo>
                    <a:pt x="26" y="105"/>
                  </a:lnTo>
                  <a:lnTo>
                    <a:pt x="9" y="122"/>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23" name="Line 55"/>
            <p:cNvSpPr>
              <a:spLocks noChangeShapeType="1"/>
            </p:cNvSpPr>
            <p:nvPr/>
          </p:nvSpPr>
          <p:spPr bwMode="auto">
            <a:xfrm flipV="1">
              <a:off x="3545" y="2539"/>
              <a:ext cx="541" cy="44"/>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24" name="Freeform 56"/>
            <p:cNvSpPr/>
            <p:nvPr/>
          </p:nvSpPr>
          <p:spPr bwMode="auto">
            <a:xfrm>
              <a:off x="3423" y="2583"/>
              <a:ext cx="122" cy="165"/>
            </a:xfrm>
            <a:custGeom>
              <a:avLst/>
              <a:gdLst>
                <a:gd name="T0" fmla="*/ 122 w 122"/>
                <a:gd name="T1" fmla="*/ 0 h 165"/>
                <a:gd name="T2" fmla="*/ 87 w 122"/>
                <a:gd name="T3" fmla="*/ 9 h 165"/>
                <a:gd name="T4" fmla="*/ 53 w 122"/>
                <a:gd name="T5" fmla="*/ 35 h 165"/>
                <a:gd name="T6" fmla="*/ 26 w 122"/>
                <a:gd name="T7" fmla="*/ 70 h 165"/>
                <a:gd name="T8" fmla="*/ 9 w 122"/>
                <a:gd name="T9" fmla="*/ 104 h 165"/>
                <a:gd name="T10" fmla="*/ 0 w 122"/>
                <a:gd name="T11" fmla="*/ 165 h 165"/>
              </a:gdLst>
              <a:ahLst/>
              <a:cxnLst>
                <a:cxn ang="0">
                  <a:pos x="T0" y="T1"/>
                </a:cxn>
                <a:cxn ang="0">
                  <a:pos x="T2" y="T3"/>
                </a:cxn>
                <a:cxn ang="0">
                  <a:pos x="T4" y="T5"/>
                </a:cxn>
                <a:cxn ang="0">
                  <a:pos x="T6" y="T7"/>
                </a:cxn>
                <a:cxn ang="0">
                  <a:pos x="T8" y="T9"/>
                </a:cxn>
                <a:cxn ang="0">
                  <a:pos x="T10" y="T11"/>
                </a:cxn>
              </a:cxnLst>
              <a:rect l="0" t="0" r="r" b="b"/>
              <a:pathLst>
                <a:path w="122" h="165">
                  <a:moveTo>
                    <a:pt x="122" y="0"/>
                  </a:moveTo>
                  <a:lnTo>
                    <a:pt x="87" y="9"/>
                  </a:lnTo>
                  <a:lnTo>
                    <a:pt x="53" y="35"/>
                  </a:lnTo>
                  <a:lnTo>
                    <a:pt x="26" y="70"/>
                  </a:lnTo>
                  <a:lnTo>
                    <a:pt x="9" y="104"/>
                  </a:lnTo>
                  <a:lnTo>
                    <a:pt x="0" y="165"/>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25" name="Line 57"/>
            <p:cNvSpPr>
              <a:spLocks noChangeShapeType="1"/>
            </p:cNvSpPr>
            <p:nvPr/>
          </p:nvSpPr>
          <p:spPr bwMode="auto">
            <a:xfrm flipV="1">
              <a:off x="4872" y="2496"/>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26" name="Line 58"/>
            <p:cNvSpPr>
              <a:spLocks noChangeShapeType="1"/>
            </p:cNvSpPr>
            <p:nvPr/>
          </p:nvSpPr>
          <p:spPr bwMode="auto">
            <a:xfrm flipV="1">
              <a:off x="4575" y="2496"/>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58429" name="Rectangle 61"/>
          <p:cNvSpPr>
            <a:spLocks noChangeArrowheads="1"/>
          </p:cNvSpPr>
          <p:nvPr/>
        </p:nvSpPr>
        <p:spPr bwMode="auto">
          <a:xfrm>
            <a:off x="1966119" y="4278999"/>
            <a:ext cx="47879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5000"/>
              </a:lnSpc>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2). </a:t>
            </a:r>
            <a:r>
              <a:rPr lang="zh-CN" altLang="en-US" sz="2400" b="1">
                <a:solidFill>
                  <a:srgbClr val="000000"/>
                </a:solidFill>
                <a:latin typeface="Times New Roman" panose="02020503050405090304" pitchFamily="18" charset="0"/>
                <a:ea typeface="楷体_GB2312" pitchFamily="1" charset="-122"/>
              </a:rPr>
              <a:t>在</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en-US" altLang="zh-CN" sz="2400" b="1">
                <a:solidFill>
                  <a:srgbClr val="000000"/>
                </a:solidFill>
                <a:latin typeface="Times New Roman" panose="02020503050405090304" pitchFamily="18" charset="0"/>
                <a:ea typeface="楷体_GB2312" pitchFamily="1" charset="-122"/>
              </a:rPr>
              <a:t>≥1V</a:t>
            </a:r>
            <a:r>
              <a:rPr lang="zh-CN" altLang="en-US" sz="2400" b="1">
                <a:solidFill>
                  <a:srgbClr val="000000"/>
                </a:solidFill>
                <a:latin typeface="Times New Roman" panose="02020503050405090304" pitchFamily="18" charset="0"/>
                <a:ea typeface="楷体_GB2312" pitchFamily="1" charset="-122"/>
              </a:rPr>
              <a:t>的条件下，正向特性存在导通或死区电压</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(on)</a:t>
            </a:r>
            <a:endParaRPr lang="zh-CN" altLang="en-US" sz="2400" b="1">
              <a:solidFill>
                <a:srgbClr val="000000"/>
              </a:solidFill>
              <a:latin typeface="Times New Roman" panose="02020503050405090304" pitchFamily="18" charset="0"/>
              <a:ea typeface="楷体_GB2312" pitchFamily="1" charset="-122"/>
            </a:endParaRPr>
          </a:p>
        </p:txBody>
      </p:sp>
      <p:sp>
        <p:nvSpPr>
          <p:cNvPr id="58436" name="Rectangle 68"/>
          <p:cNvSpPr>
            <a:spLocks noChangeArrowheads="1"/>
          </p:cNvSpPr>
          <p:nvPr/>
        </p:nvSpPr>
        <p:spPr bwMode="auto">
          <a:xfrm>
            <a:off x="8060531" y="4499661"/>
            <a:ext cx="1187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i="1">
                <a:solidFill>
                  <a:srgbClr val="3333FF"/>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3333FF"/>
                </a:solidFill>
                <a:latin typeface="Times New Roman" panose="02020503050405090304" pitchFamily="18" charset="0"/>
                <a:ea typeface="楷体_GB2312" pitchFamily="1" charset="-122"/>
                <a:cs typeface="Arial Unicode MS" panose="020B0604020202020204" charset="-122"/>
              </a:rPr>
              <a:t>BE(on)</a:t>
            </a:r>
            <a:endParaRPr lang="zh-CN" altLang="en-US" sz="2400" b="1" baseline="-25000">
              <a:solidFill>
                <a:srgbClr val="3333FF"/>
              </a:solidFill>
              <a:latin typeface="Times New Roman" panose="02020503050405090304" pitchFamily="18" charset="0"/>
              <a:ea typeface="楷体_GB2312" pitchFamily="1" charset="-122"/>
              <a:cs typeface="Arial Unicode MS" panose="020B0604020202020204" charset="-122"/>
            </a:endParaRPr>
          </a:p>
        </p:txBody>
      </p:sp>
      <p:graphicFrame>
        <p:nvGraphicFramePr>
          <p:cNvPr id="58437" name="Object 69"/>
          <p:cNvGraphicFramePr>
            <a:graphicFrameLocks noChangeAspect="1"/>
          </p:cNvGraphicFramePr>
          <p:nvPr/>
        </p:nvGraphicFramePr>
        <p:xfrm>
          <a:off x="8533607" y="4383774"/>
          <a:ext cx="163513" cy="157162"/>
        </p:xfrm>
        <a:graphic>
          <a:graphicData uri="http://schemas.openxmlformats.org/presentationml/2006/ole">
            <mc:AlternateContent xmlns:mc="http://schemas.openxmlformats.org/markup-compatibility/2006">
              <mc:Choice xmlns:v="urn:schemas-microsoft-com:vml" Requires="v">
                <p:oleObj spid="_x0000_s2" name="Visio" r:id="rId1" imgW="73660" imgH="73660" progId="Visio.Drawing.11">
                  <p:embed/>
                </p:oleObj>
              </mc:Choice>
              <mc:Fallback>
                <p:oleObj name="Visio" r:id="rId1" imgW="73660" imgH="73660" progId="Visio.Drawing.11">
                  <p:embed/>
                  <p:pic>
                    <p:nvPicPr>
                      <p:cNvPr id="0" name="Object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607" y="4383774"/>
                        <a:ext cx="163513"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8456" name="Group 88"/>
          <p:cNvGrpSpPr/>
          <p:nvPr/>
        </p:nvGrpSpPr>
        <p:grpSpPr bwMode="auto">
          <a:xfrm rot="182986">
            <a:off x="8549482" y="2872515"/>
            <a:ext cx="1298525" cy="1604962"/>
            <a:chOff x="3603" y="2033"/>
            <a:chExt cx="845" cy="984"/>
          </a:xfrm>
        </p:grpSpPr>
        <p:sp>
          <p:nvSpPr>
            <p:cNvPr id="58457" name="Freeform 89"/>
            <p:cNvSpPr/>
            <p:nvPr/>
          </p:nvSpPr>
          <p:spPr bwMode="auto">
            <a:xfrm>
              <a:off x="3603" y="2730"/>
              <a:ext cx="349" cy="287"/>
            </a:xfrm>
            <a:custGeom>
              <a:avLst/>
              <a:gdLst>
                <a:gd name="T0" fmla="*/ 0 w 411"/>
                <a:gd name="T1" fmla="*/ 287 h 287"/>
                <a:gd name="T2" fmla="*/ 105 w 411"/>
                <a:gd name="T3" fmla="*/ 287 h 287"/>
                <a:gd name="T4" fmla="*/ 219 w 411"/>
                <a:gd name="T5" fmla="*/ 252 h 287"/>
                <a:gd name="T6" fmla="*/ 306 w 411"/>
                <a:gd name="T7" fmla="*/ 191 h 287"/>
                <a:gd name="T8" fmla="*/ 376 w 411"/>
                <a:gd name="T9" fmla="*/ 104 h 287"/>
                <a:gd name="T10" fmla="*/ 411 w 411"/>
                <a:gd name="T11" fmla="*/ 0 h 287"/>
              </a:gdLst>
              <a:ahLst/>
              <a:cxnLst>
                <a:cxn ang="0">
                  <a:pos x="T0" y="T1"/>
                </a:cxn>
                <a:cxn ang="0">
                  <a:pos x="T2" y="T3"/>
                </a:cxn>
                <a:cxn ang="0">
                  <a:pos x="T4" y="T5"/>
                </a:cxn>
                <a:cxn ang="0">
                  <a:pos x="T6" y="T7"/>
                </a:cxn>
                <a:cxn ang="0">
                  <a:pos x="T8" y="T9"/>
                </a:cxn>
                <a:cxn ang="0">
                  <a:pos x="T10" y="T11"/>
                </a:cxn>
              </a:cxnLst>
              <a:rect l="0" t="0" r="r" b="b"/>
              <a:pathLst>
                <a:path w="411" h="287">
                  <a:moveTo>
                    <a:pt x="0" y="287"/>
                  </a:moveTo>
                  <a:lnTo>
                    <a:pt x="105" y="287"/>
                  </a:lnTo>
                  <a:lnTo>
                    <a:pt x="219" y="252"/>
                  </a:lnTo>
                  <a:lnTo>
                    <a:pt x="306" y="191"/>
                  </a:lnTo>
                  <a:lnTo>
                    <a:pt x="376" y="104"/>
                  </a:lnTo>
                  <a:lnTo>
                    <a:pt x="411"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58458" name="Line 90"/>
            <p:cNvSpPr>
              <a:spLocks noChangeShapeType="1"/>
            </p:cNvSpPr>
            <p:nvPr/>
          </p:nvSpPr>
          <p:spPr bwMode="auto">
            <a:xfrm flipV="1">
              <a:off x="3952" y="2033"/>
              <a:ext cx="43" cy="697"/>
            </a:xfrm>
            <a:prstGeom prst="line">
              <a:avLst/>
            </a:prstGeom>
            <a:noFill/>
            <a:ln w="19050">
              <a:solidFill>
                <a:srgbClr val="3333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58459" name="Group 91"/>
            <p:cNvGrpSpPr/>
            <p:nvPr/>
          </p:nvGrpSpPr>
          <p:grpSpPr bwMode="auto">
            <a:xfrm>
              <a:off x="4047" y="2227"/>
              <a:ext cx="401" cy="197"/>
              <a:chOff x="3941" y="1819"/>
              <a:chExt cx="401" cy="197"/>
            </a:xfrm>
          </p:grpSpPr>
          <p:sp>
            <p:nvSpPr>
              <p:cNvPr id="58460" name="Rectangle 92"/>
              <p:cNvSpPr>
                <a:spLocks noChangeArrowheads="1"/>
              </p:cNvSpPr>
              <p:nvPr/>
            </p:nvSpPr>
            <p:spPr bwMode="auto">
              <a:xfrm>
                <a:off x="3941" y="1819"/>
                <a:ext cx="12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58461" name="Rectangle 93"/>
              <p:cNvSpPr>
                <a:spLocks noChangeArrowheads="1"/>
              </p:cNvSpPr>
              <p:nvPr/>
            </p:nvSpPr>
            <p:spPr bwMode="auto">
              <a:xfrm>
                <a:off x="4035" y="1909"/>
                <a:ext cx="55"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600" b="1">
                  <a:solidFill>
                    <a:srgbClr val="FFFFCC"/>
                  </a:solidFill>
                  <a:latin typeface="Times New Roman" panose="02020503050405090304" pitchFamily="18" charset="0"/>
                  <a:ea typeface="楷体_GB2312" pitchFamily="1" charset="-122"/>
                </a:endParaRPr>
              </a:p>
            </p:txBody>
          </p:sp>
          <p:sp>
            <p:nvSpPr>
              <p:cNvPr id="58462" name="Rectangle 94"/>
              <p:cNvSpPr>
                <a:spLocks noChangeArrowheads="1"/>
              </p:cNvSpPr>
              <p:nvPr/>
            </p:nvSpPr>
            <p:spPr bwMode="auto">
              <a:xfrm>
                <a:off x="4091" y="1909"/>
                <a:ext cx="51"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58463" name="Rectangle 95"/>
              <p:cNvSpPr>
                <a:spLocks noChangeArrowheads="1"/>
              </p:cNvSpPr>
              <p:nvPr/>
            </p:nvSpPr>
            <p:spPr bwMode="auto">
              <a:xfrm>
                <a:off x="4183" y="1865"/>
                <a:ext cx="6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宋体" pitchFamily="2" charset="-122"/>
                    <a:ea typeface="宋体" pitchFamily="2" charset="-122"/>
                  </a:rPr>
                  <a:t>&gt;</a:t>
                </a:r>
                <a:endParaRPr lang="en-US" altLang="zh-CN" sz="1600" b="1">
                  <a:solidFill>
                    <a:srgbClr val="FFFFCC"/>
                  </a:solidFill>
                  <a:latin typeface="Times New Roman" panose="02020503050405090304" pitchFamily="18" charset="0"/>
                  <a:ea typeface="楷体_GB2312" pitchFamily="1" charset="-122"/>
                </a:endParaRPr>
              </a:p>
            </p:txBody>
          </p:sp>
          <p:sp>
            <p:nvSpPr>
              <p:cNvPr id="58464" name="Rectangle 96"/>
              <p:cNvSpPr>
                <a:spLocks noChangeArrowheads="1"/>
              </p:cNvSpPr>
              <p:nvPr/>
            </p:nvSpPr>
            <p:spPr bwMode="auto">
              <a:xfrm>
                <a:off x="4267" y="1838"/>
                <a:ext cx="75"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Times New Roman" panose="02020503050405090304" pitchFamily="18" charset="0"/>
                    <a:ea typeface="楷体_GB2312" pitchFamily="1" charset="-122"/>
                  </a:rPr>
                  <a:t>1</a:t>
                </a:r>
                <a:endParaRPr lang="zh-CN" altLang="en-US" b="1">
                  <a:solidFill>
                    <a:srgbClr val="FFFFCC"/>
                  </a:solidFill>
                  <a:latin typeface="Times New Roman" panose="02020503050405090304" pitchFamily="18" charset="0"/>
                  <a:ea typeface="楷体_GB2312" pitchFamily="1" charset="-122"/>
                </a:endParaRPr>
              </a:p>
            </p:txBody>
          </p:sp>
        </p:grpSp>
      </p:grpSp>
      <p:sp>
        <p:nvSpPr>
          <p:cNvPr id="58466" name="Rectangle 98"/>
          <p:cNvSpPr>
            <a:spLocks noChangeArrowheads="1"/>
          </p:cNvSpPr>
          <p:nvPr/>
        </p:nvSpPr>
        <p:spPr bwMode="auto">
          <a:xfrm>
            <a:off x="2274935" y="3104250"/>
            <a:ext cx="3897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输入特性曲线有如下特点：</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58467" name="Rectangle 99"/>
          <p:cNvSpPr>
            <a:spLocks noChangeArrowheads="1"/>
          </p:cNvSpPr>
          <p:nvPr/>
        </p:nvSpPr>
        <p:spPr bwMode="auto">
          <a:xfrm>
            <a:off x="1950245" y="3656699"/>
            <a:ext cx="481012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 (1)</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增大时曲线基本重合。</a:t>
            </a:r>
            <a:endParaRPr lang="zh-CN" altLang="en-US" sz="2400" b="1">
              <a:solidFill>
                <a:srgbClr val="000000"/>
              </a:solidFill>
              <a:latin typeface="Times New Roman" panose="02020503050405090304" pitchFamily="18" charset="0"/>
              <a:ea typeface="楷体_GB2312" pitchFamily="1" charset="-122"/>
            </a:endParaRPr>
          </a:p>
        </p:txBody>
      </p:sp>
      <p:sp>
        <p:nvSpPr>
          <p:cNvPr id="58468" name="Rectangle 100"/>
          <p:cNvSpPr>
            <a:spLocks noChangeArrowheads="1"/>
          </p:cNvSpPr>
          <p:nvPr/>
        </p:nvSpPr>
        <p:spPr bwMode="auto">
          <a:xfrm>
            <a:off x="3259931" y="5426761"/>
            <a:ext cx="47879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3333FF"/>
                </a:solidFill>
                <a:latin typeface="楷体_GB2312" pitchFamily="1" charset="-122"/>
                <a:ea typeface="楷体_GB2312" pitchFamily="1" charset="-122"/>
              </a:rPr>
              <a:t>  </a:t>
            </a:r>
            <a:r>
              <a:rPr lang="zh-CN" altLang="en-US" sz="2400" b="1">
                <a:solidFill>
                  <a:srgbClr val="3333FF"/>
                </a:solidFill>
                <a:latin typeface="Times New Roman" panose="02020503050405090304" pitchFamily="18" charset="0"/>
                <a:ea typeface="楷体_GB2312" pitchFamily="1" charset="-122"/>
              </a:rPr>
              <a:t>     </a:t>
            </a:r>
            <a:r>
              <a:rPr lang="en-US" altLang="zh-CN" sz="2400" b="1" i="1">
                <a:solidFill>
                  <a:srgbClr val="3333FF"/>
                </a:solidFill>
                <a:latin typeface="Times New Roman" panose="02020503050405090304" pitchFamily="18" charset="0"/>
                <a:ea typeface="楷体_GB2312" pitchFamily="1" charset="-122"/>
              </a:rPr>
              <a:t>U</a:t>
            </a:r>
            <a:r>
              <a:rPr lang="en-US" altLang="zh-CN" sz="2400" b="1" baseline="-25000">
                <a:solidFill>
                  <a:srgbClr val="3333FF"/>
                </a:solidFill>
                <a:latin typeface="Times New Roman" panose="02020503050405090304" pitchFamily="18" charset="0"/>
                <a:ea typeface="楷体_GB2312" pitchFamily="1" charset="-122"/>
              </a:rPr>
              <a:t>BE(on) </a:t>
            </a:r>
            <a:r>
              <a:rPr lang="en-US" altLang="en-US" sz="2400" b="1">
                <a:solidFill>
                  <a:srgbClr val="3333FF"/>
                </a:solidFill>
              </a:rPr>
              <a:t>≈</a:t>
            </a:r>
            <a:r>
              <a:rPr lang="en-US" altLang="zh-CN" sz="2400" b="1">
                <a:solidFill>
                  <a:srgbClr val="3333FF"/>
                </a:solidFill>
                <a:latin typeface="Times New Roman" panose="02020503050405090304" pitchFamily="18" charset="0"/>
                <a:ea typeface="楷体_GB2312" pitchFamily="1" charset="-122"/>
              </a:rPr>
              <a:t> </a:t>
            </a:r>
            <a:r>
              <a:rPr lang="zh-CN" altLang="en-US" sz="2400" b="1">
                <a:solidFill>
                  <a:srgbClr val="3333FF"/>
                </a:solidFill>
                <a:latin typeface="Times New Roman" panose="02020503050405090304" pitchFamily="18" charset="0"/>
                <a:ea typeface="楷体_GB2312" pitchFamily="1" charset="-122"/>
              </a:rPr>
              <a:t>0.6</a:t>
            </a:r>
            <a:r>
              <a:rPr lang="en-US" altLang="zh-CN" sz="2400" b="1">
                <a:solidFill>
                  <a:srgbClr val="3333FF"/>
                </a:solidFill>
                <a:latin typeface="Times New Roman" panose="02020503050405090304" pitchFamily="18" charset="0"/>
                <a:ea typeface="楷体_GB2312" pitchFamily="1" charset="-122"/>
              </a:rPr>
              <a:t>V，</a:t>
            </a:r>
            <a:r>
              <a:rPr lang="zh-CN" altLang="en-US" sz="2400" b="1">
                <a:solidFill>
                  <a:srgbClr val="3333FF"/>
                </a:solidFill>
                <a:latin typeface="Times New Roman" panose="02020503050405090304" pitchFamily="18" charset="0"/>
                <a:ea typeface="楷体_GB2312" pitchFamily="1" charset="-122"/>
              </a:rPr>
              <a:t>硅管，</a:t>
            </a:r>
            <a:endParaRPr lang="zh-CN" altLang="en-US" sz="2400" b="1">
              <a:solidFill>
                <a:srgbClr val="3333FF"/>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3333FF"/>
                </a:solidFill>
                <a:latin typeface="Times New Roman" panose="02020503050405090304" pitchFamily="18" charset="0"/>
                <a:ea typeface="楷体_GB2312" pitchFamily="1" charset="-122"/>
              </a:rPr>
              <a:t>         </a:t>
            </a:r>
            <a:r>
              <a:rPr lang="en-US" altLang="zh-CN" sz="2400" b="1" i="1">
                <a:solidFill>
                  <a:srgbClr val="3333FF"/>
                </a:solidFill>
                <a:latin typeface="Times New Roman" panose="02020503050405090304" pitchFamily="18" charset="0"/>
                <a:ea typeface="楷体_GB2312" pitchFamily="1" charset="-122"/>
              </a:rPr>
              <a:t>U</a:t>
            </a:r>
            <a:r>
              <a:rPr lang="en-US" altLang="zh-CN" sz="2400" b="1" baseline="-25000">
                <a:solidFill>
                  <a:srgbClr val="3333FF"/>
                </a:solidFill>
                <a:latin typeface="Times New Roman" panose="02020503050405090304" pitchFamily="18" charset="0"/>
                <a:ea typeface="楷体_GB2312" pitchFamily="1" charset="-122"/>
              </a:rPr>
              <a:t>BE(on)</a:t>
            </a:r>
            <a:r>
              <a:rPr lang="en-US" altLang="zh-CN" sz="2400" b="1">
                <a:solidFill>
                  <a:srgbClr val="3333FF"/>
                </a:solidFill>
                <a:latin typeface="Times New Roman" panose="02020503050405090304" pitchFamily="18" charset="0"/>
                <a:ea typeface="楷体_GB2312" pitchFamily="1" charset="-122"/>
              </a:rPr>
              <a:t> </a:t>
            </a:r>
            <a:r>
              <a:rPr lang="zh-CN" altLang="en-US" sz="2400" b="1">
                <a:solidFill>
                  <a:srgbClr val="3333FF"/>
                </a:solidFill>
              </a:rPr>
              <a:t>≈</a:t>
            </a:r>
            <a:r>
              <a:rPr lang="zh-CN" altLang="en-US" sz="2400" b="1">
                <a:solidFill>
                  <a:srgbClr val="3333FF"/>
                </a:solidFill>
                <a:latin typeface="Times New Roman" panose="02020503050405090304" pitchFamily="18" charset="0"/>
                <a:ea typeface="楷体_GB2312" pitchFamily="1" charset="-122"/>
              </a:rPr>
              <a:t>0.</a:t>
            </a:r>
            <a:r>
              <a:rPr lang="en-US" altLang="zh-CN" sz="2400" b="1">
                <a:solidFill>
                  <a:srgbClr val="3333FF"/>
                </a:solidFill>
                <a:latin typeface="Times New Roman" panose="02020503050405090304" pitchFamily="18" charset="0"/>
                <a:ea typeface="楷体_GB2312" pitchFamily="1" charset="-122"/>
              </a:rPr>
              <a:t>1V，</a:t>
            </a:r>
            <a:r>
              <a:rPr lang="zh-CN" altLang="en-US" sz="2400" b="1">
                <a:solidFill>
                  <a:srgbClr val="3333FF"/>
                </a:solidFill>
                <a:latin typeface="Times New Roman" panose="02020503050405090304" pitchFamily="18" charset="0"/>
                <a:ea typeface="楷体_GB2312" pitchFamily="1" charset="-122"/>
              </a:rPr>
              <a:t>锗管</a:t>
            </a:r>
            <a:endParaRPr lang="zh-CN" altLang="en-US" sz="2400" b="1">
              <a:solidFill>
                <a:srgbClr val="3333FF"/>
              </a:solidFill>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4" name="图片 3"/>
          <p:cNvPicPr>
            <a:picLocks noChangeAspect="1"/>
          </p:cNvPicPr>
          <p:nvPr/>
        </p:nvPicPr>
        <p:blipFill>
          <a:blip r:embed="rId3"/>
          <a:stretch>
            <a:fillRect/>
          </a:stretch>
        </p:blipFill>
        <p:spPr>
          <a:xfrm>
            <a:off x="3049589" y="2219762"/>
            <a:ext cx="3200400" cy="885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435"/>
                                        </p:tgtEl>
                                        <p:attrNameLst>
                                          <p:attrName>style.visibility</p:attrName>
                                        </p:attrNameLst>
                                      </p:cBhvr>
                                      <p:to>
                                        <p:strVal val="visible"/>
                                      </p:to>
                                    </p:set>
                                    <p:animEffect transition="in" filter="wipe(left)">
                                      <p:cBhvr>
                                        <p:cTn id="7" dur="1000"/>
                                        <p:tgtEl>
                                          <p:spTgt spid="58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466"/>
                                        </p:tgtEl>
                                        <p:attrNameLst>
                                          <p:attrName>style.visibility</p:attrName>
                                        </p:attrNameLst>
                                      </p:cBhvr>
                                      <p:to>
                                        <p:strVal val="visible"/>
                                      </p:to>
                                    </p:set>
                                    <p:animEffect transition="in" filter="wipe(left)">
                                      <p:cBhvr>
                                        <p:cTn id="12" dur="500"/>
                                        <p:tgtEl>
                                          <p:spTgt spid="584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467"/>
                                        </p:tgtEl>
                                        <p:attrNameLst>
                                          <p:attrName>style.visibility</p:attrName>
                                        </p:attrNameLst>
                                      </p:cBhvr>
                                      <p:to>
                                        <p:strVal val="visible"/>
                                      </p:to>
                                    </p:set>
                                    <p:animEffect transition="in" filter="wipe(left)">
                                      <p:cBhvr>
                                        <p:cTn id="17" dur="1000"/>
                                        <p:tgtEl>
                                          <p:spTgt spid="584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8456"/>
                                        </p:tgtEl>
                                        <p:attrNameLst>
                                          <p:attrName>style.visibility</p:attrName>
                                        </p:attrNameLst>
                                      </p:cBhvr>
                                      <p:to>
                                        <p:strVal val="visible"/>
                                      </p:to>
                                    </p:set>
                                    <p:animEffect transition="in" filter="wipe(down)">
                                      <p:cBhvr>
                                        <p:cTn id="22" dur="500"/>
                                        <p:tgtEl>
                                          <p:spTgt spid="584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58456"/>
                                        </p:tgtEl>
                                      </p:cBhvr>
                                    </p:animEffect>
                                    <p:set>
                                      <p:cBhvr>
                                        <p:cTn id="27" dur="1" fill="hold">
                                          <p:stCondLst>
                                            <p:cond delay="499"/>
                                          </p:stCondLst>
                                        </p:cTn>
                                        <p:tgtEl>
                                          <p:spTgt spid="5845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8429"/>
                                        </p:tgtEl>
                                        <p:attrNameLst>
                                          <p:attrName>style.visibility</p:attrName>
                                        </p:attrNameLst>
                                      </p:cBhvr>
                                      <p:to>
                                        <p:strVal val="visible"/>
                                      </p:to>
                                    </p:set>
                                    <p:animEffect transition="in" filter="wipe(up)">
                                      <p:cBhvr>
                                        <p:cTn id="32" dur="1000"/>
                                        <p:tgtEl>
                                          <p:spTgt spid="5842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8437"/>
                                        </p:tgtEl>
                                        <p:attrNameLst>
                                          <p:attrName>style.visibility</p:attrName>
                                        </p:attrNameLst>
                                      </p:cBhvr>
                                      <p:to>
                                        <p:strVal val="visible"/>
                                      </p:to>
                                    </p:set>
                                    <p:animEffect transition="in" filter="box(in)">
                                      <p:cBhvr>
                                        <p:cTn id="37" dur="500"/>
                                        <p:tgtEl>
                                          <p:spTgt spid="584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8436"/>
                                        </p:tgtEl>
                                        <p:attrNameLst>
                                          <p:attrName>style.visibility</p:attrName>
                                        </p:attrNameLst>
                                      </p:cBhvr>
                                      <p:to>
                                        <p:strVal val="visible"/>
                                      </p:to>
                                    </p:set>
                                    <p:animEffect transition="in" filter="wipe(left)">
                                      <p:cBhvr>
                                        <p:cTn id="42" dur="500"/>
                                        <p:tgtEl>
                                          <p:spTgt spid="584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8468"/>
                                        </p:tgtEl>
                                        <p:attrNameLst>
                                          <p:attrName>style.visibility</p:attrName>
                                        </p:attrNameLst>
                                      </p:cBhvr>
                                      <p:to>
                                        <p:strVal val="visible"/>
                                      </p:to>
                                    </p:set>
                                    <p:animEffect transition="in" filter="wipe(up)">
                                      <p:cBhvr>
                                        <p:cTn id="47" dur="1000"/>
                                        <p:tgtEl>
                                          <p:spTgt spid="58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29" grpId="0"/>
      <p:bldP spid="58436" grpId="0"/>
      <p:bldP spid="58466" grpId="0"/>
      <p:bldP spid="58467" grpId="0"/>
      <p:bldP spid="58468"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a:xfrm>
            <a:off x="1911350" y="502603"/>
            <a:ext cx="8229600" cy="1111250"/>
          </a:xfrm>
        </p:spPr>
        <p:txBody>
          <a:bodyPr/>
          <a:lstStyle/>
          <a:p>
            <a:pPr algn="just">
              <a:lnSpc>
                <a:spcPct val="125000"/>
              </a:lnSpc>
              <a:spcBef>
                <a:spcPct val="50000"/>
              </a:spcBef>
              <a:buFontTx/>
              <a:buNone/>
            </a:pPr>
            <a:r>
              <a:rPr lang="zh-CN" altLang="en-US" sz="2400" b="1">
                <a:solidFill>
                  <a:srgbClr val="000000"/>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3). </a:t>
            </a:r>
            <a:r>
              <a:rPr lang="zh-CN" altLang="en-US" sz="2400" b="1">
                <a:solidFill>
                  <a:srgbClr val="000000"/>
                </a:solidFill>
                <a:latin typeface="Times New Roman" panose="02020503050405090304" pitchFamily="18" charset="0"/>
                <a:ea typeface="楷体_GB2312" pitchFamily="1" charset="-122"/>
              </a:rPr>
              <a:t>当</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en-US" altLang="zh-CN" sz="2400" b="1">
                <a:solidFill>
                  <a:srgbClr val="000000"/>
                </a:solidFill>
                <a:latin typeface="Times New Roman" panose="02020503050405090304" pitchFamily="18" charset="0"/>
                <a:ea typeface="楷体_GB2312" pitchFamily="1" charset="-122"/>
              </a:rPr>
              <a:t> =0</a:t>
            </a:r>
            <a:r>
              <a:rPr lang="zh-CN" altLang="en-US" sz="2400" b="1">
                <a:solidFill>
                  <a:srgbClr val="000000"/>
                </a:solidFill>
                <a:latin typeface="Times New Roman" panose="02020503050405090304" pitchFamily="18" charset="0"/>
                <a:ea typeface="楷体_GB2312" pitchFamily="1" charset="-122"/>
              </a:rPr>
              <a:t>时，晶体管相当于两个并联的二极管，所以</a:t>
            </a:r>
            <a:r>
              <a:rPr lang="en-US" altLang="zh-CN" sz="2400" b="1">
                <a:solidFill>
                  <a:srgbClr val="000000"/>
                </a:solidFill>
                <a:latin typeface="Times New Roman" panose="02020503050405090304" pitchFamily="18" charset="0"/>
                <a:ea typeface="楷体_GB2312" pitchFamily="1" charset="-122"/>
              </a:rPr>
              <a:t>b,e</a:t>
            </a:r>
            <a:r>
              <a:rPr lang="zh-CN" altLang="en-US" sz="2400" b="1">
                <a:solidFill>
                  <a:srgbClr val="000000"/>
                </a:solidFill>
                <a:latin typeface="Times New Roman" panose="02020503050405090304" pitchFamily="18" charset="0"/>
                <a:ea typeface="楷体_GB2312" pitchFamily="1" charset="-122"/>
              </a:rPr>
              <a:t>间加正向电压时，</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Times New Roman" panose="02020503050405090304" pitchFamily="18" charset="0"/>
                <a:ea typeface="楷体_GB2312" pitchFamily="1" charset="-122"/>
              </a:rPr>
              <a:t>很大。对应的曲线明显左移。</a:t>
            </a:r>
            <a:endParaRPr lang="zh-CN" altLang="en-US" sz="2400" b="1">
              <a:solidFill>
                <a:srgbClr val="000000"/>
              </a:solidFill>
              <a:latin typeface="Times New Roman" panose="02020503050405090304" pitchFamily="18" charset="0"/>
              <a:ea typeface="楷体_GB2312" pitchFamily="1" charset="-122"/>
            </a:endParaRPr>
          </a:p>
        </p:txBody>
      </p:sp>
      <p:grpSp>
        <p:nvGrpSpPr>
          <p:cNvPr id="360509" name="Group 61"/>
          <p:cNvGrpSpPr/>
          <p:nvPr/>
        </p:nvGrpSpPr>
        <p:grpSpPr bwMode="auto">
          <a:xfrm>
            <a:off x="6524626" y="1798638"/>
            <a:ext cx="3559175" cy="2894012"/>
            <a:chOff x="3150" y="1133"/>
            <a:chExt cx="2242" cy="1823"/>
          </a:xfrm>
        </p:grpSpPr>
        <p:sp>
          <p:nvSpPr>
            <p:cNvPr id="360453" name="Line 5"/>
            <p:cNvSpPr>
              <a:spLocks noChangeShapeType="1"/>
            </p:cNvSpPr>
            <p:nvPr/>
          </p:nvSpPr>
          <p:spPr bwMode="auto">
            <a:xfrm>
              <a:off x="3935" y="1275"/>
              <a:ext cx="1" cy="16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54" name="Freeform 6"/>
            <p:cNvSpPr/>
            <p:nvPr/>
          </p:nvSpPr>
          <p:spPr bwMode="auto">
            <a:xfrm>
              <a:off x="3909" y="1231"/>
              <a:ext cx="44" cy="105"/>
            </a:xfrm>
            <a:custGeom>
              <a:avLst/>
              <a:gdLst>
                <a:gd name="T0" fmla="*/ 44 w 44"/>
                <a:gd name="T1" fmla="*/ 105 h 105"/>
                <a:gd name="T2" fmla="*/ 26 w 44"/>
                <a:gd name="T3" fmla="*/ 88 h 105"/>
                <a:gd name="T4" fmla="*/ 0 w 44"/>
                <a:gd name="T5" fmla="*/ 105 h 105"/>
                <a:gd name="T6" fmla="*/ 26 w 44"/>
                <a:gd name="T7" fmla="*/ 0 h 105"/>
                <a:gd name="T8" fmla="*/ 44 w 44"/>
                <a:gd name="T9" fmla="*/ 105 h 105"/>
              </a:gdLst>
              <a:ahLst/>
              <a:cxnLst>
                <a:cxn ang="0">
                  <a:pos x="T0" y="T1"/>
                </a:cxn>
                <a:cxn ang="0">
                  <a:pos x="T2" y="T3"/>
                </a:cxn>
                <a:cxn ang="0">
                  <a:pos x="T4" y="T5"/>
                </a:cxn>
                <a:cxn ang="0">
                  <a:pos x="T6" y="T7"/>
                </a:cxn>
                <a:cxn ang="0">
                  <a:pos x="T8" y="T9"/>
                </a:cxn>
              </a:cxnLst>
              <a:rect l="0" t="0" r="r" b="b"/>
              <a:pathLst>
                <a:path w="44" h="105">
                  <a:moveTo>
                    <a:pt x="44" y="105"/>
                  </a:moveTo>
                  <a:lnTo>
                    <a:pt x="26" y="88"/>
                  </a:lnTo>
                  <a:lnTo>
                    <a:pt x="0" y="105"/>
                  </a:lnTo>
                  <a:lnTo>
                    <a:pt x="26" y="0"/>
                  </a:lnTo>
                  <a:lnTo>
                    <a:pt x="44" y="10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55" name="Rectangle 7"/>
            <p:cNvSpPr>
              <a:spLocks noChangeArrowheads="1"/>
            </p:cNvSpPr>
            <p:nvPr/>
          </p:nvSpPr>
          <p:spPr bwMode="auto">
            <a:xfrm>
              <a:off x="3988" y="1133"/>
              <a:ext cx="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360456" name="Rectangle 8"/>
            <p:cNvSpPr>
              <a:spLocks noChangeArrowheads="1"/>
            </p:cNvSpPr>
            <p:nvPr/>
          </p:nvSpPr>
          <p:spPr bwMode="auto">
            <a:xfrm>
              <a:off x="4053" y="1258"/>
              <a:ext cx="6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200" b="1">
                <a:solidFill>
                  <a:srgbClr val="FFFFCC"/>
                </a:solidFill>
                <a:latin typeface="Times New Roman" panose="02020503050405090304" pitchFamily="18" charset="0"/>
                <a:ea typeface="楷体_GB2312" pitchFamily="1" charset="-122"/>
              </a:endParaRPr>
            </a:p>
          </p:txBody>
        </p:sp>
        <p:sp>
          <p:nvSpPr>
            <p:cNvPr id="360457" name="Rectangle 9"/>
            <p:cNvSpPr>
              <a:spLocks noChangeArrowheads="1"/>
            </p:cNvSpPr>
            <p:nvPr/>
          </p:nvSpPr>
          <p:spPr bwMode="auto">
            <a:xfrm>
              <a:off x="4127" y="1178"/>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360458" name="Rectangle 10"/>
            <p:cNvSpPr>
              <a:spLocks noChangeArrowheads="1"/>
            </p:cNvSpPr>
            <p:nvPr/>
          </p:nvSpPr>
          <p:spPr bwMode="auto">
            <a:xfrm>
              <a:off x="4197" y="1169"/>
              <a:ext cx="1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Times New Roman" panose="02020503050405090304" pitchFamily="18" charset="0"/>
                  <a:ea typeface="楷体_GB2312" pitchFamily="1" charset="-122"/>
                  <a:sym typeface="Symbol" panose="05050102010706020507" pitchFamily="18" charset="2"/>
                </a:rPr>
                <a:t></a:t>
              </a:r>
              <a:r>
                <a:rPr lang="en-US" altLang="zh-CN">
                  <a:solidFill>
                    <a:srgbClr val="000000"/>
                  </a:solidFill>
                  <a:latin typeface="Times New Roman" panose="02020503050405090304" pitchFamily="18" charset="0"/>
                  <a:ea typeface="楷体_GB2312" pitchFamily="1" charset="-122"/>
                </a:rPr>
                <a:t>A</a:t>
              </a:r>
              <a:endParaRPr lang="en-US" altLang="zh-CN" b="1">
                <a:solidFill>
                  <a:srgbClr val="FFFFCC"/>
                </a:solidFill>
                <a:latin typeface="Times New Roman" panose="02020503050405090304" pitchFamily="18" charset="0"/>
                <a:ea typeface="楷体_GB2312" pitchFamily="1" charset="-122"/>
              </a:endParaRPr>
            </a:p>
          </p:txBody>
        </p:sp>
        <p:sp>
          <p:nvSpPr>
            <p:cNvPr id="360459" name="Line 11"/>
            <p:cNvSpPr>
              <a:spLocks noChangeShapeType="1"/>
            </p:cNvSpPr>
            <p:nvPr/>
          </p:nvSpPr>
          <p:spPr bwMode="auto">
            <a:xfrm flipH="1">
              <a:off x="3150" y="2590"/>
              <a:ext cx="2016"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60" name="Freeform 12"/>
            <p:cNvSpPr/>
            <p:nvPr/>
          </p:nvSpPr>
          <p:spPr bwMode="auto">
            <a:xfrm>
              <a:off x="5149" y="2573"/>
              <a:ext cx="104" cy="35"/>
            </a:xfrm>
            <a:custGeom>
              <a:avLst/>
              <a:gdLst>
                <a:gd name="T0" fmla="*/ 0 w 104"/>
                <a:gd name="T1" fmla="*/ 35 h 35"/>
                <a:gd name="T2" fmla="*/ 17 w 104"/>
                <a:gd name="T3" fmla="*/ 17 h 35"/>
                <a:gd name="T4" fmla="*/ 0 w 104"/>
                <a:gd name="T5" fmla="*/ 0 h 35"/>
                <a:gd name="T6" fmla="*/ 104 w 104"/>
                <a:gd name="T7" fmla="*/ 17 h 35"/>
                <a:gd name="T8" fmla="*/ 0 w 104"/>
                <a:gd name="T9" fmla="*/ 35 h 35"/>
              </a:gdLst>
              <a:ahLst/>
              <a:cxnLst>
                <a:cxn ang="0">
                  <a:pos x="T0" y="T1"/>
                </a:cxn>
                <a:cxn ang="0">
                  <a:pos x="T2" y="T3"/>
                </a:cxn>
                <a:cxn ang="0">
                  <a:pos x="T4" y="T5"/>
                </a:cxn>
                <a:cxn ang="0">
                  <a:pos x="T6" y="T7"/>
                </a:cxn>
                <a:cxn ang="0">
                  <a:pos x="T8" y="T9"/>
                </a:cxn>
              </a:cxnLst>
              <a:rect l="0" t="0" r="r" b="b"/>
              <a:pathLst>
                <a:path w="104" h="35">
                  <a:moveTo>
                    <a:pt x="0" y="35"/>
                  </a:moveTo>
                  <a:lnTo>
                    <a:pt x="17" y="17"/>
                  </a:lnTo>
                  <a:lnTo>
                    <a:pt x="0" y="0"/>
                  </a:lnTo>
                  <a:lnTo>
                    <a:pt x="104" y="17"/>
                  </a:lnTo>
                  <a:lnTo>
                    <a:pt x="0" y="35"/>
                  </a:lnTo>
                  <a:close/>
                </a:path>
              </a:pathLst>
            </a:custGeom>
            <a:solidFill>
              <a:srgbClr val="000000"/>
            </a:solidFill>
            <a:ln w="14288">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61" name="Rectangle 13"/>
            <p:cNvSpPr>
              <a:spLocks noChangeArrowheads="1"/>
            </p:cNvSpPr>
            <p:nvPr/>
          </p:nvSpPr>
          <p:spPr bwMode="auto">
            <a:xfrm>
              <a:off x="4989" y="257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360462" name="Rectangle 14"/>
            <p:cNvSpPr>
              <a:spLocks noChangeArrowheads="1"/>
            </p:cNvSpPr>
            <p:nvPr/>
          </p:nvSpPr>
          <p:spPr bwMode="auto">
            <a:xfrm>
              <a:off x="5094" y="2696"/>
              <a:ext cx="1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BE</a:t>
              </a:r>
              <a:endParaRPr lang="en-US" altLang="zh-CN" sz="1200" b="1">
                <a:solidFill>
                  <a:srgbClr val="FFFFCC"/>
                </a:solidFill>
                <a:latin typeface="Times New Roman" panose="02020503050405090304" pitchFamily="18" charset="0"/>
                <a:ea typeface="楷体_GB2312" pitchFamily="1" charset="-122"/>
              </a:endParaRPr>
            </a:p>
          </p:txBody>
        </p:sp>
        <p:sp>
          <p:nvSpPr>
            <p:cNvPr id="360463" name="Rectangle 15"/>
            <p:cNvSpPr>
              <a:spLocks noChangeArrowheads="1"/>
            </p:cNvSpPr>
            <p:nvPr/>
          </p:nvSpPr>
          <p:spPr bwMode="auto">
            <a:xfrm>
              <a:off x="5216" y="2608"/>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宋体" pitchFamily="2" charset="-122"/>
                  <a:ea typeface="宋体" pitchFamily="2" charset="-122"/>
                </a:rPr>
                <a:t>/</a:t>
              </a:r>
              <a:endParaRPr lang="zh-CN" altLang="en-US" b="1">
                <a:solidFill>
                  <a:srgbClr val="FFFFCC"/>
                </a:solidFill>
                <a:latin typeface="Times New Roman" panose="02020503050405090304" pitchFamily="18" charset="0"/>
                <a:ea typeface="楷体_GB2312" pitchFamily="1" charset="-122"/>
              </a:endParaRPr>
            </a:p>
          </p:txBody>
        </p:sp>
        <p:sp>
          <p:nvSpPr>
            <p:cNvPr id="360464" name="Rectangle 16"/>
            <p:cNvSpPr>
              <a:spLocks noChangeArrowheads="1"/>
            </p:cNvSpPr>
            <p:nvPr/>
          </p:nvSpPr>
          <p:spPr bwMode="auto">
            <a:xfrm>
              <a:off x="5288" y="2644"/>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V</a:t>
              </a:r>
              <a:endParaRPr lang="en-US" altLang="zh-CN" b="1">
                <a:solidFill>
                  <a:srgbClr val="FFFFCC"/>
                </a:solidFill>
                <a:latin typeface="Times New Roman" panose="02020503050405090304" pitchFamily="18" charset="0"/>
                <a:ea typeface="楷体_GB2312" pitchFamily="1" charset="-122"/>
              </a:endParaRPr>
            </a:p>
          </p:txBody>
        </p:sp>
        <p:sp>
          <p:nvSpPr>
            <p:cNvPr id="360465" name="Rectangle 17"/>
            <p:cNvSpPr>
              <a:spLocks noChangeArrowheads="1"/>
            </p:cNvSpPr>
            <p:nvPr/>
          </p:nvSpPr>
          <p:spPr bwMode="auto">
            <a:xfrm>
              <a:off x="3846" y="260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360466" name="Line 18"/>
            <p:cNvSpPr>
              <a:spLocks noChangeShapeType="1"/>
            </p:cNvSpPr>
            <p:nvPr/>
          </p:nvSpPr>
          <p:spPr bwMode="auto">
            <a:xfrm flipH="1">
              <a:off x="3892" y="2303"/>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67" name="Line 19"/>
            <p:cNvSpPr>
              <a:spLocks noChangeShapeType="1"/>
            </p:cNvSpPr>
            <p:nvPr/>
          </p:nvSpPr>
          <p:spPr bwMode="auto">
            <a:xfrm flipH="1">
              <a:off x="3892" y="2015"/>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68" name="Line 20"/>
            <p:cNvSpPr>
              <a:spLocks noChangeShapeType="1"/>
            </p:cNvSpPr>
            <p:nvPr/>
          </p:nvSpPr>
          <p:spPr bwMode="auto">
            <a:xfrm flipH="1">
              <a:off x="3892" y="1728"/>
              <a:ext cx="43" cy="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69" name="Rectangle 21"/>
            <p:cNvSpPr>
              <a:spLocks noChangeArrowheads="1"/>
            </p:cNvSpPr>
            <p:nvPr/>
          </p:nvSpPr>
          <p:spPr bwMode="auto">
            <a:xfrm>
              <a:off x="3752" y="1945"/>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60</a:t>
              </a:r>
              <a:endParaRPr lang="zh-CN" altLang="en-US" sz="1600" b="1">
                <a:solidFill>
                  <a:srgbClr val="FFFFCC"/>
                </a:solidFill>
                <a:latin typeface="Times New Roman" panose="02020503050405090304" pitchFamily="18" charset="0"/>
                <a:ea typeface="楷体_GB2312" pitchFamily="1" charset="-122"/>
              </a:endParaRPr>
            </a:p>
          </p:txBody>
        </p:sp>
        <p:sp>
          <p:nvSpPr>
            <p:cNvPr id="360470" name="Rectangle 22"/>
            <p:cNvSpPr>
              <a:spLocks noChangeArrowheads="1"/>
            </p:cNvSpPr>
            <p:nvPr/>
          </p:nvSpPr>
          <p:spPr bwMode="auto">
            <a:xfrm>
              <a:off x="3752" y="1658"/>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90</a:t>
              </a:r>
              <a:endParaRPr lang="zh-CN" altLang="en-US" sz="1600" b="1">
                <a:solidFill>
                  <a:srgbClr val="FFFFCC"/>
                </a:solidFill>
                <a:latin typeface="Times New Roman" panose="02020503050405090304" pitchFamily="18" charset="0"/>
                <a:ea typeface="楷体_GB2312" pitchFamily="1" charset="-122"/>
              </a:endParaRPr>
            </a:p>
          </p:txBody>
        </p:sp>
        <p:sp>
          <p:nvSpPr>
            <p:cNvPr id="360471" name="Line 23"/>
            <p:cNvSpPr>
              <a:spLocks noChangeShapeType="1"/>
            </p:cNvSpPr>
            <p:nvPr/>
          </p:nvSpPr>
          <p:spPr bwMode="auto">
            <a:xfrm flipV="1">
              <a:off x="4285" y="2547"/>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72" name="Rectangle 24"/>
            <p:cNvSpPr>
              <a:spLocks noChangeArrowheads="1"/>
            </p:cNvSpPr>
            <p:nvPr/>
          </p:nvSpPr>
          <p:spPr bwMode="auto">
            <a:xfrm>
              <a:off x="4231" y="2599"/>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0.5</a:t>
              </a:r>
              <a:endParaRPr lang="zh-CN" altLang="en-US" sz="1600" b="1">
                <a:solidFill>
                  <a:srgbClr val="FFFFCC"/>
                </a:solidFill>
                <a:latin typeface="Times New Roman" panose="02020503050405090304" pitchFamily="18" charset="0"/>
                <a:ea typeface="楷体_GB2312" pitchFamily="1" charset="-122"/>
              </a:endParaRPr>
            </a:p>
          </p:txBody>
        </p:sp>
        <p:sp>
          <p:nvSpPr>
            <p:cNvPr id="360473" name="Line 25"/>
            <p:cNvSpPr>
              <a:spLocks noChangeShapeType="1"/>
            </p:cNvSpPr>
            <p:nvPr/>
          </p:nvSpPr>
          <p:spPr bwMode="auto">
            <a:xfrm flipV="1">
              <a:off x="4573" y="2547"/>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74" name="Rectangle 26"/>
            <p:cNvSpPr>
              <a:spLocks noChangeArrowheads="1"/>
            </p:cNvSpPr>
            <p:nvPr/>
          </p:nvSpPr>
          <p:spPr bwMode="auto">
            <a:xfrm>
              <a:off x="4519" y="2599"/>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0.7</a:t>
              </a:r>
              <a:endParaRPr lang="zh-CN" altLang="en-US" sz="1600" b="1">
                <a:solidFill>
                  <a:srgbClr val="FFFFCC"/>
                </a:solidFill>
                <a:latin typeface="Times New Roman" panose="02020503050405090304" pitchFamily="18" charset="0"/>
                <a:ea typeface="楷体_GB2312" pitchFamily="1" charset="-122"/>
              </a:endParaRPr>
            </a:p>
          </p:txBody>
        </p:sp>
        <p:sp>
          <p:nvSpPr>
            <p:cNvPr id="360475" name="Line 27"/>
            <p:cNvSpPr>
              <a:spLocks noChangeShapeType="1"/>
            </p:cNvSpPr>
            <p:nvPr/>
          </p:nvSpPr>
          <p:spPr bwMode="auto">
            <a:xfrm flipV="1">
              <a:off x="4861" y="2547"/>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76" name="Rectangle 28"/>
            <p:cNvSpPr>
              <a:spLocks noChangeArrowheads="1"/>
            </p:cNvSpPr>
            <p:nvPr/>
          </p:nvSpPr>
          <p:spPr bwMode="auto">
            <a:xfrm>
              <a:off x="4807" y="2599"/>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0.9</a:t>
              </a:r>
              <a:endParaRPr lang="zh-CN" altLang="en-US" sz="1600" b="1">
                <a:solidFill>
                  <a:srgbClr val="FFFFCC"/>
                </a:solidFill>
                <a:latin typeface="Times New Roman" panose="02020503050405090304" pitchFamily="18" charset="0"/>
                <a:ea typeface="楷体_GB2312" pitchFamily="1" charset="-122"/>
              </a:endParaRPr>
            </a:p>
          </p:txBody>
        </p:sp>
        <p:sp>
          <p:nvSpPr>
            <p:cNvPr id="360477" name="Freeform 29"/>
            <p:cNvSpPr/>
            <p:nvPr/>
          </p:nvSpPr>
          <p:spPr bwMode="auto">
            <a:xfrm>
              <a:off x="4223" y="2303"/>
              <a:ext cx="411" cy="287"/>
            </a:xfrm>
            <a:custGeom>
              <a:avLst/>
              <a:gdLst>
                <a:gd name="T0" fmla="*/ 0 w 411"/>
                <a:gd name="T1" fmla="*/ 287 h 287"/>
                <a:gd name="T2" fmla="*/ 105 w 411"/>
                <a:gd name="T3" fmla="*/ 287 h 287"/>
                <a:gd name="T4" fmla="*/ 219 w 411"/>
                <a:gd name="T5" fmla="*/ 252 h 287"/>
                <a:gd name="T6" fmla="*/ 306 w 411"/>
                <a:gd name="T7" fmla="*/ 191 h 287"/>
                <a:gd name="T8" fmla="*/ 376 w 411"/>
                <a:gd name="T9" fmla="*/ 104 h 287"/>
                <a:gd name="T10" fmla="*/ 411 w 411"/>
                <a:gd name="T11" fmla="*/ 0 h 287"/>
              </a:gdLst>
              <a:ahLst/>
              <a:cxnLst>
                <a:cxn ang="0">
                  <a:pos x="T0" y="T1"/>
                </a:cxn>
                <a:cxn ang="0">
                  <a:pos x="T2" y="T3"/>
                </a:cxn>
                <a:cxn ang="0">
                  <a:pos x="T4" y="T5"/>
                </a:cxn>
                <a:cxn ang="0">
                  <a:pos x="T6" y="T7"/>
                </a:cxn>
                <a:cxn ang="0">
                  <a:pos x="T8" y="T9"/>
                </a:cxn>
                <a:cxn ang="0">
                  <a:pos x="T10" y="T11"/>
                </a:cxn>
              </a:cxnLst>
              <a:rect l="0" t="0" r="r" b="b"/>
              <a:pathLst>
                <a:path w="411" h="287">
                  <a:moveTo>
                    <a:pt x="0" y="287"/>
                  </a:moveTo>
                  <a:lnTo>
                    <a:pt x="105" y="287"/>
                  </a:lnTo>
                  <a:lnTo>
                    <a:pt x="219" y="252"/>
                  </a:lnTo>
                  <a:lnTo>
                    <a:pt x="306" y="191"/>
                  </a:lnTo>
                  <a:lnTo>
                    <a:pt x="376" y="104"/>
                  </a:lnTo>
                  <a:lnTo>
                    <a:pt x="411" y="0"/>
                  </a:lnTo>
                </a:path>
              </a:pathLst>
            </a:custGeom>
            <a:noFill/>
            <a:ln w="19050" cmpd="sng">
              <a:solidFill>
                <a:srgbClr val="3333FF"/>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78" name="Line 30"/>
            <p:cNvSpPr>
              <a:spLocks noChangeShapeType="1"/>
            </p:cNvSpPr>
            <p:nvPr/>
          </p:nvSpPr>
          <p:spPr bwMode="auto">
            <a:xfrm flipV="1">
              <a:off x="4634" y="1606"/>
              <a:ext cx="43" cy="697"/>
            </a:xfrm>
            <a:prstGeom prst="line">
              <a:avLst/>
            </a:prstGeom>
            <a:noFill/>
            <a:ln w="19050">
              <a:solidFill>
                <a:srgbClr val="3333FF"/>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81" name="Line 33"/>
            <p:cNvSpPr>
              <a:spLocks noChangeShapeType="1"/>
            </p:cNvSpPr>
            <p:nvPr/>
          </p:nvSpPr>
          <p:spPr bwMode="auto">
            <a:xfrm>
              <a:off x="3935" y="2590"/>
              <a:ext cx="288" cy="1"/>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82" name="Rectangle 34"/>
            <p:cNvSpPr>
              <a:spLocks noChangeArrowheads="1"/>
            </p:cNvSpPr>
            <p:nvPr/>
          </p:nvSpPr>
          <p:spPr bwMode="auto">
            <a:xfrm>
              <a:off x="3752" y="2233"/>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30</a:t>
              </a:r>
              <a:endParaRPr lang="zh-CN" altLang="en-US" sz="1600" b="1">
                <a:solidFill>
                  <a:srgbClr val="FFFFCC"/>
                </a:solidFill>
                <a:latin typeface="Times New Roman" panose="02020503050405090304" pitchFamily="18" charset="0"/>
                <a:ea typeface="楷体_GB2312" pitchFamily="1" charset="-122"/>
              </a:endParaRPr>
            </a:p>
          </p:txBody>
        </p:sp>
        <p:sp>
          <p:nvSpPr>
            <p:cNvPr id="360488" name="Rectangle 40"/>
            <p:cNvSpPr>
              <a:spLocks noChangeArrowheads="1"/>
            </p:cNvSpPr>
            <p:nvPr/>
          </p:nvSpPr>
          <p:spPr bwMode="auto">
            <a:xfrm>
              <a:off x="4628" y="1395"/>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FFFFCC"/>
                </a:solidFill>
                <a:latin typeface="Times New Roman" panose="02020503050405090304" pitchFamily="18" charset="0"/>
                <a:ea typeface="楷体_GB2312" pitchFamily="1" charset="-122"/>
              </a:endParaRPr>
            </a:p>
          </p:txBody>
        </p:sp>
        <p:sp>
          <p:nvSpPr>
            <p:cNvPr id="360489" name="Rectangle 41"/>
            <p:cNvSpPr>
              <a:spLocks noChangeArrowheads="1"/>
            </p:cNvSpPr>
            <p:nvPr/>
          </p:nvSpPr>
          <p:spPr bwMode="auto">
            <a:xfrm>
              <a:off x="4720" y="1484"/>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C</a:t>
              </a:r>
              <a:endParaRPr lang="en-US" altLang="zh-CN" sz="1600" b="1">
                <a:solidFill>
                  <a:srgbClr val="FFFFCC"/>
                </a:solidFill>
                <a:latin typeface="Times New Roman" panose="02020503050405090304" pitchFamily="18" charset="0"/>
                <a:ea typeface="楷体_GB2312" pitchFamily="1" charset="-122"/>
              </a:endParaRPr>
            </a:p>
          </p:txBody>
        </p:sp>
        <p:sp>
          <p:nvSpPr>
            <p:cNvPr id="360490" name="Rectangle 42"/>
            <p:cNvSpPr>
              <a:spLocks noChangeArrowheads="1"/>
            </p:cNvSpPr>
            <p:nvPr/>
          </p:nvSpPr>
          <p:spPr bwMode="auto">
            <a:xfrm>
              <a:off x="4775" y="1484"/>
              <a:ext cx="4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0000"/>
                  </a:solidFill>
                  <a:latin typeface="Times New Roman" panose="02020503050405090304" pitchFamily="18" charset="0"/>
                  <a:ea typeface="楷体_GB2312" pitchFamily="1" charset="-122"/>
                </a:rPr>
                <a:t>E</a:t>
              </a:r>
              <a:endParaRPr lang="en-US" altLang="zh-CN" sz="1600" b="1">
                <a:solidFill>
                  <a:srgbClr val="FFFFCC"/>
                </a:solidFill>
                <a:latin typeface="Times New Roman" panose="02020503050405090304" pitchFamily="18" charset="0"/>
                <a:ea typeface="楷体_GB2312" pitchFamily="1" charset="-122"/>
              </a:endParaRPr>
            </a:p>
          </p:txBody>
        </p:sp>
        <p:sp>
          <p:nvSpPr>
            <p:cNvPr id="360491" name="Rectangle 43"/>
            <p:cNvSpPr>
              <a:spLocks noChangeArrowheads="1"/>
            </p:cNvSpPr>
            <p:nvPr/>
          </p:nvSpPr>
          <p:spPr bwMode="auto">
            <a:xfrm>
              <a:off x="4853" y="1440"/>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600">
                  <a:solidFill>
                    <a:srgbClr val="000000"/>
                  </a:solidFill>
                  <a:latin typeface="宋体" pitchFamily="2" charset="-122"/>
                  <a:ea typeface="宋体" pitchFamily="2" charset="-122"/>
                </a:rPr>
                <a:t>≥</a:t>
              </a:r>
              <a:endParaRPr lang="zh-CN" altLang="en-US" sz="1600" b="1">
                <a:solidFill>
                  <a:srgbClr val="FFFFCC"/>
                </a:solidFill>
                <a:latin typeface="Times New Roman" panose="02020503050405090304" pitchFamily="18" charset="0"/>
                <a:ea typeface="楷体_GB2312" pitchFamily="1" charset="-122"/>
              </a:endParaRPr>
            </a:p>
          </p:txBody>
        </p:sp>
        <p:sp>
          <p:nvSpPr>
            <p:cNvPr id="360492" name="Rectangle 44"/>
            <p:cNvSpPr>
              <a:spLocks noChangeArrowheads="1"/>
            </p:cNvSpPr>
            <p:nvPr/>
          </p:nvSpPr>
          <p:spPr bwMode="auto">
            <a:xfrm>
              <a:off x="4979" y="1413"/>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000000"/>
                  </a:solidFill>
                  <a:latin typeface="Times New Roman" panose="02020503050405090304" pitchFamily="18" charset="0"/>
                  <a:ea typeface="楷体_GB2312" pitchFamily="1" charset="-122"/>
                </a:rPr>
                <a:t>1</a:t>
              </a:r>
              <a:endParaRPr lang="zh-CN" altLang="en-US" b="1">
                <a:solidFill>
                  <a:srgbClr val="FFFFCC"/>
                </a:solidFill>
                <a:latin typeface="Times New Roman" panose="02020503050405090304" pitchFamily="18" charset="0"/>
                <a:ea typeface="楷体_GB2312" pitchFamily="1" charset="-122"/>
              </a:endParaRPr>
            </a:p>
          </p:txBody>
        </p:sp>
        <p:sp>
          <p:nvSpPr>
            <p:cNvPr id="360493" name="Freeform 45"/>
            <p:cNvSpPr/>
            <p:nvPr/>
          </p:nvSpPr>
          <p:spPr bwMode="auto">
            <a:xfrm>
              <a:off x="4005" y="2529"/>
              <a:ext cx="35" cy="122"/>
            </a:xfrm>
            <a:custGeom>
              <a:avLst/>
              <a:gdLst>
                <a:gd name="T0" fmla="*/ 35 w 35"/>
                <a:gd name="T1" fmla="*/ 0 h 122"/>
                <a:gd name="T2" fmla="*/ 9 w 35"/>
                <a:gd name="T3" fmla="*/ 18 h 122"/>
                <a:gd name="T4" fmla="*/ 0 w 35"/>
                <a:gd name="T5" fmla="*/ 35 h 122"/>
                <a:gd name="T6" fmla="*/ 9 w 35"/>
                <a:gd name="T7" fmla="*/ 44 h 122"/>
                <a:gd name="T8" fmla="*/ 18 w 35"/>
                <a:gd name="T9" fmla="*/ 61 h 122"/>
                <a:gd name="T10" fmla="*/ 26 w 35"/>
                <a:gd name="T11" fmla="*/ 70 h 122"/>
                <a:gd name="T12" fmla="*/ 35 w 35"/>
                <a:gd name="T13" fmla="*/ 87 h 122"/>
                <a:gd name="T14" fmla="*/ 26 w 35"/>
                <a:gd name="T15" fmla="*/ 105 h 122"/>
                <a:gd name="T16" fmla="*/ 9 w 3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22">
                  <a:moveTo>
                    <a:pt x="35" y="0"/>
                  </a:moveTo>
                  <a:lnTo>
                    <a:pt x="9" y="18"/>
                  </a:lnTo>
                  <a:lnTo>
                    <a:pt x="0" y="35"/>
                  </a:lnTo>
                  <a:lnTo>
                    <a:pt x="9" y="44"/>
                  </a:lnTo>
                  <a:lnTo>
                    <a:pt x="18" y="61"/>
                  </a:lnTo>
                  <a:lnTo>
                    <a:pt x="26" y="70"/>
                  </a:lnTo>
                  <a:lnTo>
                    <a:pt x="35" y="87"/>
                  </a:lnTo>
                  <a:lnTo>
                    <a:pt x="26" y="105"/>
                  </a:lnTo>
                  <a:lnTo>
                    <a:pt x="9" y="122"/>
                  </a:lnTo>
                </a:path>
              </a:pathLst>
            </a:custGeom>
            <a:noFill/>
            <a:ln w="1428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94" name="Line 46"/>
            <p:cNvSpPr>
              <a:spLocks noChangeShapeType="1"/>
            </p:cNvSpPr>
            <p:nvPr/>
          </p:nvSpPr>
          <p:spPr bwMode="auto">
            <a:xfrm flipV="1">
              <a:off x="3394" y="2590"/>
              <a:ext cx="541" cy="44"/>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95" name="Freeform 47"/>
            <p:cNvSpPr/>
            <p:nvPr/>
          </p:nvSpPr>
          <p:spPr bwMode="auto">
            <a:xfrm>
              <a:off x="3272" y="2634"/>
              <a:ext cx="122" cy="165"/>
            </a:xfrm>
            <a:custGeom>
              <a:avLst/>
              <a:gdLst>
                <a:gd name="T0" fmla="*/ 122 w 122"/>
                <a:gd name="T1" fmla="*/ 0 h 165"/>
                <a:gd name="T2" fmla="*/ 87 w 122"/>
                <a:gd name="T3" fmla="*/ 9 h 165"/>
                <a:gd name="T4" fmla="*/ 53 w 122"/>
                <a:gd name="T5" fmla="*/ 35 h 165"/>
                <a:gd name="T6" fmla="*/ 26 w 122"/>
                <a:gd name="T7" fmla="*/ 70 h 165"/>
                <a:gd name="T8" fmla="*/ 9 w 122"/>
                <a:gd name="T9" fmla="*/ 104 h 165"/>
                <a:gd name="T10" fmla="*/ 0 w 122"/>
                <a:gd name="T11" fmla="*/ 165 h 165"/>
              </a:gdLst>
              <a:ahLst/>
              <a:cxnLst>
                <a:cxn ang="0">
                  <a:pos x="T0" y="T1"/>
                </a:cxn>
                <a:cxn ang="0">
                  <a:pos x="T2" y="T3"/>
                </a:cxn>
                <a:cxn ang="0">
                  <a:pos x="T4" y="T5"/>
                </a:cxn>
                <a:cxn ang="0">
                  <a:pos x="T6" y="T7"/>
                </a:cxn>
                <a:cxn ang="0">
                  <a:pos x="T8" y="T9"/>
                </a:cxn>
                <a:cxn ang="0">
                  <a:pos x="T10" y="T11"/>
                </a:cxn>
              </a:cxnLst>
              <a:rect l="0" t="0" r="r" b="b"/>
              <a:pathLst>
                <a:path w="122" h="165">
                  <a:moveTo>
                    <a:pt x="122" y="0"/>
                  </a:moveTo>
                  <a:lnTo>
                    <a:pt x="87" y="9"/>
                  </a:lnTo>
                  <a:lnTo>
                    <a:pt x="53" y="35"/>
                  </a:lnTo>
                  <a:lnTo>
                    <a:pt x="26" y="70"/>
                  </a:lnTo>
                  <a:lnTo>
                    <a:pt x="9" y="104"/>
                  </a:lnTo>
                  <a:lnTo>
                    <a:pt x="0" y="165"/>
                  </a:lnTo>
                </a:path>
              </a:pathLst>
            </a:custGeom>
            <a:noFill/>
            <a:ln w="19050" cmpd="sng">
              <a:solidFill>
                <a:srgbClr val="CC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96" name="Line 48"/>
            <p:cNvSpPr>
              <a:spLocks noChangeShapeType="1"/>
            </p:cNvSpPr>
            <p:nvPr/>
          </p:nvSpPr>
          <p:spPr bwMode="auto">
            <a:xfrm flipV="1">
              <a:off x="4721" y="2547"/>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497" name="Line 49"/>
            <p:cNvSpPr>
              <a:spLocks noChangeShapeType="1"/>
            </p:cNvSpPr>
            <p:nvPr/>
          </p:nvSpPr>
          <p:spPr bwMode="auto">
            <a:xfrm flipV="1">
              <a:off x="4424" y="2547"/>
              <a:ext cx="1" cy="4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360499" name="Rectangle 51"/>
          <p:cNvSpPr>
            <a:spLocks noChangeArrowheads="1"/>
          </p:cNvSpPr>
          <p:nvPr/>
        </p:nvSpPr>
        <p:spPr bwMode="auto">
          <a:xfrm>
            <a:off x="2314575" y="1231900"/>
            <a:ext cx="438785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860425" indent="-285750" algn="l">
              <a:spcBef>
                <a:spcPct val="20000"/>
              </a:spcBef>
              <a:buChar char="–"/>
              <a:defRPr sz="2800">
                <a:solidFill>
                  <a:schemeClr val="tx1"/>
                </a:solidFill>
                <a:latin typeface="Verdana" panose="020B0804030504040204" pitchFamily="34" charset="0"/>
                <a:ea typeface="宋体" pitchFamily="2" charset="-122"/>
              </a:defRPr>
            </a:lvl2pPr>
            <a:lvl3pPr marL="1279525" indent="-228600" algn="l">
              <a:spcBef>
                <a:spcPct val="20000"/>
              </a:spcBef>
              <a:buChar char="•"/>
              <a:defRPr sz="2400">
                <a:solidFill>
                  <a:schemeClr val="tx1"/>
                </a:solidFill>
                <a:latin typeface="Verdana" panose="020B0804030504040204" pitchFamily="34" charset="0"/>
                <a:ea typeface="宋体" pitchFamily="2" charset="-122"/>
              </a:defRPr>
            </a:lvl3pPr>
            <a:lvl4pPr marL="1698625" indent="-228600" algn="l">
              <a:spcBef>
                <a:spcPct val="20000"/>
              </a:spcBef>
              <a:buChar char="–"/>
              <a:defRPr sz="2000">
                <a:solidFill>
                  <a:schemeClr val="tx1"/>
                </a:solidFill>
                <a:latin typeface="Verdana" panose="020B0804030504040204" pitchFamily="34" charset="0"/>
                <a:ea typeface="宋体" pitchFamily="2" charset="-122"/>
              </a:defRPr>
            </a:lvl4pPr>
            <a:lvl5pPr marL="2117725" indent="-228600" algn="l">
              <a:spcBef>
                <a:spcPct val="20000"/>
              </a:spcBef>
              <a:buChar char="»"/>
              <a:defRPr sz="2000">
                <a:solidFill>
                  <a:schemeClr val="tx1"/>
                </a:solidFill>
                <a:latin typeface="Verdana" panose="020B0804030504040204" pitchFamily="34" charset="0"/>
                <a:ea typeface="宋体" pitchFamily="2" charset="-122"/>
              </a:defRPr>
            </a:lvl5pPr>
            <a:lvl6pPr marL="25749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30321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893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946525"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Bef>
                <a:spcPct val="0"/>
              </a:spcBef>
              <a:spcAft>
                <a:spcPct val="0"/>
              </a:spcAft>
              <a:buNone/>
            </a:pPr>
            <a:r>
              <a:rPr lang="zh-CN" altLang="en-US" b="1">
                <a:solidFill>
                  <a:srgbClr val="000000"/>
                </a:solidFill>
              </a:rPr>
              <a:t>    </a:t>
            </a:r>
            <a:r>
              <a:rPr lang="zh-CN" altLang="en-US" sz="2400" b="1">
                <a:solidFill>
                  <a:srgbClr val="000000"/>
                </a:solidFill>
                <a:latin typeface="Times New Roman" panose="02020503050405090304" pitchFamily="18" charset="0"/>
                <a:ea typeface="楷体_GB2312" pitchFamily="1" charset="-122"/>
              </a:rPr>
              <a:t>(</a:t>
            </a:r>
            <a:r>
              <a:rPr lang="en-US" altLang="zh-CN" sz="2400" b="1">
                <a:solidFill>
                  <a:srgbClr val="000000"/>
                </a:solidFill>
                <a:latin typeface="Times New Roman" panose="02020503050405090304" pitchFamily="18" charset="0"/>
                <a:ea typeface="楷体_GB2312" pitchFamily="1" charset="-122"/>
              </a:rPr>
              <a:t>4)</a:t>
            </a:r>
            <a:r>
              <a:rPr lang="zh-CN" altLang="en-US" sz="2400" b="1">
                <a:solidFill>
                  <a:srgbClr val="000000"/>
                </a:solidFill>
                <a:latin typeface="Times New Roman" panose="02020503050405090304" pitchFamily="18" charset="0"/>
                <a:ea typeface="楷体_GB2312" pitchFamily="1" charset="-122"/>
              </a:rPr>
              <a:t>当</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在0~1</a:t>
            </a:r>
            <a:r>
              <a:rPr lang="en-US" altLang="zh-CN" sz="2400" b="1">
                <a:solidFill>
                  <a:srgbClr val="000000"/>
                </a:solidFill>
                <a:latin typeface="Times New Roman" panose="02020503050405090304" pitchFamily="18" charset="0"/>
                <a:ea typeface="楷体_GB2312" pitchFamily="1" charset="-122"/>
              </a:rPr>
              <a:t>V</a:t>
            </a:r>
            <a:r>
              <a:rPr lang="zh-CN" altLang="en-US" sz="2400" b="1">
                <a:solidFill>
                  <a:srgbClr val="000000"/>
                </a:solidFill>
                <a:latin typeface="Times New Roman" panose="02020503050405090304" pitchFamily="18" charset="0"/>
                <a:ea typeface="楷体_GB2312" pitchFamily="1" charset="-122"/>
              </a:rPr>
              <a:t>之间时，</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随着</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的增加，曲线右移。</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特别在0&lt;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CE(sat)</a:t>
            </a:r>
            <a:r>
              <a:rPr lang="zh-CN" altLang="en-US" sz="2400" b="1">
                <a:solidFill>
                  <a:srgbClr val="000000"/>
                </a:solidFill>
                <a:latin typeface="Times New Roman" panose="02020503050405090304" pitchFamily="18" charset="0"/>
                <a:ea typeface="楷体_GB2312" pitchFamily="1" charset="-122"/>
              </a:rPr>
              <a:t>的范围</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内，即工作在饱和区时，移动</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量会更大些。</a:t>
            </a:r>
            <a:endParaRPr lang="zh-CN" altLang="en-US" sz="2400" b="1">
              <a:solidFill>
                <a:srgbClr val="000000"/>
              </a:solidFill>
              <a:latin typeface="Times New Roman" panose="02020503050405090304" pitchFamily="18" charset="0"/>
              <a:ea typeface="楷体_GB2312" pitchFamily="1" charset="-122"/>
            </a:endParaRPr>
          </a:p>
        </p:txBody>
      </p:sp>
      <p:grpSp>
        <p:nvGrpSpPr>
          <p:cNvPr id="360500" name="Group 52"/>
          <p:cNvGrpSpPr/>
          <p:nvPr/>
        </p:nvGrpSpPr>
        <p:grpSpPr bwMode="auto">
          <a:xfrm>
            <a:off x="8134353" y="2271713"/>
            <a:ext cx="560388" cy="1839912"/>
            <a:chOff x="2058" y="1431"/>
            <a:chExt cx="353" cy="1159"/>
          </a:xfrm>
        </p:grpSpPr>
        <p:sp>
          <p:nvSpPr>
            <p:cNvPr id="360501" name="Freeform 53"/>
            <p:cNvSpPr/>
            <p:nvPr/>
          </p:nvSpPr>
          <p:spPr bwMode="auto">
            <a:xfrm>
              <a:off x="2072" y="2346"/>
              <a:ext cx="201" cy="244"/>
            </a:xfrm>
            <a:custGeom>
              <a:avLst/>
              <a:gdLst>
                <a:gd name="T0" fmla="*/ 0 w 201"/>
                <a:gd name="T1" fmla="*/ 244 h 244"/>
                <a:gd name="T2" fmla="*/ 88 w 201"/>
                <a:gd name="T3" fmla="*/ 183 h 244"/>
                <a:gd name="T4" fmla="*/ 158 w 201"/>
                <a:gd name="T5" fmla="*/ 96 h 244"/>
                <a:gd name="T6" fmla="*/ 201 w 201"/>
                <a:gd name="T7" fmla="*/ 0 h 244"/>
              </a:gdLst>
              <a:ahLst/>
              <a:cxnLst>
                <a:cxn ang="0">
                  <a:pos x="T0" y="T1"/>
                </a:cxn>
                <a:cxn ang="0">
                  <a:pos x="T2" y="T3"/>
                </a:cxn>
                <a:cxn ang="0">
                  <a:pos x="T4" y="T5"/>
                </a:cxn>
                <a:cxn ang="0">
                  <a:pos x="T6" y="T7"/>
                </a:cxn>
              </a:cxnLst>
              <a:rect l="0" t="0" r="r" b="b"/>
              <a:pathLst>
                <a:path w="201" h="244">
                  <a:moveTo>
                    <a:pt x="0" y="244"/>
                  </a:moveTo>
                  <a:lnTo>
                    <a:pt x="88" y="183"/>
                  </a:lnTo>
                  <a:lnTo>
                    <a:pt x="158" y="96"/>
                  </a:lnTo>
                  <a:lnTo>
                    <a:pt x="201"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502" name="Line 54"/>
            <p:cNvSpPr>
              <a:spLocks noChangeShapeType="1"/>
            </p:cNvSpPr>
            <p:nvPr/>
          </p:nvSpPr>
          <p:spPr bwMode="auto">
            <a:xfrm flipV="1">
              <a:off x="2273" y="1606"/>
              <a:ext cx="44" cy="74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503" name="Rectangle 55"/>
            <p:cNvSpPr>
              <a:spLocks noChangeArrowheads="1"/>
            </p:cNvSpPr>
            <p:nvPr/>
          </p:nvSpPr>
          <p:spPr bwMode="auto">
            <a:xfrm>
              <a:off x="2058" y="1431"/>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i="1">
                  <a:solidFill>
                    <a:srgbClr val="CC0000"/>
                  </a:solidFill>
                  <a:latin typeface="Times New Roman" panose="02020503050405090304" pitchFamily="18" charset="0"/>
                  <a:ea typeface="楷体_GB2312" pitchFamily="1" charset="-122"/>
                </a:rPr>
                <a:t>U</a:t>
              </a:r>
              <a:endParaRPr lang="en-US" altLang="zh-CN" sz="1600" b="1">
                <a:solidFill>
                  <a:srgbClr val="CC0000"/>
                </a:solidFill>
                <a:latin typeface="Times New Roman" panose="02020503050405090304" pitchFamily="18" charset="0"/>
                <a:ea typeface="楷体_GB2312" pitchFamily="1" charset="-122"/>
              </a:endParaRPr>
            </a:p>
          </p:txBody>
        </p:sp>
        <p:sp>
          <p:nvSpPr>
            <p:cNvPr id="360504" name="Rectangle 56"/>
            <p:cNvSpPr>
              <a:spLocks noChangeArrowheads="1"/>
            </p:cNvSpPr>
            <p:nvPr/>
          </p:nvSpPr>
          <p:spPr bwMode="auto">
            <a:xfrm>
              <a:off x="2133" y="1484"/>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CC0000"/>
                  </a:solidFill>
                  <a:latin typeface="Times New Roman" panose="02020503050405090304" pitchFamily="18" charset="0"/>
                  <a:ea typeface="楷体_GB2312" pitchFamily="1" charset="-122"/>
                </a:rPr>
                <a:t>C</a:t>
              </a:r>
              <a:endParaRPr lang="en-US" altLang="zh-CN" sz="1600" b="1">
                <a:solidFill>
                  <a:srgbClr val="CC0000"/>
                </a:solidFill>
                <a:latin typeface="Times New Roman" panose="02020503050405090304" pitchFamily="18" charset="0"/>
                <a:ea typeface="楷体_GB2312" pitchFamily="1" charset="-122"/>
              </a:endParaRPr>
            </a:p>
          </p:txBody>
        </p:sp>
        <p:sp>
          <p:nvSpPr>
            <p:cNvPr id="360505" name="Rectangle 57"/>
            <p:cNvSpPr>
              <a:spLocks noChangeArrowheads="1"/>
            </p:cNvSpPr>
            <p:nvPr/>
          </p:nvSpPr>
          <p:spPr bwMode="auto">
            <a:xfrm>
              <a:off x="2187" y="1484"/>
              <a:ext cx="4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CC0000"/>
                  </a:solidFill>
                  <a:latin typeface="Times New Roman" panose="02020503050405090304" pitchFamily="18" charset="0"/>
                  <a:ea typeface="楷体_GB2312" pitchFamily="1" charset="-122"/>
                </a:rPr>
                <a:t>E</a:t>
              </a:r>
              <a:endParaRPr lang="en-US" altLang="zh-CN" sz="1600" b="1">
                <a:solidFill>
                  <a:srgbClr val="CC0000"/>
                </a:solidFill>
                <a:latin typeface="Times New Roman" panose="02020503050405090304" pitchFamily="18" charset="0"/>
                <a:ea typeface="楷体_GB2312" pitchFamily="1" charset="-122"/>
              </a:endParaRPr>
            </a:p>
          </p:txBody>
        </p:sp>
        <p:sp>
          <p:nvSpPr>
            <p:cNvPr id="360506" name="Rectangle 58"/>
            <p:cNvSpPr>
              <a:spLocks noChangeArrowheads="1"/>
            </p:cNvSpPr>
            <p:nvPr/>
          </p:nvSpPr>
          <p:spPr bwMode="auto">
            <a:xfrm>
              <a:off x="2255" y="1440"/>
              <a:ext cx="113" cy="136"/>
            </a:xfrm>
            <a:prstGeom prst="rect">
              <a:avLst/>
            </a:prstGeom>
            <a:noFill/>
            <a:ln>
              <a:noFill/>
            </a:ln>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CC0000"/>
                  </a:solidFill>
                  <a:latin typeface="宋体" pitchFamily="2" charset="-122"/>
                  <a:ea typeface="宋体" pitchFamily="2" charset="-122"/>
                </a:rPr>
                <a:t>＝</a:t>
              </a:r>
              <a:endParaRPr lang="zh-CN" altLang="en-US" sz="1600" b="1">
                <a:solidFill>
                  <a:srgbClr val="CC0000"/>
                </a:solidFill>
                <a:latin typeface="Times New Roman" panose="02020503050405090304" pitchFamily="18" charset="0"/>
                <a:ea typeface="楷体_GB2312" pitchFamily="1" charset="-122"/>
              </a:endParaRPr>
            </a:p>
          </p:txBody>
        </p:sp>
        <p:sp>
          <p:nvSpPr>
            <p:cNvPr id="360507" name="Rectangle 59"/>
            <p:cNvSpPr>
              <a:spLocks noChangeArrowheads="1"/>
            </p:cNvSpPr>
            <p:nvPr/>
          </p:nvSpPr>
          <p:spPr bwMode="auto">
            <a:xfrm>
              <a:off x="2354" y="1431"/>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CC0000"/>
                  </a:solidFill>
                  <a:latin typeface="Times New Roman" panose="02020503050405090304" pitchFamily="18" charset="0"/>
                  <a:ea typeface="楷体_GB2312" pitchFamily="1" charset="-122"/>
                </a:rPr>
                <a:t>0</a:t>
              </a:r>
              <a:endParaRPr lang="zh-CN" altLang="en-US" sz="1600" b="1">
                <a:solidFill>
                  <a:srgbClr val="CC0000"/>
                </a:solidFill>
                <a:latin typeface="Times New Roman" panose="02020503050405090304" pitchFamily="18" charset="0"/>
                <a:ea typeface="楷体_GB2312" pitchFamily="1" charset="-122"/>
              </a:endParaRPr>
            </a:p>
          </p:txBody>
        </p:sp>
      </p:grpSp>
      <p:sp>
        <p:nvSpPr>
          <p:cNvPr id="360508" name="Rectangle 60"/>
          <p:cNvSpPr>
            <a:spLocks noChangeArrowheads="1"/>
          </p:cNvSpPr>
          <p:nvPr/>
        </p:nvSpPr>
        <p:spPr bwMode="auto">
          <a:xfrm>
            <a:off x="2014538" y="3765550"/>
            <a:ext cx="4500562"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Bef>
                <a:spcPct val="50000"/>
              </a:spcBef>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5)</a:t>
            </a:r>
            <a:r>
              <a:rPr lang="zh-CN" altLang="en-US" sz="2400" b="1">
                <a:solidFill>
                  <a:srgbClr val="000000"/>
                </a:solidFill>
                <a:latin typeface="Times New Roman" panose="02020503050405090304" pitchFamily="18" charset="0"/>
                <a:ea typeface="楷体_GB2312" pitchFamily="1" charset="-122"/>
              </a:rPr>
              <a:t>当</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&lt;0</a:t>
            </a:r>
            <a:r>
              <a:rPr lang="zh-CN" altLang="en-US" sz="2400" b="1">
                <a:solidFill>
                  <a:srgbClr val="000000"/>
                </a:solidFill>
                <a:latin typeface="Times New Roman" panose="02020503050405090304" pitchFamily="18" charset="0"/>
                <a:ea typeface="楷体_GB2312" pitchFamily="1" charset="-122"/>
              </a:rPr>
              <a:t>时，晶体管截止，</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Times New Roman" panose="02020503050405090304" pitchFamily="18" charset="0"/>
                <a:ea typeface="楷体_GB2312" pitchFamily="1" charset="-122"/>
              </a:rPr>
              <a:t>为反向电流。若反向电压超过某一值时，</a:t>
            </a:r>
            <a:r>
              <a:rPr lang="en-US" altLang="zh-CN" sz="2400" b="1">
                <a:solidFill>
                  <a:srgbClr val="000000"/>
                </a:solidFill>
                <a:latin typeface="Times New Roman" panose="02020503050405090304" pitchFamily="18" charset="0"/>
                <a:ea typeface="楷体_GB2312" pitchFamily="1" charset="-122"/>
              </a:rPr>
              <a:t>e</a:t>
            </a:r>
            <a:r>
              <a:rPr lang="zh-CN" altLang="en-US" sz="2400" b="1">
                <a:solidFill>
                  <a:srgbClr val="000000"/>
                </a:solidFill>
                <a:latin typeface="Times New Roman" panose="02020503050405090304" pitchFamily="18" charset="0"/>
                <a:ea typeface="楷体_GB2312" pitchFamily="1" charset="-122"/>
              </a:rPr>
              <a:t>结也会发生反向击穿。</a:t>
            </a:r>
            <a:endParaRPr lang="zh-CN" altLang="en-US" sz="2400">
              <a:solidFill>
                <a:srgbClr val="006699"/>
              </a:solidFill>
              <a:ea typeface="楷体_GB2312" pitchFamily="1" charset="-122"/>
            </a:endParaRPr>
          </a:p>
        </p:txBody>
      </p:sp>
      <p:grpSp>
        <p:nvGrpSpPr>
          <p:cNvPr id="360519" name="Group 71"/>
          <p:cNvGrpSpPr/>
          <p:nvPr/>
        </p:nvGrpSpPr>
        <p:grpSpPr bwMode="auto">
          <a:xfrm>
            <a:off x="7915275" y="2552700"/>
            <a:ext cx="673100" cy="1562100"/>
            <a:chOff x="3797" y="3153"/>
            <a:chExt cx="424" cy="984"/>
          </a:xfrm>
        </p:grpSpPr>
        <p:sp>
          <p:nvSpPr>
            <p:cNvPr id="360511" name="Freeform 63"/>
            <p:cNvSpPr/>
            <p:nvPr/>
          </p:nvSpPr>
          <p:spPr bwMode="auto">
            <a:xfrm>
              <a:off x="3976" y="3893"/>
              <a:ext cx="201" cy="244"/>
            </a:xfrm>
            <a:custGeom>
              <a:avLst/>
              <a:gdLst>
                <a:gd name="T0" fmla="*/ 0 w 201"/>
                <a:gd name="T1" fmla="*/ 244 h 244"/>
                <a:gd name="T2" fmla="*/ 88 w 201"/>
                <a:gd name="T3" fmla="*/ 183 h 244"/>
                <a:gd name="T4" fmla="*/ 158 w 201"/>
                <a:gd name="T5" fmla="*/ 96 h 244"/>
                <a:gd name="T6" fmla="*/ 201 w 201"/>
                <a:gd name="T7" fmla="*/ 0 h 244"/>
              </a:gdLst>
              <a:ahLst/>
              <a:cxnLst>
                <a:cxn ang="0">
                  <a:pos x="T0" y="T1"/>
                </a:cxn>
                <a:cxn ang="0">
                  <a:pos x="T2" y="T3"/>
                </a:cxn>
                <a:cxn ang="0">
                  <a:pos x="T4" y="T5"/>
                </a:cxn>
                <a:cxn ang="0">
                  <a:pos x="T6" y="T7"/>
                </a:cxn>
              </a:cxnLst>
              <a:rect l="0" t="0" r="r" b="b"/>
              <a:pathLst>
                <a:path w="201" h="244">
                  <a:moveTo>
                    <a:pt x="0" y="244"/>
                  </a:moveTo>
                  <a:lnTo>
                    <a:pt x="88" y="183"/>
                  </a:lnTo>
                  <a:lnTo>
                    <a:pt x="158" y="96"/>
                  </a:lnTo>
                  <a:lnTo>
                    <a:pt x="201" y="0"/>
                  </a:lnTo>
                </a:path>
              </a:pathLst>
            </a:custGeom>
            <a:noFill/>
            <a:ln w="28575" cmpd="sng">
              <a:solidFill>
                <a:srgbClr val="0066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512" name="Line 64"/>
            <p:cNvSpPr>
              <a:spLocks noChangeShapeType="1"/>
            </p:cNvSpPr>
            <p:nvPr/>
          </p:nvSpPr>
          <p:spPr bwMode="auto">
            <a:xfrm flipV="1">
              <a:off x="4177" y="3153"/>
              <a:ext cx="44" cy="740"/>
            </a:xfrm>
            <a:prstGeom prst="line">
              <a:avLst/>
            </a:prstGeom>
            <a:noFill/>
            <a:ln w="28575">
              <a:solidFill>
                <a:srgbClr val="0066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360513" name="Rectangle 65"/>
            <p:cNvSpPr>
              <a:spLocks noChangeArrowheads="1"/>
            </p:cNvSpPr>
            <p:nvPr/>
          </p:nvSpPr>
          <p:spPr bwMode="auto">
            <a:xfrm>
              <a:off x="3797" y="3453"/>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i="1">
                  <a:solidFill>
                    <a:srgbClr val="006600"/>
                  </a:solidFill>
                  <a:latin typeface="Times New Roman" panose="02020503050405090304" pitchFamily="18" charset="0"/>
                  <a:ea typeface="楷体_GB2312" pitchFamily="1" charset="-122"/>
                </a:rPr>
                <a:t>U</a:t>
              </a:r>
              <a:endParaRPr lang="en-US" altLang="zh-CN" sz="1600" b="1">
                <a:solidFill>
                  <a:srgbClr val="006600"/>
                </a:solidFill>
                <a:latin typeface="Times New Roman" panose="02020503050405090304" pitchFamily="18" charset="0"/>
                <a:ea typeface="楷体_GB2312" pitchFamily="1" charset="-122"/>
              </a:endParaRPr>
            </a:p>
          </p:txBody>
        </p:sp>
        <p:sp>
          <p:nvSpPr>
            <p:cNvPr id="360514" name="Rectangle 66"/>
            <p:cNvSpPr>
              <a:spLocks noChangeArrowheads="1"/>
            </p:cNvSpPr>
            <p:nvPr/>
          </p:nvSpPr>
          <p:spPr bwMode="auto">
            <a:xfrm>
              <a:off x="3872" y="3506"/>
              <a:ext cx="5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6600"/>
                  </a:solidFill>
                  <a:latin typeface="Times New Roman" panose="02020503050405090304" pitchFamily="18" charset="0"/>
                  <a:ea typeface="楷体_GB2312" pitchFamily="1" charset="-122"/>
                </a:rPr>
                <a:t>C</a:t>
              </a:r>
              <a:endParaRPr lang="en-US" altLang="zh-CN" sz="1600" b="1">
                <a:solidFill>
                  <a:srgbClr val="006600"/>
                </a:solidFill>
                <a:latin typeface="Times New Roman" panose="02020503050405090304" pitchFamily="18" charset="0"/>
                <a:ea typeface="楷体_GB2312" pitchFamily="1" charset="-122"/>
              </a:endParaRPr>
            </a:p>
          </p:txBody>
        </p:sp>
        <p:sp>
          <p:nvSpPr>
            <p:cNvPr id="360515" name="Rectangle 67"/>
            <p:cNvSpPr>
              <a:spLocks noChangeArrowheads="1"/>
            </p:cNvSpPr>
            <p:nvPr/>
          </p:nvSpPr>
          <p:spPr bwMode="auto">
            <a:xfrm>
              <a:off x="3926" y="3506"/>
              <a:ext cx="4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000">
                  <a:solidFill>
                    <a:srgbClr val="006600"/>
                  </a:solidFill>
                  <a:latin typeface="Times New Roman" panose="02020503050405090304" pitchFamily="18" charset="0"/>
                  <a:ea typeface="楷体_GB2312" pitchFamily="1" charset="-122"/>
                </a:rPr>
                <a:t>E</a:t>
              </a:r>
              <a:endParaRPr lang="en-US" altLang="zh-CN" sz="1600" b="1">
                <a:solidFill>
                  <a:srgbClr val="006600"/>
                </a:solidFill>
                <a:latin typeface="Times New Roman" panose="02020503050405090304" pitchFamily="18" charset="0"/>
                <a:ea typeface="楷体_GB2312" pitchFamily="1" charset="-122"/>
              </a:endParaRPr>
            </a:p>
          </p:txBody>
        </p:sp>
        <p:sp>
          <p:nvSpPr>
            <p:cNvPr id="360516" name="Rectangle 68"/>
            <p:cNvSpPr>
              <a:spLocks noChangeArrowheads="1"/>
            </p:cNvSpPr>
            <p:nvPr/>
          </p:nvSpPr>
          <p:spPr bwMode="auto">
            <a:xfrm>
              <a:off x="4014" y="3462"/>
              <a:ext cx="57" cy="136"/>
            </a:xfrm>
            <a:prstGeom prst="rect">
              <a:avLst/>
            </a:prstGeom>
            <a:noFill/>
            <a:ln>
              <a:noFill/>
            </a:ln>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6600"/>
                  </a:solidFill>
                  <a:latin typeface="宋体" pitchFamily="2" charset="-122"/>
                  <a:ea typeface="宋体" pitchFamily="2" charset="-122"/>
                </a:rPr>
                <a:t>&gt;</a:t>
              </a:r>
              <a:endParaRPr lang="en-US" altLang="zh-CN" sz="1600" b="1">
                <a:solidFill>
                  <a:srgbClr val="006600"/>
                </a:solidFill>
                <a:latin typeface="Times New Roman" panose="02020503050405090304" pitchFamily="18" charset="0"/>
                <a:ea typeface="楷体_GB2312" pitchFamily="1" charset="-122"/>
              </a:endParaRPr>
            </a:p>
          </p:txBody>
        </p:sp>
        <p:sp>
          <p:nvSpPr>
            <p:cNvPr id="360517" name="Rectangle 69"/>
            <p:cNvSpPr>
              <a:spLocks noChangeArrowheads="1"/>
            </p:cNvSpPr>
            <p:nvPr/>
          </p:nvSpPr>
          <p:spPr bwMode="auto">
            <a:xfrm>
              <a:off x="4093" y="3453"/>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6600"/>
                  </a:solidFill>
                  <a:latin typeface="Times New Roman" panose="02020503050405090304" pitchFamily="18" charset="0"/>
                  <a:ea typeface="楷体_GB2312" pitchFamily="1" charset="-122"/>
                </a:rPr>
                <a:t>0</a:t>
              </a:r>
              <a:endParaRPr lang="zh-CN" altLang="en-US" sz="1600" b="1">
                <a:solidFill>
                  <a:srgbClr val="006600"/>
                </a:solidFill>
                <a:latin typeface="Times New Roman" panose="02020503050405090304" pitchFamily="18" charset="0"/>
                <a:ea typeface="楷体_GB2312" pitchFamily="1" charset="-122"/>
              </a:endParaRPr>
            </a:p>
          </p:txBody>
        </p:sp>
      </p:gr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0500"/>
                                        </p:tgtEl>
                                        <p:attrNameLst>
                                          <p:attrName>style.visibility</p:attrName>
                                        </p:attrNameLst>
                                      </p:cBhvr>
                                      <p:to>
                                        <p:strVal val="visible"/>
                                      </p:to>
                                    </p:set>
                                    <p:animEffect transition="in" filter="wipe(down)">
                                      <p:cBhvr>
                                        <p:cTn id="7" dur="1000"/>
                                        <p:tgtEl>
                                          <p:spTgt spid="3605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0499"/>
                                        </p:tgtEl>
                                        <p:attrNameLst>
                                          <p:attrName>style.visibility</p:attrName>
                                        </p:attrNameLst>
                                      </p:cBhvr>
                                      <p:to>
                                        <p:strVal val="visible"/>
                                      </p:to>
                                    </p:set>
                                    <p:animEffect transition="in" filter="wipe(up)">
                                      <p:cBhvr>
                                        <p:cTn id="12" dur="1000"/>
                                        <p:tgtEl>
                                          <p:spTgt spid="3604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0519"/>
                                        </p:tgtEl>
                                        <p:attrNameLst>
                                          <p:attrName>style.visibility</p:attrName>
                                        </p:attrNameLst>
                                      </p:cBhvr>
                                      <p:to>
                                        <p:strVal val="visible"/>
                                      </p:to>
                                    </p:set>
                                    <p:animEffect transition="in" filter="wipe(down)">
                                      <p:cBhvr>
                                        <p:cTn id="17" dur="500"/>
                                        <p:tgtEl>
                                          <p:spTgt spid="360519"/>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2.91667E-6 1.85185E-6 L 0.02865 1.85185E-6 " pathEditMode="relative" rAng="0" ptsTypes="AA">
                                      <p:cBhvr>
                                        <p:cTn id="21" dur="2000" fill="hold"/>
                                        <p:tgtEl>
                                          <p:spTgt spid="360519"/>
                                        </p:tgtEl>
                                        <p:attrNameLst>
                                          <p:attrName>ppt_x</p:attrName>
                                          <p:attrName>ppt_y</p:attrName>
                                        </p:attrNameLst>
                                      </p:cBhvr>
                                      <p:rCtr x="1432" y="0"/>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60508"/>
                                        </p:tgtEl>
                                        <p:attrNameLst>
                                          <p:attrName>style.visibility</p:attrName>
                                        </p:attrNameLst>
                                      </p:cBhvr>
                                      <p:to>
                                        <p:strVal val="visible"/>
                                      </p:to>
                                    </p:set>
                                    <p:animEffect transition="in" filter="wipe(up)">
                                      <p:cBhvr>
                                        <p:cTn id="26" dur="1000"/>
                                        <p:tgtEl>
                                          <p:spTgt spid="360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99" grpId="0"/>
      <p:bldP spid="360508"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2"/>
          <p:cNvSpPr>
            <a:spLocks noGrp="1" noChangeArrowheads="1"/>
          </p:cNvSpPr>
          <p:nvPr>
            <p:ph type="body" sz="half" idx="1"/>
          </p:nvPr>
        </p:nvSpPr>
        <p:spPr>
          <a:xfrm>
            <a:off x="1954212" y="561975"/>
            <a:ext cx="8283575" cy="6296025"/>
          </a:xfrm>
        </p:spPr>
        <p:txBody>
          <a:bodyPr>
            <a:normAutofit lnSpcReduction="10000"/>
          </a:bodyPr>
          <a:lstStyle/>
          <a:p>
            <a:pPr>
              <a:lnSpc>
                <a:spcPct val="115000"/>
              </a:lnSpc>
              <a:buFontTx/>
              <a:buNone/>
            </a:pPr>
            <a:r>
              <a:rPr lang="zh-CN" altLang="en-US" sz="2400" b="1" dirty="0">
                <a:solidFill>
                  <a:srgbClr val="000000"/>
                </a:solidFill>
                <a:ea typeface="楷体_GB2312" pitchFamily="1" charset="-122"/>
              </a:rPr>
              <a:t>		综上所述，</a:t>
            </a:r>
            <a:r>
              <a:rPr lang="zh-CN" altLang="en-US" sz="2400" b="1" dirty="0">
                <a:solidFill>
                  <a:srgbClr val="000000"/>
                </a:solidFill>
                <a:latin typeface="Times New Roman" panose="02020503050405090304" pitchFamily="18" charset="0"/>
                <a:ea typeface="楷体_GB2312" pitchFamily="1" charset="-122"/>
              </a:rPr>
              <a:t>晶体管是一种非线性导电器件，有三个工作区，对应三种不同的工作状态：</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en-US" altLang="zh-CN" sz="2400" b="1" dirty="0">
                <a:solidFill>
                  <a:srgbClr val="000000"/>
                </a:solidFill>
                <a:latin typeface="Times New Roman" panose="02020503050405090304" pitchFamily="18" charset="0"/>
                <a:ea typeface="楷体_GB2312" pitchFamily="1" charset="-122"/>
              </a:rPr>
              <a:t>     </a:t>
            </a:r>
            <a:r>
              <a:rPr lang="en-US" altLang="zh-CN" sz="2400" b="1" dirty="0">
                <a:solidFill>
                  <a:srgbClr val="0000CC"/>
                </a:solidFill>
                <a:latin typeface="楷体_GB2312" pitchFamily="1" charset="-122"/>
                <a:ea typeface="楷体_GB2312" pitchFamily="1" charset="-122"/>
              </a:rPr>
              <a:t>⑴.</a:t>
            </a:r>
            <a:r>
              <a:rPr lang="zh-CN" altLang="en-US" sz="2400" b="1" dirty="0">
                <a:solidFill>
                  <a:srgbClr val="0000CC"/>
                </a:solidFill>
                <a:latin typeface="楷体_GB2312" pitchFamily="1" charset="-122"/>
                <a:ea typeface="楷体_GB2312" pitchFamily="1" charset="-122"/>
              </a:rPr>
              <a:t>放大</a:t>
            </a:r>
            <a:r>
              <a:rPr lang="zh-CN" altLang="en-US" sz="2400" b="1" dirty="0">
                <a:solidFill>
                  <a:srgbClr val="0000CC"/>
                </a:solidFill>
                <a:latin typeface="Times New Roman" panose="02020503050405090304" pitchFamily="18" charset="0"/>
                <a:ea typeface="楷体_GB2312" pitchFamily="1" charset="-122"/>
              </a:rPr>
              <a:t>状态</a:t>
            </a:r>
            <a:r>
              <a:rPr lang="zh-CN" altLang="en-US" sz="2400" b="1" dirty="0">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en-US" altLang="zh-CN" sz="2400" b="1" dirty="0">
                <a:solidFill>
                  <a:srgbClr val="000000"/>
                </a:solidFill>
                <a:latin typeface="Times New Roman" panose="02020503050405090304" pitchFamily="18" charset="0"/>
                <a:ea typeface="楷体_GB2312" pitchFamily="1" charset="-122"/>
              </a:rPr>
              <a:t>&gt;0</a:t>
            </a:r>
            <a:r>
              <a:rPr lang="zh-CN" altLang="en-US" sz="2400" b="1" dirty="0">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CE</a:t>
            </a:r>
            <a:r>
              <a:rPr lang="en-US" altLang="zh-CN" sz="2400" b="1" dirty="0" err="1">
                <a:solidFill>
                  <a:srgbClr val="000000"/>
                </a:solidFill>
              </a:rPr>
              <a:t>≥</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BE</a:t>
            </a:r>
            <a:r>
              <a:rPr lang="zh-CN" altLang="en-US" sz="2400" b="1" dirty="0">
                <a:solidFill>
                  <a:srgbClr val="000000"/>
                </a:solidFill>
                <a:latin typeface="Times New Roman" panose="02020503050405090304" pitchFamily="18" charset="0"/>
                <a:ea typeface="楷体_GB2312" pitchFamily="1" charset="-122"/>
              </a:rPr>
              <a:t>，即</a:t>
            </a:r>
            <a:r>
              <a:rPr lang="en-US" altLang="zh-CN" sz="2400" b="1" dirty="0">
                <a:solidFill>
                  <a:srgbClr val="000000"/>
                </a:solidFill>
                <a:latin typeface="Times New Roman" panose="02020503050405090304" pitchFamily="18" charset="0"/>
                <a:ea typeface="楷体_GB2312" pitchFamily="1" charset="-122"/>
              </a:rPr>
              <a:t>e</a:t>
            </a:r>
            <a:r>
              <a:rPr lang="zh-CN" altLang="en-US" sz="2400" b="1" dirty="0">
                <a:solidFill>
                  <a:srgbClr val="000000"/>
                </a:solidFill>
                <a:latin typeface="Times New Roman" panose="02020503050405090304" pitchFamily="18" charset="0"/>
                <a:ea typeface="楷体_GB2312" pitchFamily="1" charset="-122"/>
              </a:rPr>
              <a:t>结正偏，</a:t>
            </a:r>
            <a:r>
              <a:rPr lang="en-US" altLang="zh-CN" sz="2400" b="1" dirty="0">
                <a:solidFill>
                  <a:srgbClr val="000000"/>
                </a:solidFill>
                <a:latin typeface="Times New Roman" panose="02020503050405090304" pitchFamily="18" charset="0"/>
                <a:ea typeface="楷体_GB2312" pitchFamily="1" charset="-122"/>
              </a:rPr>
              <a:t>c </a:t>
            </a:r>
            <a:r>
              <a:rPr lang="zh-CN" altLang="en-US" sz="2400" b="1" dirty="0">
                <a:solidFill>
                  <a:srgbClr val="000000"/>
                </a:solidFill>
                <a:latin typeface="Times New Roman" panose="02020503050405090304" pitchFamily="18" charset="0"/>
                <a:ea typeface="楷体_GB2312" pitchFamily="1" charset="-122"/>
              </a:rPr>
              <a:t>结反偏）</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en-US" altLang="zh-CN" sz="2400" b="1" dirty="0">
                <a:solidFill>
                  <a:srgbClr val="000000"/>
                </a:solidFill>
                <a:latin typeface="Times New Roman" panose="02020503050405090304" pitchFamily="18" charset="0"/>
                <a:ea typeface="楷体_GB2312" pitchFamily="1" charset="-122"/>
              </a:rPr>
              <a:t>          </a:t>
            </a:r>
            <a:r>
              <a:rPr lang="zh-CN" altLang="en-US" sz="2400" b="1" dirty="0">
                <a:solidFill>
                  <a:srgbClr val="000000"/>
                </a:solidFill>
                <a:latin typeface="Times New Roman" panose="02020503050405090304" pitchFamily="18" charset="0"/>
                <a:ea typeface="楷体_GB2312" pitchFamily="1" charset="-122"/>
              </a:rPr>
              <a:t>特点：</a:t>
            </a:r>
            <a:r>
              <a:rPr lang="en-US" altLang="en-US" sz="2400" b="1" dirty="0">
                <a:solidFill>
                  <a:srgbClr val="FF00FF"/>
                </a:solidFill>
                <a:latin typeface="Times New Roman" panose="02020503050405090304" pitchFamily="18" charset="0"/>
                <a:ea typeface="楷体_GB2312" pitchFamily="1" charset="-122"/>
              </a:rPr>
              <a:t>①</a:t>
            </a:r>
            <a:r>
              <a:rPr lang="en-US" altLang="zh-CN" sz="2400" b="1" dirty="0">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C</a:t>
            </a:r>
            <a:r>
              <a:rPr lang="zh-CN" altLang="en-US" sz="2400" b="1" dirty="0">
                <a:solidFill>
                  <a:srgbClr val="000000"/>
                </a:solidFill>
                <a:latin typeface="Times New Roman" panose="02020503050405090304" pitchFamily="18" charset="0"/>
                <a:ea typeface="楷体_GB2312" pitchFamily="1" charset="-122"/>
              </a:rPr>
              <a:t>受</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控制，即</a:t>
            </a:r>
            <a:r>
              <a:rPr lang="en-US" altLang="zh-CN" sz="2400" b="1" dirty="0">
                <a:solidFill>
                  <a:srgbClr val="000000"/>
                </a:solidFill>
                <a:latin typeface="Times New Roman" panose="02020503050405090304" pitchFamily="18" charset="0"/>
                <a:ea typeface="楷体_GB2312" pitchFamily="1" charset="-122"/>
              </a:rPr>
              <a:t>I</a:t>
            </a:r>
            <a:r>
              <a:rPr lang="en-US" altLang="zh-CN" sz="2400" b="1" baseline="-25000" dirty="0">
                <a:solidFill>
                  <a:srgbClr val="000000"/>
                </a:solidFill>
                <a:latin typeface="Times New Roman" panose="02020503050405090304" pitchFamily="18" charset="0"/>
                <a:ea typeface="楷体_GB2312" pitchFamily="1" charset="-122"/>
              </a:rPr>
              <a:t>C</a:t>
            </a:r>
            <a:r>
              <a:rPr lang="en-US" altLang="zh-CN" sz="2400" b="1" dirty="0">
                <a:solidFill>
                  <a:srgbClr val="000000"/>
                </a:solidFill>
                <a:latin typeface="Times New Roman" panose="02020503050405090304" pitchFamily="18" charset="0"/>
                <a:ea typeface="楷体_GB2312" pitchFamily="1" charset="-122"/>
              </a:rPr>
              <a:t>=   I</a:t>
            </a:r>
            <a:r>
              <a:rPr lang="en-US" altLang="zh-CN" sz="2400" b="1" baseline="-25000" dirty="0">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或</a:t>
            </a:r>
            <a:r>
              <a:rPr lang="en-US" altLang="en-US" sz="2400" b="1" dirty="0">
                <a:solidFill>
                  <a:srgbClr val="000000"/>
                </a:solidFill>
                <a:latin typeface="Times New Roman" panose="02020503050405090304" pitchFamily="18" charset="0"/>
                <a:ea typeface="楷体_GB2312" pitchFamily="1" charset="-122"/>
              </a:rPr>
              <a:t>△</a:t>
            </a:r>
            <a:r>
              <a:rPr lang="en-US" altLang="zh-CN" sz="2400" b="1" dirty="0">
                <a:solidFill>
                  <a:srgbClr val="000000"/>
                </a:solidFill>
                <a:latin typeface="Times New Roman" panose="02020503050405090304" pitchFamily="18" charset="0"/>
                <a:ea typeface="楷体_GB2312" pitchFamily="1" charset="-122"/>
              </a:rPr>
              <a:t>I</a:t>
            </a:r>
            <a:r>
              <a:rPr lang="en-US" altLang="zh-CN" sz="2400" b="1" baseline="-25000" dirty="0">
                <a:solidFill>
                  <a:srgbClr val="000000"/>
                </a:solidFill>
                <a:latin typeface="Times New Roman" panose="02020503050405090304" pitchFamily="18" charset="0"/>
                <a:ea typeface="楷体_GB2312" pitchFamily="1" charset="-122"/>
              </a:rPr>
              <a:t>C</a:t>
            </a:r>
            <a:r>
              <a:rPr lang="en-US" altLang="zh-CN" sz="2400" b="1" dirty="0">
                <a:solidFill>
                  <a:srgbClr val="000000"/>
                </a:solidFill>
                <a:latin typeface="Times New Roman" panose="02020503050405090304" pitchFamily="18" charset="0"/>
                <a:ea typeface="楷体_GB2312" pitchFamily="1" charset="-122"/>
              </a:rPr>
              <a:t>= β</a:t>
            </a:r>
            <a:r>
              <a:rPr lang="en-US" altLang="en-US" sz="2400" b="1" dirty="0">
                <a:solidFill>
                  <a:srgbClr val="000000"/>
                </a:solidFill>
                <a:latin typeface="Times New Roman" panose="02020503050405090304" pitchFamily="18" charset="0"/>
                <a:ea typeface="楷体_GB2312" pitchFamily="1" charset="-122"/>
              </a:rPr>
              <a:t>△</a:t>
            </a:r>
            <a:r>
              <a:rPr lang="en-US" altLang="zh-CN" sz="2400" b="1" dirty="0">
                <a:solidFill>
                  <a:srgbClr val="000000"/>
                </a:solidFill>
                <a:latin typeface="Times New Roman" panose="02020503050405090304" pitchFamily="18" charset="0"/>
                <a:ea typeface="楷体_GB2312" pitchFamily="1" charset="-122"/>
              </a:rPr>
              <a:t> I</a:t>
            </a:r>
            <a:r>
              <a:rPr lang="en-US" altLang="zh-CN" sz="2400" b="1" baseline="-25000" dirty="0">
                <a:solidFill>
                  <a:srgbClr val="000000"/>
                </a:solidFill>
                <a:latin typeface="Times New Roman" panose="02020503050405090304" pitchFamily="18" charset="0"/>
                <a:ea typeface="楷体_GB2312" pitchFamily="1" charset="-122"/>
              </a:rPr>
              <a:t>B</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en-US" altLang="zh-CN" sz="2400" b="1" dirty="0">
                <a:solidFill>
                  <a:srgbClr val="000000"/>
                </a:solidFill>
                <a:latin typeface="Times New Roman" panose="02020503050405090304" pitchFamily="18" charset="0"/>
                <a:ea typeface="楷体_GB2312" pitchFamily="1" charset="-122"/>
              </a:rPr>
              <a:t>                      </a:t>
            </a:r>
            <a:r>
              <a:rPr lang="en-US" altLang="en-US" sz="2400" b="1" dirty="0">
                <a:solidFill>
                  <a:srgbClr val="FF00FF"/>
                </a:solidFill>
                <a:latin typeface="Times New Roman" panose="02020503050405090304" pitchFamily="18" charset="0"/>
                <a:ea typeface="楷体_GB2312" pitchFamily="1" charset="-122"/>
              </a:rPr>
              <a:t>②</a:t>
            </a:r>
            <a:r>
              <a:rPr lang="en-US" altLang="zh-CN" sz="2400" b="1" dirty="0">
                <a:solidFill>
                  <a:srgbClr val="000000"/>
                </a:solidFill>
                <a:latin typeface="Times New Roman" panose="02020503050405090304" pitchFamily="18" charset="0"/>
                <a:ea typeface="楷体_GB2312" pitchFamily="1" charset="-122"/>
              </a:rPr>
              <a:t>. I</a:t>
            </a:r>
            <a:r>
              <a:rPr lang="en-US" altLang="zh-CN" sz="2400" b="1" baseline="-25000" dirty="0">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一定时，</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C</a:t>
            </a:r>
            <a:r>
              <a:rPr lang="zh-CN" altLang="en-US" sz="2400" b="1" dirty="0">
                <a:solidFill>
                  <a:srgbClr val="000000"/>
                </a:solidFill>
                <a:latin typeface="Times New Roman" panose="02020503050405090304" pitchFamily="18" charset="0"/>
                <a:ea typeface="楷体_GB2312" pitchFamily="1" charset="-122"/>
              </a:rPr>
              <a:t>具有恒流特性。</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en-US" altLang="zh-CN" sz="2400" b="1" dirty="0">
                <a:solidFill>
                  <a:srgbClr val="000000"/>
                </a:solidFill>
                <a:latin typeface="Times New Roman" panose="02020503050405090304" pitchFamily="18" charset="0"/>
                <a:ea typeface="楷体_GB2312" pitchFamily="1" charset="-122"/>
              </a:rPr>
              <a:t>     </a:t>
            </a:r>
            <a:r>
              <a:rPr lang="en-US" altLang="zh-CN" sz="2400" b="1" dirty="0">
                <a:solidFill>
                  <a:srgbClr val="0000CC"/>
                </a:solidFill>
                <a:latin typeface="楷体_GB2312" pitchFamily="1" charset="-122"/>
                <a:ea typeface="楷体_GB2312" pitchFamily="1" charset="-122"/>
              </a:rPr>
              <a:t>⑵.</a:t>
            </a:r>
            <a:r>
              <a:rPr lang="zh-CN" altLang="en-US" sz="2400" b="1" dirty="0">
                <a:solidFill>
                  <a:srgbClr val="0000CC"/>
                </a:solidFill>
                <a:latin typeface="Times New Roman" panose="02020503050405090304" pitchFamily="18" charset="0"/>
                <a:ea typeface="楷体_GB2312" pitchFamily="1" charset="-122"/>
              </a:rPr>
              <a:t>饱和状态</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en-US" altLang="zh-CN" sz="2400" b="1" dirty="0">
                <a:solidFill>
                  <a:srgbClr val="000000"/>
                </a:solidFill>
                <a:latin typeface="Times New Roman" panose="02020503050405090304" pitchFamily="18" charset="0"/>
                <a:ea typeface="楷体_GB2312" pitchFamily="1" charset="-122"/>
              </a:rPr>
              <a:t>&gt;0</a:t>
            </a:r>
            <a:r>
              <a:rPr lang="zh-CN" altLang="en-US" sz="2400" b="1" dirty="0">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CE</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a:solidFill>
                  <a:srgbClr val="000000"/>
                </a:solidFill>
                <a:latin typeface="Times New Roman" panose="02020503050405090304" pitchFamily="18" charset="0"/>
                <a:ea typeface="楷体_GB2312" pitchFamily="1" charset="-122"/>
              </a:rPr>
              <a:t>&lt;</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BE</a:t>
            </a:r>
            <a:r>
              <a:rPr lang="zh-CN" altLang="en-US" sz="2400" b="1" dirty="0">
                <a:solidFill>
                  <a:srgbClr val="000000"/>
                </a:solidFill>
                <a:latin typeface="Times New Roman" panose="02020503050405090304" pitchFamily="18" charset="0"/>
                <a:ea typeface="楷体_GB2312" pitchFamily="1" charset="-122"/>
              </a:rPr>
              <a:t>，即</a:t>
            </a:r>
            <a:r>
              <a:rPr lang="en-US" altLang="zh-CN" sz="2400" b="1" dirty="0">
                <a:solidFill>
                  <a:srgbClr val="000000"/>
                </a:solidFill>
                <a:latin typeface="Times New Roman" panose="02020503050405090304" pitchFamily="18" charset="0"/>
                <a:ea typeface="楷体_GB2312" pitchFamily="1" charset="-122"/>
              </a:rPr>
              <a:t>e</a:t>
            </a:r>
            <a:r>
              <a:rPr lang="zh-CN" altLang="en-US" sz="2400" b="1" dirty="0">
                <a:solidFill>
                  <a:srgbClr val="000000"/>
                </a:solidFill>
                <a:latin typeface="Times New Roman" panose="02020503050405090304" pitchFamily="18" charset="0"/>
                <a:ea typeface="楷体_GB2312" pitchFamily="1" charset="-122"/>
              </a:rPr>
              <a:t>结</a:t>
            </a:r>
            <a:r>
              <a:rPr lang="zh-CN" altLang="en-US" sz="2400" b="1" dirty="0">
                <a:solidFill>
                  <a:srgbClr val="000000"/>
                </a:solidFill>
              </a:rPr>
              <a:t>、</a:t>
            </a:r>
            <a:r>
              <a:rPr lang="en-US" altLang="zh-CN" sz="2400" b="1" dirty="0">
                <a:solidFill>
                  <a:srgbClr val="000000"/>
                </a:solidFill>
                <a:latin typeface="Times New Roman" panose="02020503050405090304" pitchFamily="18" charset="0"/>
                <a:ea typeface="楷体_GB2312" pitchFamily="1" charset="-122"/>
              </a:rPr>
              <a:t>c</a:t>
            </a:r>
            <a:r>
              <a:rPr lang="zh-CN" altLang="en-US" sz="2400" b="1" dirty="0">
                <a:solidFill>
                  <a:srgbClr val="000000"/>
                </a:solidFill>
                <a:latin typeface="Times New Roman" panose="02020503050405090304" pitchFamily="18" charset="0"/>
                <a:ea typeface="楷体_GB2312" pitchFamily="1" charset="-122"/>
              </a:rPr>
              <a:t>结均正偏）</a:t>
            </a:r>
            <a:endParaRPr lang="en-US" altLang="zh-CN" sz="2400" b="1" baseline="-25000" dirty="0">
              <a:solidFill>
                <a:srgbClr val="000000"/>
              </a:solidFill>
              <a:latin typeface="Times New Roman" panose="02020503050405090304" pitchFamily="18" charset="0"/>
              <a:ea typeface="楷体_GB2312" pitchFamily="1" charset="-122"/>
            </a:endParaRPr>
          </a:p>
          <a:p>
            <a:pPr>
              <a:lnSpc>
                <a:spcPct val="115000"/>
              </a:lnSpc>
              <a:buFontTx/>
              <a:buNone/>
            </a:pPr>
            <a:r>
              <a:rPr lang="zh-CN" altLang="en-US" sz="2400" b="1" dirty="0">
                <a:solidFill>
                  <a:srgbClr val="000000"/>
                </a:solidFill>
                <a:latin typeface="Times New Roman" panose="02020503050405090304" pitchFamily="18" charset="0"/>
                <a:ea typeface="楷体_GB2312" pitchFamily="1" charset="-122"/>
              </a:rPr>
              <a:t>          特点：</a:t>
            </a:r>
            <a:r>
              <a:rPr lang="en-US" altLang="en-US" sz="2400" b="1" dirty="0">
                <a:solidFill>
                  <a:srgbClr val="FF00FF"/>
                </a:solidFill>
                <a:latin typeface="Times New Roman" panose="02020503050405090304" pitchFamily="18" charset="0"/>
                <a:ea typeface="楷体_GB2312" pitchFamily="1" charset="-122"/>
              </a:rPr>
              <a:t>①</a:t>
            </a:r>
            <a:r>
              <a:rPr lang="en-US" altLang="zh-CN" sz="2400" b="1" dirty="0">
                <a:solidFill>
                  <a:srgbClr val="000000"/>
                </a:solidFill>
                <a:latin typeface="Times New Roman" panose="02020503050405090304" pitchFamily="18" charset="0"/>
                <a:ea typeface="楷体_GB2312" pitchFamily="1" charset="-122"/>
              </a:rPr>
              <a:t>.</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C</a:t>
            </a:r>
            <a:r>
              <a:rPr lang="zh-CN" altLang="en-US" sz="2400" b="1" dirty="0">
                <a:solidFill>
                  <a:srgbClr val="000000"/>
                </a:solidFill>
                <a:latin typeface="Times New Roman" panose="02020503050405090304" pitchFamily="18" charset="0"/>
                <a:ea typeface="楷体_GB2312" pitchFamily="1" charset="-122"/>
              </a:rPr>
              <a:t>不受</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控制，即</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zh-CN" altLang="en-US" sz="2400" b="1" dirty="0">
                <a:solidFill>
                  <a:srgbClr val="000000"/>
                </a:solidFill>
                <a:latin typeface="Times New Roman" panose="02020503050405090304" pitchFamily="18" charset="0"/>
                <a:ea typeface="楷体_GB2312" pitchFamily="1" charset="-122"/>
              </a:rPr>
              <a:t>                      </a:t>
            </a:r>
            <a:r>
              <a:rPr lang="en-US" altLang="en-US" sz="2400" b="1" dirty="0">
                <a:solidFill>
                  <a:srgbClr val="FF00FF"/>
                </a:solidFill>
                <a:latin typeface="Times New Roman" panose="02020503050405090304" pitchFamily="18" charset="0"/>
                <a:ea typeface="楷体_GB2312" pitchFamily="1" charset="-122"/>
              </a:rPr>
              <a:t>②</a:t>
            </a:r>
            <a:r>
              <a:rPr lang="en-US" altLang="zh-CN" sz="2400" b="1" dirty="0">
                <a:solidFill>
                  <a:srgbClr val="000000"/>
                </a:solidFill>
                <a:latin typeface="Times New Roman" panose="02020503050405090304" pitchFamily="18" charset="0"/>
                <a:ea typeface="楷体_GB2312" pitchFamily="1" charset="-122"/>
              </a:rPr>
              <a:t>.</a:t>
            </a:r>
            <a:r>
              <a:rPr lang="zh-CN" altLang="en-US" sz="2400" b="1" dirty="0">
                <a:solidFill>
                  <a:srgbClr val="000000"/>
                </a:solidFill>
                <a:latin typeface="Times New Roman" panose="02020503050405090304" pitchFamily="18" charset="0"/>
                <a:ea typeface="楷体_GB2312" pitchFamily="1" charset="-122"/>
              </a:rPr>
              <a:t>三个电极间的电压很小，相当短路，各极电		   流主要由外电 路决定。</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en-US" altLang="zh-CN" sz="2400" b="1" dirty="0">
                <a:solidFill>
                  <a:srgbClr val="000000"/>
                </a:solidFill>
                <a:latin typeface="Times New Roman" panose="02020503050405090304" pitchFamily="18" charset="0"/>
                <a:ea typeface="楷体_GB2312" pitchFamily="1" charset="-122"/>
              </a:rPr>
              <a:t>     </a:t>
            </a:r>
            <a:r>
              <a:rPr lang="en-US" altLang="en-US" sz="2400" b="1" dirty="0">
                <a:solidFill>
                  <a:srgbClr val="0000CC"/>
                </a:solidFill>
                <a:latin typeface="楷体_GB2312" pitchFamily="1" charset="-122"/>
                <a:ea typeface="楷体_GB2312" pitchFamily="1" charset="-122"/>
              </a:rPr>
              <a:t>⑶</a:t>
            </a:r>
            <a:r>
              <a:rPr lang="en-US" altLang="zh-CN" sz="2400" b="1" dirty="0">
                <a:solidFill>
                  <a:srgbClr val="0000CC"/>
                </a:solidFill>
                <a:latin typeface="楷体_GB2312" pitchFamily="1" charset="-122"/>
                <a:ea typeface="楷体_GB2312" pitchFamily="1" charset="-122"/>
              </a:rPr>
              <a:t>.</a:t>
            </a:r>
            <a:r>
              <a:rPr lang="zh-CN" altLang="en-US" sz="2400" b="1" dirty="0">
                <a:solidFill>
                  <a:srgbClr val="0000CC"/>
                </a:solidFill>
                <a:latin typeface="楷体_GB2312" pitchFamily="1" charset="-122"/>
                <a:ea typeface="楷体_GB2312" pitchFamily="1" charset="-122"/>
              </a:rPr>
              <a:t>截止状态</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en-US" altLang="zh-CN" sz="2400" b="1" dirty="0">
                <a:solidFill>
                  <a:srgbClr val="000000"/>
                </a:solidFill>
                <a:latin typeface="Times New Roman" panose="02020503050405090304" pitchFamily="18" charset="0"/>
                <a:ea typeface="楷体_GB2312" pitchFamily="1" charset="-122"/>
              </a:rPr>
              <a:t>&lt;0</a:t>
            </a:r>
            <a:r>
              <a:rPr lang="zh-CN" altLang="en-US" sz="2400" b="1" dirty="0">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CE</a:t>
            </a:r>
            <a:r>
              <a:rPr lang="en-US" altLang="zh-CN" sz="2400" b="1" dirty="0" err="1">
                <a:solidFill>
                  <a:srgbClr val="000000"/>
                </a:solidFill>
              </a:rPr>
              <a:t>≥</a:t>
            </a:r>
            <a:r>
              <a:rPr lang="en-US" altLang="zh-CN" sz="2400" b="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BE</a:t>
            </a:r>
            <a:r>
              <a:rPr lang="zh-CN" altLang="en-US" sz="2400" b="1" dirty="0">
                <a:solidFill>
                  <a:srgbClr val="000000"/>
                </a:solidFill>
                <a:latin typeface="Times New Roman" panose="02020503050405090304" pitchFamily="18" charset="0"/>
                <a:ea typeface="楷体_GB2312" pitchFamily="1" charset="-122"/>
              </a:rPr>
              <a:t>，即</a:t>
            </a:r>
            <a:r>
              <a:rPr lang="en-US" altLang="zh-CN" sz="2400" b="1" dirty="0">
                <a:solidFill>
                  <a:srgbClr val="000000"/>
                </a:solidFill>
                <a:latin typeface="Times New Roman" panose="02020503050405090304" pitchFamily="18" charset="0"/>
                <a:ea typeface="楷体_GB2312" pitchFamily="1" charset="-122"/>
              </a:rPr>
              <a:t>e</a:t>
            </a:r>
            <a:r>
              <a:rPr lang="zh-CN" altLang="en-US" sz="2400" b="1" dirty="0">
                <a:solidFill>
                  <a:srgbClr val="000000"/>
                </a:solidFill>
                <a:latin typeface="Times New Roman" panose="02020503050405090304" pitchFamily="18" charset="0"/>
                <a:ea typeface="楷体_GB2312" pitchFamily="1" charset="-122"/>
              </a:rPr>
              <a:t>结</a:t>
            </a:r>
            <a:r>
              <a:rPr lang="zh-CN" altLang="en-US" sz="2400" b="1" dirty="0">
                <a:solidFill>
                  <a:srgbClr val="000000"/>
                </a:solidFill>
              </a:rPr>
              <a:t>、</a:t>
            </a:r>
            <a:r>
              <a:rPr lang="en-US" altLang="zh-CN" sz="2400" b="1" dirty="0">
                <a:solidFill>
                  <a:srgbClr val="000000"/>
                </a:solidFill>
                <a:latin typeface="Times New Roman" panose="02020503050405090304" pitchFamily="18" charset="0"/>
                <a:ea typeface="楷体_GB2312" pitchFamily="1" charset="-122"/>
              </a:rPr>
              <a:t>c </a:t>
            </a:r>
            <a:r>
              <a:rPr lang="zh-CN" altLang="en-US" sz="2400" b="1" dirty="0">
                <a:solidFill>
                  <a:srgbClr val="000000"/>
                </a:solidFill>
                <a:latin typeface="Times New Roman" panose="02020503050405090304" pitchFamily="18" charset="0"/>
                <a:ea typeface="楷体_GB2312" pitchFamily="1" charset="-122"/>
              </a:rPr>
              <a:t>结均反偏）</a:t>
            </a:r>
            <a:endParaRPr lang="en-US" altLang="zh-CN"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zh-CN" altLang="en-US" sz="2400" b="1" dirty="0">
                <a:solidFill>
                  <a:srgbClr val="000000"/>
                </a:solidFill>
                <a:latin typeface="Times New Roman" panose="02020503050405090304" pitchFamily="18" charset="0"/>
                <a:ea typeface="楷体_GB2312" pitchFamily="1" charset="-122"/>
              </a:rPr>
              <a:t>          特点：</a:t>
            </a:r>
            <a:r>
              <a:rPr lang="en-US" altLang="en-US" sz="2400" b="1" dirty="0">
                <a:solidFill>
                  <a:srgbClr val="FF00FF"/>
                </a:solidFill>
                <a:latin typeface="Times New Roman" panose="02020503050405090304" pitchFamily="18" charset="0"/>
                <a:ea typeface="楷体_GB2312" pitchFamily="1" charset="-122"/>
              </a:rPr>
              <a:t>①</a:t>
            </a:r>
            <a:r>
              <a:rPr lang="en-US" altLang="zh-CN" sz="2400" b="1" dirty="0">
                <a:solidFill>
                  <a:srgbClr val="000000"/>
                </a:solidFill>
                <a:latin typeface="Times New Roman" panose="02020503050405090304" pitchFamily="18" charset="0"/>
                <a:ea typeface="楷体_GB2312" pitchFamily="1" charset="-122"/>
              </a:rPr>
              <a:t>.</a:t>
            </a:r>
            <a:r>
              <a:rPr lang="zh-CN" altLang="en-US" sz="2400" b="1" dirty="0">
                <a:solidFill>
                  <a:srgbClr val="000000"/>
                </a:solidFill>
                <a:latin typeface="Times New Roman" panose="02020503050405090304" pitchFamily="18" charset="0"/>
                <a:ea typeface="楷体_GB2312" pitchFamily="1" charset="-122"/>
              </a:rPr>
              <a:t> </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C</a:t>
            </a:r>
            <a:r>
              <a:rPr lang="en-US" altLang="en-US" sz="2400" b="1" dirty="0" err="1">
                <a:solidFill>
                  <a:srgbClr val="000000"/>
                </a:solidFill>
                <a:latin typeface="Times New Roman" panose="02020503050405090304" pitchFamily="18" charset="0"/>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B</a:t>
            </a:r>
            <a:r>
              <a:rPr lang="zh-CN" altLang="en-US" sz="2400" b="1" dirty="0">
                <a:solidFill>
                  <a:srgbClr val="000000"/>
                </a:solidFill>
                <a:ea typeface="楷体_GB2312" pitchFamily="1" charset="-122"/>
              </a:rPr>
              <a:t>≈</a:t>
            </a:r>
            <a:r>
              <a:rPr lang="en-US" altLang="zh-CN" sz="2400" b="1" dirty="0" err="1">
                <a:solidFill>
                  <a:srgbClr val="000000"/>
                </a:solidFill>
                <a:latin typeface="Times New Roman" panose="02020503050405090304" pitchFamily="18" charset="0"/>
                <a:ea typeface="楷体_GB2312" pitchFamily="1" charset="-122"/>
              </a:rPr>
              <a:t>i</a:t>
            </a:r>
            <a:r>
              <a:rPr lang="en-US" altLang="zh-CN" sz="2400" b="1" baseline="-25000" dirty="0" err="1">
                <a:solidFill>
                  <a:srgbClr val="000000"/>
                </a:solidFill>
                <a:latin typeface="Times New Roman" panose="02020503050405090304" pitchFamily="18" charset="0"/>
                <a:ea typeface="楷体_GB2312" pitchFamily="1" charset="-122"/>
              </a:rPr>
              <a:t>E</a:t>
            </a:r>
            <a:r>
              <a:rPr lang="zh-CN" altLang="en-US" sz="2400" b="1" dirty="0">
                <a:solidFill>
                  <a:srgbClr val="000000"/>
                </a:solidFill>
                <a:ea typeface="楷体_GB2312" pitchFamily="1" charset="-122"/>
              </a:rPr>
              <a:t>≈</a:t>
            </a:r>
            <a:r>
              <a:rPr lang="en-US" altLang="zh-CN" sz="2400" b="1" dirty="0">
                <a:solidFill>
                  <a:srgbClr val="000000"/>
                </a:solidFill>
                <a:latin typeface="Times New Roman" panose="02020503050405090304" pitchFamily="18" charset="0"/>
                <a:ea typeface="楷体_GB2312" pitchFamily="1" charset="-122"/>
              </a:rPr>
              <a:t>0</a:t>
            </a:r>
            <a:r>
              <a:rPr lang="en-US" altLang="zh-CN" sz="2400" b="1" baseline="-25000" dirty="0">
                <a:solidFill>
                  <a:srgbClr val="000000"/>
                </a:solidFill>
                <a:latin typeface="Times New Roman" panose="02020503050405090304" pitchFamily="18" charset="0"/>
                <a:ea typeface="楷体_GB2312" pitchFamily="1" charset="-122"/>
              </a:rPr>
              <a:t> </a:t>
            </a:r>
            <a:r>
              <a:rPr lang="zh-CN" altLang="en-US" sz="2400" b="1" dirty="0">
                <a:solidFill>
                  <a:srgbClr val="000000"/>
                </a:solidFill>
                <a:latin typeface="Times New Roman" panose="02020503050405090304" pitchFamily="18" charset="0"/>
                <a:ea typeface="楷体_GB2312" pitchFamily="1" charset="-122"/>
              </a:rPr>
              <a:t>。</a:t>
            </a:r>
            <a:endParaRPr lang="zh-CN" altLang="en-US" sz="2400" b="1" dirty="0">
              <a:solidFill>
                <a:srgbClr val="000000"/>
              </a:solidFill>
              <a:latin typeface="Times New Roman" panose="02020503050405090304" pitchFamily="18" charset="0"/>
              <a:ea typeface="楷体_GB2312" pitchFamily="1" charset="-122"/>
            </a:endParaRPr>
          </a:p>
          <a:p>
            <a:pPr>
              <a:lnSpc>
                <a:spcPct val="115000"/>
              </a:lnSpc>
              <a:buFontTx/>
              <a:buNone/>
            </a:pPr>
            <a:r>
              <a:rPr lang="zh-CN" altLang="en-US" sz="2400" b="1" dirty="0">
                <a:solidFill>
                  <a:srgbClr val="000000"/>
                </a:solidFill>
                <a:latin typeface="Times New Roman" panose="02020503050405090304" pitchFamily="18" charset="0"/>
                <a:ea typeface="楷体_GB2312" pitchFamily="1" charset="-122"/>
              </a:rPr>
              <a:t>		          </a:t>
            </a:r>
            <a:r>
              <a:rPr lang="en-US" altLang="en-US" sz="2400" b="1" dirty="0">
                <a:solidFill>
                  <a:srgbClr val="FF00FF"/>
                </a:solidFill>
                <a:latin typeface="Times New Roman" panose="02020503050405090304" pitchFamily="18" charset="0"/>
                <a:ea typeface="楷体_GB2312" pitchFamily="1" charset="-122"/>
              </a:rPr>
              <a:t>②</a:t>
            </a:r>
            <a:r>
              <a:rPr lang="en-US" altLang="zh-CN" sz="2400" b="1" dirty="0">
                <a:solidFill>
                  <a:srgbClr val="000000"/>
                </a:solidFill>
                <a:latin typeface="Times New Roman" panose="02020503050405090304" pitchFamily="18" charset="0"/>
                <a:ea typeface="楷体_GB2312" pitchFamily="1" charset="-122"/>
              </a:rPr>
              <a:t>.</a:t>
            </a:r>
            <a:r>
              <a:rPr lang="zh-CN" altLang="en-US" sz="2400" b="1" dirty="0">
                <a:solidFill>
                  <a:srgbClr val="000000"/>
                </a:solidFill>
                <a:latin typeface="Times New Roman" panose="02020503050405090304" pitchFamily="18" charset="0"/>
                <a:ea typeface="楷体_GB2312" pitchFamily="1" charset="-122"/>
              </a:rPr>
              <a:t> 三个电极间相当开路，各极电位主要由外电   		    路决定。</a:t>
            </a:r>
            <a:r>
              <a:rPr lang="zh-CN" altLang="en-US" sz="2400" b="1" baseline="-25000" dirty="0">
                <a:solidFill>
                  <a:srgbClr val="000000"/>
                </a:solidFill>
                <a:latin typeface="Times New Roman" panose="02020503050405090304" pitchFamily="18" charset="0"/>
                <a:ea typeface="楷体_GB2312" pitchFamily="1" charset="-122"/>
              </a:rPr>
              <a:t>                                 </a:t>
            </a:r>
            <a:endParaRPr lang="zh-CN" altLang="en-US" sz="2400" b="1" baseline="-25000" dirty="0">
              <a:solidFill>
                <a:srgbClr val="000000"/>
              </a:solidFill>
              <a:latin typeface="Times New Roman" panose="02020503050405090304" pitchFamily="18" charset="0"/>
              <a:ea typeface="楷体_GB2312" pitchFamily="1" charset="-122"/>
            </a:endParaRPr>
          </a:p>
        </p:txBody>
      </p:sp>
      <p:graphicFrame>
        <p:nvGraphicFramePr>
          <p:cNvPr id="1253379" name="Object 3"/>
          <p:cNvGraphicFramePr>
            <a:graphicFrameLocks noGrp="1" noChangeAspect="1"/>
          </p:cNvGraphicFramePr>
          <p:nvPr>
            <p:ph sz="half" idx="2"/>
          </p:nvPr>
        </p:nvGraphicFramePr>
        <p:xfrm>
          <a:off x="6563044" y="2019300"/>
          <a:ext cx="288925" cy="457200"/>
        </p:xfrm>
        <a:graphic>
          <a:graphicData uri="http://schemas.openxmlformats.org/presentationml/2006/ole">
            <mc:AlternateContent xmlns:mc="http://schemas.openxmlformats.org/markup-compatibility/2006">
              <mc:Choice xmlns:v="urn:schemas-microsoft-com:vml" Requires="v">
                <p:oleObj spid="_x0000_s2" name="Equation" r:id="rId1" imgW="152400" imgH="241300" progId="Equation.DSMT4">
                  <p:embed/>
                </p:oleObj>
              </mc:Choice>
              <mc:Fallback>
                <p:oleObj name="Equation" r:id="rId1" imgW="152400" imgH="2413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44" y="2019300"/>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3380" name="Rectangle 4"/>
          <p:cNvSpPr>
            <a:spLocks noChangeArrowheads="1"/>
          </p:cNvSpPr>
          <p:nvPr/>
        </p:nvSpPr>
        <p:spPr bwMode="auto">
          <a:xfrm>
            <a:off x="6432852" y="3471228"/>
            <a:ext cx="1710725" cy="47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lnSpc>
                <a:spcPct val="115000"/>
              </a:lnSpc>
              <a:spcBef>
                <a:spcPct val="20000"/>
              </a:spcBef>
              <a:spcAft>
                <a:spcPct val="0"/>
              </a:spcAft>
            </a:pPr>
            <a:r>
              <a:rPr lang="en-US" altLang="zh-CN" sz="2400" b="1" dirty="0">
                <a:solidFill>
                  <a:srgbClr val="000000"/>
                </a:solidFill>
                <a:latin typeface="Times New Roman" panose="02020503050405090304" pitchFamily="18" charset="0"/>
                <a:ea typeface="楷体_GB2312" pitchFamily="1" charset="-122"/>
                <a:cs typeface="Arial Unicode MS" panose="020B0604020202020204" charset="-122"/>
              </a:rPr>
              <a:t>I</a:t>
            </a:r>
            <a:r>
              <a:rPr lang="en-US" altLang="zh-CN" sz="2400" b="1" baseline="-20000" dirty="0">
                <a:solidFill>
                  <a:srgbClr val="000000"/>
                </a:solidFill>
                <a:latin typeface="Times New Roman" panose="02020503050405090304" pitchFamily="18" charset="0"/>
                <a:ea typeface="楷体_GB2312" pitchFamily="1" charset="-122"/>
                <a:cs typeface="Arial Unicode MS" panose="020B0604020202020204" charset="-122"/>
              </a:rPr>
              <a:t>C     </a:t>
            </a:r>
            <a:r>
              <a:rPr lang="en-US" altLang="zh-CN" sz="2400" b="1" dirty="0">
                <a:solidFill>
                  <a:srgbClr val="000000"/>
                </a:solidFill>
                <a:latin typeface="Times New Roman" panose="02020503050405090304" pitchFamily="18" charset="0"/>
                <a:ea typeface="楷体_GB2312" pitchFamily="1" charset="-122"/>
                <a:cs typeface="Arial Unicode MS" panose="020B0604020202020204" charset="-122"/>
              </a:rPr>
              <a:t>     I</a:t>
            </a:r>
            <a:r>
              <a:rPr lang="en-US" altLang="zh-CN" sz="2400" b="1" baseline="-20000" dirty="0">
                <a:solidFill>
                  <a:srgbClr val="000000"/>
                </a:solidFill>
                <a:latin typeface="Times New Roman" panose="02020503050405090304" pitchFamily="18" charset="0"/>
                <a:ea typeface="楷体_GB2312" pitchFamily="1" charset="-122"/>
                <a:cs typeface="Arial Unicode MS" panose="020B0604020202020204" charset="-122"/>
              </a:rPr>
              <a:t>B </a:t>
            </a:r>
            <a:r>
              <a:rPr lang="zh-CN" altLang="en-US" sz="2400" b="1" dirty="0">
                <a:solidFill>
                  <a:srgbClr val="000000"/>
                </a:solidFill>
                <a:latin typeface="Times New Roman" panose="02020503050405090304" pitchFamily="18" charset="0"/>
                <a:ea typeface="楷体_GB2312" pitchFamily="1" charset="-122"/>
                <a:cs typeface="Arial Unicode MS" panose="020B0604020202020204" charset="-122"/>
              </a:rPr>
              <a:t>或</a:t>
            </a:r>
            <a:endParaRPr lang="zh-CN" altLang="en-US" sz="2400" b="1" baseline="-20000" dirty="0">
              <a:solidFill>
                <a:srgbClr val="000000"/>
              </a:solidFill>
              <a:latin typeface="Times New Roman" panose="02020503050405090304" pitchFamily="18" charset="0"/>
              <a:ea typeface="楷体_GB2312" pitchFamily="1" charset="-122"/>
              <a:cs typeface="Arial Unicode MS" panose="020B0604020202020204" charset="-122"/>
            </a:endParaRPr>
          </a:p>
        </p:txBody>
      </p:sp>
      <p:grpSp>
        <p:nvGrpSpPr>
          <p:cNvPr id="1253381" name="Group 5"/>
          <p:cNvGrpSpPr/>
          <p:nvPr/>
        </p:nvGrpSpPr>
        <p:grpSpPr bwMode="auto">
          <a:xfrm>
            <a:off x="6852285" y="3535680"/>
            <a:ext cx="586740" cy="460691"/>
            <a:chOff x="2912" y="2034"/>
            <a:chExt cx="370" cy="290"/>
          </a:xfrm>
        </p:grpSpPr>
        <p:graphicFrame>
          <p:nvGraphicFramePr>
            <p:cNvPr id="1253382" name="Object 6"/>
            <p:cNvGraphicFramePr>
              <a:graphicFrameLocks noChangeAspect="1"/>
            </p:cNvGraphicFramePr>
            <p:nvPr/>
          </p:nvGraphicFramePr>
          <p:xfrm>
            <a:off x="2912" y="2098"/>
            <a:ext cx="164" cy="164"/>
          </p:xfrm>
          <a:graphic>
            <a:graphicData uri="http://schemas.openxmlformats.org/presentationml/2006/ole">
              <mc:AlternateContent xmlns:mc="http://schemas.openxmlformats.org/markup-compatibility/2006">
                <mc:Choice xmlns:v="urn:schemas-microsoft-com:vml" Requires="v">
                  <p:oleObj spid="_x0000_s3" name="Visio" r:id="rId3" imgW="283845" imgH="283845" progId="Visio.Drawing.11">
                    <p:embed/>
                  </p:oleObj>
                </mc:Choice>
                <mc:Fallback>
                  <p:oleObj name="Visio" r:id="rId3" imgW="283845" imgH="28384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 y="2098"/>
                          <a:ext cx="164"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53383" name="Group 7"/>
            <p:cNvGrpSpPr/>
            <p:nvPr/>
          </p:nvGrpSpPr>
          <p:grpSpPr bwMode="auto">
            <a:xfrm>
              <a:off x="3064" y="2034"/>
              <a:ext cx="218" cy="290"/>
              <a:chOff x="2771" y="2016"/>
              <a:chExt cx="218" cy="290"/>
            </a:xfrm>
          </p:grpSpPr>
          <p:sp>
            <p:nvSpPr>
              <p:cNvPr id="1253384" name="Rectangle 8"/>
              <p:cNvSpPr>
                <a:spLocks noChangeArrowheads="1"/>
              </p:cNvSpPr>
              <p:nvPr/>
            </p:nvSpPr>
            <p:spPr bwMode="auto">
              <a:xfrm>
                <a:off x="2771" y="2016"/>
                <a:ext cx="2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14400" eaLnBrk="0" fontAlgn="base" hangingPunct="0">
                  <a:spcBef>
                    <a:spcPct val="50000"/>
                  </a:spcBef>
                  <a:spcAft>
                    <a:spcPct val="0"/>
                  </a:spcAft>
                </a:pP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β</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aphicFrame>
            <p:nvGraphicFramePr>
              <p:cNvPr id="1253385" name="Object 9"/>
              <p:cNvGraphicFramePr>
                <a:graphicFrameLocks noChangeAspect="1"/>
              </p:cNvGraphicFramePr>
              <p:nvPr/>
            </p:nvGraphicFramePr>
            <p:xfrm>
              <a:off x="2799" y="2035"/>
              <a:ext cx="152" cy="28"/>
            </p:xfrm>
            <a:graphic>
              <a:graphicData uri="http://schemas.openxmlformats.org/presentationml/2006/ole">
                <mc:AlternateContent xmlns:mc="http://schemas.openxmlformats.org/markup-compatibility/2006">
                  <mc:Choice xmlns:v="urn:schemas-microsoft-com:vml" Requires="v">
                    <p:oleObj spid="_x0000_s4" name="Visio" r:id="rId5" imgW="262890" imgH="52705" progId="Visio.Drawing.11">
                      <p:embed/>
                    </p:oleObj>
                  </mc:Choice>
                  <mc:Fallback>
                    <p:oleObj name="Visio" r:id="rId5" imgW="262890" imgH="52705"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9" y="2035"/>
                            <a:ext cx="152" cy="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1253386" name="Group 10"/>
          <p:cNvGrpSpPr/>
          <p:nvPr/>
        </p:nvGrpSpPr>
        <p:grpSpPr bwMode="auto">
          <a:xfrm>
            <a:off x="8158165" y="3473139"/>
            <a:ext cx="1847850" cy="515938"/>
            <a:chOff x="2897" y="3397"/>
            <a:chExt cx="1164" cy="325"/>
          </a:xfrm>
        </p:grpSpPr>
        <p:graphicFrame>
          <p:nvGraphicFramePr>
            <p:cNvPr id="1253387" name="Object 11"/>
            <p:cNvGraphicFramePr>
              <a:graphicFrameLocks noChangeAspect="1"/>
            </p:cNvGraphicFramePr>
            <p:nvPr/>
          </p:nvGraphicFramePr>
          <p:xfrm>
            <a:off x="3293" y="3504"/>
            <a:ext cx="156" cy="156"/>
          </p:xfrm>
          <a:graphic>
            <a:graphicData uri="http://schemas.openxmlformats.org/presentationml/2006/ole">
              <mc:AlternateContent xmlns:mc="http://schemas.openxmlformats.org/markup-compatibility/2006">
                <mc:Choice xmlns:v="urn:schemas-microsoft-com:vml" Requires="v">
                  <p:oleObj spid="_x0000_s5" name="Visio" r:id="rId7" imgW="273050" imgH="273050" progId="Visio.Drawing.11">
                    <p:embed/>
                  </p:oleObj>
                </mc:Choice>
                <mc:Fallback>
                  <p:oleObj name="Visio" r:id="rId7" imgW="273050" imgH="273050" progId="Visio.Drawing.11">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3" y="3504"/>
                          <a:ext cx="15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3388" name="Rectangle 12"/>
            <p:cNvSpPr>
              <a:spLocks noChangeArrowheads="1"/>
            </p:cNvSpPr>
            <p:nvPr/>
          </p:nvSpPr>
          <p:spPr bwMode="auto">
            <a:xfrm>
              <a:off x="2897" y="3397"/>
              <a:ext cx="1164"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lnSpc>
                  <a:spcPct val="115000"/>
                </a:lnSpc>
                <a:spcBef>
                  <a:spcPct val="20000"/>
                </a:spcBef>
                <a:spcAft>
                  <a:spcPct val="0"/>
                </a:spcAft>
              </a:pPr>
              <a:r>
                <a:rPr lang="en-US" altLang="en-US" sz="2400" b="1">
                  <a:solidFill>
                    <a:srgbClr val="000000"/>
                  </a:solidFill>
                  <a:latin typeface="Times New Roman" panose="02020503050405090304" pitchFamily="18" charset="0"/>
                  <a:ea typeface="楷体_GB2312" pitchFamily="1" charset="-122"/>
                  <a:cs typeface="Arial Unicode MS" panose="020B0604020202020204" charset="-122"/>
                </a:rPr>
                <a:t>△</a:t>
              </a:r>
              <a:r>
                <a:rPr lang="en-US" altLang="zh-CN" sz="2400" b="1">
                  <a:solidFill>
                    <a:schemeClr val="tx1"/>
                  </a:solidFill>
                  <a:latin typeface="Times New Roman" panose="02020503050405090304" pitchFamily="18" charset="0"/>
                  <a:ea typeface="楷体_GB2312" pitchFamily="1" charset="-122"/>
                  <a:cs typeface="Arial Unicode MS" panose="020B0604020202020204" charset="-122"/>
                </a:rPr>
                <a:t>I</a:t>
              </a:r>
              <a:r>
                <a:rPr lang="en-US" altLang="zh-CN" sz="2400" b="1" baseline="-20000">
                  <a:solidFill>
                    <a:schemeClr val="tx1"/>
                  </a:solidFill>
                  <a:latin typeface="Times New Roman" panose="02020503050405090304" pitchFamily="18" charset="0"/>
                  <a:ea typeface="楷体_GB2312" pitchFamily="1" charset="-122"/>
                  <a:cs typeface="Arial Unicode MS" panose="020B0604020202020204" charset="-122"/>
                </a:rPr>
                <a:t>C</a:t>
              </a:r>
              <a:r>
                <a:rPr lang="en-US" altLang="zh-CN" sz="2400" b="1">
                  <a:solidFill>
                    <a:schemeClr val="tx1"/>
                  </a:solidFill>
                  <a:latin typeface="Times New Roman Bold" panose="02020503050405090304" charset="0"/>
                  <a:ea typeface="楷体_GB2312" pitchFamily="1" charset="-122"/>
                  <a:cs typeface="Times New Roman Bold" panose="02020503050405090304" charset="0"/>
                </a:rPr>
                <a:t>   </a:t>
              </a:r>
              <a:r>
                <a:rPr lang="en-US" altLang="zh-CN" sz="2400" b="1">
                  <a:solidFill>
                    <a:schemeClr val="tx1"/>
                  </a:solidFill>
                  <a:latin typeface="Times New Roman" panose="02020503050405090304" pitchFamily="18" charset="0"/>
                  <a:ea typeface="楷体_GB2312" pitchFamily="1" charset="-122"/>
                  <a:cs typeface="Arial Unicode MS" panose="020B0604020202020204" charset="-122"/>
                </a:rPr>
                <a:t> </a:t>
              </a: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β</a:t>
              </a:r>
              <a:r>
                <a:rPr lang="en-US" altLang="en-US" sz="2400" b="1">
                  <a:solidFill>
                    <a:srgbClr val="000000"/>
                  </a:solidFill>
                  <a:latin typeface="Times New Roman" panose="02020503050405090304" pitchFamily="18" charset="0"/>
                  <a:ea typeface="楷体_GB2312" pitchFamily="1" charset="-122"/>
                  <a:cs typeface="Arial Unicode MS" panose="020B0604020202020204" charset="-122"/>
                </a:rPr>
                <a:t>△</a:t>
              </a: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 I</a:t>
              </a:r>
              <a:r>
                <a:rPr lang="en-US" altLang="zh-CN" sz="2400" b="1" baseline="-20000">
                  <a:solidFill>
                    <a:srgbClr val="000000"/>
                  </a:solidFill>
                  <a:latin typeface="Times New Roman" panose="02020503050405090304" pitchFamily="18" charset="0"/>
                  <a:ea typeface="楷体_GB2312" pitchFamily="1" charset="-122"/>
                  <a:cs typeface="Arial Unicode MS" panose="020B0604020202020204" charset="-122"/>
                </a:rPr>
                <a:t>B</a:t>
              </a:r>
              <a:endParaRPr lang="zh-CN" altLang="en-US" sz="2400" b="1" baseline="-20000">
                <a:solidFill>
                  <a:srgbClr val="000000"/>
                </a:solidFill>
                <a:latin typeface="Times New Roman" panose="02020503050405090304" pitchFamily="18" charset="0"/>
                <a:ea typeface="楷体_GB2312" pitchFamily="1" charset="-122"/>
                <a:cs typeface="Arial Unicode MS" panose="020B0604020202020204" charset="-122"/>
              </a:endParaRPr>
            </a:p>
          </p:txBody>
        </p:sp>
      </p:grpSp>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对象 16385"/>
          <p:cNvGraphicFramePr>
            <a:graphicFrameLocks noChangeAspect="1"/>
          </p:cNvGraphicFramePr>
          <p:nvPr/>
        </p:nvGraphicFramePr>
        <p:xfrm>
          <a:off x="2855913" y="2805113"/>
          <a:ext cx="3467100" cy="1524000"/>
        </p:xfrm>
        <a:graphic>
          <a:graphicData uri="http://schemas.openxmlformats.org/presentationml/2006/ole">
            <mc:AlternateContent xmlns:mc="http://schemas.openxmlformats.org/markup-compatibility/2006">
              <mc:Choice xmlns:v="urn:schemas-microsoft-com:vml" Requires="v">
                <p:oleObj spid="_x0000_s2" name="" r:id="rId1" imgW="3467100" imgH="1524000" progId="">
                  <p:embed/>
                </p:oleObj>
              </mc:Choice>
              <mc:Fallback>
                <p:oleObj name="" r:id="rId1" imgW="3467100" imgH="1524000" progId="">
                  <p:embed/>
                  <p:pic>
                    <p:nvPicPr>
                      <p:cNvPr id="0" name="对象 163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805113"/>
                        <a:ext cx="34671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87" name="Text Box 3"/>
          <p:cNvSpPr txBox="1">
            <a:spLocks noChangeArrowheads="1"/>
          </p:cNvSpPr>
          <p:nvPr/>
        </p:nvSpPr>
        <p:spPr bwMode="auto">
          <a:xfrm>
            <a:off x="1798639" y="1484313"/>
            <a:ext cx="88407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zh-CN" altLang="en-US" sz="3200">
                <a:latin typeface="Times New Roman" panose="02020503050405090304" pitchFamily="18" charset="0"/>
              </a:rPr>
              <a:t>        根据功率与能量的关系，在</a:t>
            </a:r>
            <a:r>
              <a:rPr lang="en-US" altLang="zh-CN" sz="3200">
                <a:latin typeface="Times New Roman" panose="02020503050405090304" pitchFamily="18" charset="0"/>
              </a:rPr>
              <a:t>t1~t2</a:t>
            </a:r>
            <a:r>
              <a:rPr lang="zh-CN" altLang="en-US" sz="3200">
                <a:latin typeface="Times New Roman" panose="02020503050405090304" pitchFamily="18" charset="0"/>
              </a:rPr>
              <a:t>内时间，电路吸收的电能</a:t>
            </a:r>
            <a:endParaRPr lang="zh-CN" altLang="en-US" sz="3200">
              <a:latin typeface="Times New Roman" panose="02020503050405090304" pitchFamily="18" charset="0"/>
            </a:endParaRPr>
          </a:p>
        </p:txBody>
      </p:sp>
      <p:sp>
        <p:nvSpPr>
          <p:cNvPr id="16388" name="Text Box 4"/>
          <p:cNvSpPr txBox="1">
            <a:spLocks noChangeArrowheads="1"/>
          </p:cNvSpPr>
          <p:nvPr/>
        </p:nvSpPr>
        <p:spPr bwMode="auto">
          <a:xfrm>
            <a:off x="1827213" y="4392613"/>
            <a:ext cx="86280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r>
              <a:rPr lang="zh-CN" altLang="en-US" sz="3200">
                <a:latin typeface="Times New Roman" panose="02020503050405090304" pitchFamily="18" charset="0"/>
              </a:rPr>
              <a:t>若电压为伏特（</a:t>
            </a:r>
            <a:r>
              <a:rPr lang="en-US" altLang="zh-CN" sz="3200">
                <a:latin typeface="Times New Roman" panose="02020503050405090304" pitchFamily="18" charset="0"/>
              </a:rPr>
              <a:t>V</a:t>
            </a:r>
            <a:r>
              <a:rPr lang="zh-CN" altLang="en-US" sz="3200">
                <a:latin typeface="Times New Roman" panose="02020503050405090304" pitchFamily="18" charset="0"/>
              </a:rPr>
              <a:t>）</a:t>
            </a:r>
            <a:r>
              <a:rPr lang="en-US" altLang="zh-CN" sz="3200">
                <a:latin typeface="Times New Roman" panose="02020503050405090304" pitchFamily="18" charset="0"/>
              </a:rPr>
              <a:t>,</a:t>
            </a:r>
            <a:r>
              <a:rPr lang="zh-CN" altLang="en-US" sz="3200">
                <a:latin typeface="Times New Roman" panose="02020503050405090304" pitchFamily="18" charset="0"/>
              </a:rPr>
              <a:t>电流为安培</a:t>
            </a:r>
            <a:r>
              <a:rPr lang="en-US" altLang="zh-CN" sz="3200">
                <a:latin typeface="Times New Roman" panose="02020503050405090304" pitchFamily="18" charset="0"/>
              </a:rPr>
              <a:t>(A)</a:t>
            </a:r>
            <a:r>
              <a:rPr lang="zh-CN" altLang="en-US" sz="3200">
                <a:latin typeface="Times New Roman" panose="02020503050405090304" pitchFamily="18" charset="0"/>
              </a:rPr>
              <a:t>，时间为秒</a:t>
            </a:r>
            <a:r>
              <a:rPr lang="en-US" altLang="zh-CN" sz="3200">
                <a:latin typeface="Times New Roman" panose="02020503050405090304" pitchFamily="18" charset="0"/>
              </a:rPr>
              <a:t>(S)</a:t>
            </a:r>
            <a:r>
              <a:rPr lang="zh-CN" altLang="en-US" sz="3200">
                <a:latin typeface="Times New Roman" panose="02020503050405090304" pitchFamily="18" charset="0"/>
              </a:rPr>
              <a:t>，则电能单位为焦耳</a:t>
            </a:r>
            <a:r>
              <a:rPr lang="en-US" altLang="zh-CN" sz="3200">
                <a:latin typeface="Times New Roman" panose="02020503050405090304" pitchFamily="18" charset="0"/>
              </a:rPr>
              <a:t>(J)</a:t>
            </a:r>
            <a:r>
              <a:rPr lang="zh-CN" altLang="en-US" sz="3200">
                <a:latin typeface="Times New Roman" panose="02020503050405090304" pitchFamily="18" charset="0"/>
              </a:rPr>
              <a:t>；实用中常用</a:t>
            </a:r>
            <a:r>
              <a:rPr lang="zh-CN" altLang="en-US" sz="3200" u="sng">
                <a:solidFill>
                  <a:srgbClr val="CC0000"/>
                </a:solidFill>
                <a:latin typeface="Times New Roman" panose="02020503050405090304" pitchFamily="18" charset="0"/>
              </a:rPr>
              <a:t>千瓦时</a:t>
            </a:r>
            <a:r>
              <a:rPr lang="en-US" altLang="zh-CN" sz="3200">
                <a:latin typeface="Times New Roman" panose="02020503050405090304" pitchFamily="18" charset="0"/>
              </a:rPr>
              <a:t>(kW·h)</a:t>
            </a:r>
            <a:r>
              <a:rPr lang="zh-CN" altLang="en-US" sz="3200">
                <a:latin typeface="Times New Roman" panose="02020503050405090304" pitchFamily="18" charset="0"/>
              </a:rPr>
              <a:t>，</a:t>
            </a:r>
            <a:r>
              <a:rPr lang="en-US" altLang="zh-CN" sz="3200">
                <a:latin typeface="Times New Roman" panose="02020503050405090304" pitchFamily="18" charset="0"/>
              </a:rPr>
              <a:t>1kWh=3.6×10</a:t>
            </a:r>
            <a:r>
              <a:rPr lang="en-US" altLang="zh-CN" sz="3200" baseline="30000">
                <a:latin typeface="Times New Roman" panose="02020503050405090304" pitchFamily="18" charset="0"/>
              </a:rPr>
              <a:t>6</a:t>
            </a:r>
            <a:r>
              <a:rPr lang="en-US" altLang="zh-CN" sz="3200">
                <a:latin typeface="Times New Roman" panose="02020503050405090304" pitchFamily="18" charset="0"/>
              </a:rPr>
              <a:t>J</a:t>
            </a:r>
            <a:r>
              <a:rPr lang="zh-CN" altLang="en-US" sz="3200">
                <a:latin typeface="Times New Roman" panose="02020503050405090304" pitchFamily="18" charset="0"/>
              </a:rPr>
              <a:t>，俗称 </a:t>
            </a:r>
            <a:r>
              <a:rPr lang="en-US" altLang="zh-CN" sz="3200">
                <a:latin typeface="Times New Roman" panose="02020503050405090304" pitchFamily="18" charset="0"/>
              </a:rPr>
              <a:t>1</a:t>
            </a:r>
            <a:r>
              <a:rPr lang="zh-CN" altLang="en-US" sz="3200">
                <a:latin typeface="Times New Roman" panose="02020503050405090304" pitchFamily="18" charset="0"/>
              </a:rPr>
              <a:t>度电。</a:t>
            </a:r>
            <a:endParaRPr lang="zh-CN" altLang="en-US" sz="3200">
              <a:latin typeface="Times New Roman" panose="02020503050405090304" pitchFamily="18" charset="0"/>
            </a:endParaRPr>
          </a:p>
        </p:txBody>
      </p:sp>
      <p:sp>
        <p:nvSpPr>
          <p:cNvPr id="16392" name="Text Box 8"/>
          <p:cNvSpPr txBox="1"/>
          <p:nvPr/>
        </p:nvSpPr>
        <p:spPr>
          <a:xfrm>
            <a:off x="1921193" y="610235"/>
            <a:ext cx="1101090" cy="645160"/>
          </a:xfrm>
          <a:prstGeom prst="rect">
            <a:avLst/>
          </a:prstGeom>
          <a:noFill/>
          <a:ln w="9525">
            <a:noFill/>
          </a:ln>
        </p:spPr>
        <p:txBody>
          <a:bodyPr wrap="none">
            <a:spAutoFit/>
          </a:bodyPr>
          <a:lstStyle/>
          <a:p>
            <a:pPr algn="just" eaLnBrk="1" hangingPunct="1">
              <a:buFont typeface="Arial" panose="020B0604020202090204" pitchFamily="34" charset="0"/>
              <a:buNone/>
              <a:defRPr/>
            </a:pPr>
            <a:r>
              <a:rPr lang="zh-CN" altLang="en-US" sz="3600" noProof="1">
                <a:gradFill>
                  <a:gsLst>
                    <a:gs pos="0">
                      <a:srgbClr val="007BD3"/>
                    </a:gs>
                    <a:gs pos="100000">
                      <a:srgbClr val="034373"/>
                    </a:gs>
                  </a:gsLst>
                  <a:lin scaled="0"/>
                </a:gradFill>
                <a:latin typeface="黑体" pitchFamily="49" charset="-122"/>
                <a:ea typeface="黑体" pitchFamily="49" charset="-122"/>
              </a:rPr>
              <a:t>电能</a:t>
            </a:r>
            <a:endParaRPr lang="zh-CN" altLang="en-US" sz="3600" noProof="1">
              <a:gradFill>
                <a:gsLst>
                  <a:gs pos="0">
                    <a:srgbClr val="007BD3"/>
                  </a:gs>
                  <a:gs pos="100000">
                    <a:srgbClr val="034373"/>
                  </a:gs>
                </a:gsLst>
                <a:lin scaled="0"/>
              </a:gradFill>
              <a:latin typeface="黑体" pitchFamily="49" charset="-122"/>
              <a:ea typeface="黑体" pitchFamily="49" charset="-122"/>
            </a:endParaRPr>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up)">
                                      <p:cBhvr>
                                        <p:cTn id="7" dur="1000"/>
                                        <p:tgtEl>
                                          <p:spTgt spid="16387"/>
                                        </p:tgtEl>
                                      </p:cBhvr>
                                    </p:animEffect>
                                  </p:childTnLst>
                                </p:cTn>
                              </p:par>
                            </p:childTnLst>
                          </p:cTn>
                        </p:par>
                        <p:par>
                          <p:cTn id="8" fill="hold">
                            <p:stCondLst>
                              <p:cond delay="1000"/>
                            </p:stCondLst>
                            <p:childTnLst>
                              <p:par>
                                <p:cTn id="9" presetID="2" presetClass="entr" presetSubtype="6" fill="hold" nodeType="afterEffect">
                                  <p:stCondLst>
                                    <p:cond delay="0"/>
                                  </p:stCondLst>
                                  <p:childTnLst>
                                    <p:set>
                                      <p:cBhvr>
                                        <p:cTn id="10" dur="1" fill="hold">
                                          <p:stCondLst>
                                            <p:cond delay="0"/>
                                          </p:stCondLst>
                                        </p:cTn>
                                        <p:tgtEl>
                                          <p:spTgt spid="16386"/>
                                        </p:tgtEl>
                                        <p:attrNameLst>
                                          <p:attrName>style.visibility</p:attrName>
                                        </p:attrNameLst>
                                      </p:cBhvr>
                                      <p:to>
                                        <p:strVal val="visible"/>
                                      </p:to>
                                    </p:set>
                                    <p:anim calcmode="lin" valueType="num">
                                      <p:cBhvr additive="base">
                                        <p:cTn id="11" dur="1000" fill="hold"/>
                                        <p:tgtEl>
                                          <p:spTgt spid="16386"/>
                                        </p:tgtEl>
                                        <p:attrNameLst>
                                          <p:attrName>ppt_x</p:attrName>
                                        </p:attrNameLst>
                                      </p:cBhvr>
                                      <p:tavLst>
                                        <p:tav tm="0">
                                          <p:val>
                                            <p:strVal val="1+#ppt_w/2"/>
                                          </p:val>
                                        </p:tav>
                                        <p:tav tm="100000">
                                          <p:val>
                                            <p:strVal val="#ppt_x"/>
                                          </p:val>
                                        </p:tav>
                                      </p:tavLst>
                                    </p:anim>
                                    <p:anim calcmode="lin" valueType="num">
                                      <p:cBhvr additive="base">
                                        <p:cTn id="12" dur="10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wipe(up)">
                                      <p:cBhvr>
                                        <p:cTn id="17" dur="2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88"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3" name="Rectangle 3"/>
          <p:cNvSpPr>
            <a:spLocks noGrp="1" noChangeArrowheads="1"/>
          </p:cNvSpPr>
          <p:nvPr>
            <p:ph type="body" sz="half" idx="1"/>
          </p:nvPr>
        </p:nvSpPr>
        <p:spPr>
          <a:xfrm>
            <a:off x="2189163" y="688764"/>
            <a:ext cx="7416800" cy="669925"/>
          </a:xfrm>
        </p:spPr>
        <p:txBody>
          <a:bodyPr/>
          <a:lstStyle/>
          <a:p>
            <a:pPr>
              <a:lnSpc>
                <a:spcPct val="115000"/>
              </a:lnSpc>
              <a:buFontTx/>
              <a:buNone/>
            </a:pPr>
            <a:r>
              <a:rPr lang="zh-CN" altLang="en-US" sz="2400" b="1">
                <a:solidFill>
                  <a:srgbClr val="000000"/>
                </a:solidFill>
                <a:latin typeface="楷体_GB2312" pitchFamily="1" charset="-122"/>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晶体管的</a:t>
            </a:r>
            <a:r>
              <a:rPr lang="zh-CN" altLang="en-US" sz="2400" b="1">
                <a:solidFill>
                  <a:srgbClr val="000000"/>
                </a:solidFill>
                <a:latin typeface="楷体_GB2312" pitchFamily="1" charset="-122"/>
                <a:ea typeface="楷体_GB2312" pitchFamily="1" charset="-122"/>
              </a:rPr>
              <a:t>三种工作状态，在实际中各有应用：</a:t>
            </a:r>
            <a:endParaRPr lang="zh-CN" altLang="en-US" sz="2400" b="1">
              <a:solidFill>
                <a:srgbClr val="000000"/>
              </a:solidFill>
              <a:latin typeface="楷体_GB2312" pitchFamily="1" charset="-122"/>
              <a:ea typeface="楷体_GB2312" pitchFamily="1" charset="-122"/>
            </a:endParaRPr>
          </a:p>
        </p:txBody>
      </p:sp>
      <p:graphicFrame>
        <p:nvGraphicFramePr>
          <p:cNvPr id="419844" name="Object 4"/>
          <p:cNvGraphicFramePr>
            <a:graphicFrameLocks noGrp="1" noChangeAspect="1"/>
          </p:cNvGraphicFramePr>
          <p:nvPr>
            <p:ph sz="half" idx="2"/>
          </p:nvPr>
        </p:nvGraphicFramePr>
        <p:xfrm>
          <a:off x="8539163" y="2600113"/>
          <a:ext cx="1725612" cy="2570162"/>
        </p:xfrm>
        <a:graphic>
          <a:graphicData uri="http://schemas.openxmlformats.org/presentationml/2006/ole">
            <mc:AlternateContent xmlns:mc="http://schemas.openxmlformats.org/markup-compatibility/2006">
              <mc:Choice xmlns:v="urn:schemas-microsoft-com:vml" Requires="v">
                <p:oleObj spid="_x0000_s2" name="Visio" r:id="rId1" imgW="861695" imgH="1292860" progId="Visio.Drawing.11">
                  <p:embed/>
                </p:oleObj>
              </mc:Choice>
              <mc:Fallback>
                <p:oleObj name="Visio" r:id="rId1" imgW="861695" imgH="129286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9163" y="2600113"/>
                        <a:ext cx="1725612"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7" name="Rectangle 7"/>
          <p:cNvSpPr>
            <a:spLocks noChangeArrowheads="1"/>
          </p:cNvSpPr>
          <p:nvPr/>
        </p:nvSpPr>
        <p:spPr bwMode="auto">
          <a:xfrm>
            <a:off x="1771650" y="5167100"/>
            <a:ext cx="82296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400" b="1">
                <a:solidFill>
                  <a:srgbClr val="006600"/>
                </a:solidFill>
                <a:latin typeface="Times New Roman" panose="02020503050405090304" pitchFamily="18" charset="0"/>
                <a:ea typeface="楷体_GB2312" pitchFamily="1" charset="-122"/>
              </a:rPr>
              <a:t>需要指出，使</a:t>
            </a:r>
            <a:r>
              <a:rPr lang="en-US" altLang="zh-CN" sz="2400" b="1">
                <a:solidFill>
                  <a:srgbClr val="006600"/>
                </a:solidFill>
                <a:latin typeface="Times New Roman" panose="02020503050405090304" pitchFamily="18" charset="0"/>
                <a:ea typeface="楷体_GB2312" pitchFamily="1" charset="-122"/>
              </a:rPr>
              <a:t>e</a:t>
            </a:r>
            <a:r>
              <a:rPr lang="zh-CN" altLang="en-US" sz="2400" b="1">
                <a:solidFill>
                  <a:srgbClr val="006600"/>
                </a:solidFill>
                <a:latin typeface="Times New Roman" panose="02020503050405090304" pitchFamily="18" charset="0"/>
                <a:ea typeface="楷体_GB2312" pitchFamily="1" charset="-122"/>
              </a:rPr>
              <a:t>结反偏而</a:t>
            </a:r>
            <a:r>
              <a:rPr lang="en-US" altLang="zh-CN" sz="2400" b="1">
                <a:solidFill>
                  <a:srgbClr val="006600"/>
                </a:solidFill>
                <a:latin typeface="Times New Roman" panose="02020503050405090304" pitchFamily="18" charset="0"/>
                <a:ea typeface="楷体_GB2312" pitchFamily="1" charset="-122"/>
              </a:rPr>
              <a:t>c </a:t>
            </a:r>
            <a:r>
              <a:rPr lang="zh-CN" altLang="en-US" sz="2400" b="1">
                <a:solidFill>
                  <a:srgbClr val="006600"/>
                </a:solidFill>
                <a:latin typeface="Times New Roman" panose="02020503050405090304" pitchFamily="18" charset="0"/>
                <a:ea typeface="楷体_GB2312" pitchFamily="1" charset="-122"/>
              </a:rPr>
              <a:t>结正偏时，这种状态通常称为反向放大（或倒置）状态，在模拟电路中这种工作方式很少采用</a:t>
            </a:r>
            <a:r>
              <a:rPr lang="zh-CN" altLang="en-US" sz="2800" b="1">
                <a:solidFill>
                  <a:srgbClr val="006600"/>
                </a:solidFill>
                <a:latin typeface="Times New Roman" panose="02020503050405090304" pitchFamily="18" charset="0"/>
                <a:ea typeface="楷体_GB2312" pitchFamily="1" charset="-122"/>
              </a:rPr>
              <a:t>。</a:t>
            </a:r>
            <a:endParaRPr lang="zh-CN" altLang="en-US" sz="2800" b="1">
              <a:solidFill>
                <a:srgbClr val="006600"/>
              </a:solidFill>
              <a:latin typeface="Times New Roman" panose="02020503050405090304" pitchFamily="18" charset="0"/>
              <a:ea typeface="楷体_GB2312" pitchFamily="1" charset="-122"/>
            </a:endParaRPr>
          </a:p>
        </p:txBody>
      </p:sp>
      <p:sp>
        <p:nvSpPr>
          <p:cNvPr id="419848" name="Rectangle 8"/>
          <p:cNvSpPr>
            <a:spLocks noChangeArrowheads="1"/>
          </p:cNvSpPr>
          <p:nvPr/>
        </p:nvSpPr>
        <p:spPr bwMode="auto">
          <a:xfrm>
            <a:off x="2432051" y="3609763"/>
            <a:ext cx="5268913"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当管子饱和时，相当开关闭合；</a:t>
            </a:r>
            <a:endParaRPr lang="zh-CN" altLang="en-US" sz="2400" b="1">
              <a:solidFill>
                <a:srgbClr val="0000CC"/>
              </a:solidFill>
              <a:latin typeface="Times New Roman" panose="02020503050405090304" pitchFamily="18" charset="0"/>
              <a:ea typeface="楷体_GB2312" pitchFamily="1" charset="-122"/>
            </a:endParaRPr>
          </a:p>
          <a:p>
            <a:pPr defTabSz="914400" fontAlgn="base">
              <a:lnSpc>
                <a:spcPct val="115000"/>
              </a:lnSpc>
              <a:spcAft>
                <a:spcPct val="0"/>
              </a:spcAft>
              <a:buNone/>
            </a:pPr>
            <a:r>
              <a:rPr lang="zh-CN" altLang="en-US" sz="2400" b="1">
                <a:solidFill>
                  <a:srgbClr val="0000CC"/>
                </a:solidFill>
                <a:latin typeface="Times New Roman" panose="02020503050405090304" pitchFamily="18" charset="0"/>
                <a:ea typeface="楷体_GB2312" pitchFamily="1" charset="-122"/>
              </a:rPr>
              <a:t>当管子截止时，相当开关打开。</a:t>
            </a:r>
            <a:endParaRPr lang="zh-CN" altLang="en-US" sz="2400" b="1">
              <a:solidFill>
                <a:srgbClr val="0000CC"/>
              </a:solidFill>
              <a:latin typeface="Times New Roman" panose="02020503050405090304" pitchFamily="18" charset="0"/>
              <a:ea typeface="楷体_GB2312" pitchFamily="1" charset="-122"/>
            </a:endParaRPr>
          </a:p>
        </p:txBody>
      </p:sp>
      <p:graphicFrame>
        <p:nvGraphicFramePr>
          <p:cNvPr id="419849" name="Object 9"/>
          <p:cNvGraphicFramePr>
            <a:graphicFrameLocks noChangeAspect="1"/>
          </p:cNvGraphicFramePr>
          <p:nvPr/>
        </p:nvGraphicFramePr>
        <p:xfrm>
          <a:off x="6951663" y="2716001"/>
          <a:ext cx="1636712" cy="2392363"/>
        </p:xfrm>
        <a:graphic>
          <a:graphicData uri="http://schemas.openxmlformats.org/presentationml/2006/ole">
            <mc:AlternateContent xmlns:mc="http://schemas.openxmlformats.org/markup-compatibility/2006">
              <mc:Choice xmlns:v="urn:schemas-microsoft-com:vml" Requires="v">
                <p:oleObj spid="_x0000_s3" name="Visio" r:id="rId3" imgW="798830" imgH="988060" progId="Visio.Drawing.11">
                  <p:embed/>
                </p:oleObj>
              </mc:Choice>
              <mc:Fallback>
                <p:oleObj name="Visio" r:id="rId3" imgW="798830" imgH="98806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63" y="2716001"/>
                        <a:ext cx="1636712"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51" name="AutoShape 11"/>
          <p:cNvSpPr>
            <a:spLocks noChangeArrowheads="1"/>
          </p:cNvSpPr>
          <p:nvPr/>
        </p:nvSpPr>
        <p:spPr bwMode="auto">
          <a:xfrm>
            <a:off x="8189914" y="3781214"/>
            <a:ext cx="611187" cy="428625"/>
          </a:xfrm>
          <a:prstGeom prst="rightArrow">
            <a:avLst>
              <a:gd name="adj1" fmla="val 50000"/>
              <a:gd name="adj2" fmla="val 35648"/>
            </a:avLst>
          </a:prstGeom>
          <a:solidFill>
            <a:srgbClr val="FFFF99"/>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19852" name="Rectangle 12"/>
          <p:cNvSpPr>
            <a:spLocks noChangeArrowheads="1"/>
          </p:cNvSpPr>
          <p:nvPr/>
        </p:nvSpPr>
        <p:spPr bwMode="auto">
          <a:xfrm>
            <a:off x="1714500" y="1236451"/>
            <a:ext cx="735965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15000"/>
              </a:lnSpc>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CC0000"/>
                </a:solidFill>
                <a:latin typeface="Times New Roman" panose="02020503050405090304" pitchFamily="18" charset="0"/>
                <a:ea typeface="楷体_GB2312" pitchFamily="1" charset="-122"/>
              </a:rPr>
              <a:t>在构成放大器时，晶体管应工作在放大状态；</a:t>
            </a:r>
            <a:endParaRPr lang="zh-CN" altLang="en-US" sz="2400" b="1">
              <a:solidFill>
                <a:srgbClr val="CC0000"/>
              </a:solidFill>
              <a:latin typeface="Times New Roman" panose="02020503050405090304" pitchFamily="18" charset="0"/>
              <a:ea typeface="楷体_GB2312" pitchFamily="1" charset="-122"/>
            </a:endParaRPr>
          </a:p>
        </p:txBody>
      </p:sp>
      <p:sp>
        <p:nvSpPr>
          <p:cNvPr id="419854" name="Rectangle 14"/>
          <p:cNvSpPr>
            <a:spLocks noChangeArrowheads="1"/>
          </p:cNvSpPr>
          <p:nvPr/>
        </p:nvSpPr>
        <p:spPr bwMode="auto">
          <a:xfrm>
            <a:off x="1843089" y="1800013"/>
            <a:ext cx="84042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15000"/>
              </a:lnSpc>
              <a:spcAft>
                <a:spcPct val="0"/>
              </a:spcAft>
              <a:buNone/>
            </a:pPr>
            <a:r>
              <a:rPr lang="zh-CN" altLang="en-US" sz="2400" b="1">
                <a:solidFill>
                  <a:srgbClr val="000000"/>
                </a:solidFill>
                <a:latin typeface="Times New Roman" panose="02020503050405090304" pitchFamily="18" charset="0"/>
                <a:ea typeface="楷体_GB2312" pitchFamily="1" charset="-122"/>
              </a:rPr>
              <a:t>      用作电子开关时，则要求工作在</a:t>
            </a:r>
            <a:r>
              <a:rPr lang="zh-CN" altLang="en-US" sz="2400" b="1">
                <a:solidFill>
                  <a:srgbClr val="3333FF"/>
                </a:solidFill>
                <a:latin typeface="Times New Roman" panose="02020503050405090304" pitchFamily="18" charset="0"/>
                <a:ea typeface="楷体_GB2312" pitchFamily="1" charset="-122"/>
              </a:rPr>
              <a:t>饱和</a:t>
            </a:r>
            <a:r>
              <a:rPr lang="zh-CN" altLang="zh-CN" sz="2400" b="1">
                <a:solidFill>
                  <a:srgbClr val="3333FF"/>
                </a:solidFill>
              </a:rPr>
              <a:t>、</a:t>
            </a:r>
            <a:r>
              <a:rPr lang="zh-CN" altLang="en-US" sz="2400" b="1">
                <a:solidFill>
                  <a:srgbClr val="3333FF"/>
                </a:solidFill>
                <a:latin typeface="Times New Roman" panose="02020503050405090304" pitchFamily="18" charset="0"/>
                <a:ea typeface="楷体_GB2312" pitchFamily="1" charset="-122"/>
              </a:rPr>
              <a:t>截止状态</a:t>
            </a:r>
            <a:r>
              <a:rPr lang="zh-CN" altLang="en-US" sz="2400" b="1">
                <a:solidFill>
                  <a:srgbClr val="000000"/>
                </a:solidFill>
                <a:latin typeface="Times New Roman" panose="02020503050405090304" pitchFamily="18" charset="0"/>
                <a:ea typeface="楷体_GB2312" pitchFamily="1" charset="-122"/>
              </a:rPr>
              <a:t>。</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即</a:t>
            </a:r>
            <a:r>
              <a:rPr lang="en-US" altLang="zh-CN" sz="2400" b="1">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极端和</a:t>
            </a:r>
            <a:r>
              <a:rPr lang="en-US" altLang="zh-CN" sz="2400" b="1">
                <a:solidFill>
                  <a:srgbClr val="000000"/>
                </a:solidFill>
                <a:latin typeface="Times New Roman" panose="02020503050405090304" pitchFamily="18" charset="0"/>
                <a:ea typeface="楷体_GB2312" pitchFamily="1" charset="-122"/>
              </a:rPr>
              <a:t>e</a:t>
            </a:r>
            <a:r>
              <a:rPr lang="zh-CN" altLang="en-US" sz="2400" b="1">
                <a:solidFill>
                  <a:srgbClr val="000000"/>
                </a:solidFill>
                <a:latin typeface="Times New Roman" panose="02020503050405090304" pitchFamily="18" charset="0"/>
                <a:ea typeface="楷体_GB2312" pitchFamily="1" charset="-122"/>
              </a:rPr>
              <a:t>极端之间等效为一受</a:t>
            </a:r>
            <a:r>
              <a:rPr lang="en-US" altLang="zh-CN" sz="2400" b="1">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Times New Roman" panose="02020503050405090304" pitchFamily="18" charset="0"/>
                <a:ea typeface="楷体_GB2312" pitchFamily="1" charset="-122"/>
              </a:rPr>
              <a:t>极控制的</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开关，如图所示。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419856" name="Object 16"/>
          <p:cNvGraphicFramePr>
            <a:graphicFrameLocks noChangeAspect="1"/>
          </p:cNvGraphicFramePr>
          <p:nvPr/>
        </p:nvGraphicFramePr>
        <p:xfrm>
          <a:off x="9174163" y="3366875"/>
          <a:ext cx="1071562" cy="725488"/>
        </p:xfrm>
        <a:graphic>
          <a:graphicData uri="http://schemas.openxmlformats.org/presentationml/2006/ole">
            <mc:AlternateContent xmlns:mc="http://schemas.openxmlformats.org/markup-compatibility/2006">
              <mc:Choice xmlns:v="urn:schemas-microsoft-com:vml" Requires="v">
                <p:oleObj spid="_x0000_s4" name="Visio" r:id="rId5" imgW="525780" imgH="304800" progId="Visio.Drawing.11">
                  <p:embed/>
                </p:oleObj>
              </mc:Choice>
              <mc:Fallback>
                <p:oleObj name="Visio" r:id="rId5" imgW="525780" imgH="304800" progId="Visio.Drawing.11">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4163" y="3366875"/>
                        <a:ext cx="1071562"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59" name="Object 19"/>
          <p:cNvGraphicFramePr>
            <a:graphicFrameLocks noChangeAspect="1"/>
          </p:cNvGraphicFramePr>
          <p:nvPr/>
        </p:nvGraphicFramePr>
        <p:xfrm>
          <a:off x="9093201" y="3562139"/>
          <a:ext cx="1096963" cy="619125"/>
        </p:xfrm>
        <a:graphic>
          <a:graphicData uri="http://schemas.openxmlformats.org/presentationml/2006/ole">
            <mc:AlternateContent xmlns:mc="http://schemas.openxmlformats.org/markup-compatibility/2006">
              <mc:Choice xmlns:v="urn:schemas-microsoft-com:vml" Requires="v">
                <p:oleObj spid="_x0000_s5" name="Visio" r:id="rId7" imgW="525780" imgH="304800" progId="Visio.Drawing.11">
                  <p:embed/>
                </p:oleObj>
              </mc:Choice>
              <mc:Fallback>
                <p:oleObj name="Visio" r:id="rId7" imgW="525780" imgH="304800" progId="Visio.Drawing.11">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3201" y="3562139"/>
                        <a:ext cx="1096963"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9852"/>
                                        </p:tgtEl>
                                        <p:attrNameLst>
                                          <p:attrName>style.visibility</p:attrName>
                                        </p:attrNameLst>
                                      </p:cBhvr>
                                      <p:to>
                                        <p:strVal val="visible"/>
                                      </p:to>
                                    </p:set>
                                    <p:animEffect transition="in" filter="wipe(left)">
                                      <p:cBhvr>
                                        <p:cTn id="7" dur="1000"/>
                                        <p:tgtEl>
                                          <p:spTgt spid="4198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9854"/>
                                        </p:tgtEl>
                                        <p:attrNameLst>
                                          <p:attrName>style.visibility</p:attrName>
                                        </p:attrNameLst>
                                      </p:cBhvr>
                                      <p:to>
                                        <p:strVal val="visible"/>
                                      </p:to>
                                    </p:set>
                                    <p:animEffect transition="in" filter="wipe(up)">
                                      <p:cBhvr>
                                        <p:cTn id="12" dur="500"/>
                                        <p:tgtEl>
                                          <p:spTgt spid="4198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849"/>
                                        </p:tgtEl>
                                        <p:attrNameLst>
                                          <p:attrName>style.visibility</p:attrName>
                                        </p:attrNameLst>
                                      </p:cBhvr>
                                      <p:to>
                                        <p:strVal val="visible"/>
                                      </p:to>
                                    </p:set>
                                    <p:animEffect transition="in" filter="wipe(left)">
                                      <p:cBhvr>
                                        <p:cTn id="17" dur="500"/>
                                        <p:tgtEl>
                                          <p:spTgt spid="4198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851"/>
                                        </p:tgtEl>
                                        <p:attrNameLst>
                                          <p:attrName>style.visibility</p:attrName>
                                        </p:attrNameLst>
                                      </p:cBhvr>
                                      <p:to>
                                        <p:strVal val="visible"/>
                                      </p:to>
                                    </p:set>
                                    <p:animEffect transition="in" filter="wipe(left)">
                                      <p:cBhvr>
                                        <p:cTn id="22" dur="500"/>
                                        <p:tgtEl>
                                          <p:spTgt spid="4198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9844"/>
                                        </p:tgtEl>
                                        <p:attrNameLst>
                                          <p:attrName>style.visibility</p:attrName>
                                        </p:attrNameLst>
                                      </p:cBhvr>
                                      <p:to>
                                        <p:strVal val="visible"/>
                                      </p:to>
                                    </p:set>
                                    <p:animEffect transition="in" filter="wipe(left)">
                                      <p:cBhvr>
                                        <p:cTn id="27" dur="500"/>
                                        <p:tgtEl>
                                          <p:spTgt spid="4198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19848"/>
                                        </p:tgtEl>
                                        <p:attrNameLst>
                                          <p:attrName>style.visibility</p:attrName>
                                        </p:attrNameLst>
                                      </p:cBhvr>
                                      <p:to>
                                        <p:strVal val="visible"/>
                                      </p:to>
                                    </p:set>
                                    <p:animEffect transition="in" filter="wipe(up)">
                                      <p:cBhvr>
                                        <p:cTn id="32" dur="1000"/>
                                        <p:tgtEl>
                                          <p:spTgt spid="4198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9856"/>
                                        </p:tgtEl>
                                        <p:attrNameLst>
                                          <p:attrName>style.visibility</p:attrName>
                                        </p:attrNameLst>
                                      </p:cBhvr>
                                      <p:to>
                                        <p:strVal val="visible"/>
                                      </p:to>
                                    </p:set>
                                    <p:animEffect transition="in" filter="wipe(left)">
                                      <p:cBhvr>
                                        <p:cTn id="37" dur="500"/>
                                        <p:tgtEl>
                                          <p:spTgt spid="4198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19859"/>
                                        </p:tgtEl>
                                        <p:attrNameLst>
                                          <p:attrName>style.visibility</p:attrName>
                                        </p:attrNameLst>
                                      </p:cBhvr>
                                      <p:to>
                                        <p:strVal val="visible"/>
                                      </p:to>
                                    </p:set>
                                    <p:animEffect transition="in" filter="wipe(right)">
                                      <p:cBhvr>
                                        <p:cTn id="42" dur="500"/>
                                        <p:tgtEl>
                                          <p:spTgt spid="4198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19847"/>
                                        </p:tgtEl>
                                        <p:attrNameLst>
                                          <p:attrName>style.visibility</p:attrName>
                                        </p:attrNameLst>
                                      </p:cBhvr>
                                      <p:to>
                                        <p:strVal val="visible"/>
                                      </p:to>
                                    </p:set>
                                    <p:animEffect transition="in" filter="wipe(up)">
                                      <p:cBhvr>
                                        <p:cTn id="47" dur="1000"/>
                                        <p:tgtEl>
                                          <p:spTgt spid="419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7" grpId="0"/>
      <p:bldP spid="419848" grpId="0"/>
      <p:bldP spid="419852" grpId="0"/>
      <p:bldP spid="41985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p:cNvSpPr txBox="1">
            <a:spLocks noChangeArrowheads="1"/>
          </p:cNvSpPr>
          <p:nvPr/>
        </p:nvSpPr>
        <p:spPr bwMode="auto">
          <a:xfrm>
            <a:off x="2927350" y="246063"/>
            <a:ext cx="6051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sz="2800" b="1">
                <a:solidFill>
                  <a:srgbClr val="006600"/>
                </a:solidFill>
                <a:latin typeface="楷体_GB2312" pitchFamily="1" charset="-122"/>
                <a:ea typeface="楷体_GB2312" pitchFamily="1" charset="-122"/>
              </a:rPr>
              <a:t>晶体管的主要参数</a:t>
            </a:r>
            <a:endParaRPr kumimoji="1" lang="zh-CN" altLang="zh-CN" sz="2800" b="1">
              <a:solidFill>
                <a:srgbClr val="006600"/>
              </a:solidFill>
              <a:latin typeface="楷体_GB2312" pitchFamily="1" charset="-122"/>
              <a:ea typeface="楷体_GB2312" pitchFamily="1" charset="-122"/>
            </a:endParaRPr>
          </a:p>
        </p:txBody>
      </p:sp>
      <p:sp>
        <p:nvSpPr>
          <p:cNvPr id="61449" name="Rectangle 9"/>
          <p:cNvSpPr>
            <a:spLocks noChangeArrowheads="1"/>
          </p:cNvSpPr>
          <p:nvPr/>
        </p:nvSpPr>
        <p:spPr bwMode="auto">
          <a:xfrm>
            <a:off x="2309813" y="736600"/>
            <a:ext cx="77724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0000CC"/>
                </a:solidFill>
                <a:latin typeface="楷体_GB2312" pitchFamily="1" charset="-122"/>
                <a:ea typeface="楷体_GB2312" pitchFamily="1" charset="-122"/>
              </a:rPr>
              <a:t>一、电流放大系数</a:t>
            </a:r>
            <a:endParaRPr lang="zh-CN" altLang="en-US" sz="2400" b="1">
              <a:solidFill>
                <a:srgbClr val="0000CC"/>
              </a:solidFill>
              <a:latin typeface="楷体_GB2312" pitchFamily="1" charset="-122"/>
              <a:ea typeface="楷体_GB2312" pitchFamily="1" charset="-122"/>
            </a:endParaRPr>
          </a:p>
          <a:p>
            <a:pPr algn="just" defTabSz="914400" fontAlgn="base">
              <a:lnSpc>
                <a:spcPct val="120000"/>
              </a:lnSpc>
              <a:spcAft>
                <a:spcPct val="0"/>
              </a:spcAft>
              <a:buNone/>
            </a:pPr>
            <a:r>
              <a:rPr lang="zh-CN" altLang="en-US" sz="2400" b="1">
                <a:solidFill>
                  <a:srgbClr val="000000"/>
                </a:solidFill>
                <a:latin typeface="楷体_GB2312" pitchFamily="1" charset="-122"/>
                <a:ea typeface="楷体_GB2312" pitchFamily="1" charset="-122"/>
              </a:rPr>
              <a:t> 1</a:t>
            </a:r>
            <a:r>
              <a:rPr lang="en-US" altLang="zh-CN" sz="2400" b="1">
                <a:solidFill>
                  <a:srgbClr val="000000"/>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共射极直流电流放大系数  和交流电流放大系数</a:t>
            </a:r>
            <a:r>
              <a:rPr lang="en-US" altLang="zh-CN" sz="2400" b="1" i="1">
                <a:solidFill>
                  <a:srgbClr val="000000"/>
                </a:solidFill>
                <a:latin typeface="楷体_GB2312" pitchFamily="1" charset="-122"/>
                <a:ea typeface="楷体_GB2312" pitchFamily="1" charset="-122"/>
              </a:rPr>
              <a:t>β</a:t>
            </a:r>
            <a:endParaRPr lang="en-US" altLang="zh-CN" sz="2400" b="1">
              <a:solidFill>
                <a:srgbClr val="000000"/>
              </a:solidFill>
              <a:latin typeface="楷体_GB2312" pitchFamily="1" charset="-122"/>
              <a:ea typeface="楷体_GB2312" pitchFamily="1" charset="-122"/>
            </a:endParaRPr>
          </a:p>
          <a:p>
            <a:pPr algn="just" defTabSz="914400" fontAlgn="base">
              <a:spcAft>
                <a:spcPct val="0"/>
              </a:spcAft>
              <a:buNone/>
            </a:pPr>
            <a:endParaRPr lang="zh-CN" altLang="en-US" sz="2400" b="1">
              <a:solidFill>
                <a:srgbClr val="000000"/>
              </a:solidFill>
              <a:latin typeface="楷体_GB2312" pitchFamily="1" charset="-122"/>
              <a:ea typeface="楷体_GB2312" pitchFamily="1" charset="-122"/>
            </a:endParaRPr>
          </a:p>
          <a:p>
            <a:pPr algn="just" defTabSz="914400" fontAlgn="base">
              <a:spcAft>
                <a:spcPct val="0"/>
              </a:spcAft>
              <a:buNone/>
            </a:pPr>
            <a:endParaRPr lang="zh-CN" altLang="en-US" sz="2400" b="1">
              <a:solidFill>
                <a:srgbClr val="000000"/>
              </a:solidFill>
              <a:latin typeface="楷体_GB2312" pitchFamily="1" charset="-122"/>
              <a:ea typeface="楷体_GB2312" pitchFamily="1" charset="-122"/>
            </a:endParaRPr>
          </a:p>
          <a:p>
            <a:pPr algn="just"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2</a:t>
            </a:r>
            <a:r>
              <a:rPr lang="en-US" altLang="zh-CN" sz="2400" b="1">
                <a:solidFill>
                  <a:srgbClr val="000000"/>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共基极直流电流放大系数  和交流电流放大系数</a:t>
            </a:r>
            <a:r>
              <a:rPr lang="zh-CN" altLang="en-US" sz="2400" b="1" i="1">
                <a:solidFill>
                  <a:srgbClr val="000000"/>
                </a:solidFill>
                <a:latin typeface="楷体_GB2312" pitchFamily="1" charset="-122"/>
                <a:ea typeface="楷体_GB2312" pitchFamily="1" charset="-122"/>
                <a:sym typeface="Symbol" panose="05050102010706020507" pitchFamily="18" charset="2"/>
              </a:rPr>
              <a:t></a:t>
            </a:r>
            <a:r>
              <a:rPr lang="zh-CN" altLang="en-US" sz="2400" b="1">
                <a:solidFill>
                  <a:srgbClr val="000000"/>
                </a:solidFill>
                <a:latin typeface="楷体_GB2312" pitchFamily="1" charset="-122"/>
                <a:ea typeface="楷体_GB2312" pitchFamily="1" charset="-122"/>
              </a:rPr>
              <a:t> </a:t>
            </a:r>
            <a:endParaRPr lang="zh-CN" altLang="en-US" sz="2400" b="1">
              <a:solidFill>
                <a:srgbClr val="000000"/>
              </a:solidFill>
              <a:latin typeface="楷体_GB2312" pitchFamily="1" charset="-122"/>
              <a:ea typeface="楷体_GB2312" pitchFamily="1" charset="-122"/>
            </a:endParaRPr>
          </a:p>
          <a:p>
            <a:pPr algn="just" defTabSz="914400" fontAlgn="base">
              <a:lnSpc>
                <a:spcPct val="125000"/>
              </a:lnSpc>
              <a:spcAft>
                <a:spcPct val="0"/>
              </a:spcAft>
              <a:buNone/>
            </a:pPr>
            <a:r>
              <a:rPr lang="zh-CN" altLang="en-US" sz="2400" b="1">
                <a:solidFill>
                  <a:srgbClr val="000000"/>
                </a:solidFill>
                <a:latin typeface="楷体_GB2312" pitchFamily="1" charset="-122"/>
                <a:ea typeface="楷体_GB2312" pitchFamily="1" charset="-122"/>
              </a:rPr>
              <a:t>            </a:t>
            </a:r>
            <a:endParaRPr lang="zh-CN" altLang="en-US" sz="2400" b="1">
              <a:solidFill>
                <a:srgbClr val="000000"/>
              </a:solidFill>
              <a:latin typeface="楷体_GB2312" pitchFamily="1" charset="-122"/>
              <a:ea typeface="楷体_GB2312" pitchFamily="1" charset="-122"/>
            </a:endParaRPr>
          </a:p>
        </p:txBody>
      </p:sp>
      <p:graphicFrame>
        <p:nvGraphicFramePr>
          <p:cNvPr id="61450" name="Object 10"/>
          <p:cNvGraphicFramePr>
            <a:graphicFrameLocks noChangeAspect="1"/>
          </p:cNvGraphicFramePr>
          <p:nvPr/>
        </p:nvGraphicFramePr>
        <p:xfrm>
          <a:off x="6242051" y="1314450"/>
          <a:ext cx="403225" cy="431800"/>
        </p:xfrm>
        <a:graphic>
          <a:graphicData uri="http://schemas.openxmlformats.org/presentationml/2006/ole">
            <mc:AlternateContent xmlns:mc="http://schemas.openxmlformats.org/markup-compatibility/2006">
              <mc:Choice xmlns:v="urn:schemas-microsoft-com:vml" Requires="v">
                <p:oleObj spid="_x0000_s2" name="Equation" r:id="rId1" imgW="107315" imgH="171450" progId="Equation.3">
                  <p:embed/>
                </p:oleObj>
              </mc:Choice>
              <mc:Fallback>
                <p:oleObj name="Equation" r:id="rId1" imgW="107315" imgH="171450" progId="Equation.3">
                  <p:embed/>
                  <p:pic>
                    <p:nvPicPr>
                      <p:cNvPr id="0" name="Object 10"/>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6242051" y="1314450"/>
                        <a:ext cx="4032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2" name="Object 12"/>
          <p:cNvGraphicFramePr>
            <a:graphicFrameLocks noChangeAspect="1"/>
          </p:cNvGraphicFramePr>
          <p:nvPr/>
        </p:nvGraphicFramePr>
        <p:xfrm>
          <a:off x="6216651" y="2643189"/>
          <a:ext cx="315913" cy="446087"/>
        </p:xfrm>
        <a:graphic>
          <a:graphicData uri="http://schemas.openxmlformats.org/presentationml/2006/ole">
            <mc:AlternateContent xmlns:mc="http://schemas.openxmlformats.org/markup-compatibility/2006">
              <mc:Choice xmlns:v="urn:schemas-microsoft-com:vml" Requires="v">
                <p:oleObj spid="_x0000_s3" name="Equation" r:id="rId3" imgW="107315" imgH="157480" progId="Equation.3">
                  <p:embed/>
                </p:oleObj>
              </mc:Choice>
              <mc:Fallback>
                <p:oleObj name="Equation" r:id="rId3" imgW="107315" imgH="157480" progId="Equation.3">
                  <p:embed/>
                  <p:pic>
                    <p:nvPicPr>
                      <p:cNvPr id="0" name="Object 12"/>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6216651" y="2643189"/>
                        <a:ext cx="3159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8" name="Object 18"/>
          <p:cNvGraphicFramePr>
            <a:graphicFrameLocks noChangeAspect="1"/>
          </p:cNvGraphicFramePr>
          <p:nvPr/>
        </p:nvGraphicFramePr>
        <p:xfrm>
          <a:off x="3211513" y="1876425"/>
          <a:ext cx="2951162" cy="819150"/>
        </p:xfrm>
        <a:graphic>
          <a:graphicData uri="http://schemas.openxmlformats.org/presentationml/2006/ole">
            <mc:AlternateContent xmlns:mc="http://schemas.openxmlformats.org/markup-compatibility/2006">
              <mc:Choice xmlns:v="urn:schemas-microsoft-com:vml" Requires="v">
                <p:oleObj spid="_x0000_s4" name="Equation" r:id="rId5" imgW="1157605" imgH="314325" progId="Equation.DSMT4">
                  <p:embed/>
                </p:oleObj>
              </mc:Choice>
              <mc:Fallback>
                <p:oleObj name="Equation" r:id="rId5" imgW="1157605" imgH="314325" progId="Equation.DSMT4">
                  <p:embed/>
                  <p:pic>
                    <p:nvPicPr>
                      <p:cNvPr id="0" name="Object 18"/>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3211513" y="1876425"/>
                        <a:ext cx="295116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1" name="Object 21"/>
          <p:cNvGraphicFramePr>
            <a:graphicFrameLocks noChangeAspect="1"/>
          </p:cNvGraphicFramePr>
          <p:nvPr/>
        </p:nvGraphicFramePr>
        <p:xfrm>
          <a:off x="6732589" y="1816100"/>
          <a:ext cx="2346325" cy="1009650"/>
        </p:xfrm>
        <a:graphic>
          <a:graphicData uri="http://schemas.openxmlformats.org/presentationml/2006/ole">
            <mc:AlternateContent xmlns:mc="http://schemas.openxmlformats.org/markup-compatibility/2006">
              <mc:Choice xmlns:v="urn:schemas-microsoft-com:vml" Requires="v">
                <p:oleObj spid="_x0000_s5" name="Equation" r:id="rId7" imgW="1002665" imgH="431800" progId="Equation.DSMT4">
                  <p:embed/>
                </p:oleObj>
              </mc:Choice>
              <mc:Fallback>
                <p:oleObj name="Equation" r:id="rId7" imgW="1002665" imgH="4318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589" y="1816100"/>
                        <a:ext cx="23463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62" name="Object 22"/>
          <p:cNvGraphicFramePr>
            <a:graphicFrameLocks noChangeAspect="1"/>
          </p:cNvGraphicFramePr>
          <p:nvPr/>
        </p:nvGraphicFramePr>
        <p:xfrm>
          <a:off x="6799264" y="3238501"/>
          <a:ext cx="2338387" cy="1038225"/>
        </p:xfrm>
        <a:graphic>
          <a:graphicData uri="http://schemas.openxmlformats.org/presentationml/2006/ole">
            <mc:AlternateContent xmlns:mc="http://schemas.openxmlformats.org/markup-compatibility/2006">
              <mc:Choice xmlns:v="urn:schemas-microsoft-com:vml" Requires="v">
                <p:oleObj spid="_x0000_s6" name="Equation" r:id="rId9" imgW="951865" imgH="431800" progId="Equation.DSMT4">
                  <p:embed/>
                </p:oleObj>
              </mc:Choice>
              <mc:Fallback>
                <p:oleObj name="Equation" r:id="rId9" imgW="951865" imgH="431800"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264" y="3238501"/>
                        <a:ext cx="2338387"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63" name="Object 23"/>
          <p:cNvGraphicFramePr>
            <a:graphicFrameLocks noChangeAspect="1"/>
          </p:cNvGraphicFramePr>
          <p:nvPr/>
        </p:nvGraphicFramePr>
        <p:xfrm>
          <a:off x="3074988" y="3262313"/>
          <a:ext cx="3371850" cy="944562"/>
        </p:xfrm>
        <a:graphic>
          <a:graphicData uri="http://schemas.openxmlformats.org/presentationml/2006/ole">
            <mc:AlternateContent xmlns:mc="http://schemas.openxmlformats.org/markup-compatibility/2006">
              <mc:Choice xmlns:v="urn:schemas-microsoft-com:vml" Requires="v">
                <p:oleObj spid="_x0000_s7" name="Equation" r:id="rId11" imgW="1164590" imgH="314325" progId="Equation.DSMT4">
                  <p:embed/>
                </p:oleObj>
              </mc:Choice>
              <mc:Fallback>
                <p:oleObj name="Equation" r:id="rId11" imgW="1164590" imgH="314325" progId="Equation.DSMT4">
                  <p:embed/>
                  <p:pic>
                    <p:nvPicPr>
                      <p:cNvPr id="0" name="Object 23"/>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3074988" y="3262313"/>
                        <a:ext cx="3371850"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4" name="Rectangle 24"/>
          <p:cNvSpPr>
            <a:spLocks noChangeArrowheads="1"/>
          </p:cNvSpPr>
          <p:nvPr/>
        </p:nvSpPr>
        <p:spPr bwMode="auto">
          <a:xfrm>
            <a:off x="2863851" y="5849939"/>
            <a:ext cx="6016625"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Bef>
                <a:spcPct val="0"/>
              </a:spcBef>
              <a:spcAft>
                <a:spcPct val="0"/>
              </a:spcAft>
              <a:buNone/>
            </a:pPr>
            <a:r>
              <a:rPr lang="zh-CN" altLang="en-US" sz="2400" b="1">
                <a:solidFill>
                  <a:srgbClr val="3333FF"/>
                </a:solidFill>
                <a:latin typeface="Times New Roman" panose="02020503050405090304" pitchFamily="18" charset="0"/>
                <a:ea typeface="楷体_GB2312" pitchFamily="1" charset="-122"/>
              </a:rPr>
              <a:t>所以在以后的计算中，不再加以区分。   </a:t>
            </a:r>
            <a:endParaRPr lang="zh-CN" altLang="en-US" sz="2400" b="1">
              <a:solidFill>
                <a:srgbClr val="3333FF"/>
              </a:solidFill>
              <a:latin typeface="Times New Roman" panose="02020503050405090304" pitchFamily="18" charset="0"/>
              <a:ea typeface="楷体_GB2312" pitchFamily="1" charset="-122"/>
            </a:endParaRPr>
          </a:p>
        </p:txBody>
      </p:sp>
      <p:grpSp>
        <p:nvGrpSpPr>
          <p:cNvPr id="61472" name="Group 32"/>
          <p:cNvGrpSpPr/>
          <p:nvPr/>
        </p:nvGrpSpPr>
        <p:grpSpPr bwMode="auto">
          <a:xfrm>
            <a:off x="3775075" y="5286375"/>
            <a:ext cx="1574800" cy="641350"/>
            <a:chOff x="1966" y="3375"/>
            <a:chExt cx="1010" cy="404"/>
          </a:xfrm>
        </p:grpSpPr>
        <p:graphicFrame>
          <p:nvGraphicFramePr>
            <p:cNvPr id="61465" name="Object 25"/>
            <p:cNvGraphicFramePr>
              <a:graphicFrameLocks noChangeAspect="1"/>
            </p:cNvGraphicFramePr>
            <p:nvPr/>
          </p:nvGraphicFramePr>
          <p:xfrm>
            <a:off x="2675" y="3461"/>
            <a:ext cx="301" cy="311"/>
          </p:xfrm>
          <a:graphic>
            <a:graphicData uri="http://schemas.openxmlformats.org/presentationml/2006/ole">
              <mc:AlternateContent xmlns:mc="http://schemas.openxmlformats.org/markup-compatibility/2006">
                <mc:Choice xmlns:v="urn:schemas-microsoft-com:vml" Requires="v">
                  <p:oleObj spid="_x0000_s8" name="Equation" r:id="rId13" imgW="107315" imgH="171450" progId="Equation.3">
                    <p:embed/>
                  </p:oleObj>
                </mc:Choice>
                <mc:Fallback>
                  <p:oleObj name="Equation" r:id="rId13" imgW="107315" imgH="171450" progId="Equation.3">
                    <p:embed/>
                    <p:pic>
                      <p:nvPicPr>
                        <p:cNvPr id="0" name="Object 25"/>
                        <p:cNvPicPr>
                          <a:picLocks noChangeAspect="1" noChangeArrowheads="1"/>
                        </p:cNvPicPr>
                        <p:nvPr/>
                      </p:nvPicPr>
                      <p:blipFill>
                        <a:blip r:embed="rId14">
                          <a:biLevel thresh="50000"/>
                          <a:grayscl/>
                          <a:extLst>
                            <a:ext uri="{28A0092B-C50C-407E-A947-70E740481C1C}">
                              <a14:useLocalDpi xmlns:a14="http://schemas.microsoft.com/office/drawing/2010/main" val="0"/>
                            </a:ext>
                          </a:extLst>
                        </a:blip>
                        <a:srcRect/>
                        <a:stretch>
                          <a:fillRect/>
                        </a:stretch>
                      </p:blipFill>
                      <p:spPr bwMode="auto">
                        <a:xfrm>
                          <a:off x="2675" y="3461"/>
                          <a:ext cx="301"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6" name="Rectangle 26"/>
            <p:cNvSpPr>
              <a:spLocks noChangeArrowheads="1"/>
            </p:cNvSpPr>
            <p:nvPr/>
          </p:nvSpPr>
          <p:spPr bwMode="auto">
            <a:xfrm>
              <a:off x="1966" y="345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800" b="1" i="1">
                  <a:solidFill>
                    <a:srgbClr val="000000"/>
                  </a:solidFill>
                  <a:latin typeface="Times New Roman" panose="02020503050405090304" pitchFamily="18" charset="0"/>
                  <a:ea typeface="楷体_GB2312" pitchFamily="1" charset="-122"/>
                  <a:cs typeface="Arial Unicode MS" panose="020B0604020202020204" charset="-122"/>
                </a:rPr>
                <a:t>β</a:t>
              </a:r>
              <a:endParaRPr lang="zh-CN" altLang="en-US" sz="2800" b="1">
                <a:solidFill>
                  <a:srgbClr val="000000"/>
                </a:solidFill>
                <a:latin typeface="Times New Roman" panose="02020503050405090304" pitchFamily="18" charset="0"/>
                <a:ea typeface="楷体_GB2312" pitchFamily="1" charset="-122"/>
                <a:cs typeface="Arial Unicode MS" panose="020B0604020202020204" charset="-122"/>
              </a:endParaRPr>
            </a:p>
          </p:txBody>
        </p:sp>
        <p:graphicFrame>
          <p:nvGraphicFramePr>
            <p:cNvPr id="61467" name="Object 27"/>
            <p:cNvGraphicFramePr>
              <a:graphicFrameLocks noChangeAspect="1"/>
            </p:cNvGraphicFramePr>
            <p:nvPr/>
          </p:nvGraphicFramePr>
          <p:xfrm>
            <a:off x="2251" y="3375"/>
            <a:ext cx="410" cy="318"/>
          </p:xfrm>
          <a:graphic>
            <a:graphicData uri="http://schemas.openxmlformats.org/presentationml/2006/ole">
              <mc:AlternateContent xmlns:mc="http://schemas.openxmlformats.org/markup-compatibility/2006">
                <mc:Choice xmlns:v="urn:schemas-microsoft-com:vml" Requires="v">
                  <p:oleObj spid="_x0000_s9" name="Visio" r:id="rId15" imgW="357505" imgH="273050" progId="Visio.Drawing.11">
                    <p:embed/>
                  </p:oleObj>
                </mc:Choice>
                <mc:Fallback>
                  <p:oleObj name="Visio" r:id="rId15" imgW="357505" imgH="273050" progId="Visio.Drawing.11">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51" y="3375"/>
                          <a:ext cx="41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1471" name="Group 31"/>
          <p:cNvGrpSpPr/>
          <p:nvPr/>
        </p:nvGrpSpPr>
        <p:grpSpPr bwMode="auto">
          <a:xfrm>
            <a:off x="5789614" y="5297489"/>
            <a:ext cx="1735137" cy="655637"/>
            <a:chOff x="3153" y="3356"/>
            <a:chExt cx="1093" cy="413"/>
          </a:xfrm>
        </p:grpSpPr>
        <p:graphicFrame>
          <p:nvGraphicFramePr>
            <p:cNvPr id="61468" name="Object 28"/>
            <p:cNvGraphicFramePr>
              <a:graphicFrameLocks noChangeAspect="1"/>
            </p:cNvGraphicFramePr>
            <p:nvPr/>
          </p:nvGraphicFramePr>
          <p:xfrm>
            <a:off x="3927" y="3460"/>
            <a:ext cx="319" cy="293"/>
          </p:xfrm>
          <a:graphic>
            <a:graphicData uri="http://schemas.openxmlformats.org/presentationml/2006/ole">
              <mc:AlternateContent xmlns:mc="http://schemas.openxmlformats.org/markup-compatibility/2006">
                <mc:Choice xmlns:v="urn:schemas-microsoft-com:vml" Requires="v">
                  <p:oleObj spid="_x0000_s10" name="Equation" r:id="rId17" imgW="107315" imgH="157480" progId="Equation.3">
                    <p:embed/>
                  </p:oleObj>
                </mc:Choice>
                <mc:Fallback>
                  <p:oleObj name="Equation" r:id="rId17" imgW="107315" imgH="157480" progId="Equation.3">
                    <p:embed/>
                    <p:pic>
                      <p:nvPicPr>
                        <p:cNvPr id="0" name="Object 28"/>
                        <p:cNvPicPr>
                          <a:picLocks noChangeAspect="1" noChangeArrowheads="1"/>
                        </p:cNvPicPr>
                        <p:nvPr/>
                      </p:nvPicPr>
                      <p:blipFill>
                        <a:blip r:embed="rId18">
                          <a:biLevel thresh="50000"/>
                          <a:grayscl/>
                          <a:extLst>
                            <a:ext uri="{28A0092B-C50C-407E-A947-70E740481C1C}">
                              <a14:useLocalDpi xmlns:a14="http://schemas.microsoft.com/office/drawing/2010/main" val="0"/>
                            </a:ext>
                          </a:extLst>
                        </a:blip>
                        <a:srcRect/>
                        <a:stretch>
                          <a:fillRect/>
                        </a:stretch>
                      </p:blipFill>
                      <p:spPr bwMode="auto">
                        <a:xfrm>
                          <a:off x="3927" y="3460"/>
                          <a:ext cx="31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69" name="Rectangle 29"/>
            <p:cNvSpPr>
              <a:spLocks noChangeArrowheads="1"/>
            </p:cNvSpPr>
            <p:nvPr/>
          </p:nvSpPr>
          <p:spPr bwMode="auto">
            <a:xfrm>
              <a:off x="3153" y="3442"/>
              <a:ext cx="3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800" b="1" i="1">
                  <a:solidFill>
                    <a:srgbClr val="000000"/>
                  </a:solidFill>
                  <a:latin typeface="Times New Roman" panose="02020503050405090304" pitchFamily="18" charset="0"/>
                  <a:ea typeface="楷体_GB2312" pitchFamily="1" charset="-122"/>
                  <a:cs typeface="Arial Unicode MS" panose="020B0604020202020204" charset="-122"/>
                </a:rPr>
                <a:t>α</a:t>
              </a:r>
              <a:r>
                <a:rPr lang="en-US" altLang="zh-CN" sz="2800" b="1">
                  <a:solidFill>
                    <a:srgbClr val="000000"/>
                  </a:solidFill>
                  <a:latin typeface="Times New Roman" panose="02020503050405090304" pitchFamily="18" charset="0"/>
                  <a:ea typeface="楷体_GB2312" pitchFamily="1" charset="-122"/>
                  <a:cs typeface="Arial Unicode MS" panose="020B0604020202020204" charset="-122"/>
                </a:rPr>
                <a:t>   </a:t>
              </a:r>
              <a:endParaRPr lang="zh-CN" altLang="en-US" sz="2800" b="1">
                <a:solidFill>
                  <a:srgbClr val="000000"/>
                </a:solidFill>
                <a:latin typeface="Times New Roman" panose="02020503050405090304" pitchFamily="18" charset="0"/>
                <a:ea typeface="楷体_GB2312" pitchFamily="1" charset="-122"/>
                <a:cs typeface="Arial Unicode MS" panose="020B0604020202020204" charset="-122"/>
              </a:endParaRPr>
            </a:p>
          </p:txBody>
        </p:sp>
        <p:graphicFrame>
          <p:nvGraphicFramePr>
            <p:cNvPr id="61470" name="Object 30"/>
            <p:cNvGraphicFramePr>
              <a:graphicFrameLocks noChangeAspect="1"/>
            </p:cNvGraphicFramePr>
            <p:nvPr/>
          </p:nvGraphicFramePr>
          <p:xfrm>
            <a:off x="3485" y="3356"/>
            <a:ext cx="410" cy="318"/>
          </p:xfrm>
          <a:graphic>
            <a:graphicData uri="http://schemas.openxmlformats.org/presentationml/2006/ole">
              <mc:AlternateContent xmlns:mc="http://schemas.openxmlformats.org/markup-compatibility/2006">
                <mc:Choice xmlns:v="urn:schemas-microsoft-com:vml" Requires="v">
                  <p:oleObj spid="_x0000_s11" name="Visio" r:id="rId19" imgW="357505" imgH="273050" progId="Visio.Drawing.11">
                    <p:embed/>
                  </p:oleObj>
                </mc:Choice>
                <mc:Fallback>
                  <p:oleObj name="Visio" r:id="rId19" imgW="357505" imgH="273050" progId="Visio.Drawing.11">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85" y="3356"/>
                          <a:ext cx="410"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1480" name="Group 40"/>
          <p:cNvGrpSpPr/>
          <p:nvPr/>
        </p:nvGrpSpPr>
        <p:grpSpPr bwMode="auto">
          <a:xfrm>
            <a:off x="2484438" y="4237039"/>
            <a:ext cx="7772400" cy="1176337"/>
            <a:chOff x="380" y="2642"/>
            <a:chExt cx="4896" cy="741"/>
          </a:xfrm>
        </p:grpSpPr>
        <p:graphicFrame>
          <p:nvGraphicFramePr>
            <p:cNvPr id="61451" name="Object 11"/>
            <p:cNvGraphicFramePr>
              <a:graphicFrameLocks noChangeAspect="1"/>
            </p:cNvGraphicFramePr>
            <p:nvPr/>
          </p:nvGraphicFramePr>
          <p:xfrm>
            <a:off x="1101" y="2686"/>
            <a:ext cx="200" cy="317"/>
          </p:xfrm>
          <a:graphic>
            <a:graphicData uri="http://schemas.openxmlformats.org/presentationml/2006/ole">
              <mc:AlternateContent xmlns:mc="http://schemas.openxmlformats.org/markup-compatibility/2006">
                <mc:Choice xmlns:v="urn:schemas-microsoft-com:vml" Requires="v">
                  <p:oleObj spid="_x0000_s12" name="Equation" r:id="rId20" imgW="107315" imgH="171450" progId="Equation.3">
                    <p:embed/>
                  </p:oleObj>
                </mc:Choice>
                <mc:Fallback>
                  <p:oleObj name="Equation" r:id="rId20" imgW="107315" imgH="171450" progId="Equation.3">
                    <p:embed/>
                    <p:pic>
                      <p:nvPicPr>
                        <p:cNvPr id="0" name="Object 11"/>
                        <p:cNvPicPr>
                          <a:picLocks noChangeAspect="1" noChangeArrowheads="1"/>
                        </p:cNvPicPr>
                        <p:nvPr/>
                      </p:nvPicPr>
                      <p:blipFill>
                        <a:blip r:embed="rId21">
                          <a:biLevel thresh="50000"/>
                          <a:grayscl/>
                          <a:extLst>
                            <a:ext uri="{28A0092B-C50C-407E-A947-70E740481C1C}">
                              <a14:useLocalDpi xmlns:a14="http://schemas.microsoft.com/office/drawing/2010/main" val="0"/>
                            </a:ext>
                          </a:extLst>
                        </a:blip>
                        <a:srcRect/>
                        <a:stretch>
                          <a:fillRect/>
                        </a:stretch>
                      </p:blipFill>
                      <p:spPr bwMode="auto">
                        <a:xfrm>
                          <a:off x="1101" y="2686"/>
                          <a:ext cx="200"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3" name="Rectangle 33"/>
            <p:cNvSpPr>
              <a:spLocks noChangeArrowheads="1"/>
            </p:cNvSpPr>
            <p:nvPr/>
          </p:nvSpPr>
          <p:spPr bwMode="auto">
            <a:xfrm>
              <a:off x="380" y="2642"/>
              <a:ext cx="4896" cy="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0000"/>
                </a:lnSpc>
                <a:spcAft>
                  <a:spcPct val="0"/>
                </a:spcAft>
                <a:buNone/>
              </a:pPr>
              <a:r>
                <a:rPr lang="en-US" altLang="zh-CN" sz="2400" b="1">
                  <a:solidFill>
                    <a:srgbClr val="000000"/>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注意： </a:t>
              </a:r>
              <a:r>
                <a:rPr lang="en-US" altLang="en-US" sz="2400" b="1">
                  <a:solidFill>
                    <a:srgbClr val="000000"/>
                  </a:solidFill>
                </a:rPr>
                <a:t>、</a:t>
              </a:r>
              <a:r>
                <a:rPr lang="en-US" altLang="zh-CN" sz="2400" b="1" i="1">
                  <a:solidFill>
                    <a:srgbClr val="000000"/>
                  </a:solidFill>
                  <a:latin typeface="楷体_GB2312" pitchFamily="1" charset="-122"/>
                  <a:ea typeface="楷体_GB2312" pitchFamily="1" charset="-122"/>
                </a:rPr>
                <a:t>β</a:t>
              </a:r>
              <a:r>
                <a:rPr lang="zh-CN" altLang="en-US" sz="2400" b="1">
                  <a:solidFill>
                    <a:srgbClr val="000000"/>
                  </a:solidFill>
                  <a:latin typeface="楷体_GB2312" pitchFamily="1" charset="-122"/>
                  <a:ea typeface="楷体_GB2312" pitchFamily="1" charset="-122"/>
                </a:rPr>
                <a:t>和  </a:t>
              </a:r>
              <a:r>
                <a:rPr lang="zh-CN" altLang="en-US" sz="2400" b="1" i="1">
                  <a:solidFill>
                    <a:srgbClr val="000000"/>
                  </a:solidFill>
                  <a:latin typeface="楷体_GB2312" pitchFamily="1" charset="-122"/>
                  <a:ea typeface="楷体_GB2312" pitchFamily="1" charset="-122"/>
                </a:rPr>
                <a:t>    </a:t>
              </a:r>
              <a:r>
                <a:rPr lang="zh-CN" altLang="en-US" sz="2400" b="1">
                  <a:solidFill>
                    <a:srgbClr val="000000"/>
                  </a:solidFill>
                  <a:latin typeface="楷体_GB2312" pitchFamily="1" charset="-122"/>
                  <a:ea typeface="楷体_GB2312" pitchFamily="1" charset="-122"/>
                </a:rPr>
                <a:t>都是放大区参数。其数值可以从       输出特性曲线上求出。            </a:t>
              </a:r>
              <a:endParaRPr lang="zh-CN" altLang="en-US" sz="2400" b="1">
                <a:solidFill>
                  <a:srgbClr val="000000"/>
                </a:solidFill>
                <a:latin typeface="楷体_GB2312" pitchFamily="1" charset="-122"/>
                <a:ea typeface="楷体_GB2312" pitchFamily="1" charset="-122"/>
              </a:endParaRPr>
            </a:p>
          </p:txBody>
        </p:sp>
        <p:grpSp>
          <p:nvGrpSpPr>
            <p:cNvPr id="61475" name="Group 35"/>
            <p:cNvGrpSpPr/>
            <p:nvPr/>
          </p:nvGrpSpPr>
          <p:grpSpPr bwMode="auto">
            <a:xfrm>
              <a:off x="1563" y="2675"/>
              <a:ext cx="939" cy="327"/>
              <a:chOff x="2513" y="2738"/>
              <a:chExt cx="939" cy="327"/>
            </a:xfrm>
          </p:grpSpPr>
          <p:graphicFrame>
            <p:nvGraphicFramePr>
              <p:cNvPr id="61476" name="Object 36"/>
              <p:cNvGraphicFramePr>
                <a:graphicFrameLocks noChangeAspect="1"/>
              </p:cNvGraphicFramePr>
              <p:nvPr/>
            </p:nvGraphicFramePr>
            <p:xfrm>
              <a:off x="3119" y="2746"/>
              <a:ext cx="319" cy="293"/>
            </p:xfrm>
            <a:graphic>
              <a:graphicData uri="http://schemas.openxmlformats.org/presentationml/2006/ole">
                <mc:AlternateContent xmlns:mc="http://schemas.openxmlformats.org/markup-compatibility/2006">
                  <mc:Choice xmlns:v="urn:schemas-microsoft-com:vml" Requires="v">
                    <p:oleObj spid="_x0000_s13" name="Equation" r:id="rId22" imgW="107315" imgH="157480" progId="Equation.3">
                      <p:embed/>
                    </p:oleObj>
                  </mc:Choice>
                  <mc:Fallback>
                    <p:oleObj name="Equation" r:id="rId22" imgW="107315" imgH="157480" progId="Equation.3">
                      <p:embed/>
                      <p:pic>
                        <p:nvPicPr>
                          <p:cNvPr id="0" name="Object 36"/>
                          <p:cNvPicPr>
                            <a:picLocks noChangeAspect="1" noChangeArrowheads="1"/>
                          </p:cNvPicPr>
                          <p:nvPr/>
                        </p:nvPicPr>
                        <p:blipFill>
                          <a:blip r:embed="rId23">
                            <a:biLevel thresh="50000"/>
                            <a:grayscl/>
                            <a:extLst>
                              <a:ext uri="{28A0092B-C50C-407E-A947-70E740481C1C}">
                                <a14:useLocalDpi xmlns:a14="http://schemas.microsoft.com/office/drawing/2010/main" val="0"/>
                              </a:ext>
                            </a:extLst>
                          </a:blip>
                          <a:srcRect/>
                          <a:stretch>
                            <a:fillRect/>
                          </a:stretch>
                        </p:blipFill>
                        <p:spPr bwMode="auto">
                          <a:xfrm>
                            <a:off x="3119" y="2746"/>
                            <a:ext cx="31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7" name="Rectangle 37"/>
              <p:cNvSpPr>
                <a:spLocks noChangeArrowheads="1"/>
              </p:cNvSpPr>
              <p:nvPr/>
            </p:nvSpPr>
            <p:spPr bwMode="auto">
              <a:xfrm>
                <a:off x="2513" y="2738"/>
                <a:ext cx="9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800" b="1" i="1">
                    <a:solidFill>
                      <a:srgbClr val="000000"/>
                    </a:solidFill>
                    <a:latin typeface="Times New Roman" panose="02020503050405090304" pitchFamily="18" charset="0"/>
                    <a:ea typeface="楷体_GB2312" pitchFamily="1" charset="-122"/>
                    <a:cs typeface="Arial Unicode MS" panose="020B0604020202020204" charset="-122"/>
                  </a:rPr>
                  <a:t>α</a:t>
                </a:r>
                <a:r>
                  <a:rPr lang="en-US" altLang="zh-CN" sz="2800" b="1">
                    <a:solidFill>
                      <a:srgbClr val="000000"/>
                    </a:solidFill>
                    <a:latin typeface="Times New Roman" panose="02020503050405090304" pitchFamily="18" charset="0"/>
                    <a:ea typeface="楷体_GB2312" pitchFamily="1" charset="-122"/>
                    <a:cs typeface="Arial Unicode MS" panose="020B0604020202020204" charset="-122"/>
                  </a:rPr>
                  <a:t> </a:t>
                </a:r>
                <a:endParaRPr lang="zh-CN" altLang="en-US" sz="28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61478" name="Rectangle 38"/>
              <p:cNvSpPr>
                <a:spLocks noChangeArrowheads="1"/>
              </p:cNvSpPr>
              <p:nvPr/>
            </p:nvSpPr>
            <p:spPr bwMode="auto">
              <a:xfrm>
                <a:off x="2959" y="2774"/>
                <a:ext cx="4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en-US" sz="2400" b="1">
                    <a:solidFill>
                      <a:srgbClr val="000000"/>
                    </a:solidFill>
                    <a:latin typeface="Times New Roman" panose="02020503050405090304" pitchFamily="18" charset="0"/>
                    <a:ea typeface="楷体_GB2312" pitchFamily="1" charset="-122"/>
                    <a:cs typeface="Arial Unicode MS" panose="020B0604020202020204" charset="-122"/>
                  </a:rPr>
                  <a:t>、</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pSp>
      </p:grpSp>
      <p:sp>
        <p:nvSpPr>
          <p:cNvPr id="14" name="灯片编号占位符 1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80"/>
                                        </p:tgtEl>
                                        <p:attrNameLst>
                                          <p:attrName>style.visibility</p:attrName>
                                        </p:attrNameLst>
                                      </p:cBhvr>
                                      <p:to>
                                        <p:strVal val="visible"/>
                                      </p:to>
                                    </p:set>
                                    <p:animEffect transition="in" filter="wipe(up)">
                                      <p:cBhvr>
                                        <p:cTn id="7" dur="500"/>
                                        <p:tgtEl>
                                          <p:spTgt spid="614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72"/>
                                        </p:tgtEl>
                                        <p:attrNameLst>
                                          <p:attrName>style.visibility</p:attrName>
                                        </p:attrNameLst>
                                      </p:cBhvr>
                                      <p:to>
                                        <p:strVal val="visible"/>
                                      </p:to>
                                    </p:set>
                                    <p:animEffect transition="in" filter="wipe(left)">
                                      <p:cBhvr>
                                        <p:cTn id="12" dur="500"/>
                                        <p:tgtEl>
                                          <p:spTgt spid="61472"/>
                                        </p:tgtEl>
                                      </p:cBhvr>
                                    </p:animEffect>
                                  </p:childTnLst>
                                </p:cTn>
                              </p:par>
                              <p:par>
                                <p:cTn id="13" presetID="22" presetClass="entr" presetSubtype="8" fill="hold" nodeType="withEffect">
                                  <p:stCondLst>
                                    <p:cond delay="0"/>
                                  </p:stCondLst>
                                  <p:childTnLst>
                                    <p:set>
                                      <p:cBhvr>
                                        <p:cTn id="14" dur="1" fill="hold">
                                          <p:stCondLst>
                                            <p:cond delay="0"/>
                                          </p:stCondLst>
                                        </p:cTn>
                                        <p:tgtEl>
                                          <p:spTgt spid="61471"/>
                                        </p:tgtEl>
                                        <p:attrNameLst>
                                          <p:attrName>style.visibility</p:attrName>
                                        </p:attrNameLst>
                                      </p:cBhvr>
                                      <p:to>
                                        <p:strVal val="visible"/>
                                      </p:to>
                                    </p:set>
                                    <p:animEffect transition="in" filter="wipe(left)">
                                      <p:cBhvr>
                                        <p:cTn id="15" dur="500"/>
                                        <p:tgtEl>
                                          <p:spTgt spid="6147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1464"/>
                                        </p:tgtEl>
                                        <p:attrNameLst>
                                          <p:attrName>style.visibility</p:attrName>
                                        </p:attrNameLst>
                                      </p:cBhvr>
                                      <p:to>
                                        <p:strVal val="visible"/>
                                      </p:to>
                                    </p:set>
                                    <p:animEffect transition="in" filter="wipe(left)">
                                      <p:cBhvr>
                                        <p:cTn id="20" dur="500"/>
                                        <p:tgtEl>
                                          <p:spTgt spid="6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3" name="Rectangle 9"/>
          <p:cNvSpPr>
            <a:spLocks noChangeArrowheads="1"/>
          </p:cNvSpPr>
          <p:nvPr/>
        </p:nvSpPr>
        <p:spPr bwMode="auto">
          <a:xfrm>
            <a:off x="2281238" y="768351"/>
            <a:ext cx="7772400"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应当指出，</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值与测量条件有关。一般来说，在</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很大或很小时，</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值较小。只有在</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不大不小的中间值范围内，</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值才比较大，且基本不随</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而变化。因此，在查手册时应注意</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值的测试条件。尤其是大功率管更应强调这一点。     </a:t>
            </a:r>
            <a:endParaRPr lang="zh-CN" altLang="en-US" sz="2400" b="1">
              <a:solidFill>
                <a:srgbClr val="000000"/>
              </a:solidFill>
              <a:latin typeface="Times New Roman" panose="02020503050405090304" pitchFamily="18" charset="0"/>
              <a:ea typeface="楷体_GB2312" pitchFamily="1" charset="-122"/>
            </a:endParaRPr>
          </a:p>
        </p:txBody>
      </p:sp>
      <p:grpSp>
        <p:nvGrpSpPr>
          <p:cNvPr id="62480" name="Group 16"/>
          <p:cNvGrpSpPr/>
          <p:nvPr/>
        </p:nvGrpSpPr>
        <p:grpSpPr bwMode="auto">
          <a:xfrm>
            <a:off x="4111626" y="3386139"/>
            <a:ext cx="3954463" cy="2459037"/>
            <a:chOff x="1630" y="2133"/>
            <a:chExt cx="2491" cy="1549"/>
          </a:xfrm>
        </p:grpSpPr>
        <p:graphicFrame>
          <p:nvGraphicFramePr>
            <p:cNvPr id="62477" name="Object 13"/>
            <p:cNvGraphicFramePr>
              <a:graphicFrameLocks noChangeAspect="1"/>
            </p:cNvGraphicFramePr>
            <p:nvPr/>
          </p:nvGraphicFramePr>
          <p:xfrm>
            <a:off x="1630" y="2133"/>
            <a:ext cx="2491" cy="1549"/>
          </p:xfrm>
          <a:graphic>
            <a:graphicData uri="http://schemas.openxmlformats.org/presentationml/2006/ole">
              <mc:AlternateContent xmlns:mc="http://schemas.openxmlformats.org/markup-compatibility/2006">
                <mc:Choice xmlns:v="urn:schemas-microsoft-com:vml" Requires="v">
                  <p:oleObj spid="_x0000_s2" name="Visio" r:id="rId1" imgW="2890520" imgH="1734185" progId="Visio.Drawing.11">
                    <p:embed/>
                  </p:oleObj>
                </mc:Choice>
                <mc:Fallback>
                  <p:oleObj name="Visio" r:id="rId1" imgW="2890520" imgH="1734185"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 y="2133"/>
                          <a:ext cx="2491" cy="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8" name="Object 14"/>
            <p:cNvGraphicFramePr>
              <a:graphicFrameLocks noChangeAspect="1"/>
            </p:cNvGraphicFramePr>
            <p:nvPr/>
          </p:nvGraphicFramePr>
          <p:xfrm>
            <a:off x="1918" y="2714"/>
            <a:ext cx="1837" cy="39"/>
          </p:xfrm>
          <a:graphic>
            <a:graphicData uri="http://schemas.openxmlformats.org/presentationml/2006/ole">
              <mc:AlternateContent xmlns:mc="http://schemas.openxmlformats.org/markup-compatibility/2006">
                <mc:Choice xmlns:v="urn:schemas-microsoft-com:vml" Requires="v">
                  <p:oleObj spid="_x0000_s3" name="Visio" r:id="rId3" imgW="1618615" imgH="31750" progId="Visio.Drawing.11">
                    <p:embed/>
                  </p:oleObj>
                </mc:Choice>
                <mc:Fallback>
                  <p:oleObj name="Visio" r:id="rId3" imgW="1618615" imgH="31750" progId="Visio.Drawing.11">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 y="2714"/>
                          <a:ext cx="1837"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a:xfrm>
            <a:off x="1825626" y="534035"/>
            <a:ext cx="8666163" cy="4127500"/>
          </a:xfrm>
        </p:spPr>
        <p:txBody>
          <a:bodyPr/>
          <a:lstStyle/>
          <a:p>
            <a:pPr>
              <a:lnSpc>
                <a:spcPct val="145000"/>
              </a:lnSpc>
              <a:spcBef>
                <a:spcPct val="0"/>
              </a:spcBef>
              <a:buFontTx/>
              <a:buNone/>
            </a:pPr>
            <a:r>
              <a:rPr lang="zh-CN" altLang="en-US" sz="2400" b="1">
                <a:solidFill>
                  <a:srgbClr val="000000"/>
                </a:solidFill>
                <a:latin typeface="楷体_GB2312" pitchFamily="1" charset="-122"/>
                <a:ea typeface="楷体_GB2312" pitchFamily="1" charset="-122"/>
              </a:rPr>
              <a:t>      </a:t>
            </a:r>
            <a:r>
              <a:rPr lang="zh-CN" altLang="en-US" sz="2400" b="1">
                <a:solidFill>
                  <a:srgbClr val="0000CC"/>
                </a:solidFill>
                <a:latin typeface="Times New Roman" panose="02020503050405090304" pitchFamily="18" charset="0"/>
                <a:ea typeface="楷体_GB2312" pitchFamily="1" charset="-122"/>
              </a:rPr>
              <a:t>二、极间反向电流</a:t>
            </a:r>
            <a:r>
              <a:rPr lang="zh-CN" altLang="en-US" sz="2400" b="1">
                <a:solidFill>
                  <a:srgbClr val="000000"/>
                </a:solidFill>
                <a:latin typeface="Times New Roman" panose="02020503050405090304" pitchFamily="18" charset="0"/>
                <a:ea typeface="楷体_GB2312" pitchFamily="1" charset="-122"/>
              </a:rPr>
              <a:t></a:t>
            </a:r>
            <a:endParaRPr lang="zh-CN" altLang="en-US" sz="2400" b="1">
              <a:solidFill>
                <a:srgbClr val="000000"/>
              </a:solidFill>
              <a:latin typeface="Times New Roman" panose="02020503050405090304" pitchFamily="18" charset="0"/>
              <a:ea typeface="楷体_GB2312" pitchFamily="1" charset="-122"/>
            </a:endParaRPr>
          </a:p>
          <a:p>
            <a:pPr>
              <a:lnSpc>
                <a:spcPct val="145000"/>
              </a:lnSpc>
              <a:spcBef>
                <a:spcPct val="0"/>
              </a:spcBef>
              <a:buFontTx/>
              <a:buNone/>
            </a:pPr>
            <a:r>
              <a:rPr lang="zh-CN" altLang="en-US" sz="2400" b="1">
                <a:solidFill>
                  <a:srgbClr val="000000"/>
                </a:solidFill>
                <a:latin typeface="Times New Roman" panose="02020503050405090304" pitchFamily="18" charset="0"/>
                <a:ea typeface="楷体_GB2312" pitchFamily="1" charset="-122"/>
              </a:rPr>
              <a:t>      1</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CBO    </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CBO</a:t>
            </a:r>
            <a:r>
              <a:rPr lang="zh-CN" altLang="en-US" sz="2400" b="1">
                <a:solidFill>
                  <a:srgbClr val="000000"/>
                </a:solidFill>
                <a:latin typeface="Times New Roman" panose="02020503050405090304" pitchFamily="18" charset="0"/>
                <a:ea typeface="楷体_GB2312" pitchFamily="1" charset="-122"/>
              </a:rPr>
              <a:t>指发射极开路时，集电极</a:t>
            </a:r>
            <a:r>
              <a:rPr lang="en-US" altLang="zh-CN" sz="2400">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基极间的反向电 </a:t>
            </a:r>
            <a:endParaRPr lang="zh-CN" altLang="en-US" sz="2400" b="1">
              <a:solidFill>
                <a:srgbClr val="000000"/>
              </a:solidFill>
              <a:latin typeface="Times New Roman" panose="02020503050405090304" pitchFamily="18" charset="0"/>
              <a:ea typeface="楷体_GB2312" pitchFamily="1" charset="-122"/>
            </a:endParaRPr>
          </a:p>
          <a:p>
            <a:pPr>
              <a:lnSpc>
                <a:spcPct val="130000"/>
              </a:lnSpc>
              <a:spcBef>
                <a:spcPct val="0"/>
              </a:spcBef>
              <a:buFontTx/>
              <a:buNone/>
            </a:pPr>
            <a:r>
              <a:rPr lang="zh-CN" altLang="en-US" sz="2400" b="1">
                <a:solidFill>
                  <a:srgbClr val="000000"/>
                </a:solidFill>
                <a:latin typeface="Times New Roman" panose="02020503050405090304" pitchFamily="18" charset="0"/>
                <a:ea typeface="楷体_GB2312" pitchFamily="1" charset="-122"/>
              </a:rPr>
              <a:t>          流，称为集电极反向饱和电流。</a:t>
            </a:r>
            <a:endParaRPr lang="zh-CN" altLang="en-US" sz="2400" b="1">
              <a:solidFill>
                <a:srgbClr val="000000"/>
              </a:solidFill>
              <a:latin typeface="Times New Roman" panose="02020503050405090304" pitchFamily="18" charset="0"/>
              <a:ea typeface="楷体_GB2312" pitchFamily="1" charset="-122"/>
            </a:endParaRPr>
          </a:p>
          <a:p>
            <a:pPr>
              <a:lnSpc>
                <a:spcPct val="130000"/>
              </a:lnSpc>
              <a:spcBef>
                <a:spcPct val="0"/>
              </a:spcBef>
              <a:buFontTx/>
              <a:buNone/>
            </a:pPr>
            <a:r>
              <a:rPr lang="zh-CN" altLang="en-US" sz="2400" b="1">
                <a:solidFill>
                  <a:srgbClr val="000000"/>
                </a:solidFill>
                <a:latin typeface="Times New Roman" panose="02020503050405090304" pitchFamily="18" charset="0"/>
                <a:ea typeface="楷体_GB2312" pitchFamily="1" charset="-122"/>
              </a:rPr>
              <a:t>      2</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CEO</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CEO</a:t>
            </a:r>
            <a:r>
              <a:rPr lang="zh-CN" altLang="en-US" sz="2400" b="1">
                <a:solidFill>
                  <a:srgbClr val="000000"/>
                </a:solidFill>
                <a:latin typeface="Times New Roman" panose="02020503050405090304" pitchFamily="18" charset="0"/>
                <a:ea typeface="楷体_GB2312" pitchFamily="1" charset="-122"/>
              </a:rPr>
              <a:t>指基极开路时，集电极</a:t>
            </a:r>
            <a:r>
              <a:rPr lang="en-US" altLang="zh-CN" sz="2400">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发射极间的反向电</a:t>
            </a:r>
            <a:endParaRPr lang="zh-CN" altLang="en-US" sz="2400" b="1">
              <a:solidFill>
                <a:srgbClr val="000000"/>
              </a:solidFill>
              <a:latin typeface="Times New Roman" panose="02020503050405090304" pitchFamily="18" charset="0"/>
              <a:ea typeface="楷体_GB2312" pitchFamily="1" charset="-122"/>
            </a:endParaRPr>
          </a:p>
          <a:p>
            <a:pPr>
              <a:lnSpc>
                <a:spcPct val="130000"/>
              </a:lnSpc>
              <a:spcBef>
                <a:spcPct val="0"/>
              </a:spcBef>
              <a:buFontTx/>
              <a:buNone/>
            </a:pPr>
            <a:r>
              <a:rPr lang="zh-CN" altLang="en-US" sz="2400" b="1">
                <a:solidFill>
                  <a:srgbClr val="000000"/>
                </a:solidFill>
                <a:latin typeface="Times New Roman" panose="02020503050405090304" pitchFamily="18" charset="0"/>
                <a:ea typeface="楷体_GB2312" pitchFamily="1" charset="-122"/>
              </a:rPr>
              <a:t>         流，称为集电极穿透电流。      3</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EBO</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EBO</a:t>
            </a:r>
            <a:r>
              <a:rPr lang="zh-CN" altLang="en-US" sz="2400" b="1">
                <a:solidFill>
                  <a:srgbClr val="000000"/>
                </a:solidFill>
                <a:latin typeface="Times New Roman" panose="02020503050405090304" pitchFamily="18" charset="0"/>
                <a:ea typeface="楷体_GB2312" pitchFamily="1" charset="-122"/>
              </a:rPr>
              <a:t>指集电极开路时，发射极</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基极间的反向电流。</a:t>
            </a:r>
            <a:endParaRPr lang="zh-CN" altLang="en-US" sz="2400" b="1">
              <a:solidFill>
                <a:srgbClr val="000000"/>
              </a:solidFill>
              <a:latin typeface="Times New Roman" panose="02020503050405090304" pitchFamily="18" charset="0"/>
              <a:ea typeface="楷体_GB2312" pitchFamily="1" charset="-122"/>
            </a:endParaRPr>
          </a:p>
          <a:p>
            <a:pPr>
              <a:lnSpc>
                <a:spcPct val="130000"/>
              </a:lnSpc>
              <a:spcBef>
                <a:spcPct val="0"/>
              </a:spcBef>
              <a:buFontTx/>
              <a:buNone/>
            </a:pPr>
            <a:r>
              <a:rPr lang="zh-CN" altLang="en-US"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363525" name="Object 5"/>
          <p:cNvGraphicFramePr>
            <a:graphicFrameLocks noChangeAspect="1"/>
          </p:cNvGraphicFramePr>
          <p:nvPr/>
        </p:nvGraphicFramePr>
        <p:xfrm>
          <a:off x="2627314" y="3742374"/>
          <a:ext cx="2105025" cy="1595437"/>
        </p:xfrm>
        <a:graphic>
          <a:graphicData uri="http://schemas.openxmlformats.org/presentationml/2006/ole">
            <mc:AlternateContent xmlns:mc="http://schemas.openxmlformats.org/markup-compatibility/2006">
              <mc:Choice xmlns:v="urn:schemas-microsoft-com:vml" Requires="v">
                <p:oleObj spid="_x0000_s2" name="Visio" r:id="rId1" imgW="1313815" imgH="998220" progId="Visio.Drawing.11">
                  <p:embed/>
                </p:oleObj>
              </mc:Choice>
              <mc:Fallback>
                <p:oleObj name="Visio" r:id="rId1" imgW="1313815" imgH="998220"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4" y="3742374"/>
                        <a:ext cx="2105025"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3526" name="Object 6"/>
          <p:cNvGraphicFramePr>
            <a:graphicFrameLocks noChangeAspect="1"/>
          </p:cNvGraphicFramePr>
          <p:nvPr/>
        </p:nvGraphicFramePr>
        <p:xfrm>
          <a:off x="7704138" y="3670936"/>
          <a:ext cx="1985962" cy="1438275"/>
        </p:xfrm>
        <a:graphic>
          <a:graphicData uri="http://schemas.openxmlformats.org/presentationml/2006/ole">
            <mc:AlternateContent xmlns:mc="http://schemas.openxmlformats.org/markup-compatibility/2006">
              <mc:Choice xmlns:v="urn:schemas-microsoft-com:vml" Requires="v">
                <p:oleObj spid="_x0000_s3" name="Visio" r:id="rId3" imgW="1166495" imgH="840740" progId="Visio.Drawing.11">
                  <p:embed/>
                </p:oleObj>
              </mc:Choice>
              <mc:Fallback>
                <p:oleObj name="Visio" r:id="rId3" imgW="1166495" imgH="84074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138" y="3670936"/>
                        <a:ext cx="1985962"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3534" name="Group 14"/>
          <p:cNvGrpSpPr/>
          <p:nvPr/>
        </p:nvGrpSpPr>
        <p:grpSpPr bwMode="auto">
          <a:xfrm>
            <a:off x="2733675" y="4142424"/>
            <a:ext cx="1587500" cy="750887"/>
            <a:chOff x="708" y="2936"/>
            <a:chExt cx="1000" cy="473"/>
          </a:xfrm>
        </p:grpSpPr>
        <p:graphicFrame>
          <p:nvGraphicFramePr>
            <p:cNvPr id="363527" name="Object 7"/>
            <p:cNvGraphicFramePr>
              <a:graphicFrameLocks noChangeAspect="1"/>
            </p:cNvGraphicFramePr>
            <p:nvPr/>
          </p:nvGraphicFramePr>
          <p:xfrm>
            <a:off x="708" y="2942"/>
            <a:ext cx="1000" cy="467"/>
          </p:xfrm>
          <a:graphic>
            <a:graphicData uri="http://schemas.openxmlformats.org/presentationml/2006/ole">
              <mc:AlternateContent xmlns:mc="http://schemas.openxmlformats.org/markup-compatibility/2006">
                <mc:Choice xmlns:v="urn:schemas-microsoft-com:vml" Requires="v">
                  <p:oleObj spid="_x0000_s4" name="Visio" r:id="rId5" imgW="974725" imgH="454025" progId="Visio.Drawing.11">
                    <p:embed/>
                  </p:oleObj>
                </mc:Choice>
                <mc:Fallback>
                  <p:oleObj name="Visio" r:id="rId5" imgW="974725" imgH="454025" progId="Visio.Drawing.11">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 y="2942"/>
                          <a:ext cx="1000" cy="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3528" name="Object 8"/>
            <p:cNvGraphicFramePr>
              <a:graphicFrameLocks noChangeAspect="1"/>
            </p:cNvGraphicFramePr>
            <p:nvPr/>
          </p:nvGraphicFramePr>
          <p:xfrm>
            <a:off x="1025" y="2936"/>
            <a:ext cx="492" cy="365"/>
          </p:xfrm>
          <a:graphic>
            <a:graphicData uri="http://schemas.openxmlformats.org/presentationml/2006/ole">
              <mc:AlternateContent xmlns:mc="http://schemas.openxmlformats.org/markup-compatibility/2006">
                <mc:Choice xmlns:v="urn:schemas-microsoft-com:vml" Requires="v">
                  <p:oleObj spid="_x0000_s5" name="Visio" r:id="rId7" imgW="473075" imgH="483235" progId="Visio.Drawing.11">
                    <p:embed/>
                  </p:oleObj>
                </mc:Choice>
                <mc:Fallback>
                  <p:oleObj name="Visio" r:id="rId7" imgW="473075" imgH="483235" progId="Visio.Drawing.11">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 y="2936"/>
                          <a:ext cx="49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63529" name="Object 9"/>
          <p:cNvGraphicFramePr>
            <a:graphicFrameLocks noChangeAspect="1"/>
          </p:cNvGraphicFramePr>
          <p:nvPr/>
        </p:nvGraphicFramePr>
        <p:xfrm>
          <a:off x="5040314" y="3197861"/>
          <a:ext cx="1811337" cy="2093913"/>
        </p:xfrm>
        <a:graphic>
          <a:graphicData uri="http://schemas.openxmlformats.org/presentationml/2006/ole">
            <mc:AlternateContent xmlns:mc="http://schemas.openxmlformats.org/markup-compatibility/2006">
              <mc:Choice xmlns:v="urn:schemas-microsoft-com:vml" Requires="v">
                <p:oleObj spid="_x0000_s6" name="Visio" r:id="rId9" imgW="1177290" imgH="1145540" progId="Visio.Drawing.11">
                  <p:embed/>
                </p:oleObj>
              </mc:Choice>
              <mc:Fallback>
                <p:oleObj name="Visio" r:id="rId9" imgW="1177290" imgH="1145540" progId="Visio.Drawing.11">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0314" y="3197861"/>
                        <a:ext cx="1811337" cy="209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3535" name="Group 15"/>
          <p:cNvGrpSpPr/>
          <p:nvPr/>
        </p:nvGrpSpPr>
        <p:grpSpPr bwMode="auto">
          <a:xfrm>
            <a:off x="5835650" y="3972560"/>
            <a:ext cx="547688" cy="1003300"/>
            <a:chOff x="2769" y="2776"/>
            <a:chExt cx="310" cy="632"/>
          </a:xfrm>
        </p:grpSpPr>
        <p:graphicFrame>
          <p:nvGraphicFramePr>
            <p:cNvPr id="363530" name="Object 10"/>
            <p:cNvGraphicFramePr>
              <a:graphicFrameLocks noChangeAspect="1"/>
            </p:cNvGraphicFramePr>
            <p:nvPr/>
          </p:nvGraphicFramePr>
          <p:xfrm>
            <a:off x="2772" y="3007"/>
            <a:ext cx="300" cy="300"/>
          </p:xfrm>
          <a:graphic>
            <a:graphicData uri="http://schemas.openxmlformats.org/presentationml/2006/ole">
              <mc:AlternateContent xmlns:mc="http://schemas.openxmlformats.org/markup-compatibility/2006">
                <mc:Choice xmlns:v="urn:schemas-microsoft-com:vml" Requires="v">
                  <p:oleObj spid="_x0000_s7" name="Visio" r:id="rId11" imgW="336550" imgH="262890" progId="Visio.Drawing.11">
                    <p:embed/>
                  </p:oleObj>
                </mc:Choice>
                <mc:Fallback>
                  <p:oleObj name="Visio" r:id="rId11" imgW="336550" imgH="262890" progId="Visio.Drawing.11">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2" y="3007"/>
                          <a:ext cx="30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3532" name="Object 12"/>
            <p:cNvGraphicFramePr>
              <a:graphicFrameLocks noChangeAspect="1"/>
            </p:cNvGraphicFramePr>
            <p:nvPr/>
          </p:nvGraphicFramePr>
          <p:xfrm>
            <a:off x="2769" y="2776"/>
            <a:ext cx="310" cy="632"/>
          </p:xfrm>
          <a:graphic>
            <a:graphicData uri="http://schemas.openxmlformats.org/presentationml/2006/ole">
              <mc:AlternateContent xmlns:mc="http://schemas.openxmlformats.org/markup-compatibility/2006">
                <mc:Choice xmlns:v="urn:schemas-microsoft-com:vml" Requires="v">
                  <p:oleObj spid="_x0000_s8" name="Visio" r:id="rId13" imgW="357505" imgH="662305" progId="Visio.Drawing.11">
                    <p:embed/>
                  </p:oleObj>
                </mc:Choice>
                <mc:Fallback>
                  <p:oleObj name="Visio" r:id="rId13" imgW="357505" imgH="662305" progId="Visio.Drawing.11">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9" y="2776"/>
                          <a:ext cx="310"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3536" name="Group 16"/>
          <p:cNvGrpSpPr/>
          <p:nvPr/>
        </p:nvGrpSpPr>
        <p:grpSpPr bwMode="auto">
          <a:xfrm>
            <a:off x="8034338" y="4178936"/>
            <a:ext cx="1008062" cy="701675"/>
            <a:chOff x="4127" y="2933"/>
            <a:chExt cx="635" cy="442"/>
          </a:xfrm>
        </p:grpSpPr>
        <p:graphicFrame>
          <p:nvGraphicFramePr>
            <p:cNvPr id="363531" name="Object 11"/>
            <p:cNvGraphicFramePr>
              <a:graphicFrameLocks noChangeAspect="1"/>
            </p:cNvGraphicFramePr>
            <p:nvPr/>
          </p:nvGraphicFramePr>
          <p:xfrm>
            <a:off x="4217" y="2996"/>
            <a:ext cx="331" cy="291"/>
          </p:xfrm>
          <a:graphic>
            <a:graphicData uri="http://schemas.openxmlformats.org/presentationml/2006/ole">
              <mc:AlternateContent xmlns:mc="http://schemas.openxmlformats.org/markup-compatibility/2006">
                <mc:Choice xmlns:v="urn:schemas-microsoft-com:vml" Requires="v">
                  <p:oleObj spid="_x0000_s9" name="Visio" r:id="rId15" imgW="325755" imgH="262890" progId="Visio.Drawing.11">
                    <p:embed/>
                  </p:oleObj>
                </mc:Choice>
                <mc:Fallback>
                  <p:oleObj name="Visio" r:id="rId15" imgW="325755" imgH="262890" progId="Visio.Drawing.11">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7" y="2996"/>
                          <a:ext cx="3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3533" name="Object 13"/>
            <p:cNvGraphicFramePr>
              <a:graphicFrameLocks noChangeAspect="1"/>
            </p:cNvGraphicFramePr>
            <p:nvPr/>
          </p:nvGraphicFramePr>
          <p:xfrm>
            <a:off x="4127" y="2933"/>
            <a:ext cx="635" cy="442"/>
          </p:xfrm>
          <a:graphic>
            <a:graphicData uri="http://schemas.openxmlformats.org/presentationml/2006/ole">
              <mc:AlternateContent xmlns:mc="http://schemas.openxmlformats.org/markup-compatibility/2006">
                <mc:Choice xmlns:v="urn:schemas-microsoft-com:vml" Requires="v">
                  <p:oleObj spid="_x0000_s10" name="Visio" r:id="rId17" imgW="651510" imgH="630555" progId="Visio.Drawing.11">
                    <p:embed/>
                  </p:oleObj>
                </mc:Choice>
                <mc:Fallback>
                  <p:oleObj name="Visio" r:id="rId17" imgW="651510" imgH="630555" progId="Visio.Drawing.11">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27" y="2933"/>
                          <a:ext cx="6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3537" name="Rectangle 17"/>
          <p:cNvSpPr>
            <a:spLocks noChangeArrowheads="1"/>
          </p:cNvSpPr>
          <p:nvPr/>
        </p:nvSpPr>
        <p:spPr bwMode="auto">
          <a:xfrm>
            <a:off x="1865314" y="5277486"/>
            <a:ext cx="8440737"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Bef>
                <a:spcPct val="0"/>
              </a:spcBef>
              <a:spcAft>
                <a:spcPct val="0"/>
              </a:spcAft>
              <a:buNone/>
            </a:pPr>
            <a:r>
              <a:rPr lang="zh-CN" altLang="en-US" sz="2400" b="1">
                <a:solidFill>
                  <a:srgbClr val="0000CC"/>
                </a:solidFill>
                <a:latin typeface="Times New Roman" panose="02020503050405090304" pitchFamily="18" charset="0"/>
                <a:ea typeface="楷体_GB2312" pitchFamily="1" charset="-122"/>
              </a:rPr>
              <a:t>          三、结电容</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2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结电容包括发射结电容</a:t>
            </a:r>
            <a:r>
              <a:rPr lang="en-US" altLang="zh-CN" sz="2400" b="1" i="1">
                <a:solidFill>
                  <a:srgbClr val="000000"/>
                </a:solidFill>
                <a:latin typeface="Times New Roman" panose="02020503050405090304" pitchFamily="18" charset="0"/>
                <a:ea typeface="楷体_GB2312" pitchFamily="1" charset="-122"/>
              </a:rPr>
              <a:t>C</a:t>
            </a:r>
            <a:r>
              <a:rPr lang="en-US" altLang="zh-CN" sz="2400" b="1" baseline="-25000">
                <a:solidFill>
                  <a:srgbClr val="000000"/>
                </a:solidFill>
                <a:latin typeface="Times New Roman" panose="02020503050405090304" pitchFamily="18" charset="0"/>
                <a:ea typeface="楷体_GB2312" pitchFamily="1" charset="-122"/>
              </a:rPr>
              <a:t>e</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或</a:t>
            </a:r>
            <a:r>
              <a:rPr lang="en-US" altLang="zh-CN" sz="2400" b="1" i="1">
                <a:solidFill>
                  <a:srgbClr val="000000"/>
                </a:solidFill>
                <a:latin typeface="Times New Roman" panose="02020503050405090304" pitchFamily="18" charset="0"/>
                <a:ea typeface="楷体_GB2312" pitchFamily="1" charset="-122"/>
              </a:rPr>
              <a:t>C</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和集电结电容</a:t>
            </a:r>
            <a:r>
              <a:rPr lang="en-US" altLang="zh-CN" sz="2400" b="1" i="1">
                <a:solidFill>
                  <a:srgbClr val="000000"/>
                </a:solidFill>
                <a:latin typeface="Times New Roman" panose="02020503050405090304" pitchFamily="18" charset="0"/>
                <a:ea typeface="楷体_GB2312" pitchFamily="1" charset="-122"/>
              </a:rPr>
              <a:t>C</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或</a:t>
            </a:r>
            <a:r>
              <a:rPr lang="en-US" altLang="zh-CN" sz="2400" b="1" i="1">
                <a:solidFill>
                  <a:srgbClr val="000000"/>
                </a:solidFill>
                <a:latin typeface="Times New Roman" panose="02020503050405090304" pitchFamily="18" charset="0"/>
                <a:ea typeface="楷体_GB2312" pitchFamily="1" charset="-122"/>
              </a:rPr>
              <a:t>C</a:t>
            </a:r>
            <a:r>
              <a:rPr lang="en-US" altLang="zh-CN" sz="2400" b="1" baseline="-25000">
                <a:solidFill>
                  <a:srgbClr val="000000"/>
                </a:solidFill>
                <a:latin typeface="Times New Roman" panose="02020503050405090304" pitchFamily="18" charset="0"/>
                <a:ea typeface="楷体_GB2312" pitchFamily="1" charset="-122"/>
              </a:rPr>
              <a:t>b′c</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结电容影响晶体管的频率特性。</a:t>
            </a:r>
            <a:endParaRPr lang="zh-CN" altLang="en-US" sz="2400" b="1">
              <a:solidFill>
                <a:srgbClr val="000000"/>
              </a:solidFill>
              <a:latin typeface="Times New Roman" panose="02020503050405090304" pitchFamily="18" charset="0"/>
              <a:ea typeface="楷体_GB2312" pitchFamily="1" charset="-122"/>
            </a:endParaRPr>
          </a:p>
        </p:txBody>
      </p:sp>
      <p:sp>
        <p:nvSpPr>
          <p:cNvPr id="11" name="灯片编号占位符 10"/>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3525"/>
                                        </p:tgtEl>
                                        <p:attrNameLst>
                                          <p:attrName>style.visibility</p:attrName>
                                        </p:attrNameLst>
                                      </p:cBhvr>
                                      <p:to>
                                        <p:strVal val="visible"/>
                                      </p:to>
                                    </p:set>
                                    <p:animEffect transition="in" filter="wipe(left)">
                                      <p:cBhvr>
                                        <p:cTn id="7" dur="1000"/>
                                        <p:tgtEl>
                                          <p:spTgt spid="3635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3534"/>
                                        </p:tgtEl>
                                        <p:attrNameLst>
                                          <p:attrName>style.visibility</p:attrName>
                                        </p:attrNameLst>
                                      </p:cBhvr>
                                      <p:to>
                                        <p:strVal val="visible"/>
                                      </p:to>
                                    </p:set>
                                    <p:animEffect transition="in" filter="wipe(up)">
                                      <p:cBhvr>
                                        <p:cTn id="12" dur="1000"/>
                                        <p:tgtEl>
                                          <p:spTgt spid="3635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3529"/>
                                        </p:tgtEl>
                                        <p:attrNameLst>
                                          <p:attrName>style.visibility</p:attrName>
                                        </p:attrNameLst>
                                      </p:cBhvr>
                                      <p:to>
                                        <p:strVal val="visible"/>
                                      </p:to>
                                    </p:set>
                                    <p:animEffect transition="in" filter="wipe(left)">
                                      <p:cBhvr>
                                        <p:cTn id="17" dur="500"/>
                                        <p:tgtEl>
                                          <p:spTgt spid="3635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63535"/>
                                        </p:tgtEl>
                                        <p:attrNameLst>
                                          <p:attrName>style.visibility</p:attrName>
                                        </p:attrNameLst>
                                      </p:cBhvr>
                                      <p:to>
                                        <p:strVal val="visible"/>
                                      </p:to>
                                    </p:set>
                                    <p:animEffect transition="in" filter="wipe(up)">
                                      <p:cBhvr>
                                        <p:cTn id="22" dur="1000"/>
                                        <p:tgtEl>
                                          <p:spTgt spid="3635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3526"/>
                                        </p:tgtEl>
                                        <p:attrNameLst>
                                          <p:attrName>style.visibility</p:attrName>
                                        </p:attrNameLst>
                                      </p:cBhvr>
                                      <p:to>
                                        <p:strVal val="visible"/>
                                      </p:to>
                                    </p:set>
                                    <p:animEffect transition="in" filter="wipe(left)">
                                      <p:cBhvr>
                                        <p:cTn id="27" dur="1000"/>
                                        <p:tgtEl>
                                          <p:spTgt spid="3635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63536"/>
                                        </p:tgtEl>
                                        <p:attrNameLst>
                                          <p:attrName>style.visibility</p:attrName>
                                        </p:attrNameLst>
                                      </p:cBhvr>
                                      <p:to>
                                        <p:strVal val="visible"/>
                                      </p:to>
                                    </p:set>
                                    <p:animEffect transition="in" filter="wipe(right)">
                                      <p:cBhvr>
                                        <p:cTn id="32" dur="1000"/>
                                        <p:tgtEl>
                                          <p:spTgt spid="3635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63537"/>
                                        </p:tgtEl>
                                        <p:attrNameLst>
                                          <p:attrName>style.visibility</p:attrName>
                                        </p:attrNameLst>
                                      </p:cBhvr>
                                      <p:to>
                                        <p:strVal val="visible"/>
                                      </p:to>
                                    </p:set>
                                    <p:animEffect transition="in" filter="wipe(up)">
                                      <p:cBhvr>
                                        <p:cTn id="37" dur="1000"/>
                                        <p:tgtEl>
                                          <p:spTgt spid="363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7" name="Rectangle 9"/>
          <p:cNvSpPr>
            <a:spLocks noChangeArrowheads="1"/>
          </p:cNvSpPr>
          <p:nvPr/>
        </p:nvSpPr>
        <p:spPr bwMode="auto">
          <a:xfrm>
            <a:off x="1509395" y="695960"/>
            <a:ext cx="9606915"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Bef>
                <a:spcPct val="0"/>
              </a:spcBef>
              <a:spcAft>
                <a:spcPct val="0"/>
              </a:spcAft>
              <a:buNone/>
            </a:pPr>
            <a:r>
              <a:rPr lang="zh-CN" altLang="en-US" sz="2400" b="1">
                <a:solidFill>
                  <a:srgbClr val="006699"/>
                </a:solidFill>
                <a:latin typeface="Times New Roman" panose="02020503050405090304" pitchFamily="18" charset="0"/>
                <a:ea typeface="楷体_GB2312" pitchFamily="1" charset="-122"/>
              </a:rPr>
              <a:t>          </a:t>
            </a:r>
            <a:r>
              <a:rPr lang="zh-CN" altLang="en-US" sz="2400" b="1">
                <a:solidFill>
                  <a:srgbClr val="0000CC"/>
                </a:solidFill>
                <a:latin typeface="Times New Roman" panose="02020503050405090304" pitchFamily="18" charset="0"/>
                <a:ea typeface="楷体_GB2312" pitchFamily="1" charset="-122"/>
              </a:rPr>
              <a:t>四、晶体管的极限参数</a:t>
            </a:r>
            <a:endParaRPr lang="zh-CN" altLang="en-US" sz="2400" b="1">
              <a:solidFill>
                <a:srgbClr val="006699"/>
              </a:solidFill>
              <a:latin typeface="Times New Roman" panose="02020503050405090304" pitchFamily="18" charset="0"/>
              <a:ea typeface="楷体_GB2312" pitchFamily="1" charset="-122"/>
            </a:endParaRPr>
          </a:p>
          <a:p>
            <a:pPr defTabSz="914400" fontAlgn="base">
              <a:lnSpc>
                <a:spcPct val="130000"/>
              </a:lnSpc>
              <a:spcBef>
                <a:spcPct val="0"/>
              </a:spcBef>
              <a:spcAft>
                <a:spcPct val="0"/>
              </a:spcAft>
              <a:buNone/>
            </a:pPr>
            <a:r>
              <a:rPr lang="zh-CN" altLang="en-US" sz="1800" b="1">
                <a:solidFill>
                  <a:srgbClr val="006699"/>
                </a:solidFill>
                <a:latin typeface="Times New Roman" panose="02020503050405090304" pitchFamily="18" charset="0"/>
                <a:ea typeface="楷体_GB2312" pitchFamily="1" charset="-122"/>
              </a:rPr>
              <a:t>        </a:t>
            </a:r>
            <a:r>
              <a:rPr lang="zh-CN" altLang="en-US" sz="2400" b="1">
                <a:solidFill>
                  <a:srgbClr val="FF00FF"/>
                </a:solidFill>
                <a:latin typeface="楷体_GB2312" pitchFamily="1" charset="-122"/>
                <a:ea typeface="楷体_GB2312" pitchFamily="1" charset="-122"/>
              </a:rPr>
              <a:t>1</a:t>
            </a:r>
            <a:r>
              <a:rPr lang="en-US" altLang="zh-CN" sz="2400" b="1">
                <a:solidFill>
                  <a:srgbClr val="FF00FF"/>
                </a:solidFill>
                <a:latin typeface="楷体_GB2312" pitchFamily="1" charset="-122"/>
                <a:ea typeface="楷体_GB2312" pitchFamily="1" charset="-122"/>
              </a:rPr>
              <a:t>. </a:t>
            </a:r>
            <a:r>
              <a:rPr lang="zh-CN" altLang="en-US" sz="2400" b="1">
                <a:solidFill>
                  <a:srgbClr val="FF00FF"/>
                </a:solidFill>
                <a:latin typeface="楷体_GB2312" pitchFamily="1" charset="-122"/>
                <a:ea typeface="楷体_GB2312" pitchFamily="1" charset="-122"/>
              </a:rPr>
              <a:t>击穿电压</a:t>
            </a:r>
            <a:endParaRPr lang="zh-CN" altLang="en-US" sz="2400" b="1">
              <a:solidFill>
                <a:srgbClr val="660066"/>
              </a:solidFill>
              <a:latin typeface="楷体_GB2312" pitchFamily="1" charset="-122"/>
              <a:ea typeface="楷体_GB2312" pitchFamily="1" charset="-122"/>
            </a:endParaRPr>
          </a:p>
          <a:p>
            <a:pPr defTabSz="914400" fontAlgn="base">
              <a:lnSpc>
                <a:spcPct val="135000"/>
              </a:lnSpc>
              <a:spcBef>
                <a:spcPct val="0"/>
              </a:spcBef>
              <a:spcAft>
                <a:spcPct val="0"/>
              </a:spcAft>
              <a:buNone/>
            </a:pPr>
            <a:r>
              <a:rPr lang="zh-CN" altLang="en-US" sz="2400" b="1">
                <a:solidFill>
                  <a:srgbClr val="000000"/>
                </a:solidFill>
                <a:latin typeface="楷体_GB2312" pitchFamily="1" charset="-122"/>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(BR)CBO</a:t>
            </a:r>
            <a:r>
              <a:rPr lang="zh-CN" altLang="en-US" sz="2400" b="1">
                <a:solidFill>
                  <a:srgbClr val="000000"/>
                </a:solidFill>
                <a:latin typeface="Times New Roman" panose="02020503050405090304" pitchFamily="18" charset="0"/>
                <a:ea typeface="楷体_GB2312" pitchFamily="1" charset="-122"/>
              </a:rPr>
              <a:t>指</a:t>
            </a:r>
            <a:r>
              <a:rPr lang="en-US" altLang="zh-CN" sz="2400" b="1">
                <a:solidFill>
                  <a:srgbClr val="000000"/>
                </a:solidFill>
                <a:latin typeface="Times New Roman" panose="02020503050405090304" pitchFamily="18" charset="0"/>
                <a:ea typeface="楷体_GB2312" pitchFamily="1" charset="-122"/>
              </a:rPr>
              <a:t>e</a:t>
            </a:r>
            <a:r>
              <a:rPr lang="zh-CN" altLang="en-US" sz="2400" b="1">
                <a:solidFill>
                  <a:srgbClr val="000000"/>
                </a:solidFill>
                <a:latin typeface="Times New Roman" panose="02020503050405090304" pitchFamily="18" charset="0"/>
                <a:ea typeface="楷体_GB2312" pitchFamily="1" charset="-122"/>
              </a:rPr>
              <a:t>极开路时，</a:t>
            </a:r>
            <a:r>
              <a:rPr lang="en-US" altLang="zh-CN" sz="2400" b="1">
                <a:solidFill>
                  <a:srgbClr val="000000"/>
                </a:solidFill>
                <a:latin typeface="Times New Roman" panose="02020503050405090304" pitchFamily="18" charset="0"/>
                <a:ea typeface="楷体_GB2312" pitchFamily="1" charset="-122"/>
              </a:rPr>
              <a:t>c-b</a:t>
            </a:r>
            <a:r>
              <a:rPr lang="zh-CN" altLang="en-US" sz="2400" b="1">
                <a:solidFill>
                  <a:srgbClr val="000000"/>
                </a:solidFill>
                <a:latin typeface="Times New Roman" panose="02020503050405090304" pitchFamily="18" charset="0"/>
                <a:ea typeface="楷体_GB2312" pitchFamily="1" charset="-122"/>
              </a:rPr>
              <a:t>极间的反向击穿电压。</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35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400" b="1">
                <a:solidFill>
                  <a:srgbClr val="CC0000"/>
                </a:solidFill>
                <a:latin typeface="Times New Roman" panose="02020503050405090304" pitchFamily="18" charset="0"/>
                <a:ea typeface="楷体_GB2312" pitchFamily="1" charset="-122"/>
              </a:rPr>
              <a:t> </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(BR)CEO</a:t>
            </a:r>
            <a:r>
              <a:rPr lang="zh-CN" altLang="en-US" sz="2400" b="1">
                <a:solidFill>
                  <a:srgbClr val="000000"/>
                </a:solidFill>
                <a:latin typeface="Times New Roman" panose="02020503050405090304" pitchFamily="18" charset="0"/>
                <a:ea typeface="楷体_GB2312" pitchFamily="1" charset="-122"/>
              </a:rPr>
              <a:t>指</a:t>
            </a:r>
            <a:r>
              <a:rPr lang="en-US" altLang="zh-CN" sz="2400" b="1">
                <a:solidFill>
                  <a:srgbClr val="000000"/>
                </a:solidFill>
                <a:latin typeface="Times New Roman" panose="02020503050405090304" pitchFamily="18" charset="0"/>
                <a:ea typeface="楷体_GB2312" pitchFamily="1" charset="-122"/>
              </a:rPr>
              <a:t>b</a:t>
            </a:r>
            <a:r>
              <a:rPr lang="zh-CN" altLang="en-US" sz="2400" b="1">
                <a:solidFill>
                  <a:srgbClr val="000000"/>
                </a:solidFill>
                <a:latin typeface="Times New Roman" panose="02020503050405090304" pitchFamily="18" charset="0"/>
                <a:ea typeface="楷体_GB2312" pitchFamily="1" charset="-122"/>
              </a:rPr>
              <a:t>极开路时，</a:t>
            </a:r>
            <a:r>
              <a:rPr lang="en-US" altLang="zh-CN" sz="2400" b="1">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极间的反向击穿电压</a:t>
            </a:r>
            <a:r>
              <a:rPr lang="zh-CN" altLang="en-US" sz="2400" b="1">
                <a:solidFill>
                  <a:srgbClr val="000000"/>
                </a:solidFill>
                <a:latin typeface="楷体_GB2312" pitchFamily="1" charset="-122"/>
                <a:ea typeface="楷体_GB2312" pitchFamily="1" charset="-122"/>
              </a:rPr>
              <a:t>。                                           </a:t>
            </a:r>
            <a:r>
              <a:rPr lang="en-US" altLang="zh-CN" sz="2400" b="1">
                <a:solidFill>
                  <a:srgbClr val="000000"/>
                </a:solidFill>
                <a:latin typeface="楷体_GB2312" pitchFamily="1" charset="-122"/>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(BR)CEO</a:t>
            </a:r>
            <a:r>
              <a:rPr lang="en-US" altLang="zh-CN" sz="2400" b="1">
                <a:solidFill>
                  <a:srgbClr val="000000"/>
                </a:solidFill>
                <a:latin typeface="Times New Roman" panose="02020503050405090304" pitchFamily="18" charset="0"/>
                <a:ea typeface="楷体_GB2312" pitchFamily="1" charset="-122"/>
              </a:rPr>
              <a:t>&lt;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(BR)CBO</a:t>
            </a:r>
            <a:endParaRPr lang="en-US" altLang="zh-CN" sz="2400" b="1">
              <a:solidFill>
                <a:srgbClr val="000000"/>
              </a:solidFill>
              <a:latin typeface="Times New Roman" panose="02020503050405090304" pitchFamily="18" charset="0"/>
              <a:ea typeface="楷体_GB2312" pitchFamily="1" charset="-122"/>
            </a:endParaRPr>
          </a:p>
          <a:p>
            <a:pPr defTabSz="914400" fontAlgn="base">
              <a:lnSpc>
                <a:spcPct val="135000"/>
              </a:lnSpc>
              <a:spcBef>
                <a:spcPct val="0"/>
              </a:spcBef>
              <a:spcAft>
                <a:spcPct val="0"/>
              </a:spcAft>
              <a:buNone/>
            </a:pPr>
            <a:r>
              <a:rPr lang="en-US" altLang="zh-CN" sz="2400" b="1">
                <a:solidFill>
                  <a:srgbClr val="000000"/>
                </a:solidFill>
                <a:latin typeface="楷体_GB2312" pitchFamily="1" charset="-122"/>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(BR)EBO</a:t>
            </a:r>
            <a:r>
              <a:rPr lang="zh-CN" altLang="en-US" sz="2400" b="1">
                <a:solidFill>
                  <a:srgbClr val="000000"/>
                </a:solidFill>
                <a:latin typeface="Times New Roman" panose="02020503050405090304" pitchFamily="18" charset="0"/>
                <a:ea typeface="楷体_GB2312" pitchFamily="1" charset="-122"/>
              </a:rPr>
              <a:t>指</a:t>
            </a:r>
            <a:r>
              <a:rPr lang="en-US" altLang="zh-CN" sz="2400" b="1">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极开路时，</a:t>
            </a:r>
            <a:r>
              <a:rPr lang="en-US" altLang="zh-CN" sz="2400" b="1">
                <a:solidFill>
                  <a:srgbClr val="000000"/>
                </a:solidFill>
                <a:latin typeface="Times New Roman" panose="02020503050405090304" pitchFamily="18" charset="0"/>
                <a:ea typeface="楷体_GB2312" pitchFamily="1" charset="-122"/>
              </a:rPr>
              <a:t>e-b</a:t>
            </a:r>
            <a:r>
              <a:rPr lang="zh-CN" altLang="en-US" sz="2400" b="1">
                <a:solidFill>
                  <a:srgbClr val="000000"/>
                </a:solidFill>
                <a:latin typeface="Times New Roman" panose="02020503050405090304" pitchFamily="18" charset="0"/>
                <a:ea typeface="楷体_GB2312" pitchFamily="1" charset="-122"/>
              </a:rPr>
              <a:t>极间的反向击穿电压。普通晶体管该电压</a:t>
            </a:r>
            <a:r>
              <a:rPr lang="zh-CN" altLang="en-US" sz="2400" b="1">
                <a:solidFill>
                  <a:srgbClr val="000000"/>
                </a:solidFill>
                <a:latin typeface="楷体_GB2312" pitchFamily="1" charset="-122"/>
                <a:ea typeface="楷体_GB2312" pitchFamily="1" charset="-122"/>
              </a:rPr>
              <a:t>值比较小，只有几伏。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63500" name="Object 12"/>
          <p:cNvGraphicFramePr>
            <a:graphicFrameLocks noChangeAspect="1"/>
          </p:cNvGraphicFramePr>
          <p:nvPr/>
        </p:nvGraphicFramePr>
        <p:xfrm>
          <a:off x="2586039" y="4365943"/>
          <a:ext cx="1958975" cy="2051050"/>
        </p:xfrm>
        <a:graphic>
          <a:graphicData uri="http://schemas.openxmlformats.org/presentationml/2006/ole">
            <mc:AlternateContent xmlns:mc="http://schemas.openxmlformats.org/markup-compatibility/2006">
              <mc:Choice xmlns:v="urn:schemas-microsoft-com:vml" Requires="v">
                <p:oleObj spid="_x0000_s2" name="Visio" r:id="rId1" imgW="946150" imgH="988060" progId="Visio.Drawing.11">
                  <p:embed/>
                </p:oleObj>
              </mc:Choice>
              <mc:Fallback>
                <p:oleObj name="Visio" r:id="rId1" imgW="946150" imgH="988060" progId="Visio.Drawing.11">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9" y="4365943"/>
                        <a:ext cx="1958975"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01" name="Object 13"/>
          <p:cNvGraphicFramePr>
            <a:graphicFrameLocks noChangeAspect="1"/>
          </p:cNvGraphicFramePr>
          <p:nvPr/>
        </p:nvGraphicFramePr>
        <p:xfrm>
          <a:off x="4970463" y="4246881"/>
          <a:ext cx="2019300" cy="2187575"/>
        </p:xfrm>
        <a:graphic>
          <a:graphicData uri="http://schemas.openxmlformats.org/presentationml/2006/ole">
            <mc:AlternateContent xmlns:mc="http://schemas.openxmlformats.org/markup-compatibility/2006">
              <mc:Choice xmlns:v="urn:schemas-microsoft-com:vml" Requires="v">
                <p:oleObj spid="_x0000_s3" name="Visio" r:id="rId3" imgW="1113790" imgH="1113790" progId="Visio.Drawing.11">
                  <p:embed/>
                </p:oleObj>
              </mc:Choice>
              <mc:Fallback>
                <p:oleObj name="Visio" r:id="rId3" imgW="1113790" imgH="1113790"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463" y="4246881"/>
                        <a:ext cx="2019300"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502" name="Object 14"/>
          <p:cNvGraphicFramePr>
            <a:graphicFrameLocks noChangeAspect="1"/>
          </p:cNvGraphicFramePr>
          <p:nvPr/>
        </p:nvGraphicFramePr>
        <p:xfrm>
          <a:off x="7577138" y="4283394"/>
          <a:ext cx="1885950" cy="1893887"/>
        </p:xfrm>
        <a:graphic>
          <a:graphicData uri="http://schemas.openxmlformats.org/presentationml/2006/ole">
            <mc:AlternateContent xmlns:mc="http://schemas.openxmlformats.org/markup-compatibility/2006">
              <mc:Choice xmlns:v="urn:schemas-microsoft-com:vml" Requires="v">
                <p:oleObj spid="_x0000_s4" name="Visio" r:id="rId5" imgW="946150" imgH="956310" progId="Visio.Drawing.11">
                  <p:embed/>
                </p:oleObj>
              </mc:Choice>
              <mc:Fallback>
                <p:oleObj name="Visio" r:id="rId5" imgW="946150" imgH="956310" progId="Visio.Drawing.11">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7138" y="4283394"/>
                        <a:ext cx="1885950" cy="189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500"/>
                                        </p:tgtEl>
                                        <p:attrNameLst>
                                          <p:attrName>style.visibility</p:attrName>
                                        </p:attrNameLst>
                                      </p:cBhvr>
                                      <p:to>
                                        <p:strVal val="visible"/>
                                      </p:to>
                                    </p:set>
                                    <p:animEffect transition="in" filter="wipe(left)">
                                      <p:cBhvr>
                                        <p:cTn id="7" dur="1000"/>
                                        <p:tgtEl>
                                          <p:spTgt spid="635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501"/>
                                        </p:tgtEl>
                                        <p:attrNameLst>
                                          <p:attrName>style.visibility</p:attrName>
                                        </p:attrNameLst>
                                      </p:cBhvr>
                                      <p:to>
                                        <p:strVal val="visible"/>
                                      </p:to>
                                    </p:set>
                                    <p:animEffect transition="in" filter="wipe(left)">
                                      <p:cBhvr>
                                        <p:cTn id="12" dur="1000"/>
                                        <p:tgtEl>
                                          <p:spTgt spid="635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502"/>
                                        </p:tgtEl>
                                        <p:attrNameLst>
                                          <p:attrName>style.visibility</p:attrName>
                                        </p:attrNameLst>
                                      </p:cBhvr>
                                      <p:to>
                                        <p:strVal val="visible"/>
                                      </p:to>
                                    </p:set>
                                    <p:animEffect transition="in" filter="wipe(left)">
                                      <p:cBhvr>
                                        <p:cTn id="17" dur="1000"/>
                                        <p:tgtEl>
                                          <p:spTgt spid="63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7091" name="Object 3"/>
          <p:cNvGraphicFramePr>
            <a:graphicFrameLocks noGrp="1" noChangeAspect="1"/>
          </p:cNvGraphicFramePr>
          <p:nvPr>
            <p:ph sz="half" idx="1"/>
          </p:nvPr>
        </p:nvGraphicFramePr>
        <p:xfrm>
          <a:off x="3309938" y="4627480"/>
          <a:ext cx="4032250" cy="1576387"/>
        </p:xfrm>
        <a:graphic>
          <a:graphicData uri="http://schemas.openxmlformats.org/presentationml/2006/ole">
            <mc:AlternateContent xmlns:mc="http://schemas.openxmlformats.org/markup-compatibility/2006">
              <mc:Choice xmlns:v="urn:schemas-microsoft-com:vml" Requires="v">
                <p:oleObj spid="_x0000_s2" name="Visio" r:id="rId1" imgW="2501265" imgH="967105" progId="Visio.Drawing.11">
                  <p:embed/>
                </p:oleObj>
              </mc:Choice>
              <mc:Fallback>
                <p:oleObj name="Visio" r:id="rId1" imgW="2501265" imgH="967105"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938" y="4627480"/>
                        <a:ext cx="4032250" cy="1576387"/>
                      </a:xfrm>
                      <a:prstGeom prst="rect">
                        <a:avLst/>
                      </a:prstGeom>
                    </p:spPr>
                  </p:pic>
                </p:oleObj>
              </mc:Fallback>
            </mc:AlternateContent>
          </a:graphicData>
        </a:graphic>
      </p:graphicFrame>
      <p:graphicFrame>
        <p:nvGraphicFramePr>
          <p:cNvPr id="857094" name="Object 6"/>
          <p:cNvGraphicFramePr>
            <a:graphicFrameLocks noGrp="1" noChangeAspect="1"/>
          </p:cNvGraphicFramePr>
          <p:nvPr>
            <p:ph sz="half" idx="2"/>
          </p:nvPr>
        </p:nvGraphicFramePr>
        <p:xfrm>
          <a:off x="3535364" y="3362241"/>
          <a:ext cx="4706937" cy="2832100"/>
        </p:xfrm>
        <a:graphic>
          <a:graphicData uri="http://schemas.openxmlformats.org/presentationml/2006/ole">
            <mc:AlternateContent xmlns:mc="http://schemas.openxmlformats.org/markup-compatibility/2006">
              <mc:Choice xmlns:v="urn:schemas-microsoft-com:vml" Requires="v">
                <p:oleObj spid="_x0000_s3" name="Visio" r:id="rId3" imgW="2890520" imgH="1734185" progId="Visio.Drawing.11">
                  <p:embed/>
                </p:oleObj>
              </mc:Choice>
              <mc:Fallback>
                <p:oleObj name="Visio" r:id="rId3" imgW="2890520" imgH="173418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364" y="3362241"/>
                        <a:ext cx="4706937"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7097" name="Rectangle 9"/>
          <p:cNvSpPr>
            <a:spLocks noChangeArrowheads="1"/>
          </p:cNvSpPr>
          <p:nvPr/>
        </p:nvSpPr>
        <p:spPr bwMode="auto">
          <a:xfrm>
            <a:off x="2170114" y="712704"/>
            <a:ext cx="791368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Bef>
                <a:spcPct val="0"/>
              </a:spcBef>
              <a:spcAft>
                <a:spcPct val="0"/>
              </a:spcAft>
              <a:buNone/>
            </a:pPr>
            <a:r>
              <a:rPr lang="zh-CN" altLang="en-US" sz="2400" b="1">
                <a:solidFill>
                  <a:srgbClr val="000000"/>
                </a:solidFill>
                <a:latin typeface="楷体_GB2312" pitchFamily="1" charset="-122"/>
                <a:ea typeface="楷体_GB2312" pitchFamily="1" charset="-122"/>
              </a:rPr>
              <a:t> </a:t>
            </a:r>
            <a:r>
              <a:rPr lang="zh-CN" altLang="en-US" sz="2800" b="1">
                <a:solidFill>
                  <a:srgbClr val="FF00FF"/>
                </a:solidFill>
                <a:latin typeface="Times New Roman" panose="02020503050405090304" pitchFamily="18" charset="0"/>
                <a:ea typeface="楷体_GB2312" pitchFamily="1" charset="-122"/>
              </a:rPr>
              <a:t>2</a:t>
            </a:r>
            <a:r>
              <a:rPr lang="en-US" altLang="zh-CN" sz="2800" b="1">
                <a:solidFill>
                  <a:srgbClr val="FF00FF"/>
                </a:solidFill>
                <a:latin typeface="Times New Roman" panose="02020503050405090304" pitchFamily="18" charset="0"/>
                <a:ea typeface="楷体_GB2312" pitchFamily="1" charset="-122"/>
              </a:rPr>
              <a:t>. </a:t>
            </a:r>
            <a:r>
              <a:rPr lang="zh-CN" altLang="en-US" sz="2800" b="1">
                <a:solidFill>
                  <a:srgbClr val="FF00FF"/>
                </a:solidFill>
                <a:latin typeface="Times New Roman" panose="02020503050405090304" pitchFamily="18" charset="0"/>
                <a:ea typeface="楷体_GB2312" pitchFamily="1" charset="-122"/>
              </a:rPr>
              <a:t>集电极最大允许电流</a:t>
            </a:r>
            <a:r>
              <a:rPr lang="en-US" altLang="zh-CN" sz="2800" b="1" i="1">
                <a:solidFill>
                  <a:srgbClr val="FF00FF"/>
                </a:solidFill>
                <a:latin typeface="Times New Roman" panose="02020503050405090304" pitchFamily="18" charset="0"/>
                <a:ea typeface="楷体_GB2312" pitchFamily="1" charset="-122"/>
              </a:rPr>
              <a:t>I</a:t>
            </a:r>
            <a:r>
              <a:rPr lang="en-US" altLang="zh-CN" sz="2800" b="1" baseline="-25000">
                <a:solidFill>
                  <a:srgbClr val="FF00FF"/>
                </a:solidFill>
                <a:latin typeface="Times New Roman" panose="02020503050405090304" pitchFamily="18" charset="0"/>
                <a:ea typeface="楷体_GB2312" pitchFamily="1" charset="-122"/>
              </a:rPr>
              <a:t>CM</a:t>
            </a:r>
            <a:endParaRPr lang="en-US" altLang="zh-CN" sz="2800" b="1">
              <a:solidFill>
                <a:srgbClr val="FF00FF"/>
              </a:solidFill>
              <a:latin typeface="楷体_GB2312" pitchFamily="1" charset="-122"/>
              <a:ea typeface="楷体_GB2312" pitchFamily="1" charset="-122"/>
            </a:endParaRPr>
          </a:p>
          <a:p>
            <a:pPr algn="just" defTabSz="914400" fontAlgn="base">
              <a:lnSpc>
                <a:spcPct val="130000"/>
              </a:lnSpc>
              <a:spcBef>
                <a:spcPct val="0"/>
              </a:spcBef>
              <a:spcAft>
                <a:spcPct val="0"/>
              </a:spcAft>
              <a:buNone/>
            </a:pPr>
            <a:r>
              <a:rPr lang="en-US" altLang="zh-CN" sz="2400" b="1">
                <a:solidFill>
                  <a:srgbClr val="000000"/>
                </a:solidFill>
                <a:latin typeface="楷体_GB2312" pitchFamily="1" charset="-122"/>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与</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的大小有关，随着</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的增大，</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值会减小。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一般指</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下降到正常值的2/3时所对应的集电极电流。当</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Times New Roman" panose="02020503050405090304" pitchFamily="18" charset="0"/>
                <a:ea typeface="楷体_GB2312" pitchFamily="1" charset="-122"/>
              </a:rPr>
              <a:t> &gt;</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时，虽然管子不致于损坏，但</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值已经明显减小。因此，晶体管线性运用时，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不应超过</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CM</a:t>
            </a:r>
            <a:r>
              <a:rPr lang="en-US" altLang="zh-CN"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857098" name="Object 10"/>
          <p:cNvGraphicFramePr>
            <a:graphicFrameLocks noChangeAspect="1"/>
          </p:cNvGraphicFramePr>
          <p:nvPr/>
        </p:nvGraphicFramePr>
        <p:xfrm>
          <a:off x="4110038" y="4432216"/>
          <a:ext cx="3236912" cy="69850"/>
        </p:xfrm>
        <a:graphic>
          <a:graphicData uri="http://schemas.openxmlformats.org/presentationml/2006/ole">
            <mc:AlternateContent xmlns:mc="http://schemas.openxmlformats.org/markup-compatibility/2006">
              <mc:Choice xmlns:v="urn:schemas-microsoft-com:vml" Requires="v">
                <p:oleObj spid="_x0000_s4" name="Visio" r:id="rId5" imgW="1618615" imgH="31750" progId="Visio.Drawing.11">
                  <p:embed/>
                </p:oleObj>
              </mc:Choice>
              <mc:Fallback>
                <p:oleObj name="Visio" r:id="rId5" imgW="1618615" imgH="31750"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0038" y="4432216"/>
                        <a:ext cx="3236912"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7091"/>
                                        </p:tgtEl>
                                        <p:attrNameLst>
                                          <p:attrName>style.visibility</p:attrName>
                                        </p:attrNameLst>
                                      </p:cBhvr>
                                      <p:to>
                                        <p:strVal val="visible"/>
                                      </p:to>
                                    </p:set>
                                    <p:animEffect transition="in" filter="wipe(left)">
                                      <p:cBhvr>
                                        <p:cTn id="7" dur="1000"/>
                                        <p:tgtEl>
                                          <p:spTgt spid="857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2" name="Rectangle 10"/>
          <p:cNvSpPr>
            <a:spLocks noChangeArrowheads="1"/>
          </p:cNvSpPr>
          <p:nvPr/>
        </p:nvSpPr>
        <p:spPr bwMode="auto">
          <a:xfrm>
            <a:off x="995045" y="563590"/>
            <a:ext cx="7772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Bef>
                <a:spcPct val="0"/>
              </a:spcBef>
              <a:spcAft>
                <a:spcPct val="0"/>
              </a:spcAft>
              <a:buNone/>
            </a:pPr>
            <a:r>
              <a:rPr lang="zh-CN" altLang="en-US" sz="2800" b="1">
                <a:solidFill>
                  <a:srgbClr val="000000"/>
                </a:solidFill>
                <a:latin typeface="Times New Roman" panose="02020503050405090304" pitchFamily="18" charset="0"/>
                <a:ea typeface="楷体_GB2312" pitchFamily="1" charset="-122"/>
              </a:rPr>
              <a:t>          </a:t>
            </a:r>
            <a:r>
              <a:rPr lang="zh-CN" altLang="en-US" sz="2800" b="1">
                <a:solidFill>
                  <a:srgbClr val="FF00FF"/>
                </a:solidFill>
                <a:latin typeface="Times New Roman" panose="02020503050405090304" pitchFamily="18" charset="0"/>
                <a:ea typeface="楷体_GB2312" pitchFamily="1" charset="-122"/>
              </a:rPr>
              <a:t>3</a:t>
            </a:r>
            <a:r>
              <a:rPr lang="en-US" altLang="zh-CN" sz="2800" b="1">
                <a:solidFill>
                  <a:srgbClr val="FF00FF"/>
                </a:solidFill>
                <a:latin typeface="Times New Roman" panose="02020503050405090304" pitchFamily="18" charset="0"/>
                <a:ea typeface="楷体_GB2312" pitchFamily="1" charset="-122"/>
              </a:rPr>
              <a:t>. </a:t>
            </a:r>
            <a:r>
              <a:rPr lang="zh-CN" altLang="en-US" sz="2800" b="1">
                <a:solidFill>
                  <a:srgbClr val="FF00FF"/>
                </a:solidFill>
                <a:latin typeface="Times New Roman" panose="02020503050405090304" pitchFamily="18" charset="0"/>
                <a:ea typeface="楷体_GB2312" pitchFamily="1" charset="-122"/>
              </a:rPr>
              <a:t>集电极最大允许耗散功率</a:t>
            </a:r>
            <a:r>
              <a:rPr lang="en-US" altLang="zh-CN" sz="2800" b="1" i="1">
                <a:solidFill>
                  <a:srgbClr val="FF00FF"/>
                </a:solidFill>
                <a:latin typeface="Times New Roman" panose="02020503050405090304" pitchFamily="18" charset="0"/>
                <a:ea typeface="楷体_GB2312" pitchFamily="1" charset="-122"/>
              </a:rPr>
              <a:t>P</a:t>
            </a:r>
            <a:r>
              <a:rPr lang="en-US" altLang="zh-CN" sz="2800" b="1" baseline="-25000">
                <a:solidFill>
                  <a:srgbClr val="FF00FF"/>
                </a:solidFill>
                <a:latin typeface="Times New Roman" panose="02020503050405090304" pitchFamily="18" charset="0"/>
                <a:ea typeface="楷体_GB2312" pitchFamily="1" charset="-122"/>
              </a:rPr>
              <a:t>CM</a:t>
            </a:r>
            <a:endParaRPr lang="zh-CN" altLang="en-US" sz="2800" b="1">
              <a:solidFill>
                <a:srgbClr val="000000"/>
              </a:solidFill>
              <a:latin typeface="Times New Roman" panose="02020503050405090304" pitchFamily="18" charset="0"/>
              <a:ea typeface="楷体_GB2312" pitchFamily="1" charset="-122"/>
            </a:endParaRPr>
          </a:p>
        </p:txBody>
      </p:sp>
      <p:sp>
        <p:nvSpPr>
          <p:cNvPr id="64523" name="Rectangle 11"/>
          <p:cNvSpPr>
            <a:spLocks noChangeArrowheads="1"/>
          </p:cNvSpPr>
          <p:nvPr/>
        </p:nvSpPr>
        <p:spPr bwMode="auto">
          <a:xfrm>
            <a:off x="2093913" y="4262784"/>
            <a:ext cx="77724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Bef>
                <a:spcPct val="0"/>
              </a:spcBef>
              <a:spcAft>
                <a:spcPct val="0"/>
              </a:spcAft>
              <a:buNone/>
            </a:pPr>
            <a:r>
              <a:rPr lang="en-US" altLang="zh-CN" sz="2400" b="1" i="1">
                <a:solidFill>
                  <a:srgbClr val="000000"/>
                </a:solidFill>
                <a:latin typeface="Times New Roman" panose="02020503050405090304" pitchFamily="18" charset="0"/>
                <a:ea typeface="楷体_GB2312" pitchFamily="1" charset="-122"/>
              </a:rPr>
              <a:t>       P</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与管芯的大小、材料、散热条件及环境温度等因素有关。</a:t>
            </a:r>
            <a:r>
              <a:rPr lang="en-US" altLang="zh-CN" sz="2400" b="1" i="1">
                <a:solidFill>
                  <a:srgbClr val="000000"/>
                </a:solidFill>
                <a:latin typeface="Times New Roman" panose="02020503050405090304" pitchFamily="18" charset="0"/>
                <a:ea typeface="楷体_GB2312" pitchFamily="1" charset="-122"/>
              </a:rPr>
              <a:t>P</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在输出特性上为一条</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zh-CN" altLang="en-US" sz="2400" b="1">
                <a:solidFill>
                  <a:srgbClr val="000000"/>
                </a:solidFill>
                <a:latin typeface="Times New Roman" panose="02020503050405090304" pitchFamily="18" charset="0"/>
                <a:ea typeface="楷体_GB2312" pitchFamily="1" charset="-122"/>
              </a:rPr>
              <a:t>与</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zh-CN" altLang="en-US" sz="2400" b="1">
                <a:solidFill>
                  <a:srgbClr val="000000"/>
                </a:solidFill>
                <a:latin typeface="Times New Roman" panose="02020503050405090304" pitchFamily="18" charset="0"/>
                <a:ea typeface="楷体_GB2312" pitchFamily="1" charset="-122"/>
              </a:rPr>
              <a:t>乘积为定值</a:t>
            </a:r>
            <a:r>
              <a:rPr lang="en-US" altLang="zh-CN" sz="2400" b="1" i="1">
                <a:solidFill>
                  <a:srgbClr val="000000"/>
                </a:solidFill>
                <a:latin typeface="Times New Roman" panose="02020503050405090304" pitchFamily="18" charset="0"/>
                <a:ea typeface="楷体_GB2312" pitchFamily="1" charset="-122"/>
              </a:rPr>
              <a:t>P</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的双曲线，称为</a:t>
            </a:r>
            <a:r>
              <a:rPr lang="en-US" altLang="zh-CN" sz="2400" b="1" i="1">
                <a:solidFill>
                  <a:srgbClr val="000000"/>
                </a:solidFill>
                <a:latin typeface="Times New Roman" panose="02020503050405090304" pitchFamily="18" charset="0"/>
                <a:ea typeface="楷体_GB2312" pitchFamily="1" charset="-122"/>
              </a:rPr>
              <a:t>P</a:t>
            </a:r>
            <a:r>
              <a:rPr lang="en-US" altLang="zh-CN" sz="2400" b="1" baseline="-25000">
                <a:solidFill>
                  <a:srgbClr val="000000"/>
                </a:solidFill>
                <a:latin typeface="Times New Roman" panose="02020503050405090304" pitchFamily="18" charset="0"/>
                <a:ea typeface="楷体_GB2312" pitchFamily="1" charset="-122"/>
              </a:rPr>
              <a:t>CM</a:t>
            </a:r>
            <a:r>
              <a:rPr lang="zh-CN" altLang="en-US" sz="2400" b="1">
                <a:solidFill>
                  <a:srgbClr val="000000"/>
                </a:solidFill>
                <a:latin typeface="Times New Roman" panose="02020503050405090304" pitchFamily="18" charset="0"/>
                <a:ea typeface="楷体_GB2312" pitchFamily="1" charset="-122"/>
              </a:rPr>
              <a:t>功耗线，如下图所示。</a:t>
            </a:r>
            <a:endParaRPr lang="zh-CN" altLang="en-US" sz="2400" b="1">
              <a:solidFill>
                <a:srgbClr val="000000"/>
              </a:solidFill>
              <a:latin typeface="Times New Roman" panose="02020503050405090304" pitchFamily="18" charset="0"/>
              <a:ea typeface="楷体_GB2312" pitchFamily="1" charset="-122"/>
            </a:endParaRPr>
          </a:p>
        </p:txBody>
      </p:sp>
      <p:sp>
        <p:nvSpPr>
          <p:cNvPr id="64524" name="Rectangle 12"/>
          <p:cNvSpPr>
            <a:spLocks noChangeArrowheads="1"/>
          </p:cNvSpPr>
          <p:nvPr/>
        </p:nvSpPr>
        <p:spPr bwMode="auto">
          <a:xfrm>
            <a:off x="2052639" y="1300509"/>
            <a:ext cx="5273675" cy="309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晶体管工作在放大状态时，</a:t>
            </a:r>
            <a:r>
              <a:rPr lang="zh-CN" altLang="en-US" sz="2400" b="1">
                <a:solidFill>
                  <a:srgbClr val="000000"/>
                </a:solidFill>
                <a:latin typeface="楷体_GB2312" pitchFamily="1" charset="-122"/>
                <a:ea typeface="楷体_GB2312" pitchFamily="1" charset="-122"/>
              </a:rPr>
              <a:t>在</a:t>
            </a:r>
            <a:r>
              <a:rPr lang="en-US" altLang="zh-CN" sz="2400" b="1">
                <a:solidFill>
                  <a:srgbClr val="000000"/>
                </a:solidFill>
                <a:latin typeface="楷体_GB2312" pitchFamily="1" charset="-122"/>
                <a:ea typeface="楷体_GB2312" pitchFamily="1" charset="-122"/>
              </a:rPr>
              <a:t>c</a:t>
            </a:r>
            <a:r>
              <a:rPr lang="zh-CN" altLang="en-US" sz="2400" b="1">
                <a:solidFill>
                  <a:srgbClr val="000000"/>
                </a:solidFill>
                <a:latin typeface="楷体_GB2312" pitchFamily="1" charset="-122"/>
                <a:ea typeface="楷体_GB2312" pitchFamily="1" charset="-122"/>
              </a:rPr>
              <a:t>结上要消耗一定的功率，从而导致</a:t>
            </a:r>
            <a:r>
              <a:rPr lang="en-US" altLang="zh-CN" sz="2400" b="1">
                <a:solidFill>
                  <a:srgbClr val="000000"/>
                </a:solidFill>
                <a:latin typeface="楷体_GB2312" pitchFamily="1" charset="-122"/>
                <a:ea typeface="楷体_GB2312" pitchFamily="1" charset="-122"/>
              </a:rPr>
              <a:t>c</a:t>
            </a:r>
            <a:r>
              <a:rPr lang="zh-CN" altLang="en-US" sz="2400" b="1">
                <a:solidFill>
                  <a:srgbClr val="000000"/>
                </a:solidFill>
                <a:latin typeface="楷体_GB2312" pitchFamily="1" charset="-122"/>
                <a:ea typeface="楷体_GB2312" pitchFamily="1" charset="-122"/>
              </a:rPr>
              <a:t>结发热，结温升高。当结温过高时，管子的性能下降，甚至会烧坏管子，因此有一个功耗限额。</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64525" name="Object 13"/>
          <p:cNvGraphicFramePr>
            <a:graphicFrameLocks noChangeAspect="1"/>
          </p:cNvGraphicFramePr>
          <p:nvPr/>
        </p:nvGraphicFramePr>
        <p:xfrm>
          <a:off x="7996238" y="1333846"/>
          <a:ext cx="1549400" cy="2136775"/>
        </p:xfrm>
        <a:graphic>
          <a:graphicData uri="http://schemas.openxmlformats.org/presentationml/2006/ole">
            <mc:AlternateContent xmlns:mc="http://schemas.openxmlformats.org/markup-compatibility/2006">
              <mc:Choice xmlns:v="urn:schemas-microsoft-com:vml" Requires="v">
                <p:oleObj spid="_x0000_s2" name="Visio" r:id="rId1" imgW="504190" imgH="704215" progId="Visio.Drawing.11">
                  <p:embed/>
                </p:oleObj>
              </mc:Choice>
              <mc:Fallback>
                <p:oleObj name="Visio" r:id="rId1" imgW="504190" imgH="704215"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238" y="1333846"/>
                        <a:ext cx="15494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7" name="Rectangle 15"/>
          <p:cNvSpPr>
            <a:spLocks noChangeArrowheads="1"/>
          </p:cNvSpPr>
          <p:nvPr/>
        </p:nvSpPr>
        <p:spPr bwMode="auto">
          <a:xfrm>
            <a:off x="7664450" y="3316633"/>
            <a:ext cx="26606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Bef>
                <a:spcPct val="0"/>
              </a:spcBef>
              <a:spcAft>
                <a:spcPct val="0"/>
              </a:spcAft>
              <a:buNone/>
            </a:pPr>
            <a:r>
              <a:rPr lang="en-US" altLang="zh-CN" b="1" i="1">
                <a:solidFill>
                  <a:srgbClr val="3333FF"/>
                </a:solidFill>
                <a:latin typeface="Times New Roman" panose="02020503050405090304" pitchFamily="18" charset="0"/>
                <a:ea typeface="楷体_GB2312" pitchFamily="1" charset="-122"/>
              </a:rPr>
              <a:t>P</a:t>
            </a:r>
            <a:r>
              <a:rPr lang="en-US" altLang="zh-CN" b="1" baseline="-25000">
                <a:solidFill>
                  <a:srgbClr val="3333FF"/>
                </a:solidFill>
                <a:latin typeface="Times New Roman" panose="02020503050405090304" pitchFamily="18" charset="0"/>
                <a:ea typeface="楷体_GB2312" pitchFamily="1" charset="-122"/>
              </a:rPr>
              <a:t>C</a:t>
            </a:r>
            <a:r>
              <a:rPr lang="en-US" altLang="zh-CN" b="1">
                <a:solidFill>
                  <a:srgbClr val="3333FF"/>
                </a:solidFill>
                <a:latin typeface="Times New Roman" panose="02020503050405090304" pitchFamily="18" charset="0"/>
                <a:ea typeface="楷体_GB2312" pitchFamily="1" charset="-122"/>
              </a:rPr>
              <a:t> =</a:t>
            </a:r>
            <a:r>
              <a:rPr lang="en-US" altLang="zh-CN" b="1" i="1">
                <a:solidFill>
                  <a:srgbClr val="3333FF"/>
                </a:solidFill>
                <a:latin typeface="Times New Roman" panose="02020503050405090304" pitchFamily="18" charset="0"/>
                <a:ea typeface="楷体_GB2312" pitchFamily="1" charset="-122"/>
              </a:rPr>
              <a:t>I</a:t>
            </a:r>
            <a:r>
              <a:rPr lang="en-US" altLang="zh-CN" b="1" baseline="-25000">
                <a:solidFill>
                  <a:srgbClr val="3333FF"/>
                </a:solidFill>
                <a:latin typeface="Times New Roman" panose="02020503050405090304" pitchFamily="18" charset="0"/>
                <a:ea typeface="楷体_GB2312" pitchFamily="1" charset="-122"/>
              </a:rPr>
              <a:t>C</a:t>
            </a:r>
            <a:r>
              <a:rPr lang="en-US" altLang="zh-CN" b="1">
                <a:solidFill>
                  <a:srgbClr val="3333FF"/>
                </a:solidFill>
                <a:latin typeface="Times New Roman" panose="02020503050405090304" pitchFamily="18" charset="0"/>
                <a:ea typeface="楷体_GB2312" pitchFamily="1" charset="-122"/>
              </a:rPr>
              <a:t>·</a:t>
            </a:r>
            <a:r>
              <a:rPr lang="en-US" altLang="zh-CN" b="1" i="1">
                <a:solidFill>
                  <a:srgbClr val="3333FF"/>
                </a:solidFill>
                <a:latin typeface="Times New Roman" panose="02020503050405090304" pitchFamily="18" charset="0"/>
                <a:ea typeface="楷体_GB2312" pitchFamily="1" charset="-122"/>
              </a:rPr>
              <a:t>U</a:t>
            </a:r>
            <a:r>
              <a:rPr lang="en-US" altLang="zh-CN" b="1" baseline="-25000">
                <a:solidFill>
                  <a:srgbClr val="3333FF"/>
                </a:solidFill>
                <a:latin typeface="Times New Roman" panose="02020503050405090304" pitchFamily="18" charset="0"/>
                <a:ea typeface="楷体_GB2312" pitchFamily="1" charset="-122"/>
              </a:rPr>
              <a:t>CE</a:t>
            </a:r>
            <a:endParaRPr lang="zh-CN" altLang="en-US" b="1">
              <a:solidFill>
                <a:srgbClr val="3333FF"/>
              </a:solidFill>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527"/>
                                        </p:tgtEl>
                                        <p:attrNameLst>
                                          <p:attrName>style.visibility</p:attrName>
                                        </p:attrNameLst>
                                      </p:cBhvr>
                                      <p:to>
                                        <p:strVal val="visible"/>
                                      </p:to>
                                    </p:set>
                                    <p:animEffect transition="in" filter="wipe(left)">
                                      <p:cBhvr>
                                        <p:cTn id="7" dur="500"/>
                                        <p:tgtEl>
                                          <p:spTgt spid="645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4523"/>
                                        </p:tgtEl>
                                        <p:attrNameLst>
                                          <p:attrName>style.visibility</p:attrName>
                                        </p:attrNameLst>
                                      </p:cBhvr>
                                      <p:to>
                                        <p:strVal val="visible"/>
                                      </p:to>
                                    </p:set>
                                    <p:animEffect transition="in" filter="wipe(up)">
                                      <p:cBhvr>
                                        <p:cTn id="12" dur="500"/>
                                        <p:tgtEl>
                                          <p:spTgt spid="64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3" grpId="0"/>
      <p:bldP spid="6452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60" name="Freeform 4"/>
          <p:cNvSpPr/>
          <p:nvPr/>
        </p:nvSpPr>
        <p:spPr bwMode="auto">
          <a:xfrm>
            <a:off x="3627438" y="1674496"/>
            <a:ext cx="2919412" cy="2359025"/>
          </a:xfrm>
          <a:custGeom>
            <a:avLst/>
            <a:gdLst>
              <a:gd name="T0" fmla="*/ 8 w 1520"/>
              <a:gd name="T1" fmla="*/ 1325 h 1333"/>
              <a:gd name="T2" fmla="*/ 1520 w 1520"/>
              <a:gd name="T3" fmla="*/ 1333 h 1333"/>
              <a:gd name="T4" fmla="*/ 1520 w 1520"/>
              <a:gd name="T5" fmla="*/ 1169 h 1333"/>
              <a:gd name="T6" fmla="*/ 1286 w 1520"/>
              <a:gd name="T7" fmla="*/ 1091 h 1333"/>
              <a:gd name="T8" fmla="*/ 1099 w 1520"/>
              <a:gd name="T9" fmla="*/ 998 h 1333"/>
              <a:gd name="T10" fmla="*/ 904 w 1520"/>
              <a:gd name="T11" fmla="*/ 865 h 1333"/>
              <a:gd name="T12" fmla="*/ 787 w 1520"/>
              <a:gd name="T13" fmla="*/ 772 h 1333"/>
              <a:gd name="T14" fmla="*/ 701 w 1520"/>
              <a:gd name="T15" fmla="*/ 663 h 1333"/>
              <a:gd name="T16" fmla="*/ 600 w 1520"/>
              <a:gd name="T17" fmla="*/ 522 h 1333"/>
              <a:gd name="T18" fmla="*/ 514 w 1520"/>
              <a:gd name="T19" fmla="*/ 406 h 1333"/>
              <a:gd name="T20" fmla="*/ 452 w 1520"/>
              <a:gd name="T21" fmla="*/ 281 h 1333"/>
              <a:gd name="T22" fmla="*/ 405 w 1520"/>
              <a:gd name="T23" fmla="*/ 180 h 1333"/>
              <a:gd name="T24" fmla="*/ 366 w 1520"/>
              <a:gd name="T25" fmla="*/ 78 h 1333"/>
              <a:gd name="T26" fmla="*/ 343 w 1520"/>
              <a:gd name="T27" fmla="*/ 8 h 1333"/>
              <a:gd name="T28" fmla="*/ 0 w 1520"/>
              <a:gd name="T29" fmla="*/ 0 h 1333"/>
              <a:gd name="T30" fmla="*/ 8 w 1520"/>
              <a:gd name="T31" fmla="*/ 1325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0" h="1333">
                <a:moveTo>
                  <a:pt x="8" y="1325"/>
                </a:moveTo>
                <a:lnTo>
                  <a:pt x="1520" y="1333"/>
                </a:lnTo>
                <a:lnTo>
                  <a:pt x="1520" y="1169"/>
                </a:lnTo>
                <a:lnTo>
                  <a:pt x="1286" y="1091"/>
                </a:lnTo>
                <a:lnTo>
                  <a:pt x="1099" y="998"/>
                </a:lnTo>
                <a:lnTo>
                  <a:pt x="904" y="865"/>
                </a:lnTo>
                <a:lnTo>
                  <a:pt x="787" y="772"/>
                </a:lnTo>
                <a:lnTo>
                  <a:pt x="701" y="663"/>
                </a:lnTo>
                <a:lnTo>
                  <a:pt x="600" y="522"/>
                </a:lnTo>
                <a:lnTo>
                  <a:pt x="514" y="406"/>
                </a:lnTo>
                <a:lnTo>
                  <a:pt x="452" y="281"/>
                </a:lnTo>
                <a:lnTo>
                  <a:pt x="405" y="180"/>
                </a:lnTo>
                <a:lnTo>
                  <a:pt x="366" y="78"/>
                </a:lnTo>
                <a:lnTo>
                  <a:pt x="343" y="8"/>
                </a:lnTo>
                <a:lnTo>
                  <a:pt x="0" y="0"/>
                </a:lnTo>
                <a:lnTo>
                  <a:pt x="8" y="1325"/>
                </a:lnTo>
                <a:close/>
              </a:path>
            </a:pathLst>
          </a:custGeom>
          <a:solidFill>
            <a:srgbClr val="00FF00"/>
          </a:solidFill>
          <a:ln w="9525" cap="flat" cmpd="sng">
            <a:solidFill>
              <a:srgbClr val="CC3300"/>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64396" name="Group 140"/>
          <p:cNvGrpSpPr/>
          <p:nvPr/>
        </p:nvGrpSpPr>
        <p:grpSpPr bwMode="auto">
          <a:xfrm>
            <a:off x="3309938" y="864870"/>
            <a:ext cx="4545012" cy="3486150"/>
            <a:chOff x="1642" y="1524"/>
            <a:chExt cx="2844" cy="2196"/>
          </a:xfrm>
        </p:grpSpPr>
        <p:sp>
          <p:nvSpPr>
            <p:cNvPr id="864261" name="Line 5"/>
            <p:cNvSpPr>
              <a:spLocks noChangeShapeType="1"/>
            </p:cNvSpPr>
            <p:nvPr/>
          </p:nvSpPr>
          <p:spPr bwMode="auto">
            <a:xfrm>
              <a:off x="1642" y="3508"/>
              <a:ext cx="260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62" name="Freeform 6"/>
            <p:cNvSpPr/>
            <p:nvPr/>
          </p:nvSpPr>
          <p:spPr bwMode="auto">
            <a:xfrm>
              <a:off x="4212" y="3489"/>
              <a:ext cx="129" cy="47"/>
            </a:xfrm>
            <a:custGeom>
              <a:avLst/>
              <a:gdLst>
                <a:gd name="T0" fmla="*/ 0 w 102"/>
                <a:gd name="T1" fmla="*/ 42 h 42"/>
                <a:gd name="T2" fmla="*/ 17 w 102"/>
                <a:gd name="T3" fmla="*/ 17 h 42"/>
                <a:gd name="T4" fmla="*/ 0 w 102"/>
                <a:gd name="T5" fmla="*/ 0 h 42"/>
                <a:gd name="T6" fmla="*/ 102 w 102"/>
                <a:gd name="T7" fmla="*/ 17 h 42"/>
                <a:gd name="T8" fmla="*/ 0 w 102"/>
                <a:gd name="T9" fmla="*/ 42 h 42"/>
              </a:gdLst>
              <a:ahLst/>
              <a:cxnLst>
                <a:cxn ang="0">
                  <a:pos x="T0" y="T1"/>
                </a:cxn>
                <a:cxn ang="0">
                  <a:pos x="T2" y="T3"/>
                </a:cxn>
                <a:cxn ang="0">
                  <a:pos x="T4" y="T5"/>
                </a:cxn>
                <a:cxn ang="0">
                  <a:pos x="T6" y="T7"/>
                </a:cxn>
                <a:cxn ang="0">
                  <a:pos x="T8" y="T9"/>
                </a:cxn>
              </a:cxnLst>
              <a:rect l="0" t="0" r="r" b="b"/>
              <a:pathLst>
                <a:path w="102" h="42">
                  <a:moveTo>
                    <a:pt x="0" y="42"/>
                  </a:moveTo>
                  <a:lnTo>
                    <a:pt x="17" y="17"/>
                  </a:lnTo>
                  <a:lnTo>
                    <a:pt x="0" y="0"/>
                  </a:lnTo>
                  <a:lnTo>
                    <a:pt x="102" y="17"/>
                  </a:lnTo>
                  <a:lnTo>
                    <a:pt x="0" y="42"/>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63" name="Line 7"/>
            <p:cNvSpPr>
              <a:spLocks noChangeShapeType="1"/>
            </p:cNvSpPr>
            <p:nvPr/>
          </p:nvSpPr>
          <p:spPr bwMode="auto">
            <a:xfrm flipV="1">
              <a:off x="1848" y="1718"/>
              <a:ext cx="1" cy="179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64" name="Freeform 8"/>
            <p:cNvSpPr/>
            <p:nvPr/>
          </p:nvSpPr>
          <p:spPr bwMode="auto">
            <a:xfrm>
              <a:off x="1826" y="1623"/>
              <a:ext cx="44" cy="114"/>
            </a:xfrm>
            <a:custGeom>
              <a:avLst/>
              <a:gdLst>
                <a:gd name="T0" fmla="*/ 34 w 34"/>
                <a:gd name="T1" fmla="*/ 102 h 102"/>
                <a:gd name="T2" fmla="*/ 17 w 34"/>
                <a:gd name="T3" fmla="*/ 85 h 102"/>
                <a:gd name="T4" fmla="*/ 0 w 34"/>
                <a:gd name="T5" fmla="*/ 102 h 102"/>
                <a:gd name="T6" fmla="*/ 17 w 34"/>
                <a:gd name="T7" fmla="*/ 0 h 102"/>
                <a:gd name="T8" fmla="*/ 34 w 34"/>
                <a:gd name="T9" fmla="*/ 102 h 102"/>
              </a:gdLst>
              <a:ahLst/>
              <a:cxnLst>
                <a:cxn ang="0">
                  <a:pos x="T0" y="T1"/>
                </a:cxn>
                <a:cxn ang="0">
                  <a:pos x="T2" y="T3"/>
                </a:cxn>
                <a:cxn ang="0">
                  <a:pos x="T4" y="T5"/>
                </a:cxn>
                <a:cxn ang="0">
                  <a:pos x="T6" y="T7"/>
                </a:cxn>
                <a:cxn ang="0">
                  <a:pos x="T8" y="T9"/>
                </a:cxn>
              </a:cxnLst>
              <a:rect l="0" t="0" r="r" b="b"/>
              <a:pathLst>
                <a:path w="34" h="102">
                  <a:moveTo>
                    <a:pt x="34" y="102"/>
                  </a:moveTo>
                  <a:lnTo>
                    <a:pt x="17" y="85"/>
                  </a:lnTo>
                  <a:lnTo>
                    <a:pt x="0" y="102"/>
                  </a:lnTo>
                  <a:lnTo>
                    <a:pt x="17" y="0"/>
                  </a:lnTo>
                  <a:lnTo>
                    <a:pt x="34" y="102"/>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65" name="Rectangle 9"/>
            <p:cNvSpPr>
              <a:spLocks noChangeArrowheads="1"/>
            </p:cNvSpPr>
            <p:nvPr/>
          </p:nvSpPr>
          <p:spPr bwMode="auto">
            <a:xfrm>
              <a:off x="4165" y="3467"/>
              <a:ext cx="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FFFFCC"/>
                </a:solidFill>
                <a:latin typeface="Times New Roman" panose="02020503050405090304" pitchFamily="18" charset="0"/>
                <a:ea typeface="楷体_GB2312" pitchFamily="1" charset="-122"/>
              </a:endParaRPr>
            </a:p>
          </p:txBody>
        </p:sp>
        <p:sp>
          <p:nvSpPr>
            <p:cNvPr id="864266" name="Rectangle 10"/>
            <p:cNvSpPr>
              <a:spLocks noChangeArrowheads="1"/>
            </p:cNvSpPr>
            <p:nvPr/>
          </p:nvSpPr>
          <p:spPr bwMode="auto">
            <a:xfrm>
              <a:off x="4295" y="3584"/>
              <a:ext cx="7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864267" name="Rectangle 11"/>
            <p:cNvSpPr>
              <a:spLocks noChangeArrowheads="1"/>
            </p:cNvSpPr>
            <p:nvPr/>
          </p:nvSpPr>
          <p:spPr bwMode="auto">
            <a:xfrm>
              <a:off x="4356" y="3584"/>
              <a:ext cx="13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FFFFCC"/>
                </a:solidFill>
                <a:latin typeface="Times New Roman" panose="02020503050405090304" pitchFamily="18" charset="0"/>
                <a:ea typeface="楷体_GB2312" pitchFamily="1" charset="-122"/>
              </a:endParaRPr>
            </a:p>
          </p:txBody>
        </p:sp>
        <p:sp>
          <p:nvSpPr>
            <p:cNvPr id="864268" name="Freeform 12"/>
            <p:cNvSpPr/>
            <p:nvPr/>
          </p:nvSpPr>
          <p:spPr bwMode="auto">
            <a:xfrm>
              <a:off x="1848" y="3441"/>
              <a:ext cx="97" cy="67"/>
            </a:xfrm>
            <a:custGeom>
              <a:avLst/>
              <a:gdLst>
                <a:gd name="T0" fmla="*/ 0 w 76"/>
                <a:gd name="T1" fmla="*/ 60 h 60"/>
                <a:gd name="T2" fmla="*/ 17 w 76"/>
                <a:gd name="T3" fmla="*/ 26 h 60"/>
                <a:gd name="T4" fmla="*/ 42 w 76"/>
                <a:gd name="T5" fmla="*/ 9 h 60"/>
                <a:gd name="T6" fmla="*/ 76 w 76"/>
                <a:gd name="T7" fmla="*/ 0 h 60"/>
              </a:gdLst>
              <a:ahLst/>
              <a:cxnLst>
                <a:cxn ang="0">
                  <a:pos x="T0" y="T1"/>
                </a:cxn>
                <a:cxn ang="0">
                  <a:pos x="T2" y="T3"/>
                </a:cxn>
                <a:cxn ang="0">
                  <a:pos x="T4" y="T5"/>
                </a:cxn>
                <a:cxn ang="0">
                  <a:pos x="T6" y="T7"/>
                </a:cxn>
              </a:cxnLst>
              <a:rect l="0" t="0" r="r" b="b"/>
              <a:pathLst>
                <a:path w="76" h="60">
                  <a:moveTo>
                    <a:pt x="0" y="60"/>
                  </a:moveTo>
                  <a:lnTo>
                    <a:pt x="17" y="26"/>
                  </a:lnTo>
                  <a:lnTo>
                    <a:pt x="42" y="9"/>
                  </a:lnTo>
                  <a:lnTo>
                    <a:pt x="76"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69" name="Line 13"/>
            <p:cNvSpPr>
              <a:spLocks noChangeShapeType="1"/>
            </p:cNvSpPr>
            <p:nvPr/>
          </p:nvSpPr>
          <p:spPr bwMode="auto">
            <a:xfrm flipV="1">
              <a:off x="1945" y="3376"/>
              <a:ext cx="1943" cy="65"/>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0" name="Line 14"/>
            <p:cNvSpPr>
              <a:spLocks noChangeShapeType="1"/>
            </p:cNvSpPr>
            <p:nvPr/>
          </p:nvSpPr>
          <p:spPr bwMode="auto">
            <a:xfrm flipV="1">
              <a:off x="2052" y="3063"/>
              <a:ext cx="1728" cy="13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1" name="Line 15"/>
            <p:cNvSpPr>
              <a:spLocks noChangeShapeType="1"/>
            </p:cNvSpPr>
            <p:nvPr/>
          </p:nvSpPr>
          <p:spPr bwMode="auto">
            <a:xfrm flipV="1">
              <a:off x="2052" y="2770"/>
              <a:ext cx="1610" cy="16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2" name="Line 16"/>
            <p:cNvSpPr>
              <a:spLocks noChangeShapeType="1"/>
            </p:cNvSpPr>
            <p:nvPr/>
          </p:nvSpPr>
          <p:spPr bwMode="auto">
            <a:xfrm flipV="1">
              <a:off x="2052" y="2504"/>
              <a:ext cx="1426" cy="161"/>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3" name="Rectangle 17"/>
            <p:cNvSpPr>
              <a:spLocks noChangeArrowheads="1"/>
            </p:cNvSpPr>
            <p:nvPr/>
          </p:nvSpPr>
          <p:spPr bwMode="auto">
            <a:xfrm>
              <a:off x="1913" y="1524"/>
              <a:ext cx="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FFFFCC"/>
                </a:solidFill>
                <a:latin typeface="Times New Roman" panose="02020503050405090304" pitchFamily="18" charset="0"/>
                <a:ea typeface="楷体_GB2312" pitchFamily="1" charset="-122"/>
              </a:endParaRPr>
            </a:p>
          </p:txBody>
        </p:sp>
        <p:sp>
          <p:nvSpPr>
            <p:cNvPr id="864274" name="Rectangle 18"/>
            <p:cNvSpPr>
              <a:spLocks noChangeArrowheads="1"/>
            </p:cNvSpPr>
            <p:nvPr/>
          </p:nvSpPr>
          <p:spPr bwMode="auto">
            <a:xfrm>
              <a:off x="1985" y="1651"/>
              <a:ext cx="7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FFFFCC"/>
                </a:solidFill>
                <a:latin typeface="Times New Roman" panose="02020503050405090304" pitchFamily="18" charset="0"/>
                <a:ea typeface="楷体_GB2312" pitchFamily="1" charset="-122"/>
              </a:endParaRPr>
            </a:p>
          </p:txBody>
        </p:sp>
        <p:sp>
          <p:nvSpPr>
            <p:cNvPr id="864275" name="Rectangle 19"/>
            <p:cNvSpPr>
              <a:spLocks noChangeArrowheads="1"/>
            </p:cNvSpPr>
            <p:nvPr/>
          </p:nvSpPr>
          <p:spPr bwMode="auto">
            <a:xfrm>
              <a:off x="1844" y="3527"/>
              <a:ext cx="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a:solidFill>
                    <a:srgbClr val="000000"/>
                  </a:solidFill>
                  <a:latin typeface="Times New Roman" panose="02020503050405090304" pitchFamily="18" charset="0"/>
                  <a:ea typeface="楷体_GB2312" pitchFamily="1" charset="-122"/>
                </a:rPr>
                <a:t>0</a:t>
              </a:r>
              <a:endParaRPr lang="zh-CN" altLang="en-US" sz="1600" b="1">
                <a:solidFill>
                  <a:srgbClr val="FFFFCC"/>
                </a:solidFill>
                <a:latin typeface="Times New Roman" panose="02020503050405090304" pitchFamily="18" charset="0"/>
                <a:ea typeface="楷体_GB2312" pitchFamily="1" charset="-122"/>
              </a:endParaRPr>
            </a:p>
          </p:txBody>
        </p:sp>
        <p:sp>
          <p:nvSpPr>
            <p:cNvPr id="864276" name="Line 20"/>
            <p:cNvSpPr>
              <a:spLocks noChangeShapeType="1"/>
            </p:cNvSpPr>
            <p:nvPr/>
          </p:nvSpPr>
          <p:spPr bwMode="auto">
            <a:xfrm flipV="1">
              <a:off x="1848" y="2286"/>
              <a:ext cx="97" cy="122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7" name="Freeform 21"/>
            <p:cNvSpPr/>
            <p:nvPr/>
          </p:nvSpPr>
          <p:spPr bwMode="auto">
            <a:xfrm>
              <a:off x="1848" y="3195"/>
              <a:ext cx="204" cy="313"/>
            </a:xfrm>
            <a:custGeom>
              <a:avLst/>
              <a:gdLst>
                <a:gd name="T0" fmla="*/ 0 w 161"/>
                <a:gd name="T1" fmla="*/ 281 h 281"/>
                <a:gd name="T2" fmla="*/ 8 w 161"/>
                <a:gd name="T3" fmla="*/ 196 h 281"/>
                <a:gd name="T4" fmla="*/ 34 w 161"/>
                <a:gd name="T5" fmla="*/ 119 h 281"/>
                <a:gd name="T6" fmla="*/ 85 w 161"/>
                <a:gd name="T7" fmla="*/ 51 h 281"/>
                <a:gd name="T8" fmla="*/ 161 w 161"/>
                <a:gd name="T9" fmla="*/ 0 h 281"/>
              </a:gdLst>
              <a:ahLst/>
              <a:cxnLst>
                <a:cxn ang="0">
                  <a:pos x="T0" y="T1"/>
                </a:cxn>
                <a:cxn ang="0">
                  <a:pos x="T2" y="T3"/>
                </a:cxn>
                <a:cxn ang="0">
                  <a:pos x="T4" y="T5"/>
                </a:cxn>
                <a:cxn ang="0">
                  <a:pos x="T6" y="T7"/>
                </a:cxn>
                <a:cxn ang="0">
                  <a:pos x="T8" y="T9"/>
                </a:cxn>
              </a:cxnLst>
              <a:rect l="0" t="0" r="r" b="b"/>
              <a:pathLst>
                <a:path w="161" h="281">
                  <a:moveTo>
                    <a:pt x="0" y="281"/>
                  </a:moveTo>
                  <a:lnTo>
                    <a:pt x="8" y="196"/>
                  </a:lnTo>
                  <a:lnTo>
                    <a:pt x="34" y="119"/>
                  </a:lnTo>
                  <a:lnTo>
                    <a:pt x="85" y="51"/>
                  </a:lnTo>
                  <a:lnTo>
                    <a:pt x="161"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8" name="Freeform 22"/>
            <p:cNvSpPr/>
            <p:nvPr/>
          </p:nvSpPr>
          <p:spPr bwMode="auto">
            <a:xfrm>
              <a:off x="1870" y="2930"/>
              <a:ext cx="182" cy="313"/>
            </a:xfrm>
            <a:custGeom>
              <a:avLst/>
              <a:gdLst>
                <a:gd name="T0" fmla="*/ 0 w 144"/>
                <a:gd name="T1" fmla="*/ 281 h 281"/>
                <a:gd name="T2" fmla="*/ 8 w 144"/>
                <a:gd name="T3" fmla="*/ 196 h 281"/>
                <a:gd name="T4" fmla="*/ 34 w 144"/>
                <a:gd name="T5" fmla="*/ 119 h 281"/>
                <a:gd name="T6" fmla="*/ 76 w 144"/>
                <a:gd name="T7" fmla="*/ 51 h 281"/>
                <a:gd name="T8" fmla="*/ 144 w 144"/>
                <a:gd name="T9" fmla="*/ 0 h 281"/>
              </a:gdLst>
              <a:ahLst/>
              <a:cxnLst>
                <a:cxn ang="0">
                  <a:pos x="T0" y="T1"/>
                </a:cxn>
                <a:cxn ang="0">
                  <a:pos x="T2" y="T3"/>
                </a:cxn>
                <a:cxn ang="0">
                  <a:pos x="T4" y="T5"/>
                </a:cxn>
                <a:cxn ang="0">
                  <a:pos x="T6" y="T7"/>
                </a:cxn>
                <a:cxn ang="0">
                  <a:pos x="T8" y="T9"/>
                </a:cxn>
              </a:cxnLst>
              <a:rect l="0" t="0" r="r" b="b"/>
              <a:pathLst>
                <a:path w="144" h="281">
                  <a:moveTo>
                    <a:pt x="0" y="281"/>
                  </a:moveTo>
                  <a:lnTo>
                    <a:pt x="8" y="196"/>
                  </a:lnTo>
                  <a:lnTo>
                    <a:pt x="34" y="119"/>
                  </a:lnTo>
                  <a:lnTo>
                    <a:pt x="76" y="51"/>
                  </a:lnTo>
                  <a:lnTo>
                    <a:pt x="144"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79" name="Freeform 23"/>
            <p:cNvSpPr/>
            <p:nvPr/>
          </p:nvSpPr>
          <p:spPr bwMode="auto">
            <a:xfrm>
              <a:off x="1901" y="2665"/>
              <a:ext cx="151" cy="227"/>
            </a:xfrm>
            <a:custGeom>
              <a:avLst/>
              <a:gdLst>
                <a:gd name="T0" fmla="*/ 0 w 119"/>
                <a:gd name="T1" fmla="*/ 204 h 204"/>
                <a:gd name="T2" fmla="*/ 9 w 119"/>
                <a:gd name="T3" fmla="*/ 128 h 204"/>
                <a:gd name="T4" fmla="*/ 51 w 119"/>
                <a:gd name="T5" fmla="*/ 51 h 204"/>
                <a:gd name="T6" fmla="*/ 119 w 119"/>
                <a:gd name="T7" fmla="*/ 0 h 204"/>
              </a:gdLst>
              <a:ahLst/>
              <a:cxnLst>
                <a:cxn ang="0">
                  <a:pos x="T0" y="T1"/>
                </a:cxn>
                <a:cxn ang="0">
                  <a:pos x="T2" y="T3"/>
                </a:cxn>
                <a:cxn ang="0">
                  <a:pos x="T4" y="T5"/>
                </a:cxn>
                <a:cxn ang="0">
                  <a:pos x="T6" y="T7"/>
                </a:cxn>
              </a:cxnLst>
              <a:rect l="0" t="0" r="r" b="b"/>
              <a:pathLst>
                <a:path w="119" h="204">
                  <a:moveTo>
                    <a:pt x="0" y="204"/>
                  </a:moveTo>
                  <a:lnTo>
                    <a:pt x="9" y="128"/>
                  </a:lnTo>
                  <a:lnTo>
                    <a:pt x="51" y="51"/>
                  </a:lnTo>
                  <a:lnTo>
                    <a:pt x="119"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0" name="Line 24"/>
            <p:cNvSpPr>
              <a:spLocks noChangeShapeType="1"/>
            </p:cNvSpPr>
            <p:nvPr/>
          </p:nvSpPr>
          <p:spPr bwMode="auto">
            <a:xfrm flipV="1">
              <a:off x="2096" y="2258"/>
              <a:ext cx="1285" cy="13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1" name="Freeform 25"/>
            <p:cNvSpPr/>
            <p:nvPr/>
          </p:nvSpPr>
          <p:spPr bwMode="auto">
            <a:xfrm>
              <a:off x="1923" y="2391"/>
              <a:ext cx="173" cy="208"/>
            </a:xfrm>
            <a:custGeom>
              <a:avLst/>
              <a:gdLst>
                <a:gd name="T0" fmla="*/ 0 w 136"/>
                <a:gd name="T1" fmla="*/ 187 h 187"/>
                <a:gd name="T2" fmla="*/ 17 w 136"/>
                <a:gd name="T3" fmla="*/ 102 h 187"/>
                <a:gd name="T4" fmla="*/ 68 w 136"/>
                <a:gd name="T5" fmla="*/ 42 h 187"/>
                <a:gd name="T6" fmla="*/ 136 w 136"/>
                <a:gd name="T7" fmla="*/ 0 h 187"/>
              </a:gdLst>
              <a:ahLst/>
              <a:cxnLst>
                <a:cxn ang="0">
                  <a:pos x="T0" y="T1"/>
                </a:cxn>
                <a:cxn ang="0">
                  <a:pos x="T2" y="T3"/>
                </a:cxn>
                <a:cxn ang="0">
                  <a:pos x="T4" y="T5"/>
                </a:cxn>
                <a:cxn ang="0">
                  <a:pos x="T6" y="T7"/>
                </a:cxn>
              </a:cxnLst>
              <a:rect l="0" t="0" r="r" b="b"/>
              <a:pathLst>
                <a:path w="136" h="187">
                  <a:moveTo>
                    <a:pt x="0" y="187"/>
                  </a:moveTo>
                  <a:lnTo>
                    <a:pt x="17" y="102"/>
                  </a:lnTo>
                  <a:lnTo>
                    <a:pt x="68" y="42"/>
                  </a:lnTo>
                  <a:lnTo>
                    <a:pt x="136"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2" name="Line 26"/>
            <p:cNvSpPr>
              <a:spLocks noChangeShapeType="1"/>
            </p:cNvSpPr>
            <p:nvPr/>
          </p:nvSpPr>
          <p:spPr bwMode="auto">
            <a:xfrm flipV="1">
              <a:off x="2052" y="1993"/>
              <a:ext cx="1221" cy="179"/>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3" name="Freeform 27"/>
            <p:cNvSpPr/>
            <p:nvPr/>
          </p:nvSpPr>
          <p:spPr bwMode="auto">
            <a:xfrm>
              <a:off x="1945" y="2172"/>
              <a:ext cx="107" cy="114"/>
            </a:xfrm>
            <a:custGeom>
              <a:avLst/>
              <a:gdLst>
                <a:gd name="T0" fmla="*/ 0 w 85"/>
                <a:gd name="T1" fmla="*/ 102 h 102"/>
                <a:gd name="T2" fmla="*/ 17 w 85"/>
                <a:gd name="T3" fmla="*/ 51 h 102"/>
                <a:gd name="T4" fmla="*/ 43 w 85"/>
                <a:gd name="T5" fmla="*/ 17 h 102"/>
                <a:gd name="T6" fmla="*/ 85 w 85"/>
                <a:gd name="T7" fmla="*/ 0 h 102"/>
              </a:gdLst>
              <a:ahLst/>
              <a:cxnLst>
                <a:cxn ang="0">
                  <a:pos x="T0" y="T1"/>
                </a:cxn>
                <a:cxn ang="0">
                  <a:pos x="T2" y="T3"/>
                </a:cxn>
                <a:cxn ang="0">
                  <a:pos x="T4" y="T5"/>
                </a:cxn>
                <a:cxn ang="0">
                  <a:pos x="T6" y="T7"/>
                </a:cxn>
              </a:cxnLst>
              <a:rect l="0" t="0" r="r" b="b"/>
              <a:pathLst>
                <a:path w="85" h="102">
                  <a:moveTo>
                    <a:pt x="0" y="102"/>
                  </a:moveTo>
                  <a:lnTo>
                    <a:pt x="17" y="51"/>
                  </a:lnTo>
                  <a:lnTo>
                    <a:pt x="43" y="17"/>
                  </a:lnTo>
                  <a:lnTo>
                    <a:pt x="85" y="0"/>
                  </a:lnTo>
                </a:path>
              </a:pathLst>
            </a:custGeom>
            <a:noFill/>
            <a:ln w="19050" cmpd="sng">
              <a:solidFill>
                <a:srgbClr val="FF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864284" name="Group 28"/>
          <p:cNvGrpSpPr/>
          <p:nvPr/>
        </p:nvGrpSpPr>
        <p:grpSpPr bwMode="auto">
          <a:xfrm>
            <a:off x="3748088" y="2585720"/>
            <a:ext cx="1079500" cy="1261105"/>
            <a:chOff x="973" y="2644"/>
            <a:chExt cx="531" cy="736"/>
          </a:xfrm>
        </p:grpSpPr>
        <p:sp>
          <p:nvSpPr>
            <p:cNvPr id="864285" name="Rectangle 29"/>
            <p:cNvSpPr>
              <a:spLocks noChangeArrowheads="1"/>
            </p:cNvSpPr>
            <p:nvPr/>
          </p:nvSpPr>
          <p:spPr bwMode="auto">
            <a:xfrm>
              <a:off x="973" y="2949"/>
              <a:ext cx="531"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工 作  区</a:t>
              </a:r>
              <a:endParaRPr lang="zh-CN" altLang="en-US" sz="2400" b="1">
                <a:solidFill>
                  <a:srgbClr val="000000"/>
                </a:solidFill>
                <a:latin typeface="Times New Roman" panose="02020503050405090304" pitchFamily="18" charset="0"/>
                <a:ea typeface="楷体_GB2312" pitchFamily="1" charset="-122"/>
              </a:endParaRPr>
            </a:p>
          </p:txBody>
        </p:sp>
        <p:sp>
          <p:nvSpPr>
            <p:cNvPr id="864286" name="Rectangle 30"/>
            <p:cNvSpPr>
              <a:spLocks noChangeArrowheads="1"/>
            </p:cNvSpPr>
            <p:nvPr/>
          </p:nvSpPr>
          <p:spPr bwMode="auto">
            <a:xfrm>
              <a:off x="1043" y="2644"/>
              <a:ext cx="40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zh-CN" altLang="en-US" sz="2400" b="1">
                  <a:solidFill>
                    <a:srgbClr val="000000"/>
                  </a:solidFill>
                  <a:latin typeface="宋体" pitchFamily="2" charset="-122"/>
                  <a:ea typeface="楷体_GB2312" pitchFamily="1" charset="-122"/>
                </a:rPr>
                <a:t>安 全</a:t>
              </a:r>
              <a:endParaRPr lang="zh-CN" altLang="en-US" sz="2400" b="1">
                <a:solidFill>
                  <a:srgbClr val="000000"/>
                </a:solidFill>
                <a:latin typeface="Times New Roman" panose="02020503050405090304" pitchFamily="18" charset="0"/>
                <a:ea typeface="楷体_GB2312" pitchFamily="1" charset="-122"/>
              </a:endParaRPr>
            </a:p>
          </p:txBody>
        </p:sp>
      </p:grpSp>
      <p:grpSp>
        <p:nvGrpSpPr>
          <p:cNvPr id="864393" name="Group 137"/>
          <p:cNvGrpSpPr/>
          <p:nvPr/>
        </p:nvGrpSpPr>
        <p:grpSpPr bwMode="auto">
          <a:xfrm>
            <a:off x="3113089" y="1407796"/>
            <a:ext cx="1641475" cy="449263"/>
            <a:chOff x="642" y="1874"/>
            <a:chExt cx="1034" cy="283"/>
          </a:xfrm>
        </p:grpSpPr>
        <p:sp>
          <p:nvSpPr>
            <p:cNvPr id="864287" name="Line 31"/>
            <p:cNvSpPr>
              <a:spLocks noChangeShapeType="1"/>
            </p:cNvSpPr>
            <p:nvPr/>
          </p:nvSpPr>
          <p:spPr bwMode="auto">
            <a:xfrm>
              <a:off x="975"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8" name="Line 32"/>
            <p:cNvSpPr>
              <a:spLocks noChangeShapeType="1"/>
            </p:cNvSpPr>
            <p:nvPr/>
          </p:nvSpPr>
          <p:spPr bwMode="auto">
            <a:xfrm>
              <a:off x="1083"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89" name="Line 33"/>
            <p:cNvSpPr>
              <a:spLocks noChangeShapeType="1"/>
            </p:cNvSpPr>
            <p:nvPr/>
          </p:nvSpPr>
          <p:spPr bwMode="auto">
            <a:xfrm>
              <a:off x="1191"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0" name="Line 34"/>
            <p:cNvSpPr>
              <a:spLocks noChangeShapeType="1"/>
            </p:cNvSpPr>
            <p:nvPr/>
          </p:nvSpPr>
          <p:spPr bwMode="auto">
            <a:xfrm>
              <a:off x="1299"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1" name="Line 35"/>
            <p:cNvSpPr>
              <a:spLocks noChangeShapeType="1"/>
            </p:cNvSpPr>
            <p:nvPr/>
          </p:nvSpPr>
          <p:spPr bwMode="auto">
            <a:xfrm>
              <a:off x="1407"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2" name="Line 36"/>
            <p:cNvSpPr>
              <a:spLocks noChangeShapeType="1"/>
            </p:cNvSpPr>
            <p:nvPr/>
          </p:nvSpPr>
          <p:spPr bwMode="auto">
            <a:xfrm>
              <a:off x="1515"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3" name="Line 37"/>
            <p:cNvSpPr>
              <a:spLocks noChangeShapeType="1"/>
            </p:cNvSpPr>
            <p:nvPr/>
          </p:nvSpPr>
          <p:spPr bwMode="auto">
            <a:xfrm>
              <a:off x="1623" y="2040"/>
              <a:ext cx="53"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4" name="Rectangle 38"/>
            <p:cNvSpPr>
              <a:spLocks noChangeArrowheads="1"/>
            </p:cNvSpPr>
            <p:nvPr/>
          </p:nvSpPr>
          <p:spPr bwMode="auto">
            <a:xfrm>
              <a:off x="642" y="1874"/>
              <a:ext cx="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b="1">
                  <a:solidFill>
                    <a:srgbClr val="006600"/>
                  </a:solidFill>
                  <a:latin typeface="Times New Roman" panose="02020503050405090304" pitchFamily="18" charset="0"/>
                  <a:ea typeface="楷体_GB2312" pitchFamily="1" charset="-122"/>
                </a:rPr>
                <a:t>I</a:t>
              </a:r>
              <a:endParaRPr lang="en-US" altLang="zh-CN" sz="2400" b="1">
                <a:solidFill>
                  <a:srgbClr val="006600"/>
                </a:solidFill>
                <a:latin typeface="Times New Roman" panose="02020503050405090304" pitchFamily="18" charset="0"/>
                <a:ea typeface="楷体_GB2312" pitchFamily="1" charset="-122"/>
              </a:endParaRPr>
            </a:p>
          </p:txBody>
        </p:sp>
        <p:sp>
          <p:nvSpPr>
            <p:cNvPr id="864295" name="Rectangle 39"/>
            <p:cNvSpPr>
              <a:spLocks noChangeArrowheads="1"/>
            </p:cNvSpPr>
            <p:nvPr/>
          </p:nvSpPr>
          <p:spPr bwMode="auto">
            <a:xfrm>
              <a:off x="721" y="2021"/>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006600"/>
                  </a:solidFill>
                  <a:latin typeface="Times New Roman" panose="02020503050405090304" pitchFamily="18" charset="0"/>
                  <a:ea typeface="楷体_GB2312" pitchFamily="1" charset="-122"/>
                </a:rPr>
                <a:t>C</a:t>
              </a:r>
              <a:endParaRPr lang="en-US" altLang="zh-CN" sz="1400" b="1">
                <a:solidFill>
                  <a:srgbClr val="006600"/>
                </a:solidFill>
                <a:latin typeface="Times New Roman" panose="02020503050405090304" pitchFamily="18" charset="0"/>
                <a:ea typeface="楷体_GB2312" pitchFamily="1" charset="-122"/>
              </a:endParaRPr>
            </a:p>
          </p:txBody>
        </p:sp>
        <p:sp>
          <p:nvSpPr>
            <p:cNvPr id="864296" name="Rectangle 40"/>
            <p:cNvSpPr>
              <a:spLocks noChangeArrowheads="1"/>
            </p:cNvSpPr>
            <p:nvPr/>
          </p:nvSpPr>
          <p:spPr bwMode="auto">
            <a:xfrm>
              <a:off x="796" y="2021"/>
              <a:ext cx="15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b="1">
                  <a:solidFill>
                    <a:srgbClr val="006600"/>
                  </a:solidFill>
                  <a:latin typeface="Times New Roman" panose="02020503050405090304" pitchFamily="18" charset="0"/>
                  <a:ea typeface="楷体_GB2312" pitchFamily="1" charset="-122"/>
                </a:rPr>
                <a:t>M</a:t>
              </a:r>
              <a:endParaRPr lang="en-US" altLang="zh-CN" sz="1400" b="1">
                <a:solidFill>
                  <a:srgbClr val="006600"/>
                </a:solidFill>
                <a:latin typeface="Times New Roman" panose="02020503050405090304" pitchFamily="18" charset="0"/>
                <a:ea typeface="楷体_GB2312" pitchFamily="1" charset="-122"/>
              </a:endParaRPr>
            </a:p>
          </p:txBody>
        </p:sp>
        <p:sp>
          <p:nvSpPr>
            <p:cNvPr id="864334" name="Line 78"/>
            <p:cNvSpPr>
              <a:spLocks noChangeShapeType="1"/>
            </p:cNvSpPr>
            <p:nvPr/>
          </p:nvSpPr>
          <p:spPr bwMode="auto">
            <a:xfrm flipH="1" flipV="1">
              <a:off x="1395" y="1936"/>
              <a:ext cx="12"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5" name="Line 79"/>
            <p:cNvSpPr>
              <a:spLocks noChangeShapeType="1"/>
            </p:cNvSpPr>
            <p:nvPr/>
          </p:nvSpPr>
          <p:spPr bwMode="auto">
            <a:xfrm flipH="1">
              <a:off x="975" y="1945"/>
              <a:ext cx="97"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6" name="Line 80"/>
            <p:cNvSpPr>
              <a:spLocks noChangeShapeType="1"/>
            </p:cNvSpPr>
            <p:nvPr/>
          </p:nvSpPr>
          <p:spPr bwMode="auto">
            <a:xfrm flipH="1">
              <a:off x="1072" y="1945"/>
              <a:ext cx="107"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7" name="Line 81"/>
            <p:cNvSpPr>
              <a:spLocks noChangeShapeType="1"/>
            </p:cNvSpPr>
            <p:nvPr/>
          </p:nvSpPr>
          <p:spPr bwMode="auto">
            <a:xfrm flipH="1">
              <a:off x="1126" y="1945"/>
              <a:ext cx="97"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8" name="Line 82"/>
            <p:cNvSpPr>
              <a:spLocks noChangeShapeType="1"/>
            </p:cNvSpPr>
            <p:nvPr/>
          </p:nvSpPr>
          <p:spPr bwMode="auto">
            <a:xfrm flipH="1">
              <a:off x="1028" y="1945"/>
              <a:ext cx="98"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9" name="Line 83"/>
            <p:cNvSpPr>
              <a:spLocks noChangeShapeType="1"/>
            </p:cNvSpPr>
            <p:nvPr/>
          </p:nvSpPr>
          <p:spPr bwMode="auto">
            <a:xfrm flipH="1">
              <a:off x="1179" y="1945"/>
              <a:ext cx="98"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0" name="Line 84"/>
            <p:cNvSpPr>
              <a:spLocks noChangeShapeType="1"/>
            </p:cNvSpPr>
            <p:nvPr/>
          </p:nvSpPr>
          <p:spPr bwMode="auto">
            <a:xfrm flipH="1">
              <a:off x="1223" y="1945"/>
              <a:ext cx="108"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1" name="Line 85"/>
            <p:cNvSpPr>
              <a:spLocks noChangeShapeType="1"/>
            </p:cNvSpPr>
            <p:nvPr/>
          </p:nvSpPr>
          <p:spPr bwMode="auto">
            <a:xfrm flipH="1">
              <a:off x="1277" y="1945"/>
              <a:ext cx="108"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2" name="Line 86"/>
            <p:cNvSpPr>
              <a:spLocks noChangeShapeType="1"/>
            </p:cNvSpPr>
            <p:nvPr/>
          </p:nvSpPr>
          <p:spPr bwMode="auto">
            <a:xfrm flipH="1">
              <a:off x="1331" y="1926"/>
              <a:ext cx="129" cy="11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3" name="Line 87"/>
            <p:cNvSpPr>
              <a:spLocks noChangeShapeType="1"/>
            </p:cNvSpPr>
            <p:nvPr/>
          </p:nvSpPr>
          <p:spPr bwMode="auto">
            <a:xfrm flipH="1">
              <a:off x="1385" y="1945"/>
              <a:ext cx="97" cy="95"/>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4" name="Line 88"/>
            <p:cNvSpPr>
              <a:spLocks noChangeShapeType="1"/>
            </p:cNvSpPr>
            <p:nvPr/>
          </p:nvSpPr>
          <p:spPr bwMode="auto">
            <a:xfrm flipH="1">
              <a:off x="1428" y="1993"/>
              <a:ext cx="54"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864395" name="Group 139"/>
          <p:cNvGrpSpPr/>
          <p:nvPr/>
        </p:nvGrpSpPr>
        <p:grpSpPr bwMode="auto">
          <a:xfrm>
            <a:off x="4203701" y="1490345"/>
            <a:ext cx="2697163" cy="2311400"/>
            <a:chOff x="2290" y="672"/>
            <a:chExt cx="1717" cy="1345"/>
          </a:xfrm>
        </p:grpSpPr>
        <p:sp>
          <p:nvSpPr>
            <p:cNvPr id="864305" name="Rectangle 49"/>
            <p:cNvSpPr>
              <a:spLocks noChangeArrowheads="1"/>
            </p:cNvSpPr>
            <p:nvPr/>
          </p:nvSpPr>
          <p:spPr bwMode="auto">
            <a:xfrm>
              <a:off x="2928" y="1179"/>
              <a:ext cx="11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b="1" i="1">
                  <a:solidFill>
                    <a:srgbClr val="006600"/>
                  </a:solidFill>
                  <a:latin typeface="Times New Roman" panose="02020503050405090304" pitchFamily="18" charset="0"/>
                  <a:ea typeface="楷体_GB2312" pitchFamily="1" charset="-122"/>
                </a:rPr>
                <a:t>P</a:t>
              </a:r>
              <a:endParaRPr lang="en-US" altLang="zh-CN" sz="2400" b="1">
                <a:solidFill>
                  <a:srgbClr val="006600"/>
                </a:solidFill>
                <a:latin typeface="Times New Roman" panose="02020503050405090304" pitchFamily="18" charset="0"/>
                <a:ea typeface="楷体_GB2312" pitchFamily="1" charset="-122"/>
              </a:endParaRPr>
            </a:p>
          </p:txBody>
        </p:sp>
        <p:sp>
          <p:nvSpPr>
            <p:cNvPr id="864306" name="Rectangle 50"/>
            <p:cNvSpPr>
              <a:spLocks noChangeArrowheads="1"/>
            </p:cNvSpPr>
            <p:nvPr/>
          </p:nvSpPr>
          <p:spPr bwMode="auto">
            <a:xfrm>
              <a:off x="3062" y="1306"/>
              <a:ext cx="8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006600"/>
                  </a:solidFill>
                  <a:latin typeface="Times New Roman" panose="02020503050405090304" pitchFamily="18" charset="0"/>
                  <a:ea typeface="楷体_GB2312" pitchFamily="1" charset="-122"/>
                </a:rPr>
                <a:t>C</a:t>
              </a:r>
              <a:endParaRPr lang="en-US" altLang="zh-CN" sz="1400" b="1">
                <a:solidFill>
                  <a:srgbClr val="006600"/>
                </a:solidFill>
                <a:latin typeface="Times New Roman" panose="02020503050405090304" pitchFamily="18" charset="0"/>
                <a:ea typeface="楷体_GB2312" pitchFamily="1" charset="-122"/>
              </a:endParaRPr>
            </a:p>
          </p:txBody>
        </p:sp>
        <p:sp>
          <p:nvSpPr>
            <p:cNvPr id="864307" name="Rectangle 51"/>
            <p:cNvSpPr>
              <a:spLocks noChangeArrowheads="1"/>
            </p:cNvSpPr>
            <p:nvPr/>
          </p:nvSpPr>
          <p:spPr bwMode="auto">
            <a:xfrm>
              <a:off x="3146" y="1306"/>
              <a:ext cx="10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006600"/>
                  </a:solidFill>
                  <a:latin typeface="Times New Roman" panose="02020503050405090304" pitchFamily="18" charset="0"/>
                  <a:ea typeface="楷体_GB2312" pitchFamily="1" charset="-122"/>
                </a:rPr>
                <a:t>M</a:t>
              </a:r>
              <a:endParaRPr lang="en-US" altLang="zh-CN" sz="1400" b="1">
                <a:solidFill>
                  <a:srgbClr val="006600"/>
                </a:solidFill>
                <a:latin typeface="Times New Roman" panose="02020503050405090304" pitchFamily="18" charset="0"/>
                <a:ea typeface="楷体_GB2312" pitchFamily="1" charset="-122"/>
              </a:endParaRPr>
            </a:p>
          </p:txBody>
        </p:sp>
        <p:sp>
          <p:nvSpPr>
            <p:cNvPr id="864308" name="Line 52"/>
            <p:cNvSpPr>
              <a:spLocks noChangeShapeType="1"/>
            </p:cNvSpPr>
            <p:nvPr/>
          </p:nvSpPr>
          <p:spPr bwMode="auto">
            <a:xfrm flipH="1" flipV="1">
              <a:off x="3931" y="2007"/>
              <a:ext cx="55" cy="1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0" name="Line 54"/>
            <p:cNvSpPr>
              <a:spLocks noChangeShapeType="1"/>
            </p:cNvSpPr>
            <p:nvPr/>
          </p:nvSpPr>
          <p:spPr bwMode="auto">
            <a:xfrm flipH="1" flipV="1">
              <a:off x="3715" y="1960"/>
              <a:ext cx="55" cy="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1" name="Line 55"/>
            <p:cNvSpPr>
              <a:spLocks noChangeShapeType="1"/>
            </p:cNvSpPr>
            <p:nvPr/>
          </p:nvSpPr>
          <p:spPr bwMode="auto">
            <a:xfrm flipH="1" flipV="1">
              <a:off x="3715" y="1960"/>
              <a:ext cx="55" cy="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2" name="Line 56"/>
            <p:cNvSpPr>
              <a:spLocks noChangeShapeType="1"/>
            </p:cNvSpPr>
            <p:nvPr/>
          </p:nvSpPr>
          <p:spPr bwMode="auto">
            <a:xfrm flipH="1" flipV="1">
              <a:off x="3607" y="1931"/>
              <a:ext cx="55" cy="1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3" name="Line 57"/>
            <p:cNvSpPr>
              <a:spLocks noChangeShapeType="1"/>
            </p:cNvSpPr>
            <p:nvPr/>
          </p:nvSpPr>
          <p:spPr bwMode="auto">
            <a:xfrm flipH="1" flipV="1">
              <a:off x="3511" y="1893"/>
              <a:ext cx="53" cy="1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4" name="Freeform 58"/>
            <p:cNvSpPr/>
            <p:nvPr/>
          </p:nvSpPr>
          <p:spPr bwMode="auto">
            <a:xfrm>
              <a:off x="3413" y="1855"/>
              <a:ext cx="43" cy="29"/>
            </a:xfrm>
            <a:custGeom>
              <a:avLst/>
              <a:gdLst>
                <a:gd name="T0" fmla="*/ 4 w 4"/>
                <a:gd name="T1" fmla="*/ 3 h 3"/>
                <a:gd name="T2" fmla="*/ 3 w 4"/>
                <a:gd name="T3" fmla="*/ 2 h 3"/>
                <a:gd name="T4" fmla="*/ 0 w 4"/>
                <a:gd name="T5" fmla="*/ 0 h 3"/>
              </a:gdLst>
              <a:ahLst/>
              <a:cxnLst>
                <a:cxn ang="0">
                  <a:pos x="T0" y="T1"/>
                </a:cxn>
                <a:cxn ang="0">
                  <a:pos x="T2" y="T3"/>
                </a:cxn>
                <a:cxn ang="0">
                  <a:pos x="T4" y="T5"/>
                </a:cxn>
              </a:cxnLst>
              <a:rect l="0" t="0" r="r" b="b"/>
              <a:pathLst>
                <a:path w="4" h="3">
                  <a:moveTo>
                    <a:pt x="4" y="3"/>
                  </a:moveTo>
                  <a:lnTo>
                    <a:pt x="3" y="2"/>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5" name="Line 59"/>
            <p:cNvSpPr>
              <a:spLocks noChangeShapeType="1"/>
            </p:cNvSpPr>
            <p:nvPr/>
          </p:nvSpPr>
          <p:spPr bwMode="auto">
            <a:xfrm flipH="1" flipV="1">
              <a:off x="3326" y="1817"/>
              <a:ext cx="44" cy="1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6" name="Line 60"/>
            <p:cNvSpPr>
              <a:spLocks noChangeShapeType="1"/>
            </p:cNvSpPr>
            <p:nvPr/>
          </p:nvSpPr>
          <p:spPr bwMode="auto">
            <a:xfrm flipH="1" flipV="1">
              <a:off x="3240" y="1771"/>
              <a:ext cx="43" cy="1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7" name="Line 61"/>
            <p:cNvSpPr>
              <a:spLocks noChangeShapeType="1"/>
            </p:cNvSpPr>
            <p:nvPr/>
          </p:nvSpPr>
          <p:spPr bwMode="auto">
            <a:xfrm flipH="1" flipV="1">
              <a:off x="3154" y="1723"/>
              <a:ext cx="43" cy="2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8" name="Line 62"/>
            <p:cNvSpPr>
              <a:spLocks noChangeShapeType="1"/>
            </p:cNvSpPr>
            <p:nvPr/>
          </p:nvSpPr>
          <p:spPr bwMode="auto">
            <a:xfrm flipH="1" flipV="1">
              <a:off x="3067" y="1676"/>
              <a:ext cx="43" cy="19"/>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19" name="Line 63"/>
            <p:cNvSpPr>
              <a:spLocks noChangeShapeType="1"/>
            </p:cNvSpPr>
            <p:nvPr/>
          </p:nvSpPr>
          <p:spPr bwMode="auto">
            <a:xfrm flipH="1" flipV="1">
              <a:off x="2981" y="1619"/>
              <a:ext cx="43" cy="2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0" name="Line 64"/>
            <p:cNvSpPr>
              <a:spLocks noChangeShapeType="1"/>
            </p:cNvSpPr>
            <p:nvPr/>
          </p:nvSpPr>
          <p:spPr bwMode="auto">
            <a:xfrm flipH="1" flipV="1">
              <a:off x="2906" y="1562"/>
              <a:ext cx="32" cy="2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1" name="Line 65"/>
            <p:cNvSpPr>
              <a:spLocks noChangeShapeType="1"/>
            </p:cNvSpPr>
            <p:nvPr/>
          </p:nvSpPr>
          <p:spPr bwMode="auto">
            <a:xfrm flipH="1" flipV="1">
              <a:off x="2841" y="1505"/>
              <a:ext cx="32" cy="2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2" name="Line 66"/>
            <p:cNvSpPr>
              <a:spLocks noChangeShapeType="1"/>
            </p:cNvSpPr>
            <p:nvPr/>
          </p:nvSpPr>
          <p:spPr bwMode="auto">
            <a:xfrm flipH="1" flipV="1">
              <a:off x="2776" y="1449"/>
              <a:ext cx="32" cy="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3" name="Line 67"/>
            <p:cNvSpPr>
              <a:spLocks noChangeShapeType="1"/>
            </p:cNvSpPr>
            <p:nvPr/>
          </p:nvSpPr>
          <p:spPr bwMode="auto">
            <a:xfrm flipH="1" flipV="1">
              <a:off x="2712" y="1373"/>
              <a:ext cx="31"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4" name="Line 68"/>
            <p:cNvSpPr>
              <a:spLocks noChangeShapeType="1"/>
            </p:cNvSpPr>
            <p:nvPr/>
          </p:nvSpPr>
          <p:spPr bwMode="auto">
            <a:xfrm flipH="1" flipV="1">
              <a:off x="2647" y="1297"/>
              <a:ext cx="32"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5" name="Line 69"/>
            <p:cNvSpPr>
              <a:spLocks noChangeShapeType="1"/>
            </p:cNvSpPr>
            <p:nvPr/>
          </p:nvSpPr>
          <p:spPr bwMode="auto">
            <a:xfrm flipH="1" flipV="1">
              <a:off x="2582" y="1230"/>
              <a:ext cx="32"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6" name="Line 70"/>
            <p:cNvSpPr>
              <a:spLocks noChangeShapeType="1"/>
            </p:cNvSpPr>
            <p:nvPr/>
          </p:nvSpPr>
          <p:spPr bwMode="auto">
            <a:xfrm flipH="1" flipV="1">
              <a:off x="2582" y="1230"/>
              <a:ext cx="32"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7" name="Line 71"/>
            <p:cNvSpPr>
              <a:spLocks noChangeShapeType="1"/>
            </p:cNvSpPr>
            <p:nvPr/>
          </p:nvSpPr>
          <p:spPr bwMode="auto">
            <a:xfrm flipH="1" flipV="1">
              <a:off x="2528" y="1154"/>
              <a:ext cx="33"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8" name="Line 72"/>
            <p:cNvSpPr>
              <a:spLocks noChangeShapeType="1"/>
            </p:cNvSpPr>
            <p:nvPr/>
          </p:nvSpPr>
          <p:spPr bwMode="auto">
            <a:xfrm flipH="1" flipV="1">
              <a:off x="2484" y="1079"/>
              <a:ext cx="22" cy="3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29" name="Freeform 73"/>
            <p:cNvSpPr/>
            <p:nvPr/>
          </p:nvSpPr>
          <p:spPr bwMode="auto">
            <a:xfrm>
              <a:off x="2441" y="1003"/>
              <a:ext cx="22" cy="38"/>
            </a:xfrm>
            <a:custGeom>
              <a:avLst/>
              <a:gdLst>
                <a:gd name="T0" fmla="*/ 2 w 2"/>
                <a:gd name="T1" fmla="*/ 4 h 4"/>
                <a:gd name="T2" fmla="*/ 0 w 2"/>
                <a:gd name="T3" fmla="*/ 1 h 4"/>
                <a:gd name="T4" fmla="*/ 0 w 2"/>
                <a:gd name="T5" fmla="*/ 0 h 4"/>
              </a:gdLst>
              <a:ahLst/>
              <a:cxnLst>
                <a:cxn ang="0">
                  <a:pos x="T0" y="T1"/>
                </a:cxn>
                <a:cxn ang="0">
                  <a:pos x="T2" y="T3"/>
                </a:cxn>
                <a:cxn ang="0">
                  <a:pos x="T4" y="T5"/>
                </a:cxn>
              </a:cxnLst>
              <a:rect l="0" t="0" r="r" b="b"/>
              <a:pathLst>
                <a:path w="2" h="4">
                  <a:moveTo>
                    <a:pt x="2" y="4"/>
                  </a:moveTo>
                  <a:lnTo>
                    <a:pt x="0" y="1"/>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0" name="Line 74"/>
            <p:cNvSpPr>
              <a:spLocks noChangeShapeType="1"/>
            </p:cNvSpPr>
            <p:nvPr/>
          </p:nvSpPr>
          <p:spPr bwMode="auto">
            <a:xfrm flipH="1" flipV="1">
              <a:off x="2398" y="927"/>
              <a:ext cx="22"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1" name="Line 75"/>
            <p:cNvSpPr>
              <a:spLocks noChangeShapeType="1"/>
            </p:cNvSpPr>
            <p:nvPr/>
          </p:nvSpPr>
          <p:spPr bwMode="auto">
            <a:xfrm flipH="1" flipV="1">
              <a:off x="2355" y="851"/>
              <a:ext cx="21"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2" name="Freeform 76"/>
            <p:cNvSpPr/>
            <p:nvPr/>
          </p:nvSpPr>
          <p:spPr bwMode="auto">
            <a:xfrm>
              <a:off x="2323" y="767"/>
              <a:ext cx="10" cy="46"/>
            </a:xfrm>
            <a:custGeom>
              <a:avLst/>
              <a:gdLst>
                <a:gd name="T0" fmla="*/ 1 w 1"/>
                <a:gd name="T1" fmla="*/ 5 h 5"/>
                <a:gd name="T2" fmla="*/ 0 w 1"/>
                <a:gd name="T3" fmla="*/ 2 h 5"/>
                <a:gd name="T4" fmla="*/ 0 w 1"/>
                <a:gd name="T5" fmla="*/ 0 h 5"/>
              </a:gdLst>
              <a:ahLst/>
              <a:cxnLst>
                <a:cxn ang="0">
                  <a:pos x="T0" y="T1"/>
                </a:cxn>
                <a:cxn ang="0">
                  <a:pos x="T2" y="T3"/>
                </a:cxn>
                <a:cxn ang="0">
                  <a:pos x="T4" y="T5"/>
                </a:cxn>
              </a:cxnLst>
              <a:rect l="0" t="0" r="r" b="b"/>
              <a:pathLst>
                <a:path w="1" h="5">
                  <a:moveTo>
                    <a:pt x="1" y="5"/>
                  </a:moveTo>
                  <a:lnTo>
                    <a:pt x="0" y="2"/>
                  </a:lnTo>
                  <a:lnTo>
                    <a:pt x="0"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33" name="Line 77"/>
            <p:cNvSpPr>
              <a:spLocks noChangeShapeType="1"/>
            </p:cNvSpPr>
            <p:nvPr/>
          </p:nvSpPr>
          <p:spPr bwMode="auto">
            <a:xfrm flipH="1" flipV="1">
              <a:off x="2290" y="672"/>
              <a:ext cx="11"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5" name="Line 89"/>
            <p:cNvSpPr>
              <a:spLocks noChangeShapeType="1"/>
            </p:cNvSpPr>
            <p:nvPr/>
          </p:nvSpPr>
          <p:spPr bwMode="auto">
            <a:xfrm flipH="1">
              <a:off x="2301" y="681"/>
              <a:ext cx="54"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6" name="Line 90"/>
            <p:cNvSpPr>
              <a:spLocks noChangeShapeType="1"/>
            </p:cNvSpPr>
            <p:nvPr/>
          </p:nvSpPr>
          <p:spPr bwMode="auto">
            <a:xfrm flipH="1">
              <a:off x="2312" y="700"/>
              <a:ext cx="64"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7" name="Line 91"/>
            <p:cNvSpPr>
              <a:spLocks noChangeShapeType="1"/>
            </p:cNvSpPr>
            <p:nvPr/>
          </p:nvSpPr>
          <p:spPr bwMode="auto">
            <a:xfrm flipH="1">
              <a:off x="2333" y="738"/>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8" name="Line 92"/>
            <p:cNvSpPr>
              <a:spLocks noChangeShapeType="1"/>
            </p:cNvSpPr>
            <p:nvPr/>
          </p:nvSpPr>
          <p:spPr bwMode="auto">
            <a:xfrm flipH="1">
              <a:off x="2345" y="776"/>
              <a:ext cx="64"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49" name="Line 93"/>
            <p:cNvSpPr>
              <a:spLocks noChangeShapeType="1"/>
            </p:cNvSpPr>
            <p:nvPr/>
          </p:nvSpPr>
          <p:spPr bwMode="auto">
            <a:xfrm flipH="1">
              <a:off x="2366" y="813"/>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0" name="Line 94"/>
            <p:cNvSpPr>
              <a:spLocks noChangeShapeType="1"/>
            </p:cNvSpPr>
            <p:nvPr/>
          </p:nvSpPr>
          <p:spPr bwMode="auto">
            <a:xfrm flipH="1">
              <a:off x="2376" y="851"/>
              <a:ext cx="77"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1" name="Line 95"/>
            <p:cNvSpPr>
              <a:spLocks noChangeShapeType="1"/>
            </p:cNvSpPr>
            <p:nvPr/>
          </p:nvSpPr>
          <p:spPr bwMode="auto">
            <a:xfrm flipH="1">
              <a:off x="2409" y="889"/>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2" name="Line 96"/>
            <p:cNvSpPr>
              <a:spLocks noChangeShapeType="1"/>
            </p:cNvSpPr>
            <p:nvPr/>
          </p:nvSpPr>
          <p:spPr bwMode="auto">
            <a:xfrm flipH="1">
              <a:off x="2431" y="946"/>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3" name="Line 97"/>
            <p:cNvSpPr>
              <a:spLocks noChangeShapeType="1"/>
            </p:cNvSpPr>
            <p:nvPr/>
          </p:nvSpPr>
          <p:spPr bwMode="auto">
            <a:xfrm flipH="1">
              <a:off x="2441" y="984"/>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4" name="Line 98"/>
            <p:cNvSpPr>
              <a:spLocks noChangeShapeType="1"/>
            </p:cNvSpPr>
            <p:nvPr/>
          </p:nvSpPr>
          <p:spPr bwMode="auto">
            <a:xfrm flipH="1">
              <a:off x="2420" y="927"/>
              <a:ext cx="64"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5" name="Line 99"/>
            <p:cNvSpPr>
              <a:spLocks noChangeShapeType="1"/>
            </p:cNvSpPr>
            <p:nvPr/>
          </p:nvSpPr>
          <p:spPr bwMode="auto">
            <a:xfrm flipH="1">
              <a:off x="2474" y="1013"/>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6" name="Line 100"/>
            <p:cNvSpPr>
              <a:spLocks noChangeShapeType="1"/>
            </p:cNvSpPr>
            <p:nvPr/>
          </p:nvSpPr>
          <p:spPr bwMode="auto">
            <a:xfrm flipH="1">
              <a:off x="2496" y="1041"/>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7" name="Line 101"/>
            <p:cNvSpPr>
              <a:spLocks noChangeShapeType="1"/>
            </p:cNvSpPr>
            <p:nvPr/>
          </p:nvSpPr>
          <p:spPr bwMode="auto">
            <a:xfrm flipH="1">
              <a:off x="2506" y="1089"/>
              <a:ext cx="65"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8" name="Line 102"/>
            <p:cNvSpPr>
              <a:spLocks noChangeShapeType="1"/>
            </p:cNvSpPr>
            <p:nvPr/>
          </p:nvSpPr>
          <p:spPr bwMode="auto">
            <a:xfrm flipH="1">
              <a:off x="2549" y="1127"/>
              <a:ext cx="65" cy="4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59" name="Line 103"/>
            <p:cNvSpPr>
              <a:spLocks noChangeShapeType="1"/>
            </p:cNvSpPr>
            <p:nvPr/>
          </p:nvSpPr>
          <p:spPr bwMode="auto">
            <a:xfrm flipH="1">
              <a:off x="2582" y="1164"/>
              <a:ext cx="7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0" name="Line 104"/>
            <p:cNvSpPr>
              <a:spLocks noChangeShapeType="1"/>
            </p:cNvSpPr>
            <p:nvPr/>
          </p:nvSpPr>
          <p:spPr bwMode="auto">
            <a:xfrm flipH="1">
              <a:off x="2614" y="1202"/>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1" name="Line 105"/>
            <p:cNvSpPr>
              <a:spLocks noChangeShapeType="1"/>
            </p:cNvSpPr>
            <p:nvPr/>
          </p:nvSpPr>
          <p:spPr bwMode="auto">
            <a:xfrm flipH="1">
              <a:off x="2635" y="1240"/>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2" name="Line 106"/>
            <p:cNvSpPr>
              <a:spLocks noChangeShapeType="1"/>
            </p:cNvSpPr>
            <p:nvPr/>
          </p:nvSpPr>
          <p:spPr bwMode="auto">
            <a:xfrm flipH="1">
              <a:off x="2657" y="1278"/>
              <a:ext cx="76"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3" name="Line 107"/>
            <p:cNvSpPr>
              <a:spLocks noChangeShapeType="1"/>
            </p:cNvSpPr>
            <p:nvPr/>
          </p:nvSpPr>
          <p:spPr bwMode="auto">
            <a:xfrm flipH="1">
              <a:off x="2700" y="1325"/>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4" name="Line 108"/>
            <p:cNvSpPr>
              <a:spLocks noChangeShapeType="1"/>
            </p:cNvSpPr>
            <p:nvPr/>
          </p:nvSpPr>
          <p:spPr bwMode="auto">
            <a:xfrm flipH="1">
              <a:off x="2733" y="1354"/>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5" name="Line 109"/>
            <p:cNvSpPr>
              <a:spLocks noChangeShapeType="1"/>
            </p:cNvSpPr>
            <p:nvPr/>
          </p:nvSpPr>
          <p:spPr bwMode="auto">
            <a:xfrm flipH="1">
              <a:off x="2765" y="1392"/>
              <a:ext cx="76"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6" name="Line 110"/>
            <p:cNvSpPr>
              <a:spLocks noChangeShapeType="1"/>
            </p:cNvSpPr>
            <p:nvPr/>
          </p:nvSpPr>
          <p:spPr bwMode="auto">
            <a:xfrm flipH="1">
              <a:off x="2808" y="1420"/>
              <a:ext cx="65"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7" name="Line 111"/>
            <p:cNvSpPr>
              <a:spLocks noChangeShapeType="1"/>
            </p:cNvSpPr>
            <p:nvPr/>
          </p:nvSpPr>
          <p:spPr bwMode="auto">
            <a:xfrm flipH="1">
              <a:off x="2851" y="1457"/>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8" name="Line 112"/>
            <p:cNvSpPr>
              <a:spLocks noChangeShapeType="1"/>
            </p:cNvSpPr>
            <p:nvPr/>
          </p:nvSpPr>
          <p:spPr bwMode="auto">
            <a:xfrm flipH="1">
              <a:off x="2884" y="1495"/>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69" name="Line 113"/>
            <p:cNvSpPr>
              <a:spLocks noChangeShapeType="1"/>
            </p:cNvSpPr>
            <p:nvPr/>
          </p:nvSpPr>
          <p:spPr bwMode="auto">
            <a:xfrm flipH="1">
              <a:off x="2938" y="1524"/>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0" name="Line 114"/>
            <p:cNvSpPr>
              <a:spLocks noChangeShapeType="1"/>
            </p:cNvSpPr>
            <p:nvPr/>
          </p:nvSpPr>
          <p:spPr bwMode="auto">
            <a:xfrm flipH="1">
              <a:off x="2971" y="1552"/>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1" name="Line 115"/>
            <p:cNvSpPr>
              <a:spLocks noChangeShapeType="1"/>
            </p:cNvSpPr>
            <p:nvPr/>
          </p:nvSpPr>
          <p:spPr bwMode="auto">
            <a:xfrm flipH="1">
              <a:off x="3024" y="1590"/>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2" name="Line 116"/>
            <p:cNvSpPr>
              <a:spLocks noChangeShapeType="1"/>
            </p:cNvSpPr>
            <p:nvPr/>
          </p:nvSpPr>
          <p:spPr bwMode="auto">
            <a:xfrm flipH="1">
              <a:off x="3067" y="1628"/>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3" name="Line 117"/>
            <p:cNvSpPr>
              <a:spLocks noChangeShapeType="1"/>
            </p:cNvSpPr>
            <p:nvPr/>
          </p:nvSpPr>
          <p:spPr bwMode="auto">
            <a:xfrm flipH="1">
              <a:off x="3122" y="1657"/>
              <a:ext cx="7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4" name="Line 118"/>
            <p:cNvSpPr>
              <a:spLocks noChangeShapeType="1"/>
            </p:cNvSpPr>
            <p:nvPr/>
          </p:nvSpPr>
          <p:spPr bwMode="auto">
            <a:xfrm flipH="1">
              <a:off x="3187" y="1695"/>
              <a:ext cx="64"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5" name="Line 119"/>
            <p:cNvSpPr>
              <a:spLocks noChangeShapeType="1"/>
            </p:cNvSpPr>
            <p:nvPr/>
          </p:nvSpPr>
          <p:spPr bwMode="auto">
            <a:xfrm flipH="1">
              <a:off x="3240" y="1723"/>
              <a:ext cx="65"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6" name="Line 120"/>
            <p:cNvSpPr>
              <a:spLocks noChangeShapeType="1"/>
            </p:cNvSpPr>
            <p:nvPr/>
          </p:nvSpPr>
          <p:spPr bwMode="auto">
            <a:xfrm flipH="1">
              <a:off x="3295" y="1752"/>
              <a:ext cx="64" cy="5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7" name="Line 121"/>
            <p:cNvSpPr>
              <a:spLocks noChangeShapeType="1"/>
            </p:cNvSpPr>
            <p:nvPr/>
          </p:nvSpPr>
          <p:spPr bwMode="auto">
            <a:xfrm flipH="1">
              <a:off x="3359" y="1779"/>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8" name="Line 122"/>
            <p:cNvSpPr>
              <a:spLocks noChangeShapeType="1"/>
            </p:cNvSpPr>
            <p:nvPr/>
          </p:nvSpPr>
          <p:spPr bwMode="auto">
            <a:xfrm flipH="1">
              <a:off x="3413" y="1817"/>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79" name="Line 123"/>
            <p:cNvSpPr>
              <a:spLocks noChangeShapeType="1"/>
            </p:cNvSpPr>
            <p:nvPr/>
          </p:nvSpPr>
          <p:spPr bwMode="auto">
            <a:xfrm flipH="1">
              <a:off x="3467" y="1827"/>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0" name="Line 124"/>
            <p:cNvSpPr>
              <a:spLocks noChangeShapeType="1"/>
            </p:cNvSpPr>
            <p:nvPr/>
          </p:nvSpPr>
          <p:spPr bwMode="auto">
            <a:xfrm flipH="1">
              <a:off x="3521" y="1846"/>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1" name="Line 125"/>
            <p:cNvSpPr>
              <a:spLocks noChangeShapeType="1"/>
            </p:cNvSpPr>
            <p:nvPr/>
          </p:nvSpPr>
          <p:spPr bwMode="auto">
            <a:xfrm flipH="1">
              <a:off x="3586" y="1865"/>
              <a:ext cx="76"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2" name="Line 126"/>
            <p:cNvSpPr>
              <a:spLocks noChangeShapeType="1"/>
            </p:cNvSpPr>
            <p:nvPr/>
          </p:nvSpPr>
          <p:spPr bwMode="auto">
            <a:xfrm flipH="1">
              <a:off x="3640" y="1884"/>
              <a:ext cx="6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3" name="Line 127"/>
            <p:cNvSpPr>
              <a:spLocks noChangeShapeType="1"/>
            </p:cNvSpPr>
            <p:nvPr/>
          </p:nvSpPr>
          <p:spPr bwMode="auto">
            <a:xfrm flipH="1">
              <a:off x="3683" y="1903"/>
              <a:ext cx="75"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4" name="Line 128"/>
            <p:cNvSpPr>
              <a:spLocks noChangeShapeType="1"/>
            </p:cNvSpPr>
            <p:nvPr/>
          </p:nvSpPr>
          <p:spPr bwMode="auto">
            <a:xfrm flipH="1">
              <a:off x="3758" y="1903"/>
              <a:ext cx="87" cy="7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6" name="Line 130"/>
            <p:cNvSpPr>
              <a:spLocks noChangeShapeType="1"/>
            </p:cNvSpPr>
            <p:nvPr/>
          </p:nvSpPr>
          <p:spPr bwMode="auto">
            <a:xfrm flipH="1">
              <a:off x="3837" y="1924"/>
              <a:ext cx="87" cy="6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7" name="Line 131"/>
            <p:cNvSpPr>
              <a:spLocks noChangeShapeType="1"/>
            </p:cNvSpPr>
            <p:nvPr/>
          </p:nvSpPr>
          <p:spPr bwMode="auto">
            <a:xfrm flipH="1">
              <a:off x="3953" y="1969"/>
              <a:ext cx="54" cy="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pSp>
        <p:nvGrpSpPr>
          <p:cNvPr id="864394" name="Group 138"/>
          <p:cNvGrpSpPr/>
          <p:nvPr/>
        </p:nvGrpSpPr>
        <p:grpSpPr bwMode="auto">
          <a:xfrm>
            <a:off x="5897569" y="3171509"/>
            <a:ext cx="1055689" cy="1241425"/>
            <a:chOff x="3369" y="1421"/>
            <a:chExt cx="665" cy="782"/>
          </a:xfrm>
        </p:grpSpPr>
        <p:sp>
          <p:nvSpPr>
            <p:cNvPr id="864297" name="Line 41"/>
            <p:cNvSpPr>
              <a:spLocks noChangeShapeType="1"/>
            </p:cNvSpPr>
            <p:nvPr/>
          </p:nvSpPr>
          <p:spPr bwMode="auto">
            <a:xfrm flipV="1">
              <a:off x="3780" y="1894"/>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8" name="Line 42"/>
            <p:cNvSpPr>
              <a:spLocks noChangeShapeType="1"/>
            </p:cNvSpPr>
            <p:nvPr/>
          </p:nvSpPr>
          <p:spPr bwMode="auto">
            <a:xfrm flipV="1">
              <a:off x="3780" y="1800"/>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299" name="Line 43"/>
            <p:cNvSpPr>
              <a:spLocks noChangeShapeType="1"/>
            </p:cNvSpPr>
            <p:nvPr/>
          </p:nvSpPr>
          <p:spPr bwMode="auto">
            <a:xfrm flipV="1">
              <a:off x="3780" y="1705"/>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00" name="Line 44"/>
            <p:cNvSpPr>
              <a:spLocks noChangeShapeType="1"/>
            </p:cNvSpPr>
            <p:nvPr/>
          </p:nvSpPr>
          <p:spPr bwMode="auto">
            <a:xfrm flipV="1">
              <a:off x="3780" y="1610"/>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01" name="Line 45"/>
            <p:cNvSpPr>
              <a:spLocks noChangeShapeType="1"/>
            </p:cNvSpPr>
            <p:nvPr/>
          </p:nvSpPr>
          <p:spPr bwMode="auto">
            <a:xfrm flipV="1">
              <a:off x="3780" y="1516"/>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02" name="Line 46"/>
            <p:cNvSpPr>
              <a:spLocks noChangeShapeType="1"/>
            </p:cNvSpPr>
            <p:nvPr/>
          </p:nvSpPr>
          <p:spPr bwMode="auto">
            <a:xfrm flipV="1">
              <a:off x="3780" y="1421"/>
              <a:ext cx="1"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03" name="Rectangle 47"/>
            <p:cNvSpPr>
              <a:spLocks noChangeArrowheads="1"/>
            </p:cNvSpPr>
            <p:nvPr/>
          </p:nvSpPr>
          <p:spPr bwMode="auto">
            <a:xfrm>
              <a:off x="3369" y="1970"/>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b="1">
                  <a:solidFill>
                    <a:srgbClr val="006600"/>
                  </a:solidFill>
                  <a:latin typeface="Times New Roman" panose="02020503050405090304" pitchFamily="18" charset="0"/>
                  <a:ea typeface="楷体_GB2312" pitchFamily="1" charset="-122"/>
                </a:rPr>
                <a:t>U</a:t>
              </a:r>
              <a:endParaRPr lang="en-US" altLang="zh-CN" sz="2400" b="1">
                <a:solidFill>
                  <a:srgbClr val="006600"/>
                </a:solidFill>
                <a:latin typeface="Times New Roman" panose="02020503050405090304" pitchFamily="18" charset="0"/>
                <a:ea typeface="楷体_GB2312" pitchFamily="1" charset="-122"/>
              </a:endParaRPr>
            </a:p>
          </p:txBody>
        </p:sp>
        <p:sp>
          <p:nvSpPr>
            <p:cNvPr id="864304" name="Rectangle 48"/>
            <p:cNvSpPr>
              <a:spLocks noChangeArrowheads="1"/>
            </p:cNvSpPr>
            <p:nvPr/>
          </p:nvSpPr>
          <p:spPr bwMode="auto">
            <a:xfrm>
              <a:off x="3556" y="2067"/>
              <a:ext cx="4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1400" b="1">
                  <a:solidFill>
                    <a:srgbClr val="006600"/>
                  </a:solidFill>
                  <a:latin typeface="Times New Roman" panose="02020503050405090304" pitchFamily="18" charset="0"/>
                  <a:ea typeface="楷体_GB2312" pitchFamily="1" charset="-122"/>
                </a:rPr>
                <a:t>(</a:t>
              </a:r>
              <a:r>
                <a:rPr lang="en-US" altLang="zh-CN" sz="1400" b="1">
                  <a:solidFill>
                    <a:srgbClr val="006600"/>
                  </a:solidFill>
                  <a:latin typeface="Times New Roman" panose="02020503050405090304" pitchFamily="18" charset="0"/>
                  <a:ea typeface="楷体_GB2312" pitchFamily="1" charset="-122"/>
                </a:rPr>
                <a:t>BR)CEO</a:t>
              </a:r>
              <a:endParaRPr lang="en-US" altLang="zh-CN" sz="1400" b="1">
                <a:solidFill>
                  <a:srgbClr val="006600"/>
                </a:solidFill>
                <a:latin typeface="Times New Roman" panose="02020503050405090304" pitchFamily="18" charset="0"/>
                <a:ea typeface="楷体_GB2312" pitchFamily="1" charset="-122"/>
              </a:endParaRPr>
            </a:p>
          </p:txBody>
        </p:sp>
        <p:sp>
          <p:nvSpPr>
            <p:cNvPr id="864309" name="Line 53"/>
            <p:cNvSpPr>
              <a:spLocks noChangeShapeType="1"/>
            </p:cNvSpPr>
            <p:nvPr/>
          </p:nvSpPr>
          <p:spPr bwMode="auto">
            <a:xfrm flipH="1" flipV="1">
              <a:off x="3823" y="1781"/>
              <a:ext cx="55" cy="1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5" name="Line 129"/>
            <p:cNvSpPr>
              <a:spLocks noChangeShapeType="1"/>
            </p:cNvSpPr>
            <p:nvPr/>
          </p:nvSpPr>
          <p:spPr bwMode="auto">
            <a:xfrm flipH="1">
              <a:off x="3780" y="1734"/>
              <a:ext cx="98" cy="6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8" name="Line 132"/>
            <p:cNvSpPr>
              <a:spLocks noChangeShapeType="1"/>
            </p:cNvSpPr>
            <p:nvPr/>
          </p:nvSpPr>
          <p:spPr bwMode="auto">
            <a:xfrm flipH="1">
              <a:off x="3780" y="1885"/>
              <a:ext cx="65"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89" name="Line 133"/>
            <p:cNvSpPr>
              <a:spLocks noChangeShapeType="1"/>
            </p:cNvSpPr>
            <p:nvPr/>
          </p:nvSpPr>
          <p:spPr bwMode="auto">
            <a:xfrm flipH="1">
              <a:off x="3780" y="1620"/>
              <a:ext cx="76"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90" name="Line 134"/>
            <p:cNvSpPr>
              <a:spLocks noChangeShapeType="1"/>
            </p:cNvSpPr>
            <p:nvPr/>
          </p:nvSpPr>
          <p:spPr bwMode="auto">
            <a:xfrm flipH="1">
              <a:off x="3791" y="1564"/>
              <a:ext cx="65" cy="4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91" name="Line 135"/>
            <p:cNvSpPr>
              <a:spLocks noChangeShapeType="1"/>
            </p:cNvSpPr>
            <p:nvPr/>
          </p:nvSpPr>
          <p:spPr bwMode="auto">
            <a:xfrm flipH="1">
              <a:off x="3780" y="1488"/>
              <a:ext cx="76" cy="5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64392" name="Line 136"/>
            <p:cNvSpPr>
              <a:spLocks noChangeShapeType="1"/>
            </p:cNvSpPr>
            <p:nvPr/>
          </p:nvSpPr>
          <p:spPr bwMode="auto">
            <a:xfrm flipH="1">
              <a:off x="3791" y="1421"/>
              <a:ext cx="65" cy="4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sp>
        <p:nvSpPr>
          <p:cNvPr id="864397" name="Rectangle 141"/>
          <p:cNvSpPr>
            <a:spLocks noChangeArrowheads="1"/>
          </p:cNvSpPr>
          <p:nvPr/>
        </p:nvSpPr>
        <p:spPr bwMode="auto">
          <a:xfrm>
            <a:off x="6740526" y="2795270"/>
            <a:ext cx="37496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lvl="1" defTabSz="914400" fontAlgn="base">
              <a:lnSpc>
                <a:spcPct val="130000"/>
              </a:lnSpc>
              <a:spcAft>
                <a:spcPct val="0"/>
              </a:spcAft>
              <a:buNone/>
            </a:pPr>
            <a:r>
              <a:rPr lang="zh-CN" altLang="en-US" b="1">
                <a:solidFill>
                  <a:srgbClr val="3333FF"/>
                </a:solidFill>
                <a:latin typeface="Times New Roman" panose="02020503050405090304" pitchFamily="18" charset="0"/>
                <a:ea typeface="楷体_GB2312" pitchFamily="1" charset="-122"/>
              </a:rPr>
              <a:t>击穿电压</a:t>
            </a:r>
            <a:r>
              <a:rPr lang="en-US" altLang="zh-CN" b="1" i="1">
                <a:solidFill>
                  <a:srgbClr val="3333FF"/>
                </a:solidFill>
                <a:latin typeface="Times New Roman" panose="02020503050405090304" pitchFamily="18" charset="0"/>
                <a:ea typeface="楷体_GB2312" pitchFamily="1" charset="-122"/>
              </a:rPr>
              <a:t>U</a:t>
            </a:r>
            <a:r>
              <a:rPr lang="en-US" altLang="zh-CN" b="1" baseline="-25000">
                <a:solidFill>
                  <a:srgbClr val="3333FF"/>
                </a:solidFill>
                <a:latin typeface="Times New Roman" panose="02020503050405090304" pitchFamily="18" charset="0"/>
                <a:ea typeface="楷体_GB2312" pitchFamily="1" charset="-122"/>
              </a:rPr>
              <a:t>(BR)CEO</a:t>
            </a:r>
            <a:r>
              <a:rPr lang="en-US" altLang="zh-CN" b="1">
                <a:solidFill>
                  <a:srgbClr val="3333FF"/>
                </a:solidFill>
                <a:latin typeface="Times New Roman" panose="02020503050405090304" pitchFamily="18" charset="0"/>
                <a:ea typeface="楷体_GB2312" pitchFamily="1" charset="-122"/>
              </a:rPr>
              <a:t> </a:t>
            </a:r>
            <a:endParaRPr lang="en-US" altLang="zh-CN" b="1">
              <a:solidFill>
                <a:srgbClr val="3333FF"/>
              </a:solidFill>
              <a:latin typeface="Times New Roman" panose="02020503050405090304" pitchFamily="18" charset="0"/>
              <a:ea typeface="楷体_GB2312" pitchFamily="1" charset="-122"/>
            </a:endParaRPr>
          </a:p>
        </p:txBody>
      </p:sp>
      <p:sp>
        <p:nvSpPr>
          <p:cNvPr id="864398" name="Rectangle 142"/>
          <p:cNvSpPr>
            <a:spLocks noChangeArrowheads="1"/>
          </p:cNvSpPr>
          <p:nvPr/>
        </p:nvSpPr>
        <p:spPr bwMode="auto">
          <a:xfrm>
            <a:off x="7299325" y="1193483"/>
            <a:ext cx="26606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Bef>
                <a:spcPct val="0"/>
              </a:spcBef>
              <a:spcAft>
                <a:spcPct val="0"/>
              </a:spcAft>
              <a:buNone/>
            </a:pPr>
            <a:r>
              <a:rPr lang="en-US" altLang="zh-CN" b="1" i="1">
                <a:solidFill>
                  <a:srgbClr val="3333FF"/>
                </a:solidFill>
                <a:latin typeface="Times New Roman" panose="02020503050405090304" pitchFamily="18" charset="0"/>
                <a:ea typeface="楷体_GB2312" pitchFamily="1" charset="-122"/>
              </a:rPr>
              <a:t>P</a:t>
            </a:r>
            <a:r>
              <a:rPr lang="en-US" altLang="zh-CN" b="1" baseline="-25000">
                <a:solidFill>
                  <a:srgbClr val="3333FF"/>
                </a:solidFill>
                <a:latin typeface="Times New Roman" panose="02020503050405090304" pitchFamily="18" charset="0"/>
                <a:ea typeface="楷体_GB2312" pitchFamily="1" charset="-122"/>
              </a:rPr>
              <a:t>CM</a:t>
            </a:r>
            <a:r>
              <a:rPr lang="en-US" altLang="zh-CN" b="1">
                <a:solidFill>
                  <a:srgbClr val="3333FF"/>
                </a:solidFill>
                <a:latin typeface="Times New Roman" panose="02020503050405090304" pitchFamily="18" charset="0"/>
                <a:ea typeface="楷体_GB2312" pitchFamily="1" charset="-122"/>
              </a:rPr>
              <a:t> =</a:t>
            </a:r>
            <a:r>
              <a:rPr lang="en-US" altLang="zh-CN" b="1" i="1">
                <a:solidFill>
                  <a:srgbClr val="3333FF"/>
                </a:solidFill>
                <a:latin typeface="Times New Roman" panose="02020503050405090304" pitchFamily="18" charset="0"/>
                <a:ea typeface="楷体_GB2312" pitchFamily="1" charset="-122"/>
              </a:rPr>
              <a:t>I</a:t>
            </a:r>
            <a:r>
              <a:rPr lang="en-US" altLang="zh-CN" b="1" baseline="-25000">
                <a:solidFill>
                  <a:srgbClr val="3333FF"/>
                </a:solidFill>
                <a:latin typeface="Times New Roman" panose="02020503050405090304" pitchFamily="18" charset="0"/>
                <a:ea typeface="楷体_GB2312" pitchFamily="1" charset="-122"/>
              </a:rPr>
              <a:t>C</a:t>
            </a:r>
            <a:r>
              <a:rPr lang="en-US" altLang="zh-CN" b="1">
                <a:solidFill>
                  <a:srgbClr val="3333FF"/>
                </a:solidFill>
                <a:latin typeface="Times New Roman" panose="02020503050405090304" pitchFamily="18" charset="0"/>
                <a:ea typeface="楷体_GB2312" pitchFamily="1" charset="-122"/>
              </a:rPr>
              <a:t>·</a:t>
            </a:r>
            <a:r>
              <a:rPr lang="en-US" altLang="zh-CN" b="1" i="1">
                <a:solidFill>
                  <a:srgbClr val="3333FF"/>
                </a:solidFill>
                <a:latin typeface="Times New Roman" panose="02020503050405090304" pitchFamily="18" charset="0"/>
                <a:ea typeface="楷体_GB2312" pitchFamily="1" charset="-122"/>
              </a:rPr>
              <a:t>U</a:t>
            </a:r>
            <a:r>
              <a:rPr lang="en-US" altLang="zh-CN" b="1" baseline="-25000">
                <a:solidFill>
                  <a:srgbClr val="3333FF"/>
                </a:solidFill>
                <a:latin typeface="Times New Roman" panose="02020503050405090304" pitchFamily="18" charset="0"/>
                <a:ea typeface="楷体_GB2312" pitchFamily="1" charset="-122"/>
              </a:rPr>
              <a:t>CE</a:t>
            </a:r>
            <a:endParaRPr lang="zh-CN" altLang="en-US" b="1">
              <a:solidFill>
                <a:srgbClr val="3333FF"/>
              </a:solidFill>
              <a:latin typeface="Times New Roman" panose="02020503050405090304" pitchFamily="18" charset="0"/>
              <a:ea typeface="楷体_GB2312" pitchFamily="1" charset="-122"/>
            </a:endParaRPr>
          </a:p>
        </p:txBody>
      </p:sp>
      <p:sp>
        <p:nvSpPr>
          <p:cNvPr id="864399" name="Rectangle 143"/>
          <p:cNvSpPr>
            <a:spLocks noChangeArrowheads="1"/>
          </p:cNvSpPr>
          <p:nvPr/>
        </p:nvSpPr>
        <p:spPr bwMode="auto">
          <a:xfrm>
            <a:off x="1997075" y="4663758"/>
            <a:ext cx="8235950"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lvl="1" defTabSz="914400" fontAlgn="base">
              <a:lnSpc>
                <a:spcPct val="130000"/>
              </a:lnSpc>
              <a:spcAft>
                <a:spcPct val="0"/>
              </a:spcAft>
              <a:buNone/>
            </a:pPr>
            <a:r>
              <a:rPr lang="zh-CN" altLang="en-US" b="1">
                <a:solidFill>
                  <a:srgbClr val="000000"/>
                </a:solidFill>
                <a:latin typeface="Times New Roman" panose="02020503050405090304" pitchFamily="18" charset="0"/>
                <a:ea typeface="楷体_GB2312" pitchFamily="1" charset="-122"/>
              </a:rPr>
              <a:t>       为了确保管子有效安全工作，使用时不应超出这一工作区。</a:t>
            </a:r>
            <a:endParaRPr lang="en-US" altLang="zh-CN" b="1">
              <a:solidFill>
                <a:srgbClr val="000000"/>
              </a:solidFill>
              <a:latin typeface="Times New Roman" panose="02020503050405090304" pitchFamily="18" charset="0"/>
              <a:ea typeface="楷体_GB2312" pitchFamily="1" charset="-122"/>
            </a:endParaRPr>
          </a:p>
        </p:txBody>
      </p:sp>
      <p:sp>
        <p:nvSpPr>
          <p:cNvPr id="864400" name="Rectangle 144"/>
          <p:cNvSpPr>
            <a:spLocks noChangeArrowheads="1"/>
          </p:cNvSpPr>
          <p:nvPr/>
        </p:nvSpPr>
        <p:spPr bwMode="auto">
          <a:xfrm>
            <a:off x="6756400" y="2095184"/>
            <a:ext cx="280193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lvl="1" defTabSz="914400" fontAlgn="base">
              <a:lnSpc>
                <a:spcPct val="130000"/>
              </a:lnSpc>
              <a:spcAft>
                <a:spcPct val="0"/>
              </a:spcAft>
              <a:buNone/>
            </a:pPr>
            <a:r>
              <a:rPr lang="zh-CN" altLang="en-US" b="1">
                <a:solidFill>
                  <a:srgbClr val="3333FF"/>
                </a:solidFill>
                <a:latin typeface="Times New Roman" panose="02020503050405090304" pitchFamily="18" charset="0"/>
                <a:ea typeface="楷体_GB2312" pitchFamily="1" charset="-122"/>
              </a:rPr>
              <a:t>最大电流</a:t>
            </a:r>
            <a:r>
              <a:rPr lang="en-US" altLang="zh-CN" b="1">
                <a:solidFill>
                  <a:srgbClr val="3333FF"/>
                </a:solidFill>
                <a:latin typeface="Times New Roman" panose="02020503050405090304" pitchFamily="18" charset="0"/>
                <a:ea typeface="楷体_GB2312" pitchFamily="1" charset="-122"/>
              </a:rPr>
              <a:t>I</a:t>
            </a:r>
            <a:r>
              <a:rPr lang="en-US" altLang="zh-CN" b="1" baseline="-25000">
                <a:solidFill>
                  <a:srgbClr val="3333FF"/>
                </a:solidFill>
                <a:latin typeface="Times New Roman" panose="02020503050405090304" pitchFamily="18" charset="0"/>
                <a:ea typeface="楷体_GB2312" pitchFamily="1" charset="-122"/>
              </a:rPr>
              <a:t>CM</a:t>
            </a:r>
            <a:endParaRPr lang="en-US" altLang="zh-CN" b="1">
              <a:solidFill>
                <a:srgbClr val="3333FF"/>
              </a:solidFill>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4398"/>
                                        </p:tgtEl>
                                        <p:attrNameLst>
                                          <p:attrName>style.visibility</p:attrName>
                                        </p:attrNameLst>
                                      </p:cBhvr>
                                      <p:to>
                                        <p:strVal val="visible"/>
                                      </p:to>
                                    </p:set>
                                    <p:animEffect transition="in" filter="wipe(left)">
                                      <p:cBhvr>
                                        <p:cTn id="7" dur="500"/>
                                        <p:tgtEl>
                                          <p:spTgt spid="8643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64395"/>
                                        </p:tgtEl>
                                        <p:attrNameLst>
                                          <p:attrName>style.visibility</p:attrName>
                                        </p:attrNameLst>
                                      </p:cBhvr>
                                      <p:to>
                                        <p:strVal val="visible"/>
                                      </p:to>
                                    </p:set>
                                    <p:animEffect transition="in" filter="wipe(up)">
                                      <p:cBhvr>
                                        <p:cTn id="12" dur="1000"/>
                                        <p:tgtEl>
                                          <p:spTgt spid="864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4400"/>
                                        </p:tgtEl>
                                        <p:attrNameLst>
                                          <p:attrName>style.visibility</p:attrName>
                                        </p:attrNameLst>
                                      </p:cBhvr>
                                      <p:to>
                                        <p:strVal val="visible"/>
                                      </p:to>
                                    </p:set>
                                    <p:animEffect transition="in" filter="wipe(left)">
                                      <p:cBhvr>
                                        <p:cTn id="17" dur="500"/>
                                        <p:tgtEl>
                                          <p:spTgt spid="864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64393"/>
                                        </p:tgtEl>
                                        <p:attrNameLst>
                                          <p:attrName>style.visibility</p:attrName>
                                        </p:attrNameLst>
                                      </p:cBhvr>
                                      <p:to>
                                        <p:strVal val="visible"/>
                                      </p:to>
                                    </p:set>
                                    <p:animEffect transition="in" filter="wipe(left)">
                                      <p:cBhvr>
                                        <p:cTn id="22" dur="1000"/>
                                        <p:tgtEl>
                                          <p:spTgt spid="8643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4397"/>
                                        </p:tgtEl>
                                        <p:attrNameLst>
                                          <p:attrName>style.visibility</p:attrName>
                                        </p:attrNameLst>
                                      </p:cBhvr>
                                      <p:to>
                                        <p:strVal val="visible"/>
                                      </p:to>
                                    </p:set>
                                    <p:animEffect transition="in" filter="wipe(left)">
                                      <p:cBhvr>
                                        <p:cTn id="27" dur="500"/>
                                        <p:tgtEl>
                                          <p:spTgt spid="8643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64394"/>
                                        </p:tgtEl>
                                        <p:attrNameLst>
                                          <p:attrName>style.visibility</p:attrName>
                                        </p:attrNameLst>
                                      </p:cBhvr>
                                      <p:to>
                                        <p:strVal val="visible"/>
                                      </p:to>
                                    </p:set>
                                    <p:animEffect transition="in" filter="wipe(down)">
                                      <p:cBhvr>
                                        <p:cTn id="32" dur="1000"/>
                                        <p:tgtEl>
                                          <p:spTgt spid="8643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64260"/>
                                        </p:tgtEl>
                                        <p:attrNameLst>
                                          <p:attrName>style.visibility</p:attrName>
                                        </p:attrNameLst>
                                      </p:cBhvr>
                                      <p:to>
                                        <p:strVal val="visible"/>
                                      </p:to>
                                    </p:set>
                                    <p:animEffect transition="in" filter="wipe(up)">
                                      <p:cBhvr>
                                        <p:cTn id="37" dur="1000"/>
                                        <p:tgtEl>
                                          <p:spTgt spid="8642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64284"/>
                                        </p:tgtEl>
                                        <p:attrNameLst>
                                          <p:attrName>style.visibility</p:attrName>
                                        </p:attrNameLst>
                                      </p:cBhvr>
                                      <p:to>
                                        <p:strVal val="visible"/>
                                      </p:to>
                                    </p:set>
                                    <p:animEffect transition="in" filter="wipe(up)">
                                      <p:cBhvr>
                                        <p:cTn id="42" dur="1000"/>
                                        <p:tgtEl>
                                          <p:spTgt spid="8642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864399"/>
                                        </p:tgtEl>
                                        <p:attrNameLst>
                                          <p:attrName>style.visibility</p:attrName>
                                        </p:attrNameLst>
                                      </p:cBhvr>
                                      <p:to>
                                        <p:strVal val="visible"/>
                                      </p:to>
                                    </p:set>
                                    <p:animEffect transition="in" filter="wipe(up)">
                                      <p:cBhvr>
                                        <p:cTn id="47" dur="500"/>
                                        <p:tgtEl>
                                          <p:spTgt spid="864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397" grpId="0"/>
      <p:bldP spid="864398" grpId="0"/>
      <p:bldP spid="864399" grpId="0"/>
      <p:bldP spid="864400"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2"/>
          <p:cNvSpPr>
            <a:spLocks noChangeArrowheads="1"/>
          </p:cNvSpPr>
          <p:nvPr/>
        </p:nvSpPr>
        <p:spPr bwMode="auto">
          <a:xfrm>
            <a:off x="1801814" y="649633"/>
            <a:ext cx="8162925"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800" b="1">
                <a:solidFill>
                  <a:srgbClr val="800080"/>
                </a:solidFill>
                <a:latin typeface="Times New Roman" panose="02020503050405090304" pitchFamily="18" charset="0"/>
                <a:ea typeface="楷体_GB2312" pitchFamily="1" charset="-122"/>
              </a:rPr>
              <a:t>五</a:t>
            </a:r>
            <a:r>
              <a:rPr lang="en-US" altLang="zh-CN" sz="2800" b="1">
                <a:solidFill>
                  <a:srgbClr val="800080"/>
                </a:solidFill>
                <a:latin typeface="Times New Roman" panose="02020503050405090304" pitchFamily="18" charset="0"/>
                <a:ea typeface="楷体_GB2312" pitchFamily="1" charset="-122"/>
              </a:rPr>
              <a:t>. </a:t>
            </a:r>
            <a:r>
              <a:rPr lang="zh-CN" altLang="en-US" sz="2800" b="1">
                <a:solidFill>
                  <a:srgbClr val="800080"/>
                </a:solidFill>
                <a:latin typeface="Times New Roman" panose="02020503050405090304" pitchFamily="18" charset="0"/>
                <a:ea typeface="楷体_GB2312" pitchFamily="1" charset="-122"/>
              </a:rPr>
              <a:t>温度对晶体管参数的影响</a:t>
            </a:r>
            <a:endParaRPr lang="zh-CN" altLang="en-US" sz="2800" b="1">
              <a:solidFill>
                <a:srgbClr val="800080"/>
              </a:solidFill>
              <a:latin typeface="Times New Roman" panose="02020503050405090304" pitchFamily="18" charset="0"/>
              <a:ea typeface="楷体_GB2312" pitchFamily="1" charset="-122"/>
            </a:endParaRPr>
          </a:p>
          <a:p>
            <a:pPr algn="just" defTabSz="914400" fontAlgn="base">
              <a:lnSpc>
                <a:spcPct val="130000"/>
              </a:lnSpc>
              <a:spcAft>
                <a:spcPct val="0"/>
              </a:spcAft>
              <a:buNone/>
            </a:pPr>
            <a:r>
              <a:rPr lang="zh-CN" altLang="en-US" sz="2400" b="1">
                <a:solidFill>
                  <a:srgbClr val="000000"/>
                </a:solidFill>
                <a:latin typeface="Times New Roman" panose="02020503050405090304" pitchFamily="18" charset="0"/>
                <a:ea typeface="楷体_GB2312" pitchFamily="1" charset="-122"/>
              </a:rPr>
              <a:t>            温度对晶体管的</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CBO</a:t>
            </a:r>
            <a:r>
              <a:rPr lang="zh-CN" altLang="en-US" sz="2400" b="1">
                <a:solidFill>
                  <a:srgbClr val="000000"/>
                </a:solidFill>
                <a:latin typeface="Times New Roman" panose="02020503050405090304" pitchFamily="18" charset="0"/>
                <a:ea typeface="楷体_GB2312" pitchFamily="1" charset="-122"/>
              </a:rPr>
              <a:t>和</a:t>
            </a:r>
            <a:r>
              <a:rPr lang="en-US" altLang="zh-CN" sz="2400" b="1" i="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有不容忽视的影响。其中，</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CBO</a:t>
            </a:r>
            <a:r>
              <a:rPr lang="zh-CN" altLang="en-US" sz="2400" b="1">
                <a:solidFill>
                  <a:srgbClr val="000000"/>
                </a:solidFill>
                <a:latin typeface="Times New Roman" panose="02020503050405090304" pitchFamily="18" charset="0"/>
                <a:ea typeface="楷体_GB2312" pitchFamily="1" charset="-122"/>
              </a:rPr>
              <a:t>随温度变化的规律与</a:t>
            </a:r>
            <a:r>
              <a:rPr lang="en-US" altLang="zh-CN" sz="2400" b="1">
                <a:solidFill>
                  <a:srgbClr val="000000"/>
                </a:solidFill>
                <a:latin typeface="Times New Roman" panose="02020503050405090304" pitchFamily="18" charset="0"/>
                <a:ea typeface="楷体_GB2312" pitchFamily="1" charset="-122"/>
              </a:rPr>
              <a:t>PN</a:t>
            </a:r>
            <a:r>
              <a:rPr lang="zh-CN" altLang="en-US" sz="2400" b="1">
                <a:solidFill>
                  <a:srgbClr val="000000"/>
                </a:solidFill>
                <a:latin typeface="Times New Roman" panose="02020503050405090304" pitchFamily="18" charset="0"/>
                <a:ea typeface="楷体_GB2312" pitchFamily="1" charset="-122"/>
              </a:rPr>
              <a:t>结相同，即</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30000"/>
              </a:lnSpc>
              <a:spcAft>
                <a:spcPct val="0"/>
              </a:spcAft>
              <a:buNone/>
            </a:pPr>
            <a:r>
              <a:rPr lang="zh-CN" altLang="en-US" sz="2400" b="1">
                <a:solidFill>
                  <a:srgbClr val="000000"/>
                </a:solidFill>
                <a:latin typeface="Times New Roman" panose="02020503050405090304" pitchFamily="18" charset="0"/>
                <a:ea typeface="楷体_GB2312" pitchFamily="1" charset="-122"/>
              </a:rPr>
              <a:t>           温度每升高1℃，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zh-CN" altLang="en-US" sz="2400" b="1">
                <a:solidFill>
                  <a:srgbClr val="000000"/>
                </a:solidFill>
                <a:latin typeface="Times New Roman" panose="02020503050405090304" pitchFamily="18" charset="0"/>
                <a:ea typeface="楷体_GB2312" pitchFamily="1" charset="-122"/>
              </a:rPr>
              <a:t>减小（2 ~ 2.5）</a:t>
            </a:r>
            <a:r>
              <a:rPr lang="en-US" altLang="zh-CN" sz="2400" b="1">
                <a:solidFill>
                  <a:srgbClr val="000000"/>
                </a:solidFill>
                <a:latin typeface="Times New Roman" panose="02020503050405090304" pitchFamily="18" charset="0"/>
                <a:ea typeface="楷体_GB2312" pitchFamily="1" charset="-122"/>
              </a:rPr>
              <a:t>mV；</a:t>
            </a:r>
            <a:endParaRPr lang="en-US" altLang="zh-CN" sz="2400" b="1">
              <a:solidFill>
                <a:srgbClr val="000000"/>
              </a:solidFill>
              <a:latin typeface="Times New Roman" panose="02020503050405090304" pitchFamily="18" charset="0"/>
              <a:ea typeface="楷体_GB2312" pitchFamily="1" charset="-122"/>
            </a:endParaRPr>
          </a:p>
          <a:p>
            <a:pPr algn="just" defTabSz="914400" fontAlgn="base">
              <a:lnSpc>
                <a:spcPct val="130000"/>
              </a:lnSpc>
              <a:spcAft>
                <a:spcPct val="0"/>
              </a:spcAft>
              <a:buNone/>
            </a:pPr>
            <a:r>
              <a:rPr lang="zh-CN" altLang="en-US" sz="2400" b="1">
                <a:solidFill>
                  <a:srgbClr val="000000"/>
                </a:solidFill>
                <a:latin typeface="Times New Roman" panose="02020503050405090304" pitchFamily="18" charset="0"/>
                <a:ea typeface="楷体_GB2312" pitchFamily="1" charset="-122"/>
              </a:rPr>
              <a:t>           温度每升高10℃， </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CBO</a:t>
            </a:r>
            <a:r>
              <a:rPr lang="zh-CN" altLang="en-US" sz="2400" b="1">
                <a:solidFill>
                  <a:srgbClr val="000000"/>
                </a:solidFill>
                <a:latin typeface="Times New Roman" panose="02020503050405090304" pitchFamily="18" charset="0"/>
                <a:ea typeface="楷体_GB2312" pitchFamily="1" charset="-122"/>
              </a:rPr>
              <a:t>增大一倍。           </a:t>
            </a:r>
            <a:endParaRPr lang="en-US" altLang="zh-CN" sz="2400" b="1">
              <a:solidFill>
                <a:srgbClr val="000000"/>
              </a:solidFill>
              <a:latin typeface="Times New Roman" panose="02020503050405090304" pitchFamily="18" charset="0"/>
              <a:ea typeface="楷体_GB2312" pitchFamily="1" charset="-122"/>
            </a:endParaRPr>
          </a:p>
        </p:txBody>
      </p:sp>
      <p:sp>
        <p:nvSpPr>
          <p:cNvPr id="1246211" name="Rectangle 3"/>
          <p:cNvSpPr>
            <a:spLocks noChangeArrowheads="1"/>
          </p:cNvSpPr>
          <p:nvPr/>
        </p:nvSpPr>
        <p:spPr bwMode="auto">
          <a:xfrm>
            <a:off x="1819276" y="4969221"/>
            <a:ext cx="8380413"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Aft>
                <a:spcPct val="0"/>
              </a:spcAft>
              <a:buNone/>
            </a:pPr>
            <a:r>
              <a:rPr lang="zh-CN" altLang="en-US" sz="2400" b="1">
                <a:solidFill>
                  <a:srgbClr val="0000CC"/>
                </a:solidFill>
                <a:latin typeface="Times New Roman" panose="02020503050405090304" pitchFamily="18" charset="0"/>
                <a:ea typeface="楷体_GB2312" pitchFamily="1" charset="-122"/>
              </a:rPr>
              <a:t>             </a:t>
            </a:r>
            <a:r>
              <a:rPr lang="zh-CN" altLang="en-US" sz="2400" b="1">
                <a:solidFill>
                  <a:srgbClr val="CC0000"/>
                </a:solidFill>
                <a:latin typeface="Times New Roman" panose="02020503050405090304" pitchFamily="18" charset="0"/>
                <a:ea typeface="楷体_GB2312" pitchFamily="1" charset="-122"/>
              </a:rPr>
              <a:t>温度对</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BE</a:t>
            </a:r>
            <a:r>
              <a:rPr lang="en-US" altLang="zh-CN" sz="2400" b="1">
                <a:solidFill>
                  <a:srgbClr val="CC0000"/>
                </a:solidFill>
                <a:latin typeface="Times New Roman" panose="02020503050405090304" pitchFamily="18" charset="0"/>
                <a:ea typeface="楷体_GB2312" pitchFamily="1" charset="-122"/>
              </a:rPr>
              <a:t>、</a:t>
            </a:r>
            <a:r>
              <a:rPr lang="en-US" altLang="zh-CN" sz="2400" b="1" i="1">
                <a:solidFill>
                  <a:srgbClr val="CC0000"/>
                </a:solidFill>
                <a:latin typeface="Times New Roman" panose="02020503050405090304" pitchFamily="18" charset="0"/>
                <a:ea typeface="楷体_GB2312" pitchFamily="1" charset="-122"/>
              </a:rPr>
              <a:t>I</a:t>
            </a:r>
            <a:r>
              <a:rPr lang="en-US" altLang="zh-CN" sz="2400" b="1" baseline="-25000">
                <a:solidFill>
                  <a:srgbClr val="CC0000"/>
                </a:solidFill>
                <a:latin typeface="Times New Roman" panose="02020503050405090304" pitchFamily="18" charset="0"/>
                <a:ea typeface="楷体_GB2312" pitchFamily="1" charset="-122"/>
              </a:rPr>
              <a:t>CBO</a:t>
            </a:r>
            <a:r>
              <a:rPr lang="zh-CN" altLang="en-US" sz="2400" b="1">
                <a:solidFill>
                  <a:srgbClr val="CC0000"/>
                </a:solidFill>
                <a:latin typeface="Times New Roman" panose="02020503050405090304" pitchFamily="18" charset="0"/>
                <a:ea typeface="楷体_GB2312" pitchFamily="1" charset="-122"/>
              </a:rPr>
              <a:t>和</a:t>
            </a:r>
            <a:r>
              <a:rPr lang="en-US" altLang="zh-CN" sz="2400" b="1" i="1">
                <a:solidFill>
                  <a:srgbClr val="CC0000"/>
                </a:solidFill>
                <a:latin typeface="Times New Roman" panose="02020503050405090304" pitchFamily="18" charset="0"/>
                <a:ea typeface="楷体_GB2312" pitchFamily="1" charset="-122"/>
              </a:rPr>
              <a:t>β</a:t>
            </a:r>
            <a:r>
              <a:rPr lang="zh-CN" altLang="en-US" sz="2400" b="1">
                <a:solidFill>
                  <a:srgbClr val="CC0000"/>
                </a:solidFill>
                <a:latin typeface="Times New Roman" panose="02020503050405090304" pitchFamily="18" charset="0"/>
                <a:ea typeface="楷体_GB2312" pitchFamily="1" charset="-122"/>
              </a:rPr>
              <a:t>的影响，其结果反映在输出特性曲线上，表现为温度升高曲线上移且间隔增大。</a:t>
            </a:r>
            <a:endParaRPr lang="en-US" altLang="zh-CN" sz="2400" b="1">
              <a:solidFill>
                <a:srgbClr val="CC0000"/>
              </a:solidFill>
              <a:latin typeface="Times New Roman" panose="02020503050405090304" pitchFamily="18" charset="0"/>
              <a:ea typeface="楷体_GB2312" pitchFamily="1" charset="-122"/>
            </a:endParaRPr>
          </a:p>
        </p:txBody>
      </p:sp>
      <p:sp>
        <p:nvSpPr>
          <p:cNvPr id="1246212" name="Rectangle 4"/>
          <p:cNvSpPr>
            <a:spLocks noChangeArrowheads="1"/>
          </p:cNvSpPr>
          <p:nvPr/>
        </p:nvSpPr>
        <p:spPr bwMode="auto">
          <a:xfrm>
            <a:off x="1879600" y="3513483"/>
            <a:ext cx="8070850" cy="16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400" b="1">
                <a:solidFill>
                  <a:srgbClr val="3333FF"/>
                </a:solidFill>
                <a:latin typeface="Times New Roman" panose="02020503050405090304" pitchFamily="18" charset="0"/>
                <a:ea typeface="楷体_GB2312" pitchFamily="1" charset="-122"/>
              </a:rPr>
              <a:t>温度对</a:t>
            </a:r>
            <a:r>
              <a:rPr lang="en-US" altLang="zh-CN" sz="2400" b="1" i="1">
                <a:solidFill>
                  <a:srgbClr val="3333FF"/>
                </a:solidFill>
                <a:latin typeface="Times New Roman" panose="02020503050405090304" pitchFamily="18" charset="0"/>
                <a:ea typeface="楷体_GB2312" pitchFamily="1" charset="-122"/>
              </a:rPr>
              <a:t>β</a:t>
            </a:r>
            <a:r>
              <a:rPr lang="zh-CN" altLang="en-US" sz="2400" b="1">
                <a:solidFill>
                  <a:srgbClr val="3333FF"/>
                </a:solidFill>
                <a:latin typeface="Times New Roman" panose="02020503050405090304" pitchFamily="18" charset="0"/>
                <a:ea typeface="楷体_GB2312" pitchFamily="1" charset="-122"/>
              </a:rPr>
              <a:t>的影响表现为，</a:t>
            </a:r>
            <a:r>
              <a:rPr lang="en-US" altLang="zh-CN" sz="2400" b="1" i="1">
                <a:solidFill>
                  <a:srgbClr val="3333FF"/>
                </a:solidFill>
                <a:latin typeface="Times New Roman" panose="02020503050405090304" pitchFamily="18" charset="0"/>
                <a:ea typeface="楷体_GB2312" pitchFamily="1" charset="-122"/>
              </a:rPr>
              <a:t>β</a:t>
            </a:r>
            <a:r>
              <a:rPr lang="zh-CN" altLang="en-US" sz="2400" b="1">
                <a:solidFill>
                  <a:srgbClr val="3333FF"/>
                </a:solidFill>
                <a:latin typeface="Times New Roman" panose="02020503050405090304" pitchFamily="18" charset="0"/>
                <a:ea typeface="楷体_GB2312" pitchFamily="1" charset="-122"/>
              </a:rPr>
              <a:t>随温度的升高而增大，变化规律是：温度每升高1℃，</a:t>
            </a:r>
            <a:r>
              <a:rPr lang="en-US" altLang="zh-CN" sz="2400" b="1" i="1">
                <a:solidFill>
                  <a:srgbClr val="3333FF"/>
                </a:solidFill>
                <a:latin typeface="Times New Roman" panose="02020503050405090304" pitchFamily="18" charset="0"/>
                <a:ea typeface="楷体_GB2312" pitchFamily="1" charset="-122"/>
              </a:rPr>
              <a:t>β</a:t>
            </a:r>
            <a:r>
              <a:rPr lang="zh-CN" altLang="en-US" sz="2400" b="1">
                <a:solidFill>
                  <a:srgbClr val="3333FF"/>
                </a:solidFill>
                <a:latin typeface="Times New Roman" panose="02020503050405090304" pitchFamily="18" charset="0"/>
                <a:ea typeface="楷体_GB2312" pitchFamily="1" charset="-122"/>
              </a:rPr>
              <a:t>值增大0.5%~1%(即</a:t>
            </a:r>
            <a:r>
              <a:rPr lang="en-US" altLang="zh-CN" sz="2400" b="1">
                <a:solidFill>
                  <a:srgbClr val="3333FF"/>
                </a:solidFill>
                <a:latin typeface="Times New Roman" panose="02020503050405090304" pitchFamily="18" charset="0"/>
                <a:ea typeface="楷体_GB2312" pitchFamily="1" charset="-122"/>
              </a:rPr>
              <a:t>Δ</a:t>
            </a:r>
            <a:r>
              <a:rPr lang="en-US" altLang="zh-CN" sz="2400" b="1" i="1">
                <a:solidFill>
                  <a:srgbClr val="3333FF"/>
                </a:solidFill>
                <a:latin typeface="Times New Roman" panose="02020503050405090304" pitchFamily="18" charset="0"/>
                <a:ea typeface="楷体_GB2312" pitchFamily="1" charset="-122"/>
              </a:rPr>
              <a:t>β</a:t>
            </a:r>
            <a:r>
              <a:rPr lang="en-US" altLang="zh-CN" sz="2400" b="1">
                <a:solidFill>
                  <a:srgbClr val="3333FF"/>
                </a:solidFill>
                <a:latin typeface="Times New Roman" panose="02020503050405090304" pitchFamily="18" charset="0"/>
                <a:ea typeface="楷体_GB2312" pitchFamily="1" charset="-122"/>
              </a:rPr>
              <a:t>/</a:t>
            </a:r>
            <a:r>
              <a:rPr lang="en-US" altLang="zh-CN" sz="2400" b="1" i="1">
                <a:solidFill>
                  <a:srgbClr val="3333FF"/>
                </a:solidFill>
                <a:latin typeface="Times New Roman" panose="02020503050405090304" pitchFamily="18" charset="0"/>
                <a:ea typeface="楷体_GB2312" pitchFamily="1" charset="-122"/>
              </a:rPr>
              <a:t>βT</a:t>
            </a:r>
            <a:r>
              <a:rPr lang="en-US" altLang="zh-CN" sz="2400" b="1">
                <a:solidFill>
                  <a:srgbClr val="3333FF"/>
                </a:solidFill>
                <a:latin typeface="Times New Roman" panose="02020503050405090304" pitchFamily="18" charset="0"/>
                <a:ea typeface="楷体_GB2312" pitchFamily="1" charset="-122"/>
              </a:rPr>
              <a:t>≈(0.5~1)%/℃)。</a:t>
            </a:r>
            <a:endParaRPr lang="en-US" altLang="zh-CN" sz="2400" b="1">
              <a:solidFill>
                <a:srgbClr val="3333FF"/>
              </a:solidFill>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46212"/>
                                        </p:tgtEl>
                                        <p:attrNameLst>
                                          <p:attrName>style.visibility</p:attrName>
                                        </p:attrNameLst>
                                      </p:cBhvr>
                                      <p:to>
                                        <p:strVal val="visible"/>
                                      </p:to>
                                    </p:set>
                                    <p:animEffect transition="in" filter="wipe(up)">
                                      <p:cBhvr>
                                        <p:cTn id="7" dur="1000"/>
                                        <p:tgtEl>
                                          <p:spTgt spid="12462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46211"/>
                                        </p:tgtEl>
                                        <p:attrNameLst>
                                          <p:attrName>style.visibility</p:attrName>
                                        </p:attrNameLst>
                                      </p:cBhvr>
                                      <p:to>
                                        <p:strVal val="visible"/>
                                      </p:to>
                                    </p:set>
                                    <p:animEffect transition="in" filter="wipe(up)">
                                      <p:cBhvr>
                                        <p:cTn id="12" dur="1000"/>
                                        <p:tgtEl>
                                          <p:spTgt spid="1246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6211" grpId="0"/>
      <p:bldP spid="1246212"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1924050" y="636419"/>
            <a:ext cx="8243888" cy="700087"/>
          </a:xfrm>
        </p:spPr>
        <p:txBody>
          <a:bodyPr/>
          <a:lstStyle/>
          <a:p>
            <a:r>
              <a:rPr lang="zh-CN" altLang="en-US" sz="2800" b="1">
                <a:solidFill>
                  <a:srgbClr val="CC3300"/>
                </a:solidFill>
                <a:latin typeface="Times New Roman" panose="02020503050405090304" pitchFamily="18" charset="0"/>
                <a:ea typeface="楷体_GB2312" pitchFamily="1" charset="-122"/>
              </a:rPr>
              <a:t>晶体管工作状态及放大状态下管型</a:t>
            </a:r>
            <a:r>
              <a:rPr lang="zh-CN" altLang="en-US" sz="2400" b="1">
                <a:solidFill>
                  <a:srgbClr val="CC0000"/>
                </a:solidFill>
                <a:latin typeface="Times New Roman" panose="02020503050405090304" pitchFamily="18" charset="0"/>
                <a:ea typeface="楷体_GB2312" pitchFamily="1" charset="-122"/>
              </a:rPr>
              <a:t>、</a:t>
            </a:r>
            <a:r>
              <a:rPr lang="zh-CN" altLang="en-US" sz="2800" b="1">
                <a:solidFill>
                  <a:srgbClr val="CC3300"/>
                </a:solidFill>
                <a:latin typeface="Times New Roman" panose="02020503050405090304" pitchFamily="18" charset="0"/>
                <a:ea typeface="楷体_GB2312" pitchFamily="1" charset="-122"/>
              </a:rPr>
              <a:t>电极的判别</a:t>
            </a:r>
            <a:endParaRPr lang="en-US" altLang="zh-CN" sz="2800" b="1">
              <a:solidFill>
                <a:srgbClr val="CC3300"/>
              </a:solidFill>
              <a:latin typeface="Times New Roman" panose="02020503050405090304" pitchFamily="18" charset="0"/>
              <a:ea typeface="楷体_GB2312" pitchFamily="1" charset="-122"/>
            </a:endParaRPr>
          </a:p>
        </p:txBody>
      </p:sp>
      <p:sp>
        <p:nvSpPr>
          <p:cNvPr id="373763" name="Rectangle 3"/>
          <p:cNvSpPr>
            <a:spLocks noGrp="1" noChangeArrowheads="1"/>
          </p:cNvSpPr>
          <p:nvPr>
            <p:ph type="body" sz="half" idx="1"/>
          </p:nvPr>
        </p:nvSpPr>
        <p:spPr>
          <a:xfrm>
            <a:off x="2159000" y="1503194"/>
            <a:ext cx="4038600" cy="554037"/>
          </a:xfrm>
        </p:spPr>
        <p:txBody>
          <a:bodyPr>
            <a:normAutofit lnSpcReduction="10000"/>
          </a:bodyPr>
          <a:lstStyle/>
          <a:p>
            <a:pPr>
              <a:buFontTx/>
              <a:buNone/>
            </a:pPr>
            <a:r>
              <a:rPr lang="zh-CN" altLang="en-US" sz="2800" b="1">
                <a:solidFill>
                  <a:srgbClr val="000000"/>
                </a:solidFill>
                <a:latin typeface="Times New Roman" panose="02020503050405090304" pitchFamily="18" charset="0"/>
              </a:rPr>
              <a:t>   </a:t>
            </a:r>
            <a:r>
              <a:rPr lang="zh-CN" altLang="en-US" sz="2800" b="1">
                <a:solidFill>
                  <a:srgbClr val="000000"/>
                </a:solidFill>
                <a:latin typeface="Times New Roman" panose="02020503050405090304" pitchFamily="18" charset="0"/>
                <a:ea typeface="楷体_GB2312" pitchFamily="1" charset="-122"/>
              </a:rPr>
              <a:t>一</a:t>
            </a:r>
            <a:r>
              <a:rPr lang="en-US" altLang="zh-CN" sz="2800" b="1">
                <a:solidFill>
                  <a:srgbClr val="000000"/>
                </a:solidFill>
                <a:latin typeface="Times New Roman" panose="02020503050405090304" pitchFamily="18" charset="0"/>
              </a:rPr>
              <a:t>. </a:t>
            </a:r>
            <a:r>
              <a:rPr lang="zh-CN" altLang="en-US" sz="2800" b="1">
                <a:solidFill>
                  <a:srgbClr val="000000"/>
                </a:solidFill>
                <a:latin typeface="楷体_GB2312" pitchFamily="1" charset="-122"/>
                <a:ea typeface="楷体_GB2312" pitchFamily="1" charset="-122"/>
              </a:rPr>
              <a:t>工作状态判别：</a:t>
            </a:r>
            <a:endParaRPr lang="en-US" altLang="zh-CN" sz="2800" b="1">
              <a:solidFill>
                <a:srgbClr val="000000"/>
              </a:solidFill>
              <a:latin typeface="Times New Roman" panose="02020503050405090304" pitchFamily="18" charset="0"/>
            </a:endParaRPr>
          </a:p>
        </p:txBody>
      </p:sp>
      <p:graphicFrame>
        <p:nvGraphicFramePr>
          <p:cNvPr id="373764" name="Object 4"/>
          <p:cNvGraphicFramePr>
            <a:graphicFrameLocks noGrp="1" noChangeAspect="1"/>
          </p:cNvGraphicFramePr>
          <p:nvPr>
            <p:ph sz="half" idx="2"/>
          </p:nvPr>
        </p:nvGraphicFramePr>
        <p:xfrm>
          <a:off x="2335214" y="2820819"/>
          <a:ext cx="7585075" cy="2447925"/>
        </p:xfrm>
        <a:graphic>
          <a:graphicData uri="http://schemas.openxmlformats.org/presentationml/2006/ole">
            <mc:AlternateContent xmlns:mc="http://schemas.openxmlformats.org/markup-compatibility/2006">
              <mc:Choice xmlns:v="urn:schemas-microsoft-com:vml" Requires="v">
                <p:oleObj spid="_x0000_s2" name="Visio" r:id="rId1" imgW="4855845" imgH="1544955" progId="Visio.Drawing.11">
                  <p:embed/>
                </p:oleObj>
              </mc:Choice>
              <mc:Fallback>
                <p:oleObj name="Visio" r:id="rId1" imgW="4855845" imgH="154495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214" y="2820819"/>
                        <a:ext cx="75850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3766" name="Rectangle 6"/>
          <p:cNvSpPr>
            <a:spLocks noChangeArrowheads="1"/>
          </p:cNvSpPr>
          <p:nvPr/>
        </p:nvSpPr>
        <p:spPr bwMode="auto">
          <a:xfrm>
            <a:off x="4394201" y="5133805"/>
            <a:ext cx="146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放大状态</a:t>
            </a:r>
            <a:endParaRPr lang="zh-CN" altLang="en-US" sz="2400" b="1">
              <a:solidFill>
                <a:srgbClr val="FF3300"/>
              </a:solidFill>
              <a:latin typeface="Times New Roman" panose="02020503050405090304" pitchFamily="18" charset="0"/>
              <a:ea typeface="楷体_GB2312" pitchFamily="1" charset="-122"/>
              <a:cs typeface="Arial Unicode MS" panose="020B0604020202020204" charset="-122"/>
            </a:endParaRPr>
          </a:p>
        </p:txBody>
      </p:sp>
      <p:sp>
        <p:nvSpPr>
          <p:cNvPr id="373767" name="Rectangle 7"/>
          <p:cNvSpPr>
            <a:spLocks noChangeArrowheads="1"/>
          </p:cNvSpPr>
          <p:nvPr/>
        </p:nvSpPr>
        <p:spPr bwMode="auto">
          <a:xfrm>
            <a:off x="8086725" y="5079830"/>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饱和状态</a:t>
            </a:r>
            <a:endParaRPr lang="zh-CN" altLang="en-US" sz="2400" b="1">
              <a:solidFill>
                <a:srgbClr val="FF3300"/>
              </a:solidFill>
              <a:latin typeface="Times New Roman" panose="02020503050405090304" pitchFamily="18" charset="0"/>
              <a:ea typeface="楷体_GB2312" pitchFamily="1" charset="-122"/>
              <a:cs typeface="Arial Unicode MS" panose="020B0604020202020204" charset="-122"/>
            </a:endParaRPr>
          </a:p>
        </p:txBody>
      </p:sp>
      <p:sp>
        <p:nvSpPr>
          <p:cNvPr id="373768" name="Rectangle 8"/>
          <p:cNvSpPr>
            <a:spLocks noChangeArrowheads="1"/>
          </p:cNvSpPr>
          <p:nvPr/>
        </p:nvSpPr>
        <p:spPr bwMode="auto">
          <a:xfrm>
            <a:off x="2540000" y="5114755"/>
            <a:ext cx="177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截止状态</a:t>
            </a:r>
            <a:endParaRPr lang="zh-CN" altLang="en-US" sz="2400" b="1">
              <a:solidFill>
                <a:srgbClr val="FF3300"/>
              </a:solidFill>
              <a:latin typeface="Times New Roman" panose="02020503050405090304" pitchFamily="18" charset="0"/>
              <a:ea typeface="楷体_GB2312" pitchFamily="1" charset="-122"/>
              <a:cs typeface="Arial Unicode MS" panose="020B0604020202020204" charset="-122"/>
            </a:endParaRPr>
          </a:p>
        </p:txBody>
      </p:sp>
      <p:sp>
        <p:nvSpPr>
          <p:cNvPr id="373769" name="Rectangle 9"/>
          <p:cNvSpPr>
            <a:spLocks noChangeArrowheads="1"/>
          </p:cNvSpPr>
          <p:nvPr/>
        </p:nvSpPr>
        <p:spPr bwMode="auto">
          <a:xfrm>
            <a:off x="6108700" y="5109993"/>
            <a:ext cx="1684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放大状态</a:t>
            </a:r>
            <a:endParaRPr lang="zh-CN" altLang="en-US" sz="2400" b="1">
              <a:solidFill>
                <a:srgbClr val="FF3300"/>
              </a:solidFill>
              <a:latin typeface="Times New Roman" panose="02020503050405090304" pitchFamily="18" charset="0"/>
              <a:ea typeface="楷体_GB2312" pitchFamily="1" charset="-122"/>
              <a:cs typeface="Arial Unicode MS" panose="020B0604020202020204" charset="-122"/>
            </a:endParaRPr>
          </a:p>
        </p:txBody>
      </p:sp>
      <p:sp>
        <p:nvSpPr>
          <p:cNvPr id="373770" name="Rectangle 10"/>
          <p:cNvSpPr>
            <a:spLocks noChangeArrowheads="1"/>
          </p:cNvSpPr>
          <p:nvPr/>
        </p:nvSpPr>
        <p:spPr bwMode="auto">
          <a:xfrm>
            <a:off x="2813050" y="2173119"/>
            <a:ext cx="7042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2400" b="1">
                <a:solidFill>
                  <a:srgbClr val="0000CC"/>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举例</a:t>
            </a:r>
            <a:r>
              <a:rPr lang="en-US" altLang="zh-CN" sz="2400" b="1">
                <a:solidFill>
                  <a:srgbClr val="0000CC"/>
                </a:solidFill>
                <a:latin typeface="楷体_GB2312" pitchFamily="1" charset="-122"/>
                <a:ea typeface="楷体_GB2312" pitchFamily="1" charset="-122"/>
              </a:rPr>
              <a:t>]</a:t>
            </a:r>
            <a:r>
              <a:rPr lang="en-US" altLang="zh-CN" sz="2400" b="1">
                <a:solidFill>
                  <a:srgbClr val="000000"/>
                </a:solidFill>
                <a:latin typeface="楷体_GB2312" pitchFamily="1" charset="-122"/>
                <a:ea typeface="楷体_GB2312" pitchFamily="1" charset="-122"/>
              </a:rPr>
              <a:t> </a:t>
            </a:r>
            <a:r>
              <a:rPr lang="zh-CN" altLang="en-US" sz="2400" b="1">
                <a:solidFill>
                  <a:srgbClr val="000000"/>
                </a:solidFill>
                <a:latin typeface="楷体_GB2312" pitchFamily="1" charset="-122"/>
                <a:ea typeface="楷体_GB2312" pitchFamily="1" charset="-122"/>
              </a:rPr>
              <a:t>判别图示中晶体管的工作状态</a:t>
            </a:r>
            <a:endParaRPr lang="en-US" altLang="zh-CN" sz="2400" b="1">
              <a:solidFill>
                <a:srgbClr val="000000"/>
              </a:solidFill>
              <a:latin typeface="楷体_GB2312" pitchFamily="1" charset="-122"/>
              <a:ea typeface="楷体_GB2312" pitchFamily="1" charset="-122"/>
            </a:endParaRPr>
          </a:p>
        </p:txBody>
      </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3764"/>
                                        </p:tgtEl>
                                        <p:attrNameLst>
                                          <p:attrName>style.visibility</p:attrName>
                                        </p:attrNameLst>
                                      </p:cBhvr>
                                      <p:to>
                                        <p:strVal val="visible"/>
                                      </p:to>
                                    </p:set>
                                    <p:animEffect transition="in" filter="wipe(left)">
                                      <p:cBhvr>
                                        <p:cTn id="7" dur="2000"/>
                                        <p:tgtEl>
                                          <p:spTgt spid="3737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3768"/>
                                        </p:tgtEl>
                                        <p:attrNameLst>
                                          <p:attrName>style.visibility</p:attrName>
                                        </p:attrNameLst>
                                      </p:cBhvr>
                                      <p:to>
                                        <p:strVal val="visible"/>
                                      </p:to>
                                    </p:set>
                                    <p:animEffect transition="in" filter="wipe(left)">
                                      <p:cBhvr>
                                        <p:cTn id="12" dur="1000"/>
                                        <p:tgtEl>
                                          <p:spTgt spid="3737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3766"/>
                                        </p:tgtEl>
                                        <p:attrNameLst>
                                          <p:attrName>style.visibility</p:attrName>
                                        </p:attrNameLst>
                                      </p:cBhvr>
                                      <p:to>
                                        <p:strVal val="visible"/>
                                      </p:to>
                                    </p:set>
                                    <p:animEffect transition="in" filter="wipe(left)">
                                      <p:cBhvr>
                                        <p:cTn id="17" dur="1000"/>
                                        <p:tgtEl>
                                          <p:spTgt spid="3737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3769"/>
                                        </p:tgtEl>
                                        <p:attrNameLst>
                                          <p:attrName>style.visibility</p:attrName>
                                        </p:attrNameLst>
                                      </p:cBhvr>
                                      <p:to>
                                        <p:strVal val="visible"/>
                                      </p:to>
                                    </p:set>
                                    <p:animEffect transition="in" filter="wipe(left)">
                                      <p:cBhvr>
                                        <p:cTn id="22" dur="1000"/>
                                        <p:tgtEl>
                                          <p:spTgt spid="3737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3767"/>
                                        </p:tgtEl>
                                        <p:attrNameLst>
                                          <p:attrName>style.visibility</p:attrName>
                                        </p:attrNameLst>
                                      </p:cBhvr>
                                      <p:to>
                                        <p:strVal val="visible"/>
                                      </p:to>
                                    </p:set>
                                    <p:animEffect transition="in" filter="wipe(left)">
                                      <p:cBhvr>
                                        <p:cTn id="27" dur="1000"/>
                                        <p:tgtEl>
                                          <p:spTgt spid="373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6" grpId="0"/>
      <p:bldP spid="373767" grpId="0"/>
      <p:bldP spid="373768" grpId="0"/>
      <p:bldP spid="3737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990851" y="570866"/>
            <a:ext cx="5527675" cy="963613"/>
          </a:xfrm>
        </p:spPr>
        <p:txBody>
          <a:bodyPr/>
          <a:lstStyle/>
          <a:p>
            <a:pPr eaLnBrk="1" hangingPunct="1"/>
            <a:r>
              <a:rPr lang="zh-CN" altLang="en-US" sz="2800" b="1">
                <a:ea typeface="幼圆" panose="02010509060101010101" pitchFamily="49" charset="-122"/>
              </a:rPr>
              <a:t>电流、电压、功率的符号和单位</a:t>
            </a:r>
            <a:endParaRPr lang="zh-CN" altLang="en-US" sz="2800" b="1">
              <a:ea typeface="幼圆" panose="02010509060101010101" pitchFamily="49" charset="-122"/>
            </a:endParaRPr>
          </a:p>
        </p:txBody>
      </p:sp>
      <p:graphicFrame>
        <p:nvGraphicFramePr>
          <p:cNvPr id="17413" name="内容占位符 17412"/>
          <p:cNvGraphicFramePr>
            <a:graphicFrameLocks noGrp="1"/>
          </p:cNvGraphicFramePr>
          <p:nvPr>
            <p:ph idx="4294967295"/>
          </p:nvPr>
        </p:nvGraphicFramePr>
        <p:xfrm>
          <a:off x="2090738" y="1898651"/>
          <a:ext cx="8001000" cy="3871913"/>
        </p:xfrm>
        <a:graphic>
          <a:graphicData uri="http://schemas.openxmlformats.org/drawingml/2006/table">
            <a:tbl>
              <a:tblPr/>
              <a:tblGrid>
                <a:gridCol w="1439863"/>
                <a:gridCol w="2160587"/>
                <a:gridCol w="1574800"/>
                <a:gridCol w="2825750"/>
              </a:tblGrid>
              <a:tr h="1030288">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电 量</a:t>
                      </a:r>
                      <a:endParaRPr lang="zh-CN" altLang="en-US" sz="2800" b="1">
                        <a:ea typeface="幼圆" panose="02010509060101010101" pitchFamily="49" charset="-122"/>
                      </a:endParaRPr>
                    </a:p>
                    <a:p>
                      <a:pPr marL="0" lvl="0" indent="0" eaLnBrk="1" hangingPunct="1">
                        <a:buNone/>
                      </a:pPr>
                      <a:r>
                        <a:rPr lang="zh-CN" altLang="en-US" sz="2800" b="1">
                          <a:ea typeface="幼圆" panose="02010509060101010101" pitchFamily="49" charset="-122"/>
                        </a:rPr>
                        <a:t> 名 称</a:t>
                      </a:r>
                      <a:r>
                        <a:rPr lang="zh-CN" altLang="en-US" sz="2800"/>
                        <a:t> </a:t>
                      </a:r>
                      <a:endParaRPr lang="zh-CN" altLang="en-US" sz="28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sz="2800" b="1">
                          <a:latin typeface="幼圆" panose="02010509060101010101" pitchFamily="49" charset="-122"/>
                          <a:ea typeface="幼圆" panose="02010509060101010101" pitchFamily="49" charset="-122"/>
                        </a:rPr>
                        <a:t>  </a:t>
                      </a:r>
                      <a:r>
                        <a:rPr lang="zh-CN" altLang="en-US" sz="2800" b="1">
                          <a:latin typeface="幼圆" panose="02010509060101010101" pitchFamily="49" charset="-122"/>
                          <a:ea typeface="幼圆" panose="02010509060101010101" pitchFamily="49" charset="-122"/>
                        </a:rPr>
                        <a:t>符 号 </a:t>
                      </a:r>
                      <a:endParaRPr lang="zh-CN" altLang="en-US" sz="2800" b="1">
                        <a:latin typeface="幼圆" panose="02010509060101010101" pitchFamily="49" charset="-122"/>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基 本</a:t>
                      </a:r>
                      <a:endParaRPr lang="zh-CN" altLang="en-US" sz="2800" b="1">
                        <a:ea typeface="幼圆" panose="02010509060101010101" pitchFamily="49" charset="-122"/>
                      </a:endParaRPr>
                    </a:p>
                    <a:p>
                      <a:pPr marL="0" lvl="0" indent="0" eaLnBrk="1" hangingPunct="1">
                        <a:buNone/>
                      </a:pPr>
                      <a:r>
                        <a:rPr lang="zh-CN" altLang="en-US" sz="2800" b="1">
                          <a:ea typeface="幼圆" panose="02010509060101010101" pitchFamily="49" charset="-122"/>
                        </a:rPr>
                        <a:t> 单 位</a:t>
                      </a:r>
                      <a:r>
                        <a:rPr lang="zh-CN" altLang="en-US" sz="2800"/>
                        <a:t> </a:t>
                      </a:r>
                      <a:endParaRPr lang="zh-CN" altLang="en-US" sz="28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sz="2800" b="1">
                          <a:ea typeface="幼圆" panose="02010509060101010101" pitchFamily="49" charset="-122"/>
                        </a:rPr>
                        <a:t> </a:t>
                      </a:r>
                      <a:r>
                        <a:rPr lang="zh-CN" altLang="en-US" sz="2800" b="1">
                          <a:ea typeface="幼圆" panose="02010509060101010101" pitchFamily="49" charset="-122"/>
                        </a:rPr>
                        <a:t>常用工程单位</a:t>
                      </a:r>
                      <a:r>
                        <a:rPr lang="zh-CN" altLang="en-US" sz="2800"/>
                        <a:t> </a:t>
                      </a:r>
                      <a:endParaRPr lang="zh-CN" altLang="en-US" sz="28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63612">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电 流</a:t>
                      </a:r>
                      <a:endParaRPr lang="zh-CN" altLang="en-US" b="1">
                        <a:latin typeface="幼圆" panose="02010509060101010101" pitchFamily="49" charset="-122"/>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b="1" dirty="0">
                          <a:latin typeface="Times New Roman" panose="02020503050405090304" pitchFamily="18" charset="0"/>
                          <a:ea typeface="幼圆" panose="02010509060101010101" pitchFamily="49" charset="-122"/>
                        </a:rPr>
                        <a:t>I</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（直流）</a:t>
                      </a:r>
                      <a:endParaRPr lang="zh-CN" altLang="en-US" b="1" dirty="0">
                        <a:latin typeface="幼圆" panose="02010509060101010101" pitchFamily="49" charset="-122"/>
                        <a:ea typeface="幼圆" panose="02010509060101010101" pitchFamily="49" charset="-122"/>
                      </a:endParaRPr>
                    </a:p>
                    <a:p>
                      <a:pPr marL="0" lvl="0" indent="0" eaLnBrk="1" hangingPunct="1">
                        <a:buNone/>
                      </a:pPr>
                      <a:r>
                        <a:rPr lang="en-US" altLang="zh-CN" b="1" dirty="0">
                          <a:latin typeface="Times New Roman" panose="02020503050405090304" pitchFamily="18" charset="0"/>
                          <a:ea typeface="幼圆" panose="02010509060101010101" pitchFamily="49" charset="-122"/>
                        </a:rPr>
                        <a:t>i</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（交流）</a:t>
                      </a:r>
                      <a:endParaRPr lang="zh-CN" altLang="en-US" b="1" dirty="0">
                        <a:latin typeface="幼圆" panose="02010509060101010101" pitchFamily="49" charset="-122"/>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zh-CN" altLang="en-US" b="1" dirty="0">
                          <a:latin typeface="Times New Roman" panose="02020503050405090304" pitchFamily="18" charset="0"/>
                          <a:ea typeface="幼圆" panose="02010509060101010101" pitchFamily="49" charset="-122"/>
                        </a:rPr>
                        <a:t>    </a:t>
                      </a:r>
                      <a:r>
                        <a:rPr lang="en-US" altLang="zh-CN" b="1" dirty="0">
                          <a:latin typeface="Times New Roman" panose="02020503050405090304" pitchFamily="18" charset="0"/>
                          <a:ea typeface="幼圆" panose="02010509060101010101" pitchFamily="49" charset="-122"/>
                        </a:rPr>
                        <a:t>A</a:t>
                      </a:r>
                      <a:endParaRPr lang="en-US" altLang="zh-CN"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zh-CN" altLang="en-US" b="1" dirty="0">
                          <a:latin typeface="Times New Roman" panose="02020503050405090304" pitchFamily="18" charset="0"/>
                          <a:ea typeface="幼圆" panose="02010509060101010101" pitchFamily="49" charset="-122"/>
                        </a:rPr>
                        <a:t>kA、mA 、</a:t>
                      </a:r>
                      <a:r>
                        <a:rPr lang="el-GR" altLang="en-US" b="1" dirty="0">
                          <a:latin typeface="Times New Roman" panose="02020503050405090304" pitchFamily="18" charset="0"/>
                          <a:ea typeface="幼圆" panose="02010509060101010101" pitchFamily="49" charset="-122"/>
                        </a:rPr>
                        <a:t>μ</a:t>
                      </a:r>
                      <a:r>
                        <a:rPr lang="zh-CN" altLang="en-US" b="1" dirty="0">
                          <a:latin typeface="Times New Roman" panose="02020503050405090304" pitchFamily="18" charset="0"/>
                          <a:ea typeface="幼圆" panose="02010509060101010101" pitchFamily="49" charset="-122"/>
                        </a:rPr>
                        <a:t>A、nA</a:t>
                      </a:r>
                      <a:endParaRPr lang="zh-CN" altLang="en-US"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63613">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电 压</a:t>
                      </a:r>
                      <a:endParaRPr lang="zh-CN" altLang="en-US" b="1">
                        <a:latin typeface="幼圆" panose="02010509060101010101" pitchFamily="49" charset="-122"/>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en-US" altLang="zh-CN" b="1" dirty="0">
                          <a:latin typeface="Times New Roman" panose="02020503050405090304" pitchFamily="18" charset="0"/>
                          <a:ea typeface="幼圆" panose="02010509060101010101" pitchFamily="49" charset="-122"/>
                        </a:rPr>
                        <a:t>U</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（直流）</a:t>
                      </a:r>
                      <a:endParaRPr lang="zh-CN" altLang="en-US" b="1" dirty="0">
                        <a:latin typeface="幼圆" panose="02010509060101010101" pitchFamily="49" charset="-122"/>
                        <a:ea typeface="幼圆" panose="02010509060101010101" pitchFamily="49" charset="-122"/>
                      </a:endParaRPr>
                    </a:p>
                    <a:p>
                      <a:pPr marL="0" lvl="0" indent="0" eaLnBrk="1" hangingPunct="1">
                        <a:buNone/>
                      </a:pPr>
                      <a:r>
                        <a:rPr lang="en-US" altLang="zh-CN" b="1" dirty="0">
                          <a:latin typeface="Times New Roman" panose="02020503050405090304" pitchFamily="18" charset="0"/>
                          <a:ea typeface="幼圆" panose="02010509060101010101" pitchFamily="49" charset="-122"/>
                        </a:rPr>
                        <a:t>u</a:t>
                      </a:r>
                      <a:r>
                        <a:rPr lang="en-US" altLang="zh-CN" b="1" dirty="0">
                          <a:latin typeface="幼圆" panose="02010509060101010101" pitchFamily="49" charset="-122"/>
                          <a:ea typeface="幼圆" panose="02010509060101010101" pitchFamily="49" charset="-122"/>
                        </a:rPr>
                        <a:t> </a:t>
                      </a:r>
                      <a:r>
                        <a:rPr lang="zh-CN" altLang="en-US" b="1" dirty="0">
                          <a:latin typeface="幼圆" panose="02010509060101010101" pitchFamily="49" charset="-122"/>
                          <a:ea typeface="幼圆" panose="02010509060101010101" pitchFamily="49" charset="-122"/>
                        </a:rPr>
                        <a:t>（交流）</a:t>
                      </a:r>
                      <a:endParaRPr lang="zh-CN" altLang="en-US" b="1" dirty="0">
                        <a:latin typeface="幼圆" panose="02010509060101010101" pitchFamily="49" charset="-122"/>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zh-CN" altLang="en-US" b="1" dirty="0">
                          <a:latin typeface="Times New Roman" panose="02020503050405090304" pitchFamily="18" charset="0"/>
                          <a:ea typeface="幼圆" panose="02010509060101010101" pitchFamily="49" charset="-122"/>
                        </a:rPr>
                        <a:t>    </a:t>
                      </a:r>
                      <a:r>
                        <a:rPr lang="en-US" altLang="zh-CN" b="1" dirty="0">
                          <a:latin typeface="Times New Roman" panose="02020503050405090304" pitchFamily="18" charset="0"/>
                          <a:ea typeface="幼圆" panose="02010509060101010101" pitchFamily="49" charset="-122"/>
                        </a:rPr>
                        <a:t>V</a:t>
                      </a:r>
                      <a:endParaRPr lang="en-US" altLang="zh-CN"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hangingPunct="1">
                        <a:buNone/>
                      </a:pPr>
                      <a:r>
                        <a:rPr lang="zh-CN" altLang="en-US" b="1" dirty="0">
                          <a:latin typeface="Times New Roman" panose="02020503050405090304" pitchFamily="18" charset="0"/>
                          <a:ea typeface="幼圆" panose="02010509060101010101" pitchFamily="49" charset="-122"/>
                        </a:rPr>
                        <a:t>kV、MV 、mV、</a:t>
                      </a:r>
                      <a:r>
                        <a:rPr lang="el-GR" altLang="en-US" b="1" dirty="0">
                          <a:latin typeface="Times New Roman" panose="02020503050405090304" pitchFamily="18" charset="0"/>
                          <a:ea typeface="幼圆" panose="02010509060101010101" pitchFamily="49" charset="-122"/>
                        </a:rPr>
                        <a:t>μ</a:t>
                      </a:r>
                      <a:r>
                        <a:rPr lang="zh-CN" altLang="en-US" b="1" dirty="0">
                          <a:latin typeface="Times New Roman" panose="02020503050405090304" pitchFamily="18" charset="0"/>
                          <a:ea typeface="幼圆" panose="02010509060101010101" pitchFamily="49" charset="-122"/>
                        </a:rPr>
                        <a:t>V</a:t>
                      </a:r>
                      <a:endParaRPr lang="zh-CN" altLang="en-US"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14400">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en-US" altLang="zh-CN" b="1">
                          <a:latin typeface="幼圆" panose="02010509060101010101" pitchFamily="49" charset="-122"/>
                          <a:ea typeface="幼圆" panose="02010509060101010101" pitchFamily="49" charset="-122"/>
                        </a:rPr>
                        <a:t> </a:t>
                      </a:r>
                      <a:r>
                        <a:rPr lang="zh-CN" altLang="en-US" b="1">
                          <a:latin typeface="幼圆" panose="02010509060101010101" pitchFamily="49" charset="-122"/>
                          <a:ea typeface="幼圆" panose="02010509060101010101" pitchFamily="49" charset="-122"/>
                        </a:rPr>
                        <a:t>功 率</a:t>
                      </a:r>
                      <a:endParaRPr lang="zh-CN" altLang="en-US" b="1">
                        <a:latin typeface="幼圆" panose="02010509060101010101" pitchFamily="49" charset="-122"/>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en-US" altLang="zh-CN" b="1" dirty="0">
                          <a:latin typeface="Times New Roman" panose="02020503050405090304" pitchFamily="18" charset="0"/>
                          <a:ea typeface="幼圆" panose="02010509060101010101" pitchFamily="49" charset="-122"/>
                        </a:rPr>
                        <a:t>P</a:t>
                      </a:r>
                      <a:r>
                        <a:rPr lang="zh-CN" altLang="en-US" b="1" dirty="0">
                          <a:latin typeface="幼圆" panose="02010509060101010101" pitchFamily="49" charset="-122"/>
                          <a:ea typeface="幼圆" panose="02010509060101010101" pitchFamily="49" charset="-122"/>
                        </a:rPr>
                        <a:t>（平均功率）</a:t>
                      </a:r>
                      <a:endParaRPr lang="zh-CN" altLang="en-US" b="1" dirty="0">
                        <a:latin typeface="幼圆" panose="02010509060101010101" pitchFamily="49" charset="-122"/>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zh-CN" altLang="en-US" b="1" dirty="0">
                          <a:latin typeface="Times New Roman" panose="02020503050405090304" pitchFamily="18" charset="0"/>
                          <a:ea typeface="幼圆" panose="02010509060101010101" pitchFamily="49" charset="-122"/>
                        </a:rPr>
                        <a:t>    </a:t>
                      </a:r>
                      <a:r>
                        <a:rPr lang="en-US" altLang="zh-CN" b="1" dirty="0">
                          <a:latin typeface="Times New Roman" panose="02020503050405090304" pitchFamily="18" charset="0"/>
                          <a:ea typeface="幼圆" panose="02010509060101010101" pitchFamily="49" charset="-122"/>
                        </a:rPr>
                        <a:t>W</a:t>
                      </a:r>
                      <a:endParaRPr lang="en-US" altLang="zh-CN"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469900" lvl="0" indent="-46990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600" b="0" u="none" kern="1200" baseline="0">
                          <a:solidFill>
                            <a:schemeClr val="tx1"/>
                          </a:solidFill>
                          <a:latin typeface="Verdana" panose="020B0804030504040204" pitchFamily="34" charset="0"/>
                          <a:ea typeface="宋体" pitchFamily="2" charset="-122"/>
                        </a:defRPr>
                      </a:lvl1pPr>
                      <a:lvl2pPr marL="908050" lvl="1" indent="-436245"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2200" b="0" i="0" u="none" kern="1200" baseline="0">
                          <a:solidFill>
                            <a:schemeClr val="tx1"/>
                          </a:solidFill>
                          <a:latin typeface="Verdana" panose="020B0804030504040204" pitchFamily="34" charset="0"/>
                          <a:ea typeface="宋体" pitchFamily="2" charset="-122"/>
                        </a:defRPr>
                      </a:lvl2pPr>
                      <a:lvl3pPr marL="1304925" lvl="2" indent="-39497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sz="2100" b="0" i="0" u="none" kern="1200" baseline="0">
                          <a:solidFill>
                            <a:schemeClr val="tx1"/>
                          </a:solidFill>
                          <a:latin typeface="Verdana" panose="020B0804030504040204" pitchFamily="34" charset="0"/>
                          <a:ea typeface="宋体" pitchFamily="2" charset="-122"/>
                        </a:defRPr>
                      </a:lvl3pPr>
                      <a:lvl4pPr marL="1694180" lvl="3" indent="-387350" algn="l" defTabSz="91440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sz="1800" b="0" i="0" u="none" kern="1200" baseline="0">
                          <a:solidFill>
                            <a:schemeClr val="tx1"/>
                          </a:solidFill>
                          <a:latin typeface="Verdana" panose="020B0804030504040204" pitchFamily="34" charset="0"/>
                          <a:ea typeface="宋体" pitchFamily="2" charset="-122"/>
                        </a:defRPr>
                      </a:lvl4pPr>
                      <a:lvl5pPr marL="2094230" lvl="4" indent="-398780" algn="l" defTabSz="914400" eaLnBrk="0" fontAlgn="base" latinLnBrk="0" hangingPunct="0">
                        <a:lnSpc>
                          <a:spcPct val="100000"/>
                        </a:lnSpc>
                        <a:spcBef>
                          <a:spcPct val="25000"/>
                        </a:spcBef>
                        <a:spcAft>
                          <a:spcPct val="0"/>
                        </a:spcAft>
                        <a:buClr>
                          <a:schemeClr val="accent2"/>
                        </a:buClr>
                        <a:buSzTx/>
                        <a:buFont typeface="Wingdings" panose="05000000000000000000" pitchFamily="2" charset="2"/>
                        <a:buChar char="§"/>
                        <a:defRPr sz="1800" b="0" i="0" u="none" kern="1200" baseline="0">
                          <a:solidFill>
                            <a:schemeClr val="tx1"/>
                          </a:solidFill>
                          <a:latin typeface="Verdana" panose="020B0804030504040204" pitchFamily="34" charset="0"/>
                          <a:ea typeface="宋体" pitchFamily="2" charset="-122"/>
                        </a:defRPr>
                      </a:lvl5pPr>
                    </a:lstStyle>
                    <a:p>
                      <a:pPr marL="0" lvl="0" indent="0" eaLnBrk="1" fontAlgn="ctr" hangingPunct="1">
                        <a:buNone/>
                      </a:pPr>
                      <a:r>
                        <a:rPr lang="en-US" altLang="zh-CN" b="1" dirty="0">
                          <a:latin typeface="Times New Roman" panose="02020503050405090304" pitchFamily="18" charset="0"/>
                          <a:ea typeface="幼圆" panose="02010509060101010101" pitchFamily="49" charset="-122"/>
                        </a:rPr>
                        <a:t>kW</a:t>
                      </a:r>
                      <a:r>
                        <a:rPr lang="zh-CN" altLang="en-US" b="1" dirty="0">
                          <a:latin typeface="Times New Roman" panose="02020503050405090304" pitchFamily="18" charset="0"/>
                          <a:ea typeface="幼圆" panose="02010509060101010101" pitchFamily="49" charset="-122"/>
                        </a:rPr>
                        <a:t>、</a:t>
                      </a:r>
                      <a:r>
                        <a:rPr lang="en-US" altLang="zh-CN" b="1" dirty="0">
                          <a:latin typeface="Times New Roman" panose="02020503050405090304" pitchFamily="18" charset="0"/>
                          <a:ea typeface="幼圆" panose="02010509060101010101" pitchFamily="49" charset="-122"/>
                        </a:rPr>
                        <a:t>MW</a:t>
                      </a:r>
                      <a:r>
                        <a:rPr lang="zh-CN" altLang="en-US" b="1" dirty="0">
                          <a:latin typeface="Times New Roman" panose="02020503050405090304" pitchFamily="18" charset="0"/>
                          <a:ea typeface="幼圆" panose="02010509060101010101" pitchFamily="49" charset="-122"/>
                        </a:rPr>
                        <a:t>、</a:t>
                      </a:r>
                      <a:r>
                        <a:rPr lang="en-US" altLang="zh-CN" b="1" dirty="0">
                          <a:latin typeface="Times New Roman" panose="02020503050405090304" pitchFamily="18" charset="0"/>
                          <a:ea typeface="幼圆" panose="02010509060101010101" pitchFamily="49" charset="-122"/>
                        </a:rPr>
                        <a:t>mW</a:t>
                      </a:r>
                      <a:endParaRPr lang="en-US" altLang="zh-CN" b="1" dirty="0">
                        <a:latin typeface="Times New Roman" panose="02020503050405090304" pitchFamily="18" charset="0"/>
                        <a:ea typeface="幼圆" panose="02010509060101010101"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Grp="1" noChangeArrowheads="1"/>
          </p:cNvSpPr>
          <p:nvPr>
            <p:ph type="body" sz="half" idx="1"/>
          </p:nvPr>
        </p:nvSpPr>
        <p:spPr>
          <a:xfrm>
            <a:off x="1827214" y="765392"/>
            <a:ext cx="8269287" cy="2178050"/>
          </a:xfrm>
        </p:spPr>
        <p:txBody>
          <a:bodyPr>
            <a:normAutofit fontScale="92500"/>
          </a:bodyPr>
          <a:lstStyle/>
          <a:p>
            <a:pPr>
              <a:lnSpc>
                <a:spcPct val="130000"/>
              </a:lnSpc>
              <a:buFontTx/>
              <a:buNone/>
            </a:pPr>
            <a:r>
              <a:rPr lang="zh-CN" altLang="en-US" sz="2400" b="1">
                <a:solidFill>
                  <a:srgbClr val="000000"/>
                </a:solidFill>
                <a:latin typeface="楷体_GB2312" pitchFamily="1" charset="-122"/>
                <a:ea typeface="楷体_GB2312" pitchFamily="1" charset="-122"/>
              </a:rPr>
              <a:t>      二</a:t>
            </a:r>
            <a:r>
              <a:rPr lang="en-US" altLang="zh-CN" sz="2400" b="1">
                <a:solidFill>
                  <a:srgbClr val="000000"/>
                </a:solidFill>
                <a:latin typeface="楷体_GB2312" pitchFamily="1" charset="-122"/>
                <a:ea typeface="楷体_GB2312" pitchFamily="1" charset="-122"/>
              </a:rPr>
              <a:t>.</a:t>
            </a:r>
            <a:r>
              <a:rPr lang="en-US" altLang="zh-CN" sz="2400" b="1">
                <a:solidFill>
                  <a:srgbClr val="000000"/>
                </a:solidFill>
                <a:latin typeface="Times New Roman" panose="02020503050405090304" pitchFamily="18" charset="0"/>
              </a:rPr>
              <a:t> </a:t>
            </a:r>
            <a:r>
              <a:rPr lang="zh-CN" altLang="en-US" sz="2400" b="1">
                <a:solidFill>
                  <a:srgbClr val="000000"/>
                </a:solidFill>
                <a:latin typeface="楷体_GB2312" pitchFamily="1" charset="-122"/>
                <a:ea typeface="楷体_GB2312" pitchFamily="1" charset="-122"/>
              </a:rPr>
              <a:t>晶体管工作在</a:t>
            </a:r>
            <a:r>
              <a:rPr lang="zh-CN" altLang="en-US" sz="2400" b="1">
                <a:solidFill>
                  <a:srgbClr val="FF3300"/>
                </a:solidFill>
                <a:latin typeface="楷体_GB2312" pitchFamily="1" charset="-122"/>
                <a:ea typeface="楷体_GB2312" pitchFamily="1" charset="-122"/>
              </a:rPr>
              <a:t>放大状态下</a:t>
            </a:r>
            <a:r>
              <a:rPr lang="zh-CN" altLang="en-US" sz="2400" b="1">
                <a:solidFill>
                  <a:srgbClr val="000000"/>
                </a:solidFill>
                <a:latin typeface="楷体_GB2312" pitchFamily="1" charset="-122"/>
                <a:ea typeface="楷体_GB2312" pitchFamily="1" charset="-122"/>
              </a:rPr>
              <a:t>管型</a:t>
            </a:r>
            <a:r>
              <a:rPr lang="zh-CN" altLang="en-US" sz="2400" b="1">
                <a:solidFill>
                  <a:srgbClr val="000000"/>
                </a:solidFill>
                <a:latin typeface="Times New Roman" panose="02020503050405090304" pitchFamily="18" charset="0"/>
                <a:ea typeface="楷体_GB2312" pitchFamily="1" charset="-122"/>
              </a:rPr>
              <a:t>、电极的</a:t>
            </a:r>
            <a:r>
              <a:rPr lang="zh-CN" altLang="en-US" sz="2400" b="1">
                <a:solidFill>
                  <a:srgbClr val="000000"/>
                </a:solidFill>
                <a:ea typeface="楷体_GB2312" pitchFamily="1" charset="-122"/>
              </a:rPr>
              <a:t>判别</a:t>
            </a:r>
            <a:endParaRPr lang="en-US" altLang="zh-CN" sz="2400" b="1">
              <a:solidFill>
                <a:srgbClr val="000000"/>
              </a:solidFill>
              <a:ea typeface="楷体_GB2312" pitchFamily="1" charset="-122"/>
            </a:endParaRPr>
          </a:p>
          <a:p>
            <a:pPr>
              <a:lnSpc>
                <a:spcPct val="130000"/>
              </a:lnSpc>
              <a:buFontTx/>
              <a:buNone/>
            </a:pPr>
            <a:r>
              <a:rPr lang="en-US" altLang="zh-CN" sz="2400" b="1">
                <a:solidFill>
                  <a:srgbClr val="000000"/>
                </a:solidFill>
                <a:latin typeface="楷体_GB2312" pitchFamily="1" charset="-122"/>
                <a:ea typeface="楷体_GB2312" pitchFamily="1" charset="-122"/>
              </a:rPr>
              <a:t>     1.</a:t>
            </a:r>
            <a:r>
              <a:rPr lang="zh-CN" altLang="en-US" sz="2400" b="1">
                <a:solidFill>
                  <a:srgbClr val="000000"/>
                </a:solidFill>
                <a:latin typeface="楷体_GB2312" pitchFamily="1" charset="-122"/>
                <a:ea typeface="楷体_GB2312" pitchFamily="1" charset="-122"/>
              </a:rPr>
              <a:t>根据放大管的电极电流判别</a:t>
            </a:r>
            <a:endParaRPr lang="zh-CN" altLang="en-US" sz="2400" b="1">
              <a:solidFill>
                <a:srgbClr val="000000"/>
              </a:solidFill>
              <a:latin typeface="楷体_GB2312" pitchFamily="1" charset="-122"/>
              <a:ea typeface="楷体_GB2312" pitchFamily="1" charset="-122"/>
            </a:endParaRPr>
          </a:p>
          <a:p>
            <a:pPr>
              <a:lnSpc>
                <a:spcPct val="130000"/>
              </a:lnSpc>
              <a:buFontTx/>
              <a:buNone/>
            </a:pPr>
            <a:r>
              <a:rPr lang="zh-CN" altLang="en-US" sz="2400" b="1">
                <a:solidFill>
                  <a:srgbClr val="000000"/>
                </a:solidFill>
                <a:ea typeface="楷体_GB2312" pitchFamily="1" charset="-122"/>
              </a:rPr>
              <a:t>    规律：</a:t>
            </a:r>
            <a:r>
              <a:rPr lang="zh-CN" altLang="en-US" sz="2400" b="1">
                <a:solidFill>
                  <a:srgbClr val="0000CC"/>
                </a:solidFill>
                <a:ea typeface="楷体_GB2312" pitchFamily="1" charset="-122"/>
              </a:rPr>
              <a:t>电流从</a:t>
            </a:r>
            <a:r>
              <a:rPr lang="en-US" altLang="zh-CN" sz="2400" b="1">
                <a:solidFill>
                  <a:srgbClr val="0000CC"/>
                </a:solidFill>
                <a:latin typeface="Times New Roman" panose="02020503050405090304" pitchFamily="18" charset="0"/>
                <a:ea typeface="楷体_GB2312" pitchFamily="1" charset="-122"/>
              </a:rPr>
              <a:t>e</a:t>
            </a:r>
            <a:r>
              <a:rPr lang="zh-CN" altLang="en-US" sz="2400" b="1">
                <a:solidFill>
                  <a:srgbClr val="0000CC"/>
                </a:solidFill>
                <a:ea typeface="楷体_GB2312" pitchFamily="1" charset="-122"/>
              </a:rPr>
              <a:t>极流出，从</a:t>
            </a:r>
            <a:r>
              <a:rPr lang="en-US" altLang="zh-CN" sz="2400" b="1">
                <a:solidFill>
                  <a:srgbClr val="0000CC"/>
                </a:solidFill>
                <a:latin typeface="Times New Roman" panose="02020503050405090304" pitchFamily="18" charset="0"/>
                <a:ea typeface="楷体_GB2312" pitchFamily="1" charset="-122"/>
              </a:rPr>
              <a:t>b</a:t>
            </a:r>
            <a:r>
              <a:rPr lang="zh-CN" altLang="en-US" sz="2400" b="1">
                <a:solidFill>
                  <a:srgbClr val="0000CC"/>
                </a:solidFill>
                <a:latin typeface="Times New Roman" panose="02020503050405090304" pitchFamily="18" charset="0"/>
              </a:rPr>
              <a:t>、</a:t>
            </a:r>
            <a:r>
              <a:rPr lang="en-US" altLang="zh-CN" sz="2400" b="1">
                <a:solidFill>
                  <a:srgbClr val="0000CC"/>
                </a:solidFill>
                <a:latin typeface="Times New Roman" panose="02020503050405090304" pitchFamily="18" charset="0"/>
                <a:ea typeface="楷体_GB2312" pitchFamily="1" charset="-122"/>
              </a:rPr>
              <a:t>c</a:t>
            </a:r>
            <a:r>
              <a:rPr lang="zh-CN" altLang="en-US" sz="2400" b="1">
                <a:solidFill>
                  <a:srgbClr val="0000CC"/>
                </a:solidFill>
                <a:ea typeface="楷体_GB2312" pitchFamily="1" charset="-122"/>
              </a:rPr>
              <a:t>极流入，则为</a:t>
            </a:r>
            <a:r>
              <a:rPr lang="en-US" altLang="zh-CN" sz="2400" b="1">
                <a:solidFill>
                  <a:srgbClr val="0000CC"/>
                </a:solidFill>
                <a:latin typeface="Times New Roman" panose="02020503050405090304" pitchFamily="18" charset="0"/>
                <a:ea typeface="楷体_GB2312" pitchFamily="1" charset="-122"/>
              </a:rPr>
              <a:t>NPN</a:t>
            </a:r>
            <a:r>
              <a:rPr lang="zh-CN" altLang="en-US" sz="2400" b="1">
                <a:solidFill>
                  <a:srgbClr val="0000CC"/>
                </a:solidFill>
                <a:ea typeface="楷体_GB2312" pitchFamily="1" charset="-122"/>
              </a:rPr>
              <a:t>管；</a:t>
            </a:r>
            <a:endParaRPr lang="zh-CN" altLang="en-US" sz="2400" b="1">
              <a:solidFill>
                <a:srgbClr val="0000CC"/>
              </a:solidFill>
              <a:ea typeface="楷体_GB2312" pitchFamily="1" charset="-122"/>
            </a:endParaRPr>
          </a:p>
          <a:p>
            <a:pPr>
              <a:lnSpc>
                <a:spcPct val="130000"/>
              </a:lnSpc>
              <a:buFontTx/>
              <a:buNone/>
            </a:pPr>
            <a:r>
              <a:rPr lang="zh-CN" altLang="en-US" sz="2400" b="1">
                <a:solidFill>
                  <a:srgbClr val="0000CC"/>
                </a:solidFill>
                <a:ea typeface="楷体_GB2312" pitchFamily="1" charset="-122"/>
              </a:rPr>
              <a:t>             电流从</a:t>
            </a:r>
            <a:r>
              <a:rPr lang="en-US" altLang="zh-CN" sz="2400" b="1">
                <a:solidFill>
                  <a:srgbClr val="0000CC"/>
                </a:solidFill>
                <a:latin typeface="Times New Roman" panose="02020503050405090304" pitchFamily="18" charset="0"/>
                <a:ea typeface="楷体_GB2312" pitchFamily="1" charset="-122"/>
              </a:rPr>
              <a:t>e</a:t>
            </a:r>
            <a:r>
              <a:rPr lang="zh-CN" altLang="en-US" sz="2400" b="1">
                <a:solidFill>
                  <a:srgbClr val="0000CC"/>
                </a:solidFill>
                <a:ea typeface="楷体_GB2312" pitchFamily="1" charset="-122"/>
              </a:rPr>
              <a:t>极流入，从</a:t>
            </a:r>
            <a:r>
              <a:rPr lang="en-US" altLang="zh-CN" sz="2400" b="1">
                <a:solidFill>
                  <a:srgbClr val="0000CC"/>
                </a:solidFill>
                <a:latin typeface="Times New Roman" panose="02020503050405090304" pitchFamily="18" charset="0"/>
                <a:ea typeface="楷体_GB2312" pitchFamily="1" charset="-122"/>
              </a:rPr>
              <a:t>b</a:t>
            </a:r>
            <a:r>
              <a:rPr lang="zh-CN" altLang="en-US" sz="2400" b="1">
                <a:solidFill>
                  <a:srgbClr val="0000CC"/>
                </a:solidFill>
                <a:latin typeface="Times New Roman" panose="02020503050405090304" pitchFamily="18" charset="0"/>
              </a:rPr>
              <a:t>、</a:t>
            </a:r>
            <a:r>
              <a:rPr lang="en-US" altLang="zh-CN" sz="2400" b="1">
                <a:solidFill>
                  <a:srgbClr val="0000CC"/>
                </a:solidFill>
                <a:latin typeface="Times New Roman" panose="02020503050405090304" pitchFamily="18" charset="0"/>
                <a:ea typeface="楷体_GB2312" pitchFamily="1" charset="-122"/>
              </a:rPr>
              <a:t>c</a:t>
            </a:r>
            <a:r>
              <a:rPr lang="zh-CN" altLang="en-US" sz="2400" b="1">
                <a:solidFill>
                  <a:srgbClr val="0000CC"/>
                </a:solidFill>
                <a:ea typeface="楷体_GB2312" pitchFamily="1" charset="-122"/>
              </a:rPr>
              <a:t>极流出，则为</a:t>
            </a:r>
            <a:r>
              <a:rPr lang="en-US" altLang="zh-CN" sz="2400" b="1">
                <a:solidFill>
                  <a:srgbClr val="0000CC"/>
                </a:solidFill>
                <a:latin typeface="Times New Roman" panose="02020503050405090304" pitchFamily="18" charset="0"/>
                <a:ea typeface="楷体_GB2312" pitchFamily="1" charset="-122"/>
              </a:rPr>
              <a:t>PNP</a:t>
            </a:r>
            <a:r>
              <a:rPr lang="zh-CN" altLang="en-US" sz="2400" b="1">
                <a:solidFill>
                  <a:srgbClr val="0000CC"/>
                </a:solidFill>
                <a:ea typeface="楷体_GB2312" pitchFamily="1" charset="-122"/>
              </a:rPr>
              <a:t>管；</a:t>
            </a:r>
            <a:endParaRPr lang="en-US" altLang="zh-CN" sz="2400" b="1">
              <a:solidFill>
                <a:srgbClr val="0000CC"/>
              </a:solidFill>
              <a:ea typeface="楷体_GB2312" pitchFamily="1" charset="-122"/>
            </a:endParaRPr>
          </a:p>
        </p:txBody>
      </p:sp>
      <p:graphicFrame>
        <p:nvGraphicFramePr>
          <p:cNvPr id="375812" name="Object 4"/>
          <p:cNvGraphicFramePr>
            <a:graphicFrameLocks noGrp="1" noChangeAspect="1"/>
          </p:cNvGraphicFramePr>
          <p:nvPr>
            <p:ph sz="half" idx="2"/>
          </p:nvPr>
        </p:nvGraphicFramePr>
        <p:xfrm>
          <a:off x="2913064" y="3803868"/>
          <a:ext cx="6905625" cy="1970087"/>
        </p:xfrm>
        <a:graphic>
          <a:graphicData uri="http://schemas.openxmlformats.org/presentationml/2006/ole">
            <mc:AlternateContent xmlns:mc="http://schemas.openxmlformats.org/markup-compatibility/2006">
              <mc:Choice xmlns:v="urn:schemas-microsoft-com:vml" Requires="v">
                <p:oleObj spid="_x0000_s2" name="Visio" r:id="rId1" imgW="4466590" imgH="1271905" progId="Visio.Drawing.11">
                  <p:embed/>
                </p:oleObj>
              </mc:Choice>
              <mc:Fallback>
                <p:oleObj name="Visio" r:id="rId1" imgW="4466590" imgH="127190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064" y="3803868"/>
                        <a:ext cx="6905625"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15" name="Rectangle 7"/>
          <p:cNvSpPr>
            <a:spLocks noChangeArrowheads="1"/>
          </p:cNvSpPr>
          <p:nvPr/>
        </p:nvSpPr>
        <p:spPr bwMode="auto">
          <a:xfrm>
            <a:off x="2338388" y="3168868"/>
            <a:ext cx="7670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2400" b="1">
                <a:solidFill>
                  <a:srgbClr val="0000CC"/>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举例</a:t>
            </a:r>
            <a:r>
              <a:rPr lang="en-US" altLang="zh-CN" sz="2400" b="1">
                <a:solidFill>
                  <a:srgbClr val="0000CC"/>
                </a:solidFill>
                <a:latin typeface="楷体_GB2312" pitchFamily="1" charset="-122"/>
                <a:ea typeface="楷体_GB2312" pitchFamily="1" charset="-122"/>
              </a:rPr>
              <a:t>]</a:t>
            </a:r>
            <a:r>
              <a:rPr lang="en-US" altLang="zh-CN" sz="2400" b="1">
                <a:solidFill>
                  <a:srgbClr val="000000"/>
                </a:solidFill>
                <a:latin typeface="楷体_GB2312" pitchFamily="1" charset="-122"/>
                <a:ea typeface="楷体_GB2312" pitchFamily="1" charset="-122"/>
              </a:rPr>
              <a:t> </a:t>
            </a:r>
            <a:r>
              <a:rPr lang="zh-CN" altLang="en-US" sz="2400" b="1">
                <a:solidFill>
                  <a:srgbClr val="000000"/>
                </a:solidFill>
                <a:latin typeface="楷体_GB2312" pitchFamily="1" charset="-122"/>
                <a:ea typeface="楷体_GB2312" pitchFamily="1" charset="-122"/>
              </a:rPr>
              <a:t>判别图示中晶体管的管型</a:t>
            </a:r>
            <a:r>
              <a:rPr lang="zh-CN" altLang="en-US"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楷体_GB2312" pitchFamily="1" charset="-122"/>
                <a:ea typeface="楷体_GB2312" pitchFamily="1" charset="-122"/>
              </a:rPr>
              <a:t>电极并确定</a:t>
            </a:r>
            <a:r>
              <a:rPr lang="en-US" altLang="zh-CN" sz="2400" b="1">
                <a:solidFill>
                  <a:srgbClr val="000000"/>
                </a:solidFill>
                <a:latin typeface="Times New Roman" panose="02020503050405090304" pitchFamily="18" charset="0"/>
                <a:ea typeface="楷体_GB2312" pitchFamily="1" charset="-122"/>
              </a:rPr>
              <a:t>β</a:t>
            </a:r>
            <a:r>
              <a:rPr lang="zh-CN" altLang="en-US" sz="2400" b="1">
                <a:solidFill>
                  <a:srgbClr val="000000"/>
                </a:solidFill>
                <a:latin typeface="Times New Roman" panose="02020503050405090304" pitchFamily="18" charset="0"/>
                <a:ea typeface="楷体_GB2312" pitchFamily="1" charset="-122"/>
              </a:rPr>
              <a:t>值。</a:t>
            </a:r>
            <a:endParaRPr lang="en-US" altLang="zh-CN" sz="2400" b="1">
              <a:solidFill>
                <a:srgbClr val="000000"/>
              </a:solidFill>
              <a:latin typeface="Times New Roman" panose="02020503050405090304" pitchFamily="18" charset="0"/>
              <a:ea typeface="楷体_GB2312" pitchFamily="1" charset="-122"/>
            </a:endParaRPr>
          </a:p>
        </p:txBody>
      </p:sp>
      <p:sp>
        <p:nvSpPr>
          <p:cNvPr id="375817" name="Rectangle 9"/>
          <p:cNvSpPr>
            <a:spLocks noChangeArrowheads="1"/>
          </p:cNvSpPr>
          <p:nvPr/>
        </p:nvSpPr>
        <p:spPr bwMode="auto">
          <a:xfrm>
            <a:off x="4195764" y="4880193"/>
            <a:ext cx="365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a:solidFill>
                  <a:srgbClr val="0000CC"/>
                </a:solidFill>
                <a:latin typeface="Times New Roman" panose="02020503050405090304" pitchFamily="18" charset="0"/>
                <a:ea typeface="Arial Unicode MS" panose="020B0604020202020204" charset="-122"/>
              </a:rPr>
              <a:t>e</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18" name="Rectangle 10"/>
          <p:cNvSpPr>
            <a:spLocks noChangeArrowheads="1"/>
          </p:cNvSpPr>
          <p:nvPr/>
        </p:nvSpPr>
        <p:spPr bwMode="auto">
          <a:xfrm>
            <a:off x="6200776" y="3664168"/>
            <a:ext cx="365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a:solidFill>
                  <a:srgbClr val="0000CC"/>
                </a:solidFill>
                <a:latin typeface="Times New Roman" panose="02020503050405090304" pitchFamily="18" charset="0"/>
                <a:ea typeface="Arial Unicode MS" panose="020B0604020202020204" charset="-122"/>
              </a:rPr>
              <a:t>e</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19" name="Rectangle 11"/>
          <p:cNvSpPr>
            <a:spLocks noChangeArrowheads="1"/>
          </p:cNvSpPr>
          <p:nvPr/>
        </p:nvSpPr>
        <p:spPr bwMode="auto">
          <a:xfrm>
            <a:off x="7539039" y="4619843"/>
            <a:ext cx="365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a:solidFill>
                  <a:srgbClr val="0000CC"/>
                </a:solidFill>
                <a:latin typeface="Times New Roman" panose="02020503050405090304" pitchFamily="18" charset="0"/>
                <a:ea typeface="Arial Unicode MS" panose="020B0604020202020204" charset="-122"/>
              </a:rPr>
              <a:t>e</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20" name="Rectangle 12"/>
          <p:cNvSpPr>
            <a:spLocks noChangeArrowheads="1"/>
          </p:cNvSpPr>
          <p:nvPr/>
        </p:nvSpPr>
        <p:spPr bwMode="auto">
          <a:xfrm>
            <a:off x="4467226" y="3975318"/>
            <a:ext cx="612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b</a:t>
            </a:r>
            <a:r>
              <a:rPr lang="en-US" altLang="zh-CN" sz="3200" b="1" i="1">
                <a:solidFill>
                  <a:srgbClr val="0000CC"/>
                </a:solidFill>
                <a:latin typeface="Times New Roman" panose="02020503050405090304" pitchFamily="18" charset="0"/>
                <a:ea typeface="Arial Unicode MS" panose="020B0604020202020204" charset="-122"/>
              </a:rPr>
              <a:t> </a:t>
            </a:r>
            <a:endParaRPr lang="zh-CN" altLang="en-US" sz="3200" b="1" i="1">
              <a:solidFill>
                <a:srgbClr val="0000CC"/>
              </a:solidFill>
              <a:latin typeface="Times New Roman" panose="02020503050405090304" pitchFamily="18" charset="0"/>
              <a:ea typeface="Arial Unicode MS" panose="020B0604020202020204" charset="-122"/>
            </a:endParaRPr>
          </a:p>
        </p:txBody>
      </p:sp>
      <p:sp>
        <p:nvSpPr>
          <p:cNvPr id="375821" name="Rectangle 13"/>
          <p:cNvSpPr>
            <a:spLocks noChangeArrowheads="1"/>
          </p:cNvSpPr>
          <p:nvPr/>
        </p:nvSpPr>
        <p:spPr bwMode="auto">
          <a:xfrm>
            <a:off x="5513389" y="4149943"/>
            <a:ext cx="612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b</a:t>
            </a:r>
            <a:r>
              <a:rPr lang="en-US" altLang="zh-CN" sz="3200" b="1" i="1">
                <a:solidFill>
                  <a:srgbClr val="0000CC"/>
                </a:solidFill>
                <a:latin typeface="Times New Roman" panose="02020503050405090304" pitchFamily="18" charset="0"/>
                <a:ea typeface="Arial Unicode MS" panose="020B0604020202020204" charset="-122"/>
              </a:rPr>
              <a:t> </a:t>
            </a:r>
            <a:endParaRPr lang="zh-CN" altLang="en-US" sz="3200" b="1" i="1">
              <a:solidFill>
                <a:srgbClr val="0000CC"/>
              </a:solidFill>
              <a:latin typeface="Times New Roman" panose="02020503050405090304" pitchFamily="18" charset="0"/>
              <a:ea typeface="Arial Unicode MS" panose="020B0604020202020204" charset="-122"/>
            </a:endParaRPr>
          </a:p>
        </p:txBody>
      </p:sp>
      <p:sp>
        <p:nvSpPr>
          <p:cNvPr id="375822" name="Rectangle 14"/>
          <p:cNvSpPr>
            <a:spLocks noChangeArrowheads="1"/>
          </p:cNvSpPr>
          <p:nvPr/>
        </p:nvSpPr>
        <p:spPr bwMode="auto">
          <a:xfrm>
            <a:off x="8763001" y="4286468"/>
            <a:ext cx="612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b</a:t>
            </a:r>
            <a:r>
              <a:rPr lang="en-US" altLang="zh-CN" sz="3200" b="1" i="1">
                <a:solidFill>
                  <a:srgbClr val="0000CC"/>
                </a:solidFill>
                <a:latin typeface="Times New Roman" panose="02020503050405090304" pitchFamily="18" charset="0"/>
                <a:ea typeface="Arial Unicode MS" panose="020B0604020202020204" charset="-122"/>
              </a:rPr>
              <a:t> </a:t>
            </a:r>
            <a:endParaRPr lang="zh-CN" altLang="en-US" sz="3200" b="1" i="1">
              <a:solidFill>
                <a:srgbClr val="0000CC"/>
              </a:solidFill>
              <a:latin typeface="Times New Roman" panose="02020503050405090304" pitchFamily="18" charset="0"/>
              <a:ea typeface="Arial Unicode MS" panose="020B0604020202020204" charset="-122"/>
            </a:endParaRPr>
          </a:p>
        </p:txBody>
      </p:sp>
      <p:sp>
        <p:nvSpPr>
          <p:cNvPr id="375823" name="Rectangle 15"/>
          <p:cNvSpPr>
            <a:spLocks noChangeArrowheads="1"/>
          </p:cNvSpPr>
          <p:nvPr/>
        </p:nvSpPr>
        <p:spPr bwMode="auto">
          <a:xfrm>
            <a:off x="2987676" y="4310279"/>
            <a:ext cx="466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c</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24" name="Rectangle 16"/>
          <p:cNvSpPr>
            <a:spLocks noChangeArrowheads="1"/>
          </p:cNvSpPr>
          <p:nvPr/>
        </p:nvSpPr>
        <p:spPr bwMode="auto">
          <a:xfrm>
            <a:off x="6397626" y="4919879"/>
            <a:ext cx="466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c</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25" name="Rectangle 17"/>
          <p:cNvSpPr>
            <a:spLocks noChangeArrowheads="1"/>
          </p:cNvSpPr>
          <p:nvPr/>
        </p:nvSpPr>
        <p:spPr bwMode="auto">
          <a:xfrm>
            <a:off x="7799389" y="3691154"/>
            <a:ext cx="466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3200" b="1" i="1">
                <a:solidFill>
                  <a:srgbClr val="0000CC"/>
                </a:solidFill>
                <a:latin typeface="Times New Roman" panose="02020503050405090304" pitchFamily="18" charset="0"/>
                <a:ea typeface="Arial Unicode MS" panose="020B0604020202020204" charset="-122"/>
              </a:rPr>
              <a:t> </a:t>
            </a:r>
            <a:r>
              <a:rPr lang="en-US" altLang="zh-CN" sz="3200" b="1">
                <a:solidFill>
                  <a:srgbClr val="0000CC"/>
                </a:solidFill>
                <a:latin typeface="Times New Roman" panose="02020503050405090304" pitchFamily="18" charset="0"/>
                <a:ea typeface="Arial Unicode MS" panose="020B0604020202020204" charset="-122"/>
              </a:rPr>
              <a:t>c</a:t>
            </a:r>
            <a:endParaRPr lang="zh-CN" altLang="en-US" sz="3200" b="1">
              <a:solidFill>
                <a:srgbClr val="0000CC"/>
              </a:solidFill>
              <a:latin typeface="Times New Roman" panose="02020503050405090304" pitchFamily="18" charset="0"/>
              <a:ea typeface="Arial Unicode MS" panose="020B0604020202020204" charset="-122"/>
            </a:endParaRPr>
          </a:p>
        </p:txBody>
      </p:sp>
      <p:sp>
        <p:nvSpPr>
          <p:cNvPr id="375826" name="Rectangle 18"/>
          <p:cNvSpPr>
            <a:spLocks noChangeArrowheads="1"/>
          </p:cNvSpPr>
          <p:nvPr/>
        </p:nvSpPr>
        <p:spPr bwMode="auto">
          <a:xfrm>
            <a:off x="5930901" y="5713629"/>
            <a:ext cx="1198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20000"/>
              </a:spcBef>
              <a:spcAft>
                <a:spcPct val="0"/>
              </a:spcAft>
            </a:pP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PNP</a:t>
            </a: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型</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375827" name="Rectangle 19"/>
          <p:cNvSpPr>
            <a:spLocks noChangeArrowheads="1"/>
          </p:cNvSpPr>
          <p:nvPr/>
        </p:nvSpPr>
        <p:spPr bwMode="auto">
          <a:xfrm>
            <a:off x="3559175" y="5712042"/>
            <a:ext cx="111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spcBef>
                <a:spcPct val="20000"/>
              </a:spcBef>
              <a:spcAft>
                <a:spcPct val="0"/>
              </a:spcAft>
            </a:pP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NPN</a:t>
            </a: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型</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375828" name="Rectangle 20"/>
          <p:cNvSpPr>
            <a:spLocks noChangeArrowheads="1"/>
          </p:cNvSpPr>
          <p:nvPr/>
        </p:nvSpPr>
        <p:spPr bwMode="auto">
          <a:xfrm>
            <a:off x="7943850" y="5691404"/>
            <a:ext cx="111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spcBef>
                <a:spcPct val="20000"/>
              </a:spcBef>
              <a:spcAft>
                <a:spcPct val="0"/>
              </a:spcAft>
            </a:pP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NPN</a:t>
            </a: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型</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375830" name="Rectangle 22"/>
          <p:cNvSpPr>
            <a:spLocks noChangeArrowheads="1"/>
          </p:cNvSpPr>
          <p:nvPr/>
        </p:nvSpPr>
        <p:spPr bwMode="auto">
          <a:xfrm>
            <a:off x="2917826" y="6169242"/>
            <a:ext cx="1992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spcBef>
                <a:spcPct val="20000"/>
              </a:spcBef>
              <a:spcAft>
                <a:spcPct val="0"/>
              </a:spcAft>
            </a:pPr>
            <a:r>
              <a:rPr lang="en-US" altLang="zh-CN" sz="2400" b="1">
                <a:solidFill>
                  <a:srgbClr val="0000CC"/>
                </a:solidFill>
                <a:latin typeface="Times New Roman" panose="02020503050405090304" pitchFamily="18" charset="0"/>
                <a:ea typeface="Arial Unicode MS" panose="020B0604020202020204" charset="-122"/>
              </a:rPr>
              <a:t>β=4.9/0.1=49</a:t>
            </a:r>
            <a:endParaRPr lang="zh-CN" altLang="en-US" sz="2400" b="1">
              <a:solidFill>
                <a:srgbClr val="0000CC"/>
              </a:solidFill>
              <a:latin typeface="Times New Roman" panose="02020503050405090304" pitchFamily="18" charset="0"/>
              <a:ea typeface="Arial Unicode MS" panose="020B0604020202020204" charset="-122"/>
            </a:endParaRPr>
          </a:p>
        </p:txBody>
      </p:sp>
      <p:sp>
        <p:nvSpPr>
          <p:cNvPr id="375831" name="Rectangle 23"/>
          <p:cNvSpPr>
            <a:spLocks noChangeArrowheads="1"/>
          </p:cNvSpPr>
          <p:nvPr/>
        </p:nvSpPr>
        <p:spPr bwMode="auto">
          <a:xfrm>
            <a:off x="5303838" y="6174004"/>
            <a:ext cx="2157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spcBef>
                <a:spcPct val="20000"/>
              </a:spcBef>
              <a:spcAft>
                <a:spcPct val="0"/>
              </a:spcAft>
            </a:pPr>
            <a:r>
              <a:rPr lang="en-US" altLang="zh-CN" sz="2400" b="1">
                <a:solidFill>
                  <a:srgbClr val="0000CC"/>
                </a:solidFill>
                <a:latin typeface="Times New Roman" panose="02020503050405090304" pitchFamily="18" charset="0"/>
                <a:ea typeface="Arial Unicode MS" panose="020B0604020202020204" charset="-122"/>
              </a:rPr>
              <a:t>β=1.98/0.02=99</a:t>
            </a:r>
            <a:endParaRPr lang="zh-CN" altLang="en-US" sz="2400" b="1">
              <a:solidFill>
                <a:srgbClr val="0000CC"/>
              </a:solidFill>
              <a:latin typeface="Times New Roman" panose="02020503050405090304" pitchFamily="18" charset="0"/>
              <a:ea typeface="Arial Unicode MS" panose="020B0604020202020204" charset="-122"/>
            </a:endParaRPr>
          </a:p>
        </p:txBody>
      </p:sp>
      <p:sp>
        <p:nvSpPr>
          <p:cNvPr id="375832" name="Rectangle 24"/>
          <p:cNvSpPr>
            <a:spLocks noChangeArrowheads="1"/>
          </p:cNvSpPr>
          <p:nvPr/>
        </p:nvSpPr>
        <p:spPr bwMode="auto">
          <a:xfrm>
            <a:off x="7783513" y="6148604"/>
            <a:ext cx="177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fontAlgn="base">
              <a:spcBef>
                <a:spcPct val="20000"/>
              </a:spcBef>
              <a:spcAft>
                <a:spcPct val="0"/>
              </a:spcAft>
            </a:pPr>
            <a:r>
              <a:rPr lang="en-US" altLang="zh-CN" sz="2400" b="1">
                <a:solidFill>
                  <a:srgbClr val="0000CC"/>
                </a:solidFill>
                <a:latin typeface="Times New Roman" panose="02020503050405090304" pitchFamily="18" charset="0"/>
                <a:ea typeface="Arial Unicode MS" panose="020B0604020202020204" charset="-122"/>
              </a:rPr>
              <a:t>β=3/0.05=60</a:t>
            </a:r>
            <a:endParaRPr lang="zh-CN" altLang="en-US" sz="2400" b="1">
              <a:solidFill>
                <a:srgbClr val="0000CC"/>
              </a:solidFill>
              <a:latin typeface="Times New Roman" panose="02020503050405090304" pitchFamily="18" charset="0"/>
              <a:ea typeface="Arial Unicode MS" panose="020B0604020202020204" charset="-122"/>
            </a:endParaRPr>
          </a:p>
        </p:txBody>
      </p:sp>
      <p:graphicFrame>
        <p:nvGraphicFramePr>
          <p:cNvPr id="375833" name="Object 25"/>
          <p:cNvGraphicFramePr>
            <a:graphicFrameLocks noChangeAspect="1"/>
          </p:cNvGraphicFramePr>
          <p:nvPr/>
        </p:nvGraphicFramePr>
        <p:xfrm>
          <a:off x="6937376" y="4151529"/>
          <a:ext cx="1482725" cy="750888"/>
        </p:xfrm>
        <a:graphic>
          <a:graphicData uri="http://schemas.openxmlformats.org/presentationml/2006/ole">
            <mc:AlternateContent xmlns:mc="http://schemas.openxmlformats.org/markup-compatibility/2006">
              <mc:Choice xmlns:v="urn:schemas-microsoft-com:vml" Requires="v">
                <p:oleObj spid="_x0000_s3" name="Visio" r:id="rId3" imgW="967105" imgH="494030" progId="Visio.Drawing.11">
                  <p:embed/>
                </p:oleObj>
              </mc:Choice>
              <mc:Fallback>
                <p:oleObj name="Visio" r:id="rId3" imgW="967105" imgH="494030"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76" y="4151529"/>
                        <a:ext cx="1482725"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5834" name="Object 26"/>
          <p:cNvGraphicFramePr>
            <a:graphicFrameLocks noChangeAspect="1"/>
          </p:cNvGraphicFramePr>
          <p:nvPr/>
        </p:nvGraphicFramePr>
        <p:xfrm>
          <a:off x="4081463" y="4386480"/>
          <a:ext cx="1497012" cy="760413"/>
        </p:xfrm>
        <a:graphic>
          <a:graphicData uri="http://schemas.openxmlformats.org/presentationml/2006/ole">
            <mc:AlternateContent xmlns:mc="http://schemas.openxmlformats.org/markup-compatibility/2006">
              <mc:Choice xmlns:v="urn:schemas-microsoft-com:vml" Requires="v">
                <p:oleObj spid="_x0000_s4" name="Visio" r:id="rId5" imgW="967105" imgH="494030" progId="Visio.Drawing.11">
                  <p:embed/>
                </p:oleObj>
              </mc:Choice>
              <mc:Fallback>
                <p:oleObj name="Visio" r:id="rId5" imgW="967105" imgH="494030" progId="Visio.Drawing.11">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1463" y="4386480"/>
                        <a:ext cx="1497012"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5835" name="Object 27"/>
          <p:cNvGraphicFramePr>
            <a:graphicFrameLocks noChangeAspect="1"/>
          </p:cNvGraphicFramePr>
          <p:nvPr/>
        </p:nvGraphicFramePr>
        <p:xfrm>
          <a:off x="5451476" y="5005605"/>
          <a:ext cx="1203325" cy="436563"/>
        </p:xfrm>
        <a:graphic>
          <a:graphicData uri="http://schemas.openxmlformats.org/presentationml/2006/ole">
            <mc:AlternateContent xmlns:mc="http://schemas.openxmlformats.org/markup-compatibility/2006">
              <mc:Choice xmlns:v="urn:schemas-microsoft-com:vml" Requires="v">
                <p:oleObj spid="_x0000_s5" name="Visio" r:id="rId7" imgW="693420" imgH="241935" progId="Visio.Drawing.11">
                  <p:embed/>
                </p:oleObj>
              </mc:Choice>
              <mc:Fallback>
                <p:oleObj name="Visio" r:id="rId7" imgW="693420" imgH="241935" progId="Visio.Drawing.11">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1476" y="5005605"/>
                        <a:ext cx="120332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5815"/>
                                        </p:tgtEl>
                                        <p:attrNameLst>
                                          <p:attrName>style.visibility</p:attrName>
                                        </p:attrNameLst>
                                      </p:cBhvr>
                                      <p:to>
                                        <p:strVal val="visible"/>
                                      </p:to>
                                    </p:set>
                                    <p:animEffect transition="in" filter="wipe(left)">
                                      <p:cBhvr>
                                        <p:cTn id="7" dur="1000"/>
                                        <p:tgtEl>
                                          <p:spTgt spid="3758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5812"/>
                                        </p:tgtEl>
                                        <p:attrNameLst>
                                          <p:attrName>style.visibility</p:attrName>
                                        </p:attrNameLst>
                                      </p:cBhvr>
                                      <p:to>
                                        <p:strVal val="visible"/>
                                      </p:to>
                                    </p:set>
                                    <p:animEffect transition="in" filter="wipe(left)">
                                      <p:cBhvr>
                                        <p:cTn id="12" dur="2000"/>
                                        <p:tgtEl>
                                          <p:spTgt spid="3758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75834"/>
                                        </p:tgtEl>
                                        <p:attrNameLst>
                                          <p:attrName>style.visibility</p:attrName>
                                        </p:attrNameLst>
                                      </p:cBhvr>
                                      <p:to>
                                        <p:strVal val="visible"/>
                                      </p:to>
                                    </p:set>
                                    <p:animEffect transition="in" filter="wipe(right)">
                                      <p:cBhvr>
                                        <p:cTn id="17" dur="500"/>
                                        <p:tgtEl>
                                          <p:spTgt spid="3758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5827"/>
                                        </p:tgtEl>
                                        <p:attrNameLst>
                                          <p:attrName>style.visibility</p:attrName>
                                        </p:attrNameLst>
                                      </p:cBhvr>
                                      <p:to>
                                        <p:strVal val="visible"/>
                                      </p:to>
                                    </p:set>
                                    <p:animEffect transition="in" filter="wipe(left)">
                                      <p:cBhvr>
                                        <p:cTn id="22" dur="1000"/>
                                        <p:tgtEl>
                                          <p:spTgt spid="37582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5817"/>
                                        </p:tgtEl>
                                        <p:attrNameLst>
                                          <p:attrName>style.visibility</p:attrName>
                                        </p:attrNameLst>
                                      </p:cBhvr>
                                      <p:to>
                                        <p:strVal val="visible"/>
                                      </p:to>
                                    </p:set>
                                    <p:animEffect transition="in" filter="box(in)">
                                      <p:cBhvr>
                                        <p:cTn id="27" dur="500"/>
                                        <p:tgtEl>
                                          <p:spTgt spid="37581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5823"/>
                                        </p:tgtEl>
                                        <p:attrNameLst>
                                          <p:attrName>style.visibility</p:attrName>
                                        </p:attrNameLst>
                                      </p:cBhvr>
                                      <p:to>
                                        <p:strVal val="visible"/>
                                      </p:to>
                                    </p:set>
                                    <p:animEffect transition="in" filter="box(in)">
                                      <p:cBhvr>
                                        <p:cTn id="32" dur="500"/>
                                        <p:tgtEl>
                                          <p:spTgt spid="37582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5820"/>
                                        </p:tgtEl>
                                        <p:attrNameLst>
                                          <p:attrName>style.visibility</p:attrName>
                                        </p:attrNameLst>
                                      </p:cBhvr>
                                      <p:to>
                                        <p:strVal val="visible"/>
                                      </p:to>
                                    </p:set>
                                    <p:animEffect transition="in" filter="box(in)">
                                      <p:cBhvr>
                                        <p:cTn id="37" dur="500"/>
                                        <p:tgtEl>
                                          <p:spTgt spid="3758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75830"/>
                                        </p:tgtEl>
                                        <p:attrNameLst>
                                          <p:attrName>style.visibility</p:attrName>
                                        </p:attrNameLst>
                                      </p:cBhvr>
                                      <p:to>
                                        <p:strVal val="visible"/>
                                      </p:to>
                                    </p:set>
                                    <p:animEffect transition="in" filter="wipe(left)">
                                      <p:cBhvr>
                                        <p:cTn id="42" dur="1000"/>
                                        <p:tgtEl>
                                          <p:spTgt spid="3758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75835"/>
                                        </p:tgtEl>
                                        <p:attrNameLst>
                                          <p:attrName>style.visibility</p:attrName>
                                        </p:attrNameLst>
                                      </p:cBhvr>
                                      <p:to>
                                        <p:strVal val="visible"/>
                                      </p:to>
                                    </p:set>
                                    <p:animEffect transition="in" filter="wipe(up)">
                                      <p:cBhvr>
                                        <p:cTn id="47" dur="500"/>
                                        <p:tgtEl>
                                          <p:spTgt spid="3758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75826"/>
                                        </p:tgtEl>
                                        <p:attrNameLst>
                                          <p:attrName>style.visibility</p:attrName>
                                        </p:attrNameLst>
                                      </p:cBhvr>
                                      <p:to>
                                        <p:strVal val="visible"/>
                                      </p:to>
                                    </p:set>
                                    <p:animEffect transition="in" filter="wipe(left)">
                                      <p:cBhvr>
                                        <p:cTn id="52" dur="500"/>
                                        <p:tgtEl>
                                          <p:spTgt spid="37582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75818"/>
                                        </p:tgtEl>
                                        <p:attrNameLst>
                                          <p:attrName>style.visibility</p:attrName>
                                        </p:attrNameLst>
                                      </p:cBhvr>
                                      <p:to>
                                        <p:strVal val="visible"/>
                                      </p:to>
                                    </p:set>
                                    <p:animEffect transition="in" filter="box(in)">
                                      <p:cBhvr>
                                        <p:cTn id="57" dur="500"/>
                                        <p:tgtEl>
                                          <p:spTgt spid="375818"/>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375821"/>
                                        </p:tgtEl>
                                        <p:attrNameLst>
                                          <p:attrName>style.visibility</p:attrName>
                                        </p:attrNameLst>
                                      </p:cBhvr>
                                      <p:to>
                                        <p:strVal val="visible"/>
                                      </p:to>
                                    </p:set>
                                    <p:animEffect transition="in" filter="box(in)">
                                      <p:cBhvr>
                                        <p:cTn id="62" dur="500"/>
                                        <p:tgtEl>
                                          <p:spTgt spid="375821"/>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375824"/>
                                        </p:tgtEl>
                                        <p:attrNameLst>
                                          <p:attrName>style.visibility</p:attrName>
                                        </p:attrNameLst>
                                      </p:cBhvr>
                                      <p:to>
                                        <p:strVal val="visible"/>
                                      </p:to>
                                    </p:set>
                                    <p:animEffect transition="in" filter="box(in)">
                                      <p:cBhvr>
                                        <p:cTn id="67" dur="500"/>
                                        <p:tgtEl>
                                          <p:spTgt spid="3758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5831"/>
                                        </p:tgtEl>
                                        <p:attrNameLst>
                                          <p:attrName>style.visibility</p:attrName>
                                        </p:attrNameLst>
                                      </p:cBhvr>
                                      <p:to>
                                        <p:strVal val="visible"/>
                                      </p:to>
                                    </p:set>
                                    <p:animEffect transition="in" filter="wipe(left)">
                                      <p:cBhvr>
                                        <p:cTn id="72" dur="1000"/>
                                        <p:tgtEl>
                                          <p:spTgt spid="37583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375833"/>
                                        </p:tgtEl>
                                        <p:attrNameLst>
                                          <p:attrName>style.visibility</p:attrName>
                                        </p:attrNameLst>
                                      </p:cBhvr>
                                      <p:to>
                                        <p:strVal val="visible"/>
                                      </p:to>
                                    </p:set>
                                    <p:animEffect transition="in" filter="wipe(right)">
                                      <p:cBhvr>
                                        <p:cTn id="77" dur="500"/>
                                        <p:tgtEl>
                                          <p:spTgt spid="3758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75828"/>
                                        </p:tgtEl>
                                        <p:attrNameLst>
                                          <p:attrName>style.visibility</p:attrName>
                                        </p:attrNameLst>
                                      </p:cBhvr>
                                      <p:to>
                                        <p:strVal val="visible"/>
                                      </p:to>
                                    </p:set>
                                    <p:animEffect transition="in" filter="wipe(left)">
                                      <p:cBhvr>
                                        <p:cTn id="82" dur="500"/>
                                        <p:tgtEl>
                                          <p:spTgt spid="375828"/>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375819"/>
                                        </p:tgtEl>
                                        <p:attrNameLst>
                                          <p:attrName>style.visibility</p:attrName>
                                        </p:attrNameLst>
                                      </p:cBhvr>
                                      <p:to>
                                        <p:strVal val="visible"/>
                                      </p:to>
                                    </p:set>
                                    <p:animEffect transition="in" filter="box(in)">
                                      <p:cBhvr>
                                        <p:cTn id="87" dur="500"/>
                                        <p:tgtEl>
                                          <p:spTgt spid="375819"/>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75825"/>
                                        </p:tgtEl>
                                        <p:attrNameLst>
                                          <p:attrName>style.visibility</p:attrName>
                                        </p:attrNameLst>
                                      </p:cBhvr>
                                      <p:to>
                                        <p:strVal val="visible"/>
                                      </p:to>
                                    </p:set>
                                    <p:animEffect transition="in" filter="box(in)">
                                      <p:cBhvr>
                                        <p:cTn id="92" dur="500"/>
                                        <p:tgtEl>
                                          <p:spTgt spid="375825"/>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nodeType="clickEffect">
                                  <p:stCondLst>
                                    <p:cond delay="0"/>
                                  </p:stCondLst>
                                  <p:childTnLst>
                                    <p:set>
                                      <p:cBhvr>
                                        <p:cTn id="96" dur="1" fill="hold">
                                          <p:stCondLst>
                                            <p:cond delay="0"/>
                                          </p:stCondLst>
                                        </p:cTn>
                                        <p:tgtEl>
                                          <p:spTgt spid="375822"/>
                                        </p:tgtEl>
                                        <p:attrNameLst>
                                          <p:attrName>style.visibility</p:attrName>
                                        </p:attrNameLst>
                                      </p:cBhvr>
                                      <p:to>
                                        <p:strVal val="visible"/>
                                      </p:to>
                                    </p:set>
                                    <p:animEffect transition="in" filter="box(in)">
                                      <p:cBhvr>
                                        <p:cTn id="97" dur="500"/>
                                        <p:tgtEl>
                                          <p:spTgt spid="37582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75832"/>
                                        </p:tgtEl>
                                        <p:attrNameLst>
                                          <p:attrName>style.visibility</p:attrName>
                                        </p:attrNameLst>
                                      </p:cBhvr>
                                      <p:to>
                                        <p:strVal val="visible"/>
                                      </p:to>
                                    </p:set>
                                    <p:animEffect transition="in" filter="wipe(left)">
                                      <p:cBhvr>
                                        <p:cTn id="102" dur="1000"/>
                                        <p:tgtEl>
                                          <p:spTgt spid="375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5" grpId="0"/>
      <p:bldP spid="375817" grpId="0"/>
      <p:bldP spid="375818" grpId="0"/>
      <p:bldP spid="375819" grpId="0"/>
      <p:bldP spid="375820" grpId="0"/>
      <p:bldP spid="375821" grpId="0"/>
      <p:bldP spid="375822" grpId="0"/>
      <p:bldP spid="375823" grpId="0"/>
      <p:bldP spid="375824" grpId="0"/>
      <p:bldP spid="375825" grpId="0"/>
      <p:bldP spid="375826" grpId="0"/>
      <p:bldP spid="375827" grpId="0"/>
      <p:bldP spid="375828" grpId="0"/>
      <p:bldP spid="375830" grpId="0"/>
      <p:bldP spid="375831" grpId="0"/>
      <p:bldP spid="375832"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3" name="Rectangle 3"/>
          <p:cNvSpPr>
            <a:spLocks noGrp="1" noChangeArrowheads="1"/>
          </p:cNvSpPr>
          <p:nvPr>
            <p:ph type="body" sz="half" idx="1"/>
          </p:nvPr>
        </p:nvSpPr>
        <p:spPr>
          <a:xfrm>
            <a:off x="2124075" y="933023"/>
            <a:ext cx="7983538" cy="2230438"/>
          </a:xfrm>
        </p:spPr>
        <p:txBody>
          <a:bodyPr>
            <a:normAutofit lnSpcReduction="10000"/>
          </a:bodyPr>
          <a:lstStyle/>
          <a:p>
            <a:pPr>
              <a:buFontTx/>
              <a:buNone/>
            </a:pPr>
            <a:r>
              <a:rPr lang="en-US" altLang="zh-CN" sz="2400" b="1">
                <a:solidFill>
                  <a:srgbClr val="000000"/>
                </a:solidFill>
                <a:latin typeface="楷体_GB2312" pitchFamily="1" charset="-122"/>
                <a:ea typeface="楷体_GB2312" pitchFamily="1" charset="-122"/>
              </a:rPr>
              <a:t>      </a:t>
            </a:r>
            <a:r>
              <a:rPr lang="en-US" altLang="zh-CN" sz="2800" b="1">
                <a:solidFill>
                  <a:srgbClr val="000000"/>
                </a:solidFill>
                <a:latin typeface="Times New Roman" panose="02020503050405090304" pitchFamily="18" charset="0"/>
                <a:ea typeface="楷体_GB2312" pitchFamily="1" charset="-122"/>
              </a:rPr>
              <a:t>2</a:t>
            </a:r>
            <a:r>
              <a:rPr lang="en-US" altLang="zh-CN" sz="2800" b="1">
                <a:solidFill>
                  <a:srgbClr val="000000"/>
                </a:solidFill>
                <a:latin typeface="楷体_GB2312" pitchFamily="1" charset="-122"/>
                <a:ea typeface="楷体_GB2312" pitchFamily="1" charset="-122"/>
              </a:rPr>
              <a:t>.</a:t>
            </a:r>
            <a:r>
              <a:rPr lang="zh-CN" altLang="en-US" sz="2800" b="1">
                <a:solidFill>
                  <a:srgbClr val="000000"/>
                </a:solidFill>
                <a:latin typeface="楷体_GB2312" pitchFamily="1" charset="-122"/>
                <a:ea typeface="楷体_GB2312" pitchFamily="1" charset="-122"/>
              </a:rPr>
              <a:t>根据放大管的电极电位判别</a:t>
            </a:r>
            <a:endParaRPr lang="zh-CN" altLang="en-US" sz="2800" b="1">
              <a:solidFill>
                <a:srgbClr val="000000"/>
              </a:solidFill>
              <a:latin typeface="楷体_GB2312" pitchFamily="1" charset="-122"/>
              <a:ea typeface="楷体_GB2312" pitchFamily="1" charset="-122"/>
            </a:endParaRPr>
          </a:p>
          <a:p>
            <a:pPr>
              <a:lnSpc>
                <a:spcPct val="130000"/>
              </a:lnSpc>
              <a:buFontTx/>
              <a:buNone/>
            </a:pPr>
            <a:r>
              <a:rPr lang="zh-CN" altLang="en-US" sz="2000" b="1">
                <a:solidFill>
                  <a:srgbClr val="000000"/>
                </a:solidFill>
                <a:ea typeface="楷体_GB2312" pitchFamily="1" charset="-122"/>
              </a:rPr>
              <a:t>    </a:t>
            </a:r>
            <a:r>
              <a:rPr lang="zh-CN" altLang="en-US" sz="2400" b="1">
                <a:solidFill>
                  <a:srgbClr val="000000"/>
                </a:solidFill>
                <a:ea typeface="楷体_GB2312" pitchFamily="1" charset="-122"/>
              </a:rPr>
              <a:t>规律：</a:t>
            </a:r>
            <a:r>
              <a:rPr lang="en-US" altLang="zh-CN" sz="2400" b="1">
                <a:solidFill>
                  <a:srgbClr val="0000CC"/>
                </a:solidFill>
                <a:latin typeface="Times New Roman" panose="02020503050405090304" pitchFamily="18" charset="0"/>
                <a:ea typeface="楷体_GB2312" pitchFamily="1" charset="-122"/>
              </a:rPr>
              <a:t>e </a:t>
            </a:r>
            <a:r>
              <a:rPr lang="zh-CN" altLang="en-US" sz="2400" b="1">
                <a:solidFill>
                  <a:srgbClr val="0000CC"/>
                </a:solidFill>
                <a:latin typeface="Times New Roman" panose="02020503050405090304" pitchFamily="18" charset="0"/>
                <a:ea typeface="楷体_GB2312" pitchFamily="1" charset="-122"/>
              </a:rPr>
              <a:t>结电压为</a:t>
            </a:r>
            <a:r>
              <a:rPr lang="en-US" altLang="zh-CN" sz="2400" b="1">
                <a:solidFill>
                  <a:srgbClr val="0000CC"/>
                </a:solidFill>
                <a:latin typeface="Times New Roman" panose="02020503050405090304" pitchFamily="18" charset="0"/>
                <a:ea typeface="楷体_GB2312" pitchFamily="1" charset="-122"/>
              </a:rPr>
              <a:t>0.7V</a:t>
            </a:r>
            <a:r>
              <a:rPr lang="zh-CN" altLang="en-US" sz="2400" b="1">
                <a:solidFill>
                  <a:srgbClr val="0000CC"/>
                </a:solidFill>
                <a:latin typeface="Times New Roman" panose="02020503050405090304" pitchFamily="18" charset="0"/>
                <a:ea typeface="楷体_GB2312" pitchFamily="1" charset="-122"/>
              </a:rPr>
              <a:t>时为硅管，</a:t>
            </a:r>
            <a:r>
              <a:rPr lang="en-US" altLang="zh-CN" sz="2400" b="1">
                <a:solidFill>
                  <a:srgbClr val="0000CC"/>
                </a:solidFill>
                <a:latin typeface="Times New Roman" panose="02020503050405090304" pitchFamily="18" charset="0"/>
                <a:ea typeface="楷体_GB2312" pitchFamily="1" charset="-122"/>
              </a:rPr>
              <a:t>0.3V</a:t>
            </a:r>
            <a:r>
              <a:rPr lang="zh-CN" altLang="en-US" sz="2400" b="1">
                <a:solidFill>
                  <a:srgbClr val="0000CC"/>
                </a:solidFill>
                <a:latin typeface="Times New Roman" panose="02020503050405090304" pitchFamily="18" charset="0"/>
                <a:ea typeface="楷体_GB2312" pitchFamily="1" charset="-122"/>
              </a:rPr>
              <a:t>时为锗管；</a:t>
            </a:r>
            <a:endParaRPr lang="zh-CN" altLang="en-US" sz="2400" b="1">
              <a:solidFill>
                <a:srgbClr val="0000CC"/>
              </a:solidFill>
              <a:latin typeface="Times New Roman" panose="02020503050405090304" pitchFamily="18" charset="0"/>
              <a:ea typeface="楷体_GB2312" pitchFamily="1" charset="-122"/>
            </a:endParaRPr>
          </a:p>
          <a:p>
            <a:pPr>
              <a:lnSpc>
                <a:spcPct val="130000"/>
              </a:lnSpc>
              <a:buFontTx/>
              <a:buNone/>
            </a:pPr>
            <a:r>
              <a:rPr lang="en-US" altLang="zh-CN" sz="2400" b="1">
                <a:solidFill>
                  <a:srgbClr val="0000CC"/>
                </a:solidFill>
                <a:latin typeface="Times New Roman" panose="02020503050405090304" pitchFamily="18" charset="0"/>
                <a:ea typeface="楷体_GB2312" pitchFamily="1" charset="-122"/>
              </a:rPr>
              <a:t>                 c </a:t>
            </a:r>
            <a:r>
              <a:rPr lang="zh-CN" altLang="en-US" sz="2400" b="1">
                <a:solidFill>
                  <a:srgbClr val="0000CC"/>
                </a:solidFill>
                <a:ea typeface="楷体_GB2312" pitchFamily="1" charset="-122"/>
              </a:rPr>
              <a:t>极电位最高</a:t>
            </a:r>
            <a:r>
              <a:rPr lang="zh-CN" altLang="en-US" sz="2400" b="1">
                <a:solidFill>
                  <a:srgbClr val="0000CC"/>
                </a:solidFill>
                <a:latin typeface="Times New Roman" panose="02020503050405090304" pitchFamily="18" charset="0"/>
              </a:rPr>
              <a:t>、</a:t>
            </a:r>
            <a:r>
              <a:rPr lang="en-US" altLang="zh-CN" sz="2400" b="1">
                <a:solidFill>
                  <a:srgbClr val="0000CC"/>
                </a:solidFill>
                <a:latin typeface="Times New Roman" panose="02020503050405090304" pitchFamily="18" charset="0"/>
                <a:ea typeface="楷体_GB2312" pitchFamily="1" charset="-122"/>
              </a:rPr>
              <a:t>e </a:t>
            </a:r>
            <a:r>
              <a:rPr lang="zh-CN" altLang="en-US" sz="2400" b="1">
                <a:solidFill>
                  <a:srgbClr val="0000CC"/>
                </a:solidFill>
                <a:ea typeface="楷体_GB2312" pitchFamily="1" charset="-122"/>
              </a:rPr>
              <a:t>极电位最低，则为</a:t>
            </a:r>
            <a:r>
              <a:rPr lang="en-US" altLang="zh-CN" sz="2400" b="1">
                <a:solidFill>
                  <a:srgbClr val="0000CC"/>
                </a:solidFill>
                <a:latin typeface="Times New Roman" panose="02020503050405090304" pitchFamily="18" charset="0"/>
                <a:ea typeface="楷体_GB2312" pitchFamily="1" charset="-122"/>
              </a:rPr>
              <a:t>NPN</a:t>
            </a:r>
            <a:r>
              <a:rPr lang="zh-CN" altLang="en-US" sz="2400" b="1">
                <a:solidFill>
                  <a:srgbClr val="0000CC"/>
                </a:solidFill>
                <a:ea typeface="楷体_GB2312" pitchFamily="1" charset="-122"/>
              </a:rPr>
              <a:t>管；</a:t>
            </a:r>
            <a:endParaRPr lang="zh-CN" altLang="en-US" sz="2400" b="1">
              <a:solidFill>
                <a:srgbClr val="0000CC"/>
              </a:solidFill>
              <a:ea typeface="楷体_GB2312" pitchFamily="1" charset="-122"/>
            </a:endParaRPr>
          </a:p>
          <a:p>
            <a:pPr>
              <a:lnSpc>
                <a:spcPct val="130000"/>
              </a:lnSpc>
              <a:buFontTx/>
              <a:buNone/>
            </a:pPr>
            <a:r>
              <a:rPr lang="en-US" altLang="zh-CN" sz="2400" b="1">
                <a:solidFill>
                  <a:srgbClr val="0000CC"/>
                </a:solidFill>
                <a:ea typeface="楷体_GB2312" pitchFamily="1" charset="-122"/>
              </a:rPr>
              <a:t>            </a:t>
            </a:r>
            <a:r>
              <a:rPr lang="en-US" altLang="zh-CN" sz="2400" b="1">
                <a:solidFill>
                  <a:srgbClr val="0000CC"/>
                </a:solidFill>
                <a:latin typeface="Times New Roman" panose="02020503050405090304" pitchFamily="18" charset="0"/>
                <a:ea typeface="楷体_GB2312" pitchFamily="1" charset="-122"/>
              </a:rPr>
              <a:t> c </a:t>
            </a:r>
            <a:r>
              <a:rPr lang="zh-CN" altLang="en-US" sz="2400" b="1">
                <a:solidFill>
                  <a:srgbClr val="0000CC"/>
                </a:solidFill>
                <a:ea typeface="楷体_GB2312" pitchFamily="1" charset="-122"/>
              </a:rPr>
              <a:t>极电位最低</a:t>
            </a:r>
            <a:r>
              <a:rPr lang="zh-CN" altLang="en-US" sz="2400" b="1">
                <a:solidFill>
                  <a:srgbClr val="0000CC"/>
                </a:solidFill>
                <a:latin typeface="Times New Roman" panose="02020503050405090304" pitchFamily="18" charset="0"/>
              </a:rPr>
              <a:t>、</a:t>
            </a:r>
            <a:r>
              <a:rPr lang="en-US" altLang="zh-CN" sz="2400" b="1">
                <a:solidFill>
                  <a:srgbClr val="0000CC"/>
                </a:solidFill>
                <a:latin typeface="Times New Roman" panose="02020503050405090304" pitchFamily="18" charset="0"/>
                <a:ea typeface="楷体_GB2312" pitchFamily="1" charset="-122"/>
              </a:rPr>
              <a:t>e </a:t>
            </a:r>
            <a:r>
              <a:rPr lang="zh-CN" altLang="en-US" sz="2400" b="1">
                <a:solidFill>
                  <a:srgbClr val="0000CC"/>
                </a:solidFill>
                <a:ea typeface="楷体_GB2312" pitchFamily="1" charset="-122"/>
              </a:rPr>
              <a:t>极电位最高，则为</a:t>
            </a:r>
            <a:r>
              <a:rPr lang="en-US" altLang="zh-CN" sz="2400" b="1">
                <a:solidFill>
                  <a:srgbClr val="0000CC"/>
                </a:solidFill>
                <a:latin typeface="Times New Roman" panose="02020503050405090304" pitchFamily="18" charset="0"/>
                <a:ea typeface="楷体_GB2312" pitchFamily="1" charset="-122"/>
              </a:rPr>
              <a:t>PNP</a:t>
            </a:r>
            <a:r>
              <a:rPr lang="zh-CN" altLang="en-US" sz="2400" b="1">
                <a:solidFill>
                  <a:srgbClr val="0000CC"/>
                </a:solidFill>
                <a:ea typeface="楷体_GB2312" pitchFamily="1" charset="-122"/>
              </a:rPr>
              <a:t>管；</a:t>
            </a:r>
            <a:endParaRPr lang="zh-CN" altLang="en-US" sz="2400" b="1">
              <a:solidFill>
                <a:srgbClr val="0000CC"/>
              </a:solidFill>
              <a:ea typeface="楷体_GB2312" pitchFamily="1" charset="-122"/>
            </a:endParaRPr>
          </a:p>
        </p:txBody>
      </p:sp>
      <p:graphicFrame>
        <p:nvGraphicFramePr>
          <p:cNvPr id="378884" name="Object 4"/>
          <p:cNvGraphicFramePr>
            <a:graphicFrameLocks noGrp="1" noChangeAspect="1"/>
          </p:cNvGraphicFramePr>
          <p:nvPr>
            <p:ph sz="quarter" idx="2"/>
          </p:nvPr>
        </p:nvGraphicFramePr>
        <p:xfrm>
          <a:off x="2413000" y="3758774"/>
          <a:ext cx="7340600" cy="2106613"/>
        </p:xfrm>
        <a:graphic>
          <a:graphicData uri="http://schemas.openxmlformats.org/presentationml/2006/ole">
            <mc:AlternateContent xmlns:mc="http://schemas.openxmlformats.org/markup-compatibility/2006">
              <mc:Choice xmlns:v="urn:schemas-microsoft-com:vml" Requires="v">
                <p:oleObj spid="_x0000_s2" name="Visio" r:id="rId1" imgW="4831715" imgH="1388745" progId="Visio.Drawing.11">
                  <p:embed/>
                </p:oleObj>
              </mc:Choice>
              <mc:Fallback>
                <p:oleObj name="Visio" r:id="rId1" imgW="4831715" imgH="138874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3758774"/>
                        <a:ext cx="7340600" cy="210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887" name="Rectangle 7"/>
          <p:cNvSpPr>
            <a:spLocks noChangeArrowheads="1"/>
          </p:cNvSpPr>
          <p:nvPr/>
        </p:nvSpPr>
        <p:spPr bwMode="auto">
          <a:xfrm>
            <a:off x="2701925" y="4498548"/>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e</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2" name="Rectangle 12"/>
          <p:cNvSpPr>
            <a:spLocks noChangeArrowheads="1"/>
          </p:cNvSpPr>
          <p:nvPr/>
        </p:nvSpPr>
        <p:spPr bwMode="auto">
          <a:xfrm>
            <a:off x="4391025" y="4538236"/>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e</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3" name="Rectangle 13"/>
          <p:cNvSpPr>
            <a:spLocks noChangeArrowheads="1"/>
          </p:cNvSpPr>
          <p:nvPr/>
        </p:nvSpPr>
        <p:spPr bwMode="auto">
          <a:xfrm>
            <a:off x="7681914" y="4522361"/>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e</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4" name="Rectangle 14"/>
          <p:cNvSpPr>
            <a:spLocks noChangeArrowheads="1"/>
          </p:cNvSpPr>
          <p:nvPr/>
        </p:nvSpPr>
        <p:spPr bwMode="auto">
          <a:xfrm>
            <a:off x="8720139" y="5012898"/>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e</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5" name="Rectangle 15"/>
          <p:cNvSpPr>
            <a:spLocks noChangeArrowheads="1"/>
          </p:cNvSpPr>
          <p:nvPr/>
        </p:nvSpPr>
        <p:spPr bwMode="auto">
          <a:xfrm>
            <a:off x="3522663" y="5043061"/>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b</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6" name="Rectangle 16"/>
          <p:cNvSpPr>
            <a:spLocks noChangeArrowheads="1"/>
          </p:cNvSpPr>
          <p:nvPr/>
        </p:nvSpPr>
        <p:spPr bwMode="auto">
          <a:xfrm>
            <a:off x="5661025" y="4576336"/>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b</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7" name="Rectangle 17"/>
          <p:cNvSpPr>
            <a:spLocks noChangeArrowheads="1"/>
          </p:cNvSpPr>
          <p:nvPr/>
        </p:nvSpPr>
        <p:spPr bwMode="auto">
          <a:xfrm>
            <a:off x="6384925" y="4262011"/>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b</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8" name="Rectangle 18"/>
          <p:cNvSpPr>
            <a:spLocks noChangeArrowheads="1"/>
          </p:cNvSpPr>
          <p:nvPr/>
        </p:nvSpPr>
        <p:spPr bwMode="auto">
          <a:xfrm>
            <a:off x="8437563" y="3815923"/>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a:solidFill>
                  <a:srgbClr val="FF3300"/>
                </a:solidFill>
                <a:latin typeface="Times New Roman" panose="02020503050405090304" pitchFamily="18" charset="0"/>
                <a:ea typeface="Arial Unicode MS" panose="020B0604020202020204" charset="-122"/>
              </a:rPr>
              <a:t>b</a:t>
            </a:r>
            <a:endParaRPr lang="zh-CN" altLang="en-US" sz="2400" b="1">
              <a:solidFill>
                <a:srgbClr val="FF3300"/>
              </a:solidFill>
              <a:latin typeface="Times New Roman" panose="02020503050405090304" pitchFamily="18" charset="0"/>
              <a:ea typeface="Arial Unicode MS" panose="020B0604020202020204" charset="-122"/>
            </a:endParaRPr>
          </a:p>
        </p:txBody>
      </p:sp>
      <p:sp>
        <p:nvSpPr>
          <p:cNvPr id="378899" name="Rectangle 19"/>
          <p:cNvSpPr>
            <a:spLocks noChangeArrowheads="1"/>
          </p:cNvSpPr>
          <p:nvPr/>
        </p:nvSpPr>
        <p:spPr bwMode="auto">
          <a:xfrm>
            <a:off x="3405189" y="3768298"/>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i="1">
                <a:solidFill>
                  <a:srgbClr val="FF3300"/>
                </a:solidFill>
                <a:latin typeface="Times New Roman" panose="02020503050405090304" pitchFamily="18" charset="0"/>
                <a:ea typeface="Arial Unicode MS" panose="020B0604020202020204" charset="-122"/>
              </a:rPr>
              <a:t> </a:t>
            </a:r>
            <a:r>
              <a:rPr lang="en-US" altLang="zh-CN" sz="2400" b="1">
                <a:solidFill>
                  <a:srgbClr val="FF3300"/>
                </a:solidFill>
                <a:latin typeface="Times New Roman" panose="02020503050405090304" pitchFamily="18" charset="0"/>
                <a:ea typeface="Arial Unicode MS" panose="020B0604020202020204" charset="-122"/>
              </a:rPr>
              <a:t>c</a:t>
            </a:r>
            <a:r>
              <a:rPr lang="en-US" altLang="zh-CN" sz="2400" b="1" i="1">
                <a:solidFill>
                  <a:srgbClr val="FF3300"/>
                </a:solidFill>
                <a:latin typeface="Times New Roman" panose="02020503050405090304" pitchFamily="18" charset="0"/>
                <a:ea typeface="Arial Unicode MS" panose="020B0604020202020204" charset="-122"/>
              </a:rPr>
              <a:t> </a:t>
            </a:r>
            <a:endParaRPr lang="zh-CN" altLang="en-US" sz="2400" b="1" i="1">
              <a:solidFill>
                <a:srgbClr val="FF3300"/>
              </a:solidFill>
              <a:latin typeface="Times New Roman" panose="02020503050405090304" pitchFamily="18" charset="0"/>
              <a:ea typeface="Arial Unicode MS" panose="020B0604020202020204" charset="-122"/>
            </a:endParaRPr>
          </a:p>
        </p:txBody>
      </p:sp>
      <p:sp>
        <p:nvSpPr>
          <p:cNvPr id="378900" name="Rectangle 20"/>
          <p:cNvSpPr>
            <a:spLocks noChangeArrowheads="1"/>
          </p:cNvSpPr>
          <p:nvPr/>
        </p:nvSpPr>
        <p:spPr bwMode="auto">
          <a:xfrm>
            <a:off x="5026026" y="5038298"/>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i="1">
                <a:solidFill>
                  <a:srgbClr val="FF3300"/>
                </a:solidFill>
                <a:latin typeface="Times New Roman" panose="02020503050405090304" pitchFamily="18" charset="0"/>
                <a:ea typeface="Arial Unicode MS" panose="020B0604020202020204" charset="-122"/>
              </a:rPr>
              <a:t> </a:t>
            </a:r>
            <a:r>
              <a:rPr lang="en-US" altLang="zh-CN" sz="2400" b="1">
                <a:solidFill>
                  <a:srgbClr val="FF3300"/>
                </a:solidFill>
                <a:latin typeface="Times New Roman" panose="02020503050405090304" pitchFamily="18" charset="0"/>
                <a:ea typeface="Arial Unicode MS" panose="020B0604020202020204" charset="-122"/>
              </a:rPr>
              <a:t>c</a:t>
            </a:r>
            <a:r>
              <a:rPr lang="en-US" altLang="zh-CN" sz="2400" b="1" i="1">
                <a:solidFill>
                  <a:srgbClr val="FF3300"/>
                </a:solidFill>
                <a:latin typeface="Times New Roman" panose="02020503050405090304" pitchFamily="18" charset="0"/>
                <a:ea typeface="Arial Unicode MS" panose="020B0604020202020204" charset="-122"/>
              </a:rPr>
              <a:t> </a:t>
            </a:r>
            <a:endParaRPr lang="zh-CN" altLang="en-US" sz="2400" b="1" i="1">
              <a:solidFill>
                <a:srgbClr val="FF3300"/>
              </a:solidFill>
              <a:latin typeface="Times New Roman" panose="02020503050405090304" pitchFamily="18" charset="0"/>
              <a:ea typeface="Arial Unicode MS" panose="020B0604020202020204" charset="-122"/>
            </a:endParaRPr>
          </a:p>
        </p:txBody>
      </p:sp>
      <p:sp>
        <p:nvSpPr>
          <p:cNvPr id="378901" name="Rectangle 21"/>
          <p:cNvSpPr>
            <a:spLocks noChangeArrowheads="1"/>
          </p:cNvSpPr>
          <p:nvPr/>
        </p:nvSpPr>
        <p:spPr bwMode="auto">
          <a:xfrm>
            <a:off x="7100889" y="3795286"/>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i="1">
                <a:solidFill>
                  <a:srgbClr val="FF3300"/>
                </a:solidFill>
                <a:latin typeface="Times New Roman" panose="02020503050405090304" pitchFamily="18" charset="0"/>
                <a:ea typeface="Arial Unicode MS" panose="020B0604020202020204" charset="-122"/>
              </a:rPr>
              <a:t> </a:t>
            </a:r>
            <a:r>
              <a:rPr lang="en-US" altLang="zh-CN" sz="2400" b="1">
                <a:solidFill>
                  <a:srgbClr val="FF3300"/>
                </a:solidFill>
                <a:latin typeface="Times New Roman" panose="02020503050405090304" pitchFamily="18" charset="0"/>
                <a:ea typeface="Arial Unicode MS" panose="020B0604020202020204" charset="-122"/>
              </a:rPr>
              <a:t>c</a:t>
            </a:r>
            <a:r>
              <a:rPr lang="en-US" altLang="zh-CN" sz="2400" b="1" i="1">
                <a:solidFill>
                  <a:srgbClr val="FF3300"/>
                </a:solidFill>
                <a:latin typeface="Times New Roman" panose="02020503050405090304" pitchFamily="18" charset="0"/>
                <a:ea typeface="Arial Unicode MS" panose="020B0604020202020204" charset="-122"/>
              </a:rPr>
              <a:t> </a:t>
            </a:r>
            <a:endParaRPr lang="zh-CN" altLang="en-US" sz="2400" b="1" i="1">
              <a:solidFill>
                <a:srgbClr val="FF3300"/>
              </a:solidFill>
              <a:latin typeface="Times New Roman" panose="02020503050405090304" pitchFamily="18" charset="0"/>
              <a:ea typeface="Arial Unicode MS" panose="020B0604020202020204" charset="-122"/>
            </a:endParaRPr>
          </a:p>
        </p:txBody>
      </p:sp>
      <p:sp>
        <p:nvSpPr>
          <p:cNvPr id="378902" name="Rectangle 22"/>
          <p:cNvSpPr>
            <a:spLocks noChangeArrowheads="1"/>
          </p:cNvSpPr>
          <p:nvPr/>
        </p:nvSpPr>
        <p:spPr bwMode="auto">
          <a:xfrm>
            <a:off x="9093201" y="4517598"/>
            <a:ext cx="498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en-US" altLang="zh-CN" sz="2400" b="1" i="1">
                <a:solidFill>
                  <a:srgbClr val="FF3300"/>
                </a:solidFill>
                <a:latin typeface="Times New Roman" panose="02020503050405090304" pitchFamily="18" charset="0"/>
                <a:ea typeface="Arial Unicode MS" panose="020B0604020202020204" charset="-122"/>
              </a:rPr>
              <a:t> </a:t>
            </a:r>
            <a:r>
              <a:rPr lang="en-US" altLang="zh-CN" sz="2400" b="1">
                <a:solidFill>
                  <a:srgbClr val="FF3300"/>
                </a:solidFill>
                <a:latin typeface="Times New Roman" panose="02020503050405090304" pitchFamily="18" charset="0"/>
                <a:ea typeface="Arial Unicode MS" panose="020B0604020202020204" charset="-122"/>
              </a:rPr>
              <a:t>c</a:t>
            </a:r>
            <a:r>
              <a:rPr lang="en-US" altLang="zh-CN" sz="2400" b="1" i="1">
                <a:solidFill>
                  <a:srgbClr val="FF3300"/>
                </a:solidFill>
                <a:latin typeface="Times New Roman" panose="02020503050405090304" pitchFamily="18" charset="0"/>
                <a:ea typeface="Arial Unicode MS" panose="020B0604020202020204" charset="-122"/>
              </a:rPr>
              <a:t> </a:t>
            </a:r>
            <a:endParaRPr lang="zh-CN" altLang="en-US" sz="2400" b="1" i="1">
              <a:solidFill>
                <a:srgbClr val="FF3300"/>
              </a:solidFill>
              <a:latin typeface="Times New Roman" panose="02020503050405090304" pitchFamily="18" charset="0"/>
              <a:ea typeface="Arial Unicode MS" panose="020B0604020202020204" charset="-122"/>
            </a:endParaRPr>
          </a:p>
        </p:txBody>
      </p:sp>
      <p:sp>
        <p:nvSpPr>
          <p:cNvPr id="378903" name="Rectangle 23"/>
          <p:cNvSpPr>
            <a:spLocks noChangeArrowheads="1"/>
          </p:cNvSpPr>
          <p:nvPr/>
        </p:nvSpPr>
        <p:spPr bwMode="auto">
          <a:xfrm>
            <a:off x="4618039" y="5843161"/>
            <a:ext cx="115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zh-CN" altLang="en-US" sz="2400" b="1">
                <a:solidFill>
                  <a:srgbClr val="CC00CC"/>
                </a:solidFill>
                <a:latin typeface="Times New Roman" panose="02020503050405090304" pitchFamily="18" charset="0"/>
                <a:ea typeface="楷体_GB2312" pitchFamily="1" charset="-122"/>
                <a:cs typeface="Arial Unicode MS" panose="020B0604020202020204" charset="-122"/>
              </a:rPr>
              <a:t>硅 </a:t>
            </a:r>
            <a:r>
              <a:rPr lang="en-US" altLang="zh-CN" sz="2400" b="1">
                <a:solidFill>
                  <a:srgbClr val="CC00CC"/>
                </a:solidFill>
                <a:latin typeface="Times New Roman" panose="02020503050405090304" pitchFamily="18" charset="0"/>
                <a:ea typeface="楷体_GB2312" pitchFamily="1" charset="-122"/>
                <a:cs typeface="Arial Unicode MS" panose="020B0604020202020204" charset="-122"/>
              </a:rPr>
              <a:t>PNP</a:t>
            </a:r>
            <a:endParaRPr lang="zh-CN" altLang="en-US" sz="2400" b="1">
              <a:solidFill>
                <a:srgbClr val="CC00CC"/>
              </a:solidFill>
              <a:latin typeface="Times New Roman" panose="02020503050405090304" pitchFamily="18" charset="0"/>
              <a:ea typeface="楷体_GB2312" pitchFamily="1" charset="-122"/>
              <a:cs typeface="Arial Unicode MS" panose="020B0604020202020204" charset="-122"/>
            </a:endParaRPr>
          </a:p>
        </p:txBody>
      </p:sp>
      <p:sp>
        <p:nvSpPr>
          <p:cNvPr id="378904" name="Rectangle 24"/>
          <p:cNvSpPr>
            <a:spLocks noChangeArrowheads="1"/>
          </p:cNvSpPr>
          <p:nvPr/>
        </p:nvSpPr>
        <p:spPr bwMode="auto">
          <a:xfrm>
            <a:off x="8131175" y="5789186"/>
            <a:ext cx="119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zh-CN" altLang="en-US" sz="2400" b="1">
                <a:solidFill>
                  <a:srgbClr val="CC00CC"/>
                </a:solidFill>
                <a:latin typeface="Times New Roman" panose="02020503050405090304" pitchFamily="18" charset="0"/>
                <a:ea typeface="楷体_GB2312" pitchFamily="1" charset="-122"/>
                <a:cs typeface="Arial Unicode MS" panose="020B0604020202020204" charset="-122"/>
              </a:rPr>
              <a:t>硅 </a:t>
            </a:r>
            <a:r>
              <a:rPr lang="en-US" altLang="zh-CN" sz="2400" b="1">
                <a:solidFill>
                  <a:srgbClr val="CC00CC"/>
                </a:solidFill>
                <a:latin typeface="Times New Roman" panose="02020503050405090304" pitchFamily="18" charset="0"/>
                <a:ea typeface="楷体_GB2312" pitchFamily="1" charset="-122"/>
                <a:cs typeface="Arial Unicode MS" panose="020B0604020202020204" charset="-122"/>
              </a:rPr>
              <a:t>NPN</a:t>
            </a:r>
            <a:endParaRPr lang="zh-CN" altLang="en-US" sz="2400" b="1">
              <a:solidFill>
                <a:srgbClr val="CC00CC"/>
              </a:solidFill>
              <a:latin typeface="Times New Roman" panose="02020503050405090304" pitchFamily="18" charset="0"/>
              <a:ea typeface="楷体_GB2312" pitchFamily="1" charset="-122"/>
              <a:cs typeface="Arial Unicode MS" panose="020B0604020202020204" charset="-122"/>
            </a:endParaRPr>
          </a:p>
        </p:txBody>
      </p:sp>
      <p:sp>
        <p:nvSpPr>
          <p:cNvPr id="378905" name="Rectangle 25"/>
          <p:cNvSpPr>
            <a:spLocks noChangeArrowheads="1"/>
          </p:cNvSpPr>
          <p:nvPr/>
        </p:nvSpPr>
        <p:spPr bwMode="auto">
          <a:xfrm>
            <a:off x="2851150" y="5797123"/>
            <a:ext cx="119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zh-CN" altLang="en-US" sz="2400" b="1">
                <a:solidFill>
                  <a:srgbClr val="CC00CC"/>
                </a:solidFill>
                <a:latin typeface="Times New Roman" panose="02020503050405090304" pitchFamily="18" charset="0"/>
                <a:ea typeface="楷体_GB2312" pitchFamily="1" charset="-122"/>
                <a:cs typeface="Arial Unicode MS" panose="020B0604020202020204" charset="-122"/>
              </a:rPr>
              <a:t>锗 </a:t>
            </a:r>
            <a:r>
              <a:rPr lang="en-US" altLang="zh-CN" sz="2400" b="1">
                <a:solidFill>
                  <a:srgbClr val="CC00CC"/>
                </a:solidFill>
                <a:latin typeface="Times New Roman" panose="02020503050405090304" pitchFamily="18" charset="0"/>
                <a:ea typeface="楷体_GB2312" pitchFamily="1" charset="-122"/>
                <a:cs typeface="Arial Unicode MS" panose="020B0604020202020204" charset="-122"/>
              </a:rPr>
              <a:t>NPN</a:t>
            </a:r>
            <a:endParaRPr lang="zh-CN" altLang="en-US" sz="2400" b="1">
              <a:solidFill>
                <a:srgbClr val="CC00CC"/>
              </a:solidFill>
              <a:latin typeface="Times New Roman" panose="02020503050405090304" pitchFamily="18" charset="0"/>
              <a:ea typeface="楷体_GB2312" pitchFamily="1" charset="-122"/>
              <a:cs typeface="Arial Unicode MS" panose="020B0604020202020204" charset="-122"/>
            </a:endParaRPr>
          </a:p>
        </p:txBody>
      </p:sp>
      <p:sp>
        <p:nvSpPr>
          <p:cNvPr id="378906" name="Rectangle 26"/>
          <p:cNvSpPr>
            <a:spLocks noChangeArrowheads="1"/>
          </p:cNvSpPr>
          <p:nvPr/>
        </p:nvSpPr>
        <p:spPr bwMode="auto">
          <a:xfrm>
            <a:off x="6483351" y="5809823"/>
            <a:ext cx="115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50000"/>
              </a:spcBef>
              <a:spcAft>
                <a:spcPct val="0"/>
              </a:spcAft>
            </a:pPr>
            <a:r>
              <a:rPr lang="zh-CN" altLang="en-US" sz="2400" b="1">
                <a:solidFill>
                  <a:srgbClr val="CC00CC"/>
                </a:solidFill>
                <a:latin typeface="Times New Roman" panose="02020503050405090304" pitchFamily="18" charset="0"/>
                <a:ea typeface="楷体_GB2312" pitchFamily="1" charset="-122"/>
                <a:cs typeface="Arial Unicode MS" panose="020B0604020202020204" charset="-122"/>
              </a:rPr>
              <a:t>锗 </a:t>
            </a:r>
            <a:r>
              <a:rPr lang="en-US" altLang="zh-CN" sz="2400" b="1">
                <a:solidFill>
                  <a:srgbClr val="CC00CC"/>
                </a:solidFill>
                <a:latin typeface="Times New Roman" panose="02020503050405090304" pitchFamily="18" charset="0"/>
                <a:ea typeface="楷体_GB2312" pitchFamily="1" charset="-122"/>
                <a:cs typeface="Arial Unicode MS" panose="020B0604020202020204" charset="-122"/>
              </a:rPr>
              <a:t>PNP</a:t>
            </a:r>
            <a:endParaRPr lang="zh-CN" altLang="en-US" sz="2400" b="1">
              <a:solidFill>
                <a:srgbClr val="CC00CC"/>
              </a:solidFill>
              <a:latin typeface="Times New Roman" panose="02020503050405090304" pitchFamily="18" charset="0"/>
              <a:ea typeface="楷体_GB2312" pitchFamily="1" charset="-122"/>
              <a:cs typeface="Arial Unicode MS" panose="020B0604020202020204" charset="-122"/>
            </a:endParaRPr>
          </a:p>
        </p:txBody>
      </p:sp>
      <p:sp>
        <p:nvSpPr>
          <p:cNvPr id="378907" name="Rectangle 27"/>
          <p:cNvSpPr>
            <a:spLocks noChangeArrowheads="1"/>
          </p:cNvSpPr>
          <p:nvPr/>
        </p:nvSpPr>
        <p:spPr bwMode="auto">
          <a:xfrm>
            <a:off x="2338389" y="3147587"/>
            <a:ext cx="76930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2400" b="1">
                <a:solidFill>
                  <a:srgbClr val="000000"/>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举例</a:t>
            </a:r>
            <a:r>
              <a:rPr lang="en-US" altLang="zh-CN" sz="2400" b="1">
                <a:solidFill>
                  <a:srgbClr val="000000"/>
                </a:solidFill>
                <a:latin typeface="楷体_GB2312" pitchFamily="1" charset="-122"/>
                <a:ea typeface="楷体_GB2312" pitchFamily="1" charset="-122"/>
              </a:rPr>
              <a:t>] </a:t>
            </a:r>
            <a:r>
              <a:rPr lang="zh-CN" altLang="en-US" sz="2400" b="1">
                <a:solidFill>
                  <a:srgbClr val="000000"/>
                </a:solidFill>
                <a:latin typeface="楷体_GB2312" pitchFamily="1" charset="-122"/>
                <a:ea typeface="楷体_GB2312" pitchFamily="1" charset="-122"/>
              </a:rPr>
              <a:t>判别图示中晶体管的管材</a:t>
            </a:r>
            <a:r>
              <a:rPr lang="zh-CN" altLang="en-US" sz="2400" b="1">
                <a:solidFill>
                  <a:srgbClr val="000000"/>
                </a:solidFill>
                <a:latin typeface="Times New Roman" panose="02020503050405090304" pitchFamily="18" charset="0"/>
              </a:rPr>
              <a:t>、</a:t>
            </a:r>
            <a:r>
              <a:rPr lang="zh-CN" altLang="en-US" sz="2400" b="1">
                <a:solidFill>
                  <a:srgbClr val="000000"/>
                </a:solidFill>
                <a:latin typeface="楷体_GB2312" pitchFamily="1" charset="-122"/>
                <a:ea typeface="楷体_GB2312" pitchFamily="1" charset="-122"/>
              </a:rPr>
              <a:t>管型和电极。</a:t>
            </a:r>
            <a:endParaRPr lang="zh-CN" altLang="en-US" sz="2400" b="1">
              <a:solidFill>
                <a:srgbClr val="000000"/>
              </a:solidFill>
              <a:latin typeface="楷体_GB2312" pitchFamily="1" charset="-122"/>
              <a:ea typeface="楷体_GB2312" pitchFamily="1" charset="-122"/>
            </a:endParaRPr>
          </a:p>
        </p:txBody>
      </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07"/>
                                        </p:tgtEl>
                                        <p:attrNameLst>
                                          <p:attrName>style.visibility</p:attrName>
                                        </p:attrNameLst>
                                      </p:cBhvr>
                                      <p:to>
                                        <p:strVal val="visible"/>
                                      </p:to>
                                    </p:set>
                                    <p:animEffect transition="in" filter="wipe(left)">
                                      <p:cBhvr>
                                        <p:cTn id="7" dur="1000"/>
                                        <p:tgtEl>
                                          <p:spTgt spid="3789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884"/>
                                        </p:tgtEl>
                                        <p:attrNameLst>
                                          <p:attrName>style.visibility</p:attrName>
                                        </p:attrNameLst>
                                      </p:cBhvr>
                                      <p:to>
                                        <p:strVal val="visible"/>
                                      </p:to>
                                    </p:set>
                                    <p:animEffect transition="in" filter="wipe(left)">
                                      <p:cBhvr>
                                        <p:cTn id="12" dur="2000"/>
                                        <p:tgtEl>
                                          <p:spTgt spid="378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05"/>
                                        </p:tgtEl>
                                        <p:attrNameLst>
                                          <p:attrName>style.visibility</p:attrName>
                                        </p:attrNameLst>
                                      </p:cBhvr>
                                      <p:to>
                                        <p:strVal val="visible"/>
                                      </p:to>
                                    </p:set>
                                    <p:animEffect transition="in" filter="wipe(left)">
                                      <p:cBhvr>
                                        <p:cTn id="17" dur="1000"/>
                                        <p:tgtEl>
                                          <p:spTgt spid="37890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8899"/>
                                        </p:tgtEl>
                                        <p:attrNameLst>
                                          <p:attrName>style.visibility</p:attrName>
                                        </p:attrNameLst>
                                      </p:cBhvr>
                                      <p:to>
                                        <p:strVal val="visible"/>
                                      </p:to>
                                    </p:set>
                                    <p:animEffect transition="in" filter="box(in)">
                                      <p:cBhvr>
                                        <p:cTn id="22" dur="500"/>
                                        <p:tgtEl>
                                          <p:spTgt spid="37889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8887"/>
                                        </p:tgtEl>
                                        <p:attrNameLst>
                                          <p:attrName>style.visibility</p:attrName>
                                        </p:attrNameLst>
                                      </p:cBhvr>
                                      <p:to>
                                        <p:strVal val="visible"/>
                                      </p:to>
                                    </p:set>
                                    <p:animEffect transition="in" filter="box(in)">
                                      <p:cBhvr>
                                        <p:cTn id="27" dur="500"/>
                                        <p:tgtEl>
                                          <p:spTgt spid="3788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8895"/>
                                        </p:tgtEl>
                                        <p:attrNameLst>
                                          <p:attrName>style.visibility</p:attrName>
                                        </p:attrNameLst>
                                      </p:cBhvr>
                                      <p:to>
                                        <p:strVal val="visible"/>
                                      </p:to>
                                    </p:set>
                                    <p:animEffect transition="in" filter="box(in)">
                                      <p:cBhvr>
                                        <p:cTn id="32" dur="500"/>
                                        <p:tgtEl>
                                          <p:spTgt spid="3788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8903"/>
                                        </p:tgtEl>
                                        <p:attrNameLst>
                                          <p:attrName>style.visibility</p:attrName>
                                        </p:attrNameLst>
                                      </p:cBhvr>
                                      <p:to>
                                        <p:strVal val="visible"/>
                                      </p:to>
                                    </p:set>
                                    <p:animEffect transition="in" filter="wipe(left)">
                                      <p:cBhvr>
                                        <p:cTn id="37" dur="1000"/>
                                        <p:tgtEl>
                                          <p:spTgt spid="378903"/>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78900"/>
                                        </p:tgtEl>
                                        <p:attrNameLst>
                                          <p:attrName>style.visibility</p:attrName>
                                        </p:attrNameLst>
                                      </p:cBhvr>
                                      <p:to>
                                        <p:strVal val="visible"/>
                                      </p:to>
                                    </p:set>
                                    <p:animEffect transition="in" filter="box(in)">
                                      <p:cBhvr>
                                        <p:cTn id="42" dur="500"/>
                                        <p:tgtEl>
                                          <p:spTgt spid="37890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78892"/>
                                        </p:tgtEl>
                                        <p:attrNameLst>
                                          <p:attrName>style.visibility</p:attrName>
                                        </p:attrNameLst>
                                      </p:cBhvr>
                                      <p:to>
                                        <p:strVal val="visible"/>
                                      </p:to>
                                    </p:set>
                                    <p:animEffect transition="in" filter="box(in)">
                                      <p:cBhvr>
                                        <p:cTn id="47" dur="500"/>
                                        <p:tgtEl>
                                          <p:spTgt spid="378892"/>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78896"/>
                                        </p:tgtEl>
                                        <p:attrNameLst>
                                          <p:attrName>style.visibility</p:attrName>
                                        </p:attrNameLst>
                                      </p:cBhvr>
                                      <p:to>
                                        <p:strVal val="visible"/>
                                      </p:to>
                                    </p:set>
                                    <p:animEffect transition="in" filter="box(in)">
                                      <p:cBhvr>
                                        <p:cTn id="52" dur="500"/>
                                        <p:tgtEl>
                                          <p:spTgt spid="37889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8906"/>
                                        </p:tgtEl>
                                        <p:attrNameLst>
                                          <p:attrName>style.visibility</p:attrName>
                                        </p:attrNameLst>
                                      </p:cBhvr>
                                      <p:to>
                                        <p:strVal val="visible"/>
                                      </p:to>
                                    </p:set>
                                    <p:animEffect transition="in" filter="wipe(left)">
                                      <p:cBhvr>
                                        <p:cTn id="57" dur="1000"/>
                                        <p:tgtEl>
                                          <p:spTgt spid="378906"/>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378901"/>
                                        </p:tgtEl>
                                        <p:attrNameLst>
                                          <p:attrName>style.visibility</p:attrName>
                                        </p:attrNameLst>
                                      </p:cBhvr>
                                      <p:to>
                                        <p:strVal val="visible"/>
                                      </p:to>
                                    </p:set>
                                    <p:animEffect transition="in" filter="box(in)">
                                      <p:cBhvr>
                                        <p:cTn id="62" dur="500"/>
                                        <p:tgtEl>
                                          <p:spTgt spid="378901"/>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378893"/>
                                        </p:tgtEl>
                                        <p:attrNameLst>
                                          <p:attrName>style.visibility</p:attrName>
                                        </p:attrNameLst>
                                      </p:cBhvr>
                                      <p:to>
                                        <p:strVal val="visible"/>
                                      </p:to>
                                    </p:set>
                                    <p:animEffect transition="in" filter="box(in)">
                                      <p:cBhvr>
                                        <p:cTn id="67" dur="500"/>
                                        <p:tgtEl>
                                          <p:spTgt spid="37889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378897"/>
                                        </p:tgtEl>
                                        <p:attrNameLst>
                                          <p:attrName>style.visibility</p:attrName>
                                        </p:attrNameLst>
                                      </p:cBhvr>
                                      <p:to>
                                        <p:strVal val="visible"/>
                                      </p:to>
                                    </p:set>
                                    <p:animEffect transition="in" filter="box(in)">
                                      <p:cBhvr>
                                        <p:cTn id="72" dur="500"/>
                                        <p:tgtEl>
                                          <p:spTgt spid="37889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78904"/>
                                        </p:tgtEl>
                                        <p:attrNameLst>
                                          <p:attrName>style.visibility</p:attrName>
                                        </p:attrNameLst>
                                      </p:cBhvr>
                                      <p:to>
                                        <p:strVal val="visible"/>
                                      </p:to>
                                    </p:set>
                                    <p:animEffect transition="in" filter="wipe(left)">
                                      <p:cBhvr>
                                        <p:cTn id="77" dur="1000"/>
                                        <p:tgtEl>
                                          <p:spTgt spid="378904"/>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378902"/>
                                        </p:tgtEl>
                                        <p:attrNameLst>
                                          <p:attrName>style.visibility</p:attrName>
                                        </p:attrNameLst>
                                      </p:cBhvr>
                                      <p:to>
                                        <p:strVal val="visible"/>
                                      </p:to>
                                    </p:set>
                                    <p:animEffect transition="in" filter="box(in)">
                                      <p:cBhvr>
                                        <p:cTn id="82" dur="500"/>
                                        <p:tgtEl>
                                          <p:spTgt spid="378902"/>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378894"/>
                                        </p:tgtEl>
                                        <p:attrNameLst>
                                          <p:attrName>style.visibility</p:attrName>
                                        </p:attrNameLst>
                                      </p:cBhvr>
                                      <p:to>
                                        <p:strVal val="visible"/>
                                      </p:to>
                                    </p:set>
                                    <p:animEffect transition="in" filter="box(in)">
                                      <p:cBhvr>
                                        <p:cTn id="87" dur="500"/>
                                        <p:tgtEl>
                                          <p:spTgt spid="378894"/>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78898"/>
                                        </p:tgtEl>
                                        <p:attrNameLst>
                                          <p:attrName>style.visibility</p:attrName>
                                        </p:attrNameLst>
                                      </p:cBhvr>
                                      <p:to>
                                        <p:strVal val="visible"/>
                                      </p:to>
                                    </p:set>
                                    <p:animEffect transition="in" filter="box(in)">
                                      <p:cBhvr>
                                        <p:cTn id="92" dur="500"/>
                                        <p:tgtEl>
                                          <p:spTgt spid="378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7" grpId="0"/>
      <p:bldP spid="378892" grpId="0"/>
      <p:bldP spid="378893" grpId="0"/>
      <p:bldP spid="378894" grpId="0"/>
      <p:bldP spid="378895" grpId="0"/>
      <p:bldP spid="378896" grpId="0"/>
      <p:bldP spid="378897" grpId="0"/>
      <p:bldP spid="378898" grpId="0"/>
      <p:bldP spid="378899" grpId="0"/>
      <p:bldP spid="378900" grpId="0"/>
      <p:bldP spid="378901" grpId="0"/>
      <p:bldP spid="378902" grpId="0"/>
      <p:bldP spid="378903" grpId="0"/>
      <p:bldP spid="378904" grpId="0"/>
      <p:bldP spid="378905" grpId="0"/>
      <p:bldP spid="378906" grpId="0"/>
      <p:bldP spid="378907"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2409826" y="604838"/>
            <a:ext cx="7489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sz="2800" b="1">
                <a:solidFill>
                  <a:srgbClr val="0000CC"/>
                </a:solidFill>
                <a:ea typeface="楷体_GB2312" pitchFamily="1" charset="-122"/>
              </a:rPr>
              <a:t>      </a:t>
            </a:r>
            <a:r>
              <a:rPr kumimoji="1" lang="en-US" altLang="zh-CN" sz="2800" b="1">
                <a:solidFill>
                  <a:srgbClr val="0000CC"/>
                </a:solidFill>
                <a:ea typeface="楷体_GB2312" pitchFamily="1" charset="-122"/>
              </a:rPr>
              <a:t>4.4.3</a:t>
            </a:r>
            <a:r>
              <a:rPr kumimoji="1" lang="zh-CN" altLang="en-US" sz="2800" b="1">
                <a:solidFill>
                  <a:srgbClr val="0000CC"/>
                </a:solidFill>
                <a:latin typeface="楷体_GB2312" pitchFamily="1" charset="-122"/>
                <a:ea typeface="楷体_GB2312" pitchFamily="1" charset="-122"/>
              </a:rPr>
              <a:t>　晶体管工作状态分析</a:t>
            </a:r>
            <a:endParaRPr kumimoji="1" lang="zh-CN" altLang="zh-CN" sz="2800" b="1">
              <a:solidFill>
                <a:srgbClr val="0000CC"/>
              </a:solidFill>
              <a:latin typeface="楷体_GB2312" pitchFamily="1" charset="-122"/>
              <a:ea typeface="楷体_GB2312" pitchFamily="1" charset="-122"/>
            </a:endParaRPr>
          </a:p>
        </p:txBody>
      </p:sp>
      <p:sp>
        <p:nvSpPr>
          <p:cNvPr id="66569" name="Rectangle 9"/>
          <p:cNvSpPr>
            <a:spLocks noChangeArrowheads="1"/>
          </p:cNvSpPr>
          <p:nvPr/>
        </p:nvSpPr>
        <p:spPr bwMode="auto">
          <a:xfrm>
            <a:off x="2147888" y="1181100"/>
            <a:ext cx="7854950" cy="473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50000"/>
              </a:lnSpc>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楷体_GB2312" pitchFamily="1" charset="-122"/>
                <a:ea typeface="楷体_GB2312" pitchFamily="1" charset="-122"/>
              </a:rPr>
              <a:t>由晶体管的伏安特性曲线可知，晶体管是一种复杂的非线性器件。在直流工作时，其非线性主要表现为三种截然不同的工作状态，即放大、截止和饱和。</a:t>
            </a:r>
            <a:endParaRPr lang="zh-CN" altLang="en-US" sz="2400" b="1">
              <a:solidFill>
                <a:srgbClr val="000000"/>
              </a:solidFill>
              <a:latin typeface="楷体_GB2312" pitchFamily="1" charset="-122"/>
              <a:ea typeface="楷体_GB2312" pitchFamily="1" charset="-122"/>
            </a:endParaRPr>
          </a:p>
          <a:p>
            <a:pPr algn="just" defTabSz="914400" fontAlgn="base">
              <a:lnSpc>
                <a:spcPct val="150000"/>
              </a:lnSpc>
              <a:spcAft>
                <a:spcPct val="0"/>
              </a:spcAft>
              <a:buNone/>
            </a:pPr>
            <a:r>
              <a:rPr lang="zh-CN" altLang="en-US" sz="2400" b="1">
                <a:solidFill>
                  <a:srgbClr val="000000"/>
                </a:solidFill>
                <a:latin typeface="楷体_GB2312" pitchFamily="1" charset="-122"/>
                <a:ea typeface="楷体_GB2312" pitchFamily="1" charset="-122"/>
              </a:rPr>
              <a:t>      在实际应用中，根据实现的功能不同，可通过外电路将晶体管偏置在某一规定的状态。</a:t>
            </a:r>
            <a:endParaRPr lang="zh-CN" altLang="en-US" sz="2400" b="1">
              <a:solidFill>
                <a:srgbClr val="000000"/>
              </a:solidFill>
              <a:latin typeface="楷体_GB2312" pitchFamily="1" charset="-122"/>
              <a:ea typeface="楷体_GB2312" pitchFamily="1" charset="-122"/>
            </a:endParaRPr>
          </a:p>
          <a:p>
            <a:pPr algn="just" defTabSz="914400" fontAlgn="base">
              <a:lnSpc>
                <a:spcPct val="150000"/>
              </a:lnSpc>
              <a:spcAft>
                <a:spcPct val="0"/>
              </a:spcAft>
              <a:buNone/>
            </a:pPr>
            <a:r>
              <a:rPr lang="zh-CN" altLang="en-US" sz="2400" b="1">
                <a:solidFill>
                  <a:srgbClr val="000000"/>
                </a:solidFill>
                <a:latin typeface="楷体_GB2312" pitchFamily="1" charset="-122"/>
                <a:ea typeface="楷体_GB2312" pitchFamily="1" charset="-122"/>
              </a:rPr>
              <a:t>      </a:t>
            </a:r>
            <a:r>
              <a:rPr lang="zh-CN" altLang="en-US" sz="2400" b="1">
                <a:solidFill>
                  <a:srgbClr val="CC0000"/>
                </a:solidFill>
                <a:latin typeface="楷体_GB2312" pitchFamily="1" charset="-122"/>
                <a:ea typeface="楷体_GB2312" pitchFamily="1" charset="-122"/>
              </a:rPr>
              <a:t>因此，在晶体管应用电路的分析中，一个首要问题，便是晶体管工作状态分析以及直流电路计算。 </a:t>
            </a:r>
            <a:endParaRPr lang="zh-CN" altLang="en-US" sz="2400" b="1">
              <a:solidFill>
                <a:srgbClr val="CC0000"/>
              </a:solidFill>
              <a:latin typeface="楷体_GB2312" pitchFamily="1" charset="-122"/>
              <a:ea typeface="楷体_GB2312" pitchFamily="1"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4054" name="Object 102"/>
          <p:cNvGraphicFramePr>
            <a:graphicFrameLocks noGrp="1" noChangeAspect="1"/>
          </p:cNvGraphicFramePr>
          <p:nvPr>
            <p:ph idx="1"/>
          </p:nvPr>
        </p:nvGraphicFramePr>
        <p:xfrm>
          <a:off x="6286501" y="2890882"/>
          <a:ext cx="3343275" cy="2770188"/>
        </p:xfrm>
        <a:graphic>
          <a:graphicData uri="http://schemas.openxmlformats.org/presentationml/2006/ole">
            <mc:AlternateContent xmlns:mc="http://schemas.openxmlformats.org/markup-compatibility/2006">
              <mc:Choice xmlns:v="urn:schemas-microsoft-com:vml" Requires="v">
                <p:oleObj spid="_x0000_s2" name="Visio" r:id="rId1" imgW="4077970" imgH="3058795" progId="Visio.Drawing.11">
                  <p:embed/>
                </p:oleObj>
              </mc:Choice>
              <mc:Fallback>
                <p:oleObj name="Visio" r:id="rId1" imgW="4077970" imgH="3058795" progId="Visio.Drawing.11">
                  <p:embed/>
                  <p:pic>
                    <p:nvPicPr>
                      <p:cNvPr id="0" name="Object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1" y="2890882"/>
                        <a:ext cx="3343275"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3958" name="Line 6"/>
          <p:cNvSpPr>
            <a:spLocks noChangeShapeType="1"/>
          </p:cNvSpPr>
          <p:nvPr/>
        </p:nvSpPr>
        <p:spPr bwMode="auto">
          <a:xfrm>
            <a:off x="3240089" y="5334046"/>
            <a:ext cx="2219325" cy="158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59" name="Line 7"/>
          <p:cNvSpPr>
            <a:spLocks noChangeShapeType="1"/>
          </p:cNvSpPr>
          <p:nvPr/>
        </p:nvSpPr>
        <p:spPr bwMode="auto">
          <a:xfrm>
            <a:off x="3240089" y="2876595"/>
            <a:ext cx="1587" cy="24574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0" name="Freeform 8"/>
          <p:cNvSpPr/>
          <p:nvPr/>
        </p:nvSpPr>
        <p:spPr bwMode="auto">
          <a:xfrm>
            <a:off x="5283201" y="5291182"/>
            <a:ext cx="295275" cy="101600"/>
          </a:xfrm>
          <a:custGeom>
            <a:avLst/>
            <a:gdLst>
              <a:gd name="T0" fmla="*/ 0 w 90"/>
              <a:gd name="T1" fmla="*/ 37 h 37"/>
              <a:gd name="T2" fmla="*/ 15 w 90"/>
              <a:gd name="T3" fmla="*/ 15 h 37"/>
              <a:gd name="T4" fmla="*/ 0 w 90"/>
              <a:gd name="T5" fmla="*/ 0 h 37"/>
              <a:gd name="T6" fmla="*/ 90 w 90"/>
              <a:gd name="T7" fmla="*/ 15 h 37"/>
              <a:gd name="T8" fmla="*/ 0 w 90"/>
              <a:gd name="T9" fmla="*/ 37 h 37"/>
            </a:gdLst>
            <a:ahLst/>
            <a:cxnLst>
              <a:cxn ang="0">
                <a:pos x="T0" y="T1"/>
              </a:cxn>
              <a:cxn ang="0">
                <a:pos x="T2" y="T3"/>
              </a:cxn>
              <a:cxn ang="0">
                <a:pos x="T4" y="T5"/>
              </a:cxn>
              <a:cxn ang="0">
                <a:pos x="T6" y="T7"/>
              </a:cxn>
              <a:cxn ang="0">
                <a:pos x="T8" y="T9"/>
              </a:cxn>
            </a:cxnLst>
            <a:rect l="0" t="0" r="r" b="b"/>
            <a:pathLst>
              <a:path w="90" h="37">
                <a:moveTo>
                  <a:pt x="0" y="37"/>
                </a:moveTo>
                <a:lnTo>
                  <a:pt x="15" y="15"/>
                </a:lnTo>
                <a:lnTo>
                  <a:pt x="0" y="0"/>
                </a:lnTo>
                <a:lnTo>
                  <a:pt x="90" y="15"/>
                </a:lnTo>
                <a:lnTo>
                  <a:pt x="0" y="37"/>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1" name="Freeform 9"/>
          <p:cNvSpPr/>
          <p:nvPr/>
        </p:nvSpPr>
        <p:spPr bwMode="auto">
          <a:xfrm>
            <a:off x="3167064" y="2727370"/>
            <a:ext cx="122237" cy="241300"/>
          </a:xfrm>
          <a:custGeom>
            <a:avLst/>
            <a:gdLst>
              <a:gd name="T0" fmla="*/ 0 w 38"/>
              <a:gd name="T1" fmla="*/ 91 h 91"/>
              <a:gd name="T2" fmla="*/ 23 w 38"/>
              <a:gd name="T3" fmla="*/ 76 h 91"/>
              <a:gd name="T4" fmla="*/ 38 w 38"/>
              <a:gd name="T5" fmla="*/ 91 h 91"/>
              <a:gd name="T6" fmla="*/ 23 w 38"/>
              <a:gd name="T7" fmla="*/ 0 h 91"/>
              <a:gd name="T8" fmla="*/ 0 w 38"/>
              <a:gd name="T9" fmla="*/ 91 h 91"/>
            </a:gdLst>
            <a:ahLst/>
            <a:cxnLst>
              <a:cxn ang="0">
                <a:pos x="T0" y="T1"/>
              </a:cxn>
              <a:cxn ang="0">
                <a:pos x="T2" y="T3"/>
              </a:cxn>
              <a:cxn ang="0">
                <a:pos x="T4" y="T5"/>
              </a:cxn>
              <a:cxn ang="0">
                <a:pos x="T6" y="T7"/>
              </a:cxn>
              <a:cxn ang="0">
                <a:pos x="T8" y="T9"/>
              </a:cxn>
            </a:cxnLst>
            <a:rect l="0" t="0" r="r" b="b"/>
            <a:pathLst>
              <a:path w="38" h="91">
                <a:moveTo>
                  <a:pt x="0" y="91"/>
                </a:moveTo>
                <a:lnTo>
                  <a:pt x="23" y="76"/>
                </a:lnTo>
                <a:lnTo>
                  <a:pt x="38" y="91"/>
                </a:lnTo>
                <a:lnTo>
                  <a:pt x="23" y="0"/>
                </a:lnTo>
                <a:lnTo>
                  <a:pt x="0" y="91"/>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2" name="Rectangle 10"/>
          <p:cNvSpPr>
            <a:spLocks noChangeArrowheads="1"/>
          </p:cNvSpPr>
          <p:nvPr/>
        </p:nvSpPr>
        <p:spPr bwMode="auto">
          <a:xfrm>
            <a:off x="3369132" y="2622596"/>
            <a:ext cx="2340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3200" i="1">
                <a:solidFill>
                  <a:srgbClr val="000000"/>
                </a:solidFill>
                <a:latin typeface="Times New Roman" panose="02020503050405090304" pitchFamily="18" charset="0"/>
                <a:ea typeface="楷体_GB2312" pitchFamily="1" charset="-122"/>
              </a:rPr>
              <a:t>i</a:t>
            </a: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000000"/>
              </a:solidFill>
              <a:latin typeface="Times New Roman" panose="02020503050405090304" pitchFamily="18" charset="0"/>
              <a:ea typeface="楷体_GB2312" pitchFamily="1" charset="-122"/>
            </a:endParaRPr>
          </a:p>
        </p:txBody>
      </p:sp>
      <p:sp>
        <p:nvSpPr>
          <p:cNvPr id="894007" name="Rectangle 55"/>
          <p:cNvSpPr>
            <a:spLocks noChangeArrowheads="1"/>
          </p:cNvSpPr>
          <p:nvPr/>
        </p:nvSpPr>
        <p:spPr bwMode="auto">
          <a:xfrm>
            <a:off x="5382469" y="527372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000000"/>
              </a:solidFill>
              <a:latin typeface="Times New Roman" panose="02020503050405090304" pitchFamily="18" charset="0"/>
              <a:ea typeface="楷体_GB2312" pitchFamily="1" charset="-122"/>
            </a:endParaRPr>
          </a:p>
        </p:txBody>
      </p:sp>
      <p:sp>
        <p:nvSpPr>
          <p:cNvPr id="894008" name="Rectangle 56"/>
          <p:cNvSpPr>
            <a:spLocks noChangeArrowheads="1"/>
          </p:cNvSpPr>
          <p:nvPr/>
        </p:nvSpPr>
        <p:spPr bwMode="auto">
          <a:xfrm>
            <a:off x="5544823" y="5464220"/>
            <a:ext cx="22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BE</a:t>
            </a:r>
            <a:endParaRPr lang="en-US" altLang="zh-CN" sz="1400" b="1">
              <a:solidFill>
                <a:srgbClr val="000000"/>
              </a:solidFill>
              <a:latin typeface="Times New Roman" panose="02020503050405090304" pitchFamily="18" charset="0"/>
              <a:ea typeface="楷体_GB2312" pitchFamily="1" charset="-122"/>
            </a:endParaRPr>
          </a:p>
        </p:txBody>
      </p:sp>
      <p:sp>
        <p:nvSpPr>
          <p:cNvPr id="894012" name="Freeform 60"/>
          <p:cNvSpPr/>
          <p:nvPr/>
        </p:nvSpPr>
        <p:spPr bwMode="auto">
          <a:xfrm>
            <a:off x="4171951" y="3059157"/>
            <a:ext cx="468313" cy="2274888"/>
          </a:xfrm>
          <a:custGeom>
            <a:avLst/>
            <a:gdLst>
              <a:gd name="T0" fmla="*/ 393 w 393"/>
              <a:gd name="T1" fmla="*/ 0 h 855"/>
              <a:gd name="T2" fmla="*/ 378 w 393"/>
              <a:gd name="T3" fmla="*/ 84 h 855"/>
              <a:gd name="T4" fmla="*/ 347 w 393"/>
              <a:gd name="T5" fmla="*/ 174 h 855"/>
              <a:gd name="T6" fmla="*/ 325 w 393"/>
              <a:gd name="T7" fmla="*/ 273 h 855"/>
              <a:gd name="T8" fmla="*/ 294 w 393"/>
              <a:gd name="T9" fmla="*/ 371 h 855"/>
              <a:gd name="T10" fmla="*/ 264 w 393"/>
              <a:gd name="T11" fmla="*/ 469 h 855"/>
              <a:gd name="T12" fmla="*/ 234 w 393"/>
              <a:gd name="T13" fmla="*/ 567 h 855"/>
              <a:gd name="T14" fmla="*/ 196 w 393"/>
              <a:gd name="T15" fmla="*/ 651 h 855"/>
              <a:gd name="T16" fmla="*/ 151 w 393"/>
              <a:gd name="T17" fmla="*/ 726 h 855"/>
              <a:gd name="T18" fmla="*/ 105 w 393"/>
              <a:gd name="T19" fmla="*/ 787 h 855"/>
              <a:gd name="T20" fmla="*/ 60 w 393"/>
              <a:gd name="T21" fmla="*/ 832 h 855"/>
              <a:gd name="T22" fmla="*/ 0 w 393"/>
              <a:gd name="T23"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855">
                <a:moveTo>
                  <a:pt x="393" y="0"/>
                </a:moveTo>
                <a:lnTo>
                  <a:pt x="378" y="84"/>
                </a:lnTo>
                <a:lnTo>
                  <a:pt x="347" y="174"/>
                </a:lnTo>
                <a:lnTo>
                  <a:pt x="325" y="273"/>
                </a:lnTo>
                <a:lnTo>
                  <a:pt x="294" y="371"/>
                </a:lnTo>
                <a:lnTo>
                  <a:pt x="264" y="469"/>
                </a:lnTo>
                <a:lnTo>
                  <a:pt x="234" y="567"/>
                </a:lnTo>
                <a:lnTo>
                  <a:pt x="196" y="651"/>
                </a:lnTo>
                <a:lnTo>
                  <a:pt x="151" y="726"/>
                </a:lnTo>
                <a:lnTo>
                  <a:pt x="105" y="787"/>
                </a:lnTo>
                <a:lnTo>
                  <a:pt x="60" y="832"/>
                </a:lnTo>
                <a:lnTo>
                  <a:pt x="0" y="855"/>
                </a:lnTo>
              </a:path>
            </a:pathLst>
          </a:custGeom>
          <a:noFill/>
          <a:ln w="19050" cmpd="sng">
            <a:solidFill>
              <a:srgbClr val="000000"/>
            </a:solidFill>
            <a:prstDash val="solid"/>
            <a:round/>
          </a:ln>
          <a:extLst>
            <a:ext uri="{909E8E84-426E-40DD-AFC4-6F175D3DCCD1}">
              <a14:hiddenFill xmlns:a14="http://schemas.microsoft.com/office/drawing/2010/main">
                <a:solidFill>
                  <a:schemeClr val="tx1"/>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059" name="Group 107"/>
          <p:cNvGrpSpPr/>
          <p:nvPr/>
        </p:nvGrpSpPr>
        <p:grpSpPr bwMode="auto">
          <a:xfrm>
            <a:off x="2783514" y="4432560"/>
            <a:ext cx="1952001" cy="1292697"/>
            <a:chOff x="421" y="2548"/>
            <a:chExt cx="1489" cy="1137"/>
          </a:xfrm>
        </p:grpSpPr>
        <p:sp>
          <p:nvSpPr>
            <p:cNvPr id="893963" name="Line 11"/>
            <p:cNvSpPr>
              <a:spLocks noChangeShapeType="1"/>
            </p:cNvSpPr>
            <p:nvPr/>
          </p:nvSpPr>
          <p:spPr bwMode="auto">
            <a:xfrm flipH="1">
              <a:off x="1628" y="2696"/>
              <a:ext cx="6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4" name="Line 12"/>
            <p:cNvSpPr>
              <a:spLocks noChangeShapeType="1"/>
            </p:cNvSpPr>
            <p:nvPr/>
          </p:nvSpPr>
          <p:spPr bwMode="auto">
            <a:xfrm flipH="1">
              <a:off x="150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5" name="Line 13"/>
            <p:cNvSpPr>
              <a:spLocks noChangeShapeType="1"/>
            </p:cNvSpPr>
            <p:nvPr/>
          </p:nvSpPr>
          <p:spPr bwMode="auto">
            <a:xfrm flipH="1">
              <a:off x="1381"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6" name="Line 14"/>
            <p:cNvSpPr>
              <a:spLocks noChangeShapeType="1"/>
            </p:cNvSpPr>
            <p:nvPr/>
          </p:nvSpPr>
          <p:spPr bwMode="auto">
            <a:xfrm flipH="1">
              <a:off x="125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7" name="Line 15"/>
            <p:cNvSpPr>
              <a:spLocks noChangeShapeType="1"/>
            </p:cNvSpPr>
            <p:nvPr/>
          </p:nvSpPr>
          <p:spPr bwMode="auto">
            <a:xfrm flipH="1">
              <a:off x="1133"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8" name="Line 16"/>
            <p:cNvSpPr>
              <a:spLocks noChangeShapeType="1"/>
            </p:cNvSpPr>
            <p:nvPr/>
          </p:nvSpPr>
          <p:spPr bwMode="auto">
            <a:xfrm flipH="1">
              <a:off x="1007"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69" name="Line 17"/>
            <p:cNvSpPr>
              <a:spLocks noChangeShapeType="1"/>
            </p:cNvSpPr>
            <p:nvPr/>
          </p:nvSpPr>
          <p:spPr bwMode="auto">
            <a:xfrm flipH="1">
              <a:off x="883"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3970" name="Line 18"/>
            <p:cNvSpPr>
              <a:spLocks noChangeShapeType="1"/>
            </p:cNvSpPr>
            <p:nvPr/>
          </p:nvSpPr>
          <p:spPr bwMode="auto">
            <a:xfrm flipH="1">
              <a:off x="757" y="2696"/>
              <a:ext cx="63"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002" name="Group 50"/>
            <p:cNvGrpSpPr/>
            <p:nvPr/>
          </p:nvGrpSpPr>
          <p:grpSpPr bwMode="auto">
            <a:xfrm>
              <a:off x="421" y="2548"/>
              <a:ext cx="298" cy="333"/>
              <a:chOff x="3858" y="2137"/>
              <a:chExt cx="220" cy="267"/>
            </a:xfrm>
          </p:grpSpPr>
          <p:sp>
            <p:nvSpPr>
              <p:cNvPr id="894003" name="Rectangle 51"/>
              <p:cNvSpPr>
                <a:spLocks noChangeArrowheads="1"/>
              </p:cNvSpPr>
              <p:nvPr/>
            </p:nvSpPr>
            <p:spPr bwMode="auto">
              <a:xfrm>
                <a:off x="3858" y="2137"/>
                <a:ext cx="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CC0000"/>
                    </a:solidFill>
                    <a:latin typeface="Times New Roman" panose="02020503050405090304" pitchFamily="18" charset="0"/>
                    <a:ea typeface="楷体_GB2312" pitchFamily="1" charset="-122"/>
                  </a:rPr>
                  <a:t>I</a:t>
                </a:r>
                <a:endParaRPr lang="en-US" altLang="zh-CN" sz="2400" b="1">
                  <a:solidFill>
                    <a:srgbClr val="CC0000"/>
                  </a:solidFill>
                  <a:latin typeface="Times New Roman" panose="02020503050405090304" pitchFamily="18" charset="0"/>
                  <a:ea typeface="楷体_GB2312" pitchFamily="1" charset="-122"/>
                </a:endParaRPr>
              </a:p>
            </p:txBody>
          </p:sp>
          <p:sp>
            <p:nvSpPr>
              <p:cNvPr id="894004" name="Rectangle 52"/>
              <p:cNvSpPr>
                <a:spLocks noChangeArrowheads="1"/>
              </p:cNvSpPr>
              <p:nvPr/>
            </p:nvSpPr>
            <p:spPr bwMode="auto">
              <a:xfrm>
                <a:off x="3932" y="2251"/>
                <a:ext cx="6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i="1">
                    <a:solidFill>
                      <a:srgbClr val="CC0000"/>
                    </a:solidFill>
                    <a:latin typeface="Times New Roman" panose="02020503050405090304" pitchFamily="18" charset="0"/>
                    <a:ea typeface="楷体_GB2312" pitchFamily="1" charset="-122"/>
                  </a:rPr>
                  <a:t>B</a:t>
                </a:r>
                <a:endParaRPr lang="en-US" altLang="zh-CN" sz="1400" b="1" i="1">
                  <a:solidFill>
                    <a:srgbClr val="CC0000"/>
                  </a:solidFill>
                  <a:latin typeface="Times New Roman" panose="02020503050405090304" pitchFamily="18" charset="0"/>
                  <a:ea typeface="楷体_GB2312" pitchFamily="1" charset="-122"/>
                </a:endParaRPr>
              </a:p>
            </p:txBody>
          </p:sp>
          <p:sp>
            <p:nvSpPr>
              <p:cNvPr id="894005" name="Rectangle 53"/>
              <p:cNvSpPr>
                <a:spLocks noChangeArrowheads="1"/>
              </p:cNvSpPr>
              <p:nvPr/>
            </p:nvSpPr>
            <p:spPr bwMode="auto">
              <a:xfrm>
                <a:off x="4005" y="2252"/>
                <a:ext cx="7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i="1">
                    <a:solidFill>
                      <a:srgbClr val="CC0000"/>
                    </a:solidFill>
                    <a:latin typeface="Times New Roman" panose="02020503050405090304" pitchFamily="18" charset="0"/>
                    <a:ea typeface="楷体_GB2312" pitchFamily="1" charset="-122"/>
                  </a:rPr>
                  <a:t>Q</a:t>
                </a:r>
                <a:endParaRPr lang="en-US" altLang="zh-CN" sz="1400" b="1" i="1">
                  <a:solidFill>
                    <a:srgbClr val="CC0000"/>
                  </a:solidFill>
                  <a:latin typeface="Times New Roman" panose="02020503050405090304" pitchFamily="18" charset="0"/>
                  <a:ea typeface="楷体_GB2312" pitchFamily="1" charset="-122"/>
                </a:endParaRPr>
              </a:p>
            </p:txBody>
          </p:sp>
        </p:grpSp>
        <p:sp>
          <p:nvSpPr>
            <p:cNvPr id="894025" name="Line 73"/>
            <p:cNvSpPr>
              <a:spLocks noChangeShapeType="1"/>
            </p:cNvSpPr>
            <p:nvPr/>
          </p:nvSpPr>
          <p:spPr bwMode="auto">
            <a:xfrm flipV="1">
              <a:off x="1692" y="3342"/>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26" name="Line 74"/>
            <p:cNvSpPr>
              <a:spLocks noChangeShapeType="1"/>
            </p:cNvSpPr>
            <p:nvPr/>
          </p:nvSpPr>
          <p:spPr bwMode="auto">
            <a:xfrm flipV="1">
              <a:off x="1692" y="3239"/>
              <a:ext cx="2" cy="5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27" name="Line 75"/>
            <p:cNvSpPr>
              <a:spLocks noChangeShapeType="1"/>
            </p:cNvSpPr>
            <p:nvPr/>
          </p:nvSpPr>
          <p:spPr bwMode="auto">
            <a:xfrm flipV="1">
              <a:off x="1692" y="3140"/>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28" name="Line 76"/>
            <p:cNvSpPr>
              <a:spLocks noChangeShapeType="1"/>
            </p:cNvSpPr>
            <p:nvPr/>
          </p:nvSpPr>
          <p:spPr bwMode="auto">
            <a:xfrm flipV="1">
              <a:off x="1692" y="3037"/>
              <a:ext cx="2" cy="5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29" name="Line 77"/>
            <p:cNvSpPr>
              <a:spLocks noChangeShapeType="1"/>
            </p:cNvSpPr>
            <p:nvPr/>
          </p:nvSpPr>
          <p:spPr bwMode="auto">
            <a:xfrm flipV="1">
              <a:off x="1692" y="2938"/>
              <a:ext cx="2"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30" name="Line 78"/>
            <p:cNvSpPr>
              <a:spLocks noChangeShapeType="1"/>
            </p:cNvSpPr>
            <p:nvPr/>
          </p:nvSpPr>
          <p:spPr bwMode="auto">
            <a:xfrm flipV="1">
              <a:off x="1692" y="2835"/>
              <a:ext cx="2" cy="5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31" name="Line 79"/>
            <p:cNvSpPr>
              <a:spLocks noChangeShapeType="1"/>
            </p:cNvSpPr>
            <p:nvPr/>
          </p:nvSpPr>
          <p:spPr bwMode="auto">
            <a:xfrm flipV="1">
              <a:off x="1692" y="2735"/>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058" name="Group 106"/>
            <p:cNvGrpSpPr/>
            <p:nvPr/>
          </p:nvGrpSpPr>
          <p:grpSpPr bwMode="auto">
            <a:xfrm>
              <a:off x="1510" y="3412"/>
              <a:ext cx="400" cy="273"/>
              <a:chOff x="1510" y="3412"/>
              <a:chExt cx="400" cy="273"/>
            </a:xfrm>
          </p:grpSpPr>
          <p:sp>
            <p:nvSpPr>
              <p:cNvPr id="894048" name="Rectangle 96"/>
              <p:cNvSpPr>
                <a:spLocks noChangeArrowheads="1"/>
              </p:cNvSpPr>
              <p:nvPr/>
            </p:nvSpPr>
            <p:spPr bwMode="auto">
              <a:xfrm>
                <a:off x="1510" y="3412"/>
                <a:ext cx="14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894049" name="Rectangle 97"/>
              <p:cNvSpPr>
                <a:spLocks noChangeArrowheads="1"/>
              </p:cNvSpPr>
              <p:nvPr/>
            </p:nvSpPr>
            <p:spPr bwMode="auto">
              <a:xfrm>
                <a:off x="1655" y="3496"/>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BE</a:t>
                </a:r>
                <a:endParaRPr lang="en-US" altLang="zh-CN" sz="1400" b="1">
                  <a:solidFill>
                    <a:srgbClr val="CC0000"/>
                  </a:solidFill>
                  <a:latin typeface="Times New Roman" panose="02020503050405090304" pitchFamily="18" charset="0"/>
                  <a:ea typeface="楷体_GB2312" pitchFamily="1" charset="-122"/>
                </a:endParaRPr>
              </a:p>
            </p:txBody>
          </p:sp>
          <p:sp>
            <p:nvSpPr>
              <p:cNvPr id="894050" name="Rectangle 98"/>
              <p:cNvSpPr>
                <a:spLocks noChangeArrowheads="1"/>
              </p:cNvSpPr>
              <p:nvPr/>
            </p:nvSpPr>
            <p:spPr bwMode="auto">
              <a:xfrm>
                <a:off x="1804" y="3493"/>
                <a:ext cx="106" cy="189"/>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Q</a:t>
                </a:r>
                <a:endParaRPr lang="en-US" altLang="zh-CN" sz="1400" b="1">
                  <a:solidFill>
                    <a:srgbClr val="CC0000"/>
                  </a:solidFill>
                  <a:latin typeface="Times New Roman" panose="02020503050405090304" pitchFamily="18" charset="0"/>
                  <a:ea typeface="楷体_GB2312" pitchFamily="1" charset="-122"/>
                </a:endParaRPr>
              </a:p>
            </p:txBody>
          </p:sp>
        </p:grpSp>
      </p:grpSp>
      <p:sp>
        <p:nvSpPr>
          <p:cNvPr id="894011" name="Rectangle 59"/>
          <p:cNvSpPr>
            <a:spLocks noChangeArrowheads="1"/>
          </p:cNvSpPr>
          <p:nvPr/>
        </p:nvSpPr>
        <p:spPr bwMode="auto">
          <a:xfrm>
            <a:off x="4570308" y="4418058"/>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CC0000"/>
                </a:solidFill>
                <a:latin typeface="Times New Roman" panose="02020503050405090304" pitchFamily="18" charset="0"/>
                <a:ea typeface="楷体_GB2312" pitchFamily="1" charset="-122"/>
              </a:rPr>
              <a:t>Q</a:t>
            </a:r>
            <a:endParaRPr lang="en-US" altLang="zh-CN" sz="2000" b="1">
              <a:solidFill>
                <a:srgbClr val="CC0000"/>
              </a:solidFill>
              <a:latin typeface="Times New Roman" panose="02020503050405090304" pitchFamily="18" charset="0"/>
              <a:ea typeface="楷体_GB2312" pitchFamily="1" charset="-122"/>
            </a:endParaRPr>
          </a:p>
        </p:txBody>
      </p:sp>
      <p:grpSp>
        <p:nvGrpSpPr>
          <p:cNvPr id="894061" name="Group 109"/>
          <p:cNvGrpSpPr/>
          <p:nvPr/>
        </p:nvGrpSpPr>
        <p:grpSpPr bwMode="auto">
          <a:xfrm>
            <a:off x="6075480" y="4475207"/>
            <a:ext cx="1641795" cy="1227170"/>
            <a:chOff x="430" y="2552"/>
            <a:chExt cx="1427" cy="1148"/>
          </a:xfrm>
        </p:grpSpPr>
        <p:sp>
          <p:nvSpPr>
            <p:cNvPr id="894062" name="Line 110"/>
            <p:cNvSpPr>
              <a:spLocks noChangeShapeType="1"/>
            </p:cNvSpPr>
            <p:nvPr/>
          </p:nvSpPr>
          <p:spPr bwMode="auto">
            <a:xfrm flipH="1">
              <a:off x="1628" y="2696"/>
              <a:ext cx="6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3" name="Line 111"/>
            <p:cNvSpPr>
              <a:spLocks noChangeShapeType="1"/>
            </p:cNvSpPr>
            <p:nvPr/>
          </p:nvSpPr>
          <p:spPr bwMode="auto">
            <a:xfrm flipH="1">
              <a:off x="150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4" name="Line 112"/>
            <p:cNvSpPr>
              <a:spLocks noChangeShapeType="1"/>
            </p:cNvSpPr>
            <p:nvPr/>
          </p:nvSpPr>
          <p:spPr bwMode="auto">
            <a:xfrm flipH="1">
              <a:off x="1381"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5" name="Line 113"/>
            <p:cNvSpPr>
              <a:spLocks noChangeShapeType="1"/>
            </p:cNvSpPr>
            <p:nvPr/>
          </p:nvSpPr>
          <p:spPr bwMode="auto">
            <a:xfrm flipH="1">
              <a:off x="125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6" name="Line 114"/>
            <p:cNvSpPr>
              <a:spLocks noChangeShapeType="1"/>
            </p:cNvSpPr>
            <p:nvPr/>
          </p:nvSpPr>
          <p:spPr bwMode="auto">
            <a:xfrm flipH="1">
              <a:off x="1133"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7" name="Line 115"/>
            <p:cNvSpPr>
              <a:spLocks noChangeShapeType="1"/>
            </p:cNvSpPr>
            <p:nvPr/>
          </p:nvSpPr>
          <p:spPr bwMode="auto">
            <a:xfrm flipH="1">
              <a:off x="1007"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8" name="Line 116"/>
            <p:cNvSpPr>
              <a:spLocks noChangeShapeType="1"/>
            </p:cNvSpPr>
            <p:nvPr/>
          </p:nvSpPr>
          <p:spPr bwMode="auto">
            <a:xfrm flipH="1">
              <a:off x="883"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69" name="Line 117"/>
            <p:cNvSpPr>
              <a:spLocks noChangeShapeType="1"/>
            </p:cNvSpPr>
            <p:nvPr/>
          </p:nvSpPr>
          <p:spPr bwMode="auto">
            <a:xfrm flipH="1">
              <a:off x="757" y="2696"/>
              <a:ext cx="63"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070" name="Group 118"/>
            <p:cNvGrpSpPr/>
            <p:nvPr/>
          </p:nvGrpSpPr>
          <p:grpSpPr bwMode="auto">
            <a:xfrm>
              <a:off x="430" y="2552"/>
              <a:ext cx="253" cy="346"/>
              <a:chOff x="3855" y="2137"/>
              <a:chExt cx="186" cy="276"/>
            </a:xfrm>
          </p:grpSpPr>
          <p:sp>
            <p:nvSpPr>
              <p:cNvPr id="894071" name="Rectangle 119"/>
              <p:cNvSpPr>
                <a:spLocks noChangeArrowheads="1"/>
              </p:cNvSpPr>
              <p:nvPr/>
            </p:nvSpPr>
            <p:spPr bwMode="auto">
              <a:xfrm>
                <a:off x="3855" y="2137"/>
                <a:ext cx="6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000000"/>
                  </a:solidFill>
                  <a:latin typeface="Times New Roman" panose="02020503050405090304" pitchFamily="18" charset="0"/>
                  <a:ea typeface="楷体_GB2312" pitchFamily="1" charset="-122"/>
                </a:endParaRPr>
              </a:p>
            </p:txBody>
          </p:sp>
          <p:sp>
            <p:nvSpPr>
              <p:cNvPr id="894072" name="Rectangle 120"/>
              <p:cNvSpPr>
                <a:spLocks noChangeArrowheads="1"/>
              </p:cNvSpPr>
              <p:nvPr/>
            </p:nvSpPr>
            <p:spPr bwMode="auto">
              <a:xfrm>
                <a:off x="3932" y="2251"/>
                <a:ext cx="6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i="1">
                    <a:solidFill>
                      <a:srgbClr val="000000"/>
                    </a:solidFill>
                    <a:latin typeface="Times New Roman" panose="02020503050405090304" pitchFamily="18" charset="0"/>
                    <a:ea typeface="楷体_GB2312" pitchFamily="1" charset="-122"/>
                  </a:rPr>
                  <a:t>C</a:t>
                </a:r>
                <a:endParaRPr lang="en-US" altLang="zh-CN" sz="1400" b="1" i="1">
                  <a:solidFill>
                    <a:srgbClr val="000000"/>
                  </a:solidFill>
                  <a:latin typeface="Times New Roman" panose="02020503050405090304" pitchFamily="18" charset="0"/>
                  <a:ea typeface="楷体_GB2312" pitchFamily="1" charset="-122"/>
                </a:endParaRPr>
              </a:p>
            </p:txBody>
          </p:sp>
          <p:sp>
            <p:nvSpPr>
              <p:cNvPr id="894073" name="Rectangle 121"/>
              <p:cNvSpPr>
                <a:spLocks noChangeArrowheads="1"/>
              </p:cNvSpPr>
              <p:nvPr/>
            </p:nvSpPr>
            <p:spPr bwMode="auto">
              <a:xfrm>
                <a:off x="4041" y="2252"/>
                <a:ext cx="0"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400" b="1" i="1">
                  <a:solidFill>
                    <a:srgbClr val="000000"/>
                  </a:solidFill>
                  <a:latin typeface="Times New Roman" panose="02020503050405090304" pitchFamily="18" charset="0"/>
                  <a:ea typeface="楷体_GB2312" pitchFamily="1" charset="-122"/>
                </a:endParaRPr>
              </a:p>
            </p:txBody>
          </p:sp>
        </p:grpSp>
        <p:sp>
          <p:nvSpPr>
            <p:cNvPr id="894074" name="Line 122"/>
            <p:cNvSpPr>
              <a:spLocks noChangeShapeType="1"/>
            </p:cNvSpPr>
            <p:nvPr/>
          </p:nvSpPr>
          <p:spPr bwMode="auto">
            <a:xfrm flipV="1">
              <a:off x="1692" y="3342"/>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75" name="Line 123"/>
            <p:cNvSpPr>
              <a:spLocks noChangeShapeType="1"/>
            </p:cNvSpPr>
            <p:nvPr/>
          </p:nvSpPr>
          <p:spPr bwMode="auto">
            <a:xfrm flipV="1">
              <a:off x="1692" y="3239"/>
              <a:ext cx="2" cy="5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76" name="Line 124"/>
            <p:cNvSpPr>
              <a:spLocks noChangeShapeType="1"/>
            </p:cNvSpPr>
            <p:nvPr/>
          </p:nvSpPr>
          <p:spPr bwMode="auto">
            <a:xfrm flipV="1">
              <a:off x="1692" y="3140"/>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77" name="Line 125"/>
            <p:cNvSpPr>
              <a:spLocks noChangeShapeType="1"/>
            </p:cNvSpPr>
            <p:nvPr/>
          </p:nvSpPr>
          <p:spPr bwMode="auto">
            <a:xfrm flipV="1">
              <a:off x="1692" y="3037"/>
              <a:ext cx="2" cy="5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78" name="Line 126"/>
            <p:cNvSpPr>
              <a:spLocks noChangeShapeType="1"/>
            </p:cNvSpPr>
            <p:nvPr/>
          </p:nvSpPr>
          <p:spPr bwMode="auto">
            <a:xfrm flipV="1">
              <a:off x="1692" y="2938"/>
              <a:ext cx="2"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79" name="Line 127"/>
            <p:cNvSpPr>
              <a:spLocks noChangeShapeType="1"/>
            </p:cNvSpPr>
            <p:nvPr/>
          </p:nvSpPr>
          <p:spPr bwMode="auto">
            <a:xfrm flipV="1">
              <a:off x="1692" y="2835"/>
              <a:ext cx="2" cy="5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80" name="Line 128"/>
            <p:cNvSpPr>
              <a:spLocks noChangeShapeType="1"/>
            </p:cNvSpPr>
            <p:nvPr/>
          </p:nvSpPr>
          <p:spPr bwMode="auto">
            <a:xfrm flipV="1">
              <a:off x="1692" y="2735"/>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081" name="Group 129"/>
            <p:cNvGrpSpPr/>
            <p:nvPr/>
          </p:nvGrpSpPr>
          <p:grpSpPr bwMode="auto">
            <a:xfrm>
              <a:off x="1499" y="3412"/>
              <a:ext cx="358" cy="288"/>
              <a:chOff x="1499" y="3412"/>
              <a:chExt cx="358" cy="288"/>
            </a:xfrm>
          </p:grpSpPr>
          <p:sp>
            <p:nvSpPr>
              <p:cNvPr id="894082" name="Rectangle 130"/>
              <p:cNvSpPr>
                <a:spLocks noChangeArrowheads="1"/>
              </p:cNvSpPr>
              <p:nvPr/>
            </p:nvSpPr>
            <p:spPr bwMode="auto">
              <a:xfrm>
                <a:off x="1499" y="3412"/>
                <a:ext cx="1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894083" name="Rectangle 131"/>
              <p:cNvSpPr>
                <a:spLocks noChangeArrowheads="1"/>
              </p:cNvSpPr>
              <p:nvPr/>
            </p:nvSpPr>
            <p:spPr bwMode="auto">
              <a:xfrm>
                <a:off x="1639" y="3495"/>
                <a:ext cx="21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000000"/>
                    </a:solidFill>
                    <a:latin typeface="Times New Roman" panose="02020503050405090304" pitchFamily="18" charset="0"/>
                    <a:ea typeface="楷体_GB2312" pitchFamily="1" charset="-122"/>
                  </a:rPr>
                  <a:t>CE</a:t>
                </a:r>
                <a:endParaRPr lang="en-US" altLang="zh-CN" sz="1400" b="1">
                  <a:solidFill>
                    <a:srgbClr val="000000"/>
                  </a:solidFill>
                  <a:latin typeface="Times New Roman" panose="02020503050405090304" pitchFamily="18" charset="0"/>
                  <a:ea typeface="楷体_GB2312" pitchFamily="1" charset="-122"/>
                </a:endParaRPr>
              </a:p>
            </p:txBody>
          </p:sp>
          <p:sp>
            <p:nvSpPr>
              <p:cNvPr id="894084" name="Rectangle 132"/>
              <p:cNvSpPr>
                <a:spLocks noChangeArrowheads="1"/>
              </p:cNvSpPr>
              <p:nvPr/>
            </p:nvSpPr>
            <p:spPr bwMode="auto">
              <a:xfrm>
                <a:off x="1857" y="3492"/>
                <a:ext cx="0" cy="20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400" b="1">
                  <a:solidFill>
                    <a:srgbClr val="000000"/>
                  </a:solidFill>
                  <a:latin typeface="Times New Roman" panose="02020503050405090304" pitchFamily="18" charset="0"/>
                  <a:ea typeface="楷体_GB2312" pitchFamily="1" charset="-122"/>
                </a:endParaRPr>
              </a:p>
            </p:txBody>
          </p:sp>
        </p:grpSp>
      </p:grpSp>
      <p:sp>
        <p:nvSpPr>
          <p:cNvPr id="894086" name="Rectangle 134"/>
          <p:cNvSpPr>
            <a:spLocks noChangeArrowheads="1"/>
          </p:cNvSpPr>
          <p:nvPr/>
        </p:nvSpPr>
        <p:spPr bwMode="auto">
          <a:xfrm>
            <a:off x="7408758" y="4257721"/>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CC0000"/>
                </a:solidFill>
                <a:latin typeface="Times New Roman" panose="02020503050405090304" pitchFamily="18" charset="0"/>
                <a:ea typeface="楷体_GB2312" pitchFamily="1" charset="-122"/>
              </a:rPr>
              <a:t>Q</a:t>
            </a:r>
            <a:endParaRPr lang="en-US" altLang="zh-CN" sz="2000" b="1">
              <a:solidFill>
                <a:srgbClr val="CC0000"/>
              </a:solidFill>
              <a:latin typeface="Times New Roman" panose="02020503050405090304" pitchFamily="18" charset="0"/>
              <a:ea typeface="楷体_GB2312" pitchFamily="1" charset="-122"/>
            </a:endParaRPr>
          </a:p>
        </p:txBody>
      </p:sp>
      <p:sp>
        <p:nvSpPr>
          <p:cNvPr id="894089" name="Rectangle 137"/>
          <p:cNvSpPr>
            <a:spLocks noChangeArrowheads="1"/>
          </p:cNvSpPr>
          <p:nvPr/>
        </p:nvSpPr>
        <p:spPr bwMode="auto">
          <a:xfrm>
            <a:off x="2141539" y="1154157"/>
            <a:ext cx="7862887"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楷体_GB2312" pitchFamily="1" charset="-122"/>
                <a:ea typeface="楷体_GB2312" pitchFamily="1" charset="-122"/>
              </a:rPr>
              <a:t>由外电路偏置的晶体管，其各极直流电流和极间电压将对应于伏安特性曲线上一个点的坐标，这个点我们称为直流(或静态)工作点，简称</a:t>
            </a:r>
            <a:r>
              <a:rPr lang="en-US" altLang="zh-CN" sz="2400" b="1">
                <a:solidFill>
                  <a:srgbClr val="000000"/>
                </a:solidFill>
                <a:latin typeface="Times New Roman" panose="02020503050405090304" pitchFamily="18" charset="0"/>
                <a:ea typeface="楷体_GB2312" pitchFamily="1" charset="-122"/>
              </a:rPr>
              <a:t>Q</a:t>
            </a:r>
            <a:r>
              <a:rPr lang="zh-CN" altLang="en-US" sz="2400" b="1">
                <a:solidFill>
                  <a:srgbClr val="000000"/>
                </a:solidFill>
                <a:latin typeface="楷体_GB2312" pitchFamily="1" charset="-122"/>
                <a:ea typeface="楷体_GB2312" pitchFamily="1" charset="-122"/>
              </a:rPr>
              <a:t>点。</a:t>
            </a:r>
            <a:r>
              <a:rPr lang="zh-CN" altLang="en-US"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p:txBody>
      </p:sp>
      <p:sp>
        <p:nvSpPr>
          <p:cNvPr id="894090" name="Text Box 138"/>
          <p:cNvSpPr txBox="1">
            <a:spLocks noChangeArrowheads="1"/>
          </p:cNvSpPr>
          <p:nvPr/>
        </p:nvSpPr>
        <p:spPr bwMode="auto">
          <a:xfrm>
            <a:off x="2660651" y="639808"/>
            <a:ext cx="7046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b="1">
                <a:solidFill>
                  <a:srgbClr val="EDFAD2"/>
                </a:solidFill>
                <a:ea typeface="隶书" panose="02010509060101010101" pitchFamily="49" charset="-122"/>
              </a:rPr>
              <a:t>　 </a:t>
            </a:r>
            <a:r>
              <a:rPr kumimoji="1" lang="zh-CN" altLang="en-US" sz="2800" b="1">
                <a:solidFill>
                  <a:srgbClr val="006600"/>
                </a:solidFill>
                <a:ea typeface="楷体_GB2312" pitchFamily="1" charset="-122"/>
              </a:rPr>
              <a:t>一</a:t>
            </a:r>
            <a:r>
              <a:rPr kumimoji="1" lang="en-US" altLang="zh-CN" sz="2800" b="1">
                <a:solidFill>
                  <a:srgbClr val="006600"/>
                </a:solidFill>
                <a:ea typeface="楷体_GB2312" pitchFamily="1" charset="-122"/>
              </a:rPr>
              <a:t>. </a:t>
            </a:r>
            <a:r>
              <a:rPr kumimoji="1" lang="zh-CN" altLang="en-US" sz="2800" b="1">
                <a:solidFill>
                  <a:srgbClr val="006600"/>
                </a:solidFill>
                <a:latin typeface="楷体_GB2312" pitchFamily="1" charset="-122"/>
                <a:ea typeface="楷体_GB2312" pitchFamily="1" charset="-122"/>
              </a:rPr>
              <a:t>晶体管的直流模型</a:t>
            </a:r>
            <a:endParaRPr kumimoji="1" lang="zh-CN" altLang="zh-CN" sz="2800" b="1">
              <a:solidFill>
                <a:srgbClr val="006600"/>
              </a:solidFill>
              <a:latin typeface="楷体_GB2312" pitchFamily="1" charset="-122"/>
              <a:ea typeface="楷体_GB2312" pitchFamily="1" charset="-122"/>
            </a:endParaRPr>
          </a:p>
        </p:txBody>
      </p:sp>
      <p:grpSp>
        <p:nvGrpSpPr>
          <p:cNvPr id="894091" name="Group 139"/>
          <p:cNvGrpSpPr/>
          <p:nvPr/>
        </p:nvGrpSpPr>
        <p:grpSpPr bwMode="auto">
          <a:xfrm>
            <a:off x="2813867" y="4448721"/>
            <a:ext cx="1839391" cy="1201236"/>
            <a:chOff x="433" y="2554"/>
            <a:chExt cx="1423" cy="1150"/>
          </a:xfrm>
        </p:grpSpPr>
        <p:sp>
          <p:nvSpPr>
            <p:cNvPr id="894092" name="Line 140"/>
            <p:cNvSpPr>
              <a:spLocks noChangeShapeType="1"/>
            </p:cNvSpPr>
            <p:nvPr/>
          </p:nvSpPr>
          <p:spPr bwMode="auto">
            <a:xfrm flipH="1">
              <a:off x="1628" y="2696"/>
              <a:ext cx="6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3" name="Line 141"/>
            <p:cNvSpPr>
              <a:spLocks noChangeShapeType="1"/>
            </p:cNvSpPr>
            <p:nvPr/>
          </p:nvSpPr>
          <p:spPr bwMode="auto">
            <a:xfrm flipH="1">
              <a:off x="150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4" name="Line 142"/>
            <p:cNvSpPr>
              <a:spLocks noChangeShapeType="1"/>
            </p:cNvSpPr>
            <p:nvPr/>
          </p:nvSpPr>
          <p:spPr bwMode="auto">
            <a:xfrm flipH="1">
              <a:off x="1381"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5" name="Line 143"/>
            <p:cNvSpPr>
              <a:spLocks noChangeShapeType="1"/>
            </p:cNvSpPr>
            <p:nvPr/>
          </p:nvSpPr>
          <p:spPr bwMode="auto">
            <a:xfrm flipH="1">
              <a:off x="125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6" name="Line 144"/>
            <p:cNvSpPr>
              <a:spLocks noChangeShapeType="1"/>
            </p:cNvSpPr>
            <p:nvPr/>
          </p:nvSpPr>
          <p:spPr bwMode="auto">
            <a:xfrm flipH="1">
              <a:off x="1133"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7" name="Line 145"/>
            <p:cNvSpPr>
              <a:spLocks noChangeShapeType="1"/>
            </p:cNvSpPr>
            <p:nvPr/>
          </p:nvSpPr>
          <p:spPr bwMode="auto">
            <a:xfrm flipH="1">
              <a:off x="1007"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8" name="Line 146"/>
            <p:cNvSpPr>
              <a:spLocks noChangeShapeType="1"/>
            </p:cNvSpPr>
            <p:nvPr/>
          </p:nvSpPr>
          <p:spPr bwMode="auto">
            <a:xfrm flipH="1">
              <a:off x="883"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99" name="Line 147"/>
            <p:cNvSpPr>
              <a:spLocks noChangeShapeType="1"/>
            </p:cNvSpPr>
            <p:nvPr/>
          </p:nvSpPr>
          <p:spPr bwMode="auto">
            <a:xfrm flipH="1">
              <a:off x="757" y="2696"/>
              <a:ext cx="63"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100" name="Group 148"/>
            <p:cNvGrpSpPr/>
            <p:nvPr/>
          </p:nvGrpSpPr>
          <p:grpSpPr bwMode="auto">
            <a:xfrm>
              <a:off x="433" y="2554"/>
              <a:ext cx="250" cy="354"/>
              <a:chOff x="3857" y="2137"/>
              <a:chExt cx="183" cy="282"/>
            </a:xfrm>
          </p:grpSpPr>
          <p:sp>
            <p:nvSpPr>
              <p:cNvPr id="894101" name="Rectangle 149"/>
              <p:cNvSpPr>
                <a:spLocks noChangeArrowheads="1"/>
              </p:cNvSpPr>
              <p:nvPr/>
            </p:nvSpPr>
            <p:spPr bwMode="auto">
              <a:xfrm>
                <a:off x="3857" y="2137"/>
                <a:ext cx="5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I</a:t>
                </a:r>
                <a:endParaRPr lang="en-US" altLang="zh-CN" sz="2400" b="1">
                  <a:solidFill>
                    <a:srgbClr val="000000"/>
                  </a:solidFill>
                  <a:latin typeface="Times New Roman" panose="02020503050405090304" pitchFamily="18" charset="0"/>
                  <a:ea typeface="楷体_GB2312" pitchFamily="1" charset="-122"/>
                </a:endParaRPr>
              </a:p>
            </p:txBody>
          </p:sp>
          <p:sp>
            <p:nvSpPr>
              <p:cNvPr id="894102" name="Rectangle 150"/>
              <p:cNvSpPr>
                <a:spLocks noChangeArrowheads="1"/>
              </p:cNvSpPr>
              <p:nvPr/>
            </p:nvSpPr>
            <p:spPr bwMode="auto">
              <a:xfrm>
                <a:off x="3931" y="2251"/>
                <a:ext cx="6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i="1">
                    <a:solidFill>
                      <a:srgbClr val="000000"/>
                    </a:solidFill>
                    <a:latin typeface="Times New Roman" panose="02020503050405090304" pitchFamily="18" charset="0"/>
                    <a:ea typeface="楷体_GB2312" pitchFamily="1" charset="-122"/>
                  </a:rPr>
                  <a:t>B</a:t>
                </a:r>
                <a:endParaRPr lang="en-US" altLang="zh-CN" sz="1400" b="1" i="1">
                  <a:solidFill>
                    <a:srgbClr val="000000"/>
                  </a:solidFill>
                  <a:latin typeface="Times New Roman" panose="02020503050405090304" pitchFamily="18" charset="0"/>
                  <a:ea typeface="楷体_GB2312" pitchFamily="1" charset="-122"/>
                </a:endParaRPr>
              </a:p>
            </p:txBody>
          </p:sp>
          <p:sp>
            <p:nvSpPr>
              <p:cNvPr id="894103" name="Rectangle 151"/>
              <p:cNvSpPr>
                <a:spLocks noChangeArrowheads="1"/>
              </p:cNvSpPr>
              <p:nvPr/>
            </p:nvSpPr>
            <p:spPr bwMode="auto">
              <a:xfrm>
                <a:off x="4040" y="2254"/>
                <a:ext cx="0"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400" b="1" i="1">
                  <a:solidFill>
                    <a:srgbClr val="CC0000"/>
                  </a:solidFill>
                  <a:latin typeface="Times New Roman" panose="02020503050405090304" pitchFamily="18" charset="0"/>
                  <a:ea typeface="楷体_GB2312" pitchFamily="1" charset="-122"/>
                </a:endParaRPr>
              </a:p>
            </p:txBody>
          </p:sp>
        </p:grpSp>
        <p:sp>
          <p:nvSpPr>
            <p:cNvPr id="894104" name="Line 152"/>
            <p:cNvSpPr>
              <a:spLocks noChangeShapeType="1"/>
            </p:cNvSpPr>
            <p:nvPr/>
          </p:nvSpPr>
          <p:spPr bwMode="auto">
            <a:xfrm flipV="1">
              <a:off x="1692" y="3342"/>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05" name="Line 153"/>
            <p:cNvSpPr>
              <a:spLocks noChangeShapeType="1"/>
            </p:cNvSpPr>
            <p:nvPr/>
          </p:nvSpPr>
          <p:spPr bwMode="auto">
            <a:xfrm flipV="1">
              <a:off x="1692" y="3239"/>
              <a:ext cx="2" cy="5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06" name="Line 154"/>
            <p:cNvSpPr>
              <a:spLocks noChangeShapeType="1"/>
            </p:cNvSpPr>
            <p:nvPr/>
          </p:nvSpPr>
          <p:spPr bwMode="auto">
            <a:xfrm flipV="1">
              <a:off x="1692" y="3140"/>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07" name="Line 155"/>
            <p:cNvSpPr>
              <a:spLocks noChangeShapeType="1"/>
            </p:cNvSpPr>
            <p:nvPr/>
          </p:nvSpPr>
          <p:spPr bwMode="auto">
            <a:xfrm flipV="1">
              <a:off x="1692" y="3037"/>
              <a:ext cx="2" cy="5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08" name="Line 156"/>
            <p:cNvSpPr>
              <a:spLocks noChangeShapeType="1"/>
            </p:cNvSpPr>
            <p:nvPr/>
          </p:nvSpPr>
          <p:spPr bwMode="auto">
            <a:xfrm flipV="1">
              <a:off x="1692" y="2938"/>
              <a:ext cx="2"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09" name="Line 157"/>
            <p:cNvSpPr>
              <a:spLocks noChangeShapeType="1"/>
            </p:cNvSpPr>
            <p:nvPr/>
          </p:nvSpPr>
          <p:spPr bwMode="auto">
            <a:xfrm flipV="1">
              <a:off x="1692" y="2835"/>
              <a:ext cx="2" cy="5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10" name="Line 158"/>
            <p:cNvSpPr>
              <a:spLocks noChangeShapeType="1"/>
            </p:cNvSpPr>
            <p:nvPr/>
          </p:nvSpPr>
          <p:spPr bwMode="auto">
            <a:xfrm flipV="1">
              <a:off x="1692" y="2735"/>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111" name="Group 159"/>
            <p:cNvGrpSpPr/>
            <p:nvPr/>
          </p:nvGrpSpPr>
          <p:grpSpPr bwMode="auto">
            <a:xfrm>
              <a:off x="1510" y="3412"/>
              <a:ext cx="346" cy="292"/>
              <a:chOff x="1510" y="3412"/>
              <a:chExt cx="346" cy="292"/>
            </a:xfrm>
          </p:grpSpPr>
          <p:sp>
            <p:nvSpPr>
              <p:cNvPr id="894112" name="Rectangle 160"/>
              <p:cNvSpPr>
                <a:spLocks noChangeArrowheads="1"/>
              </p:cNvSpPr>
              <p:nvPr/>
            </p:nvSpPr>
            <p:spPr bwMode="auto">
              <a:xfrm>
                <a:off x="1510" y="3412"/>
                <a:ext cx="143"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894113" name="Rectangle 161"/>
              <p:cNvSpPr>
                <a:spLocks noChangeArrowheads="1"/>
              </p:cNvSpPr>
              <p:nvPr/>
            </p:nvSpPr>
            <p:spPr bwMode="auto">
              <a:xfrm>
                <a:off x="1652" y="3497"/>
                <a:ext cx="1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000000"/>
                    </a:solidFill>
                    <a:latin typeface="Times New Roman" panose="02020503050405090304" pitchFamily="18" charset="0"/>
                    <a:ea typeface="楷体_GB2312" pitchFamily="1" charset="-122"/>
                  </a:rPr>
                  <a:t>BE</a:t>
                </a:r>
                <a:endParaRPr lang="en-US" altLang="zh-CN" sz="1400" b="1">
                  <a:solidFill>
                    <a:srgbClr val="000000"/>
                  </a:solidFill>
                  <a:latin typeface="Times New Roman" panose="02020503050405090304" pitchFamily="18" charset="0"/>
                  <a:ea typeface="楷体_GB2312" pitchFamily="1" charset="-122"/>
                </a:endParaRPr>
              </a:p>
            </p:txBody>
          </p:sp>
          <p:sp>
            <p:nvSpPr>
              <p:cNvPr id="894114" name="Rectangle 162"/>
              <p:cNvSpPr>
                <a:spLocks noChangeArrowheads="1"/>
              </p:cNvSpPr>
              <p:nvPr/>
            </p:nvSpPr>
            <p:spPr bwMode="auto">
              <a:xfrm>
                <a:off x="1856" y="3494"/>
                <a:ext cx="0" cy="206"/>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endParaRPr lang="en-US" altLang="zh-CN" sz="1400" b="1">
                  <a:solidFill>
                    <a:srgbClr val="CC0000"/>
                  </a:solidFill>
                  <a:latin typeface="Times New Roman" panose="02020503050405090304" pitchFamily="18" charset="0"/>
                  <a:ea typeface="楷体_GB2312" pitchFamily="1" charset="-122"/>
                </a:endParaRPr>
              </a:p>
            </p:txBody>
          </p:sp>
        </p:grpSp>
      </p:grpSp>
      <p:grpSp>
        <p:nvGrpSpPr>
          <p:cNvPr id="894115" name="Group 163"/>
          <p:cNvGrpSpPr/>
          <p:nvPr/>
        </p:nvGrpSpPr>
        <p:grpSpPr bwMode="auto">
          <a:xfrm>
            <a:off x="6025651" y="4491536"/>
            <a:ext cx="1763795" cy="1183707"/>
            <a:chOff x="411" y="2554"/>
            <a:chExt cx="1508" cy="1160"/>
          </a:xfrm>
        </p:grpSpPr>
        <p:sp>
          <p:nvSpPr>
            <p:cNvPr id="894116" name="Line 164"/>
            <p:cNvSpPr>
              <a:spLocks noChangeShapeType="1"/>
            </p:cNvSpPr>
            <p:nvPr/>
          </p:nvSpPr>
          <p:spPr bwMode="auto">
            <a:xfrm flipH="1">
              <a:off x="1628" y="2696"/>
              <a:ext cx="6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17" name="Line 165"/>
            <p:cNvSpPr>
              <a:spLocks noChangeShapeType="1"/>
            </p:cNvSpPr>
            <p:nvPr/>
          </p:nvSpPr>
          <p:spPr bwMode="auto">
            <a:xfrm flipH="1">
              <a:off x="150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18" name="Line 166"/>
            <p:cNvSpPr>
              <a:spLocks noChangeShapeType="1"/>
            </p:cNvSpPr>
            <p:nvPr/>
          </p:nvSpPr>
          <p:spPr bwMode="auto">
            <a:xfrm flipH="1">
              <a:off x="1381"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19" name="Line 167"/>
            <p:cNvSpPr>
              <a:spLocks noChangeShapeType="1"/>
            </p:cNvSpPr>
            <p:nvPr/>
          </p:nvSpPr>
          <p:spPr bwMode="auto">
            <a:xfrm flipH="1">
              <a:off x="1255"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20" name="Line 168"/>
            <p:cNvSpPr>
              <a:spLocks noChangeShapeType="1"/>
            </p:cNvSpPr>
            <p:nvPr/>
          </p:nvSpPr>
          <p:spPr bwMode="auto">
            <a:xfrm flipH="1">
              <a:off x="1133" y="2696"/>
              <a:ext cx="61"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21" name="Line 169"/>
            <p:cNvSpPr>
              <a:spLocks noChangeShapeType="1"/>
            </p:cNvSpPr>
            <p:nvPr/>
          </p:nvSpPr>
          <p:spPr bwMode="auto">
            <a:xfrm flipH="1">
              <a:off x="1007"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22" name="Line 170"/>
            <p:cNvSpPr>
              <a:spLocks noChangeShapeType="1"/>
            </p:cNvSpPr>
            <p:nvPr/>
          </p:nvSpPr>
          <p:spPr bwMode="auto">
            <a:xfrm flipH="1">
              <a:off x="883" y="2696"/>
              <a:ext cx="62"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23" name="Line 171"/>
            <p:cNvSpPr>
              <a:spLocks noChangeShapeType="1"/>
            </p:cNvSpPr>
            <p:nvPr/>
          </p:nvSpPr>
          <p:spPr bwMode="auto">
            <a:xfrm flipH="1">
              <a:off x="757" y="2696"/>
              <a:ext cx="63"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124" name="Group 172"/>
            <p:cNvGrpSpPr/>
            <p:nvPr/>
          </p:nvGrpSpPr>
          <p:grpSpPr bwMode="auto">
            <a:xfrm>
              <a:off x="411" y="2554"/>
              <a:ext cx="309" cy="362"/>
              <a:chOff x="3856" y="2137"/>
              <a:chExt cx="227" cy="288"/>
            </a:xfrm>
          </p:grpSpPr>
          <p:sp>
            <p:nvSpPr>
              <p:cNvPr id="894125" name="Rectangle 173"/>
              <p:cNvSpPr>
                <a:spLocks noChangeArrowheads="1"/>
              </p:cNvSpPr>
              <p:nvPr/>
            </p:nvSpPr>
            <p:spPr bwMode="auto">
              <a:xfrm>
                <a:off x="3856" y="2137"/>
                <a:ext cx="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CC0000"/>
                    </a:solidFill>
                    <a:latin typeface="Times New Roman" panose="02020503050405090304" pitchFamily="18" charset="0"/>
                    <a:ea typeface="楷体_GB2312" pitchFamily="1" charset="-122"/>
                  </a:rPr>
                  <a:t>I</a:t>
                </a:r>
                <a:endParaRPr lang="en-US" altLang="zh-CN" sz="2400" b="1">
                  <a:solidFill>
                    <a:srgbClr val="CC0000"/>
                  </a:solidFill>
                  <a:latin typeface="Times New Roman" panose="02020503050405090304" pitchFamily="18" charset="0"/>
                  <a:ea typeface="楷体_GB2312" pitchFamily="1" charset="-122"/>
                </a:endParaRPr>
              </a:p>
            </p:txBody>
          </p:sp>
          <p:sp>
            <p:nvSpPr>
              <p:cNvPr id="894126" name="Rectangle 174"/>
              <p:cNvSpPr>
                <a:spLocks noChangeArrowheads="1"/>
              </p:cNvSpPr>
              <p:nvPr/>
            </p:nvSpPr>
            <p:spPr bwMode="auto">
              <a:xfrm>
                <a:off x="3932" y="2251"/>
                <a:ext cx="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400" i="1">
                    <a:solidFill>
                      <a:srgbClr val="CC0000"/>
                    </a:solidFill>
                    <a:latin typeface="Times New Roman" panose="02020503050405090304" pitchFamily="18" charset="0"/>
                    <a:ea typeface="楷体_GB2312" pitchFamily="1" charset="-122"/>
                  </a:rPr>
                  <a:t>C</a:t>
                </a:r>
                <a:endParaRPr lang="en-US" altLang="zh-CN" sz="1400" b="1" i="1">
                  <a:solidFill>
                    <a:srgbClr val="CC0000"/>
                  </a:solidFill>
                  <a:latin typeface="Times New Roman" panose="02020503050405090304" pitchFamily="18" charset="0"/>
                  <a:ea typeface="楷体_GB2312" pitchFamily="1" charset="-122"/>
                </a:endParaRPr>
              </a:p>
            </p:txBody>
          </p:sp>
          <p:sp>
            <p:nvSpPr>
              <p:cNvPr id="894127" name="Rectangle 175"/>
              <p:cNvSpPr>
                <a:spLocks noChangeArrowheads="1"/>
              </p:cNvSpPr>
              <p:nvPr/>
            </p:nvSpPr>
            <p:spPr bwMode="auto">
              <a:xfrm>
                <a:off x="4002" y="2252"/>
                <a:ext cx="8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i="1">
                    <a:solidFill>
                      <a:srgbClr val="CC0000"/>
                    </a:solidFill>
                    <a:latin typeface="Times New Roman" panose="02020503050405090304" pitchFamily="18" charset="0"/>
                    <a:ea typeface="楷体_GB2312" pitchFamily="1" charset="-122"/>
                  </a:rPr>
                  <a:t>Q</a:t>
                </a:r>
                <a:endParaRPr lang="en-US" altLang="zh-CN" sz="1400" b="1" i="1">
                  <a:solidFill>
                    <a:srgbClr val="CC0000"/>
                  </a:solidFill>
                  <a:latin typeface="Times New Roman" panose="02020503050405090304" pitchFamily="18" charset="0"/>
                  <a:ea typeface="楷体_GB2312" pitchFamily="1" charset="-122"/>
                </a:endParaRPr>
              </a:p>
            </p:txBody>
          </p:sp>
        </p:grpSp>
        <p:sp>
          <p:nvSpPr>
            <p:cNvPr id="894128" name="Line 176"/>
            <p:cNvSpPr>
              <a:spLocks noChangeShapeType="1"/>
            </p:cNvSpPr>
            <p:nvPr/>
          </p:nvSpPr>
          <p:spPr bwMode="auto">
            <a:xfrm flipV="1">
              <a:off x="1692" y="3342"/>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29" name="Line 177"/>
            <p:cNvSpPr>
              <a:spLocks noChangeShapeType="1"/>
            </p:cNvSpPr>
            <p:nvPr/>
          </p:nvSpPr>
          <p:spPr bwMode="auto">
            <a:xfrm flipV="1">
              <a:off x="1692" y="3239"/>
              <a:ext cx="2" cy="5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30" name="Line 178"/>
            <p:cNvSpPr>
              <a:spLocks noChangeShapeType="1"/>
            </p:cNvSpPr>
            <p:nvPr/>
          </p:nvSpPr>
          <p:spPr bwMode="auto">
            <a:xfrm flipV="1">
              <a:off x="1692" y="3140"/>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31" name="Line 179"/>
            <p:cNvSpPr>
              <a:spLocks noChangeShapeType="1"/>
            </p:cNvSpPr>
            <p:nvPr/>
          </p:nvSpPr>
          <p:spPr bwMode="auto">
            <a:xfrm flipV="1">
              <a:off x="1692" y="3037"/>
              <a:ext cx="2" cy="5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32" name="Line 180"/>
            <p:cNvSpPr>
              <a:spLocks noChangeShapeType="1"/>
            </p:cNvSpPr>
            <p:nvPr/>
          </p:nvSpPr>
          <p:spPr bwMode="auto">
            <a:xfrm flipV="1">
              <a:off x="1692" y="2938"/>
              <a:ext cx="2" cy="4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33" name="Line 181"/>
            <p:cNvSpPr>
              <a:spLocks noChangeShapeType="1"/>
            </p:cNvSpPr>
            <p:nvPr/>
          </p:nvSpPr>
          <p:spPr bwMode="auto">
            <a:xfrm flipV="1">
              <a:off x="1692" y="2835"/>
              <a:ext cx="2" cy="5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34" name="Line 182"/>
            <p:cNvSpPr>
              <a:spLocks noChangeShapeType="1"/>
            </p:cNvSpPr>
            <p:nvPr/>
          </p:nvSpPr>
          <p:spPr bwMode="auto">
            <a:xfrm flipV="1">
              <a:off x="1692" y="2735"/>
              <a:ext cx="2" cy="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135" name="Group 183"/>
            <p:cNvGrpSpPr/>
            <p:nvPr/>
          </p:nvGrpSpPr>
          <p:grpSpPr bwMode="auto">
            <a:xfrm>
              <a:off x="1502" y="3412"/>
              <a:ext cx="417" cy="302"/>
              <a:chOff x="1502" y="3412"/>
              <a:chExt cx="417" cy="302"/>
            </a:xfrm>
          </p:grpSpPr>
          <p:sp>
            <p:nvSpPr>
              <p:cNvPr id="894136" name="Rectangle 184"/>
              <p:cNvSpPr>
                <a:spLocks noChangeArrowheads="1"/>
              </p:cNvSpPr>
              <p:nvPr/>
            </p:nvSpPr>
            <p:spPr bwMode="auto">
              <a:xfrm>
                <a:off x="1502" y="3412"/>
                <a:ext cx="159"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894137" name="Rectangle 185"/>
              <p:cNvSpPr>
                <a:spLocks noChangeArrowheads="1"/>
              </p:cNvSpPr>
              <p:nvPr/>
            </p:nvSpPr>
            <p:spPr bwMode="auto">
              <a:xfrm>
                <a:off x="1640" y="3494"/>
                <a:ext cx="21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CE</a:t>
                </a:r>
                <a:endParaRPr lang="en-US" altLang="zh-CN" sz="1400" b="1">
                  <a:solidFill>
                    <a:srgbClr val="CC0000"/>
                  </a:solidFill>
                  <a:latin typeface="Times New Roman" panose="02020503050405090304" pitchFamily="18" charset="0"/>
                  <a:ea typeface="楷体_GB2312" pitchFamily="1" charset="-122"/>
                </a:endParaRPr>
              </a:p>
            </p:txBody>
          </p:sp>
          <p:sp>
            <p:nvSpPr>
              <p:cNvPr id="894138" name="Rectangle 186"/>
              <p:cNvSpPr>
                <a:spLocks noChangeArrowheads="1"/>
              </p:cNvSpPr>
              <p:nvPr/>
            </p:nvSpPr>
            <p:spPr bwMode="auto">
              <a:xfrm>
                <a:off x="1800" y="3493"/>
                <a:ext cx="119" cy="211"/>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b="1">
                    <a:solidFill>
                      <a:srgbClr val="CC0000"/>
                    </a:solidFill>
                    <a:latin typeface="Times New Roman" panose="02020503050405090304" pitchFamily="18" charset="0"/>
                    <a:ea typeface="楷体_GB2312" pitchFamily="1" charset="-122"/>
                  </a:rPr>
                  <a:t>Q</a:t>
                </a:r>
                <a:endParaRPr lang="en-US" altLang="zh-CN" sz="1400" b="1">
                  <a:solidFill>
                    <a:srgbClr val="CC0000"/>
                  </a:solidFill>
                  <a:latin typeface="Times New Roman" panose="02020503050405090304" pitchFamily="18" charset="0"/>
                  <a:ea typeface="楷体_GB2312" pitchFamily="1" charset="-122"/>
                </a:endParaRPr>
              </a:p>
            </p:txBody>
          </p:sp>
        </p:grpSp>
      </p:grpSp>
      <p:graphicFrame>
        <p:nvGraphicFramePr>
          <p:cNvPr id="894139" name="Object 187"/>
          <p:cNvGraphicFramePr>
            <a:graphicFrameLocks noGrp="1" noChangeAspect="1"/>
          </p:cNvGraphicFramePr>
          <p:nvPr>
            <p:ph type="title"/>
          </p:nvPr>
        </p:nvGraphicFramePr>
        <p:xfrm>
          <a:off x="6316663" y="4241846"/>
          <a:ext cx="2622550" cy="669925"/>
        </p:xfrm>
        <a:graphic>
          <a:graphicData uri="http://schemas.openxmlformats.org/presentationml/2006/ole">
            <mc:AlternateContent xmlns:mc="http://schemas.openxmlformats.org/markup-compatibility/2006">
              <mc:Choice xmlns:v="urn:schemas-microsoft-com:vml" Requires="v">
                <p:oleObj spid="_x0000_s3" name="Visio" r:id="rId3" imgW="3384550" imgH="746125" progId="Visio.Drawing.11">
                  <p:embed/>
                </p:oleObj>
              </mc:Choice>
              <mc:Fallback>
                <p:oleObj name="Visio" r:id="rId3" imgW="3384550" imgH="746125" progId="Visio.Drawing.11">
                  <p:embed/>
                  <p:pic>
                    <p:nvPicPr>
                      <p:cNvPr id="0" name="Object 1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663" y="4241846"/>
                        <a:ext cx="262255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4140" name="Rectangle 188"/>
          <p:cNvSpPr>
            <a:spLocks noChangeArrowheads="1"/>
          </p:cNvSpPr>
          <p:nvPr/>
        </p:nvSpPr>
        <p:spPr bwMode="auto">
          <a:xfrm>
            <a:off x="8518525" y="4321220"/>
            <a:ext cx="46513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1400" b="1">
                <a:solidFill>
                  <a:srgbClr val="CC00CC"/>
                </a:solidFill>
                <a:latin typeface="Times New Roman" panose="02020503050405090304" pitchFamily="18" charset="0"/>
              </a:rPr>
              <a:t>Q</a:t>
            </a:r>
            <a:endParaRPr lang="en-US" altLang="zh-CN" sz="1400" b="1">
              <a:solidFill>
                <a:srgbClr val="CC00CC"/>
              </a:solidFill>
              <a:latin typeface="Times New Roman" panose="02020503050405090304" pitchFamily="18" charset="0"/>
            </a:endParaRPr>
          </a:p>
        </p:txBody>
      </p:sp>
      <p:sp>
        <p:nvSpPr>
          <p:cNvPr id="894087" name="Freeform 135"/>
          <p:cNvSpPr/>
          <p:nvPr/>
        </p:nvSpPr>
        <p:spPr bwMode="auto">
          <a:xfrm>
            <a:off x="7469189" y="4613321"/>
            <a:ext cx="98425" cy="79375"/>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CC0000"/>
          </a:solidFill>
          <a:ln w="12700">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051" name="Freeform 99"/>
          <p:cNvSpPr/>
          <p:nvPr/>
        </p:nvSpPr>
        <p:spPr bwMode="auto">
          <a:xfrm>
            <a:off x="4395789" y="4581571"/>
            <a:ext cx="98425" cy="79375"/>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CC0000"/>
          </a:solidFill>
          <a:ln w="12700">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894147" name="Group 195"/>
          <p:cNvGrpSpPr/>
          <p:nvPr/>
        </p:nvGrpSpPr>
        <p:grpSpPr bwMode="auto">
          <a:xfrm>
            <a:off x="8226427" y="4945108"/>
            <a:ext cx="185737" cy="430213"/>
            <a:chOff x="4222" y="3233"/>
            <a:chExt cx="117" cy="271"/>
          </a:xfrm>
        </p:grpSpPr>
        <p:sp>
          <p:nvSpPr>
            <p:cNvPr id="894142" name="Freeform 190"/>
            <p:cNvSpPr/>
            <p:nvPr/>
          </p:nvSpPr>
          <p:spPr bwMode="auto">
            <a:xfrm>
              <a:off x="4266" y="3454"/>
              <a:ext cx="62" cy="50"/>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3333FF"/>
            </a:solidFill>
            <a:ln w="12700">
              <a:solidFill>
                <a:srgbClr val="3333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43" name="Rectangle 191"/>
            <p:cNvSpPr>
              <a:spLocks noChangeArrowheads="1"/>
            </p:cNvSpPr>
            <p:nvPr/>
          </p:nvSpPr>
          <p:spPr bwMode="auto">
            <a:xfrm>
              <a:off x="4222" y="3233"/>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3333FF"/>
                  </a:solidFill>
                  <a:latin typeface="Times New Roman" panose="02020503050405090304" pitchFamily="18" charset="0"/>
                  <a:ea typeface="楷体_GB2312" pitchFamily="1" charset="-122"/>
                </a:rPr>
                <a:t>Q</a:t>
              </a:r>
              <a:endParaRPr lang="en-US" altLang="zh-CN" sz="2000" b="1">
                <a:solidFill>
                  <a:srgbClr val="3333FF"/>
                </a:solidFill>
                <a:latin typeface="Times New Roman" panose="02020503050405090304" pitchFamily="18" charset="0"/>
                <a:ea typeface="楷体_GB2312" pitchFamily="1" charset="-122"/>
              </a:endParaRPr>
            </a:p>
          </p:txBody>
        </p:sp>
      </p:grpSp>
      <p:grpSp>
        <p:nvGrpSpPr>
          <p:cNvPr id="894146" name="Group 194"/>
          <p:cNvGrpSpPr/>
          <p:nvPr/>
        </p:nvGrpSpPr>
        <p:grpSpPr bwMode="auto">
          <a:xfrm>
            <a:off x="3436937" y="4932407"/>
            <a:ext cx="185738" cy="433388"/>
            <a:chOff x="1205" y="3225"/>
            <a:chExt cx="117" cy="273"/>
          </a:xfrm>
        </p:grpSpPr>
        <p:sp>
          <p:nvSpPr>
            <p:cNvPr id="894144" name="Freeform 192"/>
            <p:cNvSpPr/>
            <p:nvPr/>
          </p:nvSpPr>
          <p:spPr bwMode="auto">
            <a:xfrm>
              <a:off x="1247" y="3448"/>
              <a:ext cx="62" cy="50"/>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3333FF"/>
            </a:solidFill>
            <a:ln w="12700">
              <a:solidFill>
                <a:srgbClr val="3333FF"/>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45" name="Rectangle 193"/>
            <p:cNvSpPr>
              <a:spLocks noChangeArrowheads="1"/>
            </p:cNvSpPr>
            <p:nvPr/>
          </p:nvSpPr>
          <p:spPr bwMode="auto">
            <a:xfrm>
              <a:off x="1205" y="322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3333FF"/>
                  </a:solidFill>
                  <a:latin typeface="Times New Roman" panose="02020503050405090304" pitchFamily="18" charset="0"/>
                  <a:ea typeface="楷体_GB2312" pitchFamily="1" charset="-122"/>
                </a:rPr>
                <a:t>Q</a:t>
              </a:r>
              <a:endParaRPr lang="en-US" altLang="zh-CN" sz="2000" b="1">
                <a:solidFill>
                  <a:srgbClr val="3333FF"/>
                </a:solidFill>
                <a:latin typeface="Times New Roman" panose="02020503050405090304" pitchFamily="18" charset="0"/>
                <a:ea typeface="楷体_GB2312" pitchFamily="1" charset="-122"/>
              </a:endParaRPr>
            </a:p>
          </p:txBody>
        </p:sp>
      </p:grpSp>
      <p:grpSp>
        <p:nvGrpSpPr>
          <p:cNvPr id="894150" name="Group 198"/>
          <p:cNvGrpSpPr/>
          <p:nvPr/>
        </p:nvGrpSpPr>
        <p:grpSpPr bwMode="auto">
          <a:xfrm>
            <a:off x="4224342" y="3883071"/>
            <a:ext cx="339726" cy="307975"/>
            <a:chOff x="1845" y="2582"/>
            <a:chExt cx="214" cy="194"/>
          </a:xfrm>
        </p:grpSpPr>
        <p:sp>
          <p:nvSpPr>
            <p:cNvPr id="894148" name="Freeform 196"/>
            <p:cNvSpPr/>
            <p:nvPr/>
          </p:nvSpPr>
          <p:spPr bwMode="auto">
            <a:xfrm>
              <a:off x="1997" y="2695"/>
              <a:ext cx="62" cy="50"/>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006600"/>
            </a:solidFill>
            <a:ln w="12700">
              <a:solidFill>
                <a:srgbClr val="0066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49" name="Rectangle 197"/>
            <p:cNvSpPr>
              <a:spLocks noChangeArrowheads="1"/>
            </p:cNvSpPr>
            <p:nvPr/>
          </p:nvSpPr>
          <p:spPr bwMode="auto">
            <a:xfrm>
              <a:off x="1845" y="2582"/>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006600"/>
                  </a:solidFill>
                  <a:latin typeface="Times New Roman" panose="02020503050405090304" pitchFamily="18" charset="0"/>
                  <a:ea typeface="楷体_GB2312" pitchFamily="1" charset="-122"/>
                </a:rPr>
                <a:t>Q</a:t>
              </a:r>
              <a:endParaRPr lang="en-US" altLang="zh-CN" sz="2000" b="1">
                <a:solidFill>
                  <a:srgbClr val="006600"/>
                </a:solidFill>
                <a:latin typeface="Times New Roman" panose="02020503050405090304" pitchFamily="18" charset="0"/>
                <a:ea typeface="楷体_GB2312" pitchFamily="1" charset="-122"/>
              </a:endParaRPr>
            </a:p>
          </p:txBody>
        </p:sp>
      </p:grpSp>
      <p:grpSp>
        <p:nvGrpSpPr>
          <p:cNvPr id="894153" name="Group 201"/>
          <p:cNvGrpSpPr/>
          <p:nvPr/>
        </p:nvGrpSpPr>
        <p:grpSpPr bwMode="auto">
          <a:xfrm>
            <a:off x="6508758" y="3768771"/>
            <a:ext cx="306388" cy="327025"/>
            <a:chOff x="3140" y="2555"/>
            <a:chExt cx="193" cy="206"/>
          </a:xfrm>
        </p:grpSpPr>
        <p:sp>
          <p:nvSpPr>
            <p:cNvPr id="894141" name="Freeform 189"/>
            <p:cNvSpPr/>
            <p:nvPr/>
          </p:nvSpPr>
          <p:spPr bwMode="auto">
            <a:xfrm>
              <a:off x="3140" y="2711"/>
              <a:ext cx="62" cy="50"/>
            </a:xfrm>
            <a:custGeom>
              <a:avLst/>
              <a:gdLst>
                <a:gd name="T0" fmla="*/ 0 w 30"/>
                <a:gd name="T1" fmla="*/ 15 h 30"/>
                <a:gd name="T2" fmla="*/ 7 w 30"/>
                <a:gd name="T3" fmla="*/ 0 h 30"/>
                <a:gd name="T4" fmla="*/ 22 w 30"/>
                <a:gd name="T5" fmla="*/ 0 h 30"/>
                <a:gd name="T6" fmla="*/ 30 w 30"/>
                <a:gd name="T7" fmla="*/ 15 h 30"/>
                <a:gd name="T8" fmla="*/ 22 w 30"/>
                <a:gd name="T9" fmla="*/ 30 h 30"/>
                <a:gd name="T10" fmla="*/ 7 w 30"/>
                <a:gd name="T11" fmla="*/ 30 h 30"/>
                <a:gd name="T12" fmla="*/ 0 w 30"/>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0" y="15"/>
                  </a:moveTo>
                  <a:lnTo>
                    <a:pt x="7" y="0"/>
                  </a:lnTo>
                  <a:lnTo>
                    <a:pt x="22" y="0"/>
                  </a:lnTo>
                  <a:lnTo>
                    <a:pt x="30" y="15"/>
                  </a:lnTo>
                  <a:lnTo>
                    <a:pt x="22" y="30"/>
                  </a:lnTo>
                  <a:lnTo>
                    <a:pt x="7" y="30"/>
                  </a:lnTo>
                  <a:lnTo>
                    <a:pt x="0" y="15"/>
                  </a:lnTo>
                  <a:close/>
                </a:path>
              </a:pathLst>
            </a:custGeom>
            <a:solidFill>
              <a:srgbClr val="006600"/>
            </a:solidFill>
            <a:ln w="12700">
              <a:solidFill>
                <a:srgbClr val="0066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894152" name="Rectangle 200"/>
            <p:cNvSpPr>
              <a:spLocks noChangeArrowheads="1"/>
            </p:cNvSpPr>
            <p:nvPr/>
          </p:nvSpPr>
          <p:spPr bwMode="auto">
            <a:xfrm>
              <a:off x="3216" y="2555"/>
              <a:ext cx="11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b="1" i="1">
                  <a:solidFill>
                    <a:srgbClr val="006600"/>
                  </a:solidFill>
                  <a:latin typeface="Times New Roman" panose="02020503050405090304" pitchFamily="18" charset="0"/>
                  <a:ea typeface="楷体_GB2312" pitchFamily="1" charset="-122"/>
                </a:rPr>
                <a:t>Q</a:t>
              </a:r>
              <a:endParaRPr lang="en-US" altLang="zh-CN" sz="2000" b="1">
                <a:solidFill>
                  <a:srgbClr val="006600"/>
                </a:solidFill>
                <a:latin typeface="Times New Roman" panose="02020503050405090304" pitchFamily="18" charset="0"/>
                <a:ea typeface="楷体_GB2312" pitchFamily="1" charset="-122"/>
              </a:endParaRPr>
            </a:p>
          </p:txBody>
        </p:sp>
      </p:grpSp>
      <p:sp>
        <p:nvSpPr>
          <p:cNvPr id="894154" name="Rectangle 202"/>
          <p:cNvSpPr>
            <a:spLocks noChangeArrowheads="1"/>
          </p:cNvSpPr>
          <p:nvPr/>
        </p:nvSpPr>
        <p:spPr bwMode="auto">
          <a:xfrm>
            <a:off x="2024064" y="5699171"/>
            <a:ext cx="7862887"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0000CC"/>
                </a:solidFill>
                <a:latin typeface="楷体_GB2312" pitchFamily="1" charset="-122"/>
                <a:ea typeface="楷体_GB2312" pitchFamily="1" charset="-122"/>
              </a:rPr>
              <a:t>      因此，对晶体管各极直流电流和极间电压的计算通常又称为工作点的计算。</a:t>
            </a:r>
            <a:r>
              <a:rPr lang="zh-CN" altLang="en-US" sz="2400" b="1">
                <a:solidFill>
                  <a:srgbClr val="0000CC"/>
                </a:solidFill>
                <a:latin typeface="Times New Roman" panose="02020503050405090304" pitchFamily="18" charset="0"/>
                <a:ea typeface="楷体_GB2312" pitchFamily="1" charset="-122"/>
              </a:rPr>
              <a:t>             </a:t>
            </a:r>
            <a:endParaRPr lang="zh-CN" altLang="en-US" sz="2400" b="1">
              <a:solidFill>
                <a:srgbClr val="0000CC"/>
              </a:solidFill>
              <a:latin typeface="Times New Roman" panose="02020503050405090304" pitchFamily="18" charset="0"/>
              <a:ea typeface="楷体_GB2312" pitchFamily="1" charset="-122"/>
            </a:endParaRPr>
          </a:p>
        </p:txBody>
      </p:sp>
      <p:graphicFrame>
        <p:nvGraphicFramePr>
          <p:cNvPr id="894155" name="Object 203"/>
          <p:cNvGraphicFramePr>
            <a:graphicFrameLocks noChangeAspect="1"/>
          </p:cNvGraphicFramePr>
          <p:nvPr/>
        </p:nvGraphicFramePr>
        <p:xfrm>
          <a:off x="3087689" y="5116557"/>
          <a:ext cx="1290637" cy="446088"/>
        </p:xfrm>
        <a:graphic>
          <a:graphicData uri="http://schemas.openxmlformats.org/presentationml/2006/ole">
            <mc:AlternateContent xmlns:mc="http://schemas.openxmlformats.org/markup-compatibility/2006">
              <mc:Choice xmlns:v="urn:schemas-microsoft-com:vml" Requires="v">
                <p:oleObj spid="_x0000_s4" name="Visio" r:id="rId5" imgW="893445" imgH="262890" progId="Visio.Drawing.11">
                  <p:embed/>
                </p:oleObj>
              </mc:Choice>
              <mc:Fallback>
                <p:oleObj name="Visio" r:id="rId5" imgW="893445" imgH="262890" progId="Visio.Drawing.11">
                  <p:embed/>
                  <p:pic>
                    <p:nvPicPr>
                      <p:cNvPr id="0" name="Object 2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689" y="5116557"/>
                        <a:ext cx="1290637"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4156" name="Object 204"/>
          <p:cNvGraphicFramePr>
            <a:graphicFrameLocks noChangeAspect="1"/>
          </p:cNvGraphicFramePr>
          <p:nvPr/>
        </p:nvGraphicFramePr>
        <p:xfrm>
          <a:off x="6269039" y="4657771"/>
          <a:ext cx="3279775" cy="987425"/>
        </p:xfrm>
        <a:graphic>
          <a:graphicData uri="http://schemas.openxmlformats.org/presentationml/2006/ole">
            <mc:AlternateContent xmlns:mc="http://schemas.openxmlformats.org/markup-compatibility/2006">
              <mc:Choice xmlns:v="urn:schemas-microsoft-com:vml" Requires="v">
                <p:oleObj spid="_x0000_s5" name="Visio" r:id="rId7" imgW="1440180" imgH="462280" progId="Visio.Drawing.11">
                  <p:embed/>
                </p:oleObj>
              </mc:Choice>
              <mc:Fallback>
                <p:oleObj name="Visio" r:id="rId7" imgW="1440180" imgH="462280" progId="Visio.Drawing.11">
                  <p:embed/>
                  <p:pic>
                    <p:nvPicPr>
                      <p:cNvPr id="0" name="Object 2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9039" y="4657771"/>
                        <a:ext cx="3279775"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94091"/>
                                        </p:tgtEl>
                                        <p:attrNameLst>
                                          <p:attrName>style.visibility</p:attrName>
                                        </p:attrNameLst>
                                      </p:cBhvr>
                                      <p:to>
                                        <p:strVal val="visible"/>
                                      </p:to>
                                    </p:set>
                                    <p:animEffect transition="in" filter="wipe(left)">
                                      <p:cBhvr>
                                        <p:cTn id="7" dur="1000"/>
                                        <p:tgtEl>
                                          <p:spTgt spid="8940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4139"/>
                                        </p:tgtEl>
                                        <p:attrNameLst>
                                          <p:attrName>style.visibility</p:attrName>
                                        </p:attrNameLst>
                                      </p:cBhvr>
                                      <p:to>
                                        <p:strVal val="visible"/>
                                      </p:to>
                                    </p:set>
                                    <p:animEffect transition="in" filter="wipe(left)">
                                      <p:cBhvr>
                                        <p:cTn id="12" dur="1000"/>
                                        <p:tgtEl>
                                          <p:spTgt spid="8941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94061"/>
                                        </p:tgtEl>
                                        <p:attrNameLst>
                                          <p:attrName>style.visibility</p:attrName>
                                        </p:attrNameLst>
                                      </p:cBhvr>
                                      <p:to>
                                        <p:strVal val="visible"/>
                                      </p:to>
                                    </p:set>
                                    <p:animEffect transition="in" filter="wipe(left)">
                                      <p:cBhvr>
                                        <p:cTn id="17" dur="1000"/>
                                        <p:tgtEl>
                                          <p:spTgt spid="89406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94051"/>
                                        </p:tgtEl>
                                        <p:attrNameLst>
                                          <p:attrName>style.visibility</p:attrName>
                                        </p:attrNameLst>
                                      </p:cBhvr>
                                      <p:to>
                                        <p:strVal val="visible"/>
                                      </p:to>
                                    </p:set>
                                    <p:animEffect transition="in" filter="box(in)">
                                      <p:cBhvr>
                                        <p:cTn id="22" dur="500"/>
                                        <p:tgtEl>
                                          <p:spTgt spid="89405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94087"/>
                                        </p:tgtEl>
                                        <p:attrNameLst>
                                          <p:attrName>style.visibility</p:attrName>
                                        </p:attrNameLst>
                                      </p:cBhvr>
                                      <p:to>
                                        <p:strVal val="visible"/>
                                      </p:to>
                                    </p:set>
                                    <p:animEffect transition="in" filter="box(in)">
                                      <p:cBhvr>
                                        <p:cTn id="27" dur="500"/>
                                        <p:tgtEl>
                                          <p:spTgt spid="89408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94011"/>
                                        </p:tgtEl>
                                        <p:attrNameLst>
                                          <p:attrName>style.visibility</p:attrName>
                                        </p:attrNameLst>
                                      </p:cBhvr>
                                      <p:to>
                                        <p:strVal val="visible"/>
                                      </p:to>
                                    </p:set>
                                    <p:animEffect transition="in" filter="box(in)">
                                      <p:cBhvr>
                                        <p:cTn id="32" dur="500"/>
                                        <p:tgtEl>
                                          <p:spTgt spid="8940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94086"/>
                                        </p:tgtEl>
                                        <p:attrNameLst>
                                          <p:attrName>style.visibility</p:attrName>
                                        </p:attrNameLst>
                                      </p:cBhvr>
                                      <p:to>
                                        <p:strVal val="visible"/>
                                      </p:to>
                                    </p:set>
                                    <p:animEffect transition="in" filter="box(in)">
                                      <p:cBhvr>
                                        <p:cTn id="37" dur="500"/>
                                        <p:tgtEl>
                                          <p:spTgt spid="8940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894091"/>
                                        </p:tgtEl>
                                      </p:cBhvr>
                                    </p:animEffect>
                                    <p:set>
                                      <p:cBhvr>
                                        <p:cTn id="42" dur="1" fill="hold">
                                          <p:stCondLst>
                                            <p:cond delay="499"/>
                                          </p:stCondLst>
                                        </p:cTn>
                                        <p:tgtEl>
                                          <p:spTgt spid="89409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894061"/>
                                        </p:tgtEl>
                                      </p:cBhvr>
                                    </p:animEffect>
                                    <p:set>
                                      <p:cBhvr>
                                        <p:cTn id="47" dur="1" fill="hold">
                                          <p:stCondLst>
                                            <p:cond delay="499"/>
                                          </p:stCondLst>
                                        </p:cTn>
                                        <p:tgtEl>
                                          <p:spTgt spid="89406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ntr" presetSubtype="32" fill="hold" nodeType="clickEffect">
                                  <p:stCondLst>
                                    <p:cond delay="0"/>
                                  </p:stCondLst>
                                  <p:childTnLst>
                                    <p:set>
                                      <p:cBhvr>
                                        <p:cTn id="51" dur="1" fill="hold">
                                          <p:stCondLst>
                                            <p:cond delay="0"/>
                                          </p:stCondLst>
                                        </p:cTn>
                                        <p:tgtEl>
                                          <p:spTgt spid="894059"/>
                                        </p:tgtEl>
                                        <p:attrNameLst>
                                          <p:attrName>style.visibility</p:attrName>
                                        </p:attrNameLst>
                                      </p:cBhvr>
                                      <p:to>
                                        <p:strVal val="visible"/>
                                      </p:to>
                                    </p:set>
                                    <p:animEffect transition="in" filter="diamond(out)">
                                      <p:cBhvr>
                                        <p:cTn id="52" dur="1000"/>
                                        <p:tgtEl>
                                          <p:spTgt spid="894059"/>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ntr" presetSubtype="32" fill="hold" nodeType="clickEffect">
                                  <p:stCondLst>
                                    <p:cond delay="0"/>
                                  </p:stCondLst>
                                  <p:childTnLst>
                                    <p:set>
                                      <p:cBhvr>
                                        <p:cTn id="56" dur="1" fill="hold">
                                          <p:stCondLst>
                                            <p:cond delay="0"/>
                                          </p:stCondLst>
                                        </p:cTn>
                                        <p:tgtEl>
                                          <p:spTgt spid="894115"/>
                                        </p:tgtEl>
                                        <p:attrNameLst>
                                          <p:attrName>style.visibility</p:attrName>
                                        </p:attrNameLst>
                                      </p:cBhvr>
                                      <p:to>
                                        <p:strVal val="visible"/>
                                      </p:to>
                                    </p:set>
                                    <p:animEffect transition="in" filter="diamond(out)">
                                      <p:cBhvr>
                                        <p:cTn id="57" dur="1000"/>
                                        <p:tgtEl>
                                          <p:spTgt spid="89411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894140"/>
                                        </p:tgtEl>
                                        <p:attrNameLst>
                                          <p:attrName>style.visibility</p:attrName>
                                        </p:attrNameLst>
                                      </p:cBhvr>
                                      <p:to>
                                        <p:strVal val="visible"/>
                                      </p:to>
                                    </p:set>
                                    <p:animEffect transition="in" filter="box(in)">
                                      <p:cBhvr>
                                        <p:cTn id="62" dur="500"/>
                                        <p:tgtEl>
                                          <p:spTgt spid="8941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894146"/>
                                        </p:tgtEl>
                                        <p:attrNameLst>
                                          <p:attrName>style.visibility</p:attrName>
                                        </p:attrNameLst>
                                      </p:cBhvr>
                                      <p:to>
                                        <p:strVal val="visible"/>
                                      </p:to>
                                    </p:set>
                                    <p:animEffect transition="in" filter="wipe(down)">
                                      <p:cBhvr>
                                        <p:cTn id="67" dur="500"/>
                                        <p:tgtEl>
                                          <p:spTgt spid="8941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94147"/>
                                        </p:tgtEl>
                                        <p:attrNameLst>
                                          <p:attrName>style.visibility</p:attrName>
                                        </p:attrNameLst>
                                      </p:cBhvr>
                                      <p:to>
                                        <p:strVal val="visible"/>
                                      </p:to>
                                    </p:set>
                                    <p:animEffect transition="in" filter="wipe(down)">
                                      <p:cBhvr>
                                        <p:cTn id="72" dur="500"/>
                                        <p:tgtEl>
                                          <p:spTgt spid="89414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894150"/>
                                        </p:tgtEl>
                                        <p:attrNameLst>
                                          <p:attrName>style.visibility</p:attrName>
                                        </p:attrNameLst>
                                      </p:cBhvr>
                                      <p:to>
                                        <p:strVal val="visible"/>
                                      </p:to>
                                    </p:set>
                                    <p:animEffect transition="in" filter="wipe(right)">
                                      <p:cBhvr>
                                        <p:cTn id="77" dur="500"/>
                                        <p:tgtEl>
                                          <p:spTgt spid="8941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94153"/>
                                        </p:tgtEl>
                                        <p:attrNameLst>
                                          <p:attrName>style.visibility</p:attrName>
                                        </p:attrNameLst>
                                      </p:cBhvr>
                                      <p:to>
                                        <p:strVal val="visible"/>
                                      </p:to>
                                    </p:set>
                                    <p:animEffect transition="in" filter="wipe(left)">
                                      <p:cBhvr>
                                        <p:cTn id="82" dur="500"/>
                                        <p:tgtEl>
                                          <p:spTgt spid="8941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894154"/>
                                        </p:tgtEl>
                                        <p:attrNameLst>
                                          <p:attrName>style.visibility</p:attrName>
                                        </p:attrNameLst>
                                      </p:cBhvr>
                                      <p:to>
                                        <p:strVal val="visible"/>
                                      </p:to>
                                    </p:set>
                                    <p:animEffect transition="in" filter="wipe(up)">
                                      <p:cBhvr>
                                        <p:cTn id="87" dur="500"/>
                                        <p:tgtEl>
                                          <p:spTgt spid="894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011" grpId="0"/>
      <p:bldP spid="894086" grpId="0"/>
      <p:bldP spid="894140" grpId="0"/>
      <p:bldP spid="894154"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1014" name="Group 230"/>
          <p:cNvGrpSpPr/>
          <p:nvPr/>
        </p:nvGrpSpPr>
        <p:grpSpPr bwMode="auto">
          <a:xfrm>
            <a:off x="6329364" y="3006470"/>
            <a:ext cx="3343275" cy="2846388"/>
            <a:chOff x="3027" y="2068"/>
            <a:chExt cx="2106" cy="1793"/>
          </a:xfrm>
        </p:grpSpPr>
        <p:sp>
          <p:nvSpPr>
            <p:cNvPr id="1270912" name="AutoShape 128"/>
            <p:cNvSpPr>
              <a:spLocks noChangeAspect="1" noChangeArrowheads="1" noTextEdit="1"/>
            </p:cNvSpPr>
            <p:nvPr/>
          </p:nvSpPr>
          <p:spPr bwMode="auto">
            <a:xfrm>
              <a:off x="3027" y="2116"/>
              <a:ext cx="2106"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4" name="Line 130"/>
            <p:cNvSpPr>
              <a:spLocks noChangeShapeType="1"/>
            </p:cNvSpPr>
            <p:nvPr/>
          </p:nvSpPr>
          <p:spPr bwMode="auto">
            <a:xfrm>
              <a:off x="3131" y="3631"/>
              <a:ext cx="1734" cy="2"/>
            </a:xfrm>
            <a:prstGeom prst="line">
              <a:avLst/>
            </a:prstGeom>
            <a:noFill/>
            <a:ln w="7938" cap="rnd">
              <a:solidFill>
                <a:srgbClr val="006699"/>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5" name="Freeform 131"/>
            <p:cNvSpPr/>
            <p:nvPr/>
          </p:nvSpPr>
          <p:spPr bwMode="auto">
            <a:xfrm>
              <a:off x="4839" y="3614"/>
              <a:ext cx="102" cy="37"/>
            </a:xfrm>
            <a:custGeom>
              <a:avLst/>
              <a:gdLst>
                <a:gd name="T0" fmla="*/ 0 w 102"/>
                <a:gd name="T1" fmla="*/ 37 h 37"/>
                <a:gd name="T2" fmla="*/ 16 w 102"/>
                <a:gd name="T3" fmla="*/ 18 h 37"/>
                <a:gd name="T4" fmla="*/ 0 w 102"/>
                <a:gd name="T5" fmla="*/ 0 h 37"/>
                <a:gd name="T6" fmla="*/ 102 w 102"/>
                <a:gd name="T7" fmla="*/ 18 h 37"/>
                <a:gd name="T8" fmla="*/ 0 w 102"/>
                <a:gd name="T9" fmla="*/ 37 h 37"/>
                <a:gd name="T10" fmla="*/ 0 w 102"/>
                <a:gd name="T11" fmla="*/ 37 h 37"/>
              </a:gdLst>
              <a:ahLst/>
              <a:cxnLst>
                <a:cxn ang="0">
                  <a:pos x="T0" y="T1"/>
                </a:cxn>
                <a:cxn ang="0">
                  <a:pos x="T2" y="T3"/>
                </a:cxn>
                <a:cxn ang="0">
                  <a:pos x="T4" y="T5"/>
                </a:cxn>
                <a:cxn ang="0">
                  <a:pos x="T6" y="T7"/>
                </a:cxn>
                <a:cxn ang="0">
                  <a:pos x="T8" y="T9"/>
                </a:cxn>
                <a:cxn ang="0">
                  <a:pos x="T10" y="T11"/>
                </a:cxn>
              </a:cxnLst>
              <a:rect l="0" t="0" r="r" b="b"/>
              <a:pathLst>
                <a:path w="102" h="37">
                  <a:moveTo>
                    <a:pt x="0" y="37"/>
                  </a:moveTo>
                  <a:lnTo>
                    <a:pt x="16" y="18"/>
                  </a:lnTo>
                  <a:lnTo>
                    <a:pt x="0" y="0"/>
                  </a:lnTo>
                  <a:lnTo>
                    <a:pt x="102" y="18"/>
                  </a:lnTo>
                  <a:lnTo>
                    <a:pt x="0" y="37"/>
                  </a:lnTo>
                  <a:lnTo>
                    <a:pt x="0" y="37"/>
                  </a:lnTo>
                  <a:close/>
                </a:path>
              </a:pathLst>
            </a:custGeom>
            <a:solidFill>
              <a:srgbClr val="006699"/>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6" name="Freeform 132"/>
            <p:cNvSpPr/>
            <p:nvPr/>
          </p:nvSpPr>
          <p:spPr bwMode="auto">
            <a:xfrm>
              <a:off x="4839" y="3614"/>
              <a:ext cx="102" cy="37"/>
            </a:xfrm>
            <a:custGeom>
              <a:avLst/>
              <a:gdLst>
                <a:gd name="T0" fmla="*/ 0 w 102"/>
                <a:gd name="T1" fmla="*/ 37 h 37"/>
                <a:gd name="T2" fmla="*/ 16 w 102"/>
                <a:gd name="T3" fmla="*/ 18 h 37"/>
                <a:gd name="T4" fmla="*/ 0 w 102"/>
                <a:gd name="T5" fmla="*/ 0 h 37"/>
                <a:gd name="T6" fmla="*/ 102 w 102"/>
                <a:gd name="T7" fmla="*/ 18 h 37"/>
                <a:gd name="T8" fmla="*/ 0 w 102"/>
                <a:gd name="T9" fmla="*/ 37 h 37"/>
                <a:gd name="T10" fmla="*/ 0 w 102"/>
                <a:gd name="T11" fmla="*/ 37 h 37"/>
              </a:gdLst>
              <a:ahLst/>
              <a:cxnLst>
                <a:cxn ang="0">
                  <a:pos x="T0" y="T1"/>
                </a:cxn>
                <a:cxn ang="0">
                  <a:pos x="T2" y="T3"/>
                </a:cxn>
                <a:cxn ang="0">
                  <a:pos x="T4" y="T5"/>
                </a:cxn>
                <a:cxn ang="0">
                  <a:pos x="T6" y="T7"/>
                </a:cxn>
                <a:cxn ang="0">
                  <a:pos x="T8" y="T9"/>
                </a:cxn>
                <a:cxn ang="0">
                  <a:pos x="T10" y="T11"/>
                </a:cxn>
              </a:cxnLst>
              <a:rect l="0" t="0" r="r" b="b"/>
              <a:pathLst>
                <a:path w="102" h="37">
                  <a:moveTo>
                    <a:pt x="0" y="37"/>
                  </a:moveTo>
                  <a:lnTo>
                    <a:pt x="16" y="18"/>
                  </a:lnTo>
                  <a:lnTo>
                    <a:pt x="0" y="0"/>
                  </a:lnTo>
                  <a:lnTo>
                    <a:pt x="102" y="18"/>
                  </a:lnTo>
                  <a:lnTo>
                    <a:pt x="0" y="37"/>
                  </a:lnTo>
                  <a:lnTo>
                    <a:pt x="0" y="37"/>
                  </a:lnTo>
                  <a:close/>
                </a:path>
              </a:pathLst>
            </a:custGeom>
            <a:noFill/>
            <a:ln w="7938" cap="rnd">
              <a:solidFill>
                <a:srgbClr val="006699"/>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7" name="Line 133"/>
            <p:cNvSpPr>
              <a:spLocks noChangeShapeType="1"/>
            </p:cNvSpPr>
            <p:nvPr/>
          </p:nvSpPr>
          <p:spPr bwMode="auto">
            <a:xfrm flipV="1">
              <a:off x="3131" y="2221"/>
              <a:ext cx="1" cy="1410"/>
            </a:xfrm>
            <a:prstGeom prst="line">
              <a:avLst/>
            </a:prstGeom>
            <a:noFill/>
            <a:ln w="7938" cap="rnd">
              <a:solidFill>
                <a:srgbClr val="006699"/>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8" name="Freeform 134"/>
            <p:cNvSpPr/>
            <p:nvPr/>
          </p:nvSpPr>
          <p:spPr bwMode="auto">
            <a:xfrm>
              <a:off x="3113" y="2127"/>
              <a:ext cx="34" cy="120"/>
            </a:xfrm>
            <a:custGeom>
              <a:avLst/>
              <a:gdLst>
                <a:gd name="T0" fmla="*/ 34 w 34"/>
                <a:gd name="T1" fmla="*/ 120 h 120"/>
                <a:gd name="T2" fmla="*/ 18 w 34"/>
                <a:gd name="T3" fmla="*/ 94 h 120"/>
                <a:gd name="T4" fmla="*/ 0 w 34"/>
                <a:gd name="T5" fmla="*/ 120 h 120"/>
                <a:gd name="T6" fmla="*/ 18 w 34"/>
                <a:gd name="T7" fmla="*/ 0 h 120"/>
                <a:gd name="T8" fmla="*/ 34 w 34"/>
                <a:gd name="T9" fmla="*/ 120 h 120"/>
                <a:gd name="T10" fmla="*/ 34 w 34"/>
                <a:gd name="T11" fmla="*/ 120 h 120"/>
              </a:gdLst>
              <a:ahLst/>
              <a:cxnLst>
                <a:cxn ang="0">
                  <a:pos x="T0" y="T1"/>
                </a:cxn>
                <a:cxn ang="0">
                  <a:pos x="T2" y="T3"/>
                </a:cxn>
                <a:cxn ang="0">
                  <a:pos x="T4" y="T5"/>
                </a:cxn>
                <a:cxn ang="0">
                  <a:pos x="T6" y="T7"/>
                </a:cxn>
                <a:cxn ang="0">
                  <a:pos x="T8" y="T9"/>
                </a:cxn>
                <a:cxn ang="0">
                  <a:pos x="T10" y="T11"/>
                </a:cxn>
              </a:cxnLst>
              <a:rect l="0" t="0" r="r" b="b"/>
              <a:pathLst>
                <a:path w="34" h="120">
                  <a:moveTo>
                    <a:pt x="34" y="120"/>
                  </a:moveTo>
                  <a:lnTo>
                    <a:pt x="18" y="94"/>
                  </a:lnTo>
                  <a:lnTo>
                    <a:pt x="0" y="120"/>
                  </a:lnTo>
                  <a:lnTo>
                    <a:pt x="18" y="0"/>
                  </a:lnTo>
                  <a:lnTo>
                    <a:pt x="34" y="120"/>
                  </a:lnTo>
                  <a:lnTo>
                    <a:pt x="34" y="120"/>
                  </a:lnTo>
                  <a:close/>
                </a:path>
              </a:pathLst>
            </a:custGeom>
            <a:solidFill>
              <a:srgbClr val="006699"/>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19" name="Freeform 135"/>
            <p:cNvSpPr/>
            <p:nvPr/>
          </p:nvSpPr>
          <p:spPr bwMode="auto">
            <a:xfrm>
              <a:off x="3113" y="2127"/>
              <a:ext cx="34" cy="120"/>
            </a:xfrm>
            <a:custGeom>
              <a:avLst/>
              <a:gdLst>
                <a:gd name="T0" fmla="*/ 34 w 34"/>
                <a:gd name="T1" fmla="*/ 120 h 120"/>
                <a:gd name="T2" fmla="*/ 18 w 34"/>
                <a:gd name="T3" fmla="*/ 94 h 120"/>
                <a:gd name="T4" fmla="*/ 0 w 34"/>
                <a:gd name="T5" fmla="*/ 120 h 120"/>
                <a:gd name="T6" fmla="*/ 18 w 34"/>
                <a:gd name="T7" fmla="*/ 0 h 120"/>
                <a:gd name="T8" fmla="*/ 34 w 34"/>
                <a:gd name="T9" fmla="*/ 120 h 120"/>
                <a:gd name="T10" fmla="*/ 34 w 34"/>
                <a:gd name="T11" fmla="*/ 120 h 120"/>
              </a:gdLst>
              <a:ahLst/>
              <a:cxnLst>
                <a:cxn ang="0">
                  <a:pos x="T0" y="T1"/>
                </a:cxn>
                <a:cxn ang="0">
                  <a:pos x="T2" y="T3"/>
                </a:cxn>
                <a:cxn ang="0">
                  <a:pos x="T4" y="T5"/>
                </a:cxn>
                <a:cxn ang="0">
                  <a:pos x="T6" y="T7"/>
                </a:cxn>
                <a:cxn ang="0">
                  <a:pos x="T8" y="T9"/>
                </a:cxn>
                <a:cxn ang="0">
                  <a:pos x="T10" y="T11"/>
                </a:cxn>
              </a:cxnLst>
              <a:rect l="0" t="0" r="r" b="b"/>
              <a:pathLst>
                <a:path w="34" h="120">
                  <a:moveTo>
                    <a:pt x="34" y="120"/>
                  </a:moveTo>
                  <a:lnTo>
                    <a:pt x="18" y="94"/>
                  </a:lnTo>
                  <a:lnTo>
                    <a:pt x="0" y="120"/>
                  </a:lnTo>
                  <a:lnTo>
                    <a:pt x="18" y="0"/>
                  </a:lnTo>
                  <a:lnTo>
                    <a:pt x="34" y="120"/>
                  </a:lnTo>
                  <a:lnTo>
                    <a:pt x="34" y="120"/>
                  </a:lnTo>
                  <a:close/>
                </a:path>
              </a:pathLst>
            </a:custGeom>
            <a:noFill/>
            <a:ln w="7938" cap="rnd">
              <a:solidFill>
                <a:srgbClr val="006699"/>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1270977" name="Group 193"/>
            <p:cNvGrpSpPr/>
            <p:nvPr/>
          </p:nvGrpSpPr>
          <p:grpSpPr bwMode="auto">
            <a:xfrm>
              <a:off x="4861" y="3705"/>
              <a:ext cx="163" cy="132"/>
              <a:chOff x="4798" y="3804"/>
              <a:chExt cx="163" cy="132"/>
            </a:xfrm>
          </p:grpSpPr>
          <p:sp>
            <p:nvSpPr>
              <p:cNvPr id="1270920" name="Rectangle 136"/>
              <p:cNvSpPr>
                <a:spLocks noChangeArrowheads="1"/>
              </p:cNvSpPr>
              <p:nvPr/>
            </p:nvSpPr>
            <p:spPr bwMode="auto">
              <a:xfrm>
                <a:off x="4798" y="3820"/>
                <a:ext cx="11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cs typeface="Arial Unicode MS" panose="020B0604020202020204" charset="-122"/>
                  </a:rPr>
                  <a:t>C</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sp>
            <p:nvSpPr>
              <p:cNvPr id="1270921" name="Rectangle 137"/>
              <p:cNvSpPr>
                <a:spLocks noChangeArrowheads="1"/>
              </p:cNvSpPr>
              <p:nvPr/>
            </p:nvSpPr>
            <p:spPr bwMode="auto">
              <a:xfrm>
                <a:off x="4901" y="3804"/>
                <a:ext cx="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cs typeface="Arial Unicode MS" panose="020B0604020202020204" charset="-122"/>
                  </a:rPr>
                  <a:t>E</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grpSp>
        <p:sp>
          <p:nvSpPr>
            <p:cNvPr id="1270924" name="Rectangle 140"/>
            <p:cNvSpPr>
              <a:spLocks noChangeArrowheads="1"/>
            </p:cNvSpPr>
            <p:nvPr/>
          </p:nvSpPr>
          <p:spPr bwMode="auto">
            <a:xfrm>
              <a:off x="3031" y="3544"/>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cs typeface="Arial Unicode MS" panose="020B0604020202020204" charset="-122"/>
                </a:rPr>
                <a:t>0</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sp>
          <p:nvSpPr>
            <p:cNvPr id="1270925" name="Line 141"/>
            <p:cNvSpPr>
              <a:spLocks noChangeShapeType="1"/>
            </p:cNvSpPr>
            <p:nvPr/>
          </p:nvSpPr>
          <p:spPr bwMode="auto">
            <a:xfrm flipV="1">
              <a:off x="3207" y="3324"/>
              <a:ext cx="1538" cy="65"/>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1270976" name="Group 192"/>
            <p:cNvGrpSpPr/>
            <p:nvPr/>
          </p:nvGrpSpPr>
          <p:grpSpPr bwMode="auto">
            <a:xfrm>
              <a:off x="3192" y="2068"/>
              <a:ext cx="136" cy="244"/>
              <a:chOff x="3129" y="2167"/>
              <a:chExt cx="136" cy="244"/>
            </a:xfrm>
          </p:grpSpPr>
          <p:sp>
            <p:nvSpPr>
              <p:cNvPr id="1270937" name="Rectangle 153"/>
              <p:cNvSpPr>
                <a:spLocks noChangeArrowheads="1"/>
              </p:cNvSpPr>
              <p:nvPr/>
            </p:nvSpPr>
            <p:spPr bwMode="auto">
              <a:xfrm>
                <a:off x="3129" y="2167"/>
                <a:ext cx="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cs typeface="Arial Unicode MS" panose="020B0604020202020204" charset="-122"/>
                  </a:rPr>
                  <a:t>i</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sp>
            <p:nvSpPr>
              <p:cNvPr id="1270938" name="Rectangle 154"/>
              <p:cNvSpPr>
                <a:spLocks noChangeArrowheads="1"/>
              </p:cNvSpPr>
              <p:nvPr/>
            </p:nvSpPr>
            <p:spPr bwMode="auto">
              <a:xfrm>
                <a:off x="3180" y="2257"/>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600">
                    <a:solidFill>
                      <a:srgbClr val="000000"/>
                    </a:solidFill>
                    <a:latin typeface="Times New Roman" panose="02020503050405090304" pitchFamily="18" charset="0"/>
                    <a:ea typeface="楷体_GB2312" pitchFamily="1" charset="-122"/>
                    <a:cs typeface="Arial Unicode MS" panose="020B0604020202020204" charset="-122"/>
                  </a:rPr>
                  <a:t>C</a:t>
                </a:r>
                <a:endParaRPr lang="en-US" altLang="zh-CN" sz="1600">
                  <a:solidFill>
                    <a:srgbClr val="FFFFCC"/>
                  </a:solidFill>
                  <a:latin typeface="Times New Roman" panose="02020503050405090304" pitchFamily="18" charset="0"/>
                  <a:ea typeface="楷体_GB2312" pitchFamily="1" charset="-122"/>
                  <a:cs typeface="Arial Unicode MS" panose="020B0604020202020204" charset="-122"/>
                </a:endParaRPr>
              </a:p>
            </p:txBody>
          </p:sp>
        </p:grpSp>
        <p:sp>
          <p:nvSpPr>
            <p:cNvPr id="1270942" name="Line 158"/>
            <p:cNvSpPr>
              <a:spLocks noChangeShapeType="1"/>
            </p:cNvSpPr>
            <p:nvPr/>
          </p:nvSpPr>
          <p:spPr bwMode="auto">
            <a:xfrm flipV="1">
              <a:off x="3131" y="2678"/>
              <a:ext cx="76" cy="953"/>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3" name="Freeform 159"/>
            <p:cNvSpPr/>
            <p:nvPr/>
          </p:nvSpPr>
          <p:spPr bwMode="auto">
            <a:xfrm>
              <a:off x="3147" y="3389"/>
              <a:ext cx="60" cy="64"/>
            </a:xfrm>
            <a:custGeom>
              <a:avLst/>
              <a:gdLst>
                <a:gd name="T0" fmla="*/ 0 w 60"/>
                <a:gd name="T1" fmla="*/ 64 h 64"/>
                <a:gd name="T2" fmla="*/ 18 w 60"/>
                <a:gd name="T3" fmla="*/ 18 h 64"/>
                <a:gd name="T4" fmla="*/ 60 w 60"/>
                <a:gd name="T5" fmla="*/ 0 h 64"/>
              </a:gdLst>
              <a:ahLst/>
              <a:cxnLst>
                <a:cxn ang="0">
                  <a:pos x="T0" y="T1"/>
                </a:cxn>
                <a:cxn ang="0">
                  <a:pos x="T2" y="T3"/>
                </a:cxn>
                <a:cxn ang="0">
                  <a:pos x="T4" y="T5"/>
                </a:cxn>
              </a:cxnLst>
              <a:rect l="0" t="0" r="r" b="b"/>
              <a:pathLst>
                <a:path w="60" h="64">
                  <a:moveTo>
                    <a:pt x="0" y="64"/>
                  </a:moveTo>
                  <a:lnTo>
                    <a:pt x="18" y="18"/>
                  </a:lnTo>
                  <a:lnTo>
                    <a:pt x="60"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4" name="Line 160"/>
            <p:cNvSpPr>
              <a:spLocks noChangeShapeType="1"/>
            </p:cNvSpPr>
            <p:nvPr/>
          </p:nvSpPr>
          <p:spPr bwMode="auto">
            <a:xfrm flipV="1">
              <a:off x="3233" y="3069"/>
              <a:ext cx="1512" cy="77"/>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5" name="Freeform 161"/>
            <p:cNvSpPr/>
            <p:nvPr/>
          </p:nvSpPr>
          <p:spPr bwMode="auto">
            <a:xfrm>
              <a:off x="3165" y="3146"/>
              <a:ext cx="68" cy="66"/>
            </a:xfrm>
            <a:custGeom>
              <a:avLst/>
              <a:gdLst>
                <a:gd name="T0" fmla="*/ 0 w 68"/>
                <a:gd name="T1" fmla="*/ 66 h 66"/>
                <a:gd name="T2" fmla="*/ 25 w 68"/>
                <a:gd name="T3" fmla="*/ 20 h 66"/>
                <a:gd name="T4" fmla="*/ 68 w 68"/>
                <a:gd name="T5" fmla="*/ 0 h 66"/>
              </a:gdLst>
              <a:ahLst/>
              <a:cxnLst>
                <a:cxn ang="0">
                  <a:pos x="T0" y="T1"/>
                </a:cxn>
                <a:cxn ang="0">
                  <a:pos x="T2" y="T3"/>
                </a:cxn>
                <a:cxn ang="0">
                  <a:pos x="T4" y="T5"/>
                </a:cxn>
              </a:cxnLst>
              <a:rect l="0" t="0" r="r" b="b"/>
              <a:pathLst>
                <a:path w="68" h="66">
                  <a:moveTo>
                    <a:pt x="0" y="66"/>
                  </a:moveTo>
                  <a:lnTo>
                    <a:pt x="25" y="20"/>
                  </a:lnTo>
                  <a:lnTo>
                    <a:pt x="68"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6" name="Freeform 162"/>
            <p:cNvSpPr/>
            <p:nvPr/>
          </p:nvSpPr>
          <p:spPr bwMode="auto">
            <a:xfrm>
              <a:off x="3189" y="2884"/>
              <a:ext cx="61" cy="66"/>
            </a:xfrm>
            <a:custGeom>
              <a:avLst/>
              <a:gdLst>
                <a:gd name="T0" fmla="*/ 0 w 61"/>
                <a:gd name="T1" fmla="*/ 66 h 66"/>
                <a:gd name="T2" fmla="*/ 18 w 61"/>
                <a:gd name="T3" fmla="*/ 18 h 66"/>
                <a:gd name="T4" fmla="*/ 61 w 61"/>
                <a:gd name="T5" fmla="*/ 0 h 66"/>
              </a:gdLst>
              <a:ahLst/>
              <a:cxnLst>
                <a:cxn ang="0">
                  <a:pos x="T0" y="T1"/>
                </a:cxn>
                <a:cxn ang="0">
                  <a:pos x="T2" y="T3"/>
                </a:cxn>
                <a:cxn ang="0">
                  <a:pos x="T4" y="T5"/>
                </a:cxn>
              </a:cxnLst>
              <a:rect l="0" t="0" r="r" b="b"/>
              <a:pathLst>
                <a:path w="61" h="66">
                  <a:moveTo>
                    <a:pt x="0" y="66"/>
                  </a:moveTo>
                  <a:lnTo>
                    <a:pt x="18" y="18"/>
                  </a:lnTo>
                  <a:lnTo>
                    <a:pt x="61"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7" name="Freeform 163"/>
            <p:cNvSpPr/>
            <p:nvPr/>
          </p:nvSpPr>
          <p:spPr bwMode="auto">
            <a:xfrm>
              <a:off x="3207" y="2594"/>
              <a:ext cx="61" cy="93"/>
            </a:xfrm>
            <a:custGeom>
              <a:avLst/>
              <a:gdLst>
                <a:gd name="T0" fmla="*/ 0 w 61"/>
                <a:gd name="T1" fmla="*/ 93 h 93"/>
                <a:gd name="T2" fmla="*/ 17 w 61"/>
                <a:gd name="T3" fmla="*/ 38 h 93"/>
                <a:gd name="T4" fmla="*/ 61 w 61"/>
                <a:gd name="T5" fmla="*/ 0 h 93"/>
              </a:gdLst>
              <a:ahLst/>
              <a:cxnLst>
                <a:cxn ang="0">
                  <a:pos x="T0" y="T1"/>
                </a:cxn>
                <a:cxn ang="0">
                  <a:pos x="T2" y="T3"/>
                </a:cxn>
                <a:cxn ang="0">
                  <a:pos x="T4" y="T5"/>
                </a:cxn>
              </a:cxnLst>
              <a:rect l="0" t="0" r="r" b="b"/>
              <a:pathLst>
                <a:path w="61" h="93">
                  <a:moveTo>
                    <a:pt x="0" y="93"/>
                  </a:moveTo>
                  <a:lnTo>
                    <a:pt x="17" y="38"/>
                  </a:lnTo>
                  <a:lnTo>
                    <a:pt x="61"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8" name="Line 164"/>
            <p:cNvSpPr>
              <a:spLocks noChangeShapeType="1"/>
            </p:cNvSpPr>
            <p:nvPr/>
          </p:nvSpPr>
          <p:spPr bwMode="auto">
            <a:xfrm>
              <a:off x="3131" y="3631"/>
              <a:ext cx="1734" cy="2"/>
            </a:xfrm>
            <a:prstGeom prst="line">
              <a:avLst/>
            </a:prstGeom>
            <a:noFill/>
            <a:ln w="7938"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49" name="Freeform 165"/>
            <p:cNvSpPr/>
            <p:nvPr/>
          </p:nvSpPr>
          <p:spPr bwMode="auto">
            <a:xfrm>
              <a:off x="4839" y="3614"/>
              <a:ext cx="102" cy="37"/>
            </a:xfrm>
            <a:custGeom>
              <a:avLst/>
              <a:gdLst>
                <a:gd name="T0" fmla="*/ 0 w 102"/>
                <a:gd name="T1" fmla="*/ 37 h 37"/>
                <a:gd name="T2" fmla="*/ 16 w 102"/>
                <a:gd name="T3" fmla="*/ 18 h 37"/>
                <a:gd name="T4" fmla="*/ 0 w 102"/>
                <a:gd name="T5" fmla="*/ 0 h 37"/>
                <a:gd name="T6" fmla="*/ 102 w 102"/>
                <a:gd name="T7" fmla="*/ 18 h 37"/>
                <a:gd name="T8" fmla="*/ 0 w 102"/>
                <a:gd name="T9" fmla="*/ 37 h 37"/>
                <a:gd name="T10" fmla="*/ 0 w 102"/>
                <a:gd name="T11" fmla="*/ 37 h 37"/>
              </a:gdLst>
              <a:ahLst/>
              <a:cxnLst>
                <a:cxn ang="0">
                  <a:pos x="T0" y="T1"/>
                </a:cxn>
                <a:cxn ang="0">
                  <a:pos x="T2" y="T3"/>
                </a:cxn>
                <a:cxn ang="0">
                  <a:pos x="T4" y="T5"/>
                </a:cxn>
                <a:cxn ang="0">
                  <a:pos x="T6" y="T7"/>
                </a:cxn>
                <a:cxn ang="0">
                  <a:pos x="T8" y="T9"/>
                </a:cxn>
                <a:cxn ang="0">
                  <a:pos x="T10" y="T11"/>
                </a:cxn>
              </a:cxnLst>
              <a:rect l="0" t="0" r="r" b="b"/>
              <a:pathLst>
                <a:path w="102" h="37">
                  <a:moveTo>
                    <a:pt x="0" y="37"/>
                  </a:moveTo>
                  <a:lnTo>
                    <a:pt x="16" y="18"/>
                  </a:lnTo>
                  <a:lnTo>
                    <a:pt x="0" y="0"/>
                  </a:lnTo>
                  <a:lnTo>
                    <a:pt x="102" y="18"/>
                  </a:lnTo>
                  <a:lnTo>
                    <a:pt x="0" y="37"/>
                  </a:lnTo>
                  <a:lnTo>
                    <a:pt x="0" y="37"/>
                  </a:lnTo>
                  <a:close/>
                </a:path>
              </a:pathLst>
            </a:custGeom>
            <a:solidFill>
              <a:srgbClr val="006699"/>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50" name="Freeform 166"/>
            <p:cNvSpPr/>
            <p:nvPr/>
          </p:nvSpPr>
          <p:spPr bwMode="auto">
            <a:xfrm>
              <a:off x="4839" y="3614"/>
              <a:ext cx="102" cy="37"/>
            </a:xfrm>
            <a:custGeom>
              <a:avLst/>
              <a:gdLst>
                <a:gd name="T0" fmla="*/ 0 w 102"/>
                <a:gd name="T1" fmla="*/ 37 h 37"/>
                <a:gd name="T2" fmla="*/ 16 w 102"/>
                <a:gd name="T3" fmla="*/ 18 h 37"/>
                <a:gd name="T4" fmla="*/ 0 w 102"/>
                <a:gd name="T5" fmla="*/ 0 h 37"/>
                <a:gd name="T6" fmla="*/ 102 w 102"/>
                <a:gd name="T7" fmla="*/ 18 h 37"/>
                <a:gd name="T8" fmla="*/ 0 w 102"/>
                <a:gd name="T9" fmla="*/ 37 h 37"/>
                <a:gd name="T10" fmla="*/ 0 w 102"/>
                <a:gd name="T11" fmla="*/ 37 h 37"/>
              </a:gdLst>
              <a:ahLst/>
              <a:cxnLst>
                <a:cxn ang="0">
                  <a:pos x="T0" y="T1"/>
                </a:cxn>
                <a:cxn ang="0">
                  <a:pos x="T2" y="T3"/>
                </a:cxn>
                <a:cxn ang="0">
                  <a:pos x="T4" y="T5"/>
                </a:cxn>
                <a:cxn ang="0">
                  <a:pos x="T6" y="T7"/>
                </a:cxn>
                <a:cxn ang="0">
                  <a:pos x="T8" y="T9"/>
                </a:cxn>
                <a:cxn ang="0">
                  <a:pos x="T10" y="T11"/>
                </a:cxn>
              </a:cxnLst>
              <a:rect l="0" t="0" r="r" b="b"/>
              <a:pathLst>
                <a:path w="102" h="37">
                  <a:moveTo>
                    <a:pt x="0" y="37"/>
                  </a:moveTo>
                  <a:lnTo>
                    <a:pt x="16" y="18"/>
                  </a:lnTo>
                  <a:lnTo>
                    <a:pt x="0" y="0"/>
                  </a:lnTo>
                  <a:lnTo>
                    <a:pt x="102" y="18"/>
                  </a:lnTo>
                  <a:lnTo>
                    <a:pt x="0" y="37"/>
                  </a:lnTo>
                  <a:lnTo>
                    <a:pt x="0" y="37"/>
                  </a:lnTo>
                  <a:close/>
                </a:path>
              </a:pathLst>
            </a:custGeom>
            <a:noFill/>
            <a:ln w="793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51" name="Line 167"/>
            <p:cNvSpPr>
              <a:spLocks noChangeShapeType="1"/>
            </p:cNvSpPr>
            <p:nvPr/>
          </p:nvSpPr>
          <p:spPr bwMode="auto">
            <a:xfrm flipV="1">
              <a:off x="3131" y="2221"/>
              <a:ext cx="1" cy="1410"/>
            </a:xfrm>
            <a:prstGeom prst="line">
              <a:avLst/>
            </a:prstGeom>
            <a:noFill/>
            <a:ln w="7938"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52" name="Freeform 168"/>
            <p:cNvSpPr/>
            <p:nvPr/>
          </p:nvSpPr>
          <p:spPr bwMode="auto">
            <a:xfrm>
              <a:off x="3113" y="2127"/>
              <a:ext cx="34" cy="120"/>
            </a:xfrm>
            <a:custGeom>
              <a:avLst/>
              <a:gdLst>
                <a:gd name="T0" fmla="*/ 34 w 34"/>
                <a:gd name="T1" fmla="*/ 120 h 120"/>
                <a:gd name="T2" fmla="*/ 18 w 34"/>
                <a:gd name="T3" fmla="*/ 94 h 120"/>
                <a:gd name="T4" fmla="*/ 0 w 34"/>
                <a:gd name="T5" fmla="*/ 120 h 120"/>
                <a:gd name="T6" fmla="*/ 18 w 34"/>
                <a:gd name="T7" fmla="*/ 0 h 120"/>
                <a:gd name="T8" fmla="*/ 34 w 34"/>
                <a:gd name="T9" fmla="*/ 120 h 120"/>
                <a:gd name="T10" fmla="*/ 34 w 34"/>
                <a:gd name="T11" fmla="*/ 120 h 120"/>
              </a:gdLst>
              <a:ahLst/>
              <a:cxnLst>
                <a:cxn ang="0">
                  <a:pos x="T0" y="T1"/>
                </a:cxn>
                <a:cxn ang="0">
                  <a:pos x="T2" y="T3"/>
                </a:cxn>
                <a:cxn ang="0">
                  <a:pos x="T4" y="T5"/>
                </a:cxn>
                <a:cxn ang="0">
                  <a:pos x="T6" y="T7"/>
                </a:cxn>
                <a:cxn ang="0">
                  <a:pos x="T8" y="T9"/>
                </a:cxn>
                <a:cxn ang="0">
                  <a:pos x="T10" y="T11"/>
                </a:cxn>
              </a:cxnLst>
              <a:rect l="0" t="0" r="r" b="b"/>
              <a:pathLst>
                <a:path w="34" h="120">
                  <a:moveTo>
                    <a:pt x="34" y="120"/>
                  </a:moveTo>
                  <a:lnTo>
                    <a:pt x="18" y="94"/>
                  </a:lnTo>
                  <a:lnTo>
                    <a:pt x="0" y="120"/>
                  </a:lnTo>
                  <a:lnTo>
                    <a:pt x="18" y="0"/>
                  </a:lnTo>
                  <a:lnTo>
                    <a:pt x="34" y="120"/>
                  </a:lnTo>
                  <a:lnTo>
                    <a:pt x="34" y="120"/>
                  </a:lnTo>
                  <a:close/>
                </a:path>
              </a:pathLst>
            </a:custGeom>
            <a:solidFill>
              <a:srgbClr val="006699"/>
            </a:solidFill>
            <a:ln>
              <a:noFill/>
            </a:ln>
            <a:extLst>
              <a:ext uri="{91240B29-F687-4F45-9708-019B960494DF}">
                <a14:hiddenLine xmlns:a14="http://schemas.microsoft.com/office/drawing/2010/main" w="9525">
                  <a:solidFill>
                    <a:srgbClr val="000000"/>
                  </a:solidFill>
                  <a:rou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53" name="Freeform 169"/>
            <p:cNvSpPr/>
            <p:nvPr/>
          </p:nvSpPr>
          <p:spPr bwMode="auto">
            <a:xfrm>
              <a:off x="3113" y="2127"/>
              <a:ext cx="34" cy="120"/>
            </a:xfrm>
            <a:custGeom>
              <a:avLst/>
              <a:gdLst>
                <a:gd name="T0" fmla="*/ 34 w 34"/>
                <a:gd name="T1" fmla="*/ 120 h 120"/>
                <a:gd name="T2" fmla="*/ 18 w 34"/>
                <a:gd name="T3" fmla="*/ 94 h 120"/>
                <a:gd name="T4" fmla="*/ 0 w 34"/>
                <a:gd name="T5" fmla="*/ 120 h 120"/>
                <a:gd name="T6" fmla="*/ 18 w 34"/>
                <a:gd name="T7" fmla="*/ 0 h 120"/>
                <a:gd name="T8" fmla="*/ 34 w 34"/>
                <a:gd name="T9" fmla="*/ 120 h 120"/>
                <a:gd name="T10" fmla="*/ 34 w 34"/>
                <a:gd name="T11" fmla="*/ 120 h 120"/>
              </a:gdLst>
              <a:ahLst/>
              <a:cxnLst>
                <a:cxn ang="0">
                  <a:pos x="T0" y="T1"/>
                </a:cxn>
                <a:cxn ang="0">
                  <a:pos x="T2" y="T3"/>
                </a:cxn>
                <a:cxn ang="0">
                  <a:pos x="T4" y="T5"/>
                </a:cxn>
                <a:cxn ang="0">
                  <a:pos x="T6" y="T7"/>
                </a:cxn>
                <a:cxn ang="0">
                  <a:pos x="T8" y="T9"/>
                </a:cxn>
                <a:cxn ang="0">
                  <a:pos x="T10" y="T11"/>
                </a:cxn>
              </a:cxnLst>
              <a:rect l="0" t="0" r="r" b="b"/>
              <a:pathLst>
                <a:path w="34" h="120">
                  <a:moveTo>
                    <a:pt x="34" y="120"/>
                  </a:moveTo>
                  <a:lnTo>
                    <a:pt x="18" y="94"/>
                  </a:lnTo>
                  <a:lnTo>
                    <a:pt x="0" y="120"/>
                  </a:lnTo>
                  <a:lnTo>
                    <a:pt x="18" y="0"/>
                  </a:lnTo>
                  <a:lnTo>
                    <a:pt x="34" y="120"/>
                  </a:lnTo>
                  <a:lnTo>
                    <a:pt x="34" y="120"/>
                  </a:lnTo>
                  <a:close/>
                </a:path>
              </a:pathLst>
            </a:custGeom>
            <a:noFill/>
            <a:ln w="793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54" name="Rectangle 170"/>
            <p:cNvSpPr>
              <a:spLocks noChangeArrowheads="1"/>
            </p:cNvSpPr>
            <p:nvPr/>
          </p:nvSpPr>
          <p:spPr bwMode="auto">
            <a:xfrm>
              <a:off x="4778" y="359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cs typeface="Arial Unicode MS" panose="020B0604020202020204" charset="-122"/>
                </a:rPr>
                <a:t>u</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sp>
          <p:nvSpPr>
            <p:cNvPr id="1270956" name="Line 172"/>
            <p:cNvSpPr>
              <a:spLocks noChangeShapeType="1"/>
            </p:cNvSpPr>
            <p:nvPr/>
          </p:nvSpPr>
          <p:spPr bwMode="auto">
            <a:xfrm flipV="1">
              <a:off x="3117" y="3594"/>
              <a:ext cx="1584" cy="38"/>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69" name="Line 185"/>
            <p:cNvSpPr>
              <a:spLocks noChangeShapeType="1"/>
            </p:cNvSpPr>
            <p:nvPr/>
          </p:nvSpPr>
          <p:spPr bwMode="auto">
            <a:xfrm flipV="1">
              <a:off x="3131" y="2678"/>
              <a:ext cx="76" cy="953"/>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70" name="Freeform 186"/>
            <p:cNvSpPr/>
            <p:nvPr/>
          </p:nvSpPr>
          <p:spPr bwMode="auto">
            <a:xfrm>
              <a:off x="3147" y="3389"/>
              <a:ext cx="60" cy="64"/>
            </a:xfrm>
            <a:custGeom>
              <a:avLst/>
              <a:gdLst>
                <a:gd name="T0" fmla="*/ 0 w 60"/>
                <a:gd name="T1" fmla="*/ 64 h 64"/>
                <a:gd name="T2" fmla="*/ 18 w 60"/>
                <a:gd name="T3" fmla="*/ 18 h 64"/>
                <a:gd name="T4" fmla="*/ 60 w 60"/>
                <a:gd name="T5" fmla="*/ 0 h 64"/>
              </a:gdLst>
              <a:ahLst/>
              <a:cxnLst>
                <a:cxn ang="0">
                  <a:pos x="T0" y="T1"/>
                </a:cxn>
                <a:cxn ang="0">
                  <a:pos x="T2" y="T3"/>
                </a:cxn>
                <a:cxn ang="0">
                  <a:pos x="T4" y="T5"/>
                </a:cxn>
              </a:cxnLst>
              <a:rect l="0" t="0" r="r" b="b"/>
              <a:pathLst>
                <a:path w="60" h="64">
                  <a:moveTo>
                    <a:pt x="0" y="64"/>
                  </a:moveTo>
                  <a:lnTo>
                    <a:pt x="18" y="18"/>
                  </a:lnTo>
                  <a:lnTo>
                    <a:pt x="60"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72" name="Freeform 188"/>
            <p:cNvSpPr/>
            <p:nvPr/>
          </p:nvSpPr>
          <p:spPr bwMode="auto">
            <a:xfrm>
              <a:off x="3165" y="3146"/>
              <a:ext cx="68" cy="66"/>
            </a:xfrm>
            <a:custGeom>
              <a:avLst/>
              <a:gdLst>
                <a:gd name="T0" fmla="*/ 0 w 68"/>
                <a:gd name="T1" fmla="*/ 66 h 66"/>
                <a:gd name="T2" fmla="*/ 25 w 68"/>
                <a:gd name="T3" fmla="*/ 20 h 66"/>
                <a:gd name="T4" fmla="*/ 68 w 68"/>
                <a:gd name="T5" fmla="*/ 0 h 66"/>
              </a:gdLst>
              <a:ahLst/>
              <a:cxnLst>
                <a:cxn ang="0">
                  <a:pos x="T0" y="T1"/>
                </a:cxn>
                <a:cxn ang="0">
                  <a:pos x="T2" y="T3"/>
                </a:cxn>
                <a:cxn ang="0">
                  <a:pos x="T4" y="T5"/>
                </a:cxn>
              </a:cxnLst>
              <a:rect l="0" t="0" r="r" b="b"/>
              <a:pathLst>
                <a:path w="68" h="66">
                  <a:moveTo>
                    <a:pt x="0" y="66"/>
                  </a:moveTo>
                  <a:lnTo>
                    <a:pt x="25" y="20"/>
                  </a:lnTo>
                  <a:lnTo>
                    <a:pt x="68" y="0"/>
                  </a:lnTo>
                </a:path>
              </a:pathLst>
            </a:custGeom>
            <a:noFill/>
            <a:ln w="17463" cap="rnd">
              <a:solidFill>
                <a:srgbClr val="0033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73" name="Line 189"/>
            <p:cNvSpPr>
              <a:spLocks noChangeShapeType="1"/>
            </p:cNvSpPr>
            <p:nvPr/>
          </p:nvSpPr>
          <p:spPr bwMode="auto">
            <a:xfrm flipV="1">
              <a:off x="3250" y="2802"/>
              <a:ext cx="1486" cy="82"/>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74" name="Freeform 190"/>
            <p:cNvSpPr/>
            <p:nvPr/>
          </p:nvSpPr>
          <p:spPr bwMode="auto">
            <a:xfrm>
              <a:off x="3189" y="2884"/>
              <a:ext cx="61" cy="66"/>
            </a:xfrm>
            <a:custGeom>
              <a:avLst/>
              <a:gdLst>
                <a:gd name="T0" fmla="*/ 0 w 61"/>
                <a:gd name="T1" fmla="*/ 66 h 66"/>
                <a:gd name="T2" fmla="*/ 18 w 61"/>
                <a:gd name="T3" fmla="*/ 18 h 66"/>
                <a:gd name="T4" fmla="*/ 61 w 61"/>
                <a:gd name="T5" fmla="*/ 0 h 66"/>
              </a:gdLst>
              <a:ahLst/>
              <a:cxnLst>
                <a:cxn ang="0">
                  <a:pos x="T0" y="T1"/>
                </a:cxn>
                <a:cxn ang="0">
                  <a:pos x="T2" y="T3"/>
                </a:cxn>
                <a:cxn ang="0">
                  <a:pos x="T4" y="T5"/>
                </a:cxn>
              </a:cxnLst>
              <a:rect l="0" t="0" r="r" b="b"/>
              <a:pathLst>
                <a:path w="61" h="66">
                  <a:moveTo>
                    <a:pt x="0" y="66"/>
                  </a:moveTo>
                  <a:lnTo>
                    <a:pt x="18" y="18"/>
                  </a:lnTo>
                  <a:lnTo>
                    <a:pt x="61" y="0"/>
                  </a:lnTo>
                </a:path>
              </a:pathLst>
            </a:custGeom>
            <a:noFill/>
            <a:ln w="17463"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75" name="Line 191"/>
            <p:cNvSpPr>
              <a:spLocks noChangeShapeType="1"/>
            </p:cNvSpPr>
            <p:nvPr/>
          </p:nvSpPr>
          <p:spPr bwMode="auto">
            <a:xfrm flipV="1">
              <a:off x="3268" y="2511"/>
              <a:ext cx="1468" cy="83"/>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graphicFrame>
        <p:nvGraphicFramePr>
          <p:cNvPr id="1270796" name="Object 12"/>
          <p:cNvGraphicFramePr>
            <a:graphicFrameLocks noGrp="1" noChangeAspect="1"/>
          </p:cNvGraphicFramePr>
          <p:nvPr>
            <p:ph sz="quarter" idx="1"/>
          </p:nvPr>
        </p:nvGraphicFramePr>
        <p:xfrm>
          <a:off x="2278790" y="192951"/>
          <a:ext cx="3619500" cy="3378200"/>
        </p:xfrm>
        <a:graphic>
          <a:graphicData uri="http://schemas.openxmlformats.org/presentationml/2006/ole">
            <mc:AlternateContent xmlns:mc="http://schemas.openxmlformats.org/markup-compatibility/2006">
              <mc:Choice xmlns:v="urn:schemas-microsoft-com:vml" Requires="v">
                <p:oleObj spid="_x0000_s2" name="Visio" r:id="rId1" imgW="1839595" imgH="1818005" progId="Visio.Drawing.11">
                  <p:embed/>
                </p:oleObj>
              </mc:Choice>
              <mc:Fallback>
                <p:oleObj name="Visio" r:id="rId1" imgW="1839595" imgH="1818005" progId="Visio.Drawing.11">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790" y="192951"/>
                        <a:ext cx="36195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836" name="Object 52"/>
          <p:cNvGraphicFramePr>
            <a:graphicFrameLocks noGrp="1" noChangeAspect="1"/>
          </p:cNvGraphicFramePr>
          <p:nvPr>
            <p:ph sz="quarter" idx="2"/>
          </p:nvPr>
        </p:nvGraphicFramePr>
        <p:xfrm>
          <a:off x="6472239" y="579183"/>
          <a:ext cx="2606675" cy="546100"/>
        </p:xfrm>
        <a:graphic>
          <a:graphicData uri="http://schemas.openxmlformats.org/presentationml/2006/ole">
            <mc:AlternateContent xmlns:mc="http://schemas.openxmlformats.org/markup-compatibility/2006">
              <mc:Choice xmlns:v="urn:schemas-microsoft-com:vml" Requires="v">
                <p:oleObj spid="_x0000_s3" name="Equation" r:id="rId3" imgW="1091565" imgH="228600" progId="Equation.DSMT4">
                  <p:embed/>
                </p:oleObj>
              </mc:Choice>
              <mc:Fallback>
                <p:oleObj name="Equation" r:id="rId3" imgW="1091565" imgH="228600" progId="Equation.DSMT4">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39" y="579183"/>
                        <a:ext cx="2606675"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839" name="Object 55"/>
          <p:cNvGraphicFramePr>
            <a:graphicFrameLocks noGrp="1" noChangeAspect="1"/>
          </p:cNvGraphicFramePr>
          <p:nvPr>
            <p:ph sz="quarter" idx="3"/>
          </p:nvPr>
        </p:nvGraphicFramePr>
        <p:xfrm>
          <a:off x="6507163" y="2384171"/>
          <a:ext cx="2654300" cy="595313"/>
        </p:xfrm>
        <a:graphic>
          <a:graphicData uri="http://schemas.openxmlformats.org/presentationml/2006/ole">
            <mc:AlternateContent xmlns:mc="http://schemas.openxmlformats.org/markup-compatibility/2006">
              <mc:Choice xmlns:v="urn:schemas-microsoft-com:vml" Requires="v">
                <p:oleObj spid="_x0000_s4" name="Equation" r:id="rId5" imgW="1129665" imgH="254000" progId="Equation.DSMT4">
                  <p:embed/>
                </p:oleObj>
              </mc:Choice>
              <mc:Fallback>
                <p:oleObj name="Equation" r:id="rId5" imgW="1129665" imgH="254000" progId="Equation.DSMT4">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7163" y="2384171"/>
                        <a:ext cx="26543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842" name="Object 58"/>
          <p:cNvGraphicFramePr>
            <a:graphicFrameLocks noGrp="1" noChangeAspect="1"/>
          </p:cNvGraphicFramePr>
          <p:nvPr>
            <p:ph sz="quarter" idx="4"/>
          </p:nvPr>
        </p:nvGraphicFramePr>
        <p:xfrm>
          <a:off x="6464301" y="1115759"/>
          <a:ext cx="3057525" cy="617537"/>
        </p:xfrm>
        <a:graphic>
          <a:graphicData uri="http://schemas.openxmlformats.org/presentationml/2006/ole">
            <mc:AlternateContent xmlns:mc="http://schemas.openxmlformats.org/markup-compatibility/2006">
              <mc:Choice xmlns:v="urn:schemas-microsoft-com:vml" Requires="v">
                <p:oleObj spid="_x0000_s5" name="Equation" r:id="rId7" imgW="1256665" imgH="254000" progId="Equation.DSMT4">
                  <p:embed/>
                </p:oleObj>
              </mc:Choice>
              <mc:Fallback>
                <p:oleObj name="Equation" r:id="rId7" imgW="1256665" imgH="254000" progId="Equation.DSMT4">
                  <p:embed/>
                  <p:pic>
                    <p:nvPicPr>
                      <p:cNvPr id="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4301" y="1115759"/>
                        <a:ext cx="3057525" cy="61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0845" name="Object 61"/>
          <p:cNvGraphicFramePr>
            <a:graphicFrameLocks noChangeAspect="1"/>
          </p:cNvGraphicFramePr>
          <p:nvPr/>
        </p:nvGraphicFramePr>
        <p:xfrm>
          <a:off x="6515101" y="1796795"/>
          <a:ext cx="2657475" cy="592138"/>
        </p:xfrm>
        <a:graphic>
          <a:graphicData uri="http://schemas.openxmlformats.org/presentationml/2006/ole">
            <mc:AlternateContent xmlns:mc="http://schemas.openxmlformats.org/markup-compatibility/2006">
              <mc:Choice xmlns:v="urn:schemas-microsoft-com:vml" Requires="v">
                <p:oleObj spid="_x0000_s6" name="Equation" r:id="rId9" imgW="1104900" imgH="228600" progId="Equation.DSMT4">
                  <p:embed/>
                </p:oleObj>
              </mc:Choice>
              <mc:Fallback>
                <p:oleObj name="Equation" r:id="rId9" imgW="1104900" imgH="228600" progId="Equation.DSMT4">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5101" y="1796795"/>
                        <a:ext cx="2657475"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71015" name="Group 231"/>
          <p:cNvGrpSpPr/>
          <p:nvPr/>
        </p:nvGrpSpPr>
        <p:grpSpPr bwMode="auto">
          <a:xfrm>
            <a:off x="2720975" y="3004884"/>
            <a:ext cx="2679700" cy="2706687"/>
            <a:chOff x="781" y="2121"/>
            <a:chExt cx="1688" cy="1705"/>
          </a:xfrm>
        </p:grpSpPr>
        <p:sp>
          <p:nvSpPr>
            <p:cNvPr id="1270847" name="Line 63"/>
            <p:cNvSpPr>
              <a:spLocks noChangeShapeType="1"/>
            </p:cNvSpPr>
            <p:nvPr/>
          </p:nvSpPr>
          <p:spPr bwMode="auto">
            <a:xfrm>
              <a:off x="781" y="3541"/>
              <a:ext cx="1405"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848" name="Line 64"/>
            <p:cNvSpPr>
              <a:spLocks noChangeShapeType="1"/>
            </p:cNvSpPr>
            <p:nvPr/>
          </p:nvSpPr>
          <p:spPr bwMode="auto">
            <a:xfrm>
              <a:off x="1472" y="2259"/>
              <a:ext cx="10" cy="156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849" name="Freeform 65"/>
            <p:cNvSpPr/>
            <p:nvPr/>
          </p:nvSpPr>
          <p:spPr bwMode="auto">
            <a:xfrm>
              <a:off x="2159" y="3514"/>
              <a:ext cx="187" cy="64"/>
            </a:xfrm>
            <a:custGeom>
              <a:avLst/>
              <a:gdLst>
                <a:gd name="T0" fmla="*/ 0 w 90"/>
                <a:gd name="T1" fmla="*/ 37 h 37"/>
                <a:gd name="T2" fmla="*/ 15 w 90"/>
                <a:gd name="T3" fmla="*/ 15 h 37"/>
                <a:gd name="T4" fmla="*/ 0 w 90"/>
                <a:gd name="T5" fmla="*/ 0 h 37"/>
                <a:gd name="T6" fmla="*/ 90 w 90"/>
                <a:gd name="T7" fmla="*/ 15 h 37"/>
                <a:gd name="T8" fmla="*/ 0 w 90"/>
                <a:gd name="T9" fmla="*/ 37 h 37"/>
              </a:gdLst>
              <a:ahLst/>
              <a:cxnLst>
                <a:cxn ang="0">
                  <a:pos x="T0" y="T1"/>
                </a:cxn>
                <a:cxn ang="0">
                  <a:pos x="T2" y="T3"/>
                </a:cxn>
                <a:cxn ang="0">
                  <a:pos x="T4" y="T5"/>
                </a:cxn>
                <a:cxn ang="0">
                  <a:pos x="T6" y="T7"/>
                </a:cxn>
                <a:cxn ang="0">
                  <a:pos x="T8" y="T9"/>
                </a:cxn>
              </a:cxnLst>
              <a:rect l="0" t="0" r="r" b="b"/>
              <a:pathLst>
                <a:path w="90" h="37">
                  <a:moveTo>
                    <a:pt x="0" y="37"/>
                  </a:moveTo>
                  <a:lnTo>
                    <a:pt x="15" y="15"/>
                  </a:lnTo>
                  <a:lnTo>
                    <a:pt x="0" y="0"/>
                  </a:lnTo>
                  <a:lnTo>
                    <a:pt x="90" y="15"/>
                  </a:lnTo>
                  <a:lnTo>
                    <a:pt x="0" y="37"/>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850" name="Freeform 66"/>
            <p:cNvSpPr/>
            <p:nvPr/>
          </p:nvSpPr>
          <p:spPr bwMode="auto">
            <a:xfrm>
              <a:off x="1434" y="2223"/>
              <a:ext cx="78" cy="152"/>
            </a:xfrm>
            <a:custGeom>
              <a:avLst/>
              <a:gdLst>
                <a:gd name="T0" fmla="*/ 0 w 38"/>
                <a:gd name="T1" fmla="*/ 91 h 91"/>
                <a:gd name="T2" fmla="*/ 23 w 38"/>
                <a:gd name="T3" fmla="*/ 76 h 91"/>
                <a:gd name="T4" fmla="*/ 38 w 38"/>
                <a:gd name="T5" fmla="*/ 91 h 91"/>
                <a:gd name="T6" fmla="*/ 23 w 38"/>
                <a:gd name="T7" fmla="*/ 0 h 91"/>
                <a:gd name="T8" fmla="*/ 0 w 38"/>
                <a:gd name="T9" fmla="*/ 91 h 91"/>
              </a:gdLst>
              <a:ahLst/>
              <a:cxnLst>
                <a:cxn ang="0">
                  <a:pos x="T0" y="T1"/>
                </a:cxn>
                <a:cxn ang="0">
                  <a:pos x="T2" y="T3"/>
                </a:cxn>
                <a:cxn ang="0">
                  <a:pos x="T4" y="T5"/>
                </a:cxn>
                <a:cxn ang="0">
                  <a:pos x="T6" y="T7"/>
                </a:cxn>
                <a:cxn ang="0">
                  <a:pos x="T8" y="T9"/>
                </a:cxn>
              </a:cxnLst>
              <a:rect l="0" t="0" r="r" b="b"/>
              <a:pathLst>
                <a:path w="38" h="91">
                  <a:moveTo>
                    <a:pt x="0" y="91"/>
                  </a:moveTo>
                  <a:lnTo>
                    <a:pt x="23" y="76"/>
                  </a:lnTo>
                  <a:lnTo>
                    <a:pt x="38" y="91"/>
                  </a:lnTo>
                  <a:lnTo>
                    <a:pt x="23" y="0"/>
                  </a:lnTo>
                  <a:lnTo>
                    <a:pt x="0" y="91"/>
                  </a:lnTo>
                  <a:close/>
                </a:path>
              </a:pathLst>
            </a:custGeom>
            <a:solidFill>
              <a:srgbClr val="000000"/>
            </a:solidFill>
            <a:ln w="12700">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851" name="Rectangle 67"/>
            <p:cNvSpPr>
              <a:spLocks noChangeArrowheads="1"/>
            </p:cNvSpPr>
            <p:nvPr/>
          </p:nvSpPr>
          <p:spPr bwMode="auto">
            <a:xfrm>
              <a:off x="1542" y="2121"/>
              <a:ext cx="15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3200" i="1">
                  <a:solidFill>
                    <a:srgbClr val="000000"/>
                  </a:solidFill>
                  <a:latin typeface="Times New Roman" panose="02020503050405090304" pitchFamily="18" charset="0"/>
                  <a:ea typeface="楷体_GB2312" pitchFamily="1" charset="-122"/>
                </a:rPr>
                <a:t>i</a:t>
              </a: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000000"/>
                </a:solidFill>
                <a:latin typeface="Times New Roman" panose="02020503050405090304" pitchFamily="18" charset="0"/>
                <a:ea typeface="楷体_GB2312" pitchFamily="1" charset="-122"/>
              </a:endParaRPr>
            </a:p>
          </p:txBody>
        </p:sp>
        <p:sp>
          <p:nvSpPr>
            <p:cNvPr id="1270852" name="Rectangle 68"/>
            <p:cNvSpPr>
              <a:spLocks noChangeArrowheads="1"/>
            </p:cNvSpPr>
            <p:nvPr/>
          </p:nvSpPr>
          <p:spPr bwMode="auto">
            <a:xfrm>
              <a:off x="2223" y="3503"/>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400" i="1">
                  <a:solidFill>
                    <a:srgbClr val="000000"/>
                  </a:solidFill>
                  <a:latin typeface="Times New Roman" panose="02020503050405090304" pitchFamily="18" charset="0"/>
                  <a:ea typeface="楷体_GB2312" pitchFamily="1" charset="-122"/>
                </a:rPr>
                <a:t>u</a:t>
              </a:r>
              <a:endParaRPr lang="en-US" altLang="zh-CN" sz="2400" b="1">
                <a:solidFill>
                  <a:srgbClr val="000000"/>
                </a:solidFill>
                <a:latin typeface="Times New Roman" panose="02020503050405090304" pitchFamily="18" charset="0"/>
                <a:ea typeface="楷体_GB2312" pitchFamily="1" charset="-122"/>
              </a:endParaRPr>
            </a:p>
          </p:txBody>
        </p:sp>
        <p:sp>
          <p:nvSpPr>
            <p:cNvPr id="1270853" name="Rectangle 69"/>
            <p:cNvSpPr>
              <a:spLocks noChangeArrowheads="1"/>
            </p:cNvSpPr>
            <p:nvPr/>
          </p:nvSpPr>
          <p:spPr bwMode="auto">
            <a:xfrm>
              <a:off x="2325" y="3623"/>
              <a:ext cx="1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BE</a:t>
              </a:r>
              <a:endParaRPr lang="en-US" altLang="zh-CN" sz="1400" b="1">
                <a:solidFill>
                  <a:srgbClr val="000000"/>
                </a:solidFill>
                <a:latin typeface="Times New Roman" panose="02020503050405090304" pitchFamily="18" charset="0"/>
                <a:ea typeface="楷体_GB2312" pitchFamily="1" charset="-122"/>
              </a:endParaRPr>
            </a:p>
          </p:txBody>
        </p:sp>
        <p:sp>
          <p:nvSpPr>
            <p:cNvPr id="1270854" name="Freeform 70"/>
            <p:cNvSpPr/>
            <p:nvPr/>
          </p:nvSpPr>
          <p:spPr bwMode="auto">
            <a:xfrm>
              <a:off x="1764" y="2381"/>
              <a:ext cx="186" cy="1158"/>
            </a:xfrm>
            <a:custGeom>
              <a:avLst/>
              <a:gdLst>
                <a:gd name="T0" fmla="*/ 393 w 393"/>
                <a:gd name="T1" fmla="*/ 0 h 855"/>
                <a:gd name="T2" fmla="*/ 378 w 393"/>
                <a:gd name="T3" fmla="*/ 84 h 855"/>
                <a:gd name="T4" fmla="*/ 347 w 393"/>
                <a:gd name="T5" fmla="*/ 174 h 855"/>
                <a:gd name="T6" fmla="*/ 325 w 393"/>
                <a:gd name="T7" fmla="*/ 273 h 855"/>
                <a:gd name="T8" fmla="*/ 294 w 393"/>
                <a:gd name="T9" fmla="*/ 371 h 855"/>
                <a:gd name="T10" fmla="*/ 264 w 393"/>
                <a:gd name="T11" fmla="*/ 469 h 855"/>
                <a:gd name="T12" fmla="*/ 234 w 393"/>
                <a:gd name="T13" fmla="*/ 567 h 855"/>
                <a:gd name="T14" fmla="*/ 196 w 393"/>
                <a:gd name="T15" fmla="*/ 651 h 855"/>
                <a:gd name="T16" fmla="*/ 151 w 393"/>
                <a:gd name="T17" fmla="*/ 726 h 855"/>
                <a:gd name="T18" fmla="*/ 105 w 393"/>
                <a:gd name="T19" fmla="*/ 787 h 855"/>
                <a:gd name="T20" fmla="*/ 60 w 393"/>
                <a:gd name="T21" fmla="*/ 832 h 855"/>
                <a:gd name="T22" fmla="*/ 0 w 393"/>
                <a:gd name="T23"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855">
                  <a:moveTo>
                    <a:pt x="393" y="0"/>
                  </a:moveTo>
                  <a:lnTo>
                    <a:pt x="378" y="84"/>
                  </a:lnTo>
                  <a:lnTo>
                    <a:pt x="347" y="174"/>
                  </a:lnTo>
                  <a:lnTo>
                    <a:pt x="325" y="273"/>
                  </a:lnTo>
                  <a:lnTo>
                    <a:pt x="294" y="371"/>
                  </a:lnTo>
                  <a:lnTo>
                    <a:pt x="264" y="469"/>
                  </a:lnTo>
                  <a:lnTo>
                    <a:pt x="234" y="567"/>
                  </a:lnTo>
                  <a:lnTo>
                    <a:pt x="196" y="651"/>
                  </a:lnTo>
                  <a:lnTo>
                    <a:pt x="151" y="726"/>
                  </a:lnTo>
                  <a:lnTo>
                    <a:pt x="105" y="787"/>
                  </a:lnTo>
                  <a:lnTo>
                    <a:pt x="60" y="832"/>
                  </a:lnTo>
                  <a:lnTo>
                    <a:pt x="0" y="855"/>
                  </a:lnTo>
                </a:path>
              </a:pathLst>
            </a:custGeom>
            <a:noFill/>
            <a:ln w="19050" cmpd="sng">
              <a:solidFill>
                <a:srgbClr val="000000"/>
              </a:solidFill>
              <a:prstDash val="solid"/>
              <a:round/>
            </a:ln>
            <a:extLst>
              <a:ext uri="{909E8E84-426E-40DD-AFC4-6F175D3DCCD1}">
                <a14:hiddenFill xmlns:a14="http://schemas.microsoft.com/office/drawing/2010/main">
                  <a:solidFill>
                    <a:schemeClr val="tx1"/>
                  </a:solid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1270911" name="Object 127"/>
            <p:cNvGraphicFramePr>
              <a:graphicFrameLocks noChangeAspect="1"/>
            </p:cNvGraphicFramePr>
            <p:nvPr/>
          </p:nvGraphicFramePr>
          <p:xfrm>
            <a:off x="1439" y="3514"/>
            <a:ext cx="352" cy="62"/>
          </p:xfrm>
          <a:graphic>
            <a:graphicData uri="http://schemas.openxmlformats.org/presentationml/2006/ole">
              <mc:AlternateContent xmlns:mc="http://schemas.openxmlformats.org/markup-compatibility/2006">
                <mc:Choice xmlns:v="urn:schemas-microsoft-com:vml" Requires="v">
                  <p:oleObj spid="_x0000_s7" name="Visio" r:id="rId11" imgW="893445" imgH="262890" progId="Visio.Drawing.11">
                    <p:embed/>
                  </p:oleObj>
                </mc:Choice>
                <mc:Fallback>
                  <p:oleObj name="Visio" r:id="rId11" imgW="893445" imgH="262890" progId="Visio.Drawing.11">
                    <p:embed/>
                    <p:pic>
                      <p:nvPicPr>
                        <p:cNvPr id="0" name="Object 1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9" y="3514"/>
                          <a:ext cx="352" cy="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70978" name="Rectangle 194"/>
            <p:cNvSpPr>
              <a:spLocks noChangeArrowheads="1"/>
            </p:cNvSpPr>
            <p:nvPr/>
          </p:nvSpPr>
          <p:spPr bwMode="auto">
            <a:xfrm>
              <a:off x="1505" y="3526"/>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cs typeface="Arial Unicode MS" panose="020B0604020202020204" charset="-122"/>
                </a:rPr>
                <a:t>0</a:t>
              </a:r>
              <a:endParaRPr lang="en-US" altLang="zh-CN" sz="2400">
                <a:solidFill>
                  <a:srgbClr val="FFFFCC"/>
                </a:solidFill>
                <a:latin typeface="Times New Roman" panose="02020503050405090304" pitchFamily="18" charset="0"/>
                <a:ea typeface="楷体_GB2312" pitchFamily="1" charset="-122"/>
                <a:cs typeface="Arial Unicode MS" panose="020B0604020202020204" charset="-122"/>
              </a:endParaRPr>
            </a:p>
          </p:txBody>
        </p:sp>
        <p:graphicFrame>
          <p:nvGraphicFramePr>
            <p:cNvPr id="1270982" name="Object 198"/>
            <p:cNvGraphicFramePr>
              <a:graphicFrameLocks noChangeAspect="1"/>
            </p:cNvGraphicFramePr>
            <p:nvPr/>
          </p:nvGraphicFramePr>
          <p:xfrm>
            <a:off x="793" y="3451"/>
            <a:ext cx="727" cy="249"/>
          </p:xfrm>
          <a:graphic>
            <a:graphicData uri="http://schemas.openxmlformats.org/presentationml/2006/ole">
              <mc:AlternateContent xmlns:mc="http://schemas.openxmlformats.org/markup-compatibility/2006">
                <mc:Choice xmlns:v="urn:schemas-microsoft-com:vml" Requires="v">
                  <p:oleObj spid="_x0000_s8" name="Visio" r:id="rId13" imgW="1387475" imgH="514985" progId="Visio.Drawing.11">
                    <p:embed/>
                  </p:oleObj>
                </mc:Choice>
                <mc:Fallback>
                  <p:oleObj name="Visio" r:id="rId13" imgW="1387475" imgH="514985" progId="Visio.Drawing.11">
                    <p:embed/>
                    <p:pic>
                      <p:nvPicPr>
                        <p:cNvPr id="0" name="Object 1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3" y="3451"/>
                          <a:ext cx="72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71016" name="Group 232"/>
          <p:cNvGrpSpPr/>
          <p:nvPr/>
        </p:nvGrpSpPr>
        <p:grpSpPr bwMode="auto">
          <a:xfrm>
            <a:off x="2843214" y="3412871"/>
            <a:ext cx="2087773" cy="2222501"/>
            <a:chOff x="0" y="384"/>
            <a:chExt cx="1233" cy="1400"/>
          </a:xfrm>
        </p:grpSpPr>
        <p:graphicFrame>
          <p:nvGraphicFramePr>
            <p:cNvPr id="1270991" name="Object 207"/>
            <p:cNvGraphicFramePr>
              <a:graphicFrameLocks noChangeAspect="1"/>
            </p:cNvGraphicFramePr>
            <p:nvPr/>
          </p:nvGraphicFramePr>
          <p:xfrm>
            <a:off x="0" y="1528"/>
            <a:ext cx="941" cy="36"/>
          </p:xfrm>
          <a:graphic>
            <a:graphicData uri="http://schemas.openxmlformats.org/presentationml/2006/ole">
              <mc:AlternateContent xmlns:mc="http://schemas.openxmlformats.org/markup-compatibility/2006">
                <mc:Choice xmlns:v="urn:schemas-microsoft-com:vml" Requires="v">
                  <p:oleObj spid="_x0000_s9" name="Visio" r:id="rId15" imgW="1040765" imgH="52705" progId="Visio.Drawing.11">
                    <p:embed/>
                  </p:oleObj>
                </mc:Choice>
                <mc:Fallback>
                  <p:oleObj name="Visio" r:id="rId15" imgW="1040765" imgH="52705" progId="Visio.Drawing.11">
                    <p:embed/>
                    <p:pic>
                      <p:nvPicPr>
                        <p:cNvPr id="0" name="Object 2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528"/>
                          <a:ext cx="941"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1270992" name="Line 208"/>
            <p:cNvSpPr>
              <a:spLocks noChangeShapeType="1"/>
            </p:cNvSpPr>
            <p:nvPr/>
          </p:nvSpPr>
          <p:spPr bwMode="auto">
            <a:xfrm>
              <a:off x="915" y="384"/>
              <a:ext cx="3" cy="115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0994" name="Rectangle 210"/>
            <p:cNvSpPr>
              <a:spLocks noChangeArrowheads="1"/>
            </p:cNvSpPr>
            <p:nvPr/>
          </p:nvSpPr>
          <p:spPr bwMode="auto">
            <a:xfrm>
              <a:off x="841" y="1564"/>
              <a:ext cx="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1270995" name="Rectangle 211"/>
            <p:cNvSpPr>
              <a:spLocks noChangeArrowheads="1"/>
            </p:cNvSpPr>
            <p:nvPr/>
          </p:nvSpPr>
          <p:spPr bwMode="auto">
            <a:xfrm>
              <a:off x="965" y="1668"/>
              <a:ext cx="2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BE(on)</a:t>
              </a:r>
              <a:endParaRPr lang="en-US" altLang="zh-CN" sz="1200" b="1">
                <a:solidFill>
                  <a:srgbClr val="CC0000"/>
                </a:solidFill>
                <a:latin typeface="Times New Roman" panose="02020503050405090304" pitchFamily="18" charset="0"/>
                <a:ea typeface="楷体_GB2312" pitchFamily="1" charset="-122"/>
              </a:endParaRPr>
            </a:p>
          </p:txBody>
        </p:sp>
      </p:grpSp>
      <p:grpSp>
        <p:nvGrpSpPr>
          <p:cNvPr id="1271000" name="Group 216"/>
          <p:cNvGrpSpPr/>
          <p:nvPr/>
        </p:nvGrpSpPr>
        <p:grpSpPr bwMode="auto">
          <a:xfrm>
            <a:off x="6479925" y="3601783"/>
            <a:ext cx="2637089" cy="2220946"/>
            <a:chOff x="3129" y="1919"/>
            <a:chExt cx="1434" cy="1370"/>
          </a:xfrm>
        </p:grpSpPr>
        <p:sp>
          <p:nvSpPr>
            <p:cNvPr id="1271001" name="Line 217"/>
            <p:cNvSpPr>
              <a:spLocks noChangeShapeType="1"/>
            </p:cNvSpPr>
            <p:nvPr/>
          </p:nvSpPr>
          <p:spPr bwMode="auto">
            <a:xfrm>
              <a:off x="3190" y="2028"/>
              <a:ext cx="1314" cy="1"/>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1002" name="Line 218"/>
            <p:cNvSpPr>
              <a:spLocks noChangeShapeType="1"/>
            </p:cNvSpPr>
            <p:nvPr/>
          </p:nvSpPr>
          <p:spPr bwMode="auto">
            <a:xfrm>
              <a:off x="3190" y="1919"/>
              <a:ext cx="1" cy="1157"/>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1003" name="Line 219"/>
            <p:cNvSpPr>
              <a:spLocks noChangeShapeType="1"/>
            </p:cNvSpPr>
            <p:nvPr/>
          </p:nvSpPr>
          <p:spPr bwMode="auto">
            <a:xfrm>
              <a:off x="3190" y="2287"/>
              <a:ext cx="1314" cy="1"/>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1004" name="Line 220"/>
            <p:cNvSpPr>
              <a:spLocks noChangeShapeType="1"/>
            </p:cNvSpPr>
            <p:nvPr/>
          </p:nvSpPr>
          <p:spPr bwMode="auto">
            <a:xfrm>
              <a:off x="3190" y="2559"/>
              <a:ext cx="1314" cy="1"/>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1005" name="Line 221"/>
            <p:cNvSpPr>
              <a:spLocks noChangeShapeType="1"/>
            </p:cNvSpPr>
            <p:nvPr/>
          </p:nvSpPr>
          <p:spPr bwMode="auto">
            <a:xfrm>
              <a:off x="3190" y="2815"/>
              <a:ext cx="1314" cy="2"/>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271006" name="Rectangle 222"/>
            <p:cNvSpPr>
              <a:spLocks noChangeArrowheads="1"/>
            </p:cNvSpPr>
            <p:nvPr/>
          </p:nvSpPr>
          <p:spPr bwMode="auto">
            <a:xfrm>
              <a:off x="3129" y="3088"/>
              <a:ext cx="10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1271007" name="Rectangle 223"/>
            <p:cNvSpPr>
              <a:spLocks noChangeArrowheads="1"/>
            </p:cNvSpPr>
            <p:nvPr/>
          </p:nvSpPr>
          <p:spPr bwMode="auto">
            <a:xfrm>
              <a:off x="3263" y="3175"/>
              <a:ext cx="256"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CE(sat)</a:t>
              </a:r>
              <a:endParaRPr lang="en-US" altLang="zh-CN" sz="1200" b="1">
                <a:solidFill>
                  <a:srgbClr val="CC0000"/>
                </a:solidFill>
                <a:latin typeface="Times New Roman" panose="02020503050405090304" pitchFamily="18" charset="0"/>
                <a:ea typeface="楷体_GB2312" pitchFamily="1" charset="-122"/>
              </a:endParaRPr>
            </a:p>
          </p:txBody>
        </p:sp>
        <p:grpSp>
          <p:nvGrpSpPr>
            <p:cNvPr id="1271008" name="Group 224"/>
            <p:cNvGrpSpPr/>
            <p:nvPr/>
          </p:nvGrpSpPr>
          <p:grpSpPr bwMode="auto">
            <a:xfrm>
              <a:off x="3801" y="2869"/>
              <a:ext cx="310" cy="215"/>
              <a:chOff x="4206" y="2869"/>
              <a:chExt cx="310" cy="215"/>
            </a:xfrm>
          </p:grpSpPr>
          <p:sp>
            <p:nvSpPr>
              <p:cNvPr id="1271009" name="Rectangle 225"/>
              <p:cNvSpPr>
                <a:spLocks noChangeArrowheads="1"/>
              </p:cNvSpPr>
              <p:nvPr/>
            </p:nvSpPr>
            <p:spPr bwMode="auto">
              <a:xfrm>
                <a:off x="4206" y="2869"/>
                <a:ext cx="4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I</a:t>
                </a:r>
                <a:endParaRPr lang="en-US" altLang="zh-CN" sz="2000">
                  <a:solidFill>
                    <a:srgbClr val="CC0000"/>
                  </a:solidFill>
                  <a:latin typeface="Times New Roman" panose="02020503050405090304" pitchFamily="18" charset="0"/>
                  <a:ea typeface="楷体_GB2312" pitchFamily="1" charset="-122"/>
                </a:endParaRPr>
              </a:p>
            </p:txBody>
          </p:sp>
          <p:sp>
            <p:nvSpPr>
              <p:cNvPr id="1271010" name="Rectangle 226"/>
              <p:cNvSpPr>
                <a:spLocks noChangeArrowheads="1"/>
              </p:cNvSpPr>
              <p:nvPr/>
            </p:nvSpPr>
            <p:spPr bwMode="auto">
              <a:xfrm>
                <a:off x="4294" y="2970"/>
                <a:ext cx="56"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B</a:t>
                </a:r>
                <a:endParaRPr lang="en-US" altLang="zh-CN" sz="1200" b="1">
                  <a:solidFill>
                    <a:srgbClr val="CC0000"/>
                  </a:solidFill>
                  <a:latin typeface="Times New Roman" panose="02020503050405090304" pitchFamily="18" charset="0"/>
                  <a:ea typeface="楷体_GB2312" pitchFamily="1" charset="-122"/>
                </a:endParaRPr>
              </a:p>
            </p:txBody>
          </p:sp>
          <p:sp>
            <p:nvSpPr>
              <p:cNvPr id="1271011" name="Rectangle 227"/>
              <p:cNvSpPr>
                <a:spLocks noChangeArrowheads="1"/>
              </p:cNvSpPr>
              <p:nvPr/>
            </p:nvSpPr>
            <p:spPr bwMode="auto">
              <a:xfrm>
                <a:off x="4383" y="2891"/>
                <a:ext cx="1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a:solidFill>
                      <a:srgbClr val="CC0000"/>
                    </a:solidFill>
                    <a:latin typeface="Times New Roman" panose="02020503050405090304" pitchFamily="18" charset="0"/>
                    <a:ea typeface="楷体_GB2312" pitchFamily="1" charset="-122"/>
                  </a:rPr>
                  <a:t>=0</a:t>
                </a:r>
                <a:endParaRPr lang="zh-CN" altLang="en-US" b="1">
                  <a:solidFill>
                    <a:srgbClr val="CC0000"/>
                  </a:solidFill>
                  <a:latin typeface="Times New Roman" panose="02020503050405090304" pitchFamily="18" charset="0"/>
                  <a:ea typeface="楷体_GB2312" pitchFamily="1" charset="-122"/>
                </a:endParaRPr>
              </a:p>
            </p:txBody>
          </p:sp>
        </p:grpSp>
        <p:graphicFrame>
          <p:nvGraphicFramePr>
            <p:cNvPr id="1271012" name="Object 228"/>
            <p:cNvGraphicFramePr>
              <a:graphicFrameLocks noChangeAspect="1"/>
            </p:cNvGraphicFramePr>
            <p:nvPr/>
          </p:nvGraphicFramePr>
          <p:xfrm>
            <a:off x="3155" y="3048"/>
            <a:ext cx="1408" cy="58"/>
          </p:xfrm>
          <a:graphic>
            <a:graphicData uri="http://schemas.openxmlformats.org/presentationml/2006/ole">
              <mc:AlternateContent xmlns:mc="http://schemas.openxmlformats.org/markup-compatibility/2006">
                <mc:Choice xmlns:v="urn:schemas-microsoft-com:vml" Requires="v">
                  <p:oleObj spid="_x0000_s10" name="Visio" r:id="rId17" imgW="1040765" imgH="52705" progId="Visio.Drawing.11">
                    <p:embed/>
                  </p:oleObj>
                </mc:Choice>
                <mc:Fallback>
                  <p:oleObj name="Visio" r:id="rId17" imgW="1040765" imgH="52705" progId="Visio.Drawing.11">
                    <p:embed/>
                    <p:pic>
                      <p:nvPicPr>
                        <p:cNvPr id="0" name="Object 2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5" y="3048"/>
                          <a:ext cx="1408"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271017" name="Object 233"/>
          <p:cNvGraphicFramePr>
            <a:graphicFrameLocks noChangeAspect="1"/>
          </p:cNvGraphicFramePr>
          <p:nvPr/>
        </p:nvGraphicFramePr>
        <p:xfrm>
          <a:off x="6008688" y="672846"/>
          <a:ext cx="635000" cy="866775"/>
        </p:xfrm>
        <a:graphic>
          <a:graphicData uri="http://schemas.openxmlformats.org/presentationml/2006/ole">
            <mc:AlternateContent xmlns:mc="http://schemas.openxmlformats.org/markup-compatibility/2006">
              <mc:Choice xmlns:v="urn:schemas-microsoft-com:vml" Requires="v">
                <p:oleObj spid="_x0000_s11" name="Visio" r:id="rId18" imgW="851535" imgH="798830" progId="Visio.Drawing.11">
                  <p:embed/>
                </p:oleObj>
              </mc:Choice>
              <mc:Fallback>
                <p:oleObj name="Visio" r:id="rId18" imgW="851535" imgH="798830" progId="Visio.Drawing.11">
                  <p:embed/>
                  <p:pic>
                    <p:nvPicPr>
                      <p:cNvPr id="0" name="Object 2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08688" y="672846"/>
                        <a:ext cx="6350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71019" name="Object 235"/>
          <p:cNvGraphicFramePr>
            <a:graphicFrameLocks noChangeAspect="1"/>
          </p:cNvGraphicFramePr>
          <p:nvPr/>
        </p:nvGraphicFramePr>
        <p:xfrm>
          <a:off x="6076950" y="1877758"/>
          <a:ext cx="604838" cy="912812"/>
        </p:xfrm>
        <a:graphic>
          <a:graphicData uri="http://schemas.openxmlformats.org/presentationml/2006/ole">
            <mc:AlternateContent xmlns:mc="http://schemas.openxmlformats.org/markup-compatibility/2006">
              <mc:Choice xmlns:v="urn:schemas-microsoft-com:vml" Requires="v">
                <p:oleObj spid="_x0000_s12" name="Visio" r:id="rId20" imgW="851535" imgH="798830" progId="Visio.Drawing.11">
                  <p:embed/>
                </p:oleObj>
              </mc:Choice>
              <mc:Fallback>
                <p:oleObj name="Visio" r:id="rId20" imgW="851535" imgH="798830" progId="Visio.Drawing.11">
                  <p:embed/>
                  <p:pic>
                    <p:nvPicPr>
                      <p:cNvPr id="0" name="Object 2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76950" y="1877758"/>
                        <a:ext cx="604838"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71023" name="Group 239"/>
          <p:cNvGrpSpPr/>
          <p:nvPr/>
        </p:nvGrpSpPr>
        <p:grpSpPr bwMode="auto">
          <a:xfrm>
            <a:off x="2436813" y="5706809"/>
            <a:ext cx="3498850" cy="1082675"/>
            <a:chOff x="1600" y="2256"/>
            <a:chExt cx="2204" cy="646"/>
          </a:xfrm>
        </p:grpSpPr>
        <p:sp>
          <p:nvSpPr>
            <p:cNvPr id="1271024" name="Rectangle 240"/>
            <p:cNvSpPr>
              <a:spLocks noChangeArrowheads="1"/>
            </p:cNvSpPr>
            <p:nvPr/>
          </p:nvSpPr>
          <p:spPr bwMode="auto">
            <a:xfrm>
              <a:off x="2461" y="2256"/>
              <a:ext cx="1343"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0.</a:t>
              </a:r>
              <a:r>
                <a:rPr lang="en-US" altLang="zh-CN" sz="2400" b="1">
                  <a:solidFill>
                    <a:srgbClr val="0000CC"/>
                  </a:solidFill>
                  <a:latin typeface="Times New Roman" panose="02020503050405090304" pitchFamily="18" charset="0"/>
                  <a:ea typeface="楷体_GB2312" pitchFamily="1" charset="-122"/>
                </a:rPr>
                <a:t>7V(</a:t>
              </a:r>
              <a:r>
                <a:rPr lang="zh-CN" altLang="en-US" sz="2400" b="1">
                  <a:solidFill>
                    <a:srgbClr val="0000CC"/>
                  </a:solidFill>
                  <a:latin typeface="Times New Roman" panose="02020503050405090304" pitchFamily="18" charset="0"/>
                  <a:ea typeface="楷体_GB2312" pitchFamily="1" charset="-122"/>
                </a:rPr>
                <a:t>硅管</a:t>
              </a:r>
              <a:r>
                <a:rPr lang="en-US" altLang="zh-CN" sz="2400" b="1">
                  <a:solidFill>
                    <a:srgbClr val="0000CC"/>
                  </a:solidFill>
                  <a:latin typeface="Times New Roman" panose="02020503050405090304" pitchFamily="18" charset="0"/>
                  <a:ea typeface="楷体_GB2312" pitchFamily="1" charset="-122"/>
                </a:rPr>
                <a:t>)              0.3V(</a:t>
              </a:r>
              <a:r>
                <a:rPr lang="zh-CN" altLang="en-US" sz="2400" b="1">
                  <a:solidFill>
                    <a:srgbClr val="0000CC"/>
                  </a:solidFill>
                  <a:latin typeface="Times New Roman" panose="02020503050405090304" pitchFamily="18" charset="0"/>
                  <a:ea typeface="楷体_GB2312" pitchFamily="1" charset="-122"/>
                </a:rPr>
                <a:t>锗管</a:t>
              </a:r>
              <a:r>
                <a:rPr lang="en-US" altLang="zh-CN" sz="2400" b="1">
                  <a:solidFill>
                    <a:srgbClr val="0000CC"/>
                  </a:solidFill>
                  <a:latin typeface="Times New Roman" panose="02020503050405090304" pitchFamily="18" charset="0"/>
                  <a:ea typeface="楷体_GB2312" pitchFamily="1" charset="-122"/>
                </a:rPr>
                <a:t>)</a:t>
              </a:r>
              <a:endParaRPr lang="en-US" altLang="zh-CN" sz="2400" b="1">
                <a:solidFill>
                  <a:srgbClr val="0000CC"/>
                </a:solidFill>
                <a:latin typeface="Times New Roman" panose="02020503050405090304" pitchFamily="18" charset="0"/>
                <a:ea typeface="楷体_GB2312" pitchFamily="1" charset="-122"/>
              </a:endParaRPr>
            </a:p>
          </p:txBody>
        </p:sp>
        <p:sp>
          <p:nvSpPr>
            <p:cNvPr id="1271025" name="Rectangle 241"/>
            <p:cNvSpPr>
              <a:spLocks noChangeArrowheads="1"/>
            </p:cNvSpPr>
            <p:nvPr/>
          </p:nvSpPr>
          <p:spPr bwMode="auto">
            <a:xfrm>
              <a:off x="1600" y="2384"/>
              <a:ext cx="1024"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BE(on) </a:t>
              </a:r>
              <a:r>
                <a:rPr lang="en-US" altLang="zh-CN" sz="2400">
                  <a:solidFill>
                    <a:srgbClr val="0000CC"/>
                  </a:solidFill>
                </a:rPr>
                <a:t>=</a:t>
              </a:r>
              <a:endParaRPr lang="en-US" altLang="zh-CN" sz="2400" b="1">
                <a:solidFill>
                  <a:srgbClr val="0000CC"/>
                </a:solidFill>
                <a:latin typeface="Times New Roman" panose="02020503050405090304" pitchFamily="18" charset="0"/>
                <a:ea typeface="楷体_GB2312" pitchFamily="1" charset="-122"/>
              </a:endParaRPr>
            </a:p>
          </p:txBody>
        </p:sp>
        <p:graphicFrame>
          <p:nvGraphicFramePr>
            <p:cNvPr id="1271026" name="Object 242"/>
            <p:cNvGraphicFramePr>
              <a:graphicFrameLocks noChangeAspect="1"/>
            </p:cNvGraphicFramePr>
            <p:nvPr/>
          </p:nvGraphicFramePr>
          <p:xfrm>
            <a:off x="2275" y="2376"/>
            <a:ext cx="337" cy="455"/>
          </p:xfrm>
          <a:graphic>
            <a:graphicData uri="http://schemas.openxmlformats.org/presentationml/2006/ole">
              <mc:AlternateContent xmlns:mc="http://schemas.openxmlformats.org/markup-compatibility/2006">
                <mc:Choice xmlns:v="urn:schemas-microsoft-com:vml" Requires="v">
                  <p:oleObj spid="_x0000_s13" name="Visio" r:id="rId21" imgW="851535" imgH="798830" progId="Visio.Drawing.11">
                    <p:embed/>
                  </p:oleObj>
                </mc:Choice>
                <mc:Fallback>
                  <p:oleObj name="Visio" r:id="rId21" imgW="851535" imgH="798830" progId="Visio.Drawing.11">
                    <p:embed/>
                    <p:pic>
                      <p:nvPicPr>
                        <p:cNvPr id="0" name="Object 2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75" y="2376"/>
                          <a:ext cx="337"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71027" name="Group 243"/>
          <p:cNvGrpSpPr/>
          <p:nvPr/>
        </p:nvGrpSpPr>
        <p:grpSpPr bwMode="auto">
          <a:xfrm>
            <a:off x="6365875" y="5778246"/>
            <a:ext cx="3498850" cy="1025525"/>
            <a:chOff x="1600" y="2256"/>
            <a:chExt cx="2204" cy="646"/>
          </a:xfrm>
        </p:grpSpPr>
        <p:sp>
          <p:nvSpPr>
            <p:cNvPr id="1271028" name="Rectangle 244"/>
            <p:cNvSpPr>
              <a:spLocks noChangeArrowheads="1"/>
            </p:cNvSpPr>
            <p:nvPr/>
          </p:nvSpPr>
          <p:spPr bwMode="auto">
            <a:xfrm>
              <a:off x="2461" y="2256"/>
              <a:ext cx="1343" cy="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0.</a:t>
              </a:r>
              <a:r>
                <a:rPr lang="en-US" altLang="zh-CN" sz="2400" b="1">
                  <a:solidFill>
                    <a:srgbClr val="0000CC"/>
                  </a:solidFill>
                  <a:latin typeface="Times New Roman" panose="02020503050405090304" pitchFamily="18" charset="0"/>
                  <a:ea typeface="楷体_GB2312" pitchFamily="1" charset="-122"/>
                </a:rPr>
                <a:t>5V(</a:t>
              </a:r>
              <a:r>
                <a:rPr lang="zh-CN" altLang="en-US" sz="2400" b="1">
                  <a:solidFill>
                    <a:srgbClr val="0000CC"/>
                  </a:solidFill>
                  <a:latin typeface="Times New Roman" panose="02020503050405090304" pitchFamily="18" charset="0"/>
                  <a:ea typeface="楷体_GB2312" pitchFamily="1" charset="-122"/>
                </a:rPr>
                <a:t>硅管</a:t>
              </a:r>
              <a:r>
                <a:rPr lang="en-US" altLang="zh-CN" sz="2400" b="1">
                  <a:solidFill>
                    <a:srgbClr val="0000CC"/>
                  </a:solidFill>
                  <a:latin typeface="Times New Roman" panose="02020503050405090304" pitchFamily="18" charset="0"/>
                  <a:ea typeface="楷体_GB2312" pitchFamily="1" charset="-122"/>
                </a:rPr>
                <a:t>)              0.1V(</a:t>
              </a:r>
              <a:r>
                <a:rPr lang="zh-CN" altLang="en-US" sz="2400" b="1">
                  <a:solidFill>
                    <a:srgbClr val="0000CC"/>
                  </a:solidFill>
                  <a:latin typeface="Times New Roman" panose="02020503050405090304" pitchFamily="18" charset="0"/>
                  <a:ea typeface="楷体_GB2312" pitchFamily="1" charset="-122"/>
                </a:rPr>
                <a:t>锗管</a:t>
              </a:r>
              <a:r>
                <a:rPr lang="en-US" altLang="zh-CN" sz="2400" b="1">
                  <a:solidFill>
                    <a:srgbClr val="0000CC"/>
                  </a:solidFill>
                  <a:latin typeface="Times New Roman" panose="02020503050405090304" pitchFamily="18" charset="0"/>
                  <a:ea typeface="楷体_GB2312" pitchFamily="1" charset="-122"/>
                </a:rPr>
                <a:t>)</a:t>
              </a:r>
              <a:endParaRPr lang="en-US" altLang="zh-CN" sz="2400" b="1">
                <a:solidFill>
                  <a:srgbClr val="0000CC"/>
                </a:solidFill>
                <a:latin typeface="Times New Roman" panose="02020503050405090304" pitchFamily="18" charset="0"/>
                <a:ea typeface="楷体_GB2312" pitchFamily="1" charset="-122"/>
              </a:endParaRPr>
            </a:p>
          </p:txBody>
        </p:sp>
        <p:sp>
          <p:nvSpPr>
            <p:cNvPr id="1271029" name="Rectangle 245"/>
            <p:cNvSpPr>
              <a:spLocks noChangeArrowheads="1"/>
            </p:cNvSpPr>
            <p:nvPr/>
          </p:nvSpPr>
          <p:spPr bwMode="auto">
            <a:xfrm>
              <a:off x="1600" y="2384"/>
              <a:ext cx="1024"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CE(sat) </a:t>
              </a:r>
              <a:r>
                <a:rPr lang="en-US" altLang="zh-CN" sz="2400">
                  <a:solidFill>
                    <a:srgbClr val="0000CC"/>
                  </a:solidFill>
                </a:rPr>
                <a:t>=</a:t>
              </a:r>
              <a:endParaRPr lang="en-US" altLang="zh-CN" sz="2400" b="1">
                <a:solidFill>
                  <a:srgbClr val="0000CC"/>
                </a:solidFill>
                <a:latin typeface="Times New Roman" panose="02020503050405090304" pitchFamily="18" charset="0"/>
                <a:ea typeface="楷体_GB2312" pitchFamily="1" charset="-122"/>
              </a:endParaRPr>
            </a:p>
          </p:txBody>
        </p:sp>
        <p:graphicFrame>
          <p:nvGraphicFramePr>
            <p:cNvPr id="1271030" name="Object 246"/>
            <p:cNvGraphicFramePr>
              <a:graphicFrameLocks noChangeAspect="1"/>
            </p:cNvGraphicFramePr>
            <p:nvPr/>
          </p:nvGraphicFramePr>
          <p:xfrm>
            <a:off x="2275" y="2376"/>
            <a:ext cx="337" cy="455"/>
          </p:xfrm>
          <a:graphic>
            <a:graphicData uri="http://schemas.openxmlformats.org/presentationml/2006/ole">
              <mc:AlternateContent xmlns:mc="http://schemas.openxmlformats.org/markup-compatibility/2006">
                <mc:Choice xmlns:v="urn:schemas-microsoft-com:vml" Requires="v">
                  <p:oleObj spid="_x0000_s14" name="Visio" r:id="rId22" imgW="851535" imgH="798830" progId="Visio.Drawing.11">
                    <p:embed/>
                  </p:oleObj>
                </mc:Choice>
                <mc:Fallback>
                  <p:oleObj name="Visio" r:id="rId22" imgW="851535" imgH="798830" progId="Visio.Drawing.11">
                    <p:embed/>
                    <p:pic>
                      <p:nvPicPr>
                        <p:cNvPr id="0" name="Object 2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75" y="2376"/>
                          <a:ext cx="337"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灯片编号占位符 14"/>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0836"/>
                                        </p:tgtEl>
                                        <p:attrNameLst>
                                          <p:attrName>style.visibility</p:attrName>
                                        </p:attrNameLst>
                                      </p:cBhvr>
                                      <p:to>
                                        <p:strVal val="visible"/>
                                      </p:to>
                                    </p:set>
                                    <p:animEffect transition="in" filter="wipe(left)">
                                      <p:cBhvr>
                                        <p:cTn id="7" dur="1000"/>
                                        <p:tgtEl>
                                          <p:spTgt spid="12708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70842"/>
                                        </p:tgtEl>
                                        <p:attrNameLst>
                                          <p:attrName>style.visibility</p:attrName>
                                        </p:attrNameLst>
                                      </p:cBhvr>
                                      <p:to>
                                        <p:strVal val="visible"/>
                                      </p:to>
                                    </p:set>
                                    <p:animEffect transition="in" filter="wipe(left)">
                                      <p:cBhvr>
                                        <p:cTn id="12" dur="1000"/>
                                        <p:tgtEl>
                                          <p:spTgt spid="12708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71017"/>
                                        </p:tgtEl>
                                        <p:attrNameLst>
                                          <p:attrName>style.visibility</p:attrName>
                                        </p:attrNameLst>
                                      </p:cBhvr>
                                      <p:to>
                                        <p:strVal val="visible"/>
                                      </p:to>
                                    </p:set>
                                    <p:animEffect transition="in" filter="wipe(left)">
                                      <p:cBhvr>
                                        <p:cTn id="17" dur="500"/>
                                        <p:tgtEl>
                                          <p:spTgt spid="12710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71015"/>
                                        </p:tgtEl>
                                        <p:attrNameLst>
                                          <p:attrName>style.visibility</p:attrName>
                                        </p:attrNameLst>
                                      </p:cBhvr>
                                      <p:to>
                                        <p:strVal val="visible"/>
                                      </p:to>
                                    </p:set>
                                    <p:animEffect transition="in" filter="wipe(left)">
                                      <p:cBhvr>
                                        <p:cTn id="22" dur="500"/>
                                        <p:tgtEl>
                                          <p:spTgt spid="12710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70845"/>
                                        </p:tgtEl>
                                        <p:attrNameLst>
                                          <p:attrName>style.visibility</p:attrName>
                                        </p:attrNameLst>
                                      </p:cBhvr>
                                      <p:to>
                                        <p:strVal val="visible"/>
                                      </p:to>
                                    </p:set>
                                    <p:animEffect transition="in" filter="wipe(left)">
                                      <p:cBhvr>
                                        <p:cTn id="27" dur="1000"/>
                                        <p:tgtEl>
                                          <p:spTgt spid="12708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70839"/>
                                        </p:tgtEl>
                                        <p:attrNameLst>
                                          <p:attrName>style.visibility</p:attrName>
                                        </p:attrNameLst>
                                      </p:cBhvr>
                                      <p:to>
                                        <p:strVal val="visible"/>
                                      </p:to>
                                    </p:set>
                                    <p:animEffect transition="in" filter="wipe(left)">
                                      <p:cBhvr>
                                        <p:cTn id="32" dur="1000"/>
                                        <p:tgtEl>
                                          <p:spTgt spid="12708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71019"/>
                                        </p:tgtEl>
                                        <p:attrNameLst>
                                          <p:attrName>style.visibility</p:attrName>
                                        </p:attrNameLst>
                                      </p:cBhvr>
                                      <p:to>
                                        <p:strVal val="visible"/>
                                      </p:to>
                                    </p:set>
                                    <p:animEffect transition="in" filter="wipe(left)">
                                      <p:cBhvr>
                                        <p:cTn id="37" dur="500"/>
                                        <p:tgtEl>
                                          <p:spTgt spid="12710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71014"/>
                                        </p:tgtEl>
                                        <p:attrNameLst>
                                          <p:attrName>style.visibility</p:attrName>
                                        </p:attrNameLst>
                                      </p:cBhvr>
                                      <p:to>
                                        <p:strVal val="visible"/>
                                      </p:to>
                                    </p:set>
                                    <p:animEffect transition="in" filter="wipe(left)">
                                      <p:cBhvr>
                                        <p:cTn id="42" dur="500"/>
                                        <p:tgtEl>
                                          <p:spTgt spid="12710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71016"/>
                                        </p:tgtEl>
                                        <p:attrNameLst>
                                          <p:attrName>style.visibility</p:attrName>
                                        </p:attrNameLst>
                                      </p:cBhvr>
                                      <p:to>
                                        <p:strVal val="visible"/>
                                      </p:to>
                                    </p:set>
                                    <p:animEffect transition="in" filter="wipe(down)">
                                      <p:cBhvr>
                                        <p:cTn id="47" dur="500"/>
                                        <p:tgtEl>
                                          <p:spTgt spid="12710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71023"/>
                                        </p:tgtEl>
                                        <p:attrNameLst>
                                          <p:attrName>style.visibility</p:attrName>
                                        </p:attrNameLst>
                                      </p:cBhvr>
                                      <p:to>
                                        <p:strVal val="visible"/>
                                      </p:to>
                                    </p:set>
                                    <p:animEffect transition="in" filter="wipe(up)">
                                      <p:cBhvr>
                                        <p:cTn id="52" dur="500"/>
                                        <p:tgtEl>
                                          <p:spTgt spid="12710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71000"/>
                                        </p:tgtEl>
                                        <p:attrNameLst>
                                          <p:attrName>style.visibility</p:attrName>
                                        </p:attrNameLst>
                                      </p:cBhvr>
                                      <p:to>
                                        <p:strVal val="visible"/>
                                      </p:to>
                                    </p:set>
                                    <p:animEffect transition="in" filter="wipe(left)">
                                      <p:cBhvr>
                                        <p:cTn id="57" dur="500"/>
                                        <p:tgtEl>
                                          <p:spTgt spid="127100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271027"/>
                                        </p:tgtEl>
                                        <p:attrNameLst>
                                          <p:attrName>style.visibility</p:attrName>
                                        </p:attrNameLst>
                                      </p:cBhvr>
                                      <p:to>
                                        <p:strVal val="visible"/>
                                      </p:to>
                                    </p:set>
                                    <p:animEffect transition="in" filter="wipe(up)">
                                      <p:cBhvr>
                                        <p:cTn id="62" dur="500"/>
                                        <p:tgtEl>
                                          <p:spTgt spid="127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86" name="AutoShape 14"/>
          <p:cNvSpPr>
            <a:spLocks noChangeArrowheads="1"/>
          </p:cNvSpPr>
          <p:nvPr/>
        </p:nvSpPr>
        <p:spPr bwMode="auto">
          <a:xfrm>
            <a:off x="5019676" y="2249493"/>
            <a:ext cx="2149475" cy="1201737"/>
          </a:xfrm>
          <a:prstGeom prst="wedgeRoundRectCallout">
            <a:avLst>
              <a:gd name="adj1" fmla="val 12926"/>
              <a:gd name="adj2" fmla="val 81306"/>
              <a:gd name="adj3" fmla="val 16667"/>
            </a:avLst>
          </a:prstGeom>
          <a:solidFill>
            <a:srgbClr val="C3FDCD"/>
          </a:solidFill>
          <a:ln w="9525">
            <a:solidFill>
              <a:srgbClr val="00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lnSpc>
                <a:spcPct val="60000"/>
              </a:lnSpc>
              <a:spcBef>
                <a:spcPct val="50000"/>
              </a:spcBef>
              <a:spcAft>
                <a:spcPct val="0"/>
              </a:spcAft>
            </a:pPr>
            <a:r>
              <a:rPr lang="zh-CN" altLang="en-US" sz="2400" b="1">
                <a:solidFill>
                  <a:srgbClr val="006600"/>
                </a:solidFill>
                <a:latin typeface="Times New Roman" panose="02020503050405090304" pitchFamily="18" charset="0"/>
                <a:ea typeface="楷体_GB2312" pitchFamily="1" charset="-122"/>
                <a:cs typeface="Arial Unicode MS" panose="020B0604020202020204" charset="-122"/>
              </a:rPr>
              <a:t>饱和状态</a:t>
            </a:r>
            <a:endParaRPr lang="zh-CN" altLang="en-US" sz="2400" b="1">
              <a:solidFill>
                <a:srgbClr val="006600"/>
              </a:solidFill>
              <a:latin typeface="Times New Roman" panose="02020503050405090304" pitchFamily="18" charset="0"/>
              <a:ea typeface="楷体_GB2312" pitchFamily="1" charset="-122"/>
              <a:cs typeface="Arial Unicode MS" panose="020B0604020202020204" charset="-122"/>
            </a:endParaRPr>
          </a:p>
          <a:p>
            <a:pPr algn="ctr" defTabSz="914400" eaLnBrk="0" fontAlgn="base" hangingPunct="0">
              <a:lnSpc>
                <a:spcPct val="60000"/>
              </a:lnSpc>
              <a:spcBef>
                <a:spcPct val="50000"/>
              </a:spcBef>
              <a:spcAft>
                <a:spcPct val="0"/>
              </a:spcAft>
            </a:pPr>
            <a:r>
              <a:rPr lang="en-US" altLang="zh-CN" sz="2400" b="1">
                <a:solidFill>
                  <a:srgbClr val="0066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006600"/>
                </a:solidFill>
                <a:latin typeface="Times New Roman" panose="02020503050405090304" pitchFamily="18" charset="0"/>
                <a:ea typeface="楷体_GB2312" pitchFamily="1" charset="-122"/>
                <a:cs typeface="Arial Unicode MS" panose="020B0604020202020204" charset="-122"/>
              </a:rPr>
              <a:t>BE</a:t>
            </a:r>
            <a:r>
              <a:rPr lang="en-US" altLang="zh-CN" sz="2400" b="1">
                <a:solidFill>
                  <a:srgbClr val="0066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006600"/>
                </a:solidFill>
                <a:latin typeface="Times New Roman" panose="02020503050405090304" pitchFamily="18" charset="0"/>
                <a:ea typeface="楷体_GB2312" pitchFamily="1" charset="-122"/>
                <a:cs typeface="Arial Unicode MS" panose="020B0604020202020204" charset="-122"/>
              </a:rPr>
              <a:t>BE</a:t>
            </a:r>
            <a:r>
              <a:rPr lang="zh-CN" altLang="en-US" sz="2400" b="1" baseline="-25000">
                <a:solidFill>
                  <a:srgbClr val="006600"/>
                </a:solidFill>
                <a:latin typeface="Times New Roman" panose="02020503050405090304" pitchFamily="18" charset="0"/>
                <a:ea typeface="楷体_GB2312" pitchFamily="1" charset="-122"/>
                <a:cs typeface="Arial Unicode MS" panose="020B0604020202020204" charset="-122"/>
              </a:rPr>
              <a:t>（</a:t>
            </a:r>
            <a:r>
              <a:rPr lang="en-US" altLang="zh-CN" sz="2400" b="1" baseline="-25000">
                <a:solidFill>
                  <a:srgbClr val="006600"/>
                </a:solidFill>
                <a:latin typeface="Times New Roman" panose="02020503050405090304" pitchFamily="18" charset="0"/>
                <a:ea typeface="楷体_GB2312" pitchFamily="1" charset="-122"/>
                <a:cs typeface="Arial Unicode MS" panose="020B0604020202020204" charset="-122"/>
              </a:rPr>
              <a:t>on</a:t>
            </a:r>
            <a:r>
              <a:rPr lang="zh-CN" altLang="en-US" sz="2400" b="1" baseline="-25000">
                <a:solidFill>
                  <a:srgbClr val="006600"/>
                </a:solidFill>
                <a:latin typeface="Times New Roman" panose="02020503050405090304" pitchFamily="18" charset="0"/>
                <a:ea typeface="楷体_GB2312" pitchFamily="1" charset="-122"/>
                <a:cs typeface="Arial Unicode MS" panose="020B0604020202020204" charset="-122"/>
              </a:rPr>
              <a:t>）</a:t>
            </a:r>
            <a:endParaRPr lang="zh-CN" altLang="en-US" sz="2400" b="1" baseline="-25000">
              <a:solidFill>
                <a:srgbClr val="006600"/>
              </a:solidFill>
              <a:latin typeface="Times New Roman" panose="02020503050405090304" pitchFamily="18" charset="0"/>
              <a:ea typeface="楷体_GB2312" pitchFamily="1" charset="-122"/>
              <a:cs typeface="Arial Unicode MS" panose="020B0604020202020204" charset="-122"/>
            </a:endParaRPr>
          </a:p>
          <a:p>
            <a:pPr algn="ctr" defTabSz="914400" eaLnBrk="0" fontAlgn="base" hangingPunct="0">
              <a:lnSpc>
                <a:spcPct val="60000"/>
              </a:lnSpc>
              <a:spcBef>
                <a:spcPct val="50000"/>
              </a:spcBef>
              <a:spcAft>
                <a:spcPct val="0"/>
              </a:spcAft>
            </a:pPr>
            <a:r>
              <a:rPr lang="en-US" altLang="zh-CN" sz="2400" b="1">
                <a:solidFill>
                  <a:srgbClr val="0066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006600"/>
                </a:solidFill>
                <a:latin typeface="Times New Roman" panose="02020503050405090304" pitchFamily="18" charset="0"/>
                <a:ea typeface="楷体_GB2312" pitchFamily="1" charset="-122"/>
                <a:cs typeface="Arial Unicode MS" panose="020B0604020202020204" charset="-122"/>
              </a:rPr>
              <a:t>CE</a:t>
            </a:r>
            <a:r>
              <a:rPr lang="en-US" altLang="zh-CN" sz="2400" b="1">
                <a:solidFill>
                  <a:srgbClr val="0066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006600"/>
                </a:solidFill>
                <a:latin typeface="Times New Roman" panose="02020503050405090304" pitchFamily="18" charset="0"/>
                <a:ea typeface="楷体_GB2312" pitchFamily="1" charset="-122"/>
                <a:cs typeface="Arial Unicode MS" panose="020B0604020202020204" charset="-122"/>
              </a:rPr>
              <a:t>CE(sat)</a:t>
            </a:r>
            <a:endParaRPr lang="zh-CN" altLang="en-US" sz="2400" b="1">
              <a:solidFill>
                <a:srgbClr val="006600"/>
              </a:solidFill>
              <a:latin typeface="Times New Roman" panose="02020503050405090304" pitchFamily="18" charset="0"/>
              <a:ea typeface="楷体_GB2312" pitchFamily="1" charset="-122"/>
              <a:cs typeface="Arial Unicode MS" panose="020B0604020202020204" charset="-122"/>
            </a:endParaRPr>
          </a:p>
        </p:txBody>
      </p:sp>
      <p:sp>
        <p:nvSpPr>
          <p:cNvPr id="387087" name="AutoShape 15"/>
          <p:cNvSpPr>
            <a:spLocks noChangeArrowheads="1"/>
          </p:cNvSpPr>
          <p:nvPr/>
        </p:nvSpPr>
        <p:spPr bwMode="auto">
          <a:xfrm>
            <a:off x="7854951" y="3816355"/>
            <a:ext cx="2003425" cy="1196975"/>
          </a:xfrm>
          <a:prstGeom prst="wedgeRoundRectCallout">
            <a:avLst>
              <a:gd name="adj1" fmla="val -78051"/>
              <a:gd name="adj2" fmla="val 8222"/>
              <a:gd name="adj3" fmla="val 16667"/>
            </a:avLst>
          </a:prstGeom>
          <a:solidFill>
            <a:srgbClr val="FFFF99"/>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lnSpc>
                <a:spcPct val="60000"/>
              </a:lnSpc>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放大状态</a:t>
            </a:r>
            <a:endParaRPr lang="en-US" altLang="zh-CN" sz="2400" baseline="-25000">
              <a:solidFill>
                <a:srgbClr val="FF3300"/>
              </a:solidFill>
              <a:latin typeface="Times New Roman" panose="02020503050405090304" pitchFamily="18" charset="0"/>
              <a:ea typeface="楷体_GB2312" pitchFamily="1" charset="-122"/>
              <a:cs typeface="Arial Unicode MS" panose="020B0604020202020204" charset="-122"/>
            </a:endParaRPr>
          </a:p>
          <a:p>
            <a:pPr algn="ctr" defTabSz="914400" eaLnBrk="0" fontAlgn="base" hangingPunct="0">
              <a:lnSpc>
                <a:spcPct val="60000"/>
              </a:lnSpc>
              <a:spcBef>
                <a:spcPct val="50000"/>
              </a:spcBef>
              <a:spcAft>
                <a:spcPct val="0"/>
              </a:spcAft>
            </a:pPr>
            <a:r>
              <a:rPr lang="en-US" altLang="zh-CN" sz="2400" b="1">
                <a:solidFill>
                  <a:srgbClr val="FF33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FF3300"/>
                </a:solidFill>
                <a:latin typeface="Times New Roman" panose="02020503050405090304" pitchFamily="18" charset="0"/>
                <a:ea typeface="楷体_GB2312" pitchFamily="1" charset="-122"/>
                <a:cs typeface="Arial Unicode MS" panose="020B0604020202020204" charset="-122"/>
              </a:rPr>
              <a:t>BE</a:t>
            </a:r>
            <a:r>
              <a:rPr lang="en-US" altLang="zh-CN" sz="2400" b="1">
                <a:solidFill>
                  <a:srgbClr val="FF3300"/>
                </a:solidFill>
                <a:latin typeface="Times New Roman" panose="02020503050405090304" pitchFamily="18" charset="0"/>
                <a:ea typeface="楷体_GB2312" pitchFamily="1" charset="-122"/>
                <a:cs typeface="Arial Unicode MS" panose="020B0604020202020204" charset="-122"/>
              </a:rPr>
              <a:t>=U</a:t>
            </a:r>
            <a:r>
              <a:rPr lang="en-US" altLang="zh-CN" sz="2400" b="1" baseline="-25000">
                <a:solidFill>
                  <a:srgbClr val="FF3300"/>
                </a:solidFill>
                <a:latin typeface="Times New Roman" panose="02020503050405090304" pitchFamily="18" charset="0"/>
                <a:ea typeface="楷体_GB2312" pitchFamily="1" charset="-122"/>
                <a:cs typeface="Arial Unicode MS" panose="020B0604020202020204" charset="-122"/>
              </a:rPr>
              <a:t>BE(on)</a:t>
            </a:r>
            <a:endParaRPr lang="en-US" altLang="zh-CN" sz="2400" b="1" baseline="-25000">
              <a:solidFill>
                <a:srgbClr val="FF3300"/>
              </a:solidFill>
              <a:latin typeface="Times New Roman" panose="02020503050405090304" pitchFamily="18" charset="0"/>
              <a:ea typeface="楷体_GB2312" pitchFamily="1" charset="-122"/>
              <a:cs typeface="Arial Unicode MS" panose="020B0604020202020204" charset="-122"/>
            </a:endParaRPr>
          </a:p>
          <a:p>
            <a:pPr algn="ctr" defTabSz="914400" eaLnBrk="0" fontAlgn="base" hangingPunct="0">
              <a:lnSpc>
                <a:spcPct val="60000"/>
              </a:lnSpc>
              <a:spcBef>
                <a:spcPct val="50000"/>
              </a:spcBef>
              <a:spcAft>
                <a:spcPct val="0"/>
              </a:spcAft>
            </a:pPr>
            <a:r>
              <a:rPr lang="en-US" altLang="zh-CN" sz="2400">
                <a:solidFill>
                  <a:srgbClr val="FF3300"/>
                </a:solidFill>
                <a:latin typeface="Times New Roman" panose="02020503050405090304" pitchFamily="18" charset="0"/>
                <a:ea typeface="楷体_GB2312" pitchFamily="1" charset="-122"/>
                <a:cs typeface="Arial Unicode MS" panose="020B0604020202020204" charset="-122"/>
              </a:rPr>
              <a:t>I</a:t>
            </a:r>
            <a:r>
              <a:rPr lang="en-US" altLang="zh-CN" sz="2400" baseline="-25000">
                <a:solidFill>
                  <a:srgbClr val="FF3300"/>
                </a:solidFill>
                <a:latin typeface="Times New Roman" panose="02020503050405090304" pitchFamily="18" charset="0"/>
                <a:ea typeface="楷体_GB2312" pitchFamily="1" charset="-122"/>
                <a:cs typeface="Arial Unicode MS" panose="020B0604020202020204" charset="-122"/>
              </a:rPr>
              <a:t>C</a:t>
            </a:r>
            <a:r>
              <a:rPr lang="en-US" altLang="zh-CN" sz="2400">
                <a:solidFill>
                  <a:srgbClr val="FF3300"/>
                </a:solidFill>
                <a:latin typeface="Times New Roman" panose="02020503050405090304" pitchFamily="18" charset="0"/>
                <a:ea typeface="楷体_GB2312" pitchFamily="1" charset="-122"/>
                <a:cs typeface="Arial Unicode MS" panose="020B0604020202020204" charset="-122"/>
              </a:rPr>
              <a:t>= </a:t>
            </a:r>
            <a:r>
              <a:rPr lang="en-US" altLang="zh-CN" sz="2400" b="1">
                <a:solidFill>
                  <a:srgbClr val="FF3300"/>
                </a:solidFill>
                <a:latin typeface="Times New Roman" panose="02020503050405090304" pitchFamily="18" charset="0"/>
                <a:ea typeface="楷体_GB2312" pitchFamily="1" charset="-122"/>
                <a:cs typeface="Arial Unicode MS" panose="020B0604020202020204" charset="-122"/>
              </a:rPr>
              <a:t>β</a:t>
            </a:r>
            <a:r>
              <a:rPr lang="en-US" altLang="zh-CN" sz="1400" b="1" i="1">
                <a:solidFill>
                  <a:srgbClr val="FF3300"/>
                </a:solidFill>
                <a:latin typeface="Times New Roman" panose="02020503050405090304" pitchFamily="18" charset="0"/>
                <a:ea typeface="楷体_GB2312" pitchFamily="1" charset="-122"/>
                <a:cs typeface="Arial Unicode MS" panose="020B0604020202020204" charset="-122"/>
              </a:rPr>
              <a:t> </a:t>
            </a:r>
            <a:r>
              <a:rPr lang="en-US" altLang="zh-CN" sz="2400">
                <a:solidFill>
                  <a:srgbClr val="FF3300"/>
                </a:solidFill>
                <a:latin typeface="Times New Roman" panose="02020503050405090304" pitchFamily="18" charset="0"/>
                <a:ea typeface="楷体_GB2312" pitchFamily="1" charset="-122"/>
                <a:cs typeface="Arial Unicode MS" panose="020B0604020202020204" charset="-122"/>
              </a:rPr>
              <a:t>I</a:t>
            </a:r>
            <a:r>
              <a:rPr lang="en-US" altLang="zh-CN" sz="2400" baseline="-25000">
                <a:solidFill>
                  <a:srgbClr val="FF3300"/>
                </a:solidFill>
                <a:latin typeface="Times New Roman" panose="02020503050405090304" pitchFamily="18" charset="0"/>
                <a:ea typeface="楷体_GB2312" pitchFamily="1" charset="-122"/>
                <a:cs typeface="Arial Unicode MS" panose="020B0604020202020204" charset="-122"/>
              </a:rPr>
              <a:t>B</a:t>
            </a:r>
            <a:r>
              <a:rPr lang="en-US" altLang="zh-CN" sz="2400">
                <a:solidFill>
                  <a:srgbClr val="FF3300"/>
                </a:solidFill>
                <a:latin typeface="Times New Roman" panose="02020503050405090304" pitchFamily="18" charset="0"/>
                <a:ea typeface="楷体_GB2312" pitchFamily="1" charset="-122"/>
                <a:cs typeface="Arial Unicode MS" panose="020B0604020202020204" charset="-122"/>
              </a:rPr>
              <a:t> </a:t>
            </a:r>
            <a:endParaRPr lang="en-US" altLang="zh-CN" sz="2400">
              <a:solidFill>
                <a:srgbClr val="FF3300"/>
              </a:solidFill>
              <a:latin typeface="Times New Roman" panose="02020503050405090304" pitchFamily="18" charset="0"/>
              <a:ea typeface="楷体_GB2312" pitchFamily="1" charset="-122"/>
              <a:cs typeface="Arial Unicode MS" panose="020B0604020202020204" charset="-122"/>
            </a:endParaRPr>
          </a:p>
        </p:txBody>
      </p:sp>
      <p:graphicFrame>
        <p:nvGraphicFramePr>
          <p:cNvPr id="387082" name="Object 10"/>
          <p:cNvGraphicFramePr>
            <a:graphicFrameLocks noGrp="1" noChangeAspect="1"/>
          </p:cNvGraphicFramePr>
          <p:nvPr>
            <p:ph type="title"/>
          </p:nvPr>
        </p:nvGraphicFramePr>
        <p:xfrm>
          <a:off x="5037138" y="690567"/>
          <a:ext cx="2487612" cy="1860550"/>
        </p:xfrm>
        <a:graphic>
          <a:graphicData uri="http://schemas.openxmlformats.org/presentationml/2006/ole">
            <mc:AlternateContent xmlns:mc="http://schemas.openxmlformats.org/markup-compatibility/2006">
              <mc:Choice xmlns:v="urn:schemas-microsoft-com:vml" Requires="v">
                <p:oleObj spid="_x0000_s2" name="Visio" r:id="rId1" imgW="2049780" imgH="1586865" progId="Visio.Drawing.11">
                  <p:embed/>
                </p:oleObj>
              </mc:Choice>
              <mc:Fallback>
                <p:oleObj name="Visio" r:id="rId1" imgW="2049780" imgH="1586865"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38" y="690567"/>
                        <a:ext cx="2487612" cy="1860550"/>
                      </a:xfrm>
                      <a:prstGeom prst="rect">
                        <a:avLst/>
                      </a:prstGeom>
                    </p:spPr>
                  </p:pic>
                </p:oleObj>
              </mc:Fallback>
            </mc:AlternateContent>
          </a:graphicData>
        </a:graphic>
      </p:graphicFrame>
      <p:graphicFrame>
        <p:nvGraphicFramePr>
          <p:cNvPr id="387078" name="Object 6"/>
          <p:cNvGraphicFramePr>
            <a:graphicFrameLocks noGrp="1" noChangeAspect="1"/>
          </p:cNvGraphicFramePr>
          <p:nvPr>
            <p:ph sz="quarter" idx="2"/>
          </p:nvPr>
        </p:nvGraphicFramePr>
        <p:xfrm>
          <a:off x="7539039" y="2047879"/>
          <a:ext cx="2479675" cy="1917700"/>
        </p:xfrm>
        <a:graphic>
          <a:graphicData uri="http://schemas.openxmlformats.org/presentationml/2006/ole">
            <mc:AlternateContent xmlns:mc="http://schemas.openxmlformats.org/markup-compatibility/2006">
              <mc:Choice xmlns:v="urn:schemas-microsoft-com:vml" Requires="v">
                <p:oleObj spid="_x0000_s3" name="Visio" r:id="rId3" imgW="1965325" imgH="1544955" progId="Visio.Drawing.11">
                  <p:embed/>
                </p:oleObj>
              </mc:Choice>
              <mc:Fallback>
                <p:oleObj name="Visio" r:id="rId3" imgW="1965325" imgH="154495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039" y="2047879"/>
                        <a:ext cx="24796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7081" name="Object 9"/>
          <p:cNvGraphicFramePr>
            <a:graphicFrameLocks noGrp="1" noChangeAspect="1"/>
          </p:cNvGraphicFramePr>
          <p:nvPr>
            <p:ph sz="quarter" idx="3"/>
          </p:nvPr>
        </p:nvGraphicFramePr>
        <p:xfrm>
          <a:off x="2295525" y="2163768"/>
          <a:ext cx="2228850" cy="1870075"/>
        </p:xfrm>
        <a:graphic>
          <a:graphicData uri="http://schemas.openxmlformats.org/presentationml/2006/ole">
            <mc:AlternateContent xmlns:mc="http://schemas.openxmlformats.org/markup-compatibility/2006">
              <mc:Choice xmlns:v="urn:schemas-microsoft-com:vml" Requires="v">
                <p:oleObj spid="_x0000_s4" name="Visio" r:id="rId5" imgW="1976120" imgH="1776095" progId="Visio.Drawing.11">
                  <p:embed/>
                </p:oleObj>
              </mc:Choice>
              <mc:Fallback>
                <p:oleObj name="Visio" r:id="rId5" imgW="1976120" imgH="1776095"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525" y="2163768"/>
                        <a:ext cx="222885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7084" name="Object 12"/>
          <p:cNvGraphicFramePr>
            <a:graphicFrameLocks noGrp="1" noChangeAspect="1"/>
          </p:cNvGraphicFramePr>
          <p:nvPr>
            <p:ph sz="half" idx="1"/>
          </p:nvPr>
        </p:nvGraphicFramePr>
        <p:xfrm>
          <a:off x="4452938" y="3384555"/>
          <a:ext cx="3416300" cy="2041525"/>
        </p:xfrm>
        <a:graphic>
          <a:graphicData uri="http://schemas.openxmlformats.org/presentationml/2006/ole">
            <mc:AlternateContent xmlns:mc="http://schemas.openxmlformats.org/markup-compatibility/2006">
              <mc:Choice xmlns:v="urn:schemas-microsoft-com:vml" Requires="v">
                <p:oleObj spid="_x0000_s5" name="Visio" r:id="rId7" imgW="3825875" imgH="2101850" progId="Visio.Drawing.11">
                  <p:embed/>
                </p:oleObj>
              </mc:Choice>
              <mc:Fallback>
                <p:oleObj name="Visio" r:id="rId7" imgW="3825875" imgH="2101850"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938" y="3384555"/>
                        <a:ext cx="3416300" cy="2041525"/>
                      </a:xfrm>
                      <a:prstGeom prst="rect">
                        <a:avLst/>
                      </a:prstGeom>
                    </p:spPr>
                  </p:pic>
                </p:oleObj>
              </mc:Fallback>
            </mc:AlternateContent>
          </a:graphicData>
        </a:graphic>
      </p:graphicFrame>
      <p:sp>
        <p:nvSpPr>
          <p:cNvPr id="387085" name="AutoShape 13"/>
          <p:cNvSpPr>
            <a:spLocks noChangeArrowheads="1"/>
          </p:cNvSpPr>
          <p:nvPr/>
        </p:nvSpPr>
        <p:spPr bwMode="auto">
          <a:xfrm>
            <a:off x="2135188" y="3860804"/>
            <a:ext cx="2227262" cy="966788"/>
          </a:xfrm>
          <a:prstGeom prst="wedgeRoundRectCallout">
            <a:avLst>
              <a:gd name="adj1" fmla="val 62546"/>
              <a:gd name="adj2" fmla="val 67407"/>
              <a:gd name="adj3" fmla="val 16667"/>
            </a:avLst>
          </a:prstGeom>
          <a:solidFill>
            <a:srgbClr val="CCFFFF"/>
          </a:solidFill>
          <a:ln w="952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eaLnBrk="0" fontAlgn="base" hangingPunct="0">
              <a:lnSpc>
                <a:spcPct val="70000"/>
              </a:lnSpc>
              <a:spcBef>
                <a:spcPct val="50000"/>
              </a:spcBef>
              <a:spcAft>
                <a:spcPct val="0"/>
              </a:spcAft>
            </a:pPr>
            <a:r>
              <a:rPr lang="zh-CN" altLang="en-US" sz="2400" b="1">
                <a:solidFill>
                  <a:srgbClr val="0000CC"/>
                </a:solidFill>
                <a:latin typeface="Times New Roman" panose="02020503050405090304" pitchFamily="18" charset="0"/>
                <a:ea typeface="楷体_GB2312" pitchFamily="1" charset="-122"/>
                <a:cs typeface="Arial Unicode MS" panose="020B0604020202020204" charset="-122"/>
              </a:rPr>
              <a:t>截止状态</a:t>
            </a:r>
            <a:endParaRPr lang="zh-CN" altLang="en-US" sz="2400" b="1">
              <a:solidFill>
                <a:srgbClr val="0000CC"/>
              </a:solidFill>
              <a:latin typeface="Times New Roman" panose="02020503050405090304" pitchFamily="18" charset="0"/>
              <a:ea typeface="楷体_GB2312" pitchFamily="1" charset="-122"/>
              <a:cs typeface="Arial Unicode MS" panose="020B0604020202020204" charset="-122"/>
            </a:endParaRPr>
          </a:p>
          <a:p>
            <a:pPr algn="ctr" defTabSz="914400" eaLnBrk="0" fontAlgn="base" hangingPunct="0">
              <a:lnSpc>
                <a:spcPct val="70000"/>
              </a:lnSpc>
              <a:spcBef>
                <a:spcPct val="50000"/>
              </a:spcBef>
              <a:spcAft>
                <a:spcPct val="0"/>
              </a:spcAft>
            </a:pPr>
            <a:r>
              <a:rPr lang="en-US" altLang="zh-CN" sz="2400" b="1">
                <a:solidFill>
                  <a:srgbClr val="0000CC"/>
                </a:solidFill>
                <a:latin typeface="Times New Roman" panose="02020503050405090304" pitchFamily="18" charset="0"/>
                <a:ea typeface="楷体_GB2312" pitchFamily="1" charset="-122"/>
                <a:cs typeface="Arial Unicode MS" panose="020B0604020202020204" charset="-122"/>
              </a:rPr>
              <a:t>I</a:t>
            </a:r>
            <a:r>
              <a:rPr lang="en-US" altLang="zh-CN" sz="2400" b="1" baseline="-25000">
                <a:solidFill>
                  <a:srgbClr val="0000CC"/>
                </a:solidFill>
                <a:latin typeface="Times New Roman" panose="02020503050405090304" pitchFamily="18" charset="0"/>
                <a:ea typeface="楷体_GB2312" pitchFamily="1" charset="-122"/>
                <a:cs typeface="Arial Unicode MS" panose="020B0604020202020204" charset="-122"/>
              </a:rPr>
              <a:t>B</a:t>
            </a:r>
            <a:r>
              <a:rPr lang="en-US" altLang="zh-CN" sz="2400" b="1">
                <a:solidFill>
                  <a:srgbClr val="0000CC"/>
                </a:solidFill>
                <a:latin typeface="Times New Roman" panose="02020503050405090304" pitchFamily="18" charset="0"/>
                <a:ea typeface="楷体_GB2312" pitchFamily="1" charset="-122"/>
                <a:cs typeface="Arial Unicode MS" panose="020B0604020202020204" charset="-122"/>
              </a:rPr>
              <a:t>=0</a:t>
            </a:r>
            <a:r>
              <a:rPr lang="zh-CN" altLang="en-US" sz="2400" b="1">
                <a:solidFill>
                  <a:srgbClr val="0000CC"/>
                </a:solidFill>
                <a:latin typeface="Times New Roman" panose="02020503050405090304" pitchFamily="18" charset="0"/>
                <a:ea typeface="楷体_GB2312" pitchFamily="1" charset="-122"/>
                <a:cs typeface="Arial Unicode MS" panose="020B0604020202020204" charset="-122"/>
              </a:rPr>
              <a:t>，</a:t>
            </a:r>
            <a:r>
              <a:rPr lang="en-US" altLang="zh-CN" sz="2400" b="1">
                <a:solidFill>
                  <a:srgbClr val="0000CC"/>
                </a:solidFill>
                <a:latin typeface="Times New Roman" panose="02020503050405090304" pitchFamily="18" charset="0"/>
                <a:ea typeface="楷体_GB2312" pitchFamily="1" charset="-122"/>
                <a:cs typeface="Arial Unicode MS" panose="020B0604020202020204" charset="-122"/>
              </a:rPr>
              <a:t>I</a:t>
            </a:r>
            <a:r>
              <a:rPr lang="en-US" altLang="zh-CN" sz="2400" b="1" baseline="-25000">
                <a:solidFill>
                  <a:srgbClr val="0000CC"/>
                </a:solidFill>
                <a:latin typeface="Times New Roman" panose="02020503050405090304" pitchFamily="18" charset="0"/>
                <a:ea typeface="楷体_GB2312" pitchFamily="1" charset="-122"/>
                <a:cs typeface="Arial Unicode MS" panose="020B0604020202020204" charset="-122"/>
              </a:rPr>
              <a:t>C</a:t>
            </a:r>
            <a:r>
              <a:rPr lang="en-US" altLang="zh-CN" sz="2400" b="1">
                <a:solidFill>
                  <a:srgbClr val="0000CC"/>
                </a:solidFill>
                <a:latin typeface="Times New Roman" panose="02020503050405090304" pitchFamily="18" charset="0"/>
                <a:ea typeface="楷体_GB2312" pitchFamily="1" charset="-122"/>
                <a:cs typeface="Arial Unicode MS" panose="020B0604020202020204" charset="-122"/>
              </a:rPr>
              <a:t>=0</a:t>
            </a:r>
            <a:endParaRPr lang="en-US" altLang="zh-CN" sz="2400" b="1">
              <a:solidFill>
                <a:srgbClr val="0000CC"/>
              </a:solidFill>
              <a:latin typeface="Times New Roman" panose="02020503050405090304" pitchFamily="18" charset="0"/>
              <a:ea typeface="楷体_GB2312" pitchFamily="1" charset="-122"/>
              <a:cs typeface="Arial Unicode MS" panose="020B0604020202020204" charset="-122"/>
            </a:endParaRPr>
          </a:p>
        </p:txBody>
      </p:sp>
      <p:sp>
        <p:nvSpPr>
          <p:cNvPr id="387088" name="Rectangle 16"/>
          <p:cNvSpPr>
            <a:spLocks noChangeArrowheads="1"/>
          </p:cNvSpPr>
          <p:nvPr/>
        </p:nvSpPr>
        <p:spPr bwMode="auto">
          <a:xfrm>
            <a:off x="1830388" y="5413380"/>
            <a:ext cx="828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lnSpc>
                <a:spcPct val="125000"/>
              </a:lnSpc>
              <a:spcBef>
                <a:spcPct val="20000"/>
              </a:spcBef>
              <a:spcAft>
                <a:spcPct val="0"/>
              </a:spcAft>
            </a:pPr>
            <a:r>
              <a:rPr lang="zh-CN" altLang="en-US" sz="2400" b="1">
                <a:solidFill>
                  <a:srgbClr val="9900CC"/>
                </a:solidFill>
                <a:latin typeface="Times New Roman" panose="02020503050405090304" pitchFamily="18" charset="0"/>
                <a:ea typeface="楷体_GB2312" pitchFamily="1" charset="-122"/>
                <a:cs typeface="Arial Unicode MS" panose="020B0604020202020204" charset="-122"/>
              </a:rPr>
              <a:t>         晶体管的三种工作状态，可以分别用上述三个简单电路模型等效，从而简化晶体管直流电路的计算。举例如下：</a:t>
            </a:r>
            <a:endParaRPr lang="en-US" altLang="zh-CN" sz="2400" b="1">
              <a:solidFill>
                <a:srgbClr val="9900CC"/>
              </a:solidFill>
              <a:latin typeface="Times New Roman" panose="02020503050405090304" pitchFamily="18" charset="0"/>
              <a:ea typeface="楷体_GB2312" pitchFamily="1" charset="-122"/>
              <a:cs typeface="Arial Unicode MS" panose="020B0604020202020204" charset="-122"/>
            </a:endParaRPr>
          </a:p>
        </p:txBody>
      </p:sp>
      <p:sp>
        <p:nvSpPr>
          <p:cNvPr id="387089" name="Rectangle 17"/>
          <p:cNvSpPr>
            <a:spLocks noChangeArrowheads="1"/>
          </p:cNvSpPr>
          <p:nvPr/>
        </p:nvSpPr>
        <p:spPr bwMode="auto">
          <a:xfrm>
            <a:off x="8013701" y="1527179"/>
            <a:ext cx="1577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FF3300"/>
                </a:solidFill>
                <a:latin typeface="Times New Roman" panose="02020503050405090304" pitchFamily="18" charset="0"/>
                <a:ea typeface="楷体_GB2312" pitchFamily="1" charset="-122"/>
                <a:cs typeface="Arial Unicode MS" panose="020B0604020202020204" charset="-122"/>
              </a:rPr>
              <a:t>模型</a:t>
            </a:r>
            <a:endParaRPr lang="zh-CN" altLang="en-US" sz="2400" b="1">
              <a:solidFill>
                <a:srgbClr val="FF3300"/>
              </a:solidFill>
              <a:latin typeface="Times New Roman" panose="02020503050405090304" pitchFamily="18" charset="0"/>
              <a:ea typeface="楷体_GB2312" pitchFamily="1" charset="-122"/>
              <a:cs typeface="Arial Unicode MS" panose="020B0604020202020204" charset="-122"/>
            </a:endParaRPr>
          </a:p>
        </p:txBody>
      </p:sp>
      <p:sp>
        <p:nvSpPr>
          <p:cNvPr id="387090" name="Rectangle 18"/>
          <p:cNvSpPr>
            <a:spLocks noChangeArrowheads="1"/>
          </p:cNvSpPr>
          <p:nvPr/>
        </p:nvSpPr>
        <p:spPr bwMode="auto">
          <a:xfrm>
            <a:off x="2898776" y="1652592"/>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0000CC"/>
                </a:solidFill>
                <a:latin typeface="Times New Roman" panose="02020503050405090304" pitchFamily="18" charset="0"/>
                <a:ea typeface="楷体_GB2312" pitchFamily="1" charset="-122"/>
                <a:cs typeface="Arial Unicode MS" panose="020B0604020202020204" charset="-122"/>
              </a:rPr>
              <a:t>模型</a:t>
            </a:r>
            <a:endParaRPr lang="zh-CN" altLang="en-US" sz="2400" b="1">
              <a:solidFill>
                <a:srgbClr val="0000CC"/>
              </a:solidFill>
              <a:latin typeface="Times New Roman" panose="02020503050405090304" pitchFamily="18" charset="0"/>
              <a:ea typeface="楷体_GB2312" pitchFamily="1" charset="-122"/>
              <a:cs typeface="Arial Unicode MS" panose="020B0604020202020204" charset="-122"/>
            </a:endParaRPr>
          </a:p>
        </p:txBody>
      </p:sp>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7085"/>
                                        </p:tgtEl>
                                        <p:attrNameLst>
                                          <p:attrName>style.visibility</p:attrName>
                                        </p:attrNameLst>
                                      </p:cBhvr>
                                      <p:to>
                                        <p:strVal val="visible"/>
                                      </p:to>
                                    </p:set>
                                    <p:animEffect transition="in" filter="wipe(up)">
                                      <p:cBhvr>
                                        <p:cTn id="7" dur="1000"/>
                                        <p:tgtEl>
                                          <p:spTgt spid="3870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7090"/>
                                        </p:tgtEl>
                                        <p:attrNameLst>
                                          <p:attrName>style.visibility</p:attrName>
                                        </p:attrNameLst>
                                      </p:cBhvr>
                                      <p:to>
                                        <p:strVal val="visible"/>
                                      </p:to>
                                    </p:set>
                                    <p:animEffect transition="in" filter="wipe(left)">
                                      <p:cBhvr>
                                        <p:cTn id="12" dur="1000"/>
                                        <p:tgtEl>
                                          <p:spTgt spid="3870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7081"/>
                                        </p:tgtEl>
                                        <p:attrNameLst>
                                          <p:attrName>style.visibility</p:attrName>
                                        </p:attrNameLst>
                                      </p:cBhvr>
                                      <p:to>
                                        <p:strVal val="visible"/>
                                      </p:to>
                                    </p:set>
                                    <p:animEffect transition="in" filter="wipe(left)">
                                      <p:cBhvr>
                                        <p:cTn id="17" dur="1000"/>
                                        <p:tgtEl>
                                          <p:spTgt spid="3870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87087"/>
                                        </p:tgtEl>
                                        <p:attrNameLst>
                                          <p:attrName>style.visibility</p:attrName>
                                        </p:attrNameLst>
                                      </p:cBhvr>
                                      <p:to>
                                        <p:strVal val="visible"/>
                                      </p:to>
                                    </p:set>
                                    <p:animEffect transition="in" filter="wipe(up)">
                                      <p:cBhvr>
                                        <p:cTn id="22" dur="1000"/>
                                        <p:tgtEl>
                                          <p:spTgt spid="3870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7089"/>
                                        </p:tgtEl>
                                        <p:attrNameLst>
                                          <p:attrName>style.visibility</p:attrName>
                                        </p:attrNameLst>
                                      </p:cBhvr>
                                      <p:to>
                                        <p:strVal val="visible"/>
                                      </p:to>
                                    </p:set>
                                    <p:animEffect transition="in" filter="wipe(left)">
                                      <p:cBhvr>
                                        <p:cTn id="27" dur="1000"/>
                                        <p:tgtEl>
                                          <p:spTgt spid="3870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7078"/>
                                        </p:tgtEl>
                                        <p:attrNameLst>
                                          <p:attrName>style.visibility</p:attrName>
                                        </p:attrNameLst>
                                      </p:cBhvr>
                                      <p:to>
                                        <p:strVal val="visible"/>
                                      </p:to>
                                    </p:set>
                                    <p:animEffect transition="in" filter="wipe(left)">
                                      <p:cBhvr>
                                        <p:cTn id="32" dur="1000"/>
                                        <p:tgtEl>
                                          <p:spTgt spid="3870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87086"/>
                                        </p:tgtEl>
                                        <p:attrNameLst>
                                          <p:attrName>style.visibility</p:attrName>
                                        </p:attrNameLst>
                                      </p:cBhvr>
                                      <p:to>
                                        <p:strVal val="visible"/>
                                      </p:to>
                                    </p:set>
                                    <p:animEffect transition="in" filter="wipe(up)">
                                      <p:cBhvr>
                                        <p:cTn id="37" dur="1000"/>
                                        <p:tgtEl>
                                          <p:spTgt spid="3870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7082"/>
                                        </p:tgtEl>
                                        <p:attrNameLst>
                                          <p:attrName>style.visibility</p:attrName>
                                        </p:attrNameLst>
                                      </p:cBhvr>
                                      <p:to>
                                        <p:strVal val="visible"/>
                                      </p:to>
                                    </p:set>
                                    <p:animEffect transition="in" filter="wipe(left)">
                                      <p:cBhvr>
                                        <p:cTn id="42" dur="1000"/>
                                        <p:tgtEl>
                                          <p:spTgt spid="3870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7088"/>
                                        </p:tgtEl>
                                        <p:attrNameLst>
                                          <p:attrName>style.visibility</p:attrName>
                                        </p:attrNameLst>
                                      </p:cBhvr>
                                      <p:to>
                                        <p:strVal val="visible"/>
                                      </p:to>
                                    </p:set>
                                    <p:animEffect transition="in" filter="wipe(up)">
                                      <p:cBhvr>
                                        <p:cTn id="47" dur="1000"/>
                                        <p:tgtEl>
                                          <p:spTgt spid="387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86" grpId="0" animBg="1"/>
      <p:bldP spid="387087" grpId="0" animBg="1"/>
      <p:bldP spid="387085" grpId="0" animBg="1"/>
      <p:bldP spid="387088" grpId="0"/>
      <p:bldP spid="387089" grpId="0"/>
      <p:bldP spid="387090"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624013" y="477883"/>
            <a:ext cx="86534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Bef>
                <a:spcPct val="0"/>
              </a:spcBef>
              <a:spcAft>
                <a:spcPct val="0"/>
              </a:spcAft>
              <a:buNone/>
            </a:pPr>
            <a:r>
              <a:rPr lang="zh-CN" altLang="en-US" sz="1800">
                <a:solidFill>
                  <a:srgbClr val="006699"/>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例1</a:t>
            </a:r>
            <a:r>
              <a:rPr lang="en-US" altLang="zh-CN" sz="2400" b="1">
                <a:solidFill>
                  <a:srgbClr val="000000"/>
                </a:solidFill>
                <a:latin typeface="Times New Roman" panose="02020503050405090304" pitchFamily="18" charset="0"/>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晶体管电路如下图所示。若已知晶体管工作在放大状态，</a:t>
            </a:r>
            <a:r>
              <a:rPr lang="en-US" altLang="zh-CN" sz="2400" b="1" i="1">
                <a:solidFill>
                  <a:srgbClr val="000000"/>
                </a:solidFill>
                <a:latin typeface="Times New Roman" panose="02020503050405090304" pitchFamily="18" charset="0"/>
                <a:ea typeface="楷体_GB2312" pitchFamily="1" charset="-122"/>
              </a:rPr>
              <a:t>β</a:t>
            </a:r>
            <a:r>
              <a:rPr lang="en-US" altLang="zh-CN" sz="2400" b="1">
                <a:solidFill>
                  <a:srgbClr val="000000"/>
                </a:solidFill>
                <a:latin typeface="Times New Roman" panose="02020503050405090304" pitchFamily="18" charset="0"/>
                <a:ea typeface="楷体_GB2312" pitchFamily="1" charset="-122"/>
              </a:rPr>
              <a:t>=100，</a:t>
            </a:r>
            <a:r>
              <a:rPr lang="zh-CN" altLang="en-US" sz="2400" b="1">
                <a:solidFill>
                  <a:srgbClr val="000000"/>
                </a:solidFill>
                <a:latin typeface="Times New Roman" panose="02020503050405090304" pitchFamily="18" charset="0"/>
                <a:ea typeface="楷体_GB2312" pitchFamily="1" charset="-122"/>
              </a:rPr>
              <a:t>试计算晶体管的</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zh-CN" altLang="en-US" sz="2400" b="1">
                <a:solidFill>
                  <a:srgbClr val="000000"/>
                </a:solidFill>
              </a:rPr>
              <a:t>、</a:t>
            </a:r>
            <a:r>
              <a:rPr lang="en-US" altLang="zh-CN" sz="2400" b="1" i="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zh-CN" altLang="en-US" sz="2400" b="1">
                <a:solidFill>
                  <a:srgbClr val="000000"/>
                </a:solidFill>
                <a:latin typeface="Times New Roman" panose="02020503050405090304" pitchFamily="18" charset="0"/>
                <a:ea typeface="楷体_GB2312" pitchFamily="1" charset="-122"/>
              </a:rPr>
              <a:t>和</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CEQ</a:t>
            </a:r>
            <a:r>
              <a:rPr lang="en-US" altLang="zh-CN" sz="2400" b="1">
                <a:solidFill>
                  <a:srgbClr val="000000"/>
                </a:solidFill>
                <a:latin typeface="Times New Roman" panose="02020503050405090304" pitchFamily="18" charset="0"/>
                <a:ea typeface="楷体_GB2312" pitchFamily="1" charset="-122"/>
              </a:rPr>
              <a:t>。</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69635" name="Object 3"/>
          <p:cNvGraphicFramePr>
            <a:graphicFrameLocks noChangeAspect="1"/>
          </p:cNvGraphicFramePr>
          <p:nvPr/>
        </p:nvGraphicFramePr>
        <p:xfrm>
          <a:off x="6356350" y="1452607"/>
          <a:ext cx="3970338" cy="3606800"/>
        </p:xfrm>
        <a:graphic>
          <a:graphicData uri="http://schemas.openxmlformats.org/presentationml/2006/ole">
            <mc:AlternateContent xmlns:mc="http://schemas.openxmlformats.org/markup-compatibility/2006">
              <mc:Choice xmlns:v="urn:schemas-microsoft-com:vml" Requires="v">
                <p:oleObj spid="_x0000_s2" name="Visio" r:id="rId1" imgW="1839595" imgH="1818005" progId="Visio.Drawing.11">
                  <p:embed/>
                </p:oleObj>
              </mc:Choice>
              <mc:Fallback>
                <p:oleObj name="Visio" r:id="rId1" imgW="1839595" imgH="1818005"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350" y="1452607"/>
                        <a:ext cx="3970338" cy="360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8" name="Object 16"/>
          <p:cNvGraphicFramePr>
            <a:graphicFrameLocks noChangeAspect="1"/>
          </p:cNvGraphicFramePr>
          <p:nvPr/>
        </p:nvGraphicFramePr>
        <p:xfrm>
          <a:off x="2432051" y="2054271"/>
          <a:ext cx="4221163" cy="2619375"/>
        </p:xfrm>
        <a:graphic>
          <a:graphicData uri="http://schemas.openxmlformats.org/presentationml/2006/ole">
            <mc:AlternateContent xmlns:mc="http://schemas.openxmlformats.org/markup-compatibility/2006">
              <mc:Choice xmlns:v="urn:schemas-microsoft-com:vml" Requires="v">
                <p:oleObj spid="_x0000_s3" name="Visio" r:id="rId3" imgW="2616835" imgH="1723390" progId="Visio.Drawing.11">
                  <p:embed/>
                </p:oleObj>
              </mc:Choice>
              <mc:Fallback>
                <p:oleObj name="Visio" r:id="rId3" imgW="2616835" imgH="1723390" progId="Visio.Drawing.11">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1" y="2054271"/>
                        <a:ext cx="4221163"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50" name="Rectangle 18"/>
          <p:cNvSpPr>
            <a:spLocks noChangeArrowheads="1"/>
          </p:cNvSpPr>
          <p:nvPr/>
        </p:nvSpPr>
        <p:spPr bwMode="auto">
          <a:xfrm>
            <a:off x="1524000" y="1511345"/>
            <a:ext cx="73342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0000"/>
              </a:lnSpc>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CC"/>
                </a:solidFill>
                <a:latin typeface="楷体_GB2312" pitchFamily="1" charset="-122"/>
                <a:ea typeface="楷体_GB2312" pitchFamily="1" charset="-122"/>
              </a:rPr>
              <a:t>解：</a:t>
            </a:r>
            <a:r>
              <a:rPr lang="zh-CN" altLang="en-US" sz="2400" b="1">
                <a:solidFill>
                  <a:srgbClr val="000000"/>
                </a:solidFill>
                <a:latin typeface="楷体_GB2312" pitchFamily="1" charset="-122"/>
                <a:ea typeface="楷体_GB2312" pitchFamily="1" charset="-122"/>
              </a:rPr>
              <a:t>放大状态下的直流等效电路：</a:t>
            </a:r>
            <a:endParaRPr lang="zh-CN" altLang="en-US" sz="2400" b="1">
              <a:solidFill>
                <a:srgbClr val="000000"/>
              </a:solidFill>
              <a:latin typeface="楷体_GB2312" pitchFamily="1" charset="-122"/>
              <a:ea typeface="楷体_GB2312" pitchFamily="1" charset="-122"/>
            </a:endParaRPr>
          </a:p>
        </p:txBody>
      </p:sp>
      <p:graphicFrame>
        <p:nvGraphicFramePr>
          <p:cNvPr id="69651" name="Object 19"/>
          <p:cNvGraphicFramePr>
            <a:graphicFrameLocks noChangeAspect="1"/>
          </p:cNvGraphicFramePr>
          <p:nvPr/>
        </p:nvGraphicFramePr>
        <p:xfrm>
          <a:off x="3489326" y="4964157"/>
          <a:ext cx="5419725" cy="914400"/>
        </p:xfrm>
        <a:graphic>
          <a:graphicData uri="http://schemas.openxmlformats.org/presentationml/2006/ole">
            <mc:AlternateContent xmlns:mc="http://schemas.openxmlformats.org/markup-compatibility/2006">
              <mc:Choice xmlns:v="urn:schemas-microsoft-com:vml" Requires="v">
                <p:oleObj spid="_x0000_s4" name="Equation" r:id="rId5" imgW="1800225" imgH="335915" progId="Equation.DSMT4">
                  <p:embed/>
                </p:oleObj>
              </mc:Choice>
              <mc:Fallback>
                <p:oleObj name="Equation" r:id="rId5" imgW="1800225" imgH="335915" progId="Equation.DSMT4">
                  <p:embed/>
                  <p:pic>
                    <p:nvPicPr>
                      <p:cNvPr id="0" name="Object 19"/>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3489326" y="4964157"/>
                        <a:ext cx="5419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53" name="Object 21"/>
          <p:cNvGraphicFramePr>
            <a:graphicFrameLocks noChangeAspect="1"/>
          </p:cNvGraphicFramePr>
          <p:nvPr/>
        </p:nvGraphicFramePr>
        <p:xfrm>
          <a:off x="2962275" y="4375195"/>
          <a:ext cx="2876550" cy="525462"/>
        </p:xfrm>
        <a:graphic>
          <a:graphicData uri="http://schemas.openxmlformats.org/presentationml/2006/ole">
            <mc:AlternateContent xmlns:mc="http://schemas.openxmlformats.org/markup-compatibility/2006">
              <mc:Choice xmlns:v="urn:schemas-microsoft-com:vml" Requires="v">
                <p:oleObj spid="_x0000_s5" name="Equation" r:id="rId7" imgW="1320165" imgH="241300" progId="Equation.DSMT4">
                  <p:embed/>
                </p:oleObj>
              </mc:Choice>
              <mc:Fallback>
                <p:oleObj name="Equation" r:id="rId7" imgW="1320165" imgH="2413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275" y="4375195"/>
                        <a:ext cx="287655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54" name="Object 22"/>
          <p:cNvGraphicFramePr>
            <a:graphicFrameLocks noChangeAspect="1"/>
          </p:cNvGraphicFramePr>
          <p:nvPr/>
        </p:nvGraphicFramePr>
        <p:xfrm>
          <a:off x="3473450" y="6407196"/>
          <a:ext cx="4737100" cy="477837"/>
        </p:xfrm>
        <a:graphic>
          <a:graphicData uri="http://schemas.openxmlformats.org/presentationml/2006/ole">
            <mc:AlternateContent xmlns:mc="http://schemas.openxmlformats.org/markup-compatibility/2006">
              <mc:Choice xmlns:v="urn:schemas-microsoft-com:vml" Requires="v">
                <p:oleObj spid="_x0000_s6" name="Equation" r:id="rId9" imgW="1685925" imgH="171450" progId="Equation.DSMT4">
                  <p:embed/>
                </p:oleObj>
              </mc:Choice>
              <mc:Fallback>
                <p:oleObj name="Equation" r:id="rId9" imgW="1685925" imgH="171450" progId="Equation.DSMT4">
                  <p:embed/>
                  <p:pic>
                    <p:nvPicPr>
                      <p:cNvPr id="0" name="Object 22"/>
                      <p:cNvPicPr>
                        <a:picLocks noChangeAspect="1" noChangeArrowheads="1"/>
                      </p:cNvPicPr>
                      <p:nvPr/>
                    </p:nvPicPr>
                    <p:blipFill>
                      <a:blip r:embed="rId10">
                        <a:biLevel thresh="50000"/>
                        <a:grayscl/>
                        <a:extLst>
                          <a:ext uri="{28A0092B-C50C-407E-A947-70E740481C1C}">
                            <a14:useLocalDpi xmlns:a14="http://schemas.microsoft.com/office/drawing/2010/main" val="0"/>
                          </a:ext>
                        </a:extLst>
                      </a:blip>
                      <a:srcRect/>
                      <a:stretch>
                        <a:fillRect/>
                      </a:stretch>
                    </p:blipFill>
                    <p:spPr bwMode="auto">
                      <a:xfrm>
                        <a:off x="3473450" y="6407196"/>
                        <a:ext cx="47371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655" name="Object 23"/>
          <p:cNvGraphicFramePr>
            <a:graphicFrameLocks noChangeAspect="1"/>
          </p:cNvGraphicFramePr>
          <p:nvPr/>
        </p:nvGraphicFramePr>
        <p:xfrm>
          <a:off x="3486150" y="5864270"/>
          <a:ext cx="3951288" cy="469900"/>
        </p:xfrm>
        <a:graphic>
          <a:graphicData uri="http://schemas.openxmlformats.org/presentationml/2006/ole">
            <mc:AlternateContent xmlns:mc="http://schemas.openxmlformats.org/markup-compatibility/2006">
              <mc:Choice xmlns:v="urn:schemas-microsoft-com:vml" Requires="v">
                <p:oleObj spid="_x0000_s7" name="Equation" r:id="rId11" imgW="1428750" imgH="171450" progId="Equation.DSMT4">
                  <p:embed/>
                </p:oleObj>
              </mc:Choice>
              <mc:Fallback>
                <p:oleObj name="Equation" r:id="rId11" imgW="1428750" imgH="171450" progId="Equation.DSMT4">
                  <p:embed/>
                  <p:pic>
                    <p:nvPicPr>
                      <p:cNvPr id="0" name="Object 23"/>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3486150" y="5864270"/>
                        <a:ext cx="39512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灯片编号占位符 7"/>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650"/>
                                        </p:tgtEl>
                                        <p:attrNameLst>
                                          <p:attrName>style.visibility</p:attrName>
                                        </p:attrNameLst>
                                      </p:cBhvr>
                                      <p:to>
                                        <p:strVal val="visible"/>
                                      </p:to>
                                    </p:set>
                                    <p:animEffect transition="in" filter="wipe(left)">
                                      <p:cBhvr>
                                        <p:cTn id="7" dur="1000"/>
                                        <p:tgtEl>
                                          <p:spTgt spid="69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648"/>
                                        </p:tgtEl>
                                        <p:attrNameLst>
                                          <p:attrName>style.visibility</p:attrName>
                                        </p:attrNameLst>
                                      </p:cBhvr>
                                      <p:to>
                                        <p:strVal val="visible"/>
                                      </p:to>
                                    </p:set>
                                    <p:animEffect transition="in" filter="wipe(left)">
                                      <p:cBhvr>
                                        <p:cTn id="12" dur="1000"/>
                                        <p:tgtEl>
                                          <p:spTgt spid="696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9653"/>
                                        </p:tgtEl>
                                        <p:attrNameLst>
                                          <p:attrName>style.visibility</p:attrName>
                                        </p:attrNameLst>
                                      </p:cBhvr>
                                      <p:to>
                                        <p:strVal val="visible"/>
                                      </p:to>
                                    </p:set>
                                    <p:animEffect transition="in" filter="wipe(left)">
                                      <p:cBhvr>
                                        <p:cTn id="17" dur="1000"/>
                                        <p:tgtEl>
                                          <p:spTgt spid="696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651"/>
                                        </p:tgtEl>
                                        <p:attrNameLst>
                                          <p:attrName>style.visibility</p:attrName>
                                        </p:attrNameLst>
                                      </p:cBhvr>
                                      <p:to>
                                        <p:strVal val="visible"/>
                                      </p:to>
                                    </p:set>
                                    <p:animEffect transition="in" filter="wipe(left)">
                                      <p:cBhvr>
                                        <p:cTn id="22" dur="1000"/>
                                        <p:tgtEl>
                                          <p:spTgt spid="696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9655"/>
                                        </p:tgtEl>
                                        <p:attrNameLst>
                                          <p:attrName>style.visibility</p:attrName>
                                        </p:attrNameLst>
                                      </p:cBhvr>
                                      <p:to>
                                        <p:strVal val="visible"/>
                                      </p:to>
                                    </p:set>
                                    <p:animEffect transition="in" filter="wipe(left)">
                                      <p:cBhvr>
                                        <p:cTn id="27" dur="1000"/>
                                        <p:tgtEl>
                                          <p:spTgt spid="696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9654"/>
                                        </p:tgtEl>
                                        <p:attrNameLst>
                                          <p:attrName>style.visibility</p:attrName>
                                        </p:attrNameLst>
                                      </p:cBhvr>
                                      <p:to>
                                        <p:strVal val="visible"/>
                                      </p:to>
                                    </p:set>
                                    <p:animEffect transition="in" filter="wipe(left)">
                                      <p:cBhvr>
                                        <p:cTn id="32" dur="1000"/>
                                        <p:tgtEl>
                                          <p:spTgt spid="69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p:cNvSpPr txBox="1">
            <a:spLocks noChangeArrowheads="1"/>
          </p:cNvSpPr>
          <p:nvPr/>
        </p:nvSpPr>
        <p:spPr bwMode="auto">
          <a:xfrm>
            <a:off x="2963863" y="706140"/>
            <a:ext cx="5148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8425" indent="-98425" algn="l">
              <a:spcBef>
                <a:spcPct val="0"/>
              </a:spcBef>
              <a:defRPr sz="2400">
                <a:solidFill>
                  <a:schemeClr val="tx1"/>
                </a:solidFill>
                <a:latin typeface="Times New Roman" panose="02020503050405090304" pitchFamily="18" charset="0"/>
                <a:ea typeface="宋体" pitchFamily="2" charset="-122"/>
              </a:defRPr>
            </a:lvl1pPr>
            <a:lvl2pPr algn="l">
              <a:spcBef>
                <a:spcPct val="0"/>
              </a:spcBef>
              <a:defRPr sz="2400">
                <a:solidFill>
                  <a:schemeClr val="tx1"/>
                </a:solidFill>
                <a:latin typeface="Times New Roman" panose="02020503050405090304" pitchFamily="18" charset="0"/>
                <a:ea typeface="宋体" pitchFamily="2" charset="-122"/>
              </a:defRPr>
            </a:lvl2pPr>
            <a:lvl3pPr algn="l">
              <a:spcBef>
                <a:spcPct val="0"/>
              </a:spcBef>
              <a:defRPr sz="2400">
                <a:solidFill>
                  <a:schemeClr val="tx1"/>
                </a:solidFill>
                <a:latin typeface="Times New Roman" panose="02020503050405090304" pitchFamily="18" charset="0"/>
                <a:ea typeface="宋体" pitchFamily="2" charset="-122"/>
              </a:defRPr>
            </a:lvl3pPr>
            <a:lvl4pPr algn="l">
              <a:spcBef>
                <a:spcPct val="0"/>
              </a:spcBef>
              <a:defRPr sz="2400">
                <a:solidFill>
                  <a:schemeClr val="tx1"/>
                </a:solidFill>
                <a:latin typeface="Times New Roman" panose="02020503050405090304" pitchFamily="18" charset="0"/>
                <a:ea typeface="宋体" pitchFamily="2" charset="-122"/>
              </a:defRPr>
            </a:lvl4pPr>
            <a:lvl5pPr algn="l">
              <a:spcBef>
                <a:spcPct val="0"/>
              </a:spcBef>
              <a:defRPr sz="2400">
                <a:solidFill>
                  <a:schemeClr val="tx1"/>
                </a:solidFill>
                <a:latin typeface="Times New Roman" panose="02020503050405090304" pitchFamily="18" charset="0"/>
                <a:ea typeface="宋体" pitchFamily="2" charset="-122"/>
              </a:defRPr>
            </a:lvl5pPr>
            <a:lvl6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6pPr>
            <a:lvl7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7pPr>
            <a:lvl8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8pPr>
            <a:lvl9pPr eaLnBrk="0" fontAlgn="base" hangingPunct="0">
              <a:spcBef>
                <a:spcPct val="0"/>
              </a:spcBef>
              <a:spcAft>
                <a:spcPct val="0"/>
              </a:spcAft>
              <a:defRPr sz="2400">
                <a:solidFill>
                  <a:schemeClr val="tx1"/>
                </a:solidFill>
                <a:latin typeface="Times New Roman" panose="02020503050405090304" pitchFamily="18" charset="0"/>
                <a:ea typeface="宋体" pitchFamily="2" charset="-122"/>
              </a:defRPr>
            </a:lvl9pPr>
          </a:lstStyle>
          <a:p>
            <a:pPr defTabSz="914400" fontAlgn="base">
              <a:spcBef>
                <a:spcPct val="50000"/>
              </a:spcBef>
              <a:spcAft>
                <a:spcPct val="0"/>
              </a:spcAft>
            </a:pPr>
            <a:r>
              <a:rPr kumimoji="1" lang="zh-CN" altLang="en-US" sz="2800" b="1">
                <a:solidFill>
                  <a:srgbClr val="006600"/>
                </a:solidFill>
                <a:ea typeface="楷体_GB2312" pitchFamily="1" charset="-122"/>
              </a:rPr>
              <a:t>二</a:t>
            </a:r>
            <a:r>
              <a:rPr kumimoji="1" lang="en-US" altLang="zh-CN" sz="2800" b="1">
                <a:solidFill>
                  <a:srgbClr val="006600"/>
                </a:solidFill>
                <a:ea typeface="楷体_GB2312" pitchFamily="1" charset="-122"/>
              </a:rPr>
              <a:t>. </a:t>
            </a:r>
            <a:r>
              <a:rPr kumimoji="1" lang="zh-CN" altLang="en-US" sz="2800" b="1">
                <a:solidFill>
                  <a:srgbClr val="006600"/>
                </a:solidFill>
                <a:latin typeface="楷体_GB2312" pitchFamily="1" charset="-122"/>
                <a:ea typeface="楷体_GB2312" pitchFamily="1" charset="-122"/>
              </a:rPr>
              <a:t>晶体管工作状态分析</a:t>
            </a:r>
            <a:endParaRPr kumimoji="1" lang="zh-CN" altLang="zh-CN" sz="2800" b="1">
              <a:solidFill>
                <a:srgbClr val="006600"/>
              </a:solidFill>
              <a:latin typeface="楷体_GB2312" pitchFamily="1" charset="-122"/>
              <a:ea typeface="楷体_GB2312" pitchFamily="1" charset="-122"/>
            </a:endParaRPr>
          </a:p>
        </p:txBody>
      </p:sp>
      <p:sp>
        <p:nvSpPr>
          <p:cNvPr id="71689" name="Rectangle 9"/>
          <p:cNvSpPr>
            <a:spLocks noChangeArrowheads="1"/>
          </p:cNvSpPr>
          <p:nvPr/>
        </p:nvSpPr>
        <p:spPr bwMode="auto">
          <a:xfrm>
            <a:off x="2247901" y="2139653"/>
            <a:ext cx="50276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楷体_GB2312" pitchFamily="1" charset="-122"/>
                <a:ea typeface="楷体_GB2312" pitchFamily="1" charset="-122"/>
              </a:rPr>
              <a:t>　</a:t>
            </a:r>
            <a:r>
              <a:rPr lang="zh-CN" altLang="en-US" sz="2400" b="1">
                <a:solidFill>
                  <a:srgbClr val="CC00CC"/>
                </a:solidFill>
                <a:latin typeface="Times New Roman" panose="02020503050405090304" pitchFamily="18" charset="0"/>
                <a:ea typeface="楷体_GB2312" pitchFamily="1" charset="-122"/>
              </a:rPr>
              <a:t>晶体管是否截止的判别方法</a:t>
            </a:r>
            <a:r>
              <a:rPr lang="en-US" altLang="zh-CN" sz="2400" b="1">
                <a:solidFill>
                  <a:srgbClr val="CC00CC"/>
                </a:solidFill>
                <a:latin typeface="Times New Roman" panose="02020503050405090304" pitchFamily="18" charset="0"/>
                <a:ea typeface="楷体_GB2312" pitchFamily="1" charset="-122"/>
              </a:rPr>
              <a:t>:</a:t>
            </a:r>
            <a:endParaRPr lang="en-US" altLang="zh-CN" sz="2400" b="1">
              <a:solidFill>
                <a:srgbClr val="CC00CC"/>
              </a:solidFill>
              <a:latin typeface="Times New Roman" panose="02020503050405090304" pitchFamily="18" charset="0"/>
              <a:ea typeface="楷体_GB2312" pitchFamily="1" charset="-122"/>
            </a:endParaRPr>
          </a:p>
        </p:txBody>
      </p:sp>
      <p:grpSp>
        <p:nvGrpSpPr>
          <p:cNvPr id="71733" name="Group 53"/>
          <p:cNvGrpSpPr/>
          <p:nvPr/>
        </p:nvGrpSpPr>
        <p:grpSpPr bwMode="auto">
          <a:xfrm>
            <a:off x="7273926" y="2303164"/>
            <a:ext cx="2868613" cy="2852738"/>
            <a:chOff x="3595" y="1290"/>
            <a:chExt cx="1743" cy="1888"/>
          </a:xfrm>
        </p:grpSpPr>
        <p:sp>
          <p:nvSpPr>
            <p:cNvPr id="71692" name="Line 12"/>
            <p:cNvSpPr>
              <a:spLocks noChangeShapeType="1"/>
            </p:cNvSpPr>
            <p:nvPr/>
          </p:nvSpPr>
          <p:spPr bwMode="auto">
            <a:xfrm>
              <a:off x="4515" y="1290"/>
              <a:ext cx="2" cy="18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3" name="Line 13"/>
            <p:cNvSpPr>
              <a:spLocks noChangeShapeType="1"/>
            </p:cNvSpPr>
            <p:nvPr/>
          </p:nvSpPr>
          <p:spPr bwMode="auto">
            <a:xfrm flipH="1">
              <a:off x="3705" y="1953"/>
              <a:ext cx="58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4" name="Line 14"/>
            <p:cNvSpPr>
              <a:spLocks noChangeShapeType="1"/>
            </p:cNvSpPr>
            <p:nvPr/>
          </p:nvSpPr>
          <p:spPr bwMode="auto">
            <a:xfrm flipH="1">
              <a:off x="4515" y="1290"/>
              <a:ext cx="701"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5" name="Line 15"/>
            <p:cNvSpPr>
              <a:spLocks noChangeShapeType="1"/>
            </p:cNvSpPr>
            <p:nvPr/>
          </p:nvSpPr>
          <p:spPr bwMode="auto">
            <a:xfrm>
              <a:off x="5216" y="1290"/>
              <a:ext cx="1" cy="18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6" name="Line 16"/>
            <p:cNvSpPr>
              <a:spLocks noChangeShapeType="1"/>
            </p:cNvSpPr>
            <p:nvPr/>
          </p:nvSpPr>
          <p:spPr bwMode="auto">
            <a:xfrm flipH="1">
              <a:off x="3705" y="3149"/>
              <a:ext cx="1511"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7" name="Line 17"/>
            <p:cNvSpPr>
              <a:spLocks noChangeShapeType="1"/>
            </p:cNvSpPr>
            <p:nvPr/>
          </p:nvSpPr>
          <p:spPr bwMode="auto">
            <a:xfrm>
              <a:off x="3705" y="1953"/>
              <a:ext cx="2" cy="11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8" name="Line 18"/>
            <p:cNvSpPr>
              <a:spLocks noChangeShapeType="1"/>
            </p:cNvSpPr>
            <p:nvPr/>
          </p:nvSpPr>
          <p:spPr bwMode="auto">
            <a:xfrm>
              <a:off x="4295" y="1953"/>
              <a:ext cx="220" cy="1"/>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699" name="Line 19"/>
            <p:cNvSpPr>
              <a:spLocks noChangeShapeType="1"/>
            </p:cNvSpPr>
            <p:nvPr/>
          </p:nvSpPr>
          <p:spPr bwMode="auto">
            <a:xfrm>
              <a:off x="4515" y="1783"/>
              <a:ext cx="2" cy="338"/>
            </a:xfrm>
            <a:prstGeom prst="line">
              <a:avLst/>
            </a:prstGeom>
            <a:noFill/>
            <a:ln w="31750">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0" name="Line 20"/>
            <p:cNvSpPr>
              <a:spLocks noChangeShapeType="1"/>
            </p:cNvSpPr>
            <p:nvPr/>
          </p:nvSpPr>
          <p:spPr bwMode="auto">
            <a:xfrm>
              <a:off x="4295" y="1783"/>
              <a:ext cx="1" cy="33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1" name="Line 21"/>
            <p:cNvSpPr>
              <a:spLocks noChangeShapeType="1"/>
            </p:cNvSpPr>
            <p:nvPr/>
          </p:nvSpPr>
          <p:spPr bwMode="auto">
            <a:xfrm flipV="1">
              <a:off x="4295" y="1783"/>
              <a:ext cx="220" cy="9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2" name="Line 22"/>
            <p:cNvSpPr>
              <a:spLocks noChangeShapeType="1"/>
            </p:cNvSpPr>
            <p:nvPr/>
          </p:nvSpPr>
          <p:spPr bwMode="auto">
            <a:xfrm>
              <a:off x="4295" y="2008"/>
              <a:ext cx="220" cy="9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3" name="Freeform 23"/>
            <p:cNvSpPr/>
            <p:nvPr/>
          </p:nvSpPr>
          <p:spPr bwMode="auto">
            <a:xfrm>
              <a:off x="4405" y="2037"/>
              <a:ext cx="110" cy="84"/>
            </a:xfrm>
            <a:custGeom>
              <a:avLst/>
              <a:gdLst>
                <a:gd name="T0" fmla="*/ 0 w 89"/>
                <a:gd name="T1" fmla="*/ 39 h 59"/>
                <a:gd name="T2" fmla="*/ 20 w 89"/>
                <a:gd name="T3" fmla="*/ 29 h 59"/>
                <a:gd name="T4" fmla="*/ 10 w 89"/>
                <a:gd name="T5" fmla="*/ 0 h 59"/>
                <a:gd name="T6" fmla="*/ 89 w 89"/>
                <a:gd name="T7" fmla="*/ 59 h 59"/>
                <a:gd name="T8" fmla="*/ 0 w 89"/>
                <a:gd name="T9" fmla="*/ 39 h 59"/>
              </a:gdLst>
              <a:ahLst/>
              <a:cxnLst>
                <a:cxn ang="0">
                  <a:pos x="T0" y="T1"/>
                </a:cxn>
                <a:cxn ang="0">
                  <a:pos x="T2" y="T3"/>
                </a:cxn>
                <a:cxn ang="0">
                  <a:pos x="T4" y="T5"/>
                </a:cxn>
                <a:cxn ang="0">
                  <a:pos x="T6" y="T7"/>
                </a:cxn>
                <a:cxn ang="0">
                  <a:pos x="T8" y="T9"/>
                </a:cxn>
              </a:cxnLst>
              <a:rect l="0" t="0" r="r" b="b"/>
              <a:pathLst>
                <a:path w="89" h="59">
                  <a:moveTo>
                    <a:pt x="0" y="39"/>
                  </a:moveTo>
                  <a:lnTo>
                    <a:pt x="20" y="29"/>
                  </a:lnTo>
                  <a:lnTo>
                    <a:pt x="10" y="0"/>
                  </a:lnTo>
                  <a:lnTo>
                    <a:pt x="89" y="59"/>
                  </a:lnTo>
                  <a:lnTo>
                    <a:pt x="0" y="3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4" name="Rectangle 24"/>
            <p:cNvSpPr>
              <a:spLocks noChangeArrowheads="1"/>
            </p:cNvSpPr>
            <p:nvPr/>
          </p:nvSpPr>
          <p:spPr bwMode="auto">
            <a:xfrm>
              <a:off x="4455" y="2244"/>
              <a:ext cx="110" cy="324"/>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5" name="Line 25"/>
            <p:cNvSpPr>
              <a:spLocks noChangeShapeType="1"/>
            </p:cNvSpPr>
            <p:nvPr/>
          </p:nvSpPr>
          <p:spPr bwMode="auto">
            <a:xfrm flipV="1">
              <a:off x="4515" y="2854"/>
              <a:ext cx="2" cy="56"/>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6" name="Line 26"/>
            <p:cNvSpPr>
              <a:spLocks noChangeShapeType="1"/>
            </p:cNvSpPr>
            <p:nvPr/>
          </p:nvSpPr>
          <p:spPr bwMode="auto">
            <a:xfrm>
              <a:off x="4467" y="2910"/>
              <a:ext cx="111"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7" name="Line 27"/>
            <p:cNvSpPr>
              <a:spLocks noChangeShapeType="1"/>
            </p:cNvSpPr>
            <p:nvPr/>
          </p:nvSpPr>
          <p:spPr bwMode="auto">
            <a:xfrm>
              <a:off x="4405" y="2854"/>
              <a:ext cx="23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8" name="Freeform 28"/>
            <p:cNvSpPr/>
            <p:nvPr/>
          </p:nvSpPr>
          <p:spPr bwMode="auto">
            <a:xfrm>
              <a:off x="4492" y="3122"/>
              <a:ext cx="61" cy="56"/>
            </a:xfrm>
            <a:custGeom>
              <a:avLst/>
              <a:gdLst>
                <a:gd name="T0" fmla="*/ 0 w 49"/>
                <a:gd name="T1" fmla="*/ 19 h 39"/>
                <a:gd name="T2" fmla="*/ 9 w 49"/>
                <a:gd name="T3" fmla="*/ 0 h 39"/>
                <a:gd name="T4" fmla="*/ 39 w 49"/>
                <a:gd name="T5" fmla="*/ 0 h 39"/>
                <a:gd name="T6" fmla="*/ 49 w 49"/>
                <a:gd name="T7" fmla="*/ 19 h 39"/>
                <a:gd name="T8" fmla="*/ 39 w 49"/>
                <a:gd name="T9" fmla="*/ 39 h 39"/>
                <a:gd name="T10" fmla="*/ 9 w 49"/>
                <a:gd name="T11" fmla="*/ 39 h 39"/>
                <a:gd name="T12" fmla="*/ 0 w 49"/>
                <a:gd name="T13" fmla="*/ 19 h 39"/>
              </a:gdLst>
              <a:ahLst/>
              <a:cxnLst>
                <a:cxn ang="0">
                  <a:pos x="T0" y="T1"/>
                </a:cxn>
                <a:cxn ang="0">
                  <a:pos x="T2" y="T3"/>
                </a:cxn>
                <a:cxn ang="0">
                  <a:pos x="T4" y="T5"/>
                </a:cxn>
                <a:cxn ang="0">
                  <a:pos x="T6" y="T7"/>
                </a:cxn>
                <a:cxn ang="0">
                  <a:pos x="T8" y="T9"/>
                </a:cxn>
                <a:cxn ang="0">
                  <a:pos x="T10" y="T11"/>
                </a:cxn>
                <a:cxn ang="0">
                  <a:pos x="T12" y="T13"/>
                </a:cxn>
              </a:cxnLst>
              <a:rect l="0" t="0" r="r" b="b"/>
              <a:pathLst>
                <a:path w="49" h="39">
                  <a:moveTo>
                    <a:pt x="0" y="19"/>
                  </a:moveTo>
                  <a:lnTo>
                    <a:pt x="9" y="0"/>
                  </a:lnTo>
                  <a:lnTo>
                    <a:pt x="39" y="0"/>
                  </a:lnTo>
                  <a:lnTo>
                    <a:pt x="49" y="19"/>
                  </a:lnTo>
                  <a:lnTo>
                    <a:pt x="39" y="39"/>
                  </a:lnTo>
                  <a:lnTo>
                    <a:pt x="9" y="39"/>
                  </a:lnTo>
                  <a:lnTo>
                    <a:pt x="0" y="1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09" name="Rectangle 29"/>
            <p:cNvSpPr>
              <a:spLocks noChangeArrowheads="1"/>
            </p:cNvSpPr>
            <p:nvPr/>
          </p:nvSpPr>
          <p:spPr bwMode="auto">
            <a:xfrm>
              <a:off x="3657" y="2150"/>
              <a:ext cx="109" cy="337"/>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0" name="Line 30"/>
            <p:cNvSpPr>
              <a:spLocks noChangeShapeType="1"/>
            </p:cNvSpPr>
            <p:nvPr/>
          </p:nvSpPr>
          <p:spPr bwMode="auto">
            <a:xfrm flipV="1">
              <a:off x="3705" y="2834"/>
              <a:ext cx="2" cy="71"/>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1" name="Line 31"/>
            <p:cNvSpPr>
              <a:spLocks noChangeShapeType="1"/>
            </p:cNvSpPr>
            <p:nvPr/>
          </p:nvSpPr>
          <p:spPr bwMode="auto">
            <a:xfrm>
              <a:off x="3657" y="2882"/>
              <a:ext cx="109"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2" name="Line 32"/>
            <p:cNvSpPr>
              <a:spLocks noChangeShapeType="1"/>
            </p:cNvSpPr>
            <p:nvPr/>
          </p:nvSpPr>
          <p:spPr bwMode="auto">
            <a:xfrm>
              <a:off x="3595" y="2811"/>
              <a:ext cx="23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3" name="Rectangle 33"/>
            <p:cNvSpPr>
              <a:spLocks noChangeArrowheads="1"/>
            </p:cNvSpPr>
            <p:nvPr/>
          </p:nvSpPr>
          <p:spPr bwMode="auto">
            <a:xfrm>
              <a:off x="5154" y="1684"/>
              <a:ext cx="123" cy="339"/>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4" name="Line 34"/>
            <p:cNvSpPr>
              <a:spLocks noChangeShapeType="1"/>
            </p:cNvSpPr>
            <p:nvPr/>
          </p:nvSpPr>
          <p:spPr bwMode="auto">
            <a:xfrm flipV="1">
              <a:off x="5216" y="2587"/>
              <a:ext cx="1" cy="55"/>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5" name="Line 35"/>
            <p:cNvSpPr>
              <a:spLocks noChangeShapeType="1"/>
            </p:cNvSpPr>
            <p:nvPr/>
          </p:nvSpPr>
          <p:spPr bwMode="auto">
            <a:xfrm>
              <a:off x="5154" y="2642"/>
              <a:ext cx="123"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6" name="Line 36"/>
            <p:cNvSpPr>
              <a:spLocks noChangeShapeType="1"/>
            </p:cNvSpPr>
            <p:nvPr/>
          </p:nvSpPr>
          <p:spPr bwMode="auto">
            <a:xfrm>
              <a:off x="5105" y="2587"/>
              <a:ext cx="233"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1717" name="Rectangle 37"/>
            <p:cNvSpPr>
              <a:spLocks noChangeArrowheads="1"/>
            </p:cNvSpPr>
            <p:nvPr/>
          </p:nvSpPr>
          <p:spPr bwMode="auto">
            <a:xfrm>
              <a:off x="3798" y="2164"/>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R</a:t>
              </a:r>
              <a:endParaRPr lang="en-US" altLang="zh-CN" sz="2000" b="1">
                <a:solidFill>
                  <a:srgbClr val="CC0000"/>
                </a:solidFill>
                <a:latin typeface="Times New Roman" panose="02020503050405090304" pitchFamily="18" charset="0"/>
                <a:ea typeface="楷体_GB2312" pitchFamily="1" charset="-122"/>
              </a:endParaRPr>
            </a:p>
          </p:txBody>
        </p:sp>
        <p:sp>
          <p:nvSpPr>
            <p:cNvPr id="71718" name="Rectangle 38"/>
            <p:cNvSpPr>
              <a:spLocks noChangeArrowheads="1"/>
            </p:cNvSpPr>
            <p:nvPr/>
          </p:nvSpPr>
          <p:spPr bwMode="auto">
            <a:xfrm>
              <a:off x="3927" y="2261"/>
              <a:ext cx="59"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B</a:t>
              </a:r>
              <a:endParaRPr lang="en-US" altLang="zh-CN" sz="1200" b="1">
                <a:solidFill>
                  <a:srgbClr val="CC3300"/>
                </a:solidFill>
                <a:latin typeface="Times New Roman" panose="02020503050405090304" pitchFamily="18" charset="0"/>
                <a:ea typeface="楷体_GB2312" pitchFamily="1" charset="-122"/>
              </a:endParaRPr>
            </a:p>
          </p:txBody>
        </p:sp>
        <p:sp>
          <p:nvSpPr>
            <p:cNvPr id="71719" name="Rectangle 39"/>
            <p:cNvSpPr>
              <a:spLocks noChangeArrowheads="1"/>
            </p:cNvSpPr>
            <p:nvPr/>
          </p:nvSpPr>
          <p:spPr bwMode="auto">
            <a:xfrm>
              <a:off x="3852" y="2770"/>
              <a:ext cx="1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U</a:t>
              </a:r>
              <a:endParaRPr lang="en-US" altLang="zh-CN" sz="2000" b="1">
                <a:solidFill>
                  <a:srgbClr val="CC3300"/>
                </a:solidFill>
                <a:latin typeface="Times New Roman" panose="02020503050405090304" pitchFamily="18" charset="0"/>
                <a:ea typeface="楷体_GB2312" pitchFamily="1" charset="-122"/>
              </a:endParaRPr>
            </a:p>
          </p:txBody>
        </p:sp>
        <p:sp>
          <p:nvSpPr>
            <p:cNvPr id="71720" name="Rectangle 40"/>
            <p:cNvSpPr>
              <a:spLocks noChangeArrowheads="1"/>
            </p:cNvSpPr>
            <p:nvPr/>
          </p:nvSpPr>
          <p:spPr bwMode="auto">
            <a:xfrm>
              <a:off x="3973" y="2854"/>
              <a:ext cx="12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BB</a:t>
              </a:r>
              <a:endParaRPr lang="en-US" altLang="zh-CN" sz="1200" b="1">
                <a:solidFill>
                  <a:srgbClr val="CC0000"/>
                </a:solidFill>
                <a:latin typeface="Times New Roman" panose="02020503050405090304" pitchFamily="18" charset="0"/>
                <a:ea typeface="楷体_GB2312" pitchFamily="1" charset="-122"/>
              </a:endParaRPr>
            </a:p>
          </p:txBody>
        </p:sp>
        <p:sp>
          <p:nvSpPr>
            <p:cNvPr id="71721" name="Rectangle 41"/>
            <p:cNvSpPr>
              <a:spLocks noChangeArrowheads="1"/>
            </p:cNvSpPr>
            <p:nvPr/>
          </p:nvSpPr>
          <p:spPr bwMode="auto">
            <a:xfrm>
              <a:off x="4654" y="2770"/>
              <a:ext cx="11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71722" name="Rectangle 42"/>
            <p:cNvSpPr>
              <a:spLocks noChangeArrowheads="1"/>
            </p:cNvSpPr>
            <p:nvPr/>
          </p:nvSpPr>
          <p:spPr bwMode="auto">
            <a:xfrm>
              <a:off x="4759" y="2854"/>
              <a:ext cx="11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EE</a:t>
              </a:r>
              <a:endParaRPr lang="en-US" altLang="zh-CN" sz="1200" b="1">
                <a:solidFill>
                  <a:srgbClr val="CC3300"/>
                </a:solidFill>
                <a:latin typeface="Times New Roman" panose="02020503050405090304" pitchFamily="18" charset="0"/>
                <a:ea typeface="楷体_GB2312" pitchFamily="1" charset="-122"/>
              </a:endParaRPr>
            </a:p>
          </p:txBody>
        </p:sp>
        <p:sp>
          <p:nvSpPr>
            <p:cNvPr id="71723" name="Rectangle 43"/>
            <p:cNvSpPr>
              <a:spLocks noChangeArrowheads="1"/>
            </p:cNvSpPr>
            <p:nvPr/>
          </p:nvSpPr>
          <p:spPr bwMode="auto">
            <a:xfrm>
              <a:off x="4249" y="2375"/>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R</a:t>
              </a:r>
              <a:endParaRPr lang="en-US" altLang="zh-CN" sz="2000" b="1">
                <a:solidFill>
                  <a:srgbClr val="CC3300"/>
                </a:solidFill>
                <a:latin typeface="Times New Roman" panose="02020503050405090304" pitchFamily="18" charset="0"/>
                <a:ea typeface="楷体_GB2312" pitchFamily="1" charset="-122"/>
              </a:endParaRPr>
            </a:p>
          </p:txBody>
        </p:sp>
        <p:sp>
          <p:nvSpPr>
            <p:cNvPr id="71724" name="Rectangle 44"/>
            <p:cNvSpPr>
              <a:spLocks noChangeArrowheads="1"/>
            </p:cNvSpPr>
            <p:nvPr/>
          </p:nvSpPr>
          <p:spPr bwMode="auto">
            <a:xfrm>
              <a:off x="4364" y="2478"/>
              <a:ext cx="5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a:t>
              </a:r>
              <a:endParaRPr lang="en-US" altLang="zh-CN" sz="1200" b="1">
                <a:solidFill>
                  <a:srgbClr val="CC3300"/>
                </a:solidFill>
                <a:latin typeface="Times New Roman" panose="02020503050405090304" pitchFamily="18" charset="0"/>
                <a:ea typeface="楷体_GB2312" pitchFamily="1" charset="-122"/>
              </a:endParaRPr>
            </a:p>
          </p:txBody>
        </p:sp>
        <p:sp>
          <p:nvSpPr>
            <p:cNvPr id="71725" name="Rectangle 45"/>
            <p:cNvSpPr>
              <a:spLocks noChangeArrowheads="1"/>
            </p:cNvSpPr>
            <p:nvPr/>
          </p:nvSpPr>
          <p:spPr bwMode="auto">
            <a:xfrm>
              <a:off x="4956" y="1698"/>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R</a:t>
              </a:r>
              <a:endParaRPr lang="en-US" altLang="zh-CN" sz="2000" b="1">
                <a:solidFill>
                  <a:srgbClr val="CC0000"/>
                </a:solidFill>
                <a:latin typeface="Times New Roman" panose="02020503050405090304" pitchFamily="18" charset="0"/>
                <a:ea typeface="楷体_GB2312" pitchFamily="1" charset="-122"/>
              </a:endParaRPr>
            </a:p>
          </p:txBody>
        </p:sp>
        <p:sp>
          <p:nvSpPr>
            <p:cNvPr id="71726" name="Rectangle 46"/>
            <p:cNvSpPr>
              <a:spLocks noChangeArrowheads="1"/>
            </p:cNvSpPr>
            <p:nvPr/>
          </p:nvSpPr>
          <p:spPr bwMode="auto">
            <a:xfrm>
              <a:off x="5064" y="1797"/>
              <a:ext cx="6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b="1">
                  <a:solidFill>
                    <a:srgbClr val="CC3300"/>
                  </a:solidFill>
                  <a:latin typeface="Times New Roman" panose="02020503050405090304" pitchFamily="18" charset="0"/>
                  <a:ea typeface="楷体_GB2312" pitchFamily="1" charset="-122"/>
                </a:rPr>
                <a:t>C</a:t>
              </a:r>
              <a:endParaRPr lang="en-US" altLang="zh-CN" sz="1200" b="1">
                <a:solidFill>
                  <a:srgbClr val="CC3300"/>
                </a:solidFill>
                <a:latin typeface="Times New Roman" panose="02020503050405090304" pitchFamily="18" charset="0"/>
                <a:ea typeface="楷体_GB2312" pitchFamily="1" charset="-122"/>
              </a:endParaRPr>
            </a:p>
          </p:txBody>
        </p:sp>
        <p:sp>
          <p:nvSpPr>
            <p:cNvPr id="71727" name="Rectangle 47"/>
            <p:cNvSpPr>
              <a:spLocks noChangeArrowheads="1"/>
            </p:cNvSpPr>
            <p:nvPr/>
          </p:nvSpPr>
          <p:spPr bwMode="auto">
            <a:xfrm>
              <a:off x="4913" y="2572"/>
              <a:ext cx="11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71728" name="Rectangle 48"/>
            <p:cNvSpPr>
              <a:spLocks noChangeArrowheads="1"/>
            </p:cNvSpPr>
            <p:nvPr/>
          </p:nvSpPr>
          <p:spPr bwMode="auto">
            <a:xfrm>
              <a:off x="5025" y="2657"/>
              <a:ext cx="125"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CC</a:t>
              </a:r>
              <a:endParaRPr lang="en-US" altLang="zh-CN" sz="1200" b="1">
                <a:solidFill>
                  <a:srgbClr val="CC0000"/>
                </a:solidFill>
                <a:latin typeface="Times New Roman" panose="02020503050405090304" pitchFamily="18" charset="0"/>
                <a:ea typeface="楷体_GB2312" pitchFamily="1" charset="-122"/>
              </a:endParaRPr>
            </a:p>
          </p:txBody>
        </p:sp>
      </p:grpSp>
      <p:sp>
        <p:nvSpPr>
          <p:cNvPr id="71734" name="Rectangle 54"/>
          <p:cNvSpPr>
            <a:spLocks noChangeArrowheads="1"/>
          </p:cNvSpPr>
          <p:nvPr/>
        </p:nvSpPr>
        <p:spPr bwMode="auto">
          <a:xfrm>
            <a:off x="2055813" y="5675014"/>
            <a:ext cx="7916862"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Aft>
                <a:spcPct val="0"/>
              </a:spcAft>
            </a:pPr>
            <a:r>
              <a:rPr lang="zh-CN" altLang="en-US" sz="2400" b="1">
                <a:solidFill>
                  <a:srgbClr val="A50021"/>
                </a:solidFill>
                <a:latin typeface="楷体_GB2312" pitchFamily="1" charset="-122"/>
                <a:ea typeface="楷体_GB2312" pitchFamily="1" charset="-122"/>
              </a:rPr>
              <a:t>   可见，晶体管是否截止，是根据外电路所确定的各极电位，通过判断而不是计算得出的。</a:t>
            </a:r>
            <a:endParaRPr lang="zh-CN" altLang="en-US" sz="2400" b="1">
              <a:solidFill>
                <a:srgbClr val="A50021"/>
              </a:solidFill>
              <a:latin typeface="楷体_GB2312" pitchFamily="1" charset="-122"/>
              <a:ea typeface="楷体_GB2312" pitchFamily="1" charset="-122"/>
            </a:endParaRPr>
          </a:p>
        </p:txBody>
      </p:sp>
      <p:sp>
        <p:nvSpPr>
          <p:cNvPr id="71735" name="Rectangle 55"/>
          <p:cNvSpPr>
            <a:spLocks noChangeArrowheads="1"/>
          </p:cNvSpPr>
          <p:nvPr/>
        </p:nvSpPr>
        <p:spPr bwMode="auto">
          <a:xfrm>
            <a:off x="1952625" y="1201439"/>
            <a:ext cx="82296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将晶体管接入直流电路，在通常情况下，围绕晶体管可将电路化为图示的一般形式。</a:t>
            </a:r>
            <a:endParaRPr lang="zh-CN" altLang="en-US" sz="2400" b="1">
              <a:solidFill>
                <a:srgbClr val="000000"/>
              </a:solidFill>
              <a:latin typeface="Times New Roman" panose="02020503050405090304" pitchFamily="18" charset="0"/>
              <a:ea typeface="楷体_GB2312" pitchFamily="1" charset="-122"/>
            </a:endParaRPr>
          </a:p>
        </p:txBody>
      </p:sp>
      <p:sp>
        <p:nvSpPr>
          <p:cNvPr id="71736" name="Rectangle 56"/>
          <p:cNvSpPr>
            <a:spLocks noChangeArrowheads="1"/>
          </p:cNvSpPr>
          <p:nvPr/>
        </p:nvSpPr>
        <p:spPr bwMode="auto">
          <a:xfrm>
            <a:off x="2476501" y="2623840"/>
            <a:ext cx="5027613"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楷体_GB2312" pitchFamily="1" charset="-122"/>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由图可知，若</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30000"/>
              </a:lnSpc>
              <a:spcBef>
                <a:spcPct val="0"/>
              </a:spcBef>
              <a:spcAft>
                <a:spcPct val="0"/>
              </a:spcAft>
              <a:buNone/>
            </a:pPr>
            <a:r>
              <a:rPr lang="en-US" altLang="zh-CN" sz="2400" b="1" i="1">
                <a:solidFill>
                  <a:srgbClr val="000000"/>
                </a:solidFill>
                <a:latin typeface="Times New Roman" panose="02020503050405090304" pitchFamily="18" charset="0"/>
                <a:ea typeface="楷体_GB2312" pitchFamily="1" charset="-122"/>
              </a:rPr>
              <a:t>    </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BB</a:t>
            </a:r>
            <a:r>
              <a:rPr lang="en-US" altLang="zh-CN" sz="2400" b="1">
                <a:solidFill>
                  <a:srgbClr val="CC0000"/>
                </a:solidFill>
                <a:latin typeface="Times New Roman" panose="02020503050405090304" pitchFamily="18" charset="0"/>
                <a:ea typeface="楷体_GB2312" pitchFamily="1" charset="-122"/>
              </a:rPr>
              <a:t>≤</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EE</a:t>
            </a:r>
            <a:r>
              <a:rPr lang="en-US" altLang="zh-CN" sz="2400" b="1">
                <a:solidFill>
                  <a:srgbClr val="CC0000"/>
                </a:solidFill>
                <a:latin typeface="Times New Roman" panose="02020503050405090304" pitchFamily="18" charset="0"/>
                <a:ea typeface="楷体_GB2312" pitchFamily="1" charset="-122"/>
              </a:rPr>
              <a:t>+</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BE(on)</a:t>
            </a:r>
            <a:r>
              <a:rPr lang="zh-CN" altLang="en-US" sz="2400" b="1">
                <a:solidFill>
                  <a:srgbClr val="CC0000"/>
                </a:solidFill>
                <a:latin typeface="Times New Roman" panose="02020503050405090304" pitchFamily="18" charset="0"/>
                <a:ea typeface="楷体_GB2312" pitchFamily="1" charset="-122"/>
              </a:rPr>
              <a:t>且</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BB</a:t>
            </a:r>
            <a:r>
              <a:rPr lang="en-US" altLang="zh-CN" sz="2400" b="1">
                <a:solidFill>
                  <a:srgbClr val="CC0000"/>
                </a:solidFill>
                <a:latin typeface="Times New Roman" panose="02020503050405090304" pitchFamily="18" charset="0"/>
                <a:ea typeface="楷体_GB2312" pitchFamily="1" charset="-122"/>
              </a:rPr>
              <a:t> &lt;</a:t>
            </a:r>
            <a:r>
              <a:rPr lang="en-US" altLang="zh-CN" sz="2400" b="1" i="1">
                <a:solidFill>
                  <a:srgbClr val="CC0000"/>
                </a:solidFill>
                <a:latin typeface="Times New Roman" panose="02020503050405090304" pitchFamily="18" charset="0"/>
                <a:ea typeface="楷体_GB2312" pitchFamily="1" charset="-122"/>
              </a:rPr>
              <a:t>U</a:t>
            </a:r>
            <a:r>
              <a:rPr lang="en-US" altLang="zh-CN" sz="2400" b="1" baseline="-25000">
                <a:solidFill>
                  <a:srgbClr val="CC0000"/>
                </a:solidFill>
                <a:latin typeface="Times New Roman" panose="02020503050405090304" pitchFamily="18" charset="0"/>
                <a:ea typeface="楷体_GB2312" pitchFamily="1" charset="-122"/>
              </a:rPr>
              <a:t>CC </a:t>
            </a:r>
            <a:r>
              <a:rPr lang="zh-CN" altLang="en-US" sz="2400" b="1">
                <a:solidFill>
                  <a:srgbClr val="CC0000"/>
                </a:solidFill>
                <a:latin typeface="Times New Roman" panose="02020503050405090304" pitchFamily="18" charset="0"/>
                <a:ea typeface="楷体_GB2312" pitchFamily="1" charset="-122"/>
              </a:rPr>
              <a:t>。</a:t>
            </a:r>
            <a:endParaRPr lang="zh-CN" altLang="en-US" sz="2400" b="1">
              <a:solidFill>
                <a:srgbClr val="CC0000"/>
              </a:solidFill>
              <a:latin typeface="Times New Roman" panose="02020503050405090304" pitchFamily="18" charset="0"/>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400" b="1">
                <a:solidFill>
                  <a:srgbClr val="0000CC"/>
                </a:solidFill>
                <a:latin typeface="Times New Roman" panose="02020503050405090304" pitchFamily="18" charset="0"/>
                <a:ea typeface="楷体_GB2312" pitchFamily="1" charset="-122"/>
              </a:rPr>
              <a:t>因</a:t>
            </a:r>
            <a:r>
              <a:rPr lang="en-US" altLang="zh-CN" sz="2400" b="1" i="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a:t>
            </a:r>
            <a:r>
              <a:rPr lang="en-US" altLang="zh-CN" sz="2400" b="1">
                <a:solidFill>
                  <a:srgbClr val="0000CC"/>
                </a:solidFill>
                <a:latin typeface="Times New Roman" panose="02020503050405090304" pitchFamily="18" charset="0"/>
                <a:ea typeface="楷体_GB2312" pitchFamily="1" charset="-122"/>
              </a:rPr>
              <a:t>=0</a:t>
            </a:r>
            <a:r>
              <a:rPr lang="zh-CN" altLang="en-US" sz="2400" b="1">
                <a:solidFill>
                  <a:srgbClr val="0000CC"/>
                </a:solidFill>
                <a:latin typeface="Times New Roman" panose="02020503050405090304" pitchFamily="18" charset="0"/>
                <a:ea typeface="楷体_GB2312" pitchFamily="1" charset="-122"/>
              </a:rPr>
              <a:t>或</a:t>
            </a:r>
            <a:r>
              <a:rPr lang="en-US" altLang="zh-CN" sz="2400" b="1">
                <a:solidFill>
                  <a:srgbClr val="0000CC"/>
                </a:solidFill>
                <a:latin typeface="Times New Roman" panose="02020503050405090304" pitchFamily="18" charset="0"/>
                <a:ea typeface="楷体_GB2312" pitchFamily="1" charset="-122"/>
              </a:rPr>
              <a:t>e</a:t>
            </a:r>
            <a:r>
              <a:rPr lang="zh-CN" altLang="en-US" sz="2400" b="1">
                <a:solidFill>
                  <a:srgbClr val="0000CC"/>
                </a:solidFill>
                <a:latin typeface="Times New Roman" panose="02020503050405090304" pitchFamily="18" charset="0"/>
                <a:ea typeface="楷体_GB2312" pitchFamily="1" charset="-122"/>
              </a:rPr>
              <a:t>结反偏， </a:t>
            </a:r>
            <a:r>
              <a:rPr lang="en-US" altLang="zh-CN" sz="2400" b="1">
                <a:solidFill>
                  <a:srgbClr val="0000CC"/>
                </a:solidFill>
                <a:latin typeface="Times New Roman" panose="02020503050405090304" pitchFamily="18" charset="0"/>
                <a:ea typeface="楷体_GB2312" pitchFamily="1" charset="-122"/>
              </a:rPr>
              <a:t>c</a:t>
            </a:r>
            <a:r>
              <a:rPr lang="zh-CN" altLang="en-US" sz="2400" b="1">
                <a:solidFill>
                  <a:srgbClr val="0000CC"/>
                </a:solidFill>
                <a:latin typeface="Times New Roman" panose="02020503050405090304" pitchFamily="18" charset="0"/>
                <a:ea typeface="楷体_GB2312" pitchFamily="1" charset="-122"/>
              </a:rPr>
              <a:t>结也反偏，</a:t>
            </a:r>
            <a:endParaRPr lang="zh-CN" altLang="en-US" sz="2400" b="1">
              <a:solidFill>
                <a:srgbClr val="0000CC"/>
              </a:solidFill>
              <a:latin typeface="Times New Roman" panose="02020503050405090304" pitchFamily="18" charset="0"/>
              <a:ea typeface="楷体_GB2312" pitchFamily="1" charset="-122"/>
            </a:endParaRPr>
          </a:p>
          <a:p>
            <a:pPr algn="just" defTabSz="914400" fontAlgn="base">
              <a:lnSpc>
                <a:spcPct val="130000"/>
              </a:lnSpc>
              <a:spcBef>
                <a:spcPct val="0"/>
              </a:spcBef>
              <a:spcAft>
                <a:spcPct val="0"/>
              </a:spcAft>
              <a:buNone/>
            </a:pPr>
            <a:r>
              <a:rPr lang="zh-CN" altLang="en-US" sz="2400" b="1">
                <a:solidFill>
                  <a:srgbClr val="0000CC"/>
                </a:solidFill>
                <a:latin typeface="Times New Roman" panose="02020503050405090304" pitchFamily="18" charset="0"/>
                <a:ea typeface="楷体_GB2312" pitchFamily="1" charset="-122"/>
              </a:rPr>
              <a:t>故晶体管截止。</a:t>
            </a:r>
            <a:endParaRPr lang="en-US" altLang="zh-CN" sz="2400" b="1">
              <a:solidFill>
                <a:srgbClr val="0000CC"/>
              </a:solidFill>
              <a:latin typeface="Times New Roman" panose="02020503050405090304" pitchFamily="18" charset="0"/>
              <a:ea typeface="楷体_GB2312" pitchFamily="1" charset="-122"/>
            </a:endParaRPr>
          </a:p>
        </p:txBody>
      </p:sp>
      <p:sp>
        <p:nvSpPr>
          <p:cNvPr id="71737" name="Rectangle 57"/>
          <p:cNvSpPr>
            <a:spLocks noChangeArrowheads="1"/>
          </p:cNvSpPr>
          <p:nvPr/>
        </p:nvSpPr>
        <p:spPr bwMode="auto">
          <a:xfrm>
            <a:off x="2692401" y="4571702"/>
            <a:ext cx="5027613"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3200">
                <a:solidFill>
                  <a:schemeClr val="tx1"/>
                </a:solidFill>
                <a:latin typeface="Verdana" panose="020B0804030504040204" pitchFamily="34" charset="0"/>
                <a:ea typeface="宋体" pitchFamily="2" charset="-122"/>
              </a:defRPr>
            </a:lvl1pPr>
            <a:lvl2pPr marL="760730" indent="-285750" algn="l">
              <a:spcBef>
                <a:spcPct val="20000"/>
              </a:spcBef>
              <a:buChar char="–"/>
              <a:defRPr sz="2800">
                <a:solidFill>
                  <a:schemeClr val="tx1"/>
                </a:solidFill>
                <a:latin typeface="Verdana" panose="020B0804030504040204" pitchFamily="34" charset="0"/>
                <a:ea typeface="宋体" pitchFamily="2" charset="-122"/>
              </a:defRPr>
            </a:lvl2pPr>
            <a:lvl3pPr marL="117983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30000"/>
              </a:lnSpc>
              <a:spcBef>
                <a:spcPct val="0"/>
              </a:spcBef>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        此时      </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a:t>
            </a:r>
            <a:r>
              <a:rPr lang="en-US" altLang="zh-CN" sz="2400" b="1">
                <a:solidFill>
                  <a:srgbClr val="000000"/>
                </a:solidFill>
                <a:latin typeface="Times New Roman" panose="02020503050405090304" pitchFamily="18" charset="0"/>
                <a:ea typeface="楷体_GB2312" pitchFamily="1" charset="-122"/>
              </a:rPr>
              <a:t>=0</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40000"/>
              </a:lnSpc>
              <a:spcBef>
                <a:spcPct val="0"/>
              </a:spcBef>
              <a:spcAft>
                <a:spcPct val="0"/>
              </a:spcAft>
              <a:buNone/>
            </a:pPr>
            <a:r>
              <a:rPr lang="en-US" altLang="zh-CN" sz="2400" b="1" i="1">
                <a:solidFill>
                  <a:srgbClr val="000000"/>
                </a:solidFill>
                <a:latin typeface="Times New Roman" panose="02020503050405090304" pitchFamily="18" charset="0"/>
                <a:ea typeface="楷体_GB2312" pitchFamily="1" charset="-122"/>
              </a:rPr>
              <a:t>  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 </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BB</a:t>
            </a:r>
            <a:r>
              <a:rPr lang="zh-CN" altLang="en-US" sz="2400">
                <a:solidFill>
                  <a:srgbClr val="000000"/>
                </a:solidFill>
              </a:rPr>
              <a: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EE</a:t>
            </a:r>
            <a:r>
              <a:rPr lang="zh-CN" altLang="en-US" sz="2400" b="1">
                <a:solidFill>
                  <a:srgbClr val="000000"/>
                </a:solidFill>
                <a:latin typeface="Times New Roman" panose="02020503050405090304" pitchFamily="18" charset="0"/>
                <a:ea typeface="楷体_GB2312" pitchFamily="1" charset="-122"/>
              </a:rPr>
              <a: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a:t>
            </a:r>
            <a:r>
              <a:rPr lang="en-US" altLang="zh-CN" sz="2400" b="1">
                <a:solidFill>
                  <a:srgbClr val="000000"/>
                </a:solidFill>
                <a:latin typeface="Times New Roman" panose="02020503050405090304" pitchFamily="18" charset="0"/>
                <a:ea typeface="楷体_GB2312" pitchFamily="1" charset="-122"/>
              </a:rPr>
              <a: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CC</a:t>
            </a:r>
            <a:r>
              <a:rPr lang="zh-CN" altLang="en-US" sz="2400">
                <a:solidFill>
                  <a:srgbClr val="000000"/>
                </a:solidFill>
              </a:rPr>
              <a: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EE</a:t>
            </a:r>
            <a:endParaRPr lang="en-US" altLang="zh-CN" sz="2400" b="1">
              <a:solidFill>
                <a:srgbClr val="000000"/>
              </a:solidFill>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33"/>
                                        </p:tgtEl>
                                        <p:attrNameLst>
                                          <p:attrName>style.visibility</p:attrName>
                                        </p:attrNameLst>
                                      </p:cBhvr>
                                      <p:to>
                                        <p:strVal val="visible"/>
                                      </p:to>
                                    </p:set>
                                    <p:animEffect transition="in" filter="wipe(left)">
                                      <p:cBhvr>
                                        <p:cTn id="7" dur="1000"/>
                                        <p:tgtEl>
                                          <p:spTgt spid="717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wipe(left)">
                                      <p:cBhvr>
                                        <p:cTn id="12" dur="1000"/>
                                        <p:tgtEl>
                                          <p:spTgt spid="716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1736"/>
                                        </p:tgtEl>
                                        <p:attrNameLst>
                                          <p:attrName>style.visibility</p:attrName>
                                        </p:attrNameLst>
                                      </p:cBhvr>
                                      <p:to>
                                        <p:strVal val="visible"/>
                                      </p:to>
                                    </p:set>
                                    <p:animEffect transition="in" filter="wipe(up)">
                                      <p:cBhvr>
                                        <p:cTn id="17" dur="1000"/>
                                        <p:tgtEl>
                                          <p:spTgt spid="717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1737"/>
                                        </p:tgtEl>
                                        <p:attrNameLst>
                                          <p:attrName>style.visibility</p:attrName>
                                        </p:attrNameLst>
                                      </p:cBhvr>
                                      <p:to>
                                        <p:strVal val="visible"/>
                                      </p:to>
                                    </p:set>
                                    <p:animEffect transition="in" filter="wipe(up)">
                                      <p:cBhvr>
                                        <p:cTn id="22" dur="1000"/>
                                        <p:tgtEl>
                                          <p:spTgt spid="717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1734"/>
                                        </p:tgtEl>
                                        <p:attrNameLst>
                                          <p:attrName>style.visibility</p:attrName>
                                        </p:attrNameLst>
                                      </p:cBhvr>
                                      <p:to>
                                        <p:strVal val="visible"/>
                                      </p:to>
                                    </p:set>
                                    <p:animEffect transition="in" filter="wipe(up)">
                                      <p:cBhvr>
                                        <p:cTn id="27" dur="1000"/>
                                        <p:tgtEl>
                                          <p:spTgt spid="7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9" grpId="0"/>
      <p:bldP spid="71734" grpId="0"/>
      <p:bldP spid="71736" grpId="0"/>
      <p:bldP spid="71737"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652589" y="972156"/>
            <a:ext cx="86518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1800">
                <a:solidFill>
                  <a:srgbClr val="006699"/>
                </a:solidFill>
                <a:latin typeface="Times New Roman" panose="02020503050405090304" pitchFamily="18" charset="0"/>
                <a:ea typeface="楷体_GB2312" pitchFamily="1" charset="-122"/>
              </a:rPr>
              <a:t>       </a:t>
            </a:r>
            <a:r>
              <a:rPr lang="zh-CN" altLang="en-US" sz="2400" b="1">
                <a:solidFill>
                  <a:srgbClr val="000000"/>
                </a:solidFill>
                <a:latin typeface="Times New Roman" panose="02020503050405090304" pitchFamily="18" charset="0"/>
                <a:ea typeface="楷体_GB2312" pitchFamily="1" charset="-122"/>
              </a:rPr>
              <a:t>若</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BB</a:t>
            </a:r>
            <a:r>
              <a:rPr lang="en-US" altLang="zh-CN" sz="2400" b="1">
                <a:solidFill>
                  <a:srgbClr val="000000"/>
                </a:solidFill>
                <a:latin typeface="Times New Roman" panose="02020503050405090304" pitchFamily="18" charset="0"/>
                <a:ea typeface="楷体_GB2312" pitchFamily="1" charset="-122"/>
              </a:rPr>
              <a:t>&gt;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EE</a:t>
            </a:r>
            <a:r>
              <a:rPr lang="en-US" altLang="zh-CN" sz="2400" b="1">
                <a:solidFill>
                  <a:srgbClr val="000000"/>
                </a:solidFill>
                <a:latin typeface="Times New Roman" panose="02020503050405090304" pitchFamily="18" charset="0"/>
                <a:ea typeface="楷体_GB2312" pitchFamily="1" charset="-122"/>
              </a:rPr>
              <a:t>+</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BE(on)</a:t>
            </a:r>
            <a:r>
              <a:rPr lang="en-US" altLang="zh-CN" sz="2400" b="1">
                <a:solidFill>
                  <a:srgbClr val="000000"/>
                </a:solidFill>
                <a:latin typeface="Times New Roman" panose="02020503050405090304" pitchFamily="18" charset="0"/>
                <a:ea typeface="楷体_GB2312" pitchFamily="1" charset="-122"/>
              </a:rPr>
              <a:t>，</a:t>
            </a:r>
            <a:r>
              <a:rPr lang="zh-CN" altLang="en-US" sz="2400" b="1">
                <a:solidFill>
                  <a:srgbClr val="000000"/>
                </a:solidFill>
                <a:latin typeface="Times New Roman" panose="02020503050405090304" pitchFamily="18" charset="0"/>
                <a:ea typeface="楷体_GB2312" pitchFamily="1" charset="-122"/>
              </a:rPr>
              <a:t>则晶体管导通。是放大还饱和导通？</a:t>
            </a:r>
            <a:endParaRPr lang="en-US" altLang="zh-CN" sz="2400" b="1">
              <a:solidFill>
                <a:srgbClr val="006600"/>
              </a:solidFill>
              <a:latin typeface="Times New Roman" panose="02020503050405090304" pitchFamily="18" charset="0"/>
              <a:ea typeface="楷体_GB2312" pitchFamily="1" charset="-122"/>
            </a:endParaRPr>
          </a:p>
        </p:txBody>
      </p:sp>
      <p:sp>
        <p:nvSpPr>
          <p:cNvPr id="72711" name="Text Box 7"/>
          <p:cNvSpPr txBox="1">
            <a:spLocks noChangeArrowheads="1"/>
          </p:cNvSpPr>
          <p:nvPr/>
        </p:nvSpPr>
        <p:spPr bwMode="auto">
          <a:xfrm>
            <a:off x="2230439" y="5382231"/>
            <a:ext cx="47974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lnSpc>
                <a:spcPct val="125000"/>
              </a:lnSpc>
              <a:spcBef>
                <a:spcPct val="0"/>
              </a:spcBef>
              <a:spcAft>
                <a:spcPct val="0"/>
              </a:spcAft>
            </a:pPr>
            <a:r>
              <a:rPr lang="zh-CN" altLang="en-US">
                <a:solidFill>
                  <a:srgbClr val="0000CC"/>
                </a:solidFill>
                <a:latin typeface="Times New Roman" panose="02020503050405090304" pitchFamily="18" charset="0"/>
                <a:ea typeface="楷体_GB2312" pitchFamily="1" charset="-122"/>
              </a:rPr>
              <a:t>          </a:t>
            </a:r>
            <a:r>
              <a:rPr lang="zh-CN" altLang="en-US" sz="2400" b="1">
                <a:solidFill>
                  <a:srgbClr val="0000CC"/>
                </a:solidFill>
                <a:latin typeface="楷体_GB2312" pitchFamily="1" charset="-122"/>
                <a:ea typeface="楷体_GB2312" pitchFamily="1" charset="-122"/>
              </a:rPr>
              <a:t>借助上式的结果，现在可对电路中的晶体管是处于放大还是饱和作出判别。 </a:t>
            </a:r>
            <a:endParaRPr lang="zh-CN" altLang="en-US" sz="2400" b="1">
              <a:solidFill>
                <a:srgbClr val="0000CC"/>
              </a:solidFill>
              <a:latin typeface="楷体_GB2312" pitchFamily="1" charset="-122"/>
              <a:ea typeface="楷体_GB2312" pitchFamily="1" charset="-122"/>
            </a:endParaRPr>
          </a:p>
        </p:txBody>
      </p:sp>
      <p:graphicFrame>
        <p:nvGraphicFramePr>
          <p:cNvPr id="72806" name="Object 102"/>
          <p:cNvGraphicFramePr>
            <a:graphicFrameLocks noChangeAspect="1"/>
          </p:cNvGraphicFramePr>
          <p:nvPr/>
        </p:nvGraphicFramePr>
        <p:xfrm>
          <a:off x="2405063" y="2951769"/>
          <a:ext cx="4711700" cy="2352675"/>
        </p:xfrm>
        <a:graphic>
          <a:graphicData uri="http://schemas.openxmlformats.org/presentationml/2006/ole">
            <mc:AlternateContent xmlns:mc="http://schemas.openxmlformats.org/markup-compatibility/2006">
              <mc:Choice xmlns:v="urn:schemas-microsoft-com:vml" Requires="v">
                <p:oleObj spid="_x0000_s2" name="Equation" r:id="rId1" imgW="2044700" imgH="952500" progId="Equation.DSMT4">
                  <p:embed/>
                </p:oleObj>
              </mc:Choice>
              <mc:Fallback>
                <p:oleObj name="Equation" r:id="rId1" imgW="2044700" imgH="952500" progId="Equation.DSMT4">
                  <p:embed/>
                  <p:pic>
                    <p:nvPicPr>
                      <p:cNvPr id="0" name="Object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2951769"/>
                        <a:ext cx="47117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07" name="Rectangle 103"/>
          <p:cNvSpPr>
            <a:spLocks noChangeArrowheads="1"/>
          </p:cNvSpPr>
          <p:nvPr/>
        </p:nvSpPr>
        <p:spPr bwMode="auto">
          <a:xfrm>
            <a:off x="2370138" y="407006"/>
            <a:ext cx="41259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30000"/>
              </a:lnSpc>
              <a:spcAft>
                <a:spcPct val="0"/>
              </a:spcAft>
              <a:buNone/>
            </a:pPr>
            <a:r>
              <a:rPr lang="zh-CN" altLang="en-US" b="1">
                <a:solidFill>
                  <a:srgbClr val="CC00CC"/>
                </a:solidFill>
                <a:ea typeface="楷体_GB2312" pitchFamily="1" charset="-122"/>
              </a:rPr>
              <a:t>？ 放大还是饱和的判别</a:t>
            </a:r>
            <a:endParaRPr lang="zh-CN" altLang="en-US" b="1">
              <a:solidFill>
                <a:srgbClr val="CC00CC"/>
              </a:solidFill>
              <a:ea typeface="楷体_GB2312" pitchFamily="1" charset="-122"/>
            </a:endParaRPr>
          </a:p>
        </p:txBody>
      </p:sp>
      <p:sp>
        <p:nvSpPr>
          <p:cNvPr id="72809" name="Rectangle 105"/>
          <p:cNvSpPr>
            <a:spLocks noChangeArrowheads="1"/>
          </p:cNvSpPr>
          <p:nvPr/>
        </p:nvSpPr>
        <p:spPr bwMode="auto">
          <a:xfrm>
            <a:off x="2141539" y="2210406"/>
            <a:ext cx="676433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en-US" altLang="zh-CN" sz="2400" b="1" i="1">
                <a:solidFill>
                  <a:srgbClr val="006600"/>
                </a:solidFill>
                <a:latin typeface="Times New Roman" panose="02020503050405090304" pitchFamily="18" charset="0"/>
                <a:ea typeface="楷体_GB2312" pitchFamily="1" charset="-122"/>
              </a:rPr>
              <a:t>U</a:t>
            </a:r>
            <a:r>
              <a:rPr lang="en-US" altLang="zh-CN" sz="2400" b="1" baseline="-25000">
                <a:solidFill>
                  <a:srgbClr val="006600"/>
                </a:solidFill>
                <a:latin typeface="Times New Roman" panose="02020503050405090304" pitchFamily="18" charset="0"/>
                <a:ea typeface="楷体_GB2312" pitchFamily="1" charset="-122"/>
              </a:rPr>
              <a:t>BB</a:t>
            </a:r>
            <a:r>
              <a:rPr lang="en-US" altLang="zh-CN" sz="2400" b="1">
                <a:solidFill>
                  <a:srgbClr val="006600"/>
                </a:solidFill>
                <a:latin typeface="Times New Roman" panose="02020503050405090304" pitchFamily="18" charset="0"/>
                <a:ea typeface="楷体_GB2312" pitchFamily="1" charset="-122"/>
              </a:rPr>
              <a:t> - </a:t>
            </a:r>
            <a:r>
              <a:rPr lang="en-US" altLang="zh-CN" sz="2400" b="1" i="1">
                <a:solidFill>
                  <a:srgbClr val="006600"/>
                </a:solidFill>
                <a:latin typeface="Times New Roman" panose="02020503050405090304" pitchFamily="18" charset="0"/>
                <a:ea typeface="楷体_GB2312" pitchFamily="1" charset="-122"/>
              </a:rPr>
              <a:t>U</a:t>
            </a:r>
            <a:r>
              <a:rPr lang="en-US" altLang="zh-CN" sz="2400" b="1" baseline="-25000">
                <a:solidFill>
                  <a:srgbClr val="006600"/>
                </a:solidFill>
                <a:latin typeface="Times New Roman" panose="02020503050405090304" pitchFamily="18" charset="0"/>
                <a:ea typeface="楷体_GB2312" pitchFamily="1" charset="-122"/>
              </a:rPr>
              <a:t>EE</a:t>
            </a:r>
            <a:r>
              <a:rPr lang="en-US" altLang="zh-CN" sz="2400" b="1">
                <a:solidFill>
                  <a:srgbClr val="006600"/>
                </a:solidFill>
                <a:latin typeface="Times New Roman" panose="02020503050405090304" pitchFamily="18" charset="0"/>
                <a:ea typeface="楷体_GB2312" pitchFamily="1" charset="-122"/>
              </a:rPr>
              <a:t> - </a:t>
            </a:r>
            <a:r>
              <a:rPr lang="en-US" altLang="zh-CN" sz="2400" b="1" i="1">
                <a:solidFill>
                  <a:srgbClr val="006600"/>
                </a:solidFill>
                <a:latin typeface="Times New Roman" panose="02020503050405090304" pitchFamily="18" charset="0"/>
                <a:ea typeface="楷体_GB2312" pitchFamily="1" charset="-122"/>
              </a:rPr>
              <a:t>U</a:t>
            </a:r>
            <a:r>
              <a:rPr lang="en-US" altLang="zh-CN" sz="2400" b="1" baseline="-25000">
                <a:solidFill>
                  <a:srgbClr val="006600"/>
                </a:solidFill>
                <a:latin typeface="Times New Roman" panose="02020503050405090304" pitchFamily="18" charset="0"/>
                <a:ea typeface="楷体_GB2312" pitchFamily="1" charset="-122"/>
              </a:rPr>
              <a:t>BE(on)</a:t>
            </a:r>
            <a:r>
              <a:rPr lang="en-US" altLang="zh-CN" sz="2400" b="1">
                <a:solidFill>
                  <a:srgbClr val="006600"/>
                </a:solidFill>
                <a:latin typeface="Times New Roman" panose="02020503050405090304" pitchFamily="18" charset="0"/>
                <a:ea typeface="楷体_GB2312" pitchFamily="1" charset="-122"/>
              </a:rPr>
              <a:t> =</a:t>
            </a:r>
            <a:r>
              <a:rPr lang="en-US" altLang="zh-CN" sz="2400" b="1" i="1">
                <a:solidFill>
                  <a:srgbClr val="006600"/>
                </a:solidFill>
                <a:latin typeface="Times New Roman" panose="02020503050405090304" pitchFamily="18" charset="0"/>
                <a:ea typeface="楷体_GB2312" pitchFamily="1" charset="-122"/>
              </a:rPr>
              <a:t>I</a:t>
            </a:r>
            <a:r>
              <a:rPr lang="en-US" altLang="zh-CN" sz="2400" b="1" baseline="-25000">
                <a:solidFill>
                  <a:srgbClr val="006600"/>
                </a:solidFill>
                <a:latin typeface="Times New Roman" panose="02020503050405090304" pitchFamily="18" charset="0"/>
                <a:ea typeface="楷体_GB2312" pitchFamily="1" charset="-122"/>
              </a:rPr>
              <a:t>BQ</a:t>
            </a:r>
            <a:r>
              <a:rPr lang="en-US" altLang="zh-CN" sz="2400" b="1">
                <a:solidFill>
                  <a:srgbClr val="006600"/>
                </a:solidFill>
                <a:latin typeface="Times New Roman" panose="02020503050405090304" pitchFamily="18" charset="0"/>
                <a:ea typeface="楷体_GB2312" pitchFamily="1" charset="-122"/>
              </a:rPr>
              <a:t>R</a:t>
            </a:r>
            <a:r>
              <a:rPr lang="en-US" altLang="zh-CN" sz="2400" b="1" baseline="-25000">
                <a:solidFill>
                  <a:srgbClr val="006600"/>
                </a:solidFill>
                <a:latin typeface="Times New Roman" panose="02020503050405090304" pitchFamily="18" charset="0"/>
                <a:ea typeface="楷体_GB2312" pitchFamily="1" charset="-122"/>
              </a:rPr>
              <a:t>B</a:t>
            </a:r>
            <a:r>
              <a:rPr lang="en-US" altLang="zh-CN" sz="2400" b="1">
                <a:solidFill>
                  <a:srgbClr val="006600"/>
                </a:solidFill>
                <a:latin typeface="Times New Roman" panose="02020503050405090304" pitchFamily="18" charset="0"/>
                <a:ea typeface="楷体_GB2312" pitchFamily="1" charset="-122"/>
              </a:rPr>
              <a:t>+(1+</a:t>
            </a:r>
            <a:r>
              <a:rPr lang="en-US" altLang="zh-CN" sz="2400" b="1" i="1">
                <a:solidFill>
                  <a:srgbClr val="006600"/>
                </a:solidFill>
                <a:latin typeface="Times New Roman" panose="02020503050405090304" pitchFamily="18" charset="0"/>
                <a:ea typeface="楷体_GB2312" pitchFamily="1" charset="-122"/>
              </a:rPr>
              <a:t>β</a:t>
            </a:r>
            <a:r>
              <a:rPr lang="en-US" altLang="zh-CN" sz="2400" b="1">
                <a:solidFill>
                  <a:srgbClr val="006600"/>
                </a:solidFill>
                <a:latin typeface="Times New Roman" panose="02020503050405090304" pitchFamily="18" charset="0"/>
                <a:ea typeface="楷体_GB2312" pitchFamily="1" charset="-122"/>
              </a:rPr>
              <a:t>)</a:t>
            </a:r>
            <a:r>
              <a:rPr lang="en-US" altLang="zh-CN" sz="2400" b="1" i="1">
                <a:solidFill>
                  <a:srgbClr val="006600"/>
                </a:solidFill>
                <a:latin typeface="Times New Roman" panose="02020503050405090304" pitchFamily="18" charset="0"/>
                <a:ea typeface="楷体_GB2312" pitchFamily="1" charset="-122"/>
              </a:rPr>
              <a:t>I</a:t>
            </a:r>
            <a:r>
              <a:rPr lang="en-US" altLang="zh-CN" sz="2400" b="1" baseline="-25000">
                <a:solidFill>
                  <a:srgbClr val="006600"/>
                </a:solidFill>
                <a:latin typeface="Times New Roman" panose="02020503050405090304" pitchFamily="18" charset="0"/>
                <a:ea typeface="楷体_GB2312" pitchFamily="1" charset="-122"/>
              </a:rPr>
              <a:t>BQ</a:t>
            </a:r>
            <a:r>
              <a:rPr lang="en-US" altLang="zh-CN" sz="2400" b="1">
                <a:solidFill>
                  <a:srgbClr val="006600"/>
                </a:solidFill>
                <a:latin typeface="Times New Roman" panose="02020503050405090304" pitchFamily="18" charset="0"/>
                <a:ea typeface="楷体_GB2312" pitchFamily="1" charset="-122"/>
              </a:rPr>
              <a:t>R</a:t>
            </a:r>
            <a:r>
              <a:rPr lang="en-US" altLang="zh-CN" sz="2400" b="1" baseline="-25000">
                <a:solidFill>
                  <a:srgbClr val="006600"/>
                </a:solidFill>
                <a:latin typeface="Times New Roman" panose="02020503050405090304" pitchFamily="18" charset="0"/>
                <a:ea typeface="楷体_GB2312" pitchFamily="1" charset="-122"/>
              </a:rPr>
              <a:t>E</a:t>
            </a:r>
            <a:endParaRPr lang="zh-CN" altLang="en-US">
              <a:solidFill>
                <a:srgbClr val="006699"/>
              </a:solidFill>
            </a:endParaRPr>
          </a:p>
        </p:txBody>
      </p:sp>
      <p:grpSp>
        <p:nvGrpSpPr>
          <p:cNvPr id="72812" name="Group 108"/>
          <p:cNvGrpSpPr/>
          <p:nvPr/>
        </p:nvGrpSpPr>
        <p:grpSpPr bwMode="auto">
          <a:xfrm>
            <a:off x="7377113" y="4107468"/>
            <a:ext cx="2843212" cy="2438400"/>
            <a:chOff x="3624" y="1557"/>
            <a:chExt cx="1745" cy="1618"/>
          </a:xfrm>
        </p:grpSpPr>
        <p:grpSp>
          <p:nvGrpSpPr>
            <p:cNvPr id="72808" name="Group 104"/>
            <p:cNvGrpSpPr/>
            <p:nvPr/>
          </p:nvGrpSpPr>
          <p:grpSpPr bwMode="auto">
            <a:xfrm>
              <a:off x="3624" y="1557"/>
              <a:ext cx="1745" cy="1618"/>
              <a:chOff x="3633" y="1557"/>
              <a:chExt cx="1745" cy="1678"/>
            </a:xfrm>
          </p:grpSpPr>
          <p:sp>
            <p:nvSpPr>
              <p:cNvPr id="72720" name="Line 16"/>
              <p:cNvSpPr>
                <a:spLocks noChangeShapeType="1"/>
              </p:cNvSpPr>
              <p:nvPr/>
            </p:nvSpPr>
            <p:spPr bwMode="auto">
              <a:xfrm>
                <a:off x="3737" y="1673"/>
                <a:ext cx="1" cy="153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21" name="Rectangle 17"/>
              <p:cNvSpPr>
                <a:spLocks noChangeArrowheads="1"/>
              </p:cNvSpPr>
              <p:nvPr/>
            </p:nvSpPr>
            <p:spPr bwMode="auto">
              <a:xfrm>
                <a:off x="3690" y="2000"/>
                <a:ext cx="104" cy="28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22" name="Line 18"/>
              <p:cNvSpPr>
                <a:spLocks noChangeShapeType="1"/>
              </p:cNvSpPr>
              <p:nvPr/>
            </p:nvSpPr>
            <p:spPr bwMode="auto">
              <a:xfrm flipV="1">
                <a:off x="3737" y="2746"/>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23" name="Line 19"/>
              <p:cNvSpPr>
                <a:spLocks noChangeShapeType="1"/>
              </p:cNvSpPr>
              <p:nvPr/>
            </p:nvSpPr>
            <p:spPr bwMode="auto">
              <a:xfrm>
                <a:off x="3690" y="2792"/>
                <a:ext cx="1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24" name="Line 20"/>
              <p:cNvSpPr>
                <a:spLocks noChangeShapeType="1"/>
              </p:cNvSpPr>
              <p:nvPr/>
            </p:nvSpPr>
            <p:spPr bwMode="auto">
              <a:xfrm>
                <a:off x="3633" y="2746"/>
                <a:ext cx="22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25" name="Rectangle 21"/>
              <p:cNvSpPr>
                <a:spLocks noChangeArrowheads="1"/>
              </p:cNvSpPr>
              <p:nvPr/>
            </p:nvSpPr>
            <p:spPr bwMode="auto">
              <a:xfrm>
                <a:off x="3817" y="1992"/>
                <a:ext cx="105"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2726" name="Rectangle 22"/>
              <p:cNvSpPr>
                <a:spLocks noChangeArrowheads="1"/>
              </p:cNvSpPr>
              <p:nvPr/>
            </p:nvSpPr>
            <p:spPr bwMode="auto">
              <a:xfrm>
                <a:off x="3938" y="2093"/>
                <a:ext cx="63"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600" b="1">
                  <a:solidFill>
                    <a:srgbClr val="000000"/>
                  </a:solidFill>
                  <a:latin typeface="Times New Roman" panose="02020503050405090304" pitchFamily="18" charset="0"/>
                  <a:ea typeface="楷体_GB2312" pitchFamily="1" charset="-122"/>
                </a:endParaRPr>
              </a:p>
            </p:txBody>
          </p:sp>
          <p:sp>
            <p:nvSpPr>
              <p:cNvPr id="72727" name="Rectangle 23"/>
              <p:cNvSpPr>
                <a:spLocks noChangeArrowheads="1"/>
              </p:cNvSpPr>
              <p:nvPr/>
            </p:nvSpPr>
            <p:spPr bwMode="auto">
              <a:xfrm>
                <a:off x="3859" y="2623"/>
                <a:ext cx="114"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2728" name="Rectangle 24"/>
              <p:cNvSpPr>
                <a:spLocks noChangeArrowheads="1"/>
              </p:cNvSpPr>
              <p:nvPr/>
            </p:nvSpPr>
            <p:spPr bwMode="auto">
              <a:xfrm>
                <a:off x="3982" y="2724"/>
                <a:ext cx="126"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600" b="1">
                  <a:solidFill>
                    <a:srgbClr val="000000"/>
                  </a:solidFill>
                  <a:latin typeface="Times New Roman" panose="02020503050405090304" pitchFamily="18" charset="0"/>
                  <a:ea typeface="楷体_GB2312" pitchFamily="1" charset="-122"/>
                </a:endParaRPr>
              </a:p>
            </p:txBody>
          </p:sp>
          <p:sp>
            <p:nvSpPr>
              <p:cNvPr id="72729" name="Line 25"/>
              <p:cNvSpPr>
                <a:spLocks noChangeShapeType="1"/>
              </p:cNvSpPr>
              <p:nvPr/>
            </p:nvSpPr>
            <p:spPr bwMode="auto">
              <a:xfrm flipH="1">
                <a:off x="3737" y="3212"/>
                <a:ext cx="1537"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0" name="Line 26"/>
              <p:cNvSpPr>
                <a:spLocks noChangeShapeType="1"/>
              </p:cNvSpPr>
              <p:nvPr/>
            </p:nvSpPr>
            <p:spPr bwMode="auto">
              <a:xfrm>
                <a:off x="4500" y="2222"/>
                <a:ext cx="1" cy="99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1" name="Line 27"/>
              <p:cNvSpPr>
                <a:spLocks noChangeShapeType="1"/>
              </p:cNvSpPr>
              <p:nvPr/>
            </p:nvSpPr>
            <p:spPr bwMode="auto">
              <a:xfrm>
                <a:off x="5274" y="1673"/>
                <a:ext cx="1" cy="153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2" name="Line 28"/>
              <p:cNvSpPr>
                <a:spLocks noChangeShapeType="1"/>
              </p:cNvSpPr>
              <p:nvPr/>
            </p:nvSpPr>
            <p:spPr bwMode="auto">
              <a:xfrm flipH="1">
                <a:off x="4233" y="2222"/>
                <a:ext cx="54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3" name="Line 29"/>
              <p:cNvSpPr>
                <a:spLocks noChangeShapeType="1"/>
              </p:cNvSpPr>
              <p:nvPr/>
            </p:nvSpPr>
            <p:spPr bwMode="auto">
              <a:xfrm>
                <a:off x="4233" y="1673"/>
                <a:ext cx="2" cy="5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4" name="Line 30"/>
              <p:cNvSpPr>
                <a:spLocks noChangeShapeType="1"/>
              </p:cNvSpPr>
              <p:nvPr/>
            </p:nvSpPr>
            <p:spPr bwMode="auto">
              <a:xfrm>
                <a:off x="4777" y="1673"/>
                <a:ext cx="1" cy="5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5" name="Line 31"/>
              <p:cNvSpPr>
                <a:spLocks noChangeShapeType="1"/>
              </p:cNvSpPr>
              <p:nvPr/>
            </p:nvSpPr>
            <p:spPr bwMode="auto">
              <a:xfrm flipH="1">
                <a:off x="4777" y="1673"/>
                <a:ext cx="49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6" name="Line 32"/>
              <p:cNvSpPr>
                <a:spLocks noChangeShapeType="1"/>
              </p:cNvSpPr>
              <p:nvPr/>
            </p:nvSpPr>
            <p:spPr bwMode="auto">
              <a:xfrm flipH="1">
                <a:off x="3737" y="1673"/>
                <a:ext cx="49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7" name="Freeform 33"/>
              <p:cNvSpPr/>
              <p:nvPr/>
            </p:nvSpPr>
            <p:spPr bwMode="auto">
              <a:xfrm>
                <a:off x="4476" y="2198"/>
                <a:ext cx="58" cy="47"/>
              </a:xfrm>
              <a:custGeom>
                <a:avLst/>
                <a:gdLst>
                  <a:gd name="T0" fmla="*/ 0 w 51"/>
                  <a:gd name="T1" fmla="*/ 21 h 41"/>
                  <a:gd name="T2" fmla="*/ 10 w 51"/>
                  <a:gd name="T3" fmla="*/ 0 h 41"/>
                  <a:gd name="T4" fmla="*/ 41 w 51"/>
                  <a:gd name="T5" fmla="*/ 0 h 41"/>
                  <a:gd name="T6" fmla="*/ 51 w 51"/>
                  <a:gd name="T7" fmla="*/ 21 h 41"/>
                  <a:gd name="T8" fmla="*/ 41 w 51"/>
                  <a:gd name="T9" fmla="*/ 41 h 41"/>
                  <a:gd name="T10" fmla="*/ 10 w 51"/>
                  <a:gd name="T11" fmla="*/ 41 h 41"/>
                  <a:gd name="T12" fmla="*/ 0 w 51"/>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51" h="41">
                    <a:moveTo>
                      <a:pt x="0" y="21"/>
                    </a:moveTo>
                    <a:lnTo>
                      <a:pt x="10" y="0"/>
                    </a:lnTo>
                    <a:lnTo>
                      <a:pt x="41" y="0"/>
                    </a:lnTo>
                    <a:lnTo>
                      <a:pt x="51" y="21"/>
                    </a:lnTo>
                    <a:lnTo>
                      <a:pt x="41" y="41"/>
                    </a:lnTo>
                    <a:lnTo>
                      <a:pt x="10" y="41"/>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8" name="Freeform 34"/>
              <p:cNvSpPr/>
              <p:nvPr/>
            </p:nvSpPr>
            <p:spPr bwMode="auto">
              <a:xfrm>
                <a:off x="4476" y="3189"/>
                <a:ext cx="58" cy="46"/>
              </a:xfrm>
              <a:custGeom>
                <a:avLst/>
                <a:gdLst>
                  <a:gd name="T0" fmla="*/ 0 w 51"/>
                  <a:gd name="T1" fmla="*/ 21 h 41"/>
                  <a:gd name="T2" fmla="*/ 10 w 51"/>
                  <a:gd name="T3" fmla="*/ 0 h 41"/>
                  <a:gd name="T4" fmla="*/ 41 w 51"/>
                  <a:gd name="T5" fmla="*/ 0 h 41"/>
                  <a:gd name="T6" fmla="*/ 51 w 51"/>
                  <a:gd name="T7" fmla="*/ 21 h 41"/>
                  <a:gd name="T8" fmla="*/ 41 w 51"/>
                  <a:gd name="T9" fmla="*/ 41 h 41"/>
                  <a:gd name="T10" fmla="*/ 10 w 51"/>
                  <a:gd name="T11" fmla="*/ 41 h 41"/>
                  <a:gd name="T12" fmla="*/ 0 w 51"/>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51" h="41">
                    <a:moveTo>
                      <a:pt x="0" y="21"/>
                    </a:moveTo>
                    <a:lnTo>
                      <a:pt x="10" y="0"/>
                    </a:lnTo>
                    <a:lnTo>
                      <a:pt x="41" y="0"/>
                    </a:lnTo>
                    <a:lnTo>
                      <a:pt x="51" y="21"/>
                    </a:lnTo>
                    <a:lnTo>
                      <a:pt x="41" y="41"/>
                    </a:lnTo>
                    <a:lnTo>
                      <a:pt x="10" y="41"/>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39" name="Rectangle 35"/>
              <p:cNvSpPr>
                <a:spLocks noChangeArrowheads="1"/>
              </p:cNvSpPr>
              <p:nvPr/>
            </p:nvSpPr>
            <p:spPr bwMode="auto">
              <a:xfrm>
                <a:off x="5216" y="2233"/>
                <a:ext cx="104" cy="28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0" name="Line 36"/>
              <p:cNvSpPr>
                <a:spLocks noChangeShapeType="1"/>
              </p:cNvSpPr>
              <p:nvPr/>
            </p:nvSpPr>
            <p:spPr bwMode="auto">
              <a:xfrm flipV="1">
                <a:off x="5274" y="2746"/>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1" name="Line 37"/>
              <p:cNvSpPr>
                <a:spLocks noChangeShapeType="1"/>
              </p:cNvSpPr>
              <p:nvPr/>
            </p:nvSpPr>
            <p:spPr bwMode="auto">
              <a:xfrm>
                <a:off x="5216" y="2803"/>
                <a:ext cx="1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2" name="Line 38"/>
              <p:cNvSpPr>
                <a:spLocks noChangeShapeType="1"/>
              </p:cNvSpPr>
              <p:nvPr/>
            </p:nvSpPr>
            <p:spPr bwMode="auto">
              <a:xfrm>
                <a:off x="5158" y="2746"/>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3" name="Rectangle 39"/>
              <p:cNvSpPr>
                <a:spLocks noChangeArrowheads="1"/>
              </p:cNvSpPr>
              <p:nvPr/>
            </p:nvSpPr>
            <p:spPr bwMode="auto">
              <a:xfrm>
                <a:off x="4993" y="2291"/>
                <a:ext cx="105"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2744" name="Rectangle 40"/>
              <p:cNvSpPr>
                <a:spLocks noChangeArrowheads="1"/>
              </p:cNvSpPr>
              <p:nvPr/>
            </p:nvSpPr>
            <p:spPr bwMode="auto">
              <a:xfrm>
                <a:off x="5129" y="2412"/>
                <a:ext cx="63"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000000"/>
                  </a:solidFill>
                  <a:latin typeface="Times New Roman" panose="02020503050405090304" pitchFamily="18" charset="0"/>
                  <a:ea typeface="楷体_GB2312" pitchFamily="1" charset="-122"/>
                </a:endParaRPr>
              </a:p>
            </p:txBody>
          </p:sp>
          <p:sp>
            <p:nvSpPr>
              <p:cNvPr id="72745" name="Rectangle 41"/>
              <p:cNvSpPr>
                <a:spLocks noChangeArrowheads="1"/>
              </p:cNvSpPr>
              <p:nvPr/>
            </p:nvSpPr>
            <p:spPr bwMode="auto">
              <a:xfrm>
                <a:off x="4945" y="2693"/>
                <a:ext cx="114"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2746" name="Rectangle 42"/>
              <p:cNvSpPr>
                <a:spLocks noChangeArrowheads="1"/>
              </p:cNvSpPr>
              <p:nvPr/>
            </p:nvSpPr>
            <p:spPr bwMode="auto">
              <a:xfrm>
                <a:off x="5074" y="2805"/>
                <a:ext cx="126"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600" b="1">
                  <a:solidFill>
                    <a:srgbClr val="000000"/>
                  </a:solidFill>
                  <a:latin typeface="Times New Roman" panose="02020503050405090304" pitchFamily="18" charset="0"/>
                  <a:ea typeface="楷体_GB2312" pitchFamily="1" charset="-122"/>
                </a:endParaRPr>
              </a:p>
            </p:txBody>
          </p:sp>
          <p:sp>
            <p:nvSpPr>
              <p:cNvPr id="72747" name="Rectangle 43"/>
              <p:cNvSpPr>
                <a:spLocks noChangeArrowheads="1"/>
              </p:cNvSpPr>
              <p:nvPr/>
            </p:nvSpPr>
            <p:spPr bwMode="auto">
              <a:xfrm>
                <a:off x="4453" y="2443"/>
                <a:ext cx="104" cy="268"/>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8" name="Line 44"/>
              <p:cNvSpPr>
                <a:spLocks noChangeShapeType="1"/>
              </p:cNvSpPr>
              <p:nvPr/>
            </p:nvSpPr>
            <p:spPr bwMode="auto">
              <a:xfrm flipV="1">
                <a:off x="4500" y="2874"/>
                <a:ext cx="1" cy="5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49" name="Line 45"/>
              <p:cNvSpPr>
                <a:spLocks noChangeShapeType="1"/>
              </p:cNvSpPr>
              <p:nvPr/>
            </p:nvSpPr>
            <p:spPr bwMode="auto">
              <a:xfrm>
                <a:off x="4453" y="2932"/>
                <a:ext cx="10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50" name="Line 46"/>
              <p:cNvSpPr>
                <a:spLocks noChangeShapeType="1"/>
              </p:cNvSpPr>
              <p:nvPr/>
            </p:nvSpPr>
            <p:spPr bwMode="auto">
              <a:xfrm>
                <a:off x="4396" y="2874"/>
                <a:ext cx="219"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51" name="Rectangle 47"/>
              <p:cNvSpPr>
                <a:spLocks noChangeArrowheads="1"/>
              </p:cNvSpPr>
              <p:nvPr/>
            </p:nvSpPr>
            <p:spPr bwMode="auto">
              <a:xfrm>
                <a:off x="4139" y="2816"/>
                <a:ext cx="114"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2752" name="Rectangle 48"/>
              <p:cNvSpPr>
                <a:spLocks noChangeArrowheads="1"/>
              </p:cNvSpPr>
              <p:nvPr/>
            </p:nvSpPr>
            <p:spPr bwMode="auto">
              <a:xfrm>
                <a:off x="4265" y="2927"/>
                <a:ext cx="115" cy="1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EE</a:t>
                </a:r>
                <a:endParaRPr lang="en-US" altLang="zh-CN" sz="1600" b="1">
                  <a:solidFill>
                    <a:srgbClr val="000000"/>
                  </a:solidFill>
                  <a:latin typeface="Times New Roman" panose="02020503050405090304" pitchFamily="18" charset="0"/>
                  <a:ea typeface="楷体_GB2312" pitchFamily="1" charset="-122"/>
                </a:endParaRPr>
              </a:p>
            </p:txBody>
          </p:sp>
          <p:sp>
            <p:nvSpPr>
              <p:cNvPr id="72753" name="Rectangle 49"/>
              <p:cNvSpPr>
                <a:spLocks noChangeArrowheads="1"/>
              </p:cNvSpPr>
              <p:nvPr/>
            </p:nvSpPr>
            <p:spPr bwMode="auto">
              <a:xfrm>
                <a:off x="4260" y="2447"/>
                <a:ext cx="105"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2754" name="Rectangle 50"/>
              <p:cNvSpPr>
                <a:spLocks noChangeArrowheads="1"/>
              </p:cNvSpPr>
              <p:nvPr/>
            </p:nvSpPr>
            <p:spPr bwMode="auto">
              <a:xfrm>
                <a:off x="4376" y="2560"/>
                <a:ext cx="58"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E</a:t>
                </a:r>
                <a:endParaRPr lang="en-US" altLang="zh-CN" sz="1600" b="1">
                  <a:solidFill>
                    <a:srgbClr val="000000"/>
                  </a:solidFill>
                  <a:latin typeface="Times New Roman" panose="02020503050405090304" pitchFamily="18" charset="0"/>
                  <a:ea typeface="楷体_GB2312" pitchFamily="1" charset="-122"/>
                </a:endParaRPr>
              </a:p>
            </p:txBody>
          </p:sp>
          <p:sp>
            <p:nvSpPr>
              <p:cNvPr id="72755" name="Line 51"/>
              <p:cNvSpPr>
                <a:spLocks noChangeShapeType="1"/>
              </p:cNvSpPr>
              <p:nvPr/>
            </p:nvSpPr>
            <p:spPr bwMode="auto">
              <a:xfrm flipV="1">
                <a:off x="4233" y="1918"/>
                <a:ext cx="2" cy="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56" name="Line 52"/>
              <p:cNvSpPr>
                <a:spLocks noChangeShapeType="1"/>
              </p:cNvSpPr>
              <p:nvPr/>
            </p:nvSpPr>
            <p:spPr bwMode="auto">
              <a:xfrm>
                <a:off x="4176" y="1977"/>
                <a:ext cx="11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57" name="Line 53"/>
              <p:cNvSpPr>
                <a:spLocks noChangeShapeType="1"/>
              </p:cNvSpPr>
              <p:nvPr/>
            </p:nvSpPr>
            <p:spPr bwMode="auto">
              <a:xfrm>
                <a:off x="4118" y="1918"/>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58" name="Rectangle 54"/>
              <p:cNvSpPr>
                <a:spLocks noChangeArrowheads="1"/>
              </p:cNvSpPr>
              <p:nvPr/>
            </p:nvSpPr>
            <p:spPr bwMode="auto">
              <a:xfrm>
                <a:off x="4320" y="1887"/>
                <a:ext cx="102"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U</a:t>
                </a:r>
                <a:endParaRPr lang="en-US" altLang="zh-CN" b="1">
                  <a:solidFill>
                    <a:srgbClr val="000000"/>
                  </a:solidFill>
                  <a:latin typeface="Times New Roman" panose="02020503050405090304" pitchFamily="18" charset="0"/>
                  <a:ea typeface="楷体_GB2312" pitchFamily="1" charset="-122"/>
                </a:endParaRPr>
              </a:p>
            </p:txBody>
          </p:sp>
          <p:sp>
            <p:nvSpPr>
              <p:cNvPr id="72759" name="Rectangle 55"/>
              <p:cNvSpPr>
                <a:spLocks noChangeArrowheads="1"/>
              </p:cNvSpPr>
              <p:nvPr/>
            </p:nvSpPr>
            <p:spPr bwMode="auto">
              <a:xfrm>
                <a:off x="4439" y="1977"/>
                <a:ext cx="278" cy="1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BE(on)</a:t>
                </a:r>
                <a:endParaRPr lang="en-US" altLang="zh-CN" sz="1600" b="1">
                  <a:solidFill>
                    <a:srgbClr val="000000"/>
                  </a:solidFill>
                  <a:latin typeface="Times New Roman" panose="02020503050405090304" pitchFamily="18" charset="0"/>
                  <a:ea typeface="楷体_GB2312" pitchFamily="1" charset="-122"/>
                </a:endParaRPr>
              </a:p>
            </p:txBody>
          </p:sp>
          <p:sp>
            <p:nvSpPr>
              <p:cNvPr id="72760" name="Freeform 56"/>
              <p:cNvSpPr/>
              <p:nvPr/>
            </p:nvSpPr>
            <p:spPr bwMode="auto">
              <a:xfrm>
                <a:off x="4672" y="1778"/>
                <a:ext cx="220" cy="327"/>
              </a:xfrm>
              <a:custGeom>
                <a:avLst/>
                <a:gdLst>
                  <a:gd name="T0" fmla="*/ 0 w 196"/>
                  <a:gd name="T1" fmla="*/ 145 h 289"/>
                  <a:gd name="T2" fmla="*/ 93 w 196"/>
                  <a:gd name="T3" fmla="*/ 0 h 289"/>
                  <a:gd name="T4" fmla="*/ 196 w 196"/>
                  <a:gd name="T5" fmla="*/ 145 h 289"/>
                  <a:gd name="T6" fmla="*/ 93 w 196"/>
                  <a:gd name="T7" fmla="*/ 289 h 289"/>
                  <a:gd name="T8" fmla="*/ 0 w 196"/>
                  <a:gd name="T9" fmla="*/ 145 h 289"/>
                </a:gdLst>
                <a:ahLst/>
                <a:cxnLst>
                  <a:cxn ang="0">
                    <a:pos x="T0" y="T1"/>
                  </a:cxn>
                  <a:cxn ang="0">
                    <a:pos x="T2" y="T3"/>
                  </a:cxn>
                  <a:cxn ang="0">
                    <a:pos x="T4" y="T5"/>
                  </a:cxn>
                  <a:cxn ang="0">
                    <a:pos x="T6" y="T7"/>
                  </a:cxn>
                  <a:cxn ang="0">
                    <a:pos x="T8" y="T9"/>
                  </a:cxn>
                </a:cxnLst>
                <a:rect l="0" t="0" r="r" b="b"/>
                <a:pathLst>
                  <a:path w="196" h="289">
                    <a:moveTo>
                      <a:pt x="0" y="145"/>
                    </a:moveTo>
                    <a:lnTo>
                      <a:pt x="93" y="0"/>
                    </a:lnTo>
                    <a:lnTo>
                      <a:pt x="196" y="145"/>
                    </a:lnTo>
                    <a:lnTo>
                      <a:pt x="93" y="289"/>
                    </a:lnTo>
                    <a:lnTo>
                      <a:pt x="0" y="145"/>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1" name="Line 57"/>
              <p:cNvSpPr>
                <a:spLocks noChangeShapeType="1"/>
              </p:cNvSpPr>
              <p:nvPr/>
            </p:nvSpPr>
            <p:spPr bwMode="auto">
              <a:xfrm flipH="1">
                <a:off x="4672" y="1942"/>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2" name="Line 58"/>
              <p:cNvSpPr>
                <a:spLocks noChangeShapeType="1"/>
              </p:cNvSpPr>
              <p:nvPr/>
            </p:nvSpPr>
            <p:spPr bwMode="auto">
              <a:xfrm>
                <a:off x="4929" y="1721"/>
                <a:ext cx="1" cy="3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3" name="Freeform 59"/>
              <p:cNvSpPr/>
              <p:nvPr/>
            </p:nvSpPr>
            <p:spPr bwMode="auto">
              <a:xfrm>
                <a:off x="4905" y="2023"/>
                <a:ext cx="57" cy="140"/>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4" name="Line 60"/>
              <p:cNvSpPr>
                <a:spLocks noChangeShapeType="1"/>
              </p:cNvSpPr>
              <p:nvPr/>
            </p:nvSpPr>
            <p:spPr bwMode="auto">
              <a:xfrm>
                <a:off x="4014"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5" name="Line 61"/>
              <p:cNvSpPr>
                <a:spLocks noChangeShapeType="1"/>
              </p:cNvSpPr>
              <p:nvPr/>
            </p:nvSpPr>
            <p:spPr bwMode="auto">
              <a:xfrm>
                <a:off x="4107"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6" name="Line 62"/>
              <p:cNvSpPr>
                <a:spLocks noChangeShapeType="1"/>
              </p:cNvSpPr>
              <p:nvPr/>
            </p:nvSpPr>
            <p:spPr bwMode="auto">
              <a:xfrm>
                <a:off x="4199"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7" name="Line 63"/>
              <p:cNvSpPr>
                <a:spLocks noChangeShapeType="1"/>
              </p:cNvSpPr>
              <p:nvPr/>
            </p:nvSpPr>
            <p:spPr bwMode="auto">
              <a:xfrm>
                <a:off x="4292"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8" name="Line 64"/>
              <p:cNvSpPr>
                <a:spLocks noChangeShapeType="1"/>
              </p:cNvSpPr>
              <p:nvPr/>
            </p:nvSpPr>
            <p:spPr bwMode="auto">
              <a:xfrm>
                <a:off x="4383"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69" name="Line 65"/>
              <p:cNvSpPr>
                <a:spLocks noChangeShapeType="1"/>
              </p:cNvSpPr>
              <p:nvPr/>
            </p:nvSpPr>
            <p:spPr bwMode="auto">
              <a:xfrm>
                <a:off x="4476"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0" name="Line 66"/>
              <p:cNvSpPr>
                <a:spLocks noChangeShapeType="1"/>
              </p:cNvSpPr>
              <p:nvPr/>
            </p:nvSpPr>
            <p:spPr bwMode="auto">
              <a:xfrm>
                <a:off x="4568"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1" name="Line 67"/>
              <p:cNvSpPr>
                <a:spLocks noChangeShapeType="1"/>
              </p:cNvSpPr>
              <p:nvPr/>
            </p:nvSpPr>
            <p:spPr bwMode="auto">
              <a:xfrm>
                <a:off x="4661"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2" name="Line 68"/>
              <p:cNvSpPr>
                <a:spLocks noChangeShapeType="1"/>
              </p:cNvSpPr>
              <p:nvPr/>
            </p:nvSpPr>
            <p:spPr bwMode="auto">
              <a:xfrm>
                <a:off x="4753"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3" name="Line 69"/>
              <p:cNvSpPr>
                <a:spLocks noChangeShapeType="1"/>
              </p:cNvSpPr>
              <p:nvPr/>
            </p:nvSpPr>
            <p:spPr bwMode="auto">
              <a:xfrm>
                <a:off x="4846"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4" name="Line 70"/>
              <p:cNvSpPr>
                <a:spLocks noChangeShapeType="1"/>
              </p:cNvSpPr>
              <p:nvPr/>
            </p:nvSpPr>
            <p:spPr bwMode="auto">
              <a:xfrm>
                <a:off x="4939"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5" name="Freeform 71"/>
              <p:cNvSpPr/>
              <p:nvPr/>
            </p:nvSpPr>
            <p:spPr bwMode="auto">
              <a:xfrm>
                <a:off x="5031" y="2303"/>
                <a:ext cx="23" cy="23"/>
              </a:xfrm>
              <a:custGeom>
                <a:avLst/>
                <a:gdLst>
                  <a:gd name="T0" fmla="*/ 0 w 2"/>
                  <a:gd name="T1" fmla="*/ 2 h 2"/>
                  <a:gd name="T2" fmla="*/ 2 w 2"/>
                  <a:gd name="T3" fmla="*/ 2 h 2"/>
                  <a:gd name="T4" fmla="*/ 2 w 2"/>
                  <a:gd name="T5" fmla="*/ 0 h 2"/>
                </a:gdLst>
                <a:ahLst/>
                <a:cxnLst>
                  <a:cxn ang="0">
                    <a:pos x="T0" y="T1"/>
                  </a:cxn>
                  <a:cxn ang="0">
                    <a:pos x="T2" y="T3"/>
                  </a:cxn>
                  <a:cxn ang="0">
                    <a:pos x="T4" y="T5"/>
                  </a:cxn>
                </a:cxnLst>
                <a:rect l="0" t="0" r="r" b="b"/>
                <a:pathLst>
                  <a:path w="2" h="2">
                    <a:moveTo>
                      <a:pt x="0" y="2"/>
                    </a:moveTo>
                    <a:lnTo>
                      <a:pt x="2" y="2"/>
                    </a:lnTo>
                    <a:lnTo>
                      <a:pt x="2" y="0"/>
                    </a:lnTo>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6" name="Line 72"/>
              <p:cNvSpPr>
                <a:spLocks noChangeShapeType="1"/>
              </p:cNvSpPr>
              <p:nvPr/>
            </p:nvSpPr>
            <p:spPr bwMode="auto">
              <a:xfrm flipV="1">
                <a:off x="5054" y="2210"/>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7" name="Line 73"/>
              <p:cNvSpPr>
                <a:spLocks noChangeShapeType="1"/>
              </p:cNvSpPr>
              <p:nvPr/>
            </p:nvSpPr>
            <p:spPr bwMode="auto">
              <a:xfrm flipV="1">
                <a:off x="5054" y="211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8" name="Line 74"/>
              <p:cNvSpPr>
                <a:spLocks noChangeShapeType="1"/>
              </p:cNvSpPr>
              <p:nvPr/>
            </p:nvSpPr>
            <p:spPr bwMode="auto">
              <a:xfrm flipV="1">
                <a:off x="5054" y="202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79" name="Line 75"/>
              <p:cNvSpPr>
                <a:spLocks noChangeShapeType="1"/>
              </p:cNvSpPr>
              <p:nvPr/>
            </p:nvSpPr>
            <p:spPr bwMode="auto">
              <a:xfrm flipV="1">
                <a:off x="5054" y="1930"/>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0" name="Line 76"/>
              <p:cNvSpPr>
                <a:spLocks noChangeShapeType="1"/>
              </p:cNvSpPr>
              <p:nvPr/>
            </p:nvSpPr>
            <p:spPr bwMode="auto">
              <a:xfrm flipV="1">
                <a:off x="5054" y="183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1" name="Line 77"/>
              <p:cNvSpPr>
                <a:spLocks noChangeShapeType="1"/>
              </p:cNvSpPr>
              <p:nvPr/>
            </p:nvSpPr>
            <p:spPr bwMode="auto">
              <a:xfrm flipV="1">
                <a:off x="5054" y="1743"/>
                <a:ext cx="1" cy="4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2" name="Line 78"/>
              <p:cNvSpPr>
                <a:spLocks noChangeShapeType="1"/>
              </p:cNvSpPr>
              <p:nvPr/>
            </p:nvSpPr>
            <p:spPr bwMode="auto">
              <a:xfrm flipV="1">
                <a:off x="5054" y="165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3" name="Line 79"/>
              <p:cNvSpPr>
                <a:spLocks noChangeShapeType="1"/>
              </p:cNvSpPr>
              <p:nvPr/>
            </p:nvSpPr>
            <p:spPr bwMode="auto">
              <a:xfrm flipV="1">
                <a:off x="5054" y="1557"/>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4" name="Line 80"/>
              <p:cNvSpPr>
                <a:spLocks noChangeShapeType="1"/>
              </p:cNvSpPr>
              <p:nvPr/>
            </p:nvSpPr>
            <p:spPr bwMode="auto">
              <a:xfrm flipH="1">
                <a:off x="4961"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5" name="Line 81"/>
              <p:cNvSpPr>
                <a:spLocks noChangeShapeType="1"/>
              </p:cNvSpPr>
              <p:nvPr/>
            </p:nvSpPr>
            <p:spPr bwMode="auto">
              <a:xfrm flipH="1">
                <a:off x="4870" y="1557"/>
                <a:ext cx="4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6" name="Line 82"/>
              <p:cNvSpPr>
                <a:spLocks noChangeShapeType="1"/>
              </p:cNvSpPr>
              <p:nvPr/>
            </p:nvSpPr>
            <p:spPr bwMode="auto">
              <a:xfrm flipH="1">
                <a:off x="4777" y="1557"/>
                <a:ext cx="4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7" name="Line 83"/>
              <p:cNvSpPr>
                <a:spLocks noChangeShapeType="1"/>
              </p:cNvSpPr>
              <p:nvPr/>
            </p:nvSpPr>
            <p:spPr bwMode="auto">
              <a:xfrm flipH="1">
                <a:off x="4685"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8" name="Line 84"/>
              <p:cNvSpPr>
                <a:spLocks noChangeShapeType="1"/>
              </p:cNvSpPr>
              <p:nvPr/>
            </p:nvSpPr>
            <p:spPr bwMode="auto">
              <a:xfrm flipH="1">
                <a:off x="4592"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89" name="Line 85"/>
              <p:cNvSpPr>
                <a:spLocks noChangeShapeType="1"/>
              </p:cNvSpPr>
              <p:nvPr/>
            </p:nvSpPr>
            <p:spPr bwMode="auto">
              <a:xfrm flipH="1">
                <a:off x="4500"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0" name="Line 86"/>
              <p:cNvSpPr>
                <a:spLocks noChangeShapeType="1"/>
              </p:cNvSpPr>
              <p:nvPr/>
            </p:nvSpPr>
            <p:spPr bwMode="auto">
              <a:xfrm flipH="1">
                <a:off x="4407"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1" name="Line 87"/>
              <p:cNvSpPr>
                <a:spLocks noChangeShapeType="1"/>
              </p:cNvSpPr>
              <p:nvPr/>
            </p:nvSpPr>
            <p:spPr bwMode="auto">
              <a:xfrm flipH="1">
                <a:off x="4314" y="1557"/>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2" name="Line 88"/>
              <p:cNvSpPr>
                <a:spLocks noChangeShapeType="1"/>
              </p:cNvSpPr>
              <p:nvPr/>
            </p:nvSpPr>
            <p:spPr bwMode="auto">
              <a:xfrm flipH="1">
                <a:off x="4222"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3" name="Line 89"/>
              <p:cNvSpPr>
                <a:spLocks noChangeShapeType="1"/>
              </p:cNvSpPr>
              <p:nvPr/>
            </p:nvSpPr>
            <p:spPr bwMode="auto">
              <a:xfrm flipH="1">
                <a:off x="4129" y="1557"/>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4" name="Line 90"/>
              <p:cNvSpPr>
                <a:spLocks noChangeShapeType="1"/>
              </p:cNvSpPr>
              <p:nvPr/>
            </p:nvSpPr>
            <p:spPr bwMode="auto">
              <a:xfrm flipH="1">
                <a:off x="4037"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5" name="Line 91"/>
              <p:cNvSpPr>
                <a:spLocks noChangeShapeType="1"/>
              </p:cNvSpPr>
              <p:nvPr/>
            </p:nvSpPr>
            <p:spPr bwMode="auto">
              <a:xfrm>
                <a:off x="4014" y="158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6" name="Line 92"/>
              <p:cNvSpPr>
                <a:spLocks noChangeShapeType="1"/>
              </p:cNvSpPr>
              <p:nvPr/>
            </p:nvSpPr>
            <p:spPr bwMode="auto">
              <a:xfrm>
                <a:off x="4014" y="1673"/>
                <a:ext cx="1" cy="4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7" name="Line 93"/>
              <p:cNvSpPr>
                <a:spLocks noChangeShapeType="1"/>
              </p:cNvSpPr>
              <p:nvPr/>
            </p:nvSpPr>
            <p:spPr bwMode="auto">
              <a:xfrm>
                <a:off x="4014" y="176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8" name="Line 94"/>
              <p:cNvSpPr>
                <a:spLocks noChangeShapeType="1"/>
              </p:cNvSpPr>
              <p:nvPr/>
            </p:nvSpPr>
            <p:spPr bwMode="auto">
              <a:xfrm>
                <a:off x="4014" y="186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799" name="Line 95"/>
              <p:cNvSpPr>
                <a:spLocks noChangeShapeType="1"/>
              </p:cNvSpPr>
              <p:nvPr/>
            </p:nvSpPr>
            <p:spPr bwMode="auto">
              <a:xfrm>
                <a:off x="4014" y="195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00" name="Line 96"/>
              <p:cNvSpPr>
                <a:spLocks noChangeShapeType="1"/>
              </p:cNvSpPr>
              <p:nvPr/>
            </p:nvSpPr>
            <p:spPr bwMode="auto">
              <a:xfrm>
                <a:off x="4014" y="204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01" name="Line 97"/>
              <p:cNvSpPr>
                <a:spLocks noChangeShapeType="1"/>
              </p:cNvSpPr>
              <p:nvPr/>
            </p:nvSpPr>
            <p:spPr bwMode="auto">
              <a:xfrm>
                <a:off x="4014" y="2140"/>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02" name="Line 98"/>
              <p:cNvSpPr>
                <a:spLocks noChangeShapeType="1"/>
              </p:cNvSpPr>
              <p:nvPr/>
            </p:nvSpPr>
            <p:spPr bwMode="auto">
              <a:xfrm>
                <a:off x="4014" y="223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03" name="Rectangle 99"/>
              <p:cNvSpPr>
                <a:spLocks noChangeArrowheads="1"/>
              </p:cNvSpPr>
              <p:nvPr/>
            </p:nvSpPr>
            <p:spPr bwMode="auto">
              <a:xfrm>
                <a:off x="4996" y="1697"/>
                <a:ext cx="104" cy="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04" name="Rectangle 100"/>
              <p:cNvSpPr>
                <a:spLocks noChangeArrowheads="1"/>
              </p:cNvSpPr>
              <p:nvPr/>
            </p:nvSpPr>
            <p:spPr bwMode="auto">
              <a:xfrm>
                <a:off x="4955" y="1743"/>
                <a:ext cx="87"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000" b="1">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2000" b="1">
                  <a:solidFill>
                    <a:srgbClr val="000000"/>
                  </a:solidFill>
                  <a:latin typeface="Times New Roman" panose="02020503050405090304" pitchFamily="18" charset="0"/>
                  <a:ea typeface="楷体_GB2312" pitchFamily="1" charset="-122"/>
                </a:endParaRPr>
              </a:p>
            </p:txBody>
          </p:sp>
          <p:sp>
            <p:nvSpPr>
              <p:cNvPr id="72805" name="Rectangle 101"/>
              <p:cNvSpPr>
                <a:spLocks noChangeArrowheads="1"/>
              </p:cNvSpPr>
              <p:nvPr/>
            </p:nvSpPr>
            <p:spPr bwMode="auto">
              <a:xfrm>
                <a:off x="5032" y="1743"/>
                <a:ext cx="208"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I</a:t>
                </a:r>
                <a:r>
                  <a:rPr lang="en-US" altLang="zh-CN" sz="2000" baseline="-25000">
                    <a:solidFill>
                      <a:srgbClr val="000000"/>
                    </a:solidFill>
                    <a:latin typeface="Times New Roman" panose="02020503050405090304" pitchFamily="18" charset="0"/>
                    <a:ea typeface="楷体_GB2312" pitchFamily="1" charset="-122"/>
                  </a:rPr>
                  <a:t>B</a:t>
                </a:r>
                <a:endParaRPr lang="en-US" altLang="zh-CN" sz="2000" baseline="-25000">
                  <a:solidFill>
                    <a:srgbClr val="000000"/>
                  </a:solidFill>
                  <a:latin typeface="Times New Roman" panose="02020503050405090304" pitchFamily="18" charset="0"/>
                  <a:ea typeface="楷体_GB2312" pitchFamily="1" charset="-122"/>
                </a:endParaRPr>
              </a:p>
            </p:txBody>
          </p:sp>
        </p:grpSp>
        <p:graphicFrame>
          <p:nvGraphicFramePr>
            <p:cNvPr id="72810" name="Object 106"/>
            <p:cNvGraphicFramePr>
              <a:graphicFrameLocks noChangeAspect="1"/>
            </p:cNvGraphicFramePr>
            <p:nvPr/>
          </p:nvGraphicFramePr>
          <p:xfrm>
            <a:off x="3770" y="1614"/>
            <a:ext cx="350" cy="265"/>
          </p:xfrm>
          <a:graphic>
            <a:graphicData uri="http://schemas.openxmlformats.org/presentationml/2006/ole">
              <mc:AlternateContent xmlns:mc="http://schemas.openxmlformats.org/markup-compatibility/2006">
                <mc:Choice xmlns:v="urn:schemas-microsoft-com:vml" Requires="v">
                  <p:oleObj spid="_x0000_s3" name="Visio" r:id="rId3" imgW="609600" imgH="525780" progId="Visio.Drawing.11">
                    <p:embed/>
                  </p:oleObj>
                </mc:Choice>
                <mc:Fallback>
                  <p:oleObj name="Visio" r:id="rId3" imgW="609600" imgH="525780" progId="Visio.Drawing.11">
                    <p:embed/>
                    <p:pic>
                      <p:nvPicPr>
                        <p:cNvPr id="0" name="Object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 y="1614"/>
                          <a:ext cx="3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2814" name="Group 110"/>
          <p:cNvGrpSpPr/>
          <p:nvPr/>
        </p:nvGrpSpPr>
        <p:grpSpPr bwMode="auto">
          <a:xfrm>
            <a:off x="8905875" y="5452081"/>
            <a:ext cx="528638" cy="447675"/>
            <a:chOff x="739" y="3006"/>
            <a:chExt cx="413" cy="354"/>
          </a:xfrm>
        </p:grpSpPr>
        <p:sp>
          <p:nvSpPr>
            <p:cNvPr id="72815" name="Freeform 111"/>
            <p:cNvSpPr/>
            <p:nvPr/>
          </p:nvSpPr>
          <p:spPr bwMode="auto">
            <a:xfrm>
              <a:off x="739" y="3225"/>
              <a:ext cx="57" cy="135"/>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72816" name="Group 112"/>
            <p:cNvGrpSpPr/>
            <p:nvPr/>
          </p:nvGrpSpPr>
          <p:grpSpPr bwMode="auto">
            <a:xfrm>
              <a:off x="764" y="3006"/>
              <a:ext cx="388" cy="331"/>
              <a:chOff x="3994" y="2027"/>
              <a:chExt cx="388" cy="331"/>
            </a:xfrm>
          </p:grpSpPr>
          <p:sp>
            <p:nvSpPr>
              <p:cNvPr id="72817" name="Line 113"/>
              <p:cNvSpPr>
                <a:spLocks noChangeShapeType="1"/>
              </p:cNvSpPr>
              <p:nvPr/>
            </p:nvSpPr>
            <p:spPr bwMode="auto">
              <a:xfrm>
                <a:off x="3994" y="2027"/>
                <a:ext cx="1" cy="299"/>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72818" name="Object 114"/>
              <p:cNvGraphicFramePr>
                <a:graphicFrameLocks noChangeAspect="1"/>
              </p:cNvGraphicFramePr>
              <p:nvPr/>
            </p:nvGraphicFramePr>
            <p:xfrm>
              <a:off x="4008" y="2056"/>
              <a:ext cx="374" cy="302"/>
            </p:xfrm>
            <a:graphic>
              <a:graphicData uri="http://schemas.openxmlformats.org/presentationml/2006/ole">
                <mc:AlternateContent xmlns:mc="http://schemas.openxmlformats.org/markup-compatibility/2006">
                  <mc:Choice xmlns:v="urn:schemas-microsoft-com:vml" Requires="v">
                    <p:oleObj spid="_x0000_s4" name="Visio" r:id="rId5" imgW="609600" imgH="525780" progId="Visio.Drawing.11">
                      <p:embed/>
                    </p:oleObj>
                  </mc:Choice>
                  <mc:Fallback>
                    <p:oleObj name="Visio" r:id="rId5" imgW="609600" imgH="525780" progId="Visio.Drawing.11">
                      <p:embed/>
                      <p:pic>
                        <p:nvPicPr>
                          <p:cNvPr id="0" name="Object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 y="2056"/>
                            <a:ext cx="37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72827" name="Group 123"/>
          <p:cNvGrpSpPr/>
          <p:nvPr/>
        </p:nvGrpSpPr>
        <p:grpSpPr bwMode="auto">
          <a:xfrm>
            <a:off x="10129838" y="4611658"/>
            <a:ext cx="558800" cy="481012"/>
            <a:chOff x="5216" y="1728"/>
            <a:chExt cx="441" cy="391"/>
          </a:xfrm>
        </p:grpSpPr>
        <p:sp>
          <p:nvSpPr>
            <p:cNvPr id="72821" name="Freeform 117"/>
            <p:cNvSpPr/>
            <p:nvPr/>
          </p:nvSpPr>
          <p:spPr bwMode="auto">
            <a:xfrm rot="10590790">
              <a:off x="5230" y="1728"/>
              <a:ext cx="69" cy="143"/>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23" name="Line 119"/>
            <p:cNvSpPr>
              <a:spLocks noChangeShapeType="1"/>
            </p:cNvSpPr>
            <p:nvPr/>
          </p:nvSpPr>
          <p:spPr bwMode="auto">
            <a:xfrm flipH="1">
              <a:off x="5256" y="1826"/>
              <a:ext cx="8" cy="237"/>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72824" name="Object 120"/>
            <p:cNvGraphicFramePr>
              <a:graphicFrameLocks noChangeAspect="1"/>
            </p:cNvGraphicFramePr>
            <p:nvPr/>
          </p:nvGraphicFramePr>
          <p:xfrm>
            <a:off x="5216" y="1774"/>
            <a:ext cx="441" cy="345"/>
          </p:xfrm>
          <a:graphic>
            <a:graphicData uri="http://schemas.openxmlformats.org/presentationml/2006/ole">
              <mc:AlternateContent xmlns:mc="http://schemas.openxmlformats.org/markup-compatibility/2006">
                <mc:Choice xmlns:v="urn:schemas-microsoft-com:vml" Requires="v">
                  <p:oleObj spid="_x0000_s5" name="Visio" r:id="rId7" imgW="715010" imgH="525780" progId="Visio.Drawing.11">
                    <p:embed/>
                  </p:oleObj>
                </mc:Choice>
                <mc:Fallback>
                  <p:oleObj name="Visio" r:id="rId7" imgW="715010" imgH="525780" progId="Visio.Drawing.11">
                    <p:embed/>
                    <p:pic>
                      <p:nvPicPr>
                        <p:cNvPr id="0" name="Object 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6" y="1774"/>
                          <a:ext cx="441"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2825" name="Object 121"/>
          <p:cNvGraphicFramePr>
            <a:graphicFrameLocks noChangeAspect="1"/>
          </p:cNvGraphicFramePr>
          <p:nvPr/>
        </p:nvGraphicFramePr>
        <p:xfrm>
          <a:off x="8643939" y="3994756"/>
          <a:ext cx="542925" cy="1090613"/>
        </p:xfrm>
        <a:graphic>
          <a:graphicData uri="http://schemas.openxmlformats.org/presentationml/2006/ole">
            <mc:AlternateContent xmlns:mc="http://schemas.openxmlformats.org/markup-compatibility/2006">
              <mc:Choice xmlns:v="urn:schemas-microsoft-com:vml" Requires="v">
                <p:oleObj spid="_x0000_s6" name="Visio" r:id="rId9" imgW="483235" imgH="903605" progId="Visio.Drawing.11">
                  <p:embed/>
                </p:oleObj>
              </mc:Choice>
              <mc:Fallback>
                <p:oleObj name="Visio" r:id="rId9" imgW="483235" imgH="903605" progId="Visio.Drawing.11">
                  <p:embed/>
                  <p:pic>
                    <p:nvPicPr>
                      <p:cNvPr id="0" name="Object 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3939" y="3994756"/>
                        <a:ext cx="5429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2866" name="Group 162"/>
          <p:cNvGrpSpPr/>
          <p:nvPr/>
        </p:nvGrpSpPr>
        <p:grpSpPr bwMode="auto">
          <a:xfrm>
            <a:off x="7781926" y="1707169"/>
            <a:ext cx="2347913" cy="2009775"/>
            <a:chOff x="4179" y="955"/>
            <a:chExt cx="1396" cy="1266"/>
          </a:xfrm>
        </p:grpSpPr>
        <p:sp>
          <p:nvSpPr>
            <p:cNvPr id="72829" name="Line 125"/>
            <p:cNvSpPr>
              <a:spLocks noChangeShapeType="1"/>
            </p:cNvSpPr>
            <p:nvPr/>
          </p:nvSpPr>
          <p:spPr bwMode="auto">
            <a:xfrm>
              <a:off x="4916" y="955"/>
              <a:ext cx="1" cy="12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0" name="Line 126"/>
            <p:cNvSpPr>
              <a:spLocks noChangeShapeType="1"/>
            </p:cNvSpPr>
            <p:nvPr/>
          </p:nvSpPr>
          <p:spPr bwMode="auto">
            <a:xfrm flipH="1">
              <a:off x="4267" y="1400"/>
              <a:ext cx="470" cy="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1" name="Line 127"/>
            <p:cNvSpPr>
              <a:spLocks noChangeShapeType="1"/>
            </p:cNvSpPr>
            <p:nvPr/>
          </p:nvSpPr>
          <p:spPr bwMode="auto">
            <a:xfrm flipH="1">
              <a:off x="4916" y="955"/>
              <a:ext cx="561"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2" name="Line 128"/>
            <p:cNvSpPr>
              <a:spLocks noChangeShapeType="1"/>
            </p:cNvSpPr>
            <p:nvPr/>
          </p:nvSpPr>
          <p:spPr bwMode="auto">
            <a:xfrm>
              <a:off x="5477" y="955"/>
              <a:ext cx="1" cy="12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3" name="Line 129"/>
            <p:cNvSpPr>
              <a:spLocks noChangeShapeType="1"/>
            </p:cNvSpPr>
            <p:nvPr/>
          </p:nvSpPr>
          <p:spPr bwMode="auto">
            <a:xfrm flipH="1">
              <a:off x="4267" y="2202"/>
              <a:ext cx="121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4" name="Line 130"/>
            <p:cNvSpPr>
              <a:spLocks noChangeShapeType="1"/>
            </p:cNvSpPr>
            <p:nvPr/>
          </p:nvSpPr>
          <p:spPr bwMode="auto">
            <a:xfrm>
              <a:off x="4267" y="1400"/>
              <a:ext cx="2" cy="80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5" name="Line 131"/>
            <p:cNvSpPr>
              <a:spLocks noChangeShapeType="1"/>
            </p:cNvSpPr>
            <p:nvPr/>
          </p:nvSpPr>
          <p:spPr bwMode="auto">
            <a:xfrm>
              <a:off x="4740" y="1400"/>
              <a:ext cx="176" cy="0"/>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6" name="Line 132"/>
            <p:cNvSpPr>
              <a:spLocks noChangeShapeType="1"/>
            </p:cNvSpPr>
            <p:nvPr/>
          </p:nvSpPr>
          <p:spPr bwMode="auto">
            <a:xfrm>
              <a:off x="4916" y="1286"/>
              <a:ext cx="1" cy="226"/>
            </a:xfrm>
            <a:prstGeom prst="line">
              <a:avLst/>
            </a:prstGeom>
            <a:noFill/>
            <a:ln w="31750">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7" name="Line 133"/>
            <p:cNvSpPr>
              <a:spLocks noChangeShapeType="1"/>
            </p:cNvSpPr>
            <p:nvPr/>
          </p:nvSpPr>
          <p:spPr bwMode="auto">
            <a:xfrm>
              <a:off x="4740" y="1286"/>
              <a:ext cx="0" cy="22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8" name="Line 134"/>
            <p:cNvSpPr>
              <a:spLocks noChangeShapeType="1"/>
            </p:cNvSpPr>
            <p:nvPr/>
          </p:nvSpPr>
          <p:spPr bwMode="auto">
            <a:xfrm flipV="1">
              <a:off x="4740" y="1286"/>
              <a:ext cx="176" cy="6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39" name="Line 135"/>
            <p:cNvSpPr>
              <a:spLocks noChangeShapeType="1"/>
            </p:cNvSpPr>
            <p:nvPr/>
          </p:nvSpPr>
          <p:spPr bwMode="auto">
            <a:xfrm>
              <a:off x="4740" y="1436"/>
              <a:ext cx="176" cy="6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0" name="Freeform 136"/>
            <p:cNvSpPr/>
            <p:nvPr/>
          </p:nvSpPr>
          <p:spPr bwMode="auto">
            <a:xfrm>
              <a:off x="4828" y="1456"/>
              <a:ext cx="88" cy="56"/>
            </a:xfrm>
            <a:custGeom>
              <a:avLst/>
              <a:gdLst>
                <a:gd name="T0" fmla="*/ 0 w 89"/>
                <a:gd name="T1" fmla="*/ 39 h 59"/>
                <a:gd name="T2" fmla="*/ 20 w 89"/>
                <a:gd name="T3" fmla="*/ 29 h 59"/>
                <a:gd name="T4" fmla="*/ 10 w 89"/>
                <a:gd name="T5" fmla="*/ 0 h 59"/>
                <a:gd name="T6" fmla="*/ 89 w 89"/>
                <a:gd name="T7" fmla="*/ 59 h 59"/>
                <a:gd name="T8" fmla="*/ 0 w 89"/>
                <a:gd name="T9" fmla="*/ 39 h 59"/>
              </a:gdLst>
              <a:ahLst/>
              <a:cxnLst>
                <a:cxn ang="0">
                  <a:pos x="T0" y="T1"/>
                </a:cxn>
                <a:cxn ang="0">
                  <a:pos x="T2" y="T3"/>
                </a:cxn>
                <a:cxn ang="0">
                  <a:pos x="T4" y="T5"/>
                </a:cxn>
                <a:cxn ang="0">
                  <a:pos x="T6" y="T7"/>
                </a:cxn>
                <a:cxn ang="0">
                  <a:pos x="T8" y="T9"/>
                </a:cxn>
              </a:cxnLst>
              <a:rect l="0" t="0" r="r" b="b"/>
              <a:pathLst>
                <a:path w="89" h="59">
                  <a:moveTo>
                    <a:pt x="0" y="39"/>
                  </a:moveTo>
                  <a:lnTo>
                    <a:pt x="20" y="29"/>
                  </a:lnTo>
                  <a:lnTo>
                    <a:pt x="10" y="0"/>
                  </a:lnTo>
                  <a:lnTo>
                    <a:pt x="89" y="59"/>
                  </a:lnTo>
                  <a:lnTo>
                    <a:pt x="0" y="3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1" name="Rectangle 137"/>
            <p:cNvSpPr>
              <a:spLocks noChangeArrowheads="1"/>
            </p:cNvSpPr>
            <p:nvPr/>
          </p:nvSpPr>
          <p:spPr bwMode="auto">
            <a:xfrm>
              <a:off x="4868" y="1595"/>
              <a:ext cx="88" cy="217"/>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2" name="Line 138"/>
            <p:cNvSpPr>
              <a:spLocks noChangeShapeType="1"/>
            </p:cNvSpPr>
            <p:nvPr/>
          </p:nvSpPr>
          <p:spPr bwMode="auto">
            <a:xfrm flipV="1">
              <a:off x="4916" y="2004"/>
              <a:ext cx="1" cy="37"/>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3" name="Line 139"/>
            <p:cNvSpPr>
              <a:spLocks noChangeShapeType="1"/>
            </p:cNvSpPr>
            <p:nvPr/>
          </p:nvSpPr>
          <p:spPr bwMode="auto">
            <a:xfrm>
              <a:off x="4877" y="2041"/>
              <a:ext cx="89"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4" name="Line 140"/>
            <p:cNvSpPr>
              <a:spLocks noChangeShapeType="1"/>
            </p:cNvSpPr>
            <p:nvPr/>
          </p:nvSpPr>
          <p:spPr bwMode="auto">
            <a:xfrm>
              <a:off x="4828" y="2004"/>
              <a:ext cx="187" cy="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5" name="Freeform 141"/>
            <p:cNvSpPr/>
            <p:nvPr/>
          </p:nvSpPr>
          <p:spPr bwMode="auto">
            <a:xfrm>
              <a:off x="4897" y="2183"/>
              <a:ext cx="49" cy="38"/>
            </a:xfrm>
            <a:custGeom>
              <a:avLst/>
              <a:gdLst>
                <a:gd name="T0" fmla="*/ 0 w 49"/>
                <a:gd name="T1" fmla="*/ 19 h 39"/>
                <a:gd name="T2" fmla="*/ 9 w 49"/>
                <a:gd name="T3" fmla="*/ 0 h 39"/>
                <a:gd name="T4" fmla="*/ 39 w 49"/>
                <a:gd name="T5" fmla="*/ 0 h 39"/>
                <a:gd name="T6" fmla="*/ 49 w 49"/>
                <a:gd name="T7" fmla="*/ 19 h 39"/>
                <a:gd name="T8" fmla="*/ 39 w 49"/>
                <a:gd name="T9" fmla="*/ 39 h 39"/>
                <a:gd name="T10" fmla="*/ 9 w 49"/>
                <a:gd name="T11" fmla="*/ 39 h 39"/>
                <a:gd name="T12" fmla="*/ 0 w 49"/>
                <a:gd name="T13" fmla="*/ 19 h 39"/>
              </a:gdLst>
              <a:ahLst/>
              <a:cxnLst>
                <a:cxn ang="0">
                  <a:pos x="T0" y="T1"/>
                </a:cxn>
                <a:cxn ang="0">
                  <a:pos x="T2" y="T3"/>
                </a:cxn>
                <a:cxn ang="0">
                  <a:pos x="T4" y="T5"/>
                </a:cxn>
                <a:cxn ang="0">
                  <a:pos x="T6" y="T7"/>
                </a:cxn>
                <a:cxn ang="0">
                  <a:pos x="T8" y="T9"/>
                </a:cxn>
                <a:cxn ang="0">
                  <a:pos x="T10" y="T11"/>
                </a:cxn>
                <a:cxn ang="0">
                  <a:pos x="T12" y="T13"/>
                </a:cxn>
              </a:cxnLst>
              <a:rect l="0" t="0" r="r" b="b"/>
              <a:pathLst>
                <a:path w="49" h="39">
                  <a:moveTo>
                    <a:pt x="0" y="19"/>
                  </a:moveTo>
                  <a:lnTo>
                    <a:pt x="9" y="0"/>
                  </a:lnTo>
                  <a:lnTo>
                    <a:pt x="39" y="0"/>
                  </a:lnTo>
                  <a:lnTo>
                    <a:pt x="49" y="19"/>
                  </a:lnTo>
                  <a:lnTo>
                    <a:pt x="39" y="39"/>
                  </a:lnTo>
                  <a:lnTo>
                    <a:pt x="9" y="39"/>
                  </a:lnTo>
                  <a:lnTo>
                    <a:pt x="0" y="1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6" name="Rectangle 142"/>
            <p:cNvSpPr>
              <a:spLocks noChangeArrowheads="1"/>
            </p:cNvSpPr>
            <p:nvPr/>
          </p:nvSpPr>
          <p:spPr bwMode="auto">
            <a:xfrm>
              <a:off x="4229" y="1532"/>
              <a:ext cx="87" cy="226"/>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7" name="Line 143"/>
            <p:cNvSpPr>
              <a:spLocks noChangeShapeType="1"/>
            </p:cNvSpPr>
            <p:nvPr/>
          </p:nvSpPr>
          <p:spPr bwMode="auto">
            <a:xfrm flipV="1">
              <a:off x="4267" y="1990"/>
              <a:ext cx="2" cy="48"/>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8" name="Line 144"/>
            <p:cNvSpPr>
              <a:spLocks noChangeShapeType="1"/>
            </p:cNvSpPr>
            <p:nvPr/>
          </p:nvSpPr>
          <p:spPr bwMode="auto">
            <a:xfrm>
              <a:off x="4229" y="2023"/>
              <a:ext cx="8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49" name="Line 145"/>
            <p:cNvSpPr>
              <a:spLocks noChangeShapeType="1"/>
            </p:cNvSpPr>
            <p:nvPr/>
          </p:nvSpPr>
          <p:spPr bwMode="auto">
            <a:xfrm>
              <a:off x="4179" y="1975"/>
              <a:ext cx="18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50" name="Rectangle 146"/>
            <p:cNvSpPr>
              <a:spLocks noChangeArrowheads="1"/>
            </p:cNvSpPr>
            <p:nvPr/>
          </p:nvSpPr>
          <p:spPr bwMode="auto">
            <a:xfrm>
              <a:off x="5428" y="1219"/>
              <a:ext cx="98" cy="228"/>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51" name="Line 147"/>
            <p:cNvSpPr>
              <a:spLocks noChangeShapeType="1"/>
            </p:cNvSpPr>
            <p:nvPr/>
          </p:nvSpPr>
          <p:spPr bwMode="auto">
            <a:xfrm flipV="1">
              <a:off x="5477" y="1825"/>
              <a:ext cx="1" cy="37"/>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52" name="Line 148"/>
            <p:cNvSpPr>
              <a:spLocks noChangeShapeType="1"/>
            </p:cNvSpPr>
            <p:nvPr/>
          </p:nvSpPr>
          <p:spPr bwMode="auto">
            <a:xfrm>
              <a:off x="5428" y="1862"/>
              <a:ext cx="98"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53" name="Line 149"/>
            <p:cNvSpPr>
              <a:spLocks noChangeShapeType="1"/>
            </p:cNvSpPr>
            <p:nvPr/>
          </p:nvSpPr>
          <p:spPr bwMode="auto">
            <a:xfrm>
              <a:off x="5388" y="1825"/>
              <a:ext cx="187" cy="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2854" name="Rectangle 150"/>
            <p:cNvSpPr>
              <a:spLocks noChangeArrowheads="1"/>
            </p:cNvSpPr>
            <p:nvPr/>
          </p:nvSpPr>
          <p:spPr bwMode="auto">
            <a:xfrm>
              <a:off x="4333" y="1541"/>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R</a:t>
              </a:r>
              <a:endParaRPr lang="en-US" altLang="zh-CN" sz="2000" b="1">
                <a:solidFill>
                  <a:srgbClr val="CC0000"/>
                </a:solidFill>
                <a:latin typeface="Times New Roman" panose="02020503050405090304" pitchFamily="18" charset="0"/>
                <a:ea typeface="楷体_GB2312" pitchFamily="1" charset="-122"/>
              </a:endParaRPr>
            </a:p>
          </p:txBody>
        </p:sp>
        <p:sp>
          <p:nvSpPr>
            <p:cNvPr id="72855" name="Rectangle 151"/>
            <p:cNvSpPr>
              <a:spLocks noChangeArrowheads="1"/>
            </p:cNvSpPr>
            <p:nvPr/>
          </p:nvSpPr>
          <p:spPr bwMode="auto">
            <a:xfrm>
              <a:off x="4463" y="1651"/>
              <a:ext cx="4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B</a:t>
              </a:r>
              <a:endParaRPr lang="en-US" altLang="zh-CN" sz="1200" b="1">
                <a:solidFill>
                  <a:srgbClr val="CC3300"/>
                </a:solidFill>
                <a:latin typeface="Times New Roman" panose="02020503050405090304" pitchFamily="18" charset="0"/>
                <a:ea typeface="楷体_GB2312" pitchFamily="1" charset="-122"/>
              </a:endParaRPr>
            </a:p>
          </p:txBody>
        </p:sp>
        <p:sp>
          <p:nvSpPr>
            <p:cNvPr id="72856" name="Rectangle 152"/>
            <p:cNvSpPr>
              <a:spLocks noChangeArrowheads="1"/>
            </p:cNvSpPr>
            <p:nvPr/>
          </p:nvSpPr>
          <p:spPr bwMode="auto">
            <a:xfrm>
              <a:off x="4374" y="1947"/>
              <a:ext cx="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U</a:t>
              </a:r>
              <a:endParaRPr lang="en-US" altLang="zh-CN" sz="2000" b="1">
                <a:solidFill>
                  <a:srgbClr val="CC3300"/>
                </a:solidFill>
                <a:latin typeface="Times New Roman" panose="02020503050405090304" pitchFamily="18" charset="0"/>
                <a:ea typeface="楷体_GB2312" pitchFamily="1" charset="-122"/>
              </a:endParaRPr>
            </a:p>
          </p:txBody>
        </p:sp>
        <p:sp>
          <p:nvSpPr>
            <p:cNvPr id="72857" name="Rectangle 153"/>
            <p:cNvSpPr>
              <a:spLocks noChangeArrowheads="1"/>
            </p:cNvSpPr>
            <p:nvPr/>
          </p:nvSpPr>
          <p:spPr bwMode="auto">
            <a:xfrm>
              <a:off x="4479" y="2021"/>
              <a:ext cx="1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BB</a:t>
              </a:r>
              <a:endParaRPr lang="en-US" altLang="zh-CN" sz="1200" b="1">
                <a:solidFill>
                  <a:srgbClr val="CC0000"/>
                </a:solidFill>
                <a:latin typeface="Times New Roman" panose="02020503050405090304" pitchFamily="18" charset="0"/>
                <a:ea typeface="楷体_GB2312" pitchFamily="1" charset="-122"/>
              </a:endParaRPr>
            </a:p>
          </p:txBody>
        </p:sp>
        <p:sp>
          <p:nvSpPr>
            <p:cNvPr id="72858" name="Rectangle 154"/>
            <p:cNvSpPr>
              <a:spLocks noChangeArrowheads="1"/>
            </p:cNvSpPr>
            <p:nvPr/>
          </p:nvSpPr>
          <p:spPr bwMode="auto">
            <a:xfrm>
              <a:off x="5016" y="1947"/>
              <a:ext cx="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72859" name="Rectangle 155"/>
            <p:cNvSpPr>
              <a:spLocks noChangeArrowheads="1"/>
            </p:cNvSpPr>
            <p:nvPr/>
          </p:nvSpPr>
          <p:spPr bwMode="auto">
            <a:xfrm>
              <a:off x="5126" y="2021"/>
              <a:ext cx="11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EE</a:t>
              </a:r>
              <a:endParaRPr lang="en-US" altLang="zh-CN" sz="1200" b="1">
                <a:solidFill>
                  <a:srgbClr val="CC3300"/>
                </a:solidFill>
                <a:latin typeface="Times New Roman" panose="02020503050405090304" pitchFamily="18" charset="0"/>
                <a:ea typeface="楷体_GB2312" pitchFamily="1" charset="-122"/>
              </a:endParaRPr>
            </a:p>
          </p:txBody>
        </p:sp>
        <p:sp>
          <p:nvSpPr>
            <p:cNvPr id="72860" name="Rectangle 156"/>
            <p:cNvSpPr>
              <a:spLocks noChangeArrowheads="1"/>
            </p:cNvSpPr>
            <p:nvPr/>
          </p:nvSpPr>
          <p:spPr bwMode="auto">
            <a:xfrm>
              <a:off x="4675" y="1665"/>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R</a:t>
              </a:r>
              <a:endParaRPr lang="en-US" altLang="zh-CN" sz="2000" b="1">
                <a:solidFill>
                  <a:srgbClr val="CC3300"/>
                </a:solidFill>
                <a:latin typeface="Times New Roman" panose="02020503050405090304" pitchFamily="18" charset="0"/>
                <a:ea typeface="楷体_GB2312" pitchFamily="1" charset="-122"/>
              </a:endParaRPr>
            </a:p>
          </p:txBody>
        </p:sp>
        <p:sp>
          <p:nvSpPr>
            <p:cNvPr id="72861" name="Rectangle 157"/>
            <p:cNvSpPr>
              <a:spLocks noChangeArrowheads="1"/>
            </p:cNvSpPr>
            <p:nvPr/>
          </p:nvSpPr>
          <p:spPr bwMode="auto">
            <a:xfrm>
              <a:off x="4789" y="1751"/>
              <a:ext cx="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a:t>
              </a:r>
              <a:endParaRPr lang="en-US" altLang="zh-CN" sz="1200" b="1">
                <a:solidFill>
                  <a:srgbClr val="CC3300"/>
                </a:solidFill>
                <a:latin typeface="Times New Roman" panose="02020503050405090304" pitchFamily="18" charset="0"/>
                <a:ea typeface="楷体_GB2312" pitchFamily="1" charset="-122"/>
              </a:endParaRPr>
            </a:p>
          </p:txBody>
        </p:sp>
        <p:sp>
          <p:nvSpPr>
            <p:cNvPr id="72862" name="Rectangle 158"/>
            <p:cNvSpPr>
              <a:spLocks noChangeArrowheads="1"/>
            </p:cNvSpPr>
            <p:nvPr/>
          </p:nvSpPr>
          <p:spPr bwMode="auto">
            <a:xfrm>
              <a:off x="5224" y="1229"/>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R</a:t>
              </a:r>
              <a:endParaRPr lang="en-US" altLang="zh-CN" sz="2000" b="1">
                <a:solidFill>
                  <a:srgbClr val="CC0000"/>
                </a:solidFill>
                <a:latin typeface="Times New Roman" panose="02020503050405090304" pitchFamily="18" charset="0"/>
                <a:ea typeface="楷体_GB2312" pitchFamily="1" charset="-122"/>
              </a:endParaRPr>
            </a:p>
          </p:txBody>
        </p:sp>
        <p:sp>
          <p:nvSpPr>
            <p:cNvPr id="72863" name="Rectangle 159"/>
            <p:cNvSpPr>
              <a:spLocks noChangeArrowheads="1"/>
            </p:cNvSpPr>
            <p:nvPr/>
          </p:nvSpPr>
          <p:spPr bwMode="auto">
            <a:xfrm>
              <a:off x="5340" y="1323"/>
              <a:ext cx="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b="1">
                  <a:solidFill>
                    <a:srgbClr val="CC3300"/>
                  </a:solidFill>
                  <a:latin typeface="Times New Roman" panose="02020503050405090304" pitchFamily="18" charset="0"/>
                  <a:ea typeface="楷体_GB2312" pitchFamily="1" charset="-122"/>
                </a:rPr>
                <a:t>C</a:t>
              </a:r>
              <a:endParaRPr lang="en-US" altLang="zh-CN" sz="1200" b="1">
                <a:solidFill>
                  <a:srgbClr val="CC3300"/>
                </a:solidFill>
                <a:latin typeface="Times New Roman" panose="02020503050405090304" pitchFamily="18" charset="0"/>
                <a:ea typeface="楷体_GB2312" pitchFamily="1" charset="-122"/>
              </a:endParaRPr>
            </a:p>
          </p:txBody>
        </p:sp>
        <p:sp>
          <p:nvSpPr>
            <p:cNvPr id="72864" name="Rectangle 160"/>
            <p:cNvSpPr>
              <a:spLocks noChangeArrowheads="1"/>
            </p:cNvSpPr>
            <p:nvPr/>
          </p:nvSpPr>
          <p:spPr bwMode="auto">
            <a:xfrm>
              <a:off x="5215" y="1814"/>
              <a:ext cx="11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0000"/>
                  </a:solidFill>
                  <a:latin typeface="Times New Roman" panose="02020503050405090304" pitchFamily="18" charset="0"/>
                  <a:ea typeface="楷体_GB2312" pitchFamily="1" charset="-122"/>
                </a:rPr>
                <a:t>U</a:t>
              </a:r>
              <a:endParaRPr lang="en-US" altLang="zh-CN" sz="2000" b="1">
                <a:solidFill>
                  <a:srgbClr val="CC0000"/>
                </a:solidFill>
                <a:latin typeface="Times New Roman" panose="02020503050405090304" pitchFamily="18" charset="0"/>
                <a:ea typeface="楷体_GB2312" pitchFamily="1" charset="-122"/>
              </a:endParaRPr>
            </a:p>
          </p:txBody>
        </p:sp>
        <p:sp>
          <p:nvSpPr>
            <p:cNvPr id="72865" name="Rectangle 161"/>
            <p:cNvSpPr>
              <a:spLocks noChangeArrowheads="1"/>
            </p:cNvSpPr>
            <p:nvPr/>
          </p:nvSpPr>
          <p:spPr bwMode="auto">
            <a:xfrm>
              <a:off x="5321" y="1890"/>
              <a:ext cx="1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0000"/>
                  </a:solidFill>
                  <a:latin typeface="Times New Roman" panose="02020503050405090304" pitchFamily="18" charset="0"/>
                  <a:ea typeface="楷体_GB2312" pitchFamily="1" charset="-122"/>
                </a:rPr>
                <a:t>CC</a:t>
              </a:r>
              <a:endParaRPr lang="en-US" altLang="zh-CN" sz="1200" b="1">
                <a:solidFill>
                  <a:srgbClr val="CC0000"/>
                </a:solidFill>
                <a:latin typeface="Times New Roman" panose="02020503050405090304" pitchFamily="18" charset="0"/>
                <a:ea typeface="楷体_GB2312" pitchFamily="1" charset="-122"/>
              </a:endParaRPr>
            </a:p>
          </p:txBody>
        </p:sp>
      </p:grpSp>
      <p:graphicFrame>
        <p:nvGraphicFramePr>
          <p:cNvPr id="72867" name="Object 163"/>
          <p:cNvGraphicFramePr>
            <a:graphicFrameLocks noChangeAspect="1"/>
          </p:cNvGraphicFramePr>
          <p:nvPr/>
        </p:nvGraphicFramePr>
        <p:xfrm>
          <a:off x="7423151" y="4450368"/>
          <a:ext cx="944563" cy="1308100"/>
        </p:xfrm>
        <a:graphic>
          <a:graphicData uri="http://schemas.openxmlformats.org/presentationml/2006/ole">
            <mc:AlternateContent xmlns:mc="http://schemas.openxmlformats.org/markup-compatibility/2006">
              <mc:Choice xmlns:v="urn:schemas-microsoft-com:vml" Requires="v">
                <p:oleObj spid="_x0000_s7" name="Visio" r:id="rId11" imgW="1282065" imgH="1607820" progId="Visio.Drawing.11">
                  <p:embed/>
                </p:oleObj>
              </mc:Choice>
              <mc:Fallback>
                <p:oleObj name="Visio" r:id="rId11" imgW="1282065" imgH="1607820" progId="Visio.Drawing.11">
                  <p:embed/>
                  <p:pic>
                    <p:nvPicPr>
                      <p:cNvPr id="0" name="Object 1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3151" y="4450368"/>
                        <a:ext cx="944563"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70" name="Rectangle 166"/>
          <p:cNvSpPr>
            <a:spLocks noChangeArrowheads="1"/>
          </p:cNvSpPr>
          <p:nvPr/>
        </p:nvSpPr>
        <p:spPr bwMode="auto">
          <a:xfrm>
            <a:off x="1941513" y="1637318"/>
            <a:ext cx="672306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en-US" altLang="zh-CN" sz="2400" b="1">
                <a:solidFill>
                  <a:srgbClr val="FF0000"/>
                </a:solidFill>
                <a:latin typeface="楷体_GB2312" pitchFamily="1" charset="-122"/>
                <a:ea typeface="楷体_GB2312" pitchFamily="1" charset="-122"/>
              </a:rPr>
              <a:t> </a:t>
            </a:r>
            <a:r>
              <a:rPr lang="zh-CN" altLang="en-US" sz="2400" b="1">
                <a:solidFill>
                  <a:srgbClr val="FF0000"/>
                </a:solidFill>
                <a:latin typeface="楷体_GB2312" pitchFamily="1" charset="-122"/>
                <a:ea typeface="楷体_GB2312" pitchFamily="1" charset="-122"/>
              </a:rPr>
              <a:t>现</a:t>
            </a:r>
            <a:r>
              <a:rPr lang="zh-CN" altLang="en-US" sz="2400" b="1">
                <a:solidFill>
                  <a:srgbClr val="FF0000"/>
                </a:solidFill>
                <a:latin typeface="Times New Roman" panose="02020503050405090304" pitchFamily="18" charset="0"/>
                <a:ea typeface="楷体_GB2312" pitchFamily="1" charset="-122"/>
              </a:rPr>
              <a:t>假定为放大导通，则直流等效电路：</a:t>
            </a:r>
            <a:endParaRPr lang="zh-CN" altLang="en-US" sz="2400" b="1">
              <a:solidFill>
                <a:srgbClr val="FF0000"/>
              </a:solidFill>
              <a:latin typeface="Times New Roman" panose="02020503050405090304" pitchFamily="18" charset="0"/>
              <a:ea typeface="楷体_GB2312" pitchFamily="1" charset="-122"/>
            </a:endParaRPr>
          </a:p>
        </p:txBody>
      </p:sp>
      <p:sp>
        <p:nvSpPr>
          <p:cNvPr id="8" name="灯片编号占位符 7"/>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870">
                                            <p:txEl>
                                              <p:pRg st="0" end="0"/>
                                            </p:txEl>
                                          </p:spTgt>
                                        </p:tgtEl>
                                        <p:attrNameLst>
                                          <p:attrName>style.visibility</p:attrName>
                                        </p:attrNameLst>
                                      </p:cBhvr>
                                      <p:to>
                                        <p:strVal val="visible"/>
                                      </p:to>
                                    </p:set>
                                    <p:animEffect transition="in" filter="wipe(left)">
                                      <p:cBhvr>
                                        <p:cTn id="7" dur="1000"/>
                                        <p:tgtEl>
                                          <p:spTgt spid="728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812"/>
                                        </p:tgtEl>
                                        <p:attrNameLst>
                                          <p:attrName>style.visibility</p:attrName>
                                        </p:attrNameLst>
                                      </p:cBhvr>
                                      <p:to>
                                        <p:strVal val="visible"/>
                                      </p:to>
                                    </p:set>
                                    <p:animEffect transition="in" filter="wipe(left)">
                                      <p:cBhvr>
                                        <p:cTn id="12" dur="1000"/>
                                        <p:tgtEl>
                                          <p:spTgt spid="728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2867"/>
                                        </p:tgtEl>
                                        <p:attrNameLst>
                                          <p:attrName>style.visibility</p:attrName>
                                        </p:attrNameLst>
                                      </p:cBhvr>
                                      <p:to>
                                        <p:strVal val="visible"/>
                                      </p:to>
                                    </p:set>
                                    <p:animEffect transition="in" filter="wipe(up)">
                                      <p:cBhvr>
                                        <p:cTn id="17" dur="500"/>
                                        <p:tgtEl>
                                          <p:spTgt spid="728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2827"/>
                                        </p:tgtEl>
                                        <p:attrNameLst>
                                          <p:attrName>style.visibility</p:attrName>
                                        </p:attrNameLst>
                                      </p:cBhvr>
                                      <p:to>
                                        <p:strVal val="visible"/>
                                      </p:to>
                                    </p:set>
                                    <p:animEffect transition="in" filter="wipe(down)">
                                      <p:cBhvr>
                                        <p:cTn id="22" dur="500"/>
                                        <p:tgtEl>
                                          <p:spTgt spid="728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2814"/>
                                        </p:tgtEl>
                                        <p:attrNameLst>
                                          <p:attrName>style.visibility</p:attrName>
                                        </p:attrNameLst>
                                      </p:cBhvr>
                                      <p:to>
                                        <p:strVal val="visible"/>
                                      </p:to>
                                    </p:set>
                                    <p:animEffect transition="in" filter="wipe(up)">
                                      <p:cBhvr>
                                        <p:cTn id="27" dur="1000"/>
                                        <p:tgtEl>
                                          <p:spTgt spid="728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2825"/>
                                        </p:tgtEl>
                                        <p:attrNameLst>
                                          <p:attrName>style.visibility</p:attrName>
                                        </p:attrNameLst>
                                      </p:cBhvr>
                                      <p:to>
                                        <p:strVal val="visible"/>
                                      </p:to>
                                    </p:set>
                                    <p:animEffect transition="in" filter="wipe(up)">
                                      <p:cBhvr>
                                        <p:cTn id="32" dur="1000"/>
                                        <p:tgtEl>
                                          <p:spTgt spid="728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2809"/>
                                        </p:tgtEl>
                                        <p:attrNameLst>
                                          <p:attrName>style.visibility</p:attrName>
                                        </p:attrNameLst>
                                      </p:cBhvr>
                                      <p:to>
                                        <p:strVal val="visible"/>
                                      </p:to>
                                    </p:set>
                                    <p:animEffect transition="in" filter="wipe(left)">
                                      <p:cBhvr>
                                        <p:cTn id="37" dur="1000"/>
                                        <p:tgtEl>
                                          <p:spTgt spid="728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2806"/>
                                        </p:tgtEl>
                                        <p:attrNameLst>
                                          <p:attrName>style.visibility</p:attrName>
                                        </p:attrNameLst>
                                      </p:cBhvr>
                                      <p:to>
                                        <p:strVal val="visible"/>
                                      </p:to>
                                    </p:set>
                                    <p:animEffect transition="in" filter="wipe(up)">
                                      <p:cBhvr>
                                        <p:cTn id="42" dur="1000"/>
                                        <p:tgtEl>
                                          <p:spTgt spid="728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2711"/>
                                        </p:tgtEl>
                                        <p:attrNameLst>
                                          <p:attrName>style.visibility</p:attrName>
                                        </p:attrNameLst>
                                      </p:cBhvr>
                                      <p:to>
                                        <p:strVal val="visible"/>
                                      </p:to>
                                    </p:set>
                                    <p:animEffect transition="in" filter="wipe(up)">
                                      <p:cBhvr>
                                        <p:cTn id="47" dur="10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1" grpId="0"/>
      <p:bldP spid="72809" grpId="0"/>
      <p:bldP spid="72870"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2532" name="Object 100"/>
          <p:cNvGraphicFramePr>
            <a:graphicFrameLocks noChangeAspect="1"/>
          </p:cNvGraphicFramePr>
          <p:nvPr/>
        </p:nvGraphicFramePr>
        <p:xfrm>
          <a:off x="2535239" y="900030"/>
          <a:ext cx="3500437" cy="1679575"/>
        </p:xfrm>
        <a:graphic>
          <a:graphicData uri="http://schemas.openxmlformats.org/presentationml/2006/ole">
            <mc:AlternateContent xmlns:mc="http://schemas.openxmlformats.org/markup-compatibility/2006">
              <mc:Choice xmlns:v="urn:schemas-microsoft-com:vml" Requires="v">
                <p:oleObj spid="_x0000_s2" name="Equation" r:id="rId1" imgW="1587500" imgH="711200" progId="Equation.DSMT4">
                  <p:embed/>
                </p:oleObj>
              </mc:Choice>
              <mc:Fallback>
                <p:oleObj name="Equation" r:id="rId1" imgW="1587500" imgH="711200" progId="Equation.DSMT4">
                  <p:embed/>
                  <p:pic>
                    <p:nvPicPr>
                      <p:cNvPr id="0" name="Object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239" y="900030"/>
                        <a:ext cx="3500437"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2533" name="Group 101"/>
          <p:cNvGrpSpPr/>
          <p:nvPr/>
        </p:nvGrpSpPr>
        <p:grpSpPr bwMode="auto">
          <a:xfrm>
            <a:off x="7038975" y="800016"/>
            <a:ext cx="2768600" cy="2503488"/>
            <a:chOff x="3624" y="1557"/>
            <a:chExt cx="1745" cy="1618"/>
          </a:xfrm>
        </p:grpSpPr>
        <p:grpSp>
          <p:nvGrpSpPr>
            <p:cNvPr id="402534" name="Group 102"/>
            <p:cNvGrpSpPr/>
            <p:nvPr/>
          </p:nvGrpSpPr>
          <p:grpSpPr bwMode="auto">
            <a:xfrm>
              <a:off x="3624" y="1557"/>
              <a:ext cx="1745" cy="1618"/>
              <a:chOff x="3633" y="1557"/>
              <a:chExt cx="1745" cy="1678"/>
            </a:xfrm>
          </p:grpSpPr>
          <p:sp>
            <p:nvSpPr>
              <p:cNvPr id="402535" name="Line 103"/>
              <p:cNvSpPr>
                <a:spLocks noChangeShapeType="1"/>
              </p:cNvSpPr>
              <p:nvPr/>
            </p:nvSpPr>
            <p:spPr bwMode="auto">
              <a:xfrm>
                <a:off x="3737" y="1673"/>
                <a:ext cx="1" cy="153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36" name="Rectangle 104"/>
              <p:cNvSpPr>
                <a:spLocks noChangeArrowheads="1"/>
              </p:cNvSpPr>
              <p:nvPr/>
            </p:nvSpPr>
            <p:spPr bwMode="auto">
              <a:xfrm>
                <a:off x="3690" y="2000"/>
                <a:ext cx="104" cy="28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37" name="Line 105"/>
              <p:cNvSpPr>
                <a:spLocks noChangeShapeType="1"/>
              </p:cNvSpPr>
              <p:nvPr/>
            </p:nvSpPr>
            <p:spPr bwMode="auto">
              <a:xfrm flipV="1">
                <a:off x="3737" y="2746"/>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38" name="Line 106"/>
              <p:cNvSpPr>
                <a:spLocks noChangeShapeType="1"/>
              </p:cNvSpPr>
              <p:nvPr/>
            </p:nvSpPr>
            <p:spPr bwMode="auto">
              <a:xfrm>
                <a:off x="3690" y="2792"/>
                <a:ext cx="1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39" name="Line 107"/>
              <p:cNvSpPr>
                <a:spLocks noChangeShapeType="1"/>
              </p:cNvSpPr>
              <p:nvPr/>
            </p:nvSpPr>
            <p:spPr bwMode="auto">
              <a:xfrm>
                <a:off x="3633" y="2746"/>
                <a:ext cx="220" cy="1"/>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0" name="Rectangle 108"/>
              <p:cNvSpPr>
                <a:spLocks noChangeArrowheads="1"/>
              </p:cNvSpPr>
              <p:nvPr/>
            </p:nvSpPr>
            <p:spPr bwMode="auto">
              <a:xfrm>
                <a:off x="3816" y="1991"/>
                <a:ext cx="108"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402541" name="Rectangle 109"/>
              <p:cNvSpPr>
                <a:spLocks noChangeArrowheads="1"/>
              </p:cNvSpPr>
              <p:nvPr/>
            </p:nvSpPr>
            <p:spPr bwMode="auto">
              <a:xfrm>
                <a:off x="3938" y="2094"/>
                <a:ext cx="65"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a:t>
                </a:r>
                <a:endParaRPr lang="en-US" altLang="zh-CN" sz="1600" b="1">
                  <a:solidFill>
                    <a:srgbClr val="000000"/>
                  </a:solidFill>
                  <a:latin typeface="Times New Roman" panose="02020503050405090304" pitchFamily="18" charset="0"/>
                  <a:ea typeface="楷体_GB2312" pitchFamily="1" charset="-122"/>
                </a:endParaRPr>
              </a:p>
            </p:txBody>
          </p:sp>
          <p:sp>
            <p:nvSpPr>
              <p:cNvPr id="402542" name="Rectangle 110"/>
              <p:cNvSpPr>
                <a:spLocks noChangeArrowheads="1"/>
              </p:cNvSpPr>
              <p:nvPr/>
            </p:nvSpPr>
            <p:spPr bwMode="auto">
              <a:xfrm>
                <a:off x="3858" y="2622"/>
                <a:ext cx="117"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402543" name="Rectangle 111"/>
              <p:cNvSpPr>
                <a:spLocks noChangeArrowheads="1"/>
              </p:cNvSpPr>
              <p:nvPr/>
            </p:nvSpPr>
            <p:spPr bwMode="auto">
              <a:xfrm>
                <a:off x="3980" y="2724"/>
                <a:ext cx="129" cy="1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BB</a:t>
                </a:r>
                <a:endParaRPr lang="en-US" altLang="zh-CN" sz="1600" b="1">
                  <a:solidFill>
                    <a:srgbClr val="000000"/>
                  </a:solidFill>
                  <a:latin typeface="Times New Roman" panose="02020503050405090304" pitchFamily="18" charset="0"/>
                  <a:ea typeface="楷体_GB2312" pitchFamily="1" charset="-122"/>
                </a:endParaRPr>
              </a:p>
            </p:txBody>
          </p:sp>
          <p:sp>
            <p:nvSpPr>
              <p:cNvPr id="402544" name="Line 112"/>
              <p:cNvSpPr>
                <a:spLocks noChangeShapeType="1"/>
              </p:cNvSpPr>
              <p:nvPr/>
            </p:nvSpPr>
            <p:spPr bwMode="auto">
              <a:xfrm flipH="1">
                <a:off x="3737" y="3212"/>
                <a:ext cx="1537"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5" name="Line 113"/>
              <p:cNvSpPr>
                <a:spLocks noChangeShapeType="1"/>
              </p:cNvSpPr>
              <p:nvPr/>
            </p:nvSpPr>
            <p:spPr bwMode="auto">
              <a:xfrm>
                <a:off x="4500" y="2222"/>
                <a:ext cx="1" cy="99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6" name="Line 114"/>
              <p:cNvSpPr>
                <a:spLocks noChangeShapeType="1"/>
              </p:cNvSpPr>
              <p:nvPr/>
            </p:nvSpPr>
            <p:spPr bwMode="auto">
              <a:xfrm>
                <a:off x="5274" y="1673"/>
                <a:ext cx="1" cy="153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7" name="Line 115"/>
              <p:cNvSpPr>
                <a:spLocks noChangeShapeType="1"/>
              </p:cNvSpPr>
              <p:nvPr/>
            </p:nvSpPr>
            <p:spPr bwMode="auto">
              <a:xfrm flipH="1">
                <a:off x="4233" y="2222"/>
                <a:ext cx="54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8" name="Line 116"/>
              <p:cNvSpPr>
                <a:spLocks noChangeShapeType="1"/>
              </p:cNvSpPr>
              <p:nvPr/>
            </p:nvSpPr>
            <p:spPr bwMode="auto">
              <a:xfrm>
                <a:off x="4233" y="1673"/>
                <a:ext cx="2" cy="5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49" name="Line 117"/>
              <p:cNvSpPr>
                <a:spLocks noChangeShapeType="1"/>
              </p:cNvSpPr>
              <p:nvPr/>
            </p:nvSpPr>
            <p:spPr bwMode="auto">
              <a:xfrm>
                <a:off x="4777" y="1673"/>
                <a:ext cx="1" cy="5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0" name="Line 118"/>
              <p:cNvSpPr>
                <a:spLocks noChangeShapeType="1"/>
              </p:cNvSpPr>
              <p:nvPr/>
            </p:nvSpPr>
            <p:spPr bwMode="auto">
              <a:xfrm flipH="1">
                <a:off x="4777" y="1673"/>
                <a:ext cx="49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1" name="Line 119"/>
              <p:cNvSpPr>
                <a:spLocks noChangeShapeType="1"/>
              </p:cNvSpPr>
              <p:nvPr/>
            </p:nvSpPr>
            <p:spPr bwMode="auto">
              <a:xfrm flipH="1">
                <a:off x="3737" y="1673"/>
                <a:ext cx="49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2" name="Freeform 120"/>
              <p:cNvSpPr/>
              <p:nvPr/>
            </p:nvSpPr>
            <p:spPr bwMode="auto">
              <a:xfrm>
                <a:off x="4476" y="2198"/>
                <a:ext cx="58" cy="47"/>
              </a:xfrm>
              <a:custGeom>
                <a:avLst/>
                <a:gdLst>
                  <a:gd name="T0" fmla="*/ 0 w 51"/>
                  <a:gd name="T1" fmla="*/ 21 h 41"/>
                  <a:gd name="T2" fmla="*/ 10 w 51"/>
                  <a:gd name="T3" fmla="*/ 0 h 41"/>
                  <a:gd name="T4" fmla="*/ 41 w 51"/>
                  <a:gd name="T5" fmla="*/ 0 h 41"/>
                  <a:gd name="T6" fmla="*/ 51 w 51"/>
                  <a:gd name="T7" fmla="*/ 21 h 41"/>
                  <a:gd name="T8" fmla="*/ 41 w 51"/>
                  <a:gd name="T9" fmla="*/ 41 h 41"/>
                  <a:gd name="T10" fmla="*/ 10 w 51"/>
                  <a:gd name="T11" fmla="*/ 41 h 41"/>
                  <a:gd name="T12" fmla="*/ 0 w 51"/>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51" h="41">
                    <a:moveTo>
                      <a:pt x="0" y="21"/>
                    </a:moveTo>
                    <a:lnTo>
                      <a:pt x="10" y="0"/>
                    </a:lnTo>
                    <a:lnTo>
                      <a:pt x="41" y="0"/>
                    </a:lnTo>
                    <a:lnTo>
                      <a:pt x="51" y="21"/>
                    </a:lnTo>
                    <a:lnTo>
                      <a:pt x="41" y="41"/>
                    </a:lnTo>
                    <a:lnTo>
                      <a:pt x="10" y="41"/>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3" name="Freeform 121"/>
              <p:cNvSpPr/>
              <p:nvPr/>
            </p:nvSpPr>
            <p:spPr bwMode="auto">
              <a:xfrm>
                <a:off x="4476" y="3189"/>
                <a:ext cx="58" cy="46"/>
              </a:xfrm>
              <a:custGeom>
                <a:avLst/>
                <a:gdLst>
                  <a:gd name="T0" fmla="*/ 0 w 51"/>
                  <a:gd name="T1" fmla="*/ 21 h 41"/>
                  <a:gd name="T2" fmla="*/ 10 w 51"/>
                  <a:gd name="T3" fmla="*/ 0 h 41"/>
                  <a:gd name="T4" fmla="*/ 41 w 51"/>
                  <a:gd name="T5" fmla="*/ 0 h 41"/>
                  <a:gd name="T6" fmla="*/ 51 w 51"/>
                  <a:gd name="T7" fmla="*/ 21 h 41"/>
                  <a:gd name="T8" fmla="*/ 41 w 51"/>
                  <a:gd name="T9" fmla="*/ 41 h 41"/>
                  <a:gd name="T10" fmla="*/ 10 w 51"/>
                  <a:gd name="T11" fmla="*/ 41 h 41"/>
                  <a:gd name="T12" fmla="*/ 0 w 51"/>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51" h="41">
                    <a:moveTo>
                      <a:pt x="0" y="21"/>
                    </a:moveTo>
                    <a:lnTo>
                      <a:pt x="10" y="0"/>
                    </a:lnTo>
                    <a:lnTo>
                      <a:pt x="41" y="0"/>
                    </a:lnTo>
                    <a:lnTo>
                      <a:pt x="51" y="21"/>
                    </a:lnTo>
                    <a:lnTo>
                      <a:pt x="41" y="41"/>
                    </a:lnTo>
                    <a:lnTo>
                      <a:pt x="10" y="41"/>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4" name="Rectangle 122"/>
              <p:cNvSpPr>
                <a:spLocks noChangeArrowheads="1"/>
              </p:cNvSpPr>
              <p:nvPr/>
            </p:nvSpPr>
            <p:spPr bwMode="auto">
              <a:xfrm>
                <a:off x="5216" y="2233"/>
                <a:ext cx="104" cy="28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5" name="Line 123"/>
              <p:cNvSpPr>
                <a:spLocks noChangeShapeType="1"/>
              </p:cNvSpPr>
              <p:nvPr/>
            </p:nvSpPr>
            <p:spPr bwMode="auto">
              <a:xfrm flipV="1">
                <a:off x="5274" y="2746"/>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6" name="Line 124"/>
              <p:cNvSpPr>
                <a:spLocks noChangeShapeType="1"/>
              </p:cNvSpPr>
              <p:nvPr/>
            </p:nvSpPr>
            <p:spPr bwMode="auto">
              <a:xfrm>
                <a:off x="5216" y="2803"/>
                <a:ext cx="1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7" name="Line 125"/>
              <p:cNvSpPr>
                <a:spLocks noChangeShapeType="1"/>
              </p:cNvSpPr>
              <p:nvPr/>
            </p:nvSpPr>
            <p:spPr bwMode="auto">
              <a:xfrm>
                <a:off x="5158" y="2746"/>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58" name="Rectangle 126"/>
              <p:cNvSpPr>
                <a:spLocks noChangeArrowheads="1"/>
              </p:cNvSpPr>
              <p:nvPr/>
            </p:nvSpPr>
            <p:spPr bwMode="auto">
              <a:xfrm>
                <a:off x="4992" y="2292"/>
                <a:ext cx="108"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402559" name="Rectangle 127"/>
              <p:cNvSpPr>
                <a:spLocks noChangeArrowheads="1"/>
              </p:cNvSpPr>
              <p:nvPr/>
            </p:nvSpPr>
            <p:spPr bwMode="auto">
              <a:xfrm>
                <a:off x="5128" y="2412"/>
                <a:ext cx="65"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a:t>
                </a:r>
                <a:endParaRPr lang="en-US" altLang="zh-CN" sz="1200" b="1">
                  <a:solidFill>
                    <a:srgbClr val="000000"/>
                  </a:solidFill>
                  <a:latin typeface="Times New Roman" panose="02020503050405090304" pitchFamily="18" charset="0"/>
                  <a:ea typeface="楷体_GB2312" pitchFamily="1" charset="-122"/>
                </a:endParaRPr>
              </a:p>
            </p:txBody>
          </p:sp>
          <p:sp>
            <p:nvSpPr>
              <p:cNvPr id="402560" name="Rectangle 128"/>
              <p:cNvSpPr>
                <a:spLocks noChangeArrowheads="1"/>
              </p:cNvSpPr>
              <p:nvPr/>
            </p:nvSpPr>
            <p:spPr bwMode="auto">
              <a:xfrm>
                <a:off x="4945" y="2693"/>
                <a:ext cx="117"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402561" name="Rectangle 129"/>
              <p:cNvSpPr>
                <a:spLocks noChangeArrowheads="1"/>
              </p:cNvSpPr>
              <p:nvPr/>
            </p:nvSpPr>
            <p:spPr bwMode="auto">
              <a:xfrm>
                <a:off x="5073" y="2805"/>
                <a:ext cx="129"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CC</a:t>
                </a:r>
                <a:endParaRPr lang="en-US" altLang="zh-CN" sz="1600" b="1">
                  <a:solidFill>
                    <a:srgbClr val="000000"/>
                  </a:solidFill>
                  <a:latin typeface="Times New Roman" panose="02020503050405090304" pitchFamily="18" charset="0"/>
                  <a:ea typeface="楷体_GB2312" pitchFamily="1" charset="-122"/>
                </a:endParaRPr>
              </a:p>
            </p:txBody>
          </p:sp>
          <p:sp>
            <p:nvSpPr>
              <p:cNvPr id="402562" name="Rectangle 130"/>
              <p:cNvSpPr>
                <a:spLocks noChangeArrowheads="1"/>
              </p:cNvSpPr>
              <p:nvPr/>
            </p:nvSpPr>
            <p:spPr bwMode="auto">
              <a:xfrm>
                <a:off x="4453" y="2443"/>
                <a:ext cx="104" cy="268"/>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63" name="Line 131"/>
              <p:cNvSpPr>
                <a:spLocks noChangeShapeType="1"/>
              </p:cNvSpPr>
              <p:nvPr/>
            </p:nvSpPr>
            <p:spPr bwMode="auto">
              <a:xfrm flipV="1">
                <a:off x="4500" y="2874"/>
                <a:ext cx="1" cy="5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64" name="Line 132"/>
              <p:cNvSpPr>
                <a:spLocks noChangeShapeType="1"/>
              </p:cNvSpPr>
              <p:nvPr/>
            </p:nvSpPr>
            <p:spPr bwMode="auto">
              <a:xfrm>
                <a:off x="4453" y="2932"/>
                <a:ext cx="104" cy="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65" name="Line 133"/>
              <p:cNvSpPr>
                <a:spLocks noChangeShapeType="1"/>
              </p:cNvSpPr>
              <p:nvPr/>
            </p:nvSpPr>
            <p:spPr bwMode="auto">
              <a:xfrm>
                <a:off x="4396" y="2874"/>
                <a:ext cx="219"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66" name="Rectangle 134"/>
              <p:cNvSpPr>
                <a:spLocks noChangeArrowheads="1"/>
              </p:cNvSpPr>
              <p:nvPr/>
            </p:nvSpPr>
            <p:spPr bwMode="auto">
              <a:xfrm>
                <a:off x="4138" y="2816"/>
                <a:ext cx="117"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402567" name="Rectangle 135"/>
              <p:cNvSpPr>
                <a:spLocks noChangeArrowheads="1"/>
              </p:cNvSpPr>
              <p:nvPr/>
            </p:nvSpPr>
            <p:spPr bwMode="auto">
              <a:xfrm>
                <a:off x="4263" y="2927"/>
                <a:ext cx="119"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EE</a:t>
                </a:r>
                <a:endParaRPr lang="en-US" altLang="zh-CN" sz="1600" b="1">
                  <a:solidFill>
                    <a:srgbClr val="000000"/>
                  </a:solidFill>
                  <a:latin typeface="Times New Roman" panose="02020503050405090304" pitchFamily="18" charset="0"/>
                  <a:ea typeface="楷体_GB2312" pitchFamily="1" charset="-122"/>
                </a:endParaRPr>
              </a:p>
            </p:txBody>
          </p:sp>
          <p:sp>
            <p:nvSpPr>
              <p:cNvPr id="402568" name="Rectangle 136"/>
              <p:cNvSpPr>
                <a:spLocks noChangeArrowheads="1"/>
              </p:cNvSpPr>
              <p:nvPr/>
            </p:nvSpPr>
            <p:spPr bwMode="auto">
              <a:xfrm>
                <a:off x="4258" y="2447"/>
                <a:ext cx="108"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402569" name="Rectangle 137"/>
              <p:cNvSpPr>
                <a:spLocks noChangeArrowheads="1"/>
              </p:cNvSpPr>
              <p:nvPr/>
            </p:nvSpPr>
            <p:spPr bwMode="auto">
              <a:xfrm>
                <a:off x="4376" y="2560"/>
                <a:ext cx="60" cy="1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E</a:t>
                </a:r>
                <a:endParaRPr lang="en-US" altLang="zh-CN" sz="1600" b="1">
                  <a:solidFill>
                    <a:srgbClr val="000000"/>
                  </a:solidFill>
                  <a:latin typeface="Times New Roman" panose="02020503050405090304" pitchFamily="18" charset="0"/>
                  <a:ea typeface="楷体_GB2312" pitchFamily="1" charset="-122"/>
                </a:endParaRPr>
              </a:p>
            </p:txBody>
          </p:sp>
          <p:sp>
            <p:nvSpPr>
              <p:cNvPr id="402570" name="Line 138"/>
              <p:cNvSpPr>
                <a:spLocks noChangeShapeType="1"/>
              </p:cNvSpPr>
              <p:nvPr/>
            </p:nvSpPr>
            <p:spPr bwMode="auto">
              <a:xfrm flipV="1">
                <a:off x="4233" y="1918"/>
                <a:ext cx="2" cy="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1" name="Line 139"/>
              <p:cNvSpPr>
                <a:spLocks noChangeShapeType="1"/>
              </p:cNvSpPr>
              <p:nvPr/>
            </p:nvSpPr>
            <p:spPr bwMode="auto">
              <a:xfrm>
                <a:off x="4176" y="1977"/>
                <a:ext cx="11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2" name="Line 140"/>
              <p:cNvSpPr>
                <a:spLocks noChangeShapeType="1"/>
              </p:cNvSpPr>
              <p:nvPr/>
            </p:nvSpPr>
            <p:spPr bwMode="auto">
              <a:xfrm>
                <a:off x="4118" y="1918"/>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3" name="Rectangle 141"/>
              <p:cNvSpPr>
                <a:spLocks noChangeArrowheads="1"/>
              </p:cNvSpPr>
              <p:nvPr/>
            </p:nvSpPr>
            <p:spPr bwMode="auto">
              <a:xfrm>
                <a:off x="4319" y="1886"/>
                <a:ext cx="105" cy="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U</a:t>
                </a:r>
                <a:endParaRPr lang="en-US" altLang="zh-CN" b="1">
                  <a:solidFill>
                    <a:srgbClr val="000000"/>
                  </a:solidFill>
                  <a:latin typeface="Times New Roman" panose="02020503050405090304" pitchFamily="18" charset="0"/>
                  <a:ea typeface="楷体_GB2312" pitchFamily="1" charset="-122"/>
                </a:endParaRPr>
              </a:p>
            </p:txBody>
          </p:sp>
          <p:sp>
            <p:nvSpPr>
              <p:cNvPr id="402574" name="Rectangle 142"/>
              <p:cNvSpPr>
                <a:spLocks noChangeArrowheads="1"/>
              </p:cNvSpPr>
              <p:nvPr/>
            </p:nvSpPr>
            <p:spPr bwMode="auto">
              <a:xfrm>
                <a:off x="4437" y="1977"/>
                <a:ext cx="284" cy="1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BE(on)</a:t>
                </a:r>
                <a:endParaRPr lang="en-US" altLang="zh-CN" sz="1600" b="1">
                  <a:solidFill>
                    <a:srgbClr val="000000"/>
                  </a:solidFill>
                  <a:latin typeface="Times New Roman" panose="02020503050405090304" pitchFamily="18" charset="0"/>
                  <a:ea typeface="楷体_GB2312" pitchFamily="1" charset="-122"/>
                </a:endParaRPr>
              </a:p>
            </p:txBody>
          </p:sp>
          <p:sp>
            <p:nvSpPr>
              <p:cNvPr id="402575" name="Freeform 143"/>
              <p:cNvSpPr/>
              <p:nvPr/>
            </p:nvSpPr>
            <p:spPr bwMode="auto">
              <a:xfrm>
                <a:off x="4672" y="1778"/>
                <a:ext cx="220" cy="327"/>
              </a:xfrm>
              <a:custGeom>
                <a:avLst/>
                <a:gdLst>
                  <a:gd name="T0" fmla="*/ 0 w 196"/>
                  <a:gd name="T1" fmla="*/ 145 h 289"/>
                  <a:gd name="T2" fmla="*/ 93 w 196"/>
                  <a:gd name="T3" fmla="*/ 0 h 289"/>
                  <a:gd name="T4" fmla="*/ 196 w 196"/>
                  <a:gd name="T5" fmla="*/ 145 h 289"/>
                  <a:gd name="T6" fmla="*/ 93 w 196"/>
                  <a:gd name="T7" fmla="*/ 289 h 289"/>
                  <a:gd name="T8" fmla="*/ 0 w 196"/>
                  <a:gd name="T9" fmla="*/ 145 h 289"/>
                </a:gdLst>
                <a:ahLst/>
                <a:cxnLst>
                  <a:cxn ang="0">
                    <a:pos x="T0" y="T1"/>
                  </a:cxn>
                  <a:cxn ang="0">
                    <a:pos x="T2" y="T3"/>
                  </a:cxn>
                  <a:cxn ang="0">
                    <a:pos x="T4" y="T5"/>
                  </a:cxn>
                  <a:cxn ang="0">
                    <a:pos x="T6" y="T7"/>
                  </a:cxn>
                  <a:cxn ang="0">
                    <a:pos x="T8" y="T9"/>
                  </a:cxn>
                </a:cxnLst>
                <a:rect l="0" t="0" r="r" b="b"/>
                <a:pathLst>
                  <a:path w="196" h="289">
                    <a:moveTo>
                      <a:pt x="0" y="145"/>
                    </a:moveTo>
                    <a:lnTo>
                      <a:pt x="93" y="0"/>
                    </a:lnTo>
                    <a:lnTo>
                      <a:pt x="196" y="145"/>
                    </a:lnTo>
                    <a:lnTo>
                      <a:pt x="93" y="289"/>
                    </a:lnTo>
                    <a:lnTo>
                      <a:pt x="0" y="145"/>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6" name="Line 144"/>
              <p:cNvSpPr>
                <a:spLocks noChangeShapeType="1"/>
              </p:cNvSpPr>
              <p:nvPr/>
            </p:nvSpPr>
            <p:spPr bwMode="auto">
              <a:xfrm flipH="1">
                <a:off x="4672" y="1942"/>
                <a:ext cx="22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7" name="Line 145"/>
              <p:cNvSpPr>
                <a:spLocks noChangeShapeType="1"/>
              </p:cNvSpPr>
              <p:nvPr/>
            </p:nvSpPr>
            <p:spPr bwMode="auto">
              <a:xfrm>
                <a:off x="4929" y="1721"/>
                <a:ext cx="1" cy="3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8" name="Freeform 146"/>
              <p:cNvSpPr/>
              <p:nvPr/>
            </p:nvSpPr>
            <p:spPr bwMode="auto">
              <a:xfrm>
                <a:off x="4905" y="2023"/>
                <a:ext cx="57" cy="140"/>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79" name="Line 147"/>
              <p:cNvSpPr>
                <a:spLocks noChangeShapeType="1"/>
              </p:cNvSpPr>
              <p:nvPr/>
            </p:nvSpPr>
            <p:spPr bwMode="auto">
              <a:xfrm>
                <a:off x="4014"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0" name="Line 148"/>
              <p:cNvSpPr>
                <a:spLocks noChangeShapeType="1"/>
              </p:cNvSpPr>
              <p:nvPr/>
            </p:nvSpPr>
            <p:spPr bwMode="auto">
              <a:xfrm>
                <a:off x="4107"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1" name="Line 149"/>
              <p:cNvSpPr>
                <a:spLocks noChangeShapeType="1"/>
              </p:cNvSpPr>
              <p:nvPr/>
            </p:nvSpPr>
            <p:spPr bwMode="auto">
              <a:xfrm>
                <a:off x="4199"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2" name="Line 150"/>
              <p:cNvSpPr>
                <a:spLocks noChangeShapeType="1"/>
              </p:cNvSpPr>
              <p:nvPr/>
            </p:nvSpPr>
            <p:spPr bwMode="auto">
              <a:xfrm>
                <a:off x="4292"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3" name="Line 151"/>
              <p:cNvSpPr>
                <a:spLocks noChangeShapeType="1"/>
              </p:cNvSpPr>
              <p:nvPr/>
            </p:nvSpPr>
            <p:spPr bwMode="auto">
              <a:xfrm>
                <a:off x="4383"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4" name="Line 152"/>
              <p:cNvSpPr>
                <a:spLocks noChangeShapeType="1"/>
              </p:cNvSpPr>
              <p:nvPr/>
            </p:nvSpPr>
            <p:spPr bwMode="auto">
              <a:xfrm>
                <a:off x="4476"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5" name="Line 153"/>
              <p:cNvSpPr>
                <a:spLocks noChangeShapeType="1"/>
              </p:cNvSpPr>
              <p:nvPr/>
            </p:nvSpPr>
            <p:spPr bwMode="auto">
              <a:xfrm>
                <a:off x="4568"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6" name="Line 154"/>
              <p:cNvSpPr>
                <a:spLocks noChangeShapeType="1"/>
              </p:cNvSpPr>
              <p:nvPr/>
            </p:nvSpPr>
            <p:spPr bwMode="auto">
              <a:xfrm>
                <a:off x="4661"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7" name="Line 155"/>
              <p:cNvSpPr>
                <a:spLocks noChangeShapeType="1"/>
              </p:cNvSpPr>
              <p:nvPr/>
            </p:nvSpPr>
            <p:spPr bwMode="auto">
              <a:xfrm>
                <a:off x="4753" y="2326"/>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8" name="Line 156"/>
              <p:cNvSpPr>
                <a:spLocks noChangeShapeType="1"/>
              </p:cNvSpPr>
              <p:nvPr/>
            </p:nvSpPr>
            <p:spPr bwMode="auto">
              <a:xfrm>
                <a:off x="4846"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89" name="Line 157"/>
              <p:cNvSpPr>
                <a:spLocks noChangeShapeType="1"/>
              </p:cNvSpPr>
              <p:nvPr/>
            </p:nvSpPr>
            <p:spPr bwMode="auto">
              <a:xfrm>
                <a:off x="4939" y="2326"/>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0" name="Freeform 158"/>
              <p:cNvSpPr/>
              <p:nvPr/>
            </p:nvSpPr>
            <p:spPr bwMode="auto">
              <a:xfrm>
                <a:off x="5031" y="2303"/>
                <a:ext cx="23" cy="23"/>
              </a:xfrm>
              <a:custGeom>
                <a:avLst/>
                <a:gdLst>
                  <a:gd name="T0" fmla="*/ 0 w 2"/>
                  <a:gd name="T1" fmla="*/ 2 h 2"/>
                  <a:gd name="T2" fmla="*/ 2 w 2"/>
                  <a:gd name="T3" fmla="*/ 2 h 2"/>
                  <a:gd name="T4" fmla="*/ 2 w 2"/>
                  <a:gd name="T5" fmla="*/ 0 h 2"/>
                </a:gdLst>
                <a:ahLst/>
                <a:cxnLst>
                  <a:cxn ang="0">
                    <a:pos x="T0" y="T1"/>
                  </a:cxn>
                  <a:cxn ang="0">
                    <a:pos x="T2" y="T3"/>
                  </a:cxn>
                  <a:cxn ang="0">
                    <a:pos x="T4" y="T5"/>
                  </a:cxn>
                </a:cxnLst>
                <a:rect l="0" t="0" r="r" b="b"/>
                <a:pathLst>
                  <a:path w="2" h="2">
                    <a:moveTo>
                      <a:pt x="0" y="2"/>
                    </a:moveTo>
                    <a:lnTo>
                      <a:pt x="2" y="2"/>
                    </a:lnTo>
                    <a:lnTo>
                      <a:pt x="2" y="0"/>
                    </a:lnTo>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1" name="Line 159"/>
              <p:cNvSpPr>
                <a:spLocks noChangeShapeType="1"/>
              </p:cNvSpPr>
              <p:nvPr/>
            </p:nvSpPr>
            <p:spPr bwMode="auto">
              <a:xfrm flipV="1">
                <a:off x="5054" y="2210"/>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2" name="Line 160"/>
              <p:cNvSpPr>
                <a:spLocks noChangeShapeType="1"/>
              </p:cNvSpPr>
              <p:nvPr/>
            </p:nvSpPr>
            <p:spPr bwMode="auto">
              <a:xfrm flipV="1">
                <a:off x="5054" y="211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3" name="Line 161"/>
              <p:cNvSpPr>
                <a:spLocks noChangeShapeType="1"/>
              </p:cNvSpPr>
              <p:nvPr/>
            </p:nvSpPr>
            <p:spPr bwMode="auto">
              <a:xfrm flipV="1">
                <a:off x="5054" y="202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4" name="Line 162"/>
              <p:cNvSpPr>
                <a:spLocks noChangeShapeType="1"/>
              </p:cNvSpPr>
              <p:nvPr/>
            </p:nvSpPr>
            <p:spPr bwMode="auto">
              <a:xfrm flipV="1">
                <a:off x="5054" y="1930"/>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5" name="Line 163"/>
              <p:cNvSpPr>
                <a:spLocks noChangeShapeType="1"/>
              </p:cNvSpPr>
              <p:nvPr/>
            </p:nvSpPr>
            <p:spPr bwMode="auto">
              <a:xfrm flipV="1">
                <a:off x="5054" y="183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6" name="Line 164"/>
              <p:cNvSpPr>
                <a:spLocks noChangeShapeType="1"/>
              </p:cNvSpPr>
              <p:nvPr/>
            </p:nvSpPr>
            <p:spPr bwMode="auto">
              <a:xfrm flipV="1">
                <a:off x="5054" y="1743"/>
                <a:ext cx="1" cy="4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7" name="Line 165"/>
              <p:cNvSpPr>
                <a:spLocks noChangeShapeType="1"/>
              </p:cNvSpPr>
              <p:nvPr/>
            </p:nvSpPr>
            <p:spPr bwMode="auto">
              <a:xfrm flipV="1">
                <a:off x="5054" y="165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8" name="Line 166"/>
              <p:cNvSpPr>
                <a:spLocks noChangeShapeType="1"/>
              </p:cNvSpPr>
              <p:nvPr/>
            </p:nvSpPr>
            <p:spPr bwMode="auto">
              <a:xfrm flipV="1">
                <a:off x="5054" y="1557"/>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599" name="Line 167"/>
              <p:cNvSpPr>
                <a:spLocks noChangeShapeType="1"/>
              </p:cNvSpPr>
              <p:nvPr/>
            </p:nvSpPr>
            <p:spPr bwMode="auto">
              <a:xfrm flipH="1">
                <a:off x="4961"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0" name="Line 168"/>
              <p:cNvSpPr>
                <a:spLocks noChangeShapeType="1"/>
              </p:cNvSpPr>
              <p:nvPr/>
            </p:nvSpPr>
            <p:spPr bwMode="auto">
              <a:xfrm flipH="1">
                <a:off x="4870" y="1557"/>
                <a:ext cx="4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1" name="Line 169"/>
              <p:cNvSpPr>
                <a:spLocks noChangeShapeType="1"/>
              </p:cNvSpPr>
              <p:nvPr/>
            </p:nvSpPr>
            <p:spPr bwMode="auto">
              <a:xfrm flipH="1">
                <a:off x="4777" y="1557"/>
                <a:ext cx="4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2" name="Line 170"/>
              <p:cNvSpPr>
                <a:spLocks noChangeShapeType="1"/>
              </p:cNvSpPr>
              <p:nvPr/>
            </p:nvSpPr>
            <p:spPr bwMode="auto">
              <a:xfrm flipH="1">
                <a:off x="4685"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3" name="Line 171"/>
              <p:cNvSpPr>
                <a:spLocks noChangeShapeType="1"/>
              </p:cNvSpPr>
              <p:nvPr/>
            </p:nvSpPr>
            <p:spPr bwMode="auto">
              <a:xfrm flipH="1">
                <a:off x="4592"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4" name="Line 172"/>
              <p:cNvSpPr>
                <a:spLocks noChangeShapeType="1"/>
              </p:cNvSpPr>
              <p:nvPr/>
            </p:nvSpPr>
            <p:spPr bwMode="auto">
              <a:xfrm flipH="1">
                <a:off x="4500"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5" name="Line 173"/>
              <p:cNvSpPr>
                <a:spLocks noChangeShapeType="1"/>
              </p:cNvSpPr>
              <p:nvPr/>
            </p:nvSpPr>
            <p:spPr bwMode="auto">
              <a:xfrm flipH="1">
                <a:off x="4407"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6" name="Line 174"/>
              <p:cNvSpPr>
                <a:spLocks noChangeShapeType="1"/>
              </p:cNvSpPr>
              <p:nvPr/>
            </p:nvSpPr>
            <p:spPr bwMode="auto">
              <a:xfrm flipH="1">
                <a:off x="4314" y="1557"/>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7" name="Line 175"/>
              <p:cNvSpPr>
                <a:spLocks noChangeShapeType="1"/>
              </p:cNvSpPr>
              <p:nvPr/>
            </p:nvSpPr>
            <p:spPr bwMode="auto">
              <a:xfrm flipH="1">
                <a:off x="4222"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8" name="Line 176"/>
              <p:cNvSpPr>
                <a:spLocks noChangeShapeType="1"/>
              </p:cNvSpPr>
              <p:nvPr/>
            </p:nvSpPr>
            <p:spPr bwMode="auto">
              <a:xfrm flipH="1">
                <a:off x="4129" y="1557"/>
                <a:ext cx="4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09" name="Line 177"/>
              <p:cNvSpPr>
                <a:spLocks noChangeShapeType="1"/>
              </p:cNvSpPr>
              <p:nvPr/>
            </p:nvSpPr>
            <p:spPr bwMode="auto">
              <a:xfrm flipH="1">
                <a:off x="4037" y="1557"/>
                <a:ext cx="4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0" name="Line 178"/>
              <p:cNvSpPr>
                <a:spLocks noChangeShapeType="1"/>
              </p:cNvSpPr>
              <p:nvPr/>
            </p:nvSpPr>
            <p:spPr bwMode="auto">
              <a:xfrm>
                <a:off x="4014" y="158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1" name="Line 179"/>
              <p:cNvSpPr>
                <a:spLocks noChangeShapeType="1"/>
              </p:cNvSpPr>
              <p:nvPr/>
            </p:nvSpPr>
            <p:spPr bwMode="auto">
              <a:xfrm>
                <a:off x="4014" y="1673"/>
                <a:ext cx="1" cy="4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2" name="Line 180"/>
              <p:cNvSpPr>
                <a:spLocks noChangeShapeType="1"/>
              </p:cNvSpPr>
              <p:nvPr/>
            </p:nvSpPr>
            <p:spPr bwMode="auto">
              <a:xfrm>
                <a:off x="4014" y="176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3" name="Line 181"/>
              <p:cNvSpPr>
                <a:spLocks noChangeShapeType="1"/>
              </p:cNvSpPr>
              <p:nvPr/>
            </p:nvSpPr>
            <p:spPr bwMode="auto">
              <a:xfrm>
                <a:off x="4014" y="1861"/>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4" name="Line 182"/>
              <p:cNvSpPr>
                <a:spLocks noChangeShapeType="1"/>
              </p:cNvSpPr>
              <p:nvPr/>
            </p:nvSpPr>
            <p:spPr bwMode="auto">
              <a:xfrm>
                <a:off x="4014" y="195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5" name="Line 183"/>
              <p:cNvSpPr>
                <a:spLocks noChangeShapeType="1"/>
              </p:cNvSpPr>
              <p:nvPr/>
            </p:nvSpPr>
            <p:spPr bwMode="auto">
              <a:xfrm>
                <a:off x="4014" y="2047"/>
                <a:ext cx="1" cy="4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6" name="Line 184"/>
              <p:cNvSpPr>
                <a:spLocks noChangeShapeType="1"/>
              </p:cNvSpPr>
              <p:nvPr/>
            </p:nvSpPr>
            <p:spPr bwMode="auto">
              <a:xfrm>
                <a:off x="4014" y="2140"/>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7" name="Line 185"/>
              <p:cNvSpPr>
                <a:spLocks noChangeShapeType="1"/>
              </p:cNvSpPr>
              <p:nvPr/>
            </p:nvSpPr>
            <p:spPr bwMode="auto">
              <a:xfrm>
                <a:off x="4014" y="2233"/>
                <a:ext cx="1" cy="4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8" name="Rectangle 186"/>
              <p:cNvSpPr>
                <a:spLocks noChangeArrowheads="1"/>
              </p:cNvSpPr>
              <p:nvPr/>
            </p:nvSpPr>
            <p:spPr bwMode="auto">
              <a:xfrm>
                <a:off x="4996" y="1697"/>
                <a:ext cx="104" cy="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19" name="Rectangle 187"/>
              <p:cNvSpPr>
                <a:spLocks noChangeArrowheads="1"/>
              </p:cNvSpPr>
              <p:nvPr/>
            </p:nvSpPr>
            <p:spPr bwMode="auto">
              <a:xfrm>
                <a:off x="4954" y="1743"/>
                <a:ext cx="89"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zh-CN" altLang="en-US" sz="2000" b="1">
                    <a:solidFill>
                      <a:srgbClr val="000000"/>
                    </a:solidFill>
                    <a:latin typeface="Times New Roman" panose="02020503050405090304" pitchFamily="18" charset="0"/>
                    <a:ea typeface="楷体_GB2312" pitchFamily="1" charset="-122"/>
                    <a:sym typeface="Symbol" panose="05050102010706020507" pitchFamily="18" charset="2"/>
                  </a:rPr>
                  <a:t></a:t>
                </a:r>
                <a:endParaRPr lang="zh-CN" altLang="zh-CN" sz="2000" b="1">
                  <a:solidFill>
                    <a:srgbClr val="000000"/>
                  </a:solidFill>
                  <a:latin typeface="Times New Roman" panose="02020503050405090304" pitchFamily="18" charset="0"/>
                  <a:ea typeface="楷体_GB2312" pitchFamily="1" charset="-122"/>
                </a:endParaRPr>
              </a:p>
            </p:txBody>
          </p:sp>
          <p:sp>
            <p:nvSpPr>
              <p:cNvPr id="402620" name="Rectangle 188"/>
              <p:cNvSpPr>
                <a:spLocks noChangeArrowheads="1"/>
              </p:cNvSpPr>
              <p:nvPr/>
            </p:nvSpPr>
            <p:spPr bwMode="auto">
              <a:xfrm>
                <a:off x="5032" y="1743"/>
                <a:ext cx="208"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I</a:t>
                </a:r>
                <a:r>
                  <a:rPr lang="en-US" altLang="zh-CN" sz="2000" baseline="-25000">
                    <a:solidFill>
                      <a:srgbClr val="000000"/>
                    </a:solidFill>
                    <a:latin typeface="Times New Roman" panose="02020503050405090304" pitchFamily="18" charset="0"/>
                    <a:ea typeface="楷体_GB2312" pitchFamily="1" charset="-122"/>
                  </a:rPr>
                  <a:t>B</a:t>
                </a:r>
                <a:endParaRPr lang="en-US" altLang="zh-CN" sz="2000" baseline="-25000">
                  <a:solidFill>
                    <a:srgbClr val="000000"/>
                  </a:solidFill>
                  <a:latin typeface="Times New Roman" panose="02020503050405090304" pitchFamily="18" charset="0"/>
                  <a:ea typeface="楷体_GB2312" pitchFamily="1" charset="-122"/>
                </a:endParaRPr>
              </a:p>
            </p:txBody>
          </p:sp>
        </p:grpSp>
        <p:graphicFrame>
          <p:nvGraphicFramePr>
            <p:cNvPr id="402621" name="Object 189"/>
            <p:cNvGraphicFramePr>
              <a:graphicFrameLocks noChangeAspect="1"/>
            </p:cNvGraphicFramePr>
            <p:nvPr/>
          </p:nvGraphicFramePr>
          <p:xfrm>
            <a:off x="3770" y="1614"/>
            <a:ext cx="350" cy="265"/>
          </p:xfrm>
          <a:graphic>
            <a:graphicData uri="http://schemas.openxmlformats.org/presentationml/2006/ole">
              <mc:AlternateContent xmlns:mc="http://schemas.openxmlformats.org/markup-compatibility/2006">
                <mc:Choice xmlns:v="urn:schemas-microsoft-com:vml" Requires="v">
                  <p:oleObj spid="_x0000_s3" name="Visio" r:id="rId3" imgW="609600" imgH="525780" progId="Visio.Drawing.11">
                    <p:embed/>
                  </p:oleObj>
                </mc:Choice>
                <mc:Fallback>
                  <p:oleObj name="Visio" r:id="rId3" imgW="609600" imgH="525780" progId="Visio.Drawing.11">
                    <p:embed/>
                    <p:pic>
                      <p:nvPicPr>
                        <p:cNvPr id="0" name="Object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 y="1614"/>
                          <a:ext cx="35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2622" name="Group 190"/>
          <p:cNvGrpSpPr/>
          <p:nvPr/>
        </p:nvGrpSpPr>
        <p:grpSpPr bwMode="auto">
          <a:xfrm>
            <a:off x="8553450" y="2263692"/>
            <a:ext cx="655638" cy="449263"/>
            <a:chOff x="739" y="3006"/>
            <a:chExt cx="413" cy="354"/>
          </a:xfrm>
        </p:grpSpPr>
        <p:sp>
          <p:nvSpPr>
            <p:cNvPr id="402623" name="Freeform 191"/>
            <p:cNvSpPr/>
            <p:nvPr/>
          </p:nvSpPr>
          <p:spPr bwMode="auto">
            <a:xfrm>
              <a:off x="739" y="3225"/>
              <a:ext cx="57" cy="135"/>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402624" name="Group 192"/>
            <p:cNvGrpSpPr/>
            <p:nvPr/>
          </p:nvGrpSpPr>
          <p:grpSpPr bwMode="auto">
            <a:xfrm>
              <a:off x="764" y="3006"/>
              <a:ext cx="388" cy="331"/>
              <a:chOff x="3994" y="2027"/>
              <a:chExt cx="388" cy="331"/>
            </a:xfrm>
          </p:grpSpPr>
          <p:sp>
            <p:nvSpPr>
              <p:cNvPr id="402625" name="Line 193"/>
              <p:cNvSpPr>
                <a:spLocks noChangeShapeType="1"/>
              </p:cNvSpPr>
              <p:nvPr/>
            </p:nvSpPr>
            <p:spPr bwMode="auto">
              <a:xfrm>
                <a:off x="3994" y="2027"/>
                <a:ext cx="1" cy="299"/>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402626" name="Object 194"/>
              <p:cNvGraphicFramePr>
                <a:graphicFrameLocks noChangeAspect="1"/>
              </p:cNvGraphicFramePr>
              <p:nvPr/>
            </p:nvGraphicFramePr>
            <p:xfrm>
              <a:off x="4008" y="2056"/>
              <a:ext cx="374" cy="302"/>
            </p:xfrm>
            <a:graphic>
              <a:graphicData uri="http://schemas.openxmlformats.org/presentationml/2006/ole">
                <mc:AlternateContent xmlns:mc="http://schemas.openxmlformats.org/markup-compatibility/2006">
                  <mc:Choice xmlns:v="urn:schemas-microsoft-com:vml" Requires="v">
                    <p:oleObj spid="_x0000_s4" name="Visio" r:id="rId5" imgW="609600" imgH="525780" progId="Visio.Drawing.11">
                      <p:embed/>
                    </p:oleObj>
                  </mc:Choice>
                  <mc:Fallback>
                    <p:oleObj name="Visio" r:id="rId5" imgW="609600" imgH="525780" progId="Visio.Drawing.11">
                      <p:embed/>
                      <p:pic>
                        <p:nvPicPr>
                          <p:cNvPr id="0" name="Object 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 y="2056"/>
                            <a:ext cx="37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402632" name="Object 200"/>
          <p:cNvGraphicFramePr>
            <a:graphicFrameLocks noChangeAspect="1"/>
          </p:cNvGraphicFramePr>
          <p:nvPr/>
        </p:nvGraphicFramePr>
        <p:xfrm>
          <a:off x="2428875" y="2681204"/>
          <a:ext cx="4376738" cy="569912"/>
        </p:xfrm>
        <a:graphic>
          <a:graphicData uri="http://schemas.openxmlformats.org/presentationml/2006/ole">
            <mc:AlternateContent xmlns:mc="http://schemas.openxmlformats.org/markup-compatibility/2006">
              <mc:Choice xmlns:v="urn:schemas-microsoft-com:vml" Requires="v">
                <p:oleObj spid="_x0000_s5" name="Equation" r:id="rId7" imgW="1529080" imgH="171450" progId="Equation.DSMT4">
                  <p:embed/>
                </p:oleObj>
              </mc:Choice>
              <mc:Fallback>
                <p:oleObj name="Equation" r:id="rId7" imgW="1529080" imgH="171450" progId="Equation.DSMT4">
                  <p:embed/>
                  <p:pic>
                    <p:nvPicPr>
                      <p:cNvPr id="0" name="Object 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8875" y="2681204"/>
                        <a:ext cx="4376738"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2633" name="Group 201"/>
          <p:cNvGrpSpPr/>
          <p:nvPr/>
        </p:nvGrpSpPr>
        <p:grpSpPr bwMode="auto">
          <a:xfrm>
            <a:off x="9578976" y="1204830"/>
            <a:ext cx="588963" cy="522287"/>
            <a:chOff x="5216" y="1728"/>
            <a:chExt cx="441" cy="391"/>
          </a:xfrm>
        </p:grpSpPr>
        <p:sp>
          <p:nvSpPr>
            <p:cNvPr id="402634" name="Freeform 202"/>
            <p:cNvSpPr/>
            <p:nvPr/>
          </p:nvSpPr>
          <p:spPr bwMode="auto">
            <a:xfrm rot="10590790">
              <a:off x="5230" y="1728"/>
              <a:ext cx="69" cy="143"/>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402635" name="Line 203"/>
            <p:cNvSpPr>
              <a:spLocks noChangeShapeType="1"/>
            </p:cNvSpPr>
            <p:nvPr/>
          </p:nvSpPr>
          <p:spPr bwMode="auto">
            <a:xfrm flipH="1">
              <a:off x="5256" y="1826"/>
              <a:ext cx="8" cy="237"/>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402636" name="Object 204"/>
            <p:cNvGraphicFramePr>
              <a:graphicFrameLocks noChangeAspect="1"/>
            </p:cNvGraphicFramePr>
            <p:nvPr/>
          </p:nvGraphicFramePr>
          <p:xfrm>
            <a:off x="5216" y="1774"/>
            <a:ext cx="441" cy="345"/>
          </p:xfrm>
          <a:graphic>
            <a:graphicData uri="http://schemas.openxmlformats.org/presentationml/2006/ole">
              <mc:AlternateContent xmlns:mc="http://schemas.openxmlformats.org/markup-compatibility/2006">
                <mc:Choice xmlns:v="urn:schemas-microsoft-com:vml" Requires="v">
                  <p:oleObj spid="_x0000_s6" name="Visio" r:id="rId9" imgW="715010" imgH="525780" progId="Visio.Drawing.11">
                    <p:embed/>
                  </p:oleObj>
                </mc:Choice>
                <mc:Fallback>
                  <p:oleObj name="Visio" r:id="rId9" imgW="715010" imgH="525780" progId="Visio.Drawing.11">
                    <p:embed/>
                    <p:pic>
                      <p:nvPicPr>
                        <p:cNvPr id="0" name="Object 2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6" y="1774"/>
                          <a:ext cx="441"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2643" name="Group 211"/>
          <p:cNvGrpSpPr/>
          <p:nvPr/>
        </p:nvGrpSpPr>
        <p:grpSpPr bwMode="auto">
          <a:xfrm>
            <a:off x="1974851" y="5548229"/>
            <a:ext cx="8016875" cy="1027112"/>
            <a:chOff x="284" y="3466"/>
            <a:chExt cx="5050" cy="647"/>
          </a:xfrm>
        </p:grpSpPr>
        <p:sp>
          <p:nvSpPr>
            <p:cNvPr id="402637" name="Rectangle 205"/>
            <p:cNvSpPr>
              <a:spLocks noChangeArrowheads="1"/>
            </p:cNvSpPr>
            <p:nvPr/>
          </p:nvSpPr>
          <p:spPr bwMode="auto">
            <a:xfrm>
              <a:off x="625" y="3466"/>
              <a:ext cx="3234"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fontAlgn="base">
                <a:lnSpc>
                  <a:spcPct val="125000"/>
                </a:lnSpc>
                <a:spcBef>
                  <a:spcPct val="2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因为处于饱和状态时，集电极电流</a:t>
              </a:r>
              <a:endParaRPr lang="en-US" altLang="zh-CN"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aphicFrame>
          <p:nvGraphicFramePr>
            <p:cNvPr id="402638" name="Object 206"/>
            <p:cNvGraphicFramePr>
              <a:graphicFrameLocks noChangeAspect="1"/>
            </p:cNvGraphicFramePr>
            <p:nvPr/>
          </p:nvGraphicFramePr>
          <p:xfrm>
            <a:off x="3705" y="3550"/>
            <a:ext cx="1120" cy="282"/>
          </p:xfrm>
          <a:graphic>
            <a:graphicData uri="http://schemas.openxmlformats.org/presentationml/2006/ole">
              <mc:AlternateContent xmlns:mc="http://schemas.openxmlformats.org/markup-compatibility/2006">
                <mc:Choice xmlns:v="urn:schemas-microsoft-com:vml" Requires="v">
                  <p:oleObj spid="_x0000_s7" name="Equation" r:id="rId11" imgW="735965" imgH="171450" progId="Equation.DSMT4">
                    <p:embed/>
                  </p:oleObj>
                </mc:Choice>
                <mc:Fallback>
                  <p:oleObj name="Equation" r:id="rId11" imgW="735965" imgH="171450" progId="Equation.DSMT4">
                    <p:embed/>
                    <p:pic>
                      <p:nvPicPr>
                        <p:cNvPr id="0" name="Object 2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5" y="3550"/>
                          <a:ext cx="112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2640" name="Object 208"/>
            <p:cNvGraphicFramePr>
              <a:graphicFrameLocks noChangeAspect="1"/>
            </p:cNvGraphicFramePr>
            <p:nvPr/>
          </p:nvGraphicFramePr>
          <p:xfrm>
            <a:off x="4280" y="3831"/>
            <a:ext cx="1054" cy="282"/>
          </p:xfrm>
          <a:graphic>
            <a:graphicData uri="http://schemas.openxmlformats.org/presentationml/2006/ole">
              <mc:AlternateContent xmlns:mc="http://schemas.openxmlformats.org/markup-compatibility/2006">
                <mc:Choice xmlns:v="urn:schemas-microsoft-com:vml" Requires="v">
                  <p:oleObj spid="_x0000_s8" name="Equation" r:id="rId13" imgW="643255" imgH="171450" progId="Equation.DSMT4">
                    <p:embed/>
                  </p:oleObj>
                </mc:Choice>
                <mc:Fallback>
                  <p:oleObj name="Equation" r:id="rId13" imgW="643255" imgH="171450" progId="Equation.DSMT4">
                    <p:embed/>
                    <p:pic>
                      <p:nvPicPr>
                        <p:cNvPr id="0" name="Object 20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0" y="3831"/>
                          <a:ext cx="105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2642" name="Rectangle 210"/>
            <p:cNvSpPr>
              <a:spLocks noChangeArrowheads="1"/>
            </p:cNvSpPr>
            <p:nvPr/>
          </p:nvSpPr>
          <p:spPr bwMode="auto">
            <a:xfrm>
              <a:off x="284" y="3807"/>
              <a:ext cx="4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所以在集电极回路，按</a:t>
              </a: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I</a:t>
              </a:r>
              <a:r>
                <a:rPr lang="en-US" altLang="zh-CN" sz="2400" b="1" baseline="-20000">
                  <a:solidFill>
                    <a:srgbClr val="000000"/>
                  </a:solidFill>
                  <a:latin typeface="Times New Roman" panose="02020503050405090304" pitchFamily="18" charset="0"/>
                  <a:ea typeface="楷体_GB2312" pitchFamily="1" charset="-122"/>
                  <a:cs typeface="Arial Unicode MS" panose="020B0604020202020204" charset="-122"/>
                </a:rPr>
                <a:t>CQ</a:t>
              </a: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计算</a:t>
              </a:r>
              <a:r>
                <a:rPr lang="en-US" altLang="zh-CN" sz="2400" b="1">
                  <a:solidFill>
                    <a:srgbClr val="000000"/>
                  </a:solidFill>
                  <a:latin typeface="Times New Roman" panose="02020503050405090304" pitchFamily="18" charset="0"/>
                  <a:ea typeface="楷体_GB2312" pitchFamily="1" charset="-122"/>
                  <a:cs typeface="Arial Unicode MS" panose="020B0604020202020204" charset="-122"/>
                </a:rPr>
                <a:t>U</a:t>
              </a:r>
              <a:r>
                <a:rPr lang="en-US" altLang="zh-CN" sz="2400" b="1" baseline="-20000">
                  <a:solidFill>
                    <a:srgbClr val="000000"/>
                  </a:solidFill>
                  <a:latin typeface="Times New Roman" panose="02020503050405090304" pitchFamily="18" charset="0"/>
                  <a:ea typeface="楷体_GB2312" pitchFamily="1" charset="-122"/>
                  <a:cs typeface="Arial Unicode MS" panose="020B0604020202020204" charset="-122"/>
                </a:rPr>
                <a:t>CE</a:t>
              </a: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必然得出</a:t>
              </a:r>
              <a:endParaRPr lang="en-US" altLang="zh-CN"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pSp>
      <p:sp>
        <p:nvSpPr>
          <p:cNvPr id="402644" name="Rectangle 212"/>
          <p:cNvSpPr>
            <a:spLocks noChangeArrowheads="1"/>
          </p:cNvSpPr>
          <p:nvPr/>
        </p:nvSpPr>
        <p:spPr bwMode="auto">
          <a:xfrm>
            <a:off x="1524000" y="3884529"/>
            <a:ext cx="846613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zh-CN" altLang="en-US" sz="2400" b="1">
                <a:solidFill>
                  <a:srgbClr val="0000CC"/>
                </a:solidFill>
                <a:latin typeface="Times New Roman" panose="02020503050405090304" pitchFamily="18" charset="0"/>
                <a:ea typeface="楷体_GB2312" pitchFamily="1" charset="-122"/>
              </a:rPr>
              <a:t>若</a:t>
            </a:r>
            <a:r>
              <a:rPr lang="en-US" altLang="zh-CN" sz="2400" b="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CEQ</a:t>
            </a:r>
            <a:r>
              <a:rPr lang="zh-CN" altLang="en-US" sz="2400" b="1">
                <a:solidFill>
                  <a:srgbClr val="0000CC"/>
                </a:solidFill>
                <a:latin typeface="Times New Roman" panose="02020503050405090304" pitchFamily="18" charset="0"/>
                <a:ea typeface="楷体_GB2312" pitchFamily="1" charset="-122"/>
              </a:rPr>
              <a:t> ≥</a:t>
            </a:r>
            <a:r>
              <a:rPr lang="en-US" altLang="zh-CN" sz="2400" b="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BE(ON)</a:t>
            </a:r>
            <a:r>
              <a:rPr lang="zh-CN" altLang="en-US" sz="2400" b="1">
                <a:solidFill>
                  <a:srgbClr val="0000CC"/>
                </a:solidFill>
                <a:latin typeface="Times New Roman" panose="02020503050405090304" pitchFamily="18" charset="0"/>
                <a:ea typeface="楷体_GB2312" pitchFamily="1" charset="-122"/>
              </a:rPr>
              <a:t>（硅管为</a:t>
            </a:r>
            <a:r>
              <a:rPr lang="en-US" altLang="zh-CN" sz="2400" b="1">
                <a:solidFill>
                  <a:srgbClr val="0000CC"/>
                </a:solidFill>
                <a:latin typeface="Times New Roman" panose="02020503050405090304" pitchFamily="18" charset="0"/>
                <a:ea typeface="楷体_GB2312" pitchFamily="1" charset="-122"/>
              </a:rPr>
              <a:t>0.7V</a:t>
            </a:r>
            <a:r>
              <a:rPr lang="zh-CN" altLang="en-US" sz="2400" b="1">
                <a:solidFill>
                  <a:srgbClr val="0000CC"/>
                </a:solidFill>
                <a:latin typeface="Times New Roman" panose="02020503050405090304" pitchFamily="18" charset="0"/>
                <a:ea typeface="楷体_GB2312" pitchFamily="1" charset="-122"/>
              </a:rPr>
              <a:t>锗管为</a:t>
            </a:r>
            <a:r>
              <a:rPr lang="en-US" altLang="zh-CN" sz="2400" b="1">
                <a:solidFill>
                  <a:srgbClr val="0000CC"/>
                </a:solidFill>
                <a:latin typeface="Times New Roman" panose="02020503050405090304" pitchFamily="18" charset="0"/>
                <a:ea typeface="楷体_GB2312" pitchFamily="1" charset="-122"/>
              </a:rPr>
              <a:t>0.3V</a:t>
            </a:r>
            <a:r>
              <a:rPr lang="zh-CN" altLang="en-US" sz="2400" b="1">
                <a:solidFill>
                  <a:srgbClr val="0000CC"/>
                </a:solidFill>
                <a:latin typeface="Times New Roman" panose="02020503050405090304" pitchFamily="18" charset="0"/>
                <a:ea typeface="楷体_GB2312" pitchFamily="1" charset="-122"/>
              </a:rPr>
              <a:t>），则放</a:t>
            </a:r>
            <a:endParaRPr lang="zh-CN" altLang="en-US" sz="2400" b="1">
              <a:solidFill>
                <a:srgbClr val="0000CC"/>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      大导通的假定成立，即晶体管处于放大状态；</a:t>
            </a:r>
            <a:endParaRPr lang="zh-CN" altLang="en-US" sz="2400" b="1">
              <a:solidFill>
                <a:srgbClr val="000000"/>
              </a:solidFill>
              <a:latin typeface="Times New Roman" panose="02020503050405090304" pitchFamily="18" charset="0"/>
              <a:ea typeface="楷体_GB2312" pitchFamily="1" charset="-122"/>
            </a:endParaRPr>
          </a:p>
        </p:txBody>
      </p:sp>
      <p:sp>
        <p:nvSpPr>
          <p:cNvPr id="402645" name="Rectangle 213"/>
          <p:cNvSpPr>
            <a:spLocks noChangeArrowheads="1"/>
          </p:cNvSpPr>
          <p:nvPr/>
        </p:nvSpPr>
        <p:spPr bwMode="auto">
          <a:xfrm>
            <a:off x="2582863" y="4976730"/>
            <a:ext cx="758031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若</a:t>
            </a:r>
            <a:r>
              <a:rPr lang="en-US" altLang="zh-CN" sz="2400" b="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CEQ</a:t>
            </a:r>
            <a:r>
              <a:rPr lang="en-US" altLang="zh-CN" sz="2400" b="1">
                <a:solidFill>
                  <a:srgbClr val="0000CC"/>
                </a:solidFill>
                <a:latin typeface="Times New Roman" panose="02020503050405090304" pitchFamily="18" charset="0"/>
                <a:ea typeface="楷体_GB2312" pitchFamily="1" charset="-122"/>
              </a:rPr>
              <a:t>&lt;U</a:t>
            </a:r>
            <a:r>
              <a:rPr lang="en-US" altLang="zh-CN" sz="2400" b="1" baseline="-25000">
                <a:solidFill>
                  <a:srgbClr val="0000CC"/>
                </a:solidFill>
                <a:latin typeface="Times New Roman" panose="02020503050405090304" pitchFamily="18" charset="0"/>
                <a:ea typeface="楷体_GB2312" pitchFamily="1" charset="-122"/>
              </a:rPr>
              <a:t>BE(ON)</a:t>
            </a:r>
            <a:r>
              <a:rPr lang="zh-CN" altLang="en-US" sz="2400" b="1">
                <a:solidFill>
                  <a:srgbClr val="0000CC"/>
                </a:solidFill>
                <a:latin typeface="Times New Roman" panose="02020503050405090304" pitchFamily="18" charset="0"/>
                <a:ea typeface="楷体_GB2312" pitchFamily="1" charset="-122"/>
              </a:rPr>
              <a:t>，则晶体管处于饱和状态。           </a:t>
            </a:r>
            <a:r>
              <a:rPr lang="zh-CN" altLang="en-US"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402650" name="Object 218"/>
          <p:cNvGraphicFramePr>
            <a:graphicFrameLocks noChangeAspect="1"/>
          </p:cNvGraphicFramePr>
          <p:nvPr/>
        </p:nvGraphicFramePr>
        <p:xfrm>
          <a:off x="8264526" y="711117"/>
          <a:ext cx="542925" cy="1090613"/>
        </p:xfrm>
        <a:graphic>
          <a:graphicData uri="http://schemas.openxmlformats.org/presentationml/2006/ole">
            <mc:AlternateContent xmlns:mc="http://schemas.openxmlformats.org/markup-compatibility/2006">
              <mc:Choice xmlns:v="urn:schemas-microsoft-com:vml" Requires="v">
                <p:oleObj spid="_x0000_s9" name="Visio" r:id="rId15" imgW="483235" imgH="903605" progId="Visio.Drawing.11">
                  <p:embed/>
                </p:oleObj>
              </mc:Choice>
              <mc:Fallback>
                <p:oleObj name="Visio" r:id="rId15" imgW="483235" imgH="903605" progId="Visio.Drawing.11">
                  <p:embed/>
                  <p:pic>
                    <p:nvPicPr>
                      <p:cNvPr id="0" name="Object 2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64526" y="711117"/>
                        <a:ext cx="5429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2653" name="Rectangle 221"/>
          <p:cNvSpPr>
            <a:spLocks noChangeArrowheads="1"/>
          </p:cNvSpPr>
          <p:nvPr/>
        </p:nvSpPr>
        <p:spPr bwMode="auto">
          <a:xfrm>
            <a:off x="1784350" y="3284454"/>
            <a:ext cx="82613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b="1">
                <a:solidFill>
                  <a:srgbClr val="FF0000"/>
                </a:solidFill>
                <a:latin typeface="楷体_GB2312" pitchFamily="1" charset="-122"/>
                <a:ea typeface="楷体_GB2312" pitchFamily="1" charset="-122"/>
              </a:rPr>
              <a:t>方法</a:t>
            </a:r>
            <a:r>
              <a:rPr lang="en-US" altLang="zh-CN" b="1">
                <a:solidFill>
                  <a:srgbClr val="FF0000"/>
                </a:solidFill>
                <a:latin typeface="Times New Roman" panose="02020503050405090304" pitchFamily="18" charset="0"/>
                <a:ea typeface="楷体_GB2312" pitchFamily="1" charset="-122"/>
              </a:rPr>
              <a:t>1</a:t>
            </a:r>
            <a:r>
              <a:rPr lang="en-US" altLang="zh-CN" b="1">
                <a:solidFill>
                  <a:srgbClr val="FF0000"/>
                </a:solidFill>
                <a:latin typeface="楷体_GB2312" pitchFamily="1" charset="-122"/>
                <a:ea typeface="楷体_GB2312" pitchFamily="1" charset="-122"/>
              </a:rPr>
              <a:t>  </a:t>
            </a:r>
            <a:r>
              <a:rPr lang="zh-CN" altLang="en-US" sz="2400" b="1">
                <a:solidFill>
                  <a:srgbClr val="000000"/>
                </a:solidFill>
                <a:latin typeface="楷体_GB2312" pitchFamily="1" charset="-122"/>
                <a:ea typeface="楷体_GB2312" pitchFamily="1" charset="-122"/>
              </a:rPr>
              <a:t>按</a:t>
            </a:r>
            <a:r>
              <a:rPr lang="zh-CN" altLang="en-US" sz="2400" b="1">
                <a:solidFill>
                  <a:srgbClr val="000000"/>
                </a:solidFill>
                <a:latin typeface="Times New Roman" panose="02020503050405090304" pitchFamily="18" charset="0"/>
                <a:ea typeface="楷体_GB2312" pitchFamily="1" charset="-122"/>
              </a:rPr>
              <a:t>假定为放大导通求出的</a:t>
            </a:r>
            <a:r>
              <a:rPr lang="en-US" altLang="zh-CN" sz="2400" b="1">
                <a:solidFill>
                  <a:srgbClr val="000000"/>
                </a:solidFill>
                <a:latin typeface="Times New Roman" panose="02020503050405090304" pitchFamily="18" charset="0"/>
                <a:ea typeface="楷体_GB2312" pitchFamily="1" charset="-122"/>
              </a:rPr>
              <a:t>U</a:t>
            </a:r>
            <a:r>
              <a:rPr lang="en-US" altLang="zh-CN" sz="2400" b="1" baseline="-20000">
                <a:solidFill>
                  <a:srgbClr val="000000"/>
                </a:solidFill>
                <a:latin typeface="Times New Roman" panose="02020503050405090304" pitchFamily="18" charset="0"/>
                <a:ea typeface="楷体_GB2312" pitchFamily="1" charset="-122"/>
              </a:rPr>
              <a:t>CEQ</a:t>
            </a:r>
            <a:r>
              <a:rPr lang="zh-CN" altLang="en-US" sz="2400" b="1">
                <a:solidFill>
                  <a:srgbClr val="000000"/>
                </a:solidFill>
                <a:latin typeface="Times New Roman" panose="02020503050405090304" pitchFamily="18" charset="0"/>
                <a:ea typeface="楷体_GB2312" pitchFamily="1" charset="-122"/>
              </a:rPr>
              <a:t>，可作如下判断：</a:t>
            </a:r>
            <a:endParaRPr lang="zh-CN" altLang="en-US" sz="2400" b="1">
              <a:solidFill>
                <a:srgbClr val="000000"/>
              </a:solidFill>
              <a:latin typeface="Times New Roman" panose="02020503050405090304" pitchFamily="18" charset="0"/>
              <a:ea typeface="楷体_GB2312" pitchFamily="1" charset="-122"/>
            </a:endParaRPr>
          </a:p>
        </p:txBody>
      </p:sp>
      <p:sp>
        <p:nvSpPr>
          <p:cNvPr id="10" name="灯片编号占位符 9"/>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2653">
                                            <p:txEl>
                                              <p:pRg st="0" end="0"/>
                                            </p:txEl>
                                          </p:spTgt>
                                        </p:tgtEl>
                                        <p:attrNameLst>
                                          <p:attrName>style.visibility</p:attrName>
                                        </p:attrNameLst>
                                      </p:cBhvr>
                                      <p:to>
                                        <p:strVal val="visible"/>
                                      </p:to>
                                    </p:set>
                                    <p:animEffect transition="in" filter="wipe(left)">
                                      <p:cBhvr>
                                        <p:cTn id="7" dur="1000"/>
                                        <p:tgtEl>
                                          <p:spTgt spid="4026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2644"/>
                                        </p:tgtEl>
                                        <p:attrNameLst>
                                          <p:attrName>style.visibility</p:attrName>
                                        </p:attrNameLst>
                                      </p:cBhvr>
                                      <p:to>
                                        <p:strVal val="visible"/>
                                      </p:to>
                                    </p:set>
                                    <p:animEffect transition="in" filter="wipe(up)">
                                      <p:cBhvr>
                                        <p:cTn id="12" dur="1000"/>
                                        <p:tgtEl>
                                          <p:spTgt spid="4026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2645">
                                            <p:txEl>
                                              <p:pRg st="0" end="0"/>
                                            </p:txEl>
                                          </p:spTgt>
                                        </p:tgtEl>
                                        <p:attrNameLst>
                                          <p:attrName>style.visibility</p:attrName>
                                        </p:attrNameLst>
                                      </p:cBhvr>
                                      <p:to>
                                        <p:strVal val="visible"/>
                                      </p:to>
                                    </p:set>
                                    <p:animEffect transition="in" filter="wipe(left)">
                                      <p:cBhvr>
                                        <p:cTn id="17" dur="1000"/>
                                        <p:tgtEl>
                                          <p:spTgt spid="40264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2643"/>
                                        </p:tgtEl>
                                        <p:attrNameLst>
                                          <p:attrName>style.visibility</p:attrName>
                                        </p:attrNameLst>
                                      </p:cBhvr>
                                      <p:to>
                                        <p:strVal val="visible"/>
                                      </p:to>
                                    </p:set>
                                    <p:animEffect transition="in" filter="wipe(up)">
                                      <p:cBhvr>
                                        <p:cTn id="22" dur="500"/>
                                        <p:tgtEl>
                                          <p:spTgt spid="402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644" grpId="0"/>
      <p:bldP spid="402645" grpId="0" build="p"/>
      <p:bldP spid="40265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397635" y="699135"/>
            <a:ext cx="973201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[例题1.1.1] 电路如图所示，已知I</a:t>
            </a:r>
            <a:r>
              <a:rPr lang="zh-CN" altLang="en-US" baseline="-25000"/>
              <a:t>1</a:t>
            </a:r>
            <a:r>
              <a:rPr lang="zh-CN" altLang="en-US"/>
              <a:t>=2A， I</a:t>
            </a:r>
            <a:r>
              <a:rPr lang="zh-CN" altLang="en-US" baseline="-25000"/>
              <a:t>2</a:t>
            </a:r>
            <a:r>
              <a:rPr lang="zh-CN" altLang="en-US"/>
              <a:t>=-1.25A，I</a:t>
            </a:r>
            <a:r>
              <a:rPr lang="zh-CN" altLang="en-US" baseline="-25000"/>
              <a:t>3</a:t>
            </a:r>
            <a:r>
              <a:rPr lang="zh-CN" altLang="en-US"/>
              <a:t>=0.75A。求：</a:t>
            </a:r>
            <a:endParaRPr lang="zh-CN" altLang="en-US"/>
          </a:p>
          <a:p>
            <a:pPr algn="just" eaLnBrk="1" hangingPunct="1"/>
            <a:r>
              <a:rPr lang="zh-CN" altLang="en-US">
                <a:sym typeface="宋体" pitchFamily="2" charset="-122"/>
              </a:rPr>
              <a:t>⑴a、b、c各点的电位V</a:t>
            </a:r>
            <a:r>
              <a:rPr lang="zh-CN" altLang="en-US" baseline="-25000">
                <a:sym typeface="宋体" pitchFamily="2" charset="-122"/>
              </a:rPr>
              <a:t>a</a:t>
            </a:r>
            <a:r>
              <a:rPr lang="zh-CN" altLang="en-US">
                <a:sym typeface="宋体" pitchFamily="2" charset="-122"/>
              </a:rPr>
              <a:t>、V</a:t>
            </a:r>
            <a:r>
              <a:rPr lang="zh-CN" altLang="en-US" baseline="-25000">
                <a:sym typeface="宋体" pitchFamily="2" charset="-122"/>
              </a:rPr>
              <a:t>b</a:t>
            </a:r>
            <a:r>
              <a:rPr lang="zh-CN" altLang="en-US">
                <a:sym typeface="宋体" pitchFamily="2" charset="-122"/>
              </a:rPr>
              <a:t>、V</a:t>
            </a:r>
            <a:r>
              <a:rPr lang="zh-CN" altLang="en-US" baseline="-25000">
                <a:sym typeface="宋体" pitchFamily="2" charset="-122"/>
              </a:rPr>
              <a:t>c</a:t>
            </a:r>
            <a:r>
              <a:rPr lang="zh-CN" altLang="en-US">
                <a:sym typeface="宋体" pitchFamily="2" charset="-122"/>
              </a:rPr>
              <a:t>；</a:t>
            </a:r>
            <a:endParaRPr lang="zh-CN" altLang="en-US">
              <a:sym typeface="宋体" pitchFamily="2" charset="-122"/>
            </a:endParaRPr>
          </a:p>
          <a:p>
            <a:pPr algn="just" eaLnBrk="1" hangingPunct="1"/>
            <a:r>
              <a:rPr lang="zh-CN" altLang="en-US">
                <a:sym typeface="宋体" pitchFamily="2" charset="-122"/>
              </a:rPr>
              <a:t>⑵电压U</a:t>
            </a:r>
            <a:r>
              <a:rPr lang="zh-CN" altLang="en-US" baseline="-25000">
                <a:sym typeface="宋体" pitchFamily="2" charset="-122"/>
              </a:rPr>
              <a:t>ab</a:t>
            </a:r>
            <a:r>
              <a:rPr lang="zh-CN" altLang="en-US">
                <a:sym typeface="宋体" pitchFamily="2" charset="-122"/>
              </a:rPr>
              <a:t>、U</a:t>
            </a:r>
            <a:r>
              <a:rPr lang="zh-CN" altLang="en-US" baseline="-25000">
                <a:sym typeface="宋体" pitchFamily="2" charset="-122"/>
              </a:rPr>
              <a:t>bc</a:t>
            </a:r>
            <a:r>
              <a:rPr lang="zh-CN" altLang="en-US">
                <a:sym typeface="宋体" pitchFamily="2" charset="-122"/>
              </a:rPr>
              <a:t>；</a:t>
            </a:r>
            <a:endParaRPr lang="zh-CN" altLang="en-US">
              <a:sym typeface="宋体" pitchFamily="2" charset="-122"/>
            </a:endParaRPr>
          </a:p>
          <a:p>
            <a:pPr algn="just" eaLnBrk="1" hangingPunct="1"/>
            <a:r>
              <a:rPr lang="zh-CN" altLang="en-US">
                <a:sym typeface="宋体" pitchFamily="2" charset="-122"/>
              </a:rPr>
              <a:t>⑶E</a:t>
            </a:r>
            <a:r>
              <a:rPr lang="zh-CN" altLang="en-US" baseline="-25000">
                <a:sym typeface="宋体" pitchFamily="2" charset="-122"/>
              </a:rPr>
              <a:t>1</a:t>
            </a:r>
            <a:r>
              <a:rPr lang="zh-CN" altLang="en-US">
                <a:sym typeface="宋体" pitchFamily="2" charset="-122"/>
              </a:rPr>
              <a:t>、E</a:t>
            </a:r>
            <a:r>
              <a:rPr lang="zh-CN" altLang="en-US" baseline="-25000">
                <a:sym typeface="宋体" pitchFamily="2" charset="-122"/>
              </a:rPr>
              <a:t>2</a:t>
            </a:r>
            <a:r>
              <a:rPr lang="zh-CN" altLang="en-US">
                <a:sym typeface="宋体" pitchFamily="2" charset="-122"/>
              </a:rPr>
              <a:t>输出的功率P</a:t>
            </a:r>
            <a:r>
              <a:rPr lang="zh-CN" altLang="en-US" baseline="-25000">
                <a:sym typeface="宋体" pitchFamily="2" charset="-122"/>
              </a:rPr>
              <a:t>E1</a:t>
            </a:r>
            <a:r>
              <a:rPr lang="zh-CN" altLang="en-US">
                <a:sym typeface="宋体" pitchFamily="2" charset="-122"/>
              </a:rPr>
              <a:t>、P</a:t>
            </a:r>
            <a:r>
              <a:rPr lang="zh-CN" altLang="en-US" baseline="-25000">
                <a:sym typeface="宋体" pitchFamily="2" charset="-122"/>
              </a:rPr>
              <a:t>E2</a:t>
            </a:r>
            <a:endParaRPr lang="zh-CN" altLang="en-US" baseline="-25000">
              <a:sym typeface="宋体" pitchFamily="2" charset="-122"/>
            </a:endParaRPr>
          </a:p>
        </p:txBody>
      </p:sp>
      <p:grpSp>
        <p:nvGrpSpPr>
          <p:cNvPr id="18435" name="Group 3"/>
          <p:cNvGrpSpPr/>
          <p:nvPr/>
        </p:nvGrpSpPr>
        <p:grpSpPr bwMode="auto">
          <a:xfrm>
            <a:off x="6307139" y="3153411"/>
            <a:ext cx="4122737" cy="2820035"/>
            <a:chOff x="0" y="0"/>
            <a:chExt cx="6494" cy="4441"/>
          </a:xfrm>
        </p:grpSpPr>
        <p:sp>
          <p:nvSpPr>
            <p:cNvPr id="19464" name="未知"/>
            <p:cNvSpPr>
              <a:spLocks noChangeArrowheads="1"/>
            </p:cNvSpPr>
            <p:nvPr/>
          </p:nvSpPr>
          <p:spPr bwMode="auto">
            <a:xfrm>
              <a:off x="434" y="83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5" name="未知"/>
            <p:cNvSpPr>
              <a:spLocks noChangeArrowheads="1"/>
            </p:cNvSpPr>
            <p:nvPr/>
          </p:nvSpPr>
          <p:spPr bwMode="auto">
            <a:xfrm flipV="1">
              <a:off x="434" y="255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466" name="Group 6"/>
            <p:cNvGrpSpPr/>
            <p:nvPr/>
          </p:nvGrpSpPr>
          <p:grpSpPr bwMode="auto">
            <a:xfrm>
              <a:off x="0" y="2376"/>
              <a:ext cx="854" cy="210"/>
              <a:chOff x="0" y="0"/>
              <a:chExt cx="854" cy="210"/>
            </a:xfrm>
          </p:grpSpPr>
          <p:sp>
            <p:nvSpPr>
              <p:cNvPr id="19494" name="Line 7"/>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95" name="Line 8"/>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467" name="Group 9"/>
            <p:cNvGrpSpPr/>
            <p:nvPr/>
          </p:nvGrpSpPr>
          <p:grpSpPr bwMode="auto">
            <a:xfrm>
              <a:off x="5640" y="2386"/>
              <a:ext cx="854" cy="210"/>
              <a:chOff x="0" y="0"/>
              <a:chExt cx="854" cy="210"/>
            </a:xfrm>
          </p:grpSpPr>
          <p:sp>
            <p:nvSpPr>
              <p:cNvPr id="19492" name="Line 10"/>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93" name="Line 11"/>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9468" name="Rectangle 12"/>
            <p:cNvSpPr>
              <a:spLocks noChangeArrowheads="1"/>
            </p:cNvSpPr>
            <p:nvPr/>
          </p:nvSpPr>
          <p:spPr bwMode="auto">
            <a:xfrm>
              <a:off x="976" y="708"/>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69" name="Rectangle 13"/>
            <p:cNvSpPr>
              <a:spLocks noChangeArrowheads="1"/>
            </p:cNvSpPr>
            <p:nvPr/>
          </p:nvSpPr>
          <p:spPr bwMode="auto">
            <a:xfrm>
              <a:off x="4363" y="699"/>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0" name="Line 14"/>
            <p:cNvSpPr>
              <a:spLocks noChangeShapeType="1"/>
            </p:cNvSpPr>
            <p:nvPr/>
          </p:nvSpPr>
          <p:spPr bwMode="auto">
            <a:xfrm>
              <a:off x="3228" y="834"/>
              <a:ext cx="1" cy="360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71" name="Line 15"/>
            <p:cNvSpPr>
              <a:spLocks noChangeShapeType="1"/>
            </p:cNvSpPr>
            <p:nvPr/>
          </p:nvSpPr>
          <p:spPr bwMode="auto">
            <a:xfrm>
              <a:off x="2999" y="4440"/>
              <a:ext cx="480"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472" name="Oval 16"/>
            <p:cNvSpPr>
              <a:spLocks noChangeAspect="1" noChangeArrowheads="1"/>
            </p:cNvSpPr>
            <p:nvPr/>
          </p:nvSpPr>
          <p:spPr bwMode="auto">
            <a:xfrm flipH="1">
              <a:off x="3145" y="4022"/>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3" name="Rectangle 17"/>
            <p:cNvSpPr>
              <a:spLocks noChangeArrowheads="1"/>
            </p:cNvSpPr>
            <p:nvPr/>
          </p:nvSpPr>
          <p:spPr bwMode="auto">
            <a:xfrm rot="5400000">
              <a:off x="2712" y="2554"/>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4" name="Oval 18"/>
            <p:cNvSpPr>
              <a:spLocks noChangeAspect="1" noChangeArrowheads="1"/>
            </p:cNvSpPr>
            <p:nvPr/>
          </p:nvSpPr>
          <p:spPr bwMode="auto">
            <a:xfrm flipH="1">
              <a:off x="322" y="741"/>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5" name="Oval 19"/>
            <p:cNvSpPr>
              <a:spLocks noChangeAspect="1" noChangeArrowheads="1"/>
            </p:cNvSpPr>
            <p:nvPr/>
          </p:nvSpPr>
          <p:spPr bwMode="auto">
            <a:xfrm flipH="1">
              <a:off x="3125" y="734"/>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6" name="Oval 20"/>
            <p:cNvSpPr>
              <a:spLocks noChangeAspect="1" noChangeArrowheads="1"/>
            </p:cNvSpPr>
            <p:nvPr/>
          </p:nvSpPr>
          <p:spPr bwMode="auto">
            <a:xfrm flipH="1">
              <a:off x="5976" y="744"/>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9477" name="Line 21"/>
            <p:cNvSpPr>
              <a:spLocks noChangeShapeType="1"/>
            </p:cNvSpPr>
            <p:nvPr/>
          </p:nvSpPr>
          <p:spPr bwMode="auto">
            <a:xfrm>
              <a:off x="23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78" name="Line 22"/>
            <p:cNvSpPr>
              <a:spLocks noChangeShapeType="1"/>
            </p:cNvSpPr>
            <p:nvPr/>
          </p:nvSpPr>
          <p:spPr bwMode="auto">
            <a:xfrm flipH="1">
              <a:off x="38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79" name="Line 23"/>
            <p:cNvSpPr>
              <a:spLocks noChangeShapeType="1"/>
            </p:cNvSpPr>
            <p:nvPr/>
          </p:nvSpPr>
          <p:spPr bwMode="auto">
            <a:xfrm rot="5400000">
              <a:off x="3052" y="1556"/>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9480" name="Text Box 24"/>
            <p:cNvSpPr txBox="1">
              <a:spLocks noChangeArrowheads="1"/>
            </p:cNvSpPr>
            <p:nvPr/>
          </p:nvSpPr>
          <p:spPr bwMode="auto">
            <a:xfrm>
              <a:off x="144" y="35"/>
              <a:ext cx="614"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a</a:t>
              </a:r>
              <a:endParaRPr lang="zh-CN" altLang="en-US" sz="2400"/>
            </a:p>
          </p:txBody>
        </p:sp>
        <p:sp>
          <p:nvSpPr>
            <p:cNvPr id="19481" name="Text Box 25"/>
            <p:cNvSpPr txBox="1">
              <a:spLocks noChangeArrowheads="1"/>
            </p:cNvSpPr>
            <p:nvPr/>
          </p:nvSpPr>
          <p:spPr bwMode="auto">
            <a:xfrm>
              <a:off x="2950" y="5"/>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b</a:t>
              </a:r>
              <a:endParaRPr lang="zh-CN" altLang="en-US" sz="2400"/>
            </a:p>
          </p:txBody>
        </p:sp>
        <p:sp>
          <p:nvSpPr>
            <p:cNvPr id="19482" name="Text Box 26"/>
            <p:cNvSpPr txBox="1">
              <a:spLocks noChangeArrowheads="1"/>
            </p:cNvSpPr>
            <p:nvPr/>
          </p:nvSpPr>
          <p:spPr bwMode="auto">
            <a:xfrm>
              <a:off x="5764" y="35"/>
              <a:ext cx="57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c</a:t>
              </a:r>
              <a:endParaRPr lang="zh-CN" altLang="en-US" sz="2400"/>
            </a:p>
          </p:txBody>
        </p:sp>
        <p:graphicFrame>
          <p:nvGraphicFramePr>
            <p:cNvPr id="19483" name="对象 18458"/>
            <p:cNvGraphicFramePr>
              <a:graphicFrameLocks noChangeAspect="1"/>
            </p:cNvGraphicFramePr>
            <p:nvPr/>
          </p:nvGraphicFramePr>
          <p:xfrm>
            <a:off x="2243" y="42"/>
            <a:ext cx="479" cy="679"/>
          </p:xfrm>
          <a:graphic>
            <a:graphicData uri="http://schemas.openxmlformats.org/presentationml/2006/ole">
              <mc:AlternateContent xmlns:mc="http://schemas.openxmlformats.org/markup-compatibility/2006">
                <mc:Choice xmlns:v="urn:schemas-microsoft-com:vml" Requires="v">
                  <p:oleObj spid="_x0000_s2" name="" r:id="rId1" imgW="305435" imgH="432435" progId="">
                    <p:embed/>
                  </p:oleObj>
                </mc:Choice>
                <mc:Fallback>
                  <p:oleObj name="" r:id="rId1" imgW="305435" imgH="432435" progId="">
                    <p:embed/>
                    <p:pic>
                      <p:nvPicPr>
                        <p:cNvPr id="0" name="对象 184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 y="42"/>
                          <a:ext cx="47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4" name="对象 18459"/>
            <p:cNvGraphicFramePr>
              <a:graphicFrameLocks noChangeAspect="1"/>
            </p:cNvGraphicFramePr>
            <p:nvPr/>
          </p:nvGraphicFramePr>
          <p:xfrm>
            <a:off x="3675" y="53"/>
            <a:ext cx="499" cy="679"/>
          </p:xfrm>
          <a:graphic>
            <a:graphicData uri="http://schemas.openxmlformats.org/presentationml/2006/ole">
              <mc:AlternateContent xmlns:mc="http://schemas.openxmlformats.org/markup-compatibility/2006">
                <mc:Choice xmlns:v="urn:schemas-microsoft-com:vml" Requires="v">
                  <p:oleObj spid="_x0000_s3" name="" r:id="rId3" imgW="318135" imgH="432435" progId="">
                    <p:embed/>
                  </p:oleObj>
                </mc:Choice>
                <mc:Fallback>
                  <p:oleObj name="" r:id="rId3" imgW="318135" imgH="432435" progId="">
                    <p:embed/>
                    <p:pic>
                      <p:nvPicPr>
                        <p:cNvPr id="0" name="对象 184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 y="53"/>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5" name="对象 18460"/>
            <p:cNvGraphicFramePr>
              <a:graphicFrameLocks noChangeAspect="1"/>
            </p:cNvGraphicFramePr>
            <p:nvPr/>
          </p:nvGraphicFramePr>
          <p:xfrm>
            <a:off x="3361" y="1201"/>
            <a:ext cx="499" cy="679"/>
          </p:xfrm>
          <a:graphic>
            <a:graphicData uri="http://schemas.openxmlformats.org/presentationml/2006/ole">
              <mc:AlternateContent xmlns:mc="http://schemas.openxmlformats.org/markup-compatibility/2006">
                <mc:Choice xmlns:v="urn:schemas-microsoft-com:vml" Requires="v">
                  <p:oleObj spid="_x0000_s4" name="" r:id="rId5" imgW="318135" imgH="432435" progId="">
                    <p:embed/>
                  </p:oleObj>
                </mc:Choice>
                <mc:Fallback>
                  <p:oleObj name="" r:id="rId5" imgW="318135" imgH="432435" progId="">
                    <p:embed/>
                    <p:pic>
                      <p:nvPicPr>
                        <p:cNvPr id="0" name="对象 18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 y="1201"/>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6" name="对象 18461"/>
            <p:cNvGraphicFramePr>
              <a:graphicFrameLocks noChangeAspect="1"/>
            </p:cNvGraphicFramePr>
            <p:nvPr/>
          </p:nvGraphicFramePr>
          <p:xfrm>
            <a:off x="925" y="20"/>
            <a:ext cx="1199" cy="1419"/>
          </p:xfrm>
          <a:graphic>
            <a:graphicData uri="http://schemas.openxmlformats.org/presentationml/2006/ole">
              <mc:AlternateContent xmlns:mc="http://schemas.openxmlformats.org/markup-compatibility/2006">
                <mc:Choice xmlns:v="urn:schemas-microsoft-com:vml" Requires="v">
                  <p:oleObj spid="_x0000_s5" name="" r:id="rId7" imgW="762635" imgH="902335" progId="">
                    <p:embed/>
                  </p:oleObj>
                </mc:Choice>
                <mc:Fallback>
                  <p:oleObj name="" r:id="rId7" imgW="762635" imgH="902335" progId="">
                    <p:embed/>
                    <p:pic>
                      <p:nvPicPr>
                        <p:cNvPr id="0" name="对象 184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 y="2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7" name="对象 18462"/>
            <p:cNvGraphicFramePr>
              <a:graphicFrameLocks noChangeAspect="1"/>
            </p:cNvGraphicFramePr>
            <p:nvPr/>
          </p:nvGraphicFramePr>
          <p:xfrm>
            <a:off x="4425" y="0"/>
            <a:ext cx="1199" cy="1419"/>
          </p:xfrm>
          <a:graphic>
            <a:graphicData uri="http://schemas.openxmlformats.org/presentationml/2006/ole">
              <mc:AlternateContent xmlns:mc="http://schemas.openxmlformats.org/markup-compatibility/2006">
                <mc:Choice xmlns:v="urn:schemas-microsoft-com:vml" Requires="v">
                  <p:oleObj spid="_x0000_s6" name="" r:id="rId9" imgW="762635" imgH="902335" progId="">
                    <p:embed/>
                  </p:oleObj>
                </mc:Choice>
                <mc:Fallback>
                  <p:oleObj name="" r:id="rId9" imgW="762635" imgH="902335" progId="">
                    <p:embed/>
                    <p:pic>
                      <p:nvPicPr>
                        <p:cNvPr id="0" name="对象 184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 y="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8" name="对象 18463"/>
            <p:cNvGraphicFramePr>
              <a:graphicFrameLocks noChangeAspect="1"/>
            </p:cNvGraphicFramePr>
            <p:nvPr/>
          </p:nvGraphicFramePr>
          <p:xfrm>
            <a:off x="3460" y="1971"/>
            <a:ext cx="1039" cy="1419"/>
          </p:xfrm>
          <a:graphic>
            <a:graphicData uri="http://schemas.openxmlformats.org/presentationml/2006/ole">
              <mc:AlternateContent xmlns:mc="http://schemas.openxmlformats.org/markup-compatibility/2006">
                <mc:Choice xmlns:v="urn:schemas-microsoft-com:vml" Requires="v">
                  <p:oleObj spid="_x0000_s7" name="" r:id="rId11" imgW="661035" imgH="902335" progId="">
                    <p:embed/>
                  </p:oleObj>
                </mc:Choice>
                <mc:Fallback>
                  <p:oleObj name="" r:id="rId11" imgW="661035" imgH="902335" progId="">
                    <p:embed/>
                    <p:pic>
                      <p:nvPicPr>
                        <p:cNvPr id="0" name="对象 184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 y="1971"/>
                          <a:ext cx="103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89" name="Text Box 33"/>
            <p:cNvSpPr txBox="1">
              <a:spLocks noChangeArrowheads="1"/>
            </p:cNvSpPr>
            <p:nvPr/>
          </p:nvSpPr>
          <p:spPr bwMode="auto">
            <a:xfrm>
              <a:off x="3276" y="3424"/>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d</a:t>
              </a:r>
              <a:endParaRPr lang="zh-CN" altLang="en-US" sz="1800">
                <a:latin typeface="Arial" panose="020B0604020202090204" pitchFamily="34" charset="0"/>
                <a:ea typeface="宋体" pitchFamily="2" charset="-122"/>
              </a:endParaRPr>
            </a:p>
          </p:txBody>
        </p:sp>
        <p:graphicFrame>
          <p:nvGraphicFramePr>
            <p:cNvPr id="19490" name="对象 18465"/>
            <p:cNvGraphicFramePr>
              <a:graphicFrameLocks noChangeAspect="1"/>
            </p:cNvGraphicFramePr>
            <p:nvPr/>
          </p:nvGraphicFramePr>
          <p:xfrm>
            <a:off x="791" y="1825"/>
            <a:ext cx="1019" cy="1419"/>
          </p:xfrm>
          <a:graphic>
            <a:graphicData uri="http://schemas.openxmlformats.org/presentationml/2006/ole">
              <mc:AlternateContent xmlns:mc="http://schemas.openxmlformats.org/markup-compatibility/2006">
                <mc:Choice xmlns:v="urn:schemas-microsoft-com:vml" Requires="v">
                  <p:oleObj spid="_x0000_s8" name="" r:id="rId13" imgW="648335" imgH="902335" progId="">
                    <p:embed/>
                  </p:oleObj>
                </mc:Choice>
                <mc:Fallback>
                  <p:oleObj name="" r:id="rId13" imgW="648335" imgH="902335" progId="">
                    <p:embed/>
                    <p:pic>
                      <p:nvPicPr>
                        <p:cNvPr id="0" name="对象 184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 y="1825"/>
                          <a:ext cx="101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1" name="对象 18466"/>
            <p:cNvGraphicFramePr>
              <a:graphicFrameLocks noChangeAspect="1"/>
            </p:cNvGraphicFramePr>
            <p:nvPr/>
          </p:nvGraphicFramePr>
          <p:xfrm>
            <a:off x="5066" y="1673"/>
            <a:ext cx="759" cy="1419"/>
          </p:xfrm>
          <a:graphic>
            <a:graphicData uri="http://schemas.openxmlformats.org/presentationml/2006/ole">
              <mc:AlternateContent xmlns:mc="http://schemas.openxmlformats.org/markup-compatibility/2006">
                <mc:Choice xmlns:v="urn:schemas-microsoft-com:vml" Requires="v">
                  <p:oleObj spid="_x0000_s9" name="" r:id="rId15" imgW="483235" imgH="902335" progId="">
                    <p:embed/>
                  </p:oleObj>
                </mc:Choice>
                <mc:Fallback>
                  <p:oleObj name="" r:id="rId15" imgW="483235" imgH="902335" progId="">
                    <p:embed/>
                    <p:pic>
                      <p:nvPicPr>
                        <p:cNvPr id="0" name="对象 184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6" y="1673"/>
                          <a:ext cx="75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8471" name="Text Box 39"/>
          <p:cNvSpPr txBox="1">
            <a:spLocks noChangeArrowheads="1"/>
          </p:cNvSpPr>
          <p:nvPr/>
        </p:nvSpPr>
        <p:spPr bwMode="auto">
          <a:xfrm>
            <a:off x="2070100" y="3108961"/>
            <a:ext cx="3252788"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[解] </a:t>
            </a:r>
            <a:endParaRPr lang="zh-CN" altLang="en-US"/>
          </a:p>
          <a:p>
            <a:pPr algn="just" eaLnBrk="1" hangingPunct="1"/>
            <a:r>
              <a:rPr lang="zh-CN" altLang="en-US">
                <a:sym typeface="宋体" pitchFamily="2" charset="-122"/>
              </a:rPr>
              <a:t>⑴ V</a:t>
            </a:r>
            <a:r>
              <a:rPr lang="zh-CN" altLang="en-US" baseline="-25000">
                <a:sym typeface="宋体" pitchFamily="2" charset="-122"/>
              </a:rPr>
              <a:t>a</a:t>
            </a:r>
            <a:r>
              <a:rPr lang="en-US" altLang="zh-CN">
                <a:sym typeface="宋体" pitchFamily="2" charset="-122"/>
              </a:rPr>
              <a:t>=E</a:t>
            </a:r>
            <a:r>
              <a:rPr lang="en-US" altLang="zh-CN" baseline="-25000">
                <a:sym typeface="宋体" pitchFamily="2" charset="-122"/>
              </a:rPr>
              <a:t>1</a:t>
            </a:r>
            <a:r>
              <a:rPr lang="en-US" altLang="zh-CN">
                <a:sym typeface="宋体" pitchFamily="2" charset="-122"/>
              </a:rPr>
              <a:t>=10V</a:t>
            </a:r>
            <a:endParaRPr lang="en-US" altLang="zh-CN">
              <a:sym typeface="宋体" pitchFamily="2" charset="-122"/>
            </a:endParaRPr>
          </a:p>
          <a:p>
            <a:pPr algn="just" eaLnBrk="1" hangingPunct="1"/>
            <a:r>
              <a:rPr lang="zh-CN" altLang="en-US">
                <a:sym typeface="宋体" pitchFamily="2" charset="-122"/>
              </a:rPr>
              <a:t>    </a:t>
            </a:r>
            <a:r>
              <a:rPr lang="en-US" altLang="zh-CN">
                <a:sym typeface="宋体" pitchFamily="2" charset="-122"/>
              </a:rPr>
              <a:t>V</a:t>
            </a:r>
            <a:r>
              <a:rPr lang="en-US" altLang="zh-CN" baseline="-25000">
                <a:sym typeface="宋体" pitchFamily="2" charset="-122"/>
              </a:rPr>
              <a:t>c</a:t>
            </a:r>
            <a:r>
              <a:rPr lang="en-US" altLang="zh-CN">
                <a:sym typeface="宋体" pitchFamily="2" charset="-122"/>
              </a:rPr>
              <a:t>=E</a:t>
            </a:r>
            <a:r>
              <a:rPr lang="en-US" altLang="zh-CN" baseline="-25000">
                <a:sym typeface="宋体" pitchFamily="2" charset="-122"/>
              </a:rPr>
              <a:t>2</a:t>
            </a:r>
            <a:r>
              <a:rPr lang="en-US" altLang="zh-CN">
                <a:sym typeface="宋体" pitchFamily="2" charset="-122"/>
              </a:rPr>
              <a:t>=8V</a:t>
            </a:r>
            <a:endParaRPr lang="en-US" altLang="zh-CN">
              <a:sym typeface="宋体" pitchFamily="2" charset="-122"/>
            </a:endParaRPr>
          </a:p>
          <a:p>
            <a:pPr algn="just" eaLnBrk="1" hangingPunct="1"/>
            <a:r>
              <a:rPr lang="en-US" altLang="zh-CN">
                <a:sym typeface="宋体" pitchFamily="2" charset="-122"/>
              </a:rPr>
              <a:t>    U</a:t>
            </a:r>
            <a:r>
              <a:rPr lang="en-US" altLang="zh-CN" baseline="-25000">
                <a:sym typeface="宋体" pitchFamily="2" charset="-122"/>
              </a:rPr>
              <a:t>bd</a:t>
            </a:r>
            <a:r>
              <a:rPr lang="en-US" altLang="zh-CN">
                <a:sym typeface="宋体" pitchFamily="2" charset="-122"/>
              </a:rPr>
              <a:t>=R</a:t>
            </a:r>
            <a:r>
              <a:rPr lang="en-US" altLang="zh-CN" baseline="-25000">
                <a:sym typeface="宋体" pitchFamily="2" charset="-122"/>
              </a:rPr>
              <a:t>3</a:t>
            </a:r>
            <a:r>
              <a:rPr lang="en-US" altLang="zh-CN">
                <a:sym typeface="宋体" pitchFamily="2" charset="-122"/>
              </a:rPr>
              <a:t>I</a:t>
            </a:r>
            <a:r>
              <a:rPr lang="en-US" altLang="zh-CN" baseline="-25000">
                <a:sym typeface="宋体" pitchFamily="2" charset="-122"/>
              </a:rPr>
              <a:t>3</a:t>
            </a:r>
            <a:r>
              <a:rPr lang="en-US" altLang="zh-CN">
                <a:sym typeface="宋体" pitchFamily="2" charset="-122"/>
              </a:rPr>
              <a:t>=9V</a:t>
            </a:r>
            <a:endParaRPr lang="en-US" altLang="zh-CN">
              <a:sym typeface="宋体" pitchFamily="2" charset="-122"/>
            </a:endParaRPr>
          </a:p>
          <a:p>
            <a:pPr algn="just" eaLnBrk="1" hangingPunct="1"/>
            <a:r>
              <a:rPr lang="en-US" altLang="zh-CN">
                <a:sym typeface="宋体" pitchFamily="2" charset="-122"/>
              </a:rPr>
              <a:t>    V</a:t>
            </a:r>
            <a:r>
              <a:rPr lang="en-US" altLang="zh-CN" baseline="-25000">
                <a:sym typeface="宋体" pitchFamily="2" charset="-122"/>
              </a:rPr>
              <a:t>b</a:t>
            </a:r>
            <a:r>
              <a:rPr lang="en-US" altLang="zh-CN">
                <a:sym typeface="宋体" pitchFamily="2" charset="-122"/>
              </a:rPr>
              <a:t>=U</a:t>
            </a:r>
            <a:r>
              <a:rPr lang="en-US" altLang="zh-CN" baseline="-25000">
                <a:sym typeface="宋体" pitchFamily="2" charset="-122"/>
              </a:rPr>
              <a:t>bd</a:t>
            </a:r>
            <a:r>
              <a:rPr lang="en-US" altLang="zh-CN">
                <a:sym typeface="宋体" pitchFamily="2" charset="-122"/>
              </a:rPr>
              <a:t>=9V</a:t>
            </a:r>
            <a:endParaRPr lang="en-US" altLang="zh-CN">
              <a:sym typeface="宋体" pitchFamily="2" charset="-122"/>
            </a:endParaRPr>
          </a:p>
        </p:txBody>
      </p:sp>
      <p:sp>
        <p:nvSpPr>
          <p:cNvPr id="10" name="灯片编号占位符 9"/>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up)">
                                      <p:cBhvr>
                                        <p:cTn id="7" dur="500"/>
                                        <p:tgtEl>
                                          <p:spTgt spid="1843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dissolve">
                                      <p:cBhvr>
                                        <p:cTn id="11" dur="500"/>
                                        <p:tgtEl>
                                          <p:spTgt spid="184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471"/>
                                        </p:tgtEl>
                                        <p:attrNameLst>
                                          <p:attrName>style.visibility</p:attrName>
                                        </p:attrNameLst>
                                      </p:cBhvr>
                                      <p:to>
                                        <p:strVal val="visible"/>
                                      </p:to>
                                    </p:set>
                                    <p:animEffect transition="in" filter="wipe(up)">
                                      <p:cBhvr>
                                        <p:cTn id="16" dur="500"/>
                                        <p:tgtEl>
                                          <p:spTgt spid="18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71"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2130" name="Object 2"/>
          <p:cNvGraphicFramePr>
            <a:graphicFrameLocks noGrp="1" noChangeAspect="1"/>
          </p:cNvGraphicFramePr>
          <p:nvPr>
            <p:ph type="title"/>
          </p:nvPr>
        </p:nvGraphicFramePr>
        <p:xfrm>
          <a:off x="2660650" y="3972143"/>
          <a:ext cx="3613150" cy="955675"/>
        </p:xfrm>
        <a:graphic>
          <a:graphicData uri="http://schemas.openxmlformats.org/presentationml/2006/ole">
            <mc:AlternateContent xmlns:mc="http://schemas.openxmlformats.org/markup-compatibility/2006">
              <mc:Choice xmlns:v="urn:schemas-microsoft-com:vml" Requires="v">
                <p:oleObj spid="_x0000_s2" name="Equation" r:id="rId1" imgW="1727200" imgH="457200" progId="Equation.DSMT4">
                  <p:embed/>
                </p:oleObj>
              </mc:Choice>
              <mc:Fallback>
                <p:oleObj name="Equation" r:id="rId1" imgW="1727200" imgH="4572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3972143"/>
                        <a:ext cx="361315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2262" name="Object 134"/>
          <p:cNvGraphicFramePr>
            <a:graphicFrameLocks noGrp="1" noChangeAspect="1"/>
          </p:cNvGraphicFramePr>
          <p:nvPr>
            <p:ph sz="half" idx="1"/>
          </p:nvPr>
        </p:nvGraphicFramePr>
        <p:xfrm>
          <a:off x="2370138" y="2052855"/>
          <a:ext cx="4597400" cy="1141413"/>
        </p:xfrm>
        <a:graphic>
          <a:graphicData uri="http://schemas.openxmlformats.org/presentationml/2006/ole">
            <mc:AlternateContent xmlns:mc="http://schemas.openxmlformats.org/markup-compatibility/2006">
              <mc:Choice xmlns:v="urn:schemas-microsoft-com:vml" Requires="v">
                <p:oleObj spid="_x0000_s3" name="Equation" r:id="rId3" imgW="2044700" imgH="482600" progId="Equation.DSMT4">
                  <p:embed/>
                </p:oleObj>
              </mc:Choice>
              <mc:Fallback>
                <p:oleObj name="Equation" r:id="rId3" imgW="2044700" imgH="482600" progId="Equation.DSMT4">
                  <p:embed/>
                  <p:pic>
                    <p:nvPicPr>
                      <p:cNvPr id="0" name="Object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138" y="2052855"/>
                        <a:ext cx="4597400"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2135" name="Object 7"/>
          <p:cNvGraphicFramePr>
            <a:graphicFrameLocks noGrp="1" noChangeAspect="1"/>
          </p:cNvGraphicFramePr>
          <p:nvPr>
            <p:ph sz="quarter" idx="2"/>
          </p:nvPr>
        </p:nvGraphicFramePr>
        <p:xfrm>
          <a:off x="7331076" y="3946743"/>
          <a:ext cx="2170113" cy="1006475"/>
        </p:xfrm>
        <a:graphic>
          <a:graphicData uri="http://schemas.openxmlformats.org/presentationml/2006/ole">
            <mc:AlternateContent xmlns:mc="http://schemas.openxmlformats.org/markup-compatibility/2006">
              <mc:Choice xmlns:v="urn:schemas-microsoft-com:vml" Requires="v">
                <p:oleObj spid="_x0000_s4" name="Equation" r:id="rId5" imgW="875665" imgH="444500" progId="Equation.DSMT4">
                  <p:embed/>
                </p:oleObj>
              </mc:Choice>
              <mc:Fallback>
                <p:oleObj name="Equation" r:id="rId5" imgW="875665" imgH="4445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76" y="3946743"/>
                        <a:ext cx="21701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2132" name="AutoShape 4"/>
          <p:cNvSpPr>
            <a:spLocks noChangeArrowheads="1"/>
          </p:cNvSpPr>
          <p:nvPr/>
        </p:nvSpPr>
        <p:spPr bwMode="auto">
          <a:xfrm>
            <a:off x="6500813" y="4330918"/>
            <a:ext cx="609600" cy="306387"/>
          </a:xfrm>
          <a:prstGeom prst="rightArrow">
            <a:avLst>
              <a:gd name="adj1" fmla="val 50000"/>
              <a:gd name="adj2" fmla="val 49741"/>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133" name="Rectangle 5"/>
          <p:cNvSpPr>
            <a:spLocks noChangeArrowheads="1"/>
          </p:cNvSpPr>
          <p:nvPr/>
        </p:nvSpPr>
        <p:spPr bwMode="auto">
          <a:xfrm>
            <a:off x="1947863" y="5000842"/>
            <a:ext cx="836136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根据该</a:t>
            </a:r>
            <a:r>
              <a:rPr lang="en-US" altLang="zh-CN" sz="2400" b="1">
                <a:solidFill>
                  <a:srgbClr val="000000"/>
                </a:solidFill>
                <a:latin typeface="Times New Roman" panose="02020503050405090304" pitchFamily="18" charset="0"/>
                <a:ea typeface="楷体_GB2312" pitchFamily="1" charset="-122"/>
              </a:rPr>
              <a:t>I</a:t>
            </a:r>
            <a:r>
              <a:rPr lang="en-US" altLang="zh-CN" sz="2400" b="1" baseline="-20000">
                <a:solidFill>
                  <a:srgbClr val="000000"/>
                </a:solidFill>
                <a:latin typeface="Times New Roman" panose="02020503050405090304" pitchFamily="18" charset="0"/>
                <a:ea typeface="楷体_GB2312" pitchFamily="1" charset="-122"/>
              </a:rPr>
              <a:t>B(sat)</a:t>
            </a:r>
            <a:r>
              <a:rPr lang="zh-CN" altLang="en-US" sz="2400" b="1">
                <a:solidFill>
                  <a:srgbClr val="000000"/>
                </a:solidFill>
                <a:latin typeface="Times New Roman" panose="02020503050405090304" pitchFamily="18" charset="0"/>
                <a:ea typeface="楷体_GB2312" pitchFamily="1" charset="-122"/>
              </a:rPr>
              <a:t> 值，与前式算出的</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zh-CN" altLang="en-US" sz="2400" b="1">
                <a:solidFill>
                  <a:srgbClr val="000000"/>
                </a:solidFill>
                <a:latin typeface="Times New Roman" panose="02020503050405090304" pitchFamily="18" charset="0"/>
                <a:ea typeface="楷体_GB2312" pitchFamily="1" charset="-122"/>
              </a:rPr>
              <a:t>比较可作如下判断：</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                若</a:t>
            </a:r>
            <a:r>
              <a:rPr lang="en-US" altLang="zh-CN" sz="2400" b="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BQ</a:t>
            </a:r>
            <a:r>
              <a:rPr lang="zh-CN" altLang="en-US" sz="2400" b="1">
                <a:solidFill>
                  <a:srgbClr val="0000CC"/>
                </a:solidFill>
                <a:latin typeface="Times New Roman" panose="02020503050405090304" pitchFamily="18" charset="0"/>
                <a:ea typeface="楷体_GB2312" pitchFamily="1" charset="-122"/>
              </a:rPr>
              <a:t> </a:t>
            </a:r>
            <a:r>
              <a:rPr lang="en-US" altLang="zh-CN" sz="2400" b="1">
                <a:solidFill>
                  <a:srgbClr val="0000CC"/>
                </a:solidFill>
                <a:latin typeface="Times New Roman" panose="02020503050405090304" pitchFamily="18" charset="0"/>
              </a:rPr>
              <a:t>≤ </a:t>
            </a:r>
            <a:r>
              <a:rPr lang="en-US" altLang="zh-CN" sz="2400" b="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B(sat)</a:t>
            </a:r>
            <a:r>
              <a:rPr lang="en-US" altLang="zh-CN" sz="2400" b="1">
                <a:solidFill>
                  <a:srgbClr val="0000CC"/>
                </a:solidFill>
                <a:latin typeface="Times New Roman" panose="02020503050405090304" pitchFamily="18" charset="0"/>
              </a:rPr>
              <a:t> </a:t>
            </a:r>
            <a:r>
              <a:rPr lang="zh-CN" altLang="en-US" sz="2400" b="1">
                <a:solidFill>
                  <a:srgbClr val="0000CC"/>
                </a:solidFill>
                <a:latin typeface="Times New Roman" panose="02020503050405090304" pitchFamily="18" charset="0"/>
              </a:rPr>
              <a:t>，</a:t>
            </a:r>
            <a:r>
              <a:rPr lang="zh-CN" altLang="en-US" sz="2400" b="1">
                <a:solidFill>
                  <a:srgbClr val="0000CC"/>
                </a:solidFill>
                <a:latin typeface="Times New Roman" panose="02020503050405090304" pitchFamily="18" charset="0"/>
                <a:ea typeface="楷体_GB2312" pitchFamily="1" charset="-122"/>
              </a:rPr>
              <a:t>晶体管处于放大状态；</a:t>
            </a:r>
            <a:endParaRPr lang="zh-CN" altLang="en-US" sz="2400" b="1">
              <a:solidFill>
                <a:srgbClr val="0000CC"/>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CC"/>
                </a:solidFill>
                <a:latin typeface="Times New Roman" panose="02020503050405090304" pitchFamily="18" charset="0"/>
                <a:ea typeface="楷体_GB2312" pitchFamily="1" charset="-122"/>
              </a:rPr>
              <a:t>                若</a:t>
            </a:r>
            <a:r>
              <a:rPr lang="en-US" altLang="zh-CN" sz="2400" b="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BQ </a:t>
            </a:r>
            <a:r>
              <a:rPr lang="en-US" altLang="zh-CN" sz="2400" b="1">
                <a:solidFill>
                  <a:srgbClr val="0000CC"/>
                </a:solidFill>
                <a:latin typeface="Times New Roman" panose="02020503050405090304" pitchFamily="18" charset="0"/>
              </a:rPr>
              <a:t>&gt; </a:t>
            </a:r>
            <a:r>
              <a:rPr lang="en-US" altLang="zh-CN" sz="2400" b="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B(sat)</a:t>
            </a:r>
            <a:r>
              <a:rPr lang="en-US" altLang="zh-CN" sz="2400" b="1">
                <a:solidFill>
                  <a:srgbClr val="0000CC"/>
                </a:solidFill>
                <a:latin typeface="Times New Roman" panose="02020503050405090304" pitchFamily="18" charset="0"/>
              </a:rPr>
              <a:t> </a:t>
            </a:r>
            <a:r>
              <a:rPr lang="zh-CN" altLang="en-US" sz="2400" b="1">
                <a:solidFill>
                  <a:srgbClr val="0000CC"/>
                </a:solidFill>
                <a:latin typeface="Times New Roman" panose="02020503050405090304" pitchFamily="18" charset="0"/>
              </a:rPr>
              <a:t>，  </a:t>
            </a:r>
            <a:r>
              <a:rPr lang="zh-CN" altLang="en-US" sz="2400" b="1">
                <a:solidFill>
                  <a:srgbClr val="0000CC"/>
                </a:solidFill>
                <a:latin typeface="Times New Roman" panose="02020503050405090304" pitchFamily="18" charset="0"/>
                <a:ea typeface="楷体_GB2312" pitchFamily="1" charset="-122"/>
              </a:rPr>
              <a:t>则晶体管处于饱和状态。              </a:t>
            </a:r>
            <a:endParaRPr lang="zh-CN" altLang="en-US" sz="2400" b="1">
              <a:solidFill>
                <a:srgbClr val="0000CC"/>
              </a:solidFill>
              <a:latin typeface="Times New Roman" panose="02020503050405090304" pitchFamily="18" charset="0"/>
              <a:ea typeface="楷体_GB2312" pitchFamily="1" charset="-122"/>
            </a:endParaRPr>
          </a:p>
        </p:txBody>
      </p:sp>
      <p:sp>
        <p:nvSpPr>
          <p:cNvPr id="1072134" name="Rectangle 6"/>
          <p:cNvSpPr>
            <a:spLocks noChangeArrowheads="1"/>
          </p:cNvSpPr>
          <p:nvPr/>
        </p:nvSpPr>
        <p:spPr bwMode="auto">
          <a:xfrm>
            <a:off x="1803400" y="3313329"/>
            <a:ext cx="85598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25000"/>
              </a:lnSpc>
              <a:spcAft>
                <a:spcPct val="0"/>
              </a:spcAft>
              <a:buNone/>
            </a:pPr>
            <a:r>
              <a:rPr lang="zh-CN" altLang="en-US" sz="2800" b="1">
                <a:solidFill>
                  <a:srgbClr val="FF0000"/>
                </a:solidFill>
                <a:latin typeface="楷体_GB2312" pitchFamily="1" charset="-122"/>
                <a:ea typeface="楷体_GB2312" pitchFamily="1" charset="-122"/>
              </a:rPr>
              <a:t>方法</a:t>
            </a:r>
            <a:r>
              <a:rPr lang="en-US" altLang="zh-CN" sz="2800" b="1">
                <a:solidFill>
                  <a:srgbClr val="FF0000"/>
                </a:solidFill>
                <a:latin typeface="Times New Roman" panose="02020503050405090304" pitchFamily="18" charset="0"/>
                <a:ea typeface="楷体_GB2312" pitchFamily="1" charset="-122"/>
              </a:rPr>
              <a:t>2  </a:t>
            </a:r>
            <a:r>
              <a:rPr lang="zh-CN" altLang="en-US" sz="2400" b="1">
                <a:solidFill>
                  <a:srgbClr val="000000"/>
                </a:solidFill>
                <a:latin typeface="Times New Roman" panose="02020503050405090304" pitchFamily="18" charset="0"/>
                <a:ea typeface="楷体_GB2312" pitchFamily="1" charset="-122"/>
              </a:rPr>
              <a:t>假定晶体管临界饱和，此时的最大集电极电流 </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C(sat)</a:t>
            </a:r>
            <a:r>
              <a:rPr lang="zh-CN" altLang="en-US" sz="2400" b="1">
                <a:solidFill>
                  <a:srgbClr val="000000"/>
                </a:solidFill>
                <a:latin typeface="Times New Roman" panose="02020503050405090304" pitchFamily="18" charset="0"/>
                <a:ea typeface="楷体_GB2312" pitchFamily="1" charset="-122"/>
              </a:rPr>
              <a:t>为 </a:t>
            </a:r>
            <a:endParaRPr lang="zh-CN" altLang="en-US" sz="2400" b="1">
              <a:solidFill>
                <a:srgbClr val="000000"/>
              </a:solidFill>
              <a:latin typeface="Times New Roman" panose="02020503050405090304" pitchFamily="18" charset="0"/>
              <a:ea typeface="楷体_GB2312" pitchFamily="1" charset="-122"/>
            </a:endParaRPr>
          </a:p>
          <a:p>
            <a:pPr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a:t>
            </a:r>
            <a:endParaRPr lang="zh-CN" altLang="en-US" sz="2400" b="1">
              <a:solidFill>
                <a:srgbClr val="000000"/>
              </a:solidFill>
              <a:latin typeface="Times New Roman" panose="02020503050405090304" pitchFamily="18" charset="0"/>
              <a:ea typeface="楷体_GB2312" pitchFamily="1" charset="-122"/>
            </a:endParaRPr>
          </a:p>
        </p:txBody>
      </p:sp>
      <p:grpSp>
        <p:nvGrpSpPr>
          <p:cNvPr id="1072224" name="Group 96"/>
          <p:cNvGrpSpPr/>
          <p:nvPr/>
        </p:nvGrpSpPr>
        <p:grpSpPr bwMode="auto">
          <a:xfrm>
            <a:off x="7075489" y="901917"/>
            <a:ext cx="2879725" cy="2405062"/>
            <a:chOff x="3595" y="1290"/>
            <a:chExt cx="1743" cy="1888"/>
          </a:xfrm>
        </p:grpSpPr>
        <p:sp>
          <p:nvSpPr>
            <p:cNvPr id="1072225" name="Line 97"/>
            <p:cNvSpPr>
              <a:spLocks noChangeShapeType="1"/>
            </p:cNvSpPr>
            <p:nvPr/>
          </p:nvSpPr>
          <p:spPr bwMode="auto">
            <a:xfrm>
              <a:off x="4515" y="1290"/>
              <a:ext cx="2" cy="18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26" name="Line 98"/>
            <p:cNvSpPr>
              <a:spLocks noChangeShapeType="1"/>
            </p:cNvSpPr>
            <p:nvPr/>
          </p:nvSpPr>
          <p:spPr bwMode="auto">
            <a:xfrm flipH="1">
              <a:off x="3705" y="1953"/>
              <a:ext cx="58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27" name="Line 99"/>
            <p:cNvSpPr>
              <a:spLocks noChangeShapeType="1"/>
            </p:cNvSpPr>
            <p:nvPr/>
          </p:nvSpPr>
          <p:spPr bwMode="auto">
            <a:xfrm flipH="1">
              <a:off x="4515" y="1290"/>
              <a:ext cx="701"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28" name="Line 100"/>
            <p:cNvSpPr>
              <a:spLocks noChangeShapeType="1"/>
            </p:cNvSpPr>
            <p:nvPr/>
          </p:nvSpPr>
          <p:spPr bwMode="auto">
            <a:xfrm>
              <a:off x="5216" y="1290"/>
              <a:ext cx="1" cy="18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29" name="Line 101"/>
            <p:cNvSpPr>
              <a:spLocks noChangeShapeType="1"/>
            </p:cNvSpPr>
            <p:nvPr/>
          </p:nvSpPr>
          <p:spPr bwMode="auto">
            <a:xfrm flipH="1">
              <a:off x="3705" y="3149"/>
              <a:ext cx="1511"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0" name="Line 102"/>
            <p:cNvSpPr>
              <a:spLocks noChangeShapeType="1"/>
            </p:cNvSpPr>
            <p:nvPr/>
          </p:nvSpPr>
          <p:spPr bwMode="auto">
            <a:xfrm>
              <a:off x="3705" y="1953"/>
              <a:ext cx="2" cy="11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1" name="Line 103"/>
            <p:cNvSpPr>
              <a:spLocks noChangeShapeType="1"/>
            </p:cNvSpPr>
            <p:nvPr/>
          </p:nvSpPr>
          <p:spPr bwMode="auto">
            <a:xfrm>
              <a:off x="4295" y="1953"/>
              <a:ext cx="220" cy="1"/>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2" name="Line 104"/>
            <p:cNvSpPr>
              <a:spLocks noChangeShapeType="1"/>
            </p:cNvSpPr>
            <p:nvPr/>
          </p:nvSpPr>
          <p:spPr bwMode="auto">
            <a:xfrm>
              <a:off x="4515" y="1783"/>
              <a:ext cx="2" cy="338"/>
            </a:xfrm>
            <a:prstGeom prst="line">
              <a:avLst/>
            </a:prstGeom>
            <a:noFill/>
            <a:ln w="31750">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3" name="Line 105"/>
            <p:cNvSpPr>
              <a:spLocks noChangeShapeType="1"/>
            </p:cNvSpPr>
            <p:nvPr/>
          </p:nvSpPr>
          <p:spPr bwMode="auto">
            <a:xfrm>
              <a:off x="4295" y="1783"/>
              <a:ext cx="1" cy="33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4" name="Line 106"/>
            <p:cNvSpPr>
              <a:spLocks noChangeShapeType="1"/>
            </p:cNvSpPr>
            <p:nvPr/>
          </p:nvSpPr>
          <p:spPr bwMode="auto">
            <a:xfrm flipV="1">
              <a:off x="4295" y="1783"/>
              <a:ext cx="220" cy="9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5" name="Line 107"/>
            <p:cNvSpPr>
              <a:spLocks noChangeShapeType="1"/>
            </p:cNvSpPr>
            <p:nvPr/>
          </p:nvSpPr>
          <p:spPr bwMode="auto">
            <a:xfrm>
              <a:off x="4295" y="2008"/>
              <a:ext cx="220" cy="9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6" name="Freeform 108"/>
            <p:cNvSpPr/>
            <p:nvPr/>
          </p:nvSpPr>
          <p:spPr bwMode="auto">
            <a:xfrm>
              <a:off x="4405" y="2037"/>
              <a:ext cx="110" cy="84"/>
            </a:xfrm>
            <a:custGeom>
              <a:avLst/>
              <a:gdLst>
                <a:gd name="T0" fmla="*/ 0 w 89"/>
                <a:gd name="T1" fmla="*/ 39 h 59"/>
                <a:gd name="T2" fmla="*/ 20 w 89"/>
                <a:gd name="T3" fmla="*/ 29 h 59"/>
                <a:gd name="T4" fmla="*/ 10 w 89"/>
                <a:gd name="T5" fmla="*/ 0 h 59"/>
                <a:gd name="T6" fmla="*/ 89 w 89"/>
                <a:gd name="T7" fmla="*/ 59 h 59"/>
                <a:gd name="T8" fmla="*/ 0 w 89"/>
                <a:gd name="T9" fmla="*/ 39 h 59"/>
              </a:gdLst>
              <a:ahLst/>
              <a:cxnLst>
                <a:cxn ang="0">
                  <a:pos x="T0" y="T1"/>
                </a:cxn>
                <a:cxn ang="0">
                  <a:pos x="T2" y="T3"/>
                </a:cxn>
                <a:cxn ang="0">
                  <a:pos x="T4" y="T5"/>
                </a:cxn>
                <a:cxn ang="0">
                  <a:pos x="T6" y="T7"/>
                </a:cxn>
                <a:cxn ang="0">
                  <a:pos x="T8" y="T9"/>
                </a:cxn>
              </a:cxnLst>
              <a:rect l="0" t="0" r="r" b="b"/>
              <a:pathLst>
                <a:path w="89" h="59">
                  <a:moveTo>
                    <a:pt x="0" y="39"/>
                  </a:moveTo>
                  <a:lnTo>
                    <a:pt x="20" y="29"/>
                  </a:lnTo>
                  <a:lnTo>
                    <a:pt x="10" y="0"/>
                  </a:lnTo>
                  <a:lnTo>
                    <a:pt x="89" y="59"/>
                  </a:lnTo>
                  <a:lnTo>
                    <a:pt x="0" y="3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7" name="Rectangle 109"/>
            <p:cNvSpPr>
              <a:spLocks noChangeArrowheads="1"/>
            </p:cNvSpPr>
            <p:nvPr/>
          </p:nvSpPr>
          <p:spPr bwMode="auto">
            <a:xfrm>
              <a:off x="4455" y="2244"/>
              <a:ext cx="110" cy="324"/>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8" name="Line 110"/>
            <p:cNvSpPr>
              <a:spLocks noChangeShapeType="1"/>
            </p:cNvSpPr>
            <p:nvPr/>
          </p:nvSpPr>
          <p:spPr bwMode="auto">
            <a:xfrm flipV="1">
              <a:off x="4515" y="2854"/>
              <a:ext cx="2" cy="56"/>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39" name="Line 111"/>
            <p:cNvSpPr>
              <a:spLocks noChangeShapeType="1"/>
            </p:cNvSpPr>
            <p:nvPr/>
          </p:nvSpPr>
          <p:spPr bwMode="auto">
            <a:xfrm>
              <a:off x="4467" y="2910"/>
              <a:ext cx="111"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0" name="Line 112"/>
            <p:cNvSpPr>
              <a:spLocks noChangeShapeType="1"/>
            </p:cNvSpPr>
            <p:nvPr/>
          </p:nvSpPr>
          <p:spPr bwMode="auto">
            <a:xfrm>
              <a:off x="4405" y="2854"/>
              <a:ext cx="23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1" name="Freeform 113"/>
            <p:cNvSpPr/>
            <p:nvPr/>
          </p:nvSpPr>
          <p:spPr bwMode="auto">
            <a:xfrm>
              <a:off x="4492" y="3122"/>
              <a:ext cx="61" cy="56"/>
            </a:xfrm>
            <a:custGeom>
              <a:avLst/>
              <a:gdLst>
                <a:gd name="T0" fmla="*/ 0 w 49"/>
                <a:gd name="T1" fmla="*/ 19 h 39"/>
                <a:gd name="T2" fmla="*/ 9 w 49"/>
                <a:gd name="T3" fmla="*/ 0 h 39"/>
                <a:gd name="T4" fmla="*/ 39 w 49"/>
                <a:gd name="T5" fmla="*/ 0 h 39"/>
                <a:gd name="T6" fmla="*/ 49 w 49"/>
                <a:gd name="T7" fmla="*/ 19 h 39"/>
                <a:gd name="T8" fmla="*/ 39 w 49"/>
                <a:gd name="T9" fmla="*/ 39 h 39"/>
                <a:gd name="T10" fmla="*/ 9 w 49"/>
                <a:gd name="T11" fmla="*/ 39 h 39"/>
                <a:gd name="T12" fmla="*/ 0 w 49"/>
                <a:gd name="T13" fmla="*/ 19 h 39"/>
              </a:gdLst>
              <a:ahLst/>
              <a:cxnLst>
                <a:cxn ang="0">
                  <a:pos x="T0" y="T1"/>
                </a:cxn>
                <a:cxn ang="0">
                  <a:pos x="T2" y="T3"/>
                </a:cxn>
                <a:cxn ang="0">
                  <a:pos x="T4" y="T5"/>
                </a:cxn>
                <a:cxn ang="0">
                  <a:pos x="T6" y="T7"/>
                </a:cxn>
                <a:cxn ang="0">
                  <a:pos x="T8" y="T9"/>
                </a:cxn>
                <a:cxn ang="0">
                  <a:pos x="T10" y="T11"/>
                </a:cxn>
                <a:cxn ang="0">
                  <a:pos x="T12" y="T13"/>
                </a:cxn>
              </a:cxnLst>
              <a:rect l="0" t="0" r="r" b="b"/>
              <a:pathLst>
                <a:path w="49" h="39">
                  <a:moveTo>
                    <a:pt x="0" y="19"/>
                  </a:moveTo>
                  <a:lnTo>
                    <a:pt x="9" y="0"/>
                  </a:lnTo>
                  <a:lnTo>
                    <a:pt x="39" y="0"/>
                  </a:lnTo>
                  <a:lnTo>
                    <a:pt x="49" y="19"/>
                  </a:lnTo>
                  <a:lnTo>
                    <a:pt x="39" y="39"/>
                  </a:lnTo>
                  <a:lnTo>
                    <a:pt x="9" y="39"/>
                  </a:lnTo>
                  <a:lnTo>
                    <a:pt x="0" y="19"/>
                  </a:lnTo>
                  <a:close/>
                </a:path>
              </a:pathLst>
            </a:custGeom>
            <a:solidFill>
              <a:srgbClr val="000000"/>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2" name="Rectangle 114"/>
            <p:cNvSpPr>
              <a:spLocks noChangeArrowheads="1"/>
            </p:cNvSpPr>
            <p:nvPr/>
          </p:nvSpPr>
          <p:spPr bwMode="auto">
            <a:xfrm>
              <a:off x="3657" y="2150"/>
              <a:ext cx="109" cy="337"/>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3" name="Line 115"/>
            <p:cNvSpPr>
              <a:spLocks noChangeShapeType="1"/>
            </p:cNvSpPr>
            <p:nvPr/>
          </p:nvSpPr>
          <p:spPr bwMode="auto">
            <a:xfrm flipV="1">
              <a:off x="3705" y="2834"/>
              <a:ext cx="2" cy="71"/>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4" name="Line 116"/>
            <p:cNvSpPr>
              <a:spLocks noChangeShapeType="1"/>
            </p:cNvSpPr>
            <p:nvPr/>
          </p:nvSpPr>
          <p:spPr bwMode="auto">
            <a:xfrm>
              <a:off x="3657" y="2882"/>
              <a:ext cx="109"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5" name="Line 117"/>
            <p:cNvSpPr>
              <a:spLocks noChangeShapeType="1"/>
            </p:cNvSpPr>
            <p:nvPr/>
          </p:nvSpPr>
          <p:spPr bwMode="auto">
            <a:xfrm>
              <a:off x="3595" y="2811"/>
              <a:ext cx="23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6" name="Rectangle 118"/>
            <p:cNvSpPr>
              <a:spLocks noChangeArrowheads="1"/>
            </p:cNvSpPr>
            <p:nvPr/>
          </p:nvSpPr>
          <p:spPr bwMode="auto">
            <a:xfrm>
              <a:off x="5154" y="1684"/>
              <a:ext cx="123" cy="339"/>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7" name="Line 119"/>
            <p:cNvSpPr>
              <a:spLocks noChangeShapeType="1"/>
            </p:cNvSpPr>
            <p:nvPr/>
          </p:nvSpPr>
          <p:spPr bwMode="auto">
            <a:xfrm flipV="1">
              <a:off x="5216" y="2587"/>
              <a:ext cx="1" cy="55"/>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8" name="Line 120"/>
            <p:cNvSpPr>
              <a:spLocks noChangeShapeType="1"/>
            </p:cNvSpPr>
            <p:nvPr/>
          </p:nvSpPr>
          <p:spPr bwMode="auto">
            <a:xfrm>
              <a:off x="5154" y="2642"/>
              <a:ext cx="123"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49" name="Line 121"/>
            <p:cNvSpPr>
              <a:spLocks noChangeShapeType="1"/>
            </p:cNvSpPr>
            <p:nvPr/>
          </p:nvSpPr>
          <p:spPr bwMode="auto">
            <a:xfrm>
              <a:off x="5105" y="2587"/>
              <a:ext cx="233"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1072250" name="Rectangle 122"/>
            <p:cNvSpPr>
              <a:spLocks noChangeArrowheads="1"/>
            </p:cNvSpPr>
            <p:nvPr/>
          </p:nvSpPr>
          <p:spPr bwMode="auto">
            <a:xfrm>
              <a:off x="3799" y="2164"/>
              <a:ext cx="10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R</a:t>
              </a:r>
              <a:endParaRPr lang="en-US" altLang="zh-CN" sz="2000" b="1">
                <a:solidFill>
                  <a:srgbClr val="CC3300"/>
                </a:solidFill>
                <a:latin typeface="Times New Roman" panose="02020503050405090304" pitchFamily="18" charset="0"/>
                <a:ea typeface="楷体_GB2312" pitchFamily="1" charset="-122"/>
              </a:endParaRPr>
            </a:p>
          </p:txBody>
        </p:sp>
        <p:sp>
          <p:nvSpPr>
            <p:cNvPr id="1072251" name="Rectangle 123"/>
            <p:cNvSpPr>
              <a:spLocks noChangeArrowheads="1"/>
            </p:cNvSpPr>
            <p:nvPr/>
          </p:nvSpPr>
          <p:spPr bwMode="auto">
            <a:xfrm>
              <a:off x="3927" y="2261"/>
              <a:ext cx="5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B</a:t>
              </a:r>
              <a:endParaRPr lang="en-US" altLang="zh-CN" sz="1200" b="1">
                <a:solidFill>
                  <a:srgbClr val="CC3300"/>
                </a:solidFill>
                <a:latin typeface="Times New Roman" panose="02020503050405090304" pitchFamily="18" charset="0"/>
                <a:ea typeface="楷体_GB2312" pitchFamily="1" charset="-122"/>
              </a:endParaRPr>
            </a:p>
          </p:txBody>
        </p:sp>
        <p:sp>
          <p:nvSpPr>
            <p:cNvPr id="1072252" name="Rectangle 124"/>
            <p:cNvSpPr>
              <a:spLocks noChangeArrowheads="1"/>
            </p:cNvSpPr>
            <p:nvPr/>
          </p:nvSpPr>
          <p:spPr bwMode="auto">
            <a:xfrm>
              <a:off x="3854" y="2769"/>
              <a:ext cx="1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U</a:t>
              </a:r>
              <a:endParaRPr lang="en-US" altLang="zh-CN" sz="2000" b="1">
                <a:solidFill>
                  <a:srgbClr val="CC3300"/>
                </a:solidFill>
                <a:latin typeface="Times New Roman" panose="02020503050405090304" pitchFamily="18" charset="0"/>
                <a:ea typeface="楷体_GB2312" pitchFamily="1" charset="-122"/>
              </a:endParaRPr>
            </a:p>
          </p:txBody>
        </p:sp>
        <p:sp>
          <p:nvSpPr>
            <p:cNvPr id="1072253" name="Rectangle 125"/>
            <p:cNvSpPr>
              <a:spLocks noChangeArrowheads="1"/>
            </p:cNvSpPr>
            <p:nvPr/>
          </p:nvSpPr>
          <p:spPr bwMode="auto">
            <a:xfrm>
              <a:off x="3972" y="2854"/>
              <a:ext cx="12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BB</a:t>
              </a:r>
              <a:endParaRPr lang="en-US" altLang="zh-CN" sz="1200" b="1">
                <a:solidFill>
                  <a:srgbClr val="CC3300"/>
                </a:solidFill>
                <a:latin typeface="Times New Roman" panose="02020503050405090304" pitchFamily="18" charset="0"/>
                <a:ea typeface="楷体_GB2312" pitchFamily="1" charset="-122"/>
              </a:endParaRPr>
            </a:p>
          </p:txBody>
        </p:sp>
        <p:sp>
          <p:nvSpPr>
            <p:cNvPr id="1072254" name="Rectangle 126"/>
            <p:cNvSpPr>
              <a:spLocks noChangeArrowheads="1"/>
            </p:cNvSpPr>
            <p:nvPr/>
          </p:nvSpPr>
          <p:spPr bwMode="auto">
            <a:xfrm>
              <a:off x="4653" y="2769"/>
              <a:ext cx="11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U</a:t>
              </a:r>
              <a:endParaRPr lang="en-US" altLang="zh-CN" sz="2000" b="1">
                <a:solidFill>
                  <a:srgbClr val="CC3300"/>
                </a:solidFill>
                <a:latin typeface="Times New Roman" panose="02020503050405090304" pitchFamily="18" charset="0"/>
                <a:ea typeface="楷体_GB2312" pitchFamily="1" charset="-122"/>
              </a:endParaRPr>
            </a:p>
          </p:txBody>
        </p:sp>
        <p:sp>
          <p:nvSpPr>
            <p:cNvPr id="1072255" name="Rectangle 127"/>
            <p:cNvSpPr>
              <a:spLocks noChangeArrowheads="1"/>
            </p:cNvSpPr>
            <p:nvPr/>
          </p:nvSpPr>
          <p:spPr bwMode="auto">
            <a:xfrm>
              <a:off x="4757" y="2854"/>
              <a:ext cx="11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EE</a:t>
              </a:r>
              <a:endParaRPr lang="en-US" altLang="zh-CN" sz="1200" b="1">
                <a:solidFill>
                  <a:srgbClr val="CC3300"/>
                </a:solidFill>
                <a:latin typeface="Times New Roman" panose="02020503050405090304" pitchFamily="18" charset="0"/>
                <a:ea typeface="楷体_GB2312" pitchFamily="1" charset="-122"/>
              </a:endParaRPr>
            </a:p>
          </p:txBody>
        </p:sp>
        <p:sp>
          <p:nvSpPr>
            <p:cNvPr id="1072256" name="Rectangle 128"/>
            <p:cNvSpPr>
              <a:spLocks noChangeArrowheads="1"/>
            </p:cNvSpPr>
            <p:nvPr/>
          </p:nvSpPr>
          <p:spPr bwMode="auto">
            <a:xfrm>
              <a:off x="4248" y="2375"/>
              <a:ext cx="10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R</a:t>
              </a:r>
              <a:endParaRPr lang="en-US" altLang="zh-CN" sz="2000" b="1">
                <a:solidFill>
                  <a:srgbClr val="CC3300"/>
                </a:solidFill>
                <a:latin typeface="Times New Roman" panose="02020503050405090304" pitchFamily="18" charset="0"/>
                <a:ea typeface="楷体_GB2312" pitchFamily="1" charset="-122"/>
              </a:endParaRPr>
            </a:p>
          </p:txBody>
        </p:sp>
        <p:sp>
          <p:nvSpPr>
            <p:cNvPr id="1072257" name="Rectangle 129"/>
            <p:cNvSpPr>
              <a:spLocks noChangeArrowheads="1"/>
            </p:cNvSpPr>
            <p:nvPr/>
          </p:nvSpPr>
          <p:spPr bwMode="auto">
            <a:xfrm>
              <a:off x="4364" y="2478"/>
              <a:ext cx="5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E</a:t>
              </a:r>
              <a:endParaRPr lang="en-US" altLang="zh-CN" sz="1200" b="1">
                <a:solidFill>
                  <a:srgbClr val="CC3300"/>
                </a:solidFill>
                <a:latin typeface="Times New Roman" panose="02020503050405090304" pitchFamily="18" charset="0"/>
                <a:ea typeface="楷体_GB2312" pitchFamily="1" charset="-122"/>
              </a:endParaRPr>
            </a:p>
          </p:txBody>
        </p:sp>
        <p:sp>
          <p:nvSpPr>
            <p:cNvPr id="1072258" name="Rectangle 130"/>
            <p:cNvSpPr>
              <a:spLocks noChangeArrowheads="1"/>
            </p:cNvSpPr>
            <p:nvPr/>
          </p:nvSpPr>
          <p:spPr bwMode="auto">
            <a:xfrm>
              <a:off x="4956" y="1699"/>
              <a:ext cx="10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R</a:t>
              </a:r>
              <a:endParaRPr lang="en-US" altLang="zh-CN" sz="2000" b="1">
                <a:solidFill>
                  <a:srgbClr val="CC3300"/>
                </a:solidFill>
                <a:latin typeface="Times New Roman" panose="02020503050405090304" pitchFamily="18" charset="0"/>
                <a:ea typeface="楷体_GB2312" pitchFamily="1" charset="-122"/>
              </a:endParaRPr>
            </a:p>
          </p:txBody>
        </p:sp>
        <p:sp>
          <p:nvSpPr>
            <p:cNvPr id="1072259" name="Rectangle 131"/>
            <p:cNvSpPr>
              <a:spLocks noChangeArrowheads="1"/>
            </p:cNvSpPr>
            <p:nvPr/>
          </p:nvSpPr>
          <p:spPr bwMode="auto">
            <a:xfrm>
              <a:off x="5064" y="1797"/>
              <a:ext cx="6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b="1">
                  <a:solidFill>
                    <a:srgbClr val="CC3300"/>
                  </a:solidFill>
                  <a:latin typeface="Times New Roman" panose="02020503050405090304" pitchFamily="18" charset="0"/>
                  <a:ea typeface="楷体_GB2312" pitchFamily="1" charset="-122"/>
                </a:rPr>
                <a:t>C</a:t>
              </a:r>
              <a:endParaRPr lang="en-US" altLang="zh-CN" sz="1200" b="1">
                <a:solidFill>
                  <a:srgbClr val="CC3300"/>
                </a:solidFill>
                <a:latin typeface="Times New Roman" panose="02020503050405090304" pitchFamily="18" charset="0"/>
                <a:ea typeface="楷体_GB2312" pitchFamily="1" charset="-122"/>
              </a:endParaRPr>
            </a:p>
          </p:txBody>
        </p:sp>
        <p:sp>
          <p:nvSpPr>
            <p:cNvPr id="1072260" name="Rectangle 132"/>
            <p:cNvSpPr>
              <a:spLocks noChangeArrowheads="1"/>
            </p:cNvSpPr>
            <p:nvPr/>
          </p:nvSpPr>
          <p:spPr bwMode="auto">
            <a:xfrm>
              <a:off x="4915" y="2574"/>
              <a:ext cx="11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CC3300"/>
                  </a:solidFill>
                  <a:latin typeface="Times New Roman" panose="02020503050405090304" pitchFamily="18" charset="0"/>
                  <a:ea typeface="楷体_GB2312" pitchFamily="1" charset="-122"/>
                </a:rPr>
                <a:t>U</a:t>
              </a:r>
              <a:endParaRPr lang="en-US" altLang="zh-CN" sz="2000" b="1">
                <a:solidFill>
                  <a:srgbClr val="CC3300"/>
                </a:solidFill>
                <a:latin typeface="Times New Roman" panose="02020503050405090304" pitchFamily="18" charset="0"/>
                <a:ea typeface="楷体_GB2312" pitchFamily="1" charset="-122"/>
              </a:endParaRPr>
            </a:p>
          </p:txBody>
        </p:sp>
        <p:sp>
          <p:nvSpPr>
            <p:cNvPr id="1072261" name="Rectangle 133"/>
            <p:cNvSpPr>
              <a:spLocks noChangeArrowheads="1"/>
            </p:cNvSpPr>
            <p:nvPr/>
          </p:nvSpPr>
          <p:spPr bwMode="auto">
            <a:xfrm>
              <a:off x="5023" y="2657"/>
              <a:ext cx="12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CC3300"/>
                  </a:solidFill>
                  <a:latin typeface="Times New Roman" panose="02020503050405090304" pitchFamily="18" charset="0"/>
                  <a:ea typeface="楷体_GB2312" pitchFamily="1" charset="-122"/>
                </a:rPr>
                <a:t>CC</a:t>
              </a:r>
              <a:endParaRPr lang="en-US" altLang="zh-CN" sz="1200" b="1">
                <a:solidFill>
                  <a:srgbClr val="CC3300"/>
                </a:solidFill>
                <a:latin typeface="Times New Roman" panose="02020503050405090304" pitchFamily="18" charset="0"/>
                <a:ea typeface="楷体_GB2312" pitchFamily="1" charset="-122"/>
              </a:endParaRPr>
            </a:p>
          </p:txBody>
        </p:sp>
      </p:grpSp>
      <p:graphicFrame>
        <p:nvGraphicFramePr>
          <p:cNvPr id="1072267" name="Object 139"/>
          <p:cNvGraphicFramePr>
            <a:graphicFrameLocks noChangeAspect="1"/>
          </p:cNvGraphicFramePr>
          <p:nvPr/>
        </p:nvGraphicFramePr>
        <p:xfrm>
          <a:off x="8763001" y="1043204"/>
          <a:ext cx="923925" cy="1701800"/>
        </p:xfrm>
        <a:graphic>
          <a:graphicData uri="http://schemas.openxmlformats.org/presentationml/2006/ole">
            <mc:AlternateContent xmlns:mc="http://schemas.openxmlformats.org/markup-compatibility/2006">
              <mc:Choice xmlns:v="urn:schemas-microsoft-com:vml" Requires="v">
                <p:oleObj spid="_x0000_s5" name="Visio" r:id="rId7" imgW="788035" imgH="1429385" progId="Visio.Drawing.11">
                  <p:embed/>
                </p:oleObj>
              </mc:Choice>
              <mc:Fallback>
                <p:oleObj name="Visio" r:id="rId7" imgW="788035" imgH="1429385" progId="Visio.Drawing.11">
                  <p:embed/>
                  <p:pic>
                    <p:nvPicPr>
                      <p:cNvPr id="0" name="Object 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3001" y="1043204"/>
                        <a:ext cx="923925"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2268" name="Object 140"/>
          <p:cNvGraphicFramePr>
            <a:graphicFrameLocks noGrp="1" noChangeAspect="1"/>
          </p:cNvGraphicFramePr>
          <p:nvPr>
            <p:ph sz="quarter" idx="3"/>
          </p:nvPr>
        </p:nvGraphicFramePr>
        <p:xfrm>
          <a:off x="2449514" y="884455"/>
          <a:ext cx="3932237" cy="1147763"/>
        </p:xfrm>
        <a:graphic>
          <a:graphicData uri="http://schemas.openxmlformats.org/presentationml/2006/ole">
            <mc:AlternateContent xmlns:mc="http://schemas.openxmlformats.org/markup-compatibility/2006">
              <mc:Choice xmlns:v="urn:schemas-microsoft-com:vml" Requires="v">
                <p:oleObj spid="_x0000_s6" name="Equation" r:id="rId9" imgW="1186180" imgH="335915" progId="Equation.DSMT4">
                  <p:embed/>
                </p:oleObj>
              </mc:Choice>
              <mc:Fallback>
                <p:oleObj name="Equation" r:id="rId9" imgW="1186180" imgH="335915" progId="Equation.DSMT4">
                  <p:embed/>
                  <p:pic>
                    <p:nvPicPr>
                      <p:cNvPr id="0" name="Object 1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9514" y="884455"/>
                        <a:ext cx="3932237"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72134"/>
                                        </p:tgtEl>
                                        <p:attrNameLst>
                                          <p:attrName>style.visibility</p:attrName>
                                        </p:attrNameLst>
                                      </p:cBhvr>
                                      <p:to>
                                        <p:strVal val="visible"/>
                                      </p:to>
                                    </p:set>
                                    <p:animEffect transition="in" filter="wipe(left)">
                                      <p:cBhvr>
                                        <p:cTn id="7" dur="1000"/>
                                        <p:tgtEl>
                                          <p:spTgt spid="1072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72267"/>
                                        </p:tgtEl>
                                        <p:attrNameLst>
                                          <p:attrName>style.visibility</p:attrName>
                                        </p:attrNameLst>
                                      </p:cBhvr>
                                      <p:to>
                                        <p:strVal val="visible"/>
                                      </p:to>
                                    </p:set>
                                    <p:animEffect transition="in" filter="wipe(up)">
                                      <p:cBhvr>
                                        <p:cTn id="12" dur="500"/>
                                        <p:tgtEl>
                                          <p:spTgt spid="10722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2130"/>
                                        </p:tgtEl>
                                        <p:attrNameLst>
                                          <p:attrName>style.visibility</p:attrName>
                                        </p:attrNameLst>
                                      </p:cBhvr>
                                      <p:to>
                                        <p:strVal val="visible"/>
                                      </p:to>
                                    </p:set>
                                    <p:animEffect transition="in" filter="wipe(left)">
                                      <p:cBhvr>
                                        <p:cTn id="17" dur="1000"/>
                                        <p:tgtEl>
                                          <p:spTgt spid="1072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2132"/>
                                        </p:tgtEl>
                                        <p:attrNameLst>
                                          <p:attrName>style.visibility</p:attrName>
                                        </p:attrNameLst>
                                      </p:cBhvr>
                                      <p:to>
                                        <p:strVal val="visible"/>
                                      </p:to>
                                    </p:set>
                                    <p:animEffect transition="in" filter="wipe(left)">
                                      <p:cBhvr>
                                        <p:cTn id="22" dur="500"/>
                                        <p:tgtEl>
                                          <p:spTgt spid="10721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72135"/>
                                        </p:tgtEl>
                                        <p:attrNameLst>
                                          <p:attrName>style.visibility</p:attrName>
                                        </p:attrNameLst>
                                      </p:cBhvr>
                                      <p:to>
                                        <p:strVal val="visible"/>
                                      </p:to>
                                    </p:set>
                                    <p:animEffect transition="in" filter="wipe(left)">
                                      <p:cBhvr>
                                        <p:cTn id="27" dur="1000"/>
                                        <p:tgtEl>
                                          <p:spTgt spid="10721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72133"/>
                                        </p:tgtEl>
                                        <p:attrNameLst>
                                          <p:attrName>style.visibility</p:attrName>
                                        </p:attrNameLst>
                                      </p:cBhvr>
                                      <p:to>
                                        <p:strVal val="visible"/>
                                      </p:to>
                                    </p:set>
                                    <p:animEffect transition="in" filter="wipe(up)">
                                      <p:cBhvr>
                                        <p:cTn id="32" dur="1000"/>
                                        <p:tgtEl>
                                          <p:spTgt spid="1072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133" grpId="0"/>
      <p:bldP spid="107213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7" name="Rectangle 3"/>
          <p:cNvSpPr>
            <a:spLocks noGrp="1" noChangeArrowheads="1"/>
          </p:cNvSpPr>
          <p:nvPr>
            <p:ph type="body" sz="half" idx="1"/>
          </p:nvPr>
        </p:nvSpPr>
        <p:spPr>
          <a:xfrm>
            <a:off x="2309813" y="560389"/>
            <a:ext cx="7751762" cy="600075"/>
          </a:xfrm>
        </p:spPr>
        <p:txBody>
          <a:bodyPr/>
          <a:lstStyle/>
          <a:p>
            <a:r>
              <a:rPr lang="zh-CN" altLang="en-US" sz="2400" b="1">
                <a:solidFill>
                  <a:srgbClr val="000000"/>
                </a:solidFill>
                <a:ea typeface="楷体_GB2312" pitchFamily="1" charset="-122"/>
              </a:rPr>
              <a:t>按以上方法判别，若</a:t>
            </a:r>
            <a:r>
              <a:rPr lang="zh-CN" altLang="en-US" sz="2400" b="1">
                <a:solidFill>
                  <a:srgbClr val="000000"/>
                </a:solidFill>
                <a:latin typeface="Times New Roman" panose="02020503050405090304" pitchFamily="18" charset="0"/>
                <a:ea typeface="楷体_GB2312" pitchFamily="1" charset="-122"/>
              </a:rPr>
              <a:t>晶体管处于放大状态，则由式</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405508" name="Object 4"/>
          <p:cNvGraphicFramePr>
            <a:graphicFrameLocks noGrp="1" noChangeAspect="1"/>
          </p:cNvGraphicFramePr>
          <p:nvPr>
            <p:ph sz="half" idx="2"/>
          </p:nvPr>
        </p:nvGraphicFramePr>
        <p:xfrm>
          <a:off x="3332164" y="1190626"/>
          <a:ext cx="5532437" cy="2428875"/>
        </p:xfrm>
        <a:graphic>
          <a:graphicData uri="http://schemas.openxmlformats.org/presentationml/2006/ole">
            <mc:AlternateContent xmlns:mc="http://schemas.openxmlformats.org/markup-compatibility/2006">
              <mc:Choice xmlns:v="urn:schemas-microsoft-com:vml" Requires="v">
                <p:oleObj spid="_x0000_s2" name="Equation" r:id="rId1" imgW="2044700" imgH="952500" progId="Equation.DSMT4">
                  <p:embed/>
                </p:oleObj>
              </mc:Choice>
              <mc:Fallback>
                <p:oleObj name="Equation" r:id="rId1" imgW="2044700" imgH="9525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164" y="1190626"/>
                        <a:ext cx="5532437" cy="2428875"/>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5511" name="Rectangle 7"/>
          <p:cNvSpPr>
            <a:spLocks noChangeArrowheads="1"/>
          </p:cNvSpPr>
          <p:nvPr/>
        </p:nvSpPr>
        <p:spPr bwMode="auto">
          <a:xfrm>
            <a:off x="2498725" y="3738563"/>
            <a:ext cx="74755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000000"/>
                </a:solidFill>
                <a:latin typeface="Times New Roman" panose="02020503050405090304" pitchFamily="18" charset="0"/>
                <a:ea typeface="楷体_GB2312" pitchFamily="1" charset="-122"/>
              </a:rPr>
              <a:t>算出的结果有效，即为晶体管的直流工作点。</a:t>
            </a:r>
            <a:endParaRPr lang="zh-CN" altLang="en-US" sz="2400" b="1">
              <a:solidFill>
                <a:srgbClr val="000000"/>
              </a:solidFill>
              <a:latin typeface="Times New Roman" panose="02020503050405090304" pitchFamily="18" charset="0"/>
              <a:ea typeface="楷体_GB2312" pitchFamily="1" charset="-122"/>
            </a:endParaRPr>
          </a:p>
        </p:txBody>
      </p:sp>
      <p:sp>
        <p:nvSpPr>
          <p:cNvPr id="405512" name="Rectangle 8"/>
          <p:cNvSpPr>
            <a:spLocks noChangeArrowheads="1"/>
          </p:cNvSpPr>
          <p:nvPr/>
        </p:nvSpPr>
        <p:spPr bwMode="auto">
          <a:xfrm>
            <a:off x="2154239" y="4184650"/>
            <a:ext cx="773588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lnSpc>
                <a:spcPct val="130000"/>
              </a:lnSpc>
              <a:spcAft>
                <a:spcPct val="0"/>
              </a:spcAft>
              <a:buNone/>
            </a:pPr>
            <a:r>
              <a:rPr lang="zh-CN" altLang="en-US" sz="2400" b="1">
                <a:solidFill>
                  <a:srgbClr val="000000"/>
                </a:solidFill>
                <a:latin typeface="Times New Roman" panose="02020503050405090304" pitchFamily="18" charset="0"/>
                <a:ea typeface="楷体_GB2312" pitchFamily="1" charset="-122"/>
              </a:rPr>
              <a:t>            若晶体管处于饱和状态，则上式不再适用。此时按饱和状态下的模型，得出如下管子饱和状态时的直流等效电路：</a:t>
            </a:r>
            <a:endParaRPr lang="en-US" altLang="zh-CN" sz="2400" b="1">
              <a:solidFill>
                <a:srgbClr val="000000"/>
              </a:solidFill>
              <a:latin typeface="Times New Roman" panose="02020503050405090304" pitchFamily="18" charset="0"/>
              <a:ea typeface="楷体_GB2312" pitchFamily="1" charset="-122"/>
            </a:endParaRPr>
          </a:p>
          <a:p>
            <a:pPr defTabSz="914400" fontAlgn="base">
              <a:spcAft>
                <a:spcPct val="0"/>
              </a:spcAft>
            </a:pPr>
            <a:endParaRPr lang="zh-CN" altLang="en-US" sz="2400">
              <a:solidFill>
                <a:srgbClr val="006699"/>
              </a:solidFill>
            </a:endParaRPr>
          </a:p>
        </p:txBody>
      </p:sp>
      <p:sp>
        <p:nvSpPr>
          <p:cNvPr id="3" name="灯片编号占位符 2"/>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5508"/>
                                        </p:tgtEl>
                                        <p:attrNameLst>
                                          <p:attrName>style.visibility</p:attrName>
                                        </p:attrNameLst>
                                      </p:cBhvr>
                                      <p:to>
                                        <p:strVal val="visible"/>
                                      </p:to>
                                    </p:set>
                                    <p:animEffect transition="in" filter="wipe(up)">
                                      <p:cBhvr>
                                        <p:cTn id="7" dur="1000"/>
                                        <p:tgtEl>
                                          <p:spTgt spid="405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5511"/>
                                        </p:tgtEl>
                                        <p:attrNameLst>
                                          <p:attrName>style.visibility</p:attrName>
                                        </p:attrNameLst>
                                      </p:cBhvr>
                                      <p:to>
                                        <p:strVal val="visible"/>
                                      </p:to>
                                    </p:set>
                                    <p:animEffect transition="in" filter="wipe(left)">
                                      <p:cBhvr>
                                        <p:cTn id="12" dur="1000"/>
                                        <p:tgtEl>
                                          <p:spTgt spid="4055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5512"/>
                                        </p:tgtEl>
                                        <p:attrNameLst>
                                          <p:attrName>style.visibility</p:attrName>
                                        </p:attrNameLst>
                                      </p:cBhvr>
                                      <p:to>
                                        <p:strVal val="visible"/>
                                      </p:to>
                                    </p:set>
                                    <p:animEffect transition="in" filter="wipe(up)">
                                      <p:cBhvr>
                                        <p:cTn id="17" dur="1000"/>
                                        <p:tgtEl>
                                          <p:spTgt spid="405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1" grpId="0"/>
      <p:bldP spid="405512"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41" name="Text Box 13"/>
          <p:cNvSpPr txBox="1">
            <a:spLocks noChangeArrowheads="1"/>
          </p:cNvSpPr>
          <p:nvPr/>
        </p:nvSpPr>
        <p:spPr bwMode="auto">
          <a:xfrm>
            <a:off x="2201864" y="5054601"/>
            <a:ext cx="6484937" cy="371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lnSpc>
                <a:spcPct val="125000"/>
              </a:lnSpc>
              <a:spcBef>
                <a:spcPct val="0"/>
              </a:spcBef>
              <a:spcAft>
                <a:spcPct val="0"/>
              </a:spcAft>
            </a:pPr>
            <a:endParaRPr lang="zh-CN" altLang="en-US" sz="1600" b="1">
              <a:solidFill>
                <a:srgbClr val="006699"/>
              </a:solidFill>
              <a:latin typeface="Times New Roman" panose="02020503050405090304" pitchFamily="18" charset="0"/>
              <a:ea typeface="楷体_GB2312" pitchFamily="1" charset="-122"/>
            </a:endParaRPr>
          </a:p>
        </p:txBody>
      </p:sp>
      <p:sp>
        <p:nvSpPr>
          <p:cNvPr id="73922" name="Rectangle 194"/>
          <p:cNvSpPr>
            <a:spLocks noChangeArrowheads="1"/>
          </p:cNvSpPr>
          <p:nvPr/>
        </p:nvSpPr>
        <p:spPr bwMode="auto">
          <a:xfrm>
            <a:off x="2790826" y="431800"/>
            <a:ext cx="357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由图可列出如下方程组</a:t>
            </a:r>
            <a:endParaRPr lang="zh-CN" altLang="en-US" sz="2400" b="1">
              <a:solidFill>
                <a:srgbClr val="000000"/>
              </a:solidFill>
              <a:latin typeface="Times New Roman" panose="02020503050405090304" pitchFamily="18" charset="0"/>
              <a:ea typeface="楷体_GB2312" pitchFamily="1" charset="-122"/>
              <a:cs typeface="Arial Unicode MS" panose="020B0604020202020204" charset="-122"/>
            </a:endParaRPr>
          </a:p>
        </p:txBody>
      </p:sp>
      <p:grpSp>
        <p:nvGrpSpPr>
          <p:cNvPr id="73928" name="Group 200"/>
          <p:cNvGrpSpPr/>
          <p:nvPr/>
        </p:nvGrpSpPr>
        <p:grpSpPr bwMode="auto">
          <a:xfrm>
            <a:off x="3162300" y="1023939"/>
            <a:ext cx="6153150" cy="1292225"/>
            <a:chOff x="905" y="645"/>
            <a:chExt cx="3876" cy="814"/>
          </a:xfrm>
        </p:grpSpPr>
        <p:sp>
          <p:nvSpPr>
            <p:cNvPr id="73923" name="Rectangle 195"/>
            <p:cNvSpPr>
              <a:spLocks noChangeArrowheads="1"/>
            </p:cNvSpPr>
            <p:nvPr/>
          </p:nvSpPr>
          <p:spPr bwMode="auto">
            <a:xfrm>
              <a:off x="905" y="645"/>
              <a:ext cx="3876"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spcAft>
                  <a:spcPct val="0"/>
                </a:spcAft>
                <a:buNone/>
              </a:pPr>
              <a:r>
                <a:rPr lang="en-US" altLang="zh-CN" sz="2400" b="1">
                  <a:solidFill>
                    <a:srgbClr val="000000"/>
                  </a:solidFill>
                  <a:latin typeface="Times New Roman" panose="02020503050405090304" pitchFamily="18" charset="0"/>
                  <a:ea typeface="楷体_GB2312" pitchFamily="1" charset="-122"/>
                </a:rPr>
                <a:t>   U</a:t>
              </a:r>
              <a:r>
                <a:rPr lang="en-US" altLang="zh-CN" sz="2400" b="1" baseline="-25000">
                  <a:solidFill>
                    <a:srgbClr val="000000"/>
                  </a:solidFill>
                  <a:latin typeface="Times New Roman" panose="02020503050405090304" pitchFamily="18" charset="0"/>
                  <a:ea typeface="楷体_GB2312" pitchFamily="1" charset="-122"/>
                </a:rPr>
                <a:t>BB </a:t>
              </a:r>
              <a:r>
                <a:rPr lang="zh-CN" altLang="en-US" sz="2400">
                  <a:solidFill>
                    <a:srgbClr val="000000"/>
                  </a:solidFill>
                </a:rPr>
                <a:t>－</a:t>
              </a:r>
              <a:r>
                <a:rPr lang="en-US" altLang="zh-CN" sz="2400" b="1" baseline="-25000">
                  <a:solidFill>
                    <a:srgbClr val="000000"/>
                  </a:solidFill>
                  <a:latin typeface="Times New Roman" panose="02020503050405090304" pitchFamily="18" charset="0"/>
                  <a:ea typeface="楷体_GB2312" pitchFamily="1" charset="-122"/>
                </a:rPr>
                <a:t> </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EE</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en-US" altLang="zh-CN" sz="2400" b="1">
                  <a:solidFill>
                    <a:srgbClr val="000000"/>
                  </a:solidFill>
                  <a:latin typeface="Times New Roman" panose="02020503050405090304" pitchFamily="18" charset="0"/>
                  <a:ea typeface="楷体_GB2312" pitchFamily="1" charset="-122"/>
                </a:rPr>
                <a:t>R</a:t>
              </a:r>
              <a:r>
                <a:rPr lang="en-US" altLang="zh-CN" sz="2400" b="1" baseline="-25000">
                  <a:solidFill>
                    <a:srgbClr val="000000"/>
                  </a:solidFill>
                  <a:latin typeface="Times New Roman" panose="02020503050405090304" pitchFamily="18" charset="0"/>
                  <a:ea typeface="楷体_GB2312" pitchFamily="1" charset="-122"/>
                </a:rPr>
                <a:t>B</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BE(on)</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en-US" altLang="zh-CN" sz="2400" b="1">
                  <a:solidFill>
                    <a:srgbClr val="000000"/>
                  </a:solidFill>
                  <a:latin typeface="Times New Roman" panose="02020503050405090304" pitchFamily="18" charset="0"/>
                  <a:ea typeface="楷体_GB2312" pitchFamily="1" charset="-122"/>
                </a:rPr>
                <a:t>)R</a:t>
              </a:r>
              <a:r>
                <a:rPr lang="en-US" altLang="zh-CN" sz="2400" b="1" baseline="-25000">
                  <a:solidFill>
                    <a:srgbClr val="000000"/>
                  </a:solidFill>
                  <a:latin typeface="Times New Roman" panose="02020503050405090304" pitchFamily="18" charset="0"/>
                  <a:ea typeface="楷体_GB2312" pitchFamily="1" charset="-122"/>
                </a:rPr>
                <a:t>E</a:t>
              </a:r>
              <a:endParaRPr lang="en-US" altLang="zh-CN" sz="2400" b="1" baseline="-25000">
                <a:solidFill>
                  <a:srgbClr val="000000"/>
                </a:solidFill>
                <a:latin typeface="Times New Roman" panose="02020503050405090304" pitchFamily="18" charset="0"/>
                <a:ea typeface="楷体_GB2312" pitchFamily="1" charset="-122"/>
              </a:endParaRPr>
            </a:p>
            <a:p>
              <a:pPr defTabSz="914400" fontAlgn="base">
                <a:lnSpc>
                  <a:spcPct val="150000"/>
                </a:lnSpc>
                <a:spcAft>
                  <a:spcPct val="0"/>
                </a:spcAft>
                <a:buNone/>
              </a:pPr>
              <a:r>
                <a:rPr lang="en-US" altLang="zh-CN" sz="2400" b="1">
                  <a:solidFill>
                    <a:srgbClr val="000000"/>
                  </a:solidFill>
                  <a:latin typeface="Times New Roman" panose="02020503050405090304" pitchFamily="18" charset="0"/>
                  <a:ea typeface="楷体_GB2312" pitchFamily="1" charset="-122"/>
                </a:rPr>
                <a:t>   U</a:t>
              </a:r>
              <a:r>
                <a:rPr lang="en-US" altLang="zh-CN" sz="2400" b="1" baseline="-25000">
                  <a:solidFill>
                    <a:srgbClr val="000000"/>
                  </a:solidFill>
                  <a:latin typeface="Times New Roman" panose="02020503050405090304" pitchFamily="18" charset="0"/>
                  <a:ea typeface="楷体_GB2312" pitchFamily="1" charset="-122"/>
                </a:rPr>
                <a:t>CC</a:t>
              </a:r>
              <a:r>
                <a:rPr lang="zh-CN" altLang="en-US" sz="2400">
                  <a:solidFill>
                    <a:srgbClr val="000000"/>
                  </a:solidFill>
                </a:rPr>
                <a:t>－</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EE</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en-US" altLang="zh-CN" sz="2400" b="1">
                  <a:solidFill>
                    <a:srgbClr val="000000"/>
                  </a:solidFill>
                  <a:latin typeface="Times New Roman" panose="02020503050405090304" pitchFamily="18" charset="0"/>
                  <a:ea typeface="楷体_GB2312" pitchFamily="1" charset="-122"/>
                </a:rPr>
                <a:t>R</a:t>
              </a:r>
              <a:r>
                <a:rPr lang="en-US" altLang="zh-CN" sz="2400" b="1" baseline="-25000">
                  <a:solidFill>
                    <a:srgbClr val="000000"/>
                  </a:solidFill>
                  <a:latin typeface="Times New Roman" panose="02020503050405090304" pitchFamily="18" charset="0"/>
                  <a:ea typeface="楷体_GB2312" pitchFamily="1" charset="-122"/>
                </a:rPr>
                <a:t>C</a:t>
              </a:r>
              <a:r>
                <a:rPr lang="en-US" altLang="zh-CN" sz="2400" b="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CE(sat)</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en-US" altLang="zh-CN" sz="2400" b="1">
                  <a:solidFill>
                    <a:srgbClr val="000000"/>
                  </a:solidFill>
                  <a:latin typeface="Times New Roman" panose="02020503050405090304" pitchFamily="18" charset="0"/>
                  <a:ea typeface="楷体_GB2312" pitchFamily="1" charset="-122"/>
                </a:rPr>
                <a:t>)R</a:t>
              </a:r>
              <a:r>
                <a:rPr lang="en-US" altLang="zh-CN" sz="2400" b="1" baseline="-25000">
                  <a:solidFill>
                    <a:srgbClr val="000000"/>
                  </a:solidFill>
                  <a:latin typeface="Times New Roman" panose="02020503050405090304" pitchFamily="18" charset="0"/>
                  <a:ea typeface="楷体_GB2312" pitchFamily="1" charset="-122"/>
                </a:rPr>
                <a:t>E </a:t>
              </a:r>
              <a:endParaRPr lang="en-US" altLang="zh-CN" sz="2400" b="1" baseline="-25000">
                <a:solidFill>
                  <a:srgbClr val="000000"/>
                </a:solidFill>
                <a:latin typeface="Times New Roman" panose="02020503050405090304" pitchFamily="18" charset="0"/>
                <a:ea typeface="楷体_GB2312" pitchFamily="1" charset="-122"/>
              </a:endParaRPr>
            </a:p>
          </p:txBody>
        </p:sp>
        <p:graphicFrame>
          <p:nvGraphicFramePr>
            <p:cNvPr id="73924" name="Object 196"/>
            <p:cNvGraphicFramePr>
              <a:graphicFrameLocks noChangeAspect="1"/>
            </p:cNvGraphicFramePr>
            <p:nvPr/>
          </p:nvGraphicFramePr>
          <p:xfrm>
            <a:off x="920" y="702"/>
            <a:ext cx="342" cy="547"/>
          </p:xfrm>
          <a:graphic>
            <a:graphicData uri="http://schemas.openxmlformats.org/presentationml/2006/ole">
              <mc:AlternateContent xmlns:mc="http://schemas.openxmlformats.org/markup-compatibility/2006">
                <mc:Choice xmlns:v="urn:schemas-microsoft-com:vml" Requires="v">
                  <p:oleObj spid="_x0000_s2" name="Equation" r:id="rId1" imgW="177800" imgH="203200" progId="Equation.DSMT4">
                    <p:embed/>
                  </p:oleObj>
                </mc:Choice>
                <mc:Fallback>
                  <p:oleObj name="Equation" r:id="rId1" imgW="177800" imgH="203200" progId="Equation.DSMT4">
                    <p:embed/>
                    <p:pic>
                      <p:nvPicPr>
                        <p:cNvPr id="0" name="Object 1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 y="702"/>
                          <a:ext cx="342"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3925" name="Rectangle 197"/>
          <p:cNvSpPr>
            <a:spLocks noChangeArrowheads="1"/>
          </p:cNvSpPr>
          <p:nvPr/>
        </p:nvSpPr>
        <p:spPr bwMode="auto">
          <a:xfrm>
            <a:off x="1828801" y="2030413"/>
            <a:ext cx="4943475"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50000"/>
              </a:lnSpc>
              <a:spcAft>
                <a:spcPct val="0"/>
              </a:spcAft>
              <a:buNone/>
            </a:pPr>
            <a:r>
              <a:rPr lang="zh-CN" altLang="en-US" sz="2400" b="1">
                <a:solidFill>
                  <a:srgbClr val="000000"/>
                </a:solidFill>
                <a:latin typeface="Times New Roman" panose="02020503050405090304" pitchFamily="18" charset="0"/>
                <a:ea typeface="楷体_GB2312" pitchFamily="1" charset="-122"/>
              </a:rPr>
              <a:t>            显然，求解</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zh-CN" altLang="en-US" sz="2400" b="1">
                <a:solidFill>
                  <a:srgbClr val="000000"/>
                </a:solidFill>
                <a:latin typeface="Times New Roman" panose="02020503050405090304" pitchFamily="18" charset="0"/>
                <a:ea typeface="楷体_GB2312" pitchFamily="1" charset="-122"/>
              </a:rPr>
              <a:t>和</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zh-CN" altLang="en-US" sz="2400" b="1">
                <a:solidFill>
                  <a:srgbClr val="000000"/>
                </a:solidFill>
                <a:latin typeface="Times New Roman" panose="02020503050405090304" pitchFamily="18" charset="0"/>
                <a:ea typeface="楷体_GB2312" pitchFamily="1" charset="-122"/>
              </a:rPr>
              <a:t>将是很繁琐的。</a:t>
            </a:r>
            <a:endParaRPr lang="en-US" altLang="zh-CN" sz="2400" b="1">
              <a:solidFill>
                <a:srgbClr val="000000"/>
              </a:solidFill>
              <a:latin typeface="Times New Roman" panose="02020503050405090304" pitchFamily="18" charset="0"/>
              <a:ea typeface="楷体_GB2312" pitchFamily="1" charset="-122"/>
            </a:endParaRPr>
          </a:p>
        </p:txBody>
      </p:sp>
      <p:graphicFrame>
        <p:nvGraphicFramePr>
          <p:cNvPr id="73926" name="Object 198"/>
          <p:cNvGraphicFramePr>
            <a:graphicFrameLocks noChangeAspect="1"/>
          </p:cNvGraphicFramePr>
          <p:nvPr/>
        </p:nvGraphicFramePr>
        <p:xfrm>
          <a:off x="3249614" y="5075239"/>
          <a:ext cx="3825875" cy="1087437"/>
        </p:xfrm>
        <a:graphic>
          <a:graphicData uri="http://schemas.openxmlformats.org/presentationml/2006/ole">
            <mc:AlternateContent xmlns:mc="http://schemas.openxmlformats.org/markup-compatibility/2006">
              <mc:Choice xmlns:v="urn:schemas-microsoft-com:vml" Requires="v">
                <p:oleObj spid="_x0000_s3" name="Equation" r:id="rId3" imgW="1600200" imgH="457200" progId="Equation.DSMT4">
                  <p:embed/>
                </p:oleObj>
              </mc:Choice>
              <mc:Fallback>
                <p:oleObj name="Equation" r:id="rId3" imgW="1600200" imgH="457200" progId="Equation.DSMT4">
                  <p:embed/>
                  <p:pic>
                    <p:nvPicPr>
                      <p:cNvPr id="0" name="Object 1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614" y="5075239"/>
                        <a:ext cx="3825875" cy="1087437"/>
                      </a:xfrm>
                      <a:prstGeom prst="rect">
                        <a:avLst/>
                      </a:prstGeom>
                      <a:noFill/>
                      <a:ln w="9525">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3979" name="Group 251"/>
          <p:cNvGrpSpPr/>
          <p:nvPr/>
        </p:nvGrpSpPr>
        <p:grpSpPr bwMode="auto">
          <a:xfrm>
            <a:off x="7196138" y="2265363"/>
            <a:ext cx="3213100" cy="2767012"/>
            <a:chOff x="3573" y="1427"/>
            <a:chExt cx="2024" cy="1743"/>
          </a:xfrm>
        </p:grpSpPr>
        <p:grpSp>
          <p:nvGrpSpPr>
            <p:cNvPr id="73927" name="Group 199"/>
            <p:cNvGrpSpPr/>
            <p:nvPr/>
          </p:nvGrpSpPr>
          <p:grpSpPr bwMode="auto">
            <a:xfrm>
              <a:off x="3573" y="1427"/>
              <a:ext cx="1796" cy="1743"/>
              <a:chOff x="3455" y="1417"/>
              <a:chExt cx="1796" cy="1743"/>
            </a:xfrm>
          </p:grpSpPr>
          <p:sp>
            <p:nvSpPr>
              <p:cNvPr id="73831" name="Line 103"/>
              <p:cNvSpPr>
                <a:spLocks noChangeShapeType="1"/>
              </p:cNvSpPr>
              <p:nvPr/>
            </p:nvSpPr>
            <p:spPr bwMode="auto">
              <a:xfrm>
                <a:off x="3562" y="1538"/>
                <a:ext cx="1" cy="159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32" name="Rectangle 104"/>
              <p:cNvSpPr>
                <a:spLocks noChangeArrowheads="1"/>
              </p:cNvSpPr>
              <p:nvPr/>
            </p:nvSpPr>
            <p:spPr bwMode="auto">
              <a:xfrm>
                <a:off x="3515" y="1877"/>
                <a:ext cx="107" cy="29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33" name="Line 105"/>
              <p:cNvSpPr>
                <a:spLocks noChangeShapeType="1"/>
              </p:cNvSpPr>
              <p:nvPr/>
            </p:nvSpPr>
            <p:spPr bwMode="auto">
              <a:xfrm flipV="1">
                <a:off x="3562" y="2652"/>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34" name="Line 106"/>
              <p:cNvSpPr>
                <a:spLocks noChangeShapeType="1"/>
              </p:cNvSpPr>
              <p:nvPr/>
            </p:nvSpPr>
            <p:spPr bwMode="auto">
              <a:xfrm>
                <a:off x="3515" y="2700"/>
                <a:ext cx="107" cy="1"/>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35" name="Line 107"/>
              <p:cNvSpPr>
                <a:spLocks noChangeShapeType="1"/>
              </p:cNvSpPr>
              <p:nvPr/>
            </p:nvSpPr>
            <p:spPr bwMode="auto">
              <a:xfrm>
                <a:off x="3455" y="2652"/>
                <a:ext cx="22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36" name="Rectangle 108"/>
              <p:cNvSpPr>
                <a:spLocks noChangeArrowheads="1"/>
              </p:cNvSpPr>
              <p:nvPr/>
            </p:nvSpPr>
            <p:spPr bwMode="auto">
              <a:xfrm>
                <a:off x="3627" y="1889"/>
                <a:ext cx="107" cy="19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3837" name="Rectangle 109"/>
              <p:cNvSpPr>
                <a:spLocks noChangeArrowheads="1"/>
              </p:cNvSpPr>
              <p:nvPr/>
            </p:nvSpPr>
            <p:spPr bwMode="auto">
              <a:xfrm>
                <a:off x="3761" y="1984"/>
                <a:ext cx="76" cy="1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a:t>
                </a:r>
                <a:endParaRPr lang="en-US" altLang="zh-CN" sz="1400" b="1">
                  <a:solidFill>
                    <a:srgbClr val="000000"/>
                  </a:solidFill>
                  <a:latin typeface="Times New Roman" panose="02020503050405090304" pitchFamily="18" charset="0"/>
                  <a:ea typeface="楷体_GB2312" pitchFamily="1" charset="-122"/>
                </a:endParaRPr>
              </a:p>
            </p:txBody>
          </p:sp>
          <p:sp>
            <p:nvSpPr>
              <p:cNvPr id="73838" name="Rectangle 110"/>
              <p:cNvSpPr>
                <a:spLocks noChangeArrowheads="1"/>
              </p:cNvSpPr>
              <p:nvPr/>
            </p:nvSpPr>
            <p:spPr bwMode="auto">
              <a:xfrm>
                <a:off x="3743" y="2544"/>
                <a:ext cx="117" cy="19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3839" name="Rectangle 111"/>
              <p:cNvSpPr>
                <a:spLocks noChangeArrowheads="1"/>
              </p:cNvSpPr>
              <p:nvPr/>
            </p:nvSpPr>
            <p:spPr bwMode="auto">
              <a:xfrm>
                <a:off x="3877" y="2648"/>
                <a:ext cx="151" cy="1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BB</a:t>
                </a:r>
                <a:endParaRPr lang="en-US" altLang="zh-CN" sz="1400" b="1">
                  <a:solidFill>
                    <a:srgbClr val="000000"/>
                  </a:solidFill>
                  <a:latin typeface="Times New Roman" panose="02020503050405090304" pitchFamily="18" charset="0"/>
                  <a:ea typeface="楷体_GB2312" pitchFamily="1" charset="-122"/>
                </a:endParaRPr>
              </a:p>
            </p:txBody>
          </p:sp>
          <p:sp>
            <p:nvSpPr>
              <p:cNvPr id="73840" name="Line 112"/>
              <p:cNvSpPr>
                <a:spLocks noChangeShapeType="1"/>
              </p:cNvSpPr>
              <p:nvPr/>
            </p:nvSpPr>
            <p:spPr bwMode="auto">
              <a:xfrm flipH="1">
                <a:off x="3562" y="3135"/>
                <a:ext cx="1582"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1" name="Line 113"/>
              <p:cNvSpPr>
                <a:spLocks noChangeShapeType="1"/>
              </p:cNvSpPr>
              <p:nvPr/>
            </p:nvSpPr>
            <p:spPr bwMode="auto">
              <a:xfrm>
                <a:off x="4347" y="2107"/>
                <a:ext cx="1" cy="102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2" name="Line 114"/>
              <p:cNvSpPr>
                <a:spLocks noChangeShapeType="1"/>
              </p:cNvSpPr>
              <p:nvPr/>
            </p:nvSpPr>
            <p:spPr bwMode="auto">
              <a:xfrm>
                <a:off x="5144" y="1538"/>
                <a:ext cx="1" cy="159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3" name="Line 115"/>
              <p:cNvSpPr>
                <a:spLocks noChangeShapeType="1"/>
              </p:cNvSpPr>
              <p:nvPr/>
            </p:nvSpPr>
            <p:spPr bwMode="auto">
              <a:xfrm flipH="1">
                <a:off x="4074" y="2107"/>
                <a:ext cx="558"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4" name="Line 116"/>
              <p:cNvSpPr>
                <a:spLocks noChangeShapeType="1"/>
              </p:cNvSpPr>
              <p:nvPr/>
            </p:nvSpPr>
            <p:spPr bwMode="auto">
              <a:xfrm>
                <a:off x="4074" y="1538"/>
                <a:ext cx="1" cy="56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5" name="Line 117"/>
              <p:cNvSpPr>
                <a:spLocks noChangeShapeType="1"/>
              </p:cNvSpPr>
              <p:nvPr/>
            </p:nvSpPr>
            <p:spPr bwMode="auto">
              <a:xfrm>
                <a:off x="4632" y="1538"/>
                <a:ext cx="1" cy="56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6" name="Line 118"/>
              <p:cNvSpPr>
                <a:spLocks noChangeShapeType="1"/>
              </p:cNvSpPr>
              <p:nvPr/>
            </p:nvSpPr>
            <p:spPr bwMode="auto">
              <a:xfrm flipH="1">
                <a:off x="4632" y="1538"/>
                <a:ext cx="512"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7" name="Line 119"/>
              <p:cNvSpPr>
                <a:spLocks noChangeShapeType="1"/>
              </p:cNvSpPr>
              <p:nvPr/>
            </p:nvSpPr>
            <p:spPr bwMode="auto">
              <a:xfrm flipH="1">
                <a:off x="3562" y="1538"/>
                <a:ext cx="512"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8" name="Freeform 120"/>
              <p:cNvSpPr/>
              <p:nvPr/>
            </p:nvSpPr>
            <p:spPr bwMode="auto">
              <a:xfrm>
                <a:off x="4323" y="2083"/>
                <a:ext cx="60" cy="48"/>
              </a:xfrm>
              <a:custGeom>
                <a:avLst/>
                <a:gdLst>
                  <a:gd name="T0" fmla="*/ 0 w 52"/>
                  <a:gd name="T1" fmla="*/ 21 h 41"/>
                  <a:gd name="T2" fmla="*/ 11 w 52"/>
                  <a:gd name="T3" fmla="*/ 0 h 41"/>
                  <a:gd name="T4" fmla="*/ 42 w 52"/>
                  <a:gd name="T5" fmla="*/ 0 h 41"/>
                  <a:gd name="T6" fmla="*/ 52 w 52"/>
                  <a:gd name="T7" fmla="*/ 21 h 41"/>
                  <a:gd name="T8" fmla="*/ 42 w 52"/>
                  <a:gd name="T9" fmla="*/ 41 h 41"/>
                  <a:gd name="T10" fmla="*/ 11 w 52"/>
                  <a:gd name="T11" fmla="*/ 41 h 41"/>
                  <a:gd name="T12" fmla="*/ 0 w 52"/>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52" h="41">
                    <a:moveTo>
                      <a:pt x="0" y="21"/>
                    </a:moveTo>
                    <a:lnTo>
                      <a:pt x="11" y="0"/>
                    </a:lnTo>
                    <a:lnTo>
                      <a:pt x="42" y="0"/>
                    </a:lnTo>
                    <a:lnTo>
                      <a:pt x="52" y="21"/>
                    </a:lnTo>
                    <a:lnTo>
                      <a:pt x="42" y="41"/>
                    </a:lnTo>
                    <a:lnTo>
                      <a:pt x="11" y="41"/>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49" name="Freeform 121"/>
              <p:cNvSpPr/>
              <p:nvPr/>
            </p:nvSpPr>
            <p:spPr bwMode="auto">
              <a:xfrm>
                <a:off x="4323" y="3111"/>
                <a:ext cx="60" cy="49"/>
              </a:xfrm>
              <a:custGeom>
                <a:avLst/>
                <a:gdLst>
                  <a:gd name="T0" fmla="*/ 0 w 52"/>
                  <a:gd name="T1" fmla="*/ 21 h 42"/>
                  <a:gd name="T2" fmla="*/ 11 w 52"/>
                  <a:gd name="T3" fmla="*/ 0 h 42"/>
                  <a:gd name="T4" fmla="*/ 42 w 52"/>
                  <a:gd name="T5" fmla="*/ 0 h 42"/>
                  <a:gd name="T6" fmla="*/ 52 w 52"/>
                  <a:gd name="T7" fmla="*/ 21 h 42"/>
                  <a:gd name="T8" fmla="*/ 42 w 52"/>
                  <a:gd name="T9" fmla="*/ 42 h 42"/>
                  <a:gd name="T10" fmla="*/ 11 w 52"/>
                  <a:gd name="T11" fmla="*/ 42 h 42"/>
                  <a:gd name="T12" fmla="*/ 0 w 52"/>
                  <a:gd name="T13" fmla="*/ 21 h 42"/>
                </a:gdLst>
                <a:ahLst/>
                <a:cxnLst>
                  <a:cxn ang="0">
                    <a:pos x="T0" y="T1"/>
                  </a:cxn>
                  <a:cxn ang="0">
                    <a:pos x="T2" y="T3"/>
                  </a:cxn>
                  <a:cxn ang="0">
                    <a:pos x="T4" y="T5"/>
                  </a:cxn>
                  <a:cxn ang="0">
                    <a:pos x="T6" y="T7"/>
                  </a:cxn>
                  <a:cxn ang="0">
                    <a:pos x="T8" y="T9"/>
                  </a:cxn>
                  <a:cxn ang="0">
                    <a:pos x="T10" y="T11"/>
                  </a:cxn>
                  <a:cxn ang="0">
                    <a:pos x="T12" y="T13"/>
                  </a:cxn>
                </a:cxnLst>
                <a:rect l="0" t="0" r="r" b="b"/>
                <a:pathLst>
                  <a:path w="52" h="42">
                    <a:moveTo>
                      <a:pt x="0" y="21"/>
                    </a:moveTo>
                    <a:lnTo>
                      <a:pt x="11" y="0"/>
                    </a:lnTo>
                    <a:lnTo>
                      <a:pt x="42" y="0"/>
                    </a:lnTo>
                    <a:lnTo>
                      <a:pt x="52" y="21"/>
                    </a:lnTo>
                    <a:lnTo>
                      <a:pt x="42" y="42"/>
                    </a:lnTo>
                    <a:lnTo>
                      <a:pt x="11" y="42"/>
                    </a:lnTo>
                    <a:lnTo>
                      <a:pt x="0" y="21"/>
                    </a:lnTo>
                    <a:close/>
                  </a:path>
                </a:pathLst>
              </a:custGeom>
              <a:solidFill>
                <a:schemeClr val="bg1"/>
              </a:solidFill>
              <a:ln w="15875">
                <a:solidFill>
                  <a:srgbClr val="00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0" name="Rectangle 122"/>
              <p:cNvSpPr>
                <a:spLocks noChangeArrowheads="1"/>
              </p:cNvSpPr>
              <p:nvPr/>
            </p:nvSpPr>
            <p:spPr bwMode="auto">
              <a:xfrm>
                <a:off x="5085" y="2145"/>
                <a:ext cx="106" cy="290"/>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1" name="Line 123"/>
              <p:cNvSpPr>
                <a:spLocks noChangeShapeType="1"/>
              </p:cNvSpPr>
              <p:nvPr/>
            </p:nvSpPr>
            <p:spPr bwMode="auto">
              <a:xfrm flipV="1">
                <a:off x="5144" y="2652"/>
                <a:ext cx="1" cy="48"/>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2" name="Line 124"/>
              <p:cNvSpPr>
                <a:spLocks noChangeShapeType="1"/>
              </p:cNvSpPr>
              <p:nvPr/>
            </p:nvSpPr>
            <p:spPr bwMode="auto">
              <a:xfrm>
                <a:off x="5085" y="2700"/>
                <a:ext cx="106" cy="1"/>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3" name="Line 125"/>
              <p:cNvSpPr>
                <a:spLocks noChangeShapeType="1"/>
              </p:cNvSpPr>
              <p:nvPr/>
            </p:nvSpPr>
            <p:spPr bwMode="auto">
              <a:xfrm>
                <a:off x="5025" y="2652"/>
                <a:ext cx="22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4" name="Rectangle 126"/>
              <p:cNvSpPr>
                <a:spLocks noChangeArrowheads="1"/>
              </p:cNvSpPr>
              <p:nvPr/>
            </p:nvSpPr>
            <p:spPr bwMode="auto">
              <a:xfrm>
                <a:off x="4835" y="2202"/>
                <a:ext cx="107" cy="19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3855" name="Rectangle 127"/>
              <p:cNvSpPr>
                <a:spLocks noChangeArrowheads="1"/>
              </p:cNvSpPr>
              <p:nvPr/>
            </p:nvSpPr>
            <p:spPr bwMode="auto">
              <a:xfrm>
                <a:off x="4980" y="2298"/>
                <a:ext cx="76" cy="1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a:t>
                </a:r>
                <a:endParaRPr lang="en-US" altLang="zh-CN" sz="1400" b="1">
                  <a:solidFill>
                    <a:srgbClr val="000000"/>
                  </a:solidFill>
                  <a:latin typeface="Times New Roman" panose="02020503050405090304" pitchFamily="18" charset="0"/>
                  <a:ea typeface="楷体_GB2312" pitchFamily="1" charset="-122"/>
                </a:endParaRPr>
              </a:p>
            </p:txBody>
          </p:sp>
          <p:sp>
            <p:nvSpPr>
              <p:cNvPr id="73856" name="Rectangle 128"/>
              <p:cNvSpPr>
                <a:spLocks noChangeArrowheads="1"/>
              </p:cNvSpPr>
              <p:nvPr/>
            </p:nvSpPr>
            <p:spPr bwMode="auto">
              <a:xfrm>
                <a:off x="4745" y="2523"/>
                <a:ext cx="116" cy="19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3857" name="Rectangle 129"/>
              <p:cNvSpPr>
                <a:spLocks noChangeArrowheads="1"/>
              </p:cNvSpPr>
              <p:nvPr/>
            </p:nvSpPr>
            <p:spPr bwMode="auto">
              <a:xfrm>
                <a:off x="4884" y="2638"/>
                <a:ext cx="151" cy="1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CC</a:t>
                </a:r>
                <a:endParaRPr lang="en-US" altLang="zh-CN" sz="1400" b="1">
                  <a:solidFill>
                    <a:srgbClr val="000000"/>
                  </a:solidFill>
                  <a:latin typeface="Times New Roman" panose="02020503050405090304" pitchFamily="18" charset="0"/>
                  <a:ea typeface="楷体_GB2312" pitchFamily="1" charset="-122"/>
                </a:endParaRPr>
              </a:p>
            </p:txBody>
          </p:sp>
          <p:sp>
            <p:nvSpPr>
              <p:cNvPr id="73858" name="Rectangle 130"/>
              <p:cNvSpPr>
                <a:spLocks noChangeArrowheads="1"/>
              </p:cNvSpPr>
              <p:nvPr/>
            </p:nvSpPr>
            <p:spPr bwMode="auto">
              <a:xfrm>
                <a:off x="4294" y="2348"/>
                <a:ext cx="107" cy="278"/>
              </a:xfrm>
              <a:prstGeom prst="rect">
                <a:avLst/>
              </a:prstGeom>
              <a:solidFill>
                <a:schemeClr val="bg1"/>
              </a:solidFill>
              <a:ln w="15875">
                <a:solidFill>
                  <a:srgbClr val="000000"/>
                </a:solidFill>
                <a:miter lim="800000"/>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59" name="Line 131"/>
              <p:cNvSpPr>
                <a:spLocks noChangeShapeType="1"/>
              </p:cNvSpPr>
              <p:nvPr/>
            </p:nvSpPr>
            <p:spPr bwMode="auto">
              <a:xfrm flipV="1">
                <a:off x="4347" y="2821"/>
                <a:ext cx="1" cy="61"/>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0" name="Line 132"/>
              <p:cNvSpPr>
                <a:spLocks noChangeShapeType="1"/>
              </p:cNvSpPr>
              <p:nvPr/>
            </p:nvSpPr>
            <p:spPr bwMode="auto">
              <a:xfrm>
                <a:off x="4300" y="2882"/>
                <a:ext cx="107" cy="1"/>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1" name="Line 133"/>
              <p:cNvSpPr>
                <a:spLocks noChangeShapeType="1"/>
              </p:cNvSpPr>
              <p:nvPr/>
            </p:nvSpPr>
            <p:spPr bwMode="auto">
              <a:xfrm>
                <a:off x="4240" y="2821"/>
                <a:ext cx="22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2" name="Rectangle 134"/>
              <p:cNvSpPr>
                <a:spLocks noChangeArrowheads="1"/>
              </p:cNvSpPr>
              <p:nvPr/>
            </p:nvSpPr>
            <p:spPr bwMode="auto">
              <a:xfrm>
                <a:off x="4445" y="2797"/>
                <a:ext cx="116" cy="19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U</a:t>
                </a:r>
                <a:endParaRPr lang="en-US" altLang="zh-CN" sz="2000" b="1">
                  <a:solidFill>
                    <a:srgbClr val="000000"/>
                  </a:solidFill>
                  <a:latin typeface="Times New Roman" panose="02020503050405090304" pitchFamily="18" charset="0"/>
                  <a:ea typeface="楷体_GB2312" pitchFamily="1" charset="-122"/>
                </a:endParaRPr>
              </a:p>
            </p:txBody>
          </p:sp>
          <p:sp>
            <p:nvSpPr>
              <p:cNvPr id="73863" name="Rectangle 135"/>
              <p:cNvSpPr>
                <a:spLocks noChangeArrowheads="1"/>
              </p:cNvSpPr>
              <p:nvPr/>
            </p:nvSpPr>
            <p:spPr bwMode="auto">
              <a:xfrm>
                <a:off x="4585" y="2903"/>
                <a:ext cx="137" cy="13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EE</a:t>
                </a:r>
                <a:endParaRPr lang="en-US" altLang="zh-CN" sz="1400" b="1">
                  <a:solidFill>
                    <a:srgbClr val="000000"/>
                  </a:solidFill>
                  <a:latin typeface="Times New Roman" panose="02020503050405090304" pitchFamily="18" charset="0"/>
                  <a:ea typeface="楷体_GB2312" pitchFamily="1" charset="-122"/>
                </a:endParaRPr>
              </a:p>
            </p:txBody>
          </p:sp>
          <p:sp>
            <p:nvSpPr>
              <p:cNvPr id="73864" name="Rectangle 136"/>
              <p:cNvSpPr>
                <a:spLocks noChangeArrowheads="1"/>
              </p:cNvSpPr>
              <p:nvPr/>
            </p:nvSpPr>
            <p:spPr bwMode="auto">
              <a:xfrm>
                <a:off x="4070" y="2341"/>
                <a:ext cx="108" cy="19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2000">
                    <a:solidFill>
                      <a:srgbClr val="000000"/>
                    </a:solidFill>
                    <a:latin typeface="Times New Roman" panose="02020503050405090304" pitchFamily="18" charset="0"/>
                    <a:ea typeface="楷体_GB2312" pitchFamily="1" charset="-122"/>
                  </a:rPr>
                  <a:t>R</a:t>
                </a:r>
                <a:endParaRPr lang="en-US" altLang="zh-CN" sz="2000" b="1">
                  <a:solidFill>
                    <a:srgbClr val="000000"/>
                  </a:solidFill>
                  <a:latin typeface="Times New Roman" panose="02020503050405090304" pitchFamily="18" charset="0"/>
                  <a:ea typeface="楷体_GB2312" pitchFamily="1" charset="-122"/>
                </a:endParaRPr>
              </a:p>
            </p:txBody>
          </p:sp>
          <p:sp>
            <p:nvSpPr>
              <p:cNvPr id="73865" name="Rectangle 137"/>
              <p:cNvSpPr>
                <a:spLocks noChangeArrowheads="1"/>
              </p:cNvSpPr>
              <p:nvPr/>
            </p:nvSpPr>
            <p:spPr bwMode="auto">
              <a:xfrm>
                <a:off x="4197" y="2448"/>
                <a:ext cx="68" cy="13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400">
                    <a:solidFill>
                      <a:srgbClr val="000000"/>
                    </a:solidFill>
                    <a:latin typeface="Times New Roman" panose="02020503050405090304" pitchFamily="18" charset="0"/>
                    <a:ea typeface="楷体_GB2312" pitchFamily="1" charset="-122"/>
                  </a:rPr>
                  <a:t>E</a:t>
                </a:r>
                <a:endParaRPr lang="en-US" altLang="zh-CN" sz="1400" b="1">
                  <a:solidFill>
                    <a:srgbClr val="000000"/>
                  </a:solidFill>
                  <a:latin typeface="Times New Roman" panose="02020503050405090304" pitchFamily="18" charset="0"/>
                  <a:ea typeface="楷体_GB2312" pitchFamily="1" charset="-122"/>
                </a:endParaRPr>
              </a:p>
            </p:txBody>
          </p:sp>
          <p:sp>
            <p:nvSpPr>
              <p:cNvPr id="73866" name="Line 138"/>
              <p:cNvSpPr>
                <a:spLocks noChangeShapeType="1"/>
              </p:cNvSpPr>
              <p:nvPr/>
            </p:nvSpPr>
            <p:spPr bwMode="auto">
              <a:xfrm flipV="1">
                <a:off x="4074" y="1793"/>
                <a:ext cx="1" cy="59"/>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7" name="Line 139"/>
              <p:cNvSpPr>
                <a:spLocks noChangeShapeType="1"/>
              </p:cNvSpPr>
              <p:nvPr/>
            </p:nvSpPr>
            <p:spPr bwMode="auto">
              <a:xfrm>
                <a:off x="4015" y="1852"/>
                <a:ext cx="119" cy="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8" name="Line 140"/>
              <p:cNvSpPr>
                <a:spLocks noChangeShapeType="1"/>
              </p:cNvSpPr>
              <p:nvPr/>
            </p:nvSpPr>
            <p:spPr bwMode="auto">
              <a:xfrm>
                <a:off x="3955" y="1793"/>
                <a:ext cx="226"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69" name="Rectangle 141"/>
              <p:cNvSpPr>
                <a:spLocks noChangeArrowheads="1"/>
              </p:cNvSpPr>
              <p:nvPr/>
            </p:nvSpPr>
            <p:spPr bwMode="auto">
              <a:xfrm>
                <a:off x="4164" y="1780"/>
                <a:ext cx="104" cy="17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U</a:t>
                </a:r>
                <a:endParaRPr lang="en-US" altLang="zh-CN" b="1">
                  <a:solidFill>
                    <a:srgbClr val="000000"/>
                  </a:solidFill>
                  <a:latin typeface="Times New Roman" panose="02020503050405090304" pitchFamily="18" charset="0"/>
                  <a:ea typeface="楷体_GB2312" pitchFamily="1" charset="-122"/>
                </a:endParaRPr>
              </a:p>
            </p:txBody>
          </p:sp>
          <p:sp>
            <p:nvSpPr>
              <p:cNvPr id="73870" name="Rectangle 142"/>
              <p:cNvSpPr>
                <a:spLocks noChangeArrowheads="1"/>
              </p:cNvSpPr>
              <p:nvPr/>
            </p:nvSpPr>
            <p:spPr bwMode="auto">
              <a:xfrm>
                <a:off x="4286" y="1852"/>
                <a:ext cx="286"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BE(on)</a:t>
                </a:r>
                <a:endParaRPr lang="en-US" altLang="zh-CN" sz="1600" b="1">
                  <a:solidFill>
                    <a:srgbClr val="000000"/>
                  </a:solidFill>
                  <a:latin typeface="Times New Roman" panose="02020503050405090304" pitchFamily="18" charset="0"/>
                  <a:ea typeface="楷体_GB2312" pitchFamily="1" charset="-122"/>
                </a:endParaRPr>
              </a:p>
            </p:txBody>
          </p:sp>
          <p:sp>
            <p:nvSpPr>
              <p:cNvPr id="73874" name="Line 146"/>
              <p:cNvSpPr>
                <a:spLocks noChangeShapeType="1"/>
              </p:cNvSpPr>
              <p:nvPr/>
            </p:nvSpPr>
            <p:spPr bwMode="auto">
              <a:xfrm flipV="1">
                <a:off x="4632" y="1793"/>
                <a:ext cx="1" cy="59"/>
              </a:xfrm>
              <a:prstGeom prst="line">
                <a:avLst/>
              </a:prstGeom>
              <a:noFill/>
              <a:ln w="15875">
                <a:solidFill>
                  <a:schemeClr val="bg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75" name="Line 147"/>
              <p:cNvSpPr>
                <a:spLocks noChangeShapeType="1"/>
              </p:cNvSpPr>
              <p:nvPr/>
            </p:nvSpPr>
            <p:spPr bwMode="auto">
              <a:xfrm>
                <a:off x="4573" y="1852"/>
                <a:ext cx="119" cy="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76" name="Line 148"/>
              <p:cNvSpPr>
                <a:spLocks noChangeShapeType="1"/>
              </p:cNvSpPr>
              <p:nvPr/>
            </p:nvSpPr>
            <p:spPr bwMode="auto">
              <a:xfrm>
                <a:off x="4526" y="1793"/>
                <a:ext cx="22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77" name="Line 149"/>
              <p:cNvSpPr>
                <a:spLocks noChangeShapeType="1"/>
              </p:cNvSpPr>
              <p:nvPr/>
            </p:nvSpPr>
            <p:spPr bwMode="auto">
              <a:xfrm>
                <a:off x="3847" y="2216"/>
                <a:ext cx="49"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78" name="Line 150"/>
              <p:cNvSpPr>
                <a:spLocks noChangeShapeType="1"/>
              </p:cNvSpPr>
              <p:nvPr/>
            </p:nvSpPr>
            <p:spPr bwMode="auto">
              <a:xfrm>
                <a:off x="3943" y="2216"/>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79" name="Line 151"/>
              <p:cNvSpPr>
                <a:spLocks noChangeShapeType="1"/>
              </p:cNvSpPr>
              <p:nvPr/>
            </p:nvSpPr>
            <p:spPr bwMode="auto">
              <a:xfrm>
                <a:off x="4038" y="2216"/>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0" name="Line 152"/>
              <p:cNvSpPr>
                <a:spLocks noChangeShapeType="1"/>
              </p:cNvSpPr>
              <p:nvPr/>
            </p:nvSpPr>
            <p:spPr bwMode="auto">
              <a:xfrm>
                <a:off x="4134" y="2216"/>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1" name="Line 153"/>
              <p:cNvSpPr>
                <a:spLocks noChangeShapeType="1"/>
              </p:cNvSpPr>
              <p:nvPr/>
            </p:nvSpPr>
            <p:spPr bwMode="auto">
              <a:xfrm>
                <a:off x="4228" y="2216"/>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2" name="Line 154"/>
              <p:cNvSpPr>
                <a:spLocks noChangeShapeType="1"/>
              </p:cNvSpPr>
              <p:nvPr/>
            </p:nvSpPr>
            <p:spPr bwMode="auto">
              <a:xfrm>
                <a:off x="4323" y="2216"/>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3" name="Line 155"/>
              <p:cNvSpPr>
                <a:spLocks noChangeShapeType="1"/>
              </p:cNvSpPr>
              <p:nvPr/>
            </p:nvSpPr>
            <p:spPr bwMode="auto">
              <a:xfrm>
                <a:off x="4419" y="2216"/>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4" name="Line 156"/>
              <p:cNvSpPr>
                <a:spLocks noChangeShapeType="1"/>
              </p:cNvSpPr>
              <p:nvPr/>
            </p:nvSpPr>
            <p:spPr bwMode="auto">
              <a:xfrm>
                <a:off x="4513" y="2216"/>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5" name="Line 157"/>
              <p:cNvSpPr>
                <a:spLocks noChangeShapeType="1"/>
              </p:cNvSpPr>
              <p:nvPr/>
            </p:nvSpPr>
            <p:spPr bwMode="auto">
              <a:xfrm>
                <a:off x="4609" y="2216"/>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6" name="Line 158"/>
              <p:cNvSpPr>
                <a:spLocks noChangeShapeType="1"/>
              </p:cNvSpPr>
              <p:nvPr/>
            </p:nvSpPr>
            <p:spPr bwMode="auto">
              <a:xfrm>
                <a:off x="4704" y="2216"/>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7" name="Line 159"/>
              <p:cNvSpPr>
                <a:spLocks noChangeShapeType="1"/>
              </p:cNvSpPr>
              <p:nvPr/>
            </p:nvSpPr>
            <p:spPr bwMode="auto">
              <a:xfrm>
                <a:off x="4800" y="2216"/>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8" name="Freeform 160"/>
              <p:cNvSpPr/>
              <p:nvPr/>
            </p:nvSpPr>
            <p:spPr bwMode="auto">
              <a:xfrm>
                <a:off x="4894" y="2192"/>
                <a:ext cx="25" cy="24"/>
              </a:xfrm>
              <a:custGeom>
                <a:avLst/>
                <a:gdLst>
                  <a:gd name="T0" fmla="*/ 0 w 2"/>
                  <a:gd name="T1" fmla="*/ 2 h 2"/>
                  <a:gd name="T2" fmla="*/ 2 w 2"/>
                  <a:gd name="T3" fmla="*/ 2 h 2"/>
                  <a:gd name="T4" fmla="*/ 2 w 2"/>
                  <a:gd name="T5" fmla="*/ 0 h 2"/>
                </a:gdLst>
                <a:ahLst/>
                <a:cxnLst>
                  <a:cxn ang="0">
                    <a:pos x="T0" y="T1"/>
                  </a:cxn>
                  <a:cxn ang="0">
                    <a:pos x="T2" y="T3"/>
                  </a:cxn>
                  <a:cxn ang="0">
                    <a:pos x="T4" y="T5"/>
                  </a:cxn>
                </a:cxnLst>
                <a:rect l="0" t="0" r="r" b="b"/>
                <a:pathLst>
                  <a:path w="2" h="2">
                    <a:moveTo>
                      <a:pt x="0" y="2"/>
                    </a:moveTo>
                    <a:lnTo>
                      <a:pt x="2" y="2"/>
                    </a:lnTo>
                    <a:lnTo>
                      <a:pt x="2" y="0"/>
                    </a:lnTo>
                  </a:path>
                </a:pathLst>
              </a:custGeom>
              <a:solidFill>
                <a:schemeClr val="bg1"/>
              </a:solidFill>
              <a:ln w="15875">
                <a:solidFill>
                  <a:schemeClr val="tx1"/>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89" name="Line 161"/>
              <p:cNvSpPr>
                <a:spLocks noChangeShapeType="1"/>
              </p:cNvSpPr>
              <p:nvPr/>
            </p:nvSpPr>
            <p:spPr bwMode="auto">
              <a:xfrm flipV="1">
                <a:off x="4919" y="2094"/>
                <a:ext cx="1" cy="5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0" name="Line 162"/>
              <p:cNvSpPr>
                <a:spLocks noChangeShapeType="1"/>
              </p:cNvSpPr>
              <p:nvPr/>
            </p:nvSpPr>
            <p:spPr bwMode="auto">
              <a:xfrm flipV="1">
                <a:off x="4919" y="1998"/>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1" name="Line 163"/>
              <p:cNvSpPr>
                <a:spLocks noChangeShapeType="1"/>
              </p:cNvSpPr>
              <p:nvPr/>
            </p:nvSpPr>
            <p:spPr bwMode="auto">
              <a:xfrm flipV="1">
                <a:off x="4919" y="1902"/>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2" name="Line 164"/>
              <p:cNvSpPr>
                <a:spLocks noChangeShapeType="1"/>
              </p:cNvSpPr>
              <p:nvPr/>
            </p:nvSpPr>
            <p:spPr bwMode="auto">
              <a:xfrm flipV="1">
                <a:off x="4919" y="1804"/>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3" name="Line 165"/>
              <p:cNvSpPr>
                <a:spLocks noChangeShapeType="1"/>
              </p:cNvSpPr>
              <p:nvPr/>
            </p:nvSpPr>
            <p:spPr bwMode="auto">
              <a:xfrm flipV="1">
                <a:off x="4919" y="1708"/>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4" name="Line 166"/>
              <p:cNvSpPr>
                <a:spLocks noChangeShapeType="1"/>
              </p:cNvSpPr>
              <p:nvPr/>
            </p:nvSpPr>
            <p:spPr bwMode="auto">
              <a:xfrm flipV="1">
                <a:off x="4919" y="1611"/>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5" name="Line 167"/>
              <p:cNvSpPr>
                <a:spLocks noChangeShapeType="1"/>
              </p:cNvSpPr>
              <p:nvPr/>
            </p:nvSpPr>
            <p:spPr bwMode="auto">
              <a:xfrm flipV="1">
                <a:off x="4919" y="1514"/>
                <a:ext cx="1" cy="49"/>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6" name="Line 168"/>
              <p:cNvSpPr>
                <a:spLocks noChangeShapeType="1"/>
              </p:cNvSpPr>
              <p:nvPr/>
            </p:nvSpPr>
            <p:spPr bwMode="auto">
              <a:xfrm flipV="1">
                <a:off x="4919" y="1417"/>
                <a:ext cx="1"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7" name="Line 169"/>
              <p:cNvSpPr>
                <a:spLocks noChangeShapeType="1"/>
              </p:cNvSpPr>
              <p:nvPr/>
            </p:nvSpPr>
            <p:spPr bwMode="auto">
              <a:xfrm flipH="1">
                <a:off x="4823"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8" name="Line 170"/>
              <p:cNvSpPr>
                <a:spLocks noChangeShapeType="1"/>
              </p:cNvSpPr>
              <p:nvPr/>
            </p:nvSpPr>
            <p:spPr bwMode="auto">
              <a:xfrm flipH="1">
                <a:off x="4728"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899" name="Line 171"/>
              <p:cNvSpPr>
                <a:spLocks noChangeShapeType="1"/>
              </p:cNvSpPr>
              <p:nvPr/>
            </p:nvSpPr>
            <p:spPr bwMode="auto">
              <a:xfrm flipH="1">
                <a:off x="4632" y="1417"/>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0" name="Line 172"/>
              <p:cNvSpPr>
                <a:spLocks noChangeShapeType="1"/>
              </p:cNvSpPr>
              <p:nvPr/>
            </p:nvSpPr>
            <p:spPr bwMode="auto">
              <a:xfrm flipH="1">
                <a:off x="4538"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1" name="Line 173"/>
              <p:cNvSpPr>
                <a:spLocks noChangeShapeType="1"/>
              </p:cNvSpPr>
              <p:nvPr/>
            </p:nvSpPr>
            <p:spPr bwMode="auto">
              <a:xfrm flipH="1">
                <a:off x="4442" y="1417"/>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2" name="Line 174"/>
              <p:cNvSpPr>
                <a:spLocks noChangeShapeType="1"/>
              </p:cNvSpPr>
              <p:nvPr/>
            </p:nvSpPr>
            <p:spPr bwMode="auto">
              <a:xfrm flipH="1">
                <a:off x="4347" y="1417"/>
                <a:ext cx="48"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3" name="Line 175"/>
              <p:cNvSpPr>
                <a:spLocks noChangeShapeType="1"/>
              </p:cNvSpPr>
              <p:nvPr/>
            </p:nvSpPr>
            <p:spPr bwMode="auto">
              <a:xfrm flipH="1">
                <a:off x="4253"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4" name="Line 176"/>
              <p:cNvSpPr>
                <a:spLocks noChangeShapeType="1"/>
              </p:cNvSpPr>
              <p:nvPr/>
            </p:nvSpPr>
            <p:spPr bwMode="auto">
              <a:xfrm flipH="1">
                <a:off x="4157"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5" name="Line 177"/>
              <p:cNvSpPr>
                <a:spLocks noChangeShapeType="1"/>
              </p:cNvSpPr>
              <p:nvPr/>
            </p:nvSpPr>
            <p:spPr bwMode="auto">
              <a:xfrm flipH="1">
                <a:off x="4062"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6" name="Line 178"/>
              <p:cNvSpPr>
                <a:spLocks noChangeShapeType="1"/>
              </p:cNvSpPr>
              <p:nvPr/>
            </p:nvSpPr>
            <p:spPr bwMode="auto">
              <a:xfrm flipH="1">
                <a:off x="3966" y="1417"/>
                <a:ext cx="49"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7" name="Line 179"/>
              <p:cNvSpPr>
                <a:spLocks noChangeShapeType="1"/>
              </p:cNvSpPr>
              <p:nvPr/>
            </p:nvSpPr>
            <p:spPr bwMode="auto">
              <a:xfrm flipH="1">
                <a:off x="3872" y="1417"/>
                <a:ext cx="47" cy="1"/>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8" name="Line 180"/>
              <p:cNvSpPr>
                <a:spLocks noChangeShapeType="1"/>
              </p:cNvSpPr>
              <p:nvPr/>
            </p:nvSpPr>
            <p:spPr bwMode="auto">
              <a:xfrm>
                <a:off x="3847" y="1442"/>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09" name="Line 181"/>
              <p:cNvSpPr>
                <a:spLocks noChangeShapeType="1"/>
              </p:cNvSpPr>
              <p:nvPr/>
            </p:nvSpPr>
            <p:spPr bwMode="auto">
              <a:xfrm>
                <a:off x="3847" y="1538"/>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0" name="Line 182"/>
              <p:cNvSpPr>
                <a:spLocks noChangeShapeType="1"/>
              </p:cNvSpPr>
              <p:nvPr/>
            </p:nvSpPr>
            <p:spPr bwMode="auto">
              <a:xfrm>
                <a:off x="3847" y="1635"/>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1" name="Line 183"/>
              <p:cNvSpPr>
                <a:spLocks noChangeShapeType="1"/>
              </p:cNvSpPr>
              <p:nvPr/>
            </p:nvSpPr>
            <p:spPr bwMode="auto">
              <a:xfrm>
                <a:off x="3847" y="1732"/>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2" name="Line 184"/>
              <p:cNvSpPr>
                <a:spLocks noChangeShapeType="1"/>
              </p:cNvSpPr>
              <p:nvPr/>
            </p:nvSpPr>
            <p:spPr bwMode="auto">
              <a:xfrm>
                <a:off x="3847" y="1829"/>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3" name="Line 185"/>
              <p:cNvSpPr>
                <a:spLocks noChangeShapeType="1"/>
              </p:cNvSpPr>
              <p:nvPr/>
            </p:nvSpPr>
            <p:spPr bwMode="auto">
              <a:xfrm>
                <a:off x="3847" y="1925"/>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4" name="Line 186"/>
              <p:cNvSpPr>
                <a:spLocks noChangeShapeType="1"/>
              </p:cNvSpPr>
              <p:nvPr/>
            </p:nvSpPr>
            <p:spPr bwMode="auto">
              <a:xfrm>
                <a:off x="3847" y="2023"/>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5" name="Line 187"/>
              <p:cNvSpPr>
                <a:spLocks noChangeShapeType="1"/>
              </p:cNvSpPr>
              <p:nvPr/>
            </p:nvSpPr>
            <p:spPr bwMode="auto">
              <a:xfrm>
                <a:off x="3847" y="2119"/>
                <a:ext cx="2" cy="48"/>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6" name="Rectangle 188"/>
              <p:cNvSpPr>
                <a:spLocks noChangeArrowheads="1"/>
              </p:cNvSpPr>
              <p:nvPr/>
            </p:nvSpPr>
            <p:spPr bwMode="auto">
              <a:xfrm>
                <a:off x="4859" y="1586"/>
                <a:ext cx="107" cy="23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17" name="Rectangle 189"/>
              <p:cNvSpPr>
                <a:spLocks noChangeArrowheads="1"/>
              </p:cNvSpPr>
              <p:nvPr/>
            </p:nvSpPr>
            <p:spPr bwMode="auto">
              <a:xfrm>
                <a:off x="4663" y="1550"/>
                <a:ext cx="104" cy="17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a:solidFill>
                      <a:srgbClr val="000000"/>
                    </a:solidFill>
                    <a:latin typeface="Times New Roman" panose="02020503050405090304" pitchFamily="18" charset="0"/>
                    <a:ea typeface="楷体_GB2312" pitchFamily="1" charset="-122"/>
                  </a:rPr>
                  <a:t>U</a:t>
                </a:r>
                <a:endParaRPr lang="en-US" altLang="zh-CN" b="1">
                  <a:solidFill>
                    <a:srgbClr val="000000"/>
                  </a:solidFill>
                  <a:latin typeface="Times New Roman" panose="02020503050405090304" pitchFamily="18" charset="0"/>
                  <a:ea typeface="楷体_GB2312" pitchFamily="1" charset="-122"/>
                </a:endParaRPr>
              </a:p>
            </p:txBody>
          </p:sp>
          <p:sp>
            <p:nvSpPr>
              <p:cNvPr id="73918" name="Rectangle 190"/>
              <p:cNvSpPr>
                <a:spLocks noChangeArrowheads="1"/>
              </p:cNvSpPr>
              <p:nvPr/>
            </p:nvSpPr>
            <p:spPr bwMode="auto">
              <a:xfrm>
                <a:off x="4787" y="1624"/>
                <a:ext cx="297"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pPr algn="ctr" defTabSz="914400" eaLnBrk="0" fontAlgn="base" hangingPunct="0">
                  <a:spcBef>
                    <a:spcPct val="50000"/>
                  </a:spcBef>
                  <a:spcAft>
                    <a:spcPct val="0"/>
                  </a:spcAft>
                </a:pPr>
                <a:r>
                  <a:rPr lang="en-US" altLang="zh-CN" sz="1200">
                    <a:solidFill>
                      <a:srgbClr val="000000"/>
                    </a:solidFill>
                    <a:latin typeface="Times New Roman" panose="02020503050405090304" pitchFamily="18" charset="0"/>
                    <a:ea typeface="楷体_GB2312" pitchFamily="1" charset="-122"/>
                  </a:rPr>
                  <a:t>CE(sat)</a:t>
                </a:r>
                <a:endParaRPr lang="en-US" altLang="zh-CN" sz="1600" b="1">
                  <a:solidFill>
                    <a:srgbClr val="000000"/>
                  </a:solidFill>
                  <a:latin typeface="Times New Roman" panose="02020503050405090304" pitchFamily="18" charset="0"/>
                  <a:ea typeface="楷体_GB2312" pitchFamily="1" charset="-122"/>
                </a:endParaRPr>
              </a:p>
            </p:txBody>
          </p:sp>
        </p:grpSp>
        <p:graphicFrame>
          <p:nvGraphicFramePr>
            <p:cNvPr id="73929" name="Object 201"/>
            <p:cNvGraphicFramePr>
              <a:graphicFrameLocks noChangeAspect="1"/>
            </p:cNvGraphicFramePr>
            <p:nvPr/>
          </p:nvGraphicFramePr>
          <p:xfrm>
            <a:off x="3734" y="1520"/>
            <a:ext cx="322" cy="257"/>
          </p:xfrm>
          <a:graphic>
            <a:graphicData uri="http://schemas.openxmlformats.org/presentationml/2006/ole">
              <mc:AlternateContent xmlns:mc="http://schemas.openxmlformats.org/markup-compatibility/2006">
                <mc:Choice xmlns:v="urn:schemas-microsoft-com:vml" Requires="v">
                  <p:oleObj spid="_x0000_s4" name="Visio" r:id="rId5" imgW="431165" imgH="388620" progId="Visio.Drawing.11">
                    <p:embed/>
                  </p:oleObj>
                </mc:Choice>
                <mc:Fallback>
                  <p:oleObj name="Visio" r:id="rId5" imgW="431165" imgH="388620" progId="Visio.Drawing.11">
                    <p:embed/>
                    <p:pic>
                      <p:nvPicPr>
                        <p:cNvPr id="0" name="Object 2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 y="1520"/>
                          <a:ext cx="32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3931" name="Group 203"/>
            <p:cNvGrpSpPr/>
            <p:nvPr/>
          </p:nvGrpSpPr>
          <p:grpSpPr bwMode="auto">
            <a:xfrm>
              <a:off x="5226" y="1631"/>
              <a:ext cx="371" cy="329"/>
              <a:chOff x="5216" y="1728"/>
              <a:chExt cx="441" cy="391"/>
            </a:xfrm>
          </p:grpSpPr>
          <p:sp>
            <p:nvSpPr>
              <p:cNvPr id="73932" name="Freeform 204"/>
              <p:cNvSpPr/>
              <p:nvPr/>
            </p:nvSpPr>
            <p:spPr bwMode="auto">
              <a:xfrm rot="10590790">
                <a:off x="5230" y="1728"/>
                <a:ext cx="69" cy="143"/>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sp>
            <p:nvSpPr>
              <p:cNvPr id="73933" name="Line 205"/>
              <p:cNvSpPr>
                <a:spLocks noChangeShapeType="1"/>
              </p:cNvSpPr>
              <p:nvPr/>
            </p:nvSpPr>
            <p:spPr bwMode="auto">
              <a:xfrm flipH="1">
                <a:off x="5256" y="1826"/>
                <a:ext cx="8" cy="237"/>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73934" name="Object 206"/>
              <p:cNvGraphicFramePr>
                <a:graphicFrameLocks noChangeAspect="1"/>
              </p:cNvGraphicFramePr>
              <p:nvPr/>
            </p:nvGraphicFramePr>
            <p:xfrm>
              <a:off x="5216" y="1774"/>
              <a:ext cx="441" cy="345"/>
            </p:xfrm>
            <a:graphic>
              <a:graphicData uri="http://schemas.openxmlformats.org/presentationml/2006/ole">
                <mc:AlternateContent xmlns:mc="http://schemas.openxmlformats.org/markup-compatibility/2006">
                  <mc:Choice xmlns:v="urn:schemas-microsoft-com:vml" Requires="v">
                    <p:oleObj spid="_x0000_s5" name="Visio" r:id="rId7" imgW="715010" imgH="525780" progId="Visio.Drawing.11">
                      <p:embed/>
                    </p:oleObj>
                  </mc:Choice>
                  <mc:Fallback>
                    <p:oleObj name="Visio" r:id="rId7" imgW="715010" imgH="525780" progId="Visio.Drawing.11">
                      <p:embed/>
                      <p:pic>
                        <p:nvPicPr>
                          <p:cNvPr id="0" name="Object 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6" y="1774"/>
                            <a:ext cx="441"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3935" name="Group 207"/>
            <p:cNvGrpSpPr/>
            <p:nvPr/>
          </p:nvGrpSpPr>
          <p:grpSpPr bwMode="auto">
            <a:xfrm>
              <a:off x="4554" y="2307"/>
              <a:ext cx="431" cy="310"/>
              <a:chOff x="739" y="3006"/>
              <a:chExt cx="413" cy="354"/>
            </a:xfrm>
          </p:grpSpPr>
          <p:sp>
            <p:nvSpPr>
              <p:cNvPr id="73936" name="Freeform 208"/>
              <p:cNvSpPr/>
              <p:nvPr/>
            </p:nvSpPr>
            <p:spPr bwMode="auto">
              <a:xfrm>
                <a:off x="739" y="3225"/>
                <a:ext cx="57" cy="135"/>
              </a:xfrm>
              <a:custGeom>
                <a:avLst/>
                <a:gdLst>
                  <a:gd name="T0" fmla="*/ 0 w 51"/>
                  <a:gd name="T1" fmla="*/ 0 h 124"/>
                  <a:gd name="T2" fmla="*/ 21 w 51"/>
                  <a:gd name="T3" fmla="*/ 21 h 124"/>
                  <a:gd name="T4" fmla="*/ 51 w 51"/>
                  <a:gd name="T5" fmla="*/ 0 h 124"/>
                  <a:gd name="T6" fmla="*/ 21 w 51"/>
                  <a:gd name="T7" fmla="*/ 124 h 124"/>
                  <a:gd name="T8" fmla="*/ 0 w 51"/>
                  <a:gd name="T9" fmla="*/ 0 h 124"/>
                </a:gdLst>
                <a:ahLst/>
                <a:cxnLst>
                  <a:cxn ang="0">
                    <a:pos x="T0" y="T1"/>
                  </a:cxn>
                  <a:cxn ang="0">
                    <a:pos x="T2" y="T3"/>
                  </a:cxn>
                  <a:cxn ang="0">
                    <a:pos x="T4" y="T5"/>
                  </a:cxn>
                  <a:cxn ang="0">
                    <a:pos x="T6" y="T7"/>
                  </a:cxn>
                  <a:cxn ang="0">
                    <a:pos x="T8" y="T9"/>
                  </a:cxn>
                </a:cxnLst>
                <a:rect l="0" t="0" r="r" b="b"/>
                <a:pathLst>
                  <a:path w="51" h="124">
                    <a:moveTo>
                      <a:pt x="0" y="0"/>
                    </a:moveTo>
                    <a:lnTo>
                      <a:pt x="21" y="21"/>
                    </a:lnTo>
                    <a:lnTo>
                      <a:pt x="51" y="0"/>
                    </a:lnTo>
                    <a:lnTo>
                      <a:pt x="21" y="124"/>
                    </a:lnTo>
                    <a:lnTo>
                      <a:pt x="0" y="0"/>
                    </a:lnTo>
                    <a:close/>
                  </a:path>
                </a:pathLst>
              </a:custGeom>
              <a:solidFill>
                <a:srgbClr val="CC0000"/>
              </a:solidFill>
              <a:ln w="15875">
                <a:solidFill>
                  <a:srgbClr val="CC0000"/>
                </a:solidFill>
                <a:prstDash val="solid"/>
                <a:round/>
              </a:ln>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pSp>
            <p:nvGrpSpPr>
              <p:cNvPr id="73937" name="Group 209"/>
              <p:cNvGrpSpPr/>
              <p:nvPr/>
            </p:nvGrpSpPr>
            <p:grpSpPr bwMode="auto">
              <a:xfrm>
                <a:off x="764" y="3006"/>
                <a:ext cx="388" cy="331"/>
                <a:chOff x="3994" y="2027"/>
                <a:chExt cx="388" cy="331"/>
              </a:xfrm>
            </p:grpSpPr>
            <p:sp>
              <p:nvSpPr>
                <p:cNvPr id="73938" name="Line 210"/>
                <p:cNvSpPr>
                  <a:spLocks noChangeShapeType="1"/>
                </p:cNvSpPr>
                <p:nvPr/>
              </p:nvSpPr>
              <p:spPr bwMode="auto">
                <a:xfrm>
                  <a:off x="3994" y="2027"/>
                  <a:ext cx="1" cy="299"/>
                </a:xfrm>
                <a:prstGeom prst="line">
                  <a:avLst/>
                </a:prstGeom>
                <a:noFill/>
                <a:ln w="15875">
                  <a:solidFill>
                    <a:srgbClr val="CC0000"/>
                  </a:solidFill>
                  <a:round/>
                </a:ln>
                <a:extLst>
                  <a:ext uri="{909E8E84-426E-40DD-AFC4-6F175D3DCCD1}">
                    <a14:hiddenFill xmlns:a14="http://schemas.microsoft.com/office/drawing/2010/main">
                      <a:noFill/>
                    </a14:hiddenFill>
                  </a:ext>
                </a:extLst>
              </p:spPr>
              <p:txBody>
                <a:bodyPr/>
                <a:lstStyle/>
                <a:p>
                  <a:pPr algn="ctr" defTabSz="914400" eaLnBrk="0" fontAlgn="base" hangingPunct="0">
                    <a:spcBef>
                      <a:spcPct val="50000"/>
                    </a:spcBef>
                    <a:spcAft>
                      <a:spcPct val="0"/>
                    </a:spcAft>
                  </a:pPr>
                  <a:endParaRPr lang="zh-CN" altLang="en-US" sz="2400">
                    <a:solidFill>
                      <a:srgbClr val="FFFFCC"/>
                    </a:solidFill>
                    <a:latin typeface="Times New Roman" panose="02020503050405090304" pitchFamily="18" charset="0"/>
                    <a:ea typeface="楷体_GB2312" pitchFamily="1" charset="-122"/>
                  </a:endParaRPr>
                </a:p>
              </p:txBody>
            </p:sp>
            <p:graphicFrame>
              <p:nvGraphicFramePr>
                <p:cNvPr id="73939" name="Object 211"/>
                <p:cNvGraphicFramePr>
                  <a:graphicFrameLocks noChangeAspect="1"/>
                </p:cNvGraphicFramePr>
                <p:nvPr/>
              </p:nvGraphicFramePr>
              <p:xfrm>
                <a:off x="4008" y="2056"/>
                <a:ext cx="374" cy="302"/>
              </p:xfrm>
              <a:graphic>
                <a:graphicData uri="http://schemas.openxmlformats.org/presentationml/2006/ole">
                  <mc:AlternateContent xmlns:mc="http://schemas.openxmlformats.org/markup-compatibility/2006">
                    <mc:Choice xmlns:v="urn:schemas-microsoft-com:vml" Requires="v">
                      <p:oleObj spid="_x0000_s6" name="Visio" r:id="rId9" imgW="609600" imgH="525780" progId="Visio.Drawing.11">
                        <p:embed/>
                      </p:oleObj>
                    </mc:Choice>
                    <mc:Fallback>
                      <p:oleObj name="Visio" r:id="rId9" imgW="609600" imgH="525780" progId="Visio.Drawing.11">
                        <p:embed/>
                        <p:pic>
                          <p:nvPicPr>
                            <p:cNvPr id="0" name="Object 2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8" y="2056"/>
                              <a:ext cx="37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sp>
        <p:nvSpPr>
          <p:cNvPr id="73940" name="Rectangle 212"/>
          <p:cNvSpPr>
            <a:spLocks noChangeArrowheads="1"/>
          </p:cNvSpPr>
          <p:nvPr/>
        </p:nvSpPr>
        <p:spPr bwMode="auto">
          <a:xfrm>
            <a:off x="1798639" y="3175001"/>
            <a:ext cx="49307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fontAlgn="base">
              <a:lnSpc>
                <a:spcPct val="150000"/>
              </a:lnSpc>
              <a:spcAft>
                <a:spcPct val="0"/>
              </a:spcAft>
              <a:buNone/>
            </a:pPr>
            <a:r>
              <a:rPr lang="zh-CN" altLang="en-US" sz="2400" b="1">
                <a:solidFill>
                  <a:srgbClr val="000000"/>
                </a:solidFill>
                <a:latin typeface="Times New Roman" panose="02020503050405090304" pitchFamily="18" charset="0"/>
                <a:ea typeface="楷体_GB2312" pitchFamily="1" charset="-122"/>
              </a:rPr>
              <a:t>            如果晶体管是浅饱和，即</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BQ</a:t>
            </a:r>
            <a:r>
              <a:rPr lang="zh-CN" altLang="en-US" sz="2400" b="1">
                <a:solidFill>
                  <a:srgbClr val="000000"/>
                </a:solidFill>
                <a:latin typeface="Times New Roman" panose="02020503050405090304" pitchFamily="18" charset="0"/>
                <a:ea typeface="楷体_GB2312" pitchFamily="1" charset="-122"/>
              </a:rPr>
              <a:t>不大，即</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EQ</a:t>
            </a:r>
            <a:r>
              <a:rPr lang="en-US" altLang="zh-CN" sz="2400" b="1">
                <a:solidFill>
                  <a:srgbClr val="000000"/>
                </a:solidFill>
                <a:latin typeface="Times New Roman" panose="02020503050405090304" pitchFamily="18" charset="0"/>
                <a:ea typeface="楷体_GB2312" pitchFamily="1" charset="-122"/>
              </a:rPr>
              <a:t> </a:t>
            </a:r>
            <a:r>
              <a:rPr lang="zh-CN" altLang="zh-CN" sz="2400" b="1">
                <a:solidFill>
                  <a:srgbClr val="000000"/>
                </a:solidFill>
              </a:rPr>
              <a:t>≈</a:t>
            </a:r>
            <a:r>
              <a:rPr lang="zh-CN" altLang="zh-CN" sz="2400" b="1">
                <a:solidFill>
                  <a:srgbClr val="006699"/>
                </a:solidFill>
              </a:rPr>
              <a:t> </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zh-CN" altLang="en-US" sz="2400" b="1">
                <a:solidFill>
                  <a:srgbClr val="000000"/>
                </a:solidFill>
                <a:latin typeface="Times New Roman" panose="02020503050405090304" pitchFamily="18" charset="0"/>
                <a:ea typeface="楷体_GB2312" pitchFamily="1" charset="-122"/>
              </a:rPr>
              <a:t>，则</a:t>
            </a:r>
            <a:r>
              <a:rPr lang="en-US" altLang="zh-CN" sz="2400" b="1">
                <a:solidFill>
                  <a:srgbClr val="000000"/>
                </a:solidFill>
                <a:latin typeface="Times New Roman" panose="02020503050405090304" pitchFamily="18" charset="0"/>
                <a:ea typeface="楷体_GB2312" pitchFamily="1" charset="-122"/>
              </a:rPr>
              <a:t>I</a:t>
            </a:r>
            <a:r>
              <a:rPr lang="en-US" altLang="zh-CN" sz="2400" b="1" baseline="-25000">
                <a:solidFill>
                  <a:srgbClr val="000000"/>
                </a:solidFill>
                <a:latin typeface="Times New Roman" panose="02020503050405090304" pitchFamily="18" charset="0"/>
                <a:ea typeface="楷体_GB2312" pitchFamily="1" charset="-122"/>
              </a:rPr>
              <a:t>CQ</a:t>
            </a:r>
            <a:r>
              <a:rPr lang="zh-CN" altLang="en-US" sz="2400" b="1">
                <a:solidFill>
                  <a:srgbClr val="000000"/>
                </a:solidFill>
                <a:latin typeface="Times New Roman" panose="02020503050405090304" pitchFamily="18" charset="0"/>
                <a:ea typeface="楷体_GB2312" pitchFamily="1" charset="-122"/>
              </a:rPr>
              <a:t>的近似值可按下式估算：</a:t>
            </a:r>
            <a:endParaRPr lang="en-US" altLang="zh-CN" sz="2400" b="1">
              <a:solidFill>
                <a:srgbClr val="000000"/>
              </a:solidFill>
              <a:latin typeface="Times New Roman" panose="02020503050405090304" pitchFamily="18" charset="0"/>
              <a:ea typeface="楷体_GB2312" pitchFamily="1" charset="-122"/>
            </a:endParaRPr>
          </a:p>
        </p:txBody>
      </p:sp>
      <p:sp>
        <p:nvSpPr>
          <p:cNvPr id="7" name="灯片编号占位符 6"/>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922"/>
                                        </p:tgtEl>
                                        <p:attrNameLst>
                                          <p:attrName>style.visibility</p:attrName>
                                        </p:attrNameLst>
                                      </p:cBhvr>
                                      <p:to>
                                        <p:strVal val="visible"/>
                                      </p:to>
                                    </p:set>
                                    <p:animEffect transition="in" filter="wipe(left)">
                                      <p:cBhvr>
                                        <p:cTn id="7" dur="1000"/>
                                        <p:tgtEl>
                                          <p:spTgt spid="73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928"/>
                                        </p:tgtEl>
                                        <p:attrNameLst>
                                          <p:attrName>style.visibility</p:attrName>
                                        </p:attrNameLst>
                                      </p:cBhvr>
                                      <p:to>
                                        <p:strVal val="visible"/>
                                      </p:to>
                                    </p:set>
                                    <p:animEffect transition="in" filter="wipe(up)">
                                      <p:cBhvr>
                                        <p:cTn id="12" dur="1000"/>
                                        <p:tgtEl>
                                          <p:spTgt spid="739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3925"/>
                                        </p:tgtEl>
                                        <p:attrNameLst>
                                          <p:attrName>style.visibility</p:attrName>
                                        </p:attrNameLst>
                                      </p:cBhvr>
                                      <p:to>
                                        <p:strVal val="visible"/>
                                      </p:to>
                                    </p:set>
                                    <p:animEffect transition="in" filter="wipe(up)">
                                      <p:cBhvr>
                                        <p:cTn id="17" dur="1000"/>
                                        <p:tgtEl>
                                          <p:spTgt spid="739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3940"/>
                                        </p:tgtEl>
                                        <p:attrNameLst>
                                          <p:attrName>style.visibility</p:attrName>
                                        </p:attrNameLst>
                                      </p:cBhvr>
                                      <p:to>
                                        <p:strVal val="visible"/>
                                      </p:to>
                                    </p:set>
                                    <p:animEffect transition="in" filter="wipe(up)">
                                      <p:cBhvr>
                                        <p:cTn id="22" dur="1000"/>
                                        <p:tgtEl>
                                          <p:spTgt spid="73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3926"/>
                                        </p:tgtEl>
                                        <p:attrNameLst>
                                          <p:attrName>style.visibility</p:attrName>
                                        </p:attrNameLst>
                                      </p:cBhvr>
                                      <p:to>
                                        <p:strVal val="visible"/>
                                      </p:to>
                                    </p:set>
                                    <p:animEffect transition="in" filter="wipe(left)">
                                      <p:cBhvr>
                                        <p:cTn id="27" dur="1000"/>
                                        <p:tgtEl>
                                          <p:spTgt spid="73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22" grpId="0"/>
      <p:bldP spid="73925" grpId="0"/>
      <p:bldP spid="73940"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13" name="Object 13"/>
          <p:cNvGraphicFramePr>
            <a:graphicFrameLocks noGrp="1" noChangeAspect="1"/>
          </p:cNvGraphicFramePr>
          <p:nvPr>
            <p:ph sz="half" idx="2"/>
          </p:nvPr>
        </p:nvGraphicFramePr>
        <p:xfrm>
          <a:off x="2713039" y="1216370"/>
          <a:ext cx="6461125" cy="2527300"/>
        </p:xfrm>
        <a:graphic>
          <a:graphicData uri="http://schemas.openxmlformats.org/presentationml/2006/ole">
            <mc:AlternateContent xmlns:mc="http://schemas.openxmlformats.org/markup-compatibility/2006">
              <mc:Choice xmlns:v="urn:schemas-microsoft-com:vml" Requires="v">
                <p:oleObj spid="_x0000_s2" name="Visio" r:id="rId1" imgW="3878580" imgH="1870710" progId="Visio.Drawing.11">
                  <p:embed/>
                </p:oleObj>
              </mc:Choice>
              <mc:Fallback>
                <p:oleObj name="Visio" r:id="rId1" imgW="3878580" imgH="187071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039" y="1216370"/>
                        <a:ext cx="6461125"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06" name="Rectangle 6"/>
          <p:cNvSpPr>
            <a:spLocks noChangeArrowheads="1"/>
          </p:cNvSpPr>
          <p:nvPr/>
        </p:nvSpPr>
        <p:spPr bwMode="auto">
          <a:xfrm>
            <a:off x="2049464" y="732183"/>
            <a:ext cx="745172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pPr>
            <a:r>
              <a:rPr lang="en-US" altLang="zh-CN" sz="2400" b="1">
                <a:solidFill>
                  <a:srgbClr val="0000CC"/>
                </a:solidFill>
                <a:latin typeface="楷体_GB2312" pitchFamily="1" charset="-122"/>
                <a:ea typeface="楷体_GB2312" pitchFamily="1" charset="-122"/>
              </a:rPr>
              <a:t>[</a:t>
            </a:r>
            <a:r>
              <a:rPr lang="zh-CN" altLang="en-US" sz="2400" b="1">
                <a:solidFill>
                  <a:srgbClr val="0000CC"/>
                </a:solidFill>
                <a:latin typeface="楷体_GB2312" pitchFamily="1" charset="-122"/>
                <a:ea typeface="楷体_GB2312" pitchFamily="1" charset="-122"/>
              </a:rPr>
              <a:t>例</a:t>
            </a:r>
            <a:r>
              <a:rPr lang="en-US" altLang="zh-CN" sz="2400" b="1">
                <a:solidFill>
                  <a:srgbClr val="0000CC"/>
                </a:solidFill>
                <a:latin typeface="楷体_GB2312" pitchFamily="1" charset="-122"/>
                <a:ea typeface="楷体_GB2312" pitchFamily="1" charset="-122"/>
              </a:rPr>
              <a:t>2] </a:t>
            </a:r>
            <a:r>
              <a:rPr lang="zh-CN" altLang="en-US" sz="2400" b="1">
                <a:solidFill>
                  <a:srgbClr val="0000CC"/>
                </a:solidFill>
                <a:latin typeface="楷体_GB2312" pitchFamily="1" charset="-122"/>
                <a:ea typeface="楷体_GB2312" pitchFamily="1" charset="-122"/>
              </a:rPr>
              <a:t>判别下列电路中晶体管的工作状态</a:t>
            </a:r>
            <a:endParaRPr lang="en-US" altLang="zh-CN" sz="2400" b="1">
              <a:solidFill>
                <a:srgbClr val="0000CC"/>
              </a:solidFill>
              <a:latin typeface="楷体_GB2312" pitchFamily="1" charset="-122"/>
              <a:ea typeface="楷体_GB2312" pitchFamily="1" charset="-122"/>
            </a:endParaRPr>
          </a:p>
        </p:txBody>
      </p:sp>
      <p:sp>
        <p:nvSpPr>
          <p:cNvPr id="409607" name="Rectangle 7"/>
          <p:cNvSpPr>
            <a:spLocks noChangeArrowheads="1"/>
          </p:cNvSpPr>
          <p:nvPr/>
        </p:nvSpPr>
        <p:spPr bwMode="auto">
          <a:xfrm>
            <a:off x="2708275" y="3367433"/>
            <a:ext cx="2033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截止状态</a:t>
            </a:r>
            <a:endParaRPr lang="en-US" altLang="zh-CN" sz="2400" b="1">
              <a:solidFill>
                <a:srgbClr val="CC3300"/>
              </a:solidFill>
              <a:latin typeface="楷体_GB2312" pitchFamily="1" charset="-122"/>
              <a:ea typeface="楷体_GB2312" pitchFamily="1" charset="-122"/>
            </a:endParaRPr>
          </a:p>
        </p:txBody>
      </p:sp>
      <p:sp>
        <p:nvSpPr>
          <p:cNvPr id="409608" name="Rectangle 8"/>
          <p:cNvSpPr>
            <a:spLocks noChangeArrowheads="1"/>
          </p:cNvSpPr>
          <p:nvPr/>
        </p:nvSpPr>
        <p:spPr bwMode="auto">
          <a:xfrm>
            <a:off x="5045075" y="3354733"/>
            <a:ext cx="192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截止状态</a:t>
            </a:r>
            <a:endParaRPr lang="en-US" altLang="zh-CN" sz="2400" b="1">
              <a:solidFill>
                <a:srgbClr val="CC3300"/>
              </a:solidFill>
              <a:latin typeface="楷体_GB2312" pitchFamily="1" charset="-122"/>
              <a:ea typeface="楷体_GB2312" pitchFamily="1" charset="-122"/>
            </a:endParaRPr>
          </a:p>
        </p:txBody>
      </p:sp>
      <p:sp>
        <p:nvSpPr>
          <p:cNvPr id="409609" name="Rectangle 9"/>
          <p:cNvSpPr>
            <a:spLocks noChangeArrowheads="1"/>
          </p:cNvSpPr>
          <p:nvPr/>
        </p:nvSpPr>
        <p:spPr bwMode="auto">
          <a:xfrm>
            <a:off x="2768600" y="6021733"/>
            <a:ext cx="192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截止状态</a:t>
            </a:r>
            <a:endParaRPr lang="en-US" altLang="zh-CN" sz="2400" b="1">
              <a:solidFill>
                <a:srgbClr val="CC3300"/>
              </a:solidFill>
              <a:latin typeface="楷体_GB2312" pitchFamily="1" charset="-122"/>
              <a:ea typeface="楷体_GB2312" pitchFamily="1" charset="-122"/>
            </a:endParaRPr>
          </a:p>
        </p:txBody>
      </p:sp>
      <p:sp>
        <p:nvSpPr>
          <p:cNvPr id="409610" name="Rectangle 10"/>
          <p:cNvSpPr>
            <a:spLocks noChangeArrowheads="1"/>
          </p:cNvSpPr>
          <p:nvPr/>
        </p:nvSpPr>
        <p:spPr bwMode="auto">
          <a:xfrm>
            <a:off x="7551738" y="6067770"/>
            <a:ext cx="192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放大状态</a:t>
            </a:r>
            <a:endParaRPr lang="en-US" altLang="zh-CN" sz="2400" b="1">
              <a:solidFill>
                <a:srgbClr val="CC3300"/>
              </a:solidFill>
              <a:latin typeface="楷体_GB2312" pitchFamily="1" charset="-122"/>
              <a:ea typeface="楷体_GB2312" pitchFamily="1" charset="-122"/>
            </a:endParaRPr>
          </a:p>
        </p:txBody>
      </p:sp>
      <p:sp>
        <p:nvSpPr>
          <p:cNvPr id="409611" name="Rectangle 11"/>
          <p:cNvSpPr>
            <a:spLocks noChangeArrowheads="1"/>
          </p:cNvSpPr>
          <p:nvPr/>
        </p:nvSpPr>
        <p:spPr bwMode="auto">
          <a:xfrm>
            <a:off x="5160964" y="6055070"/>
            <a:ext cx="1857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饱和状态</a:t>
            </a:r>
            <a:endParaRPr lang="en-US" altLang="zh-CN" sz="2400" b="1">
              <a:solidFill>
                <a:srgbClr val="CC3300"/>
              </a:solidFill>
              <a:latin typeface="楷体_GB2312" pitchFamily="1" charset="-122"/>
              <a:ea typeface="楷体_GB2312" pitchFamily="1" charset="-122"/>
            </a:endParaRPr>
          </a:p>
        </p:txBody>
      </p:sp>
      <p:sp>
        <p:nvSpPr>
          <p:cNvPr id="409612" name="Rectangle 12"/>
          <p:cNvSpPr>
            <a:spLocks noChangeArrowheads="1"/>
          </p:cNvSpPr>
          <p:nvPr/>
        </p:nvSpPr>
        <p:spPr bwMode="auto">
          <a:xfrm>
            <a:off x="7477126" y="3356320"/>
            <a:ext cx="1857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defTabSz="914400" fontAlgn="base">
              <a:spcAft>
                <a:spcPct val="0"/>
              </a:spcAft>
              <a:buNone/>
            </a:pPr>
            <a:r>
              <a:rPr lang="zh-CN" altLang="en-US" sz="2400" b="1">
                <a:solidFill>
                  <a:srgbClr val="CC3300"/>
                </a:solidFill>
                <a:latin typeface="楷体_GB2312" pitchFamily="1" charset="-122"/>
                <a:ea typeface="楷体_GB2312" pitchFamily="1" charset="-122"/>
              </a:rPr>
              <a:t>饱和状态</a:t>
            </a:r>
            <a:endParaRPr lang="en-US" altLang="zh-CN" sz="2400" b="1">
              <a:solidFill>
                <a:srgbClr val="CC3300"/>
              </a:solidFill>
              <a:latin typeface="楷体_GB2312" pitchFamily="1" charset="-122"/>
              <a:ea typeface="楷体_GB2312" pitchFamily="1" charset="-122"/>
            </a:endParaRPr>
          </a:p>
        </p:txBody>
      </p:sp>
      <p:graphicFrame>
        <p:nvGraphicFramePr>
          <p:cNvPr id="409617" name="Object 17"/>
          <p:cNvGraphicFramePr>
            <a:graphicFrameLocks noGrp="1" noChangeAspect="1"/>
          </p:cNvGraphicFramePr>
          <p:nvPr>
            <p:ph sz="half" idx="1"/>
          </p:nvPr>
        </p:nvGraphicFramePr>
        <p:xfrm>
          <a:off x="2581275" y="3873845"/>
          <a:ext cx="6534150" cy="2463800"/>
        </p:xfrm>
        <a:graphic>
          <a:graphicData uri="http://schemas.openxmlformats.org/presentationml/2006/ole">
            <mc:AlternateContent xmlns:mc="http://schemas.openxmlformats.org/markup-compatibility/2006">
              <mc:Choice xmlns:v="urn:schemas-microsoft-com:vml" Requires="v">
                <p:oleObj spid="_x0000_s3" name="Visio" r:id="rId3" imgW="3689350" imgH="1765935" progId="Visio.Drawing.11">
                  <p:embed/>
                </p:oleObj>
              </mc:Choice>
              <mc:Fallback>
                <p:oleObj name="Visio" r:id="rId3" imgW="3689350" imgH="1765935" progId="Visio.Drawing.11">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275" y="3873845"/>
                        <a:ext cx="653415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13"/>
                                        </p:tgtEl>
                                        <p:attrNameLst>
                                          <p:attrName>style.visibility</p:attrName>
                                        </p:attrNameLst>
                                      </p:cBhvr>
                                      <p:to>
                                        <p:strVal val="visible"/>
                                      </p:to>
                                    </p:set>
                                    <p:animEffect transition="in" filter="wipe(left)">
                                      <p:cBhvr>
                                        <p:cTn id="7" dur="1000"/>
                                        <p:tgtEl>
                                          <p:spTgt spid="4096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07"/>
                                        </p:tgtEl>
                                        <p:attrNameLst>
                                          <p:attrName>style.visibility</p:attrName>
                                        </p:attrNameLst>
                                      </p:cBhvr>
                                      <p:to>
                                        <p:strVal val="visible"/>
                                      </p:to>
                                    </p:set>
                                    <p:animEffect transition="in" filter="wipe(left)">
                                      <p:cBhvr>
                                        <p:cTn id="12" dur="1000"/>
                                        <p:tgtEl>
                                          <p:spTgt spid="4096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08"/>
                                        </p:tgtEl>
                                        <p:attrNameLst>
                                          <p:attrName>style.visibility</p:attrName>
                                        </p:attrNameLst>
                                      </p:cBhvr>
                                      <p:to>
                                        <p:strVal val="visible"/>
                                      </p:to>
                                    </p:set>
                                    <p:animEffect transition="in" filter="wipe(left)">
                                      <p:cBhvr>
                                        <p:cTn id="17" dur="1000"/>
                                        <p:tgtEl>
                                          <p:spTgt spid="4096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9612"/>
                                        </p:tgtEl>
                                        <p:attrNameLst>
                                          <p:attrName>style.visibility</p:attrName>
                                        </p:attrNameLst>
                                      </p:cBhvr>
                                      <p:to>
                                        <p:strVal val="visible"/>
                                      </p:to>
                                    </p:set>
                                    <p:animEffect transition="in" filter="wipe(left)">
                                      <p:cBhvr>
                                        <p:cTn id="22" dur="1000"/>
                                        <p:tgtEl>
                                          <p:spTgt spid="4096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17"/>
                                        </p:tgtEl>
                                        <p:attrNameLst>
                                          <p:attrName>style.visibility</p:attrName>
                                        </p:attrNameLst>
                                      </p:cBhvr>
                                      <p:to>
                                        <p:strVal val="visible"/>
                                      </p:to>
                                    </p:set>
                                    <p:animEffect transition="in" filter="wipe(left)">
                                      <p:cBhvr>
                                        <p:cTn id="27" dur="1000"/>
                                        <p:tgtEl>
                                          <p:spTgt spid="4096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609"/>
                                        </p:tgtEl>
                                        <p:attrNameLst>
                                          <p:attrName>style.visibility</p:attrName>
                                        </p:attrNameLst>
                                      </p:cBhvr>
                                      <p:to>
                                        <p:strVal val="visible"/>
                                      </p:to>
                                    </p:set>
                                    <p:animEffect transition="in" filter="wipe(left)">
                                      <p:cBhvr>
                                        <p:cTn id="32" dur="1000"/>
                                        <p:tgtEl>
                                          <p:spTgt spid="4096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611"/>
                                        </p:tgtEl>
                                        <p:attrNameLst>
                                          <p:attrName>style.visibility</p:attrName>
                                        </p:attrNameLst>
                                      </p:cBhvr>
                                      <p:to>
                                        <p:strVal val="visible"/>
                                      </p:to>
                                    </p:set>
                                    <p:animEffect transition="in" filter="wipe(left)">
                                      <p:cBhvr>
                                        <p:cTn id="37" dur="1000"/>
                                        <p:tgtEl>
                                          <p:spTgt spid="4096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09610"/>
                                        </p:tgtEl>
                                        <p:attrNameLst>
                                          <p:attrName>style.visibility</p:attrName>
                                        </p:attrNameLst>
                                      </p:cBhvr>
                                      <p:to>
                                        <p:strVal val="visible"/>
                                      </p:to>
                                    </p:set>
                                    <p:animEffect transition="in" filter="wipe(left)">
                                      <p:cBhvr>
                                        <p:cTn id="42" dur="1000"/>
                                        <p:tgtEl>
                                          <p:spTgt spid="409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7" grpId="0"/>
      <p:bldP spid="409608" grpId="0"/>
      <p:bldP spid="409609" grpId="0"/>
      <p:bldP spid="409610" grpId="0"/>
      <p:bldP spid="409611" grpId="0"/>
      <p:bldP spid="409612"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1" name="Rectangle 9"/>
          <p:cNvSpPr>
            <a:spLocks noChangeArrowheads="1"/>
          </p:cNvSpPr>
          <p:nvPr/>
        </p:nvSpPr>
        <p:spPr bwMode="auto">
          <a:xfrm>
            <a:off x="1912938" y="516886"/>
            <a:ext cx="7772400" cy="165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Bef>
                <a:spcPct val="0"/>
              </a:spcBef>
              <a:spcAft>
                <a:spcPct val="0"/>
              </a:spcAft>
              <a:buNone/>
            </a:pPr>
            <a:r>
              <a:rPr lang="zh-CN" altLang="en-US" sz="1800" dirty="0">
                <a:solidFill>
                  <a:srgbClr val="006699"/>
                </a:solidFill>
                <a:latin typeface="Times New Roman" panose="02020503050405090304" pitchFamily="18" charset="0"/>
                <a:ea typeface="楷体_GB2312" pitchFamily="1" charset="-122"/>
              </a:rPr>
              <a:t>             </a:t>
            </a:r>
            <a:r>
              <a:rPr lang="en-US" altLang="zh-CN" sz="1800" dirty="0">
                <a:solidFill>
                  <a:srgbClr val="006699"/>
                </a:solidFill>
                <a:latin typeface="Times New Roman" panose="02020503050405090304" pitchFamily="18" charset="0"/>
                <a:ea typeface="楷体_GB2312" pitchFamily="1" charset="-122"/>
              </a:rPr>
              <a:t> </a:t>
            </a:r>
            <a:r>
              <a:rPr lang="en-US" altLang="zh-CN" sz="2400" b="1" dirty="0">
                <a:solidFill>
                  <a:srgbClr val="0000CC"/>
                </a:solidFill>
                <a:latin typeface="Times New Roman" panose="02020503050405090304" pitchFamily="18" charset="0"/>
                <a:ea typeface="楷体_GB2312" pitchFamily="1" charset="-122"/>
              </a:rPr>
              <a:t>[</a:t>
            </a:r>
            <a:r>
              <a:rPr lang="zh-CN" altLang="en-US" sz="2400" b="1" dirty="0">
                <a:solidFill>
                  <a:srgbClr val="0000CC"/>
                </a:solidFill>
                <a:latin typeface="Times New Roman" panose="02020503050405090304" pitchFamily="18" charset="0"/>
                <a:ea typeface="楷体_GB2312" pitchFamily="1" charset="-122"/>
              </a:rPr>
              <a:t>例</a:t>
            </a:r>
            <a:r>
              <a:rPr lang="en-US" altLang="zh-CN" sz="2400" b="1" dirty="0">
                <a:solidFill>
                  <a:srgbClr val="0000CC"/>
                </a:solidFill>
                <a:latin typeface="Times New Roman" panose="02020503050405090304" pitchFamily="18" charset="0"/>
                <a:ea typeface="楷体_GB2312" pitchFamily="1" charset="-122"/>
              </a:rPr>
              <a:t>3]</a:t>
            </a:r>
            <a:r>
              <a:rPr lang="en-US" altLang="zh-CN" sz="2400" b="1" dirty="0">
                <a:solidFill>
                  <a:srgbClr val="000000"/>
                </a:solidFill>
                <a:latin typeface="Times New Roman" panose="02020503050405090304" pitchFamily="18" charset="0"/>
                <a:ea typeface="楷体_GB2312" pitchFamily="1" charset="-122"/>
              </a:rPr>
              <a:t>  </a:t>
            </a:r>
            <a:r>
              <a:rPr lang="zh-CN" altLang="en-US" sz="2400" b="1" dirty="0">
                <a:solidFill>
                  <a:srgbClr val="000000"/>
                </a:solidFill>
                <a:latin typeface="Times New Roman" panose="02020503050405090304" pitchFamily="18" charset="0"/>
                <a:ea typeface="楷体_GB2312" pitchFamily="1" charset="-122"/>
              </a:rPr>
              <a:t>晶体管电路及其输入电压</a:t>
            </a:r>
            <a:r>
              <a:rPr lang="en-US" altLang="zh-CN" sz="2400" b="1" i="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i</a:t>
            </a:r>
            <a:r>
              <a:rPr lang="zh-CN" altLang="en-US" sz="2400" b="1" dirty="0">
                <a:solidFill>
                  <a:srgbClr val="000000"/>
                </a:solidFill>
                <a:latin typeface="Times New Roman" panose="02020503050405090304" pitchFamily="18" charset="0"/>
                <a:ea typeface="楷体_GB2312" pitchFamily="1" charset="-122"/>
              </a:rPr>
              <a:t>的波形如图 (</a:t>
            </a:r>
            <a:r>
              <a:rPr lang="en-US" altLang="zh-CN" sz="2400" b="1" dirty="0">
                <a:solidFill>
                  <a:srgbClr val="000000"/>
                </a:solidFill>
                <a:latin typeface="Times New Roman" panose="02020503050405090304" pitchFamily="18" charset="0"/>
                <a:ea typeface="楷体_GB2312" pitchFamily="1" charset="-122"/>
              </a:rPr>
              <a:t>a)</a:t>
            </a:r>
            <a:r>
              <a:rPr lang="zh-CN" altLang="en-US" sz="2400" b="1" dirty="0">
                <a:solidFill>
                  <a:srgbClr val="000000"/>
                </a:solidFill>
                <a:latin typeface="Times New Roman" panose="02020503050405090304" pitchFamily="18" charset="0"/>
                <a:ea typeface="楷体_GB2312" pitchFamily="1" charset="-122"/>
              </a:rPr>
              <a:t>，</a:t>
            </a:r>
            <a:r>
              <a:rPr lang="en-US" altLang="zh-CN" sz="2400" b="1" dirty="0">
                <a:solidFill>
                  <a:srgbClr val="000000"/>
                </a:solidFill>
                <a:latin typeface="Times New Roman" panose="02020503050405090304" pitchFamily="18" charset="0"/>
                <a:ea typeface="楷体_GB2312" pitchFamily="1" charset="-122"/>
              </a:rPr>
              <a:t>(b)</a:t>
            </a:r>
            <a:r>
              <a:rPr lang="zh-CN" altLang="en-US" sz="2400" b="1" dirty="0">
                <a:solidFill>
                  <a:srgbClr val="000000"/>
                </a:solidFill>
                <a:latin typeface="Times New Roman" panose="02020503050405090304" pitchFamily="18" charset="0"/>
                <a:ea typeface="楷体_GB2312" pitchFamily="1" charset="-122"/>
              </a:rPr>
              <a:t>所示。已知</a:t>
            </a:r>
            <a:r>
              <a:rPr lang="en-US" altLang="zh-CN" sz="2400" b="1" i="1" dirty="0">
                <a:solidFill>
                  <a:srgbClr val="000000"/>
                </a:solidFill>
                <a:latin typeface="Times New Roman" panose="02020503050405090304" pitchFamily="18" charset="0"/>
                <a:ea typeface="楷体_GB2312" pitchFamily="1" charset="-122"/>
              </a:rPr>
              <a:t>β</a:t>
            </a:r>
            <a:r>
              <a:rPr lang="en-US" altLang="zh-CN" sz="2400" b="1" dirty="0">
                <a:solidFill>
                  <a:srgbClr val="000000"/>
                </a:solidFill>
                <a:latin typeface="Times New Roman" panose="02020503050405090304" pitchFamily="18" charset="0"/>
                <a:ea typeface="楷体_GB2312" pitchFamily="1" charset="-122"/>
              </a:rPr>
              <a:t>=50，</a:t>
            </a:r>
            <a:r>
              <a:rPr lang="zh-CN" altLang="en-US" sz="2400" b="1" dirty="0">
                <a:solidFill>
                  <a:srgbClr val="000000"/>
                </a:solidFill>
                <a:latin typeface="Times New Roman" panose="02020503050405090304" pitchFamily="18" charset="0"/>
                <a:ea typeface="楷体_GB2312" pitchFamily="1" charset="-122"/>
              </a:rPr>
              <a:t>试求</a:t>
            </a:r>
            <a:r>
              <a:rPr lang="en-US" altLang="zh-CN" sz="2400" b="1" i="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i</a:t>
            </a:r>
            <a:r>
              <a:rPr lang="zh-CN" altLang="en-US" sz="2400" b="1" dirty="0">
                <a:solidFill>
                  <a:srgbClr val="000000"/>
                </a:solidFill>
                <a:latin typeface="Times New Roman" panose="02020503050405090304" pitchFamily="18" charset="0"/>
                <a:ea typeface="楷体_GB2312" pitchFamily="1" charset="-122"/>
              </a:rPr>
              <a:t>作用下输出电压</a:t>
            </a:r>
            <a:r>
              <a:rPr lang="en-US" altLang="zh-CN" sz="2400" b="1" i="1" dirty="0" err="1">
                <a:solidFill>
                  <a:srgbClr val="000000"/>
                </a:solidFill>
                <a:latin typeface="Times New Roman" panose="02020503050405090304" pitchFamily="18" charset="0"/>
                <a:ea typeface="楷体_GB2312" pitchFamily="1" charset="-122"/>
              </a:rPr>
              <a:t>u</a:t>
            </a:r>
            <a:r>
              <a:rPr lang="en-US" altLang="zh-CN" sz="2400" b="1" baseline="-25000" dirty="0" err="1">
                <a:solidFill>
                  <a:srgbClr val="000000"/>
                </a:solidFill>
                <a:latin typeface="Times New Roman" panose="02020503050405090304" pitchFamily="18" charset="0"/>
                <a:ea typeface="楷体_GB2312" pitchFamily="1" charset="-122"/>
              </a:rPr>
              <a:t>o</a:t>
            </a:r>
            <a:r>
              <a:rPr lang="zh-CN" altLang="en-US" sz="2400" b="1" dirty="0">
                <a:solidFill>
                  <a:srgbClr val="000000"/>
                </a:solidFill>
                <a:latin typeface="Times New Roman" panose="02020503050405090304" pitchFamily="18" charset="0"/>
                <a:ea typeface="楷体_GB2312" pitchFamily="1" charset="-122"/>
              </a:rPr>
              <a:t>的值，并画出波形图。 </a:t>
            </a:r>
            <a:endParaRPr lang="zh-CN" altLang="en-US" sz="2400" b="1" dirty="0">
              <a:solidFill>
                <a:srgbClr val="000000"/>
              </a:solidFill>
              <a:latin typeface="Times New Roman" panose="02020503050405090304" pitchFamily="18" charset="0"/>
              <a:ea typeface="楷体_GB2312" pitchFamily="1" charset="-122"/>
            </a:endParaRPr>
          </a:p>
        </p:txBody>
      </p:sp>
      <p:graphicFrame>
        <p:nvGraphicFramePr>
          <p:cNvPr id="74762" name="Object 10"/>
          <p:cNvGraphicFramePr>
            <a:graphicFrameLocks noChangeAspect="1"/>
          </p:cNvGraphicFramePr>
          <p:nvPr/>
        </p:nvGraphicFramePr>
        <p:xfrm>
          <a:off x="2921000" y="1794823"/>
          <a:ext cx="3048000" cy="2214563"/>
        </p:xfrm>
        <a:graphic>
          <a:graphicData uri="http://schemas.openxmlformats.org/presentationml/2006/ole">
            <mc:AlternateContent xmlns:mc="http://schemas.openxmlformats.org/markup-compatibility/2006">
              <mc:Choice xmlns:v="urn:schemas-microsoft-com:vml" Requires="v">
                <p:oleObj spid="_x0000_s2" name="Visio" r:id="rId1" imgW="1912620" imgH="1387475" progId="Visio.Drawing.11">
                  <p:embed/>
                </p:oleObj>
              </mc:Choice>
              <mc:Fallback>
                <p:oleObj name="Visio" r:id="rId1" imgW="1912620" imgH="1387475" progId="Visio.Drawing.11">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1794823"/>
                        <a:ext cx="30480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769" name="Rectangle 17"/>
          <p:cNvSpPr>
            <a:spLocks noChangeArrowheads="1"/>
          </p:cNvSpPr>
          <p:nvPr/>
        </p:nvSpPr>
        <p:spPr bwMode="auto">
          <a:xfrm>
            <a:off x="1995489" y="3831585"/>
            <a:ext cx="8123237"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解   当</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i</a:t>
            </a:r>
            <a:r>
              <a:rPr lang="en-US" altLang="zh-CN" sz="2400" b="1">
                <a:solidFill>
                  <a:srgbClr val="000000"/>
                </a:solidFill>
                <a:latin typeface="Times New Roman" panose="02020503050405090304" pitchFamily="18" charset="0"/>
                <a:ea typeface="楷体_GB2312" pitchFamily="1" charset="-122"/>
              </a:rPr>
              <a:t>=0</a:t>
            </a:r>
            <a:r>
              <a:rPr lang="zh-CN" altLang="en-US" sz="2400" b="1">
                <a:solidFill>
                  <a:srgbClr val="000000"/>
                </a:solidFill>
                <a:latin typeface="Times New Roman" panose="02020503050405090304" pitchFamily="18" charset="0"/>
                <a:ea typeface="楷体_GB2312" pitchFamily="1" charset="-122"/>
              </a:rPr>
              <a:t>时，</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BE</a:t>
            </a:r>
            <a:r>
              <a:rPr lang="en-US" altLang="zh-CN" sz="2400" b="1">
                <a:solidFill>
                  <a:srgbClr val="000000"/>
                </a:solidFill>
                <a:latin typeface="Times New Roman" panose="02020503050405090304" pitchFamily="18" charset="0"/>
                <a:ea typeface="楷体_GB2312" pitchFamily="1" charset="-122"/>
              </a:rPr>
              <a:t>=0，</a:t>
            </a:r>
            <a:r>
              <a:rPr lang="zh-CN" altLang="en-US" sz="2400" b="1">
                <a:solidFill>
                  <a:srgbClr val="000000"/>
                </a:solidFill>
                <a:latin typeface="Times New Roman" panose="02020503050405090304" pitchFamily="18" charset="0"/>
                <a:ea typeface="楷体_GB2312" pitchFamily="1" charset="-122"/>
              </a:rPr>
              <a:t>则晶体管截止。此时，</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en-US" altLang="zh-CN" sz="2400" b="1" i="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CQ</a:t>
            </a:r>
            <a:r>
              <a:rPr lang="en-US" altLang="zh-CN" sz="2400" b="1">
                <a:solidFill>
                  <a:srgbClr val="0000CC"/>
                </a:solidFill>
                <a:latin typeface="Times New Roman" panose="02020503050405090304" pitchFamily="18" charset="0"/>
                <a:ea typeface="楷体_GB2312" pitchFamily="1" charset="-122"/>
              </a:rPr>
              <a:t>=0</a:t>
            </a:r>
            <a:r>
              <a:rPr lang="zh-CN" altLang="en-US"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o</a:t>
            </a:r>
            <a:r>
              <a:rPr lang="en-US" altLang="zh-CN"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CEQ</a:t>
            </a:r>
            <a:r>
              <a:rPr lang="en-US" altLang="zh-CN"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CC</a:t>
            </a:r>
            <a:r>
              <a:rPr lang="en-US" altLang="zh-CN" sz="2400" b="1">
                <a:solidFill>
                  <a:srgbClr val="0000CC"/>
                </a:solidFill>
                <a:latin typeface="Times New Roman" panose="02020503050405090304" pitchFamily="18" charset="0"/>
                <a:ea typeface="楷体_GB2312" pitchFamily="1" charset="-122"/>
              </a:rPr>
              <a:t>=5V。</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74770" name="Object 18"/>
          <p:cNvGraphicFramePr>
            <a:graphicFrameLocks noChangeAspect="1"/>
          </p:cNvGraphicFramePr>
          <p:nvPr/>
        </p:nvGraphicFramePr>
        <p:xfrm>
          <a:off x="6799264" y="1915472"/>
          <a:ext cx="2605087" cy="1804988"/>
        </p:xfrm>
        <a:graphic>
          <a:graphicData uri="http://schemas.openxmlformats.org/presentationml/2006/ole">
            <mc:AlternateContent xmlns:mc="http://schemas.openxmlformats.org/markup-compatibility/2006">
              <mc:Choice xmlns:v="urn:schemas-microsoft-com:vml" Requires="v">
                <p:oleObj spid="_x0000_s3" name="Visio" r:id="rId3" imgW="1387475" imgH="946150" progId="Visio.Drawing.11">
                  <p:embed/>
                </p:oleObj>
              </mc:Choice>
              <mc:Fallback>
                <p:oleObj name="Visio" r:id="rId3" imgW="1387475" imgH="946150" progId="Visio.Drawing.11">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264" y="1915472"/>
                        <a:ext cx="2605087"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71" name="Object 19"/>
          <p:cNvGraphicFramePr>
            <a:graphicFrameLocks noChangeAspect="1"/>
          </p:cNvGraphicFramePr>
          <p:nvPr/>
        </p:nvGraphicFramePr>
        <p:xfrm>
          <a:off x="7993064" y="3549010"/>
          <a:ext cx="407987" cy="349250"/>
        </p:xfrm>
        <a:graphic>
          <a:graphicData uri="http://schemas.openxmlformats.org/presentationml/2006/ole">
            <mc:AlternateContent xmlns:mc="http://schemas.openxmlformats.org/markup-compatibility/2006">
              <mc:Choice xmlns:v="urn:schemas-microsoft-com:vml" Requires="v">
                <p:oleObj spid="_x0000_s4" name="Visio" r:id="rId5" imgW="241935" imgH="262890" progId="Visio.Drawing.11">
                  <p:embed/>
                </p:oleObj>
              </mc:Choice>
              <mc:Fallback>
                <p:oleObj name="Visio" r:id="rId5" imgW="241935" imgH="262890" progId="Visio.Drawing.11">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3064" y="3549010"/>
                        <a:ext cx="4079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72" name="Object 20"/>
          <p:cNvGraphicFramePr>
            <a:graphicFrameLocks noChangeAspect="1"/>
          </p:cNvGraphicFramePr>
          <p:nvPr/>
        </p:nvGraphicFramePr>
        <p:xfrm>
          <a:off x="3503614" y="5490523"/>
          <a:ext cx="4403725" cy="885825"/>
        </p:xfrm>
        <a:graphic>
          <a:graphicData uri="http://schemas.openxmlformats.org/presentationml/2006/ole">
            <mc:AlternateContent xmlns:mc="http://schemas.openxmlformats.org/markup-compatibility/2006">
              <mc:Choice xmlns:v="urn:schemas-microsoft-com:vml" Requires="v">
                <p:oleObj spid="_x0000_s5" name="Equation" r:id="rId7" imgW="1707515" imgH="335915" progId="Equation.DSMT4">
                  <p:embed/>
                </p:oleObj>
              </mc:Choice>
              <mc:Fallback>
                <p:oleObj name="Equation" r:id="rId7" imgW="1707515" imgH="335915" progId="Equation.DSMT4">
                  <p:embed/>
                  <p:pic>
                    <p:nvPicPr>
                      <p:cNvPr id="0" name="Object 20"/>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3503614" y="5490523"/>
                        <a:ext cx="440372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3" name="Rectangle 21"/>
          <p:cNvSpPr>
            <a:spLocks noChangeArrowheads="1"/>
          </p:cNvSpPr>
          <p:nvPr/>
        </p:nvSpPr>
        <p:spPr bwMode="auto">
          <a:xfrm>
            <a:off x="3314700" y="4933310"/>
            <a:ext cx="582930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000000"/>
                </a:solidFill>
                <a:latin typeface="Times New Roman" panose="02020503050405090304" pitchFamily="18" charset="0"/>
                <a:ea typeface="楷体_GB2312" pitchFamily="1" charset="-122"/>
              </a:rPr>
              <a:t>当</a:t>
            </a:r>
            <a:r>
              <a:rPr lang="en-US" altLang="zh-CN" sz="2400" b="1" i="1">
                <a:solidFill>
                  <a:srgbClr val="000000"/>
                </a:solidFill>
                <a:latin typeface="Times New Roman" panose="02020503050405090304" pitchFamily="18" charset="0"/>
                <a:ea typeface="楷体_GB2312" pitchFamily="1" charset="-122"/>
              </a:rPr>
              <a:t>u</a:t>
            </a:r>
            <a:r>
              <a:rPr lang="en-US" altLang="zh-CN" sz="2400" b="1" baseline="-25000">
                <a:solidFill>
                  <a:srgbClr val="000000"/>
                </a:solidFill>
                <a:latin typeface="Times New Roman" panose="02020503050405090304" pitchFamily="18" charset="0"/>
                <a:ea typeface="楷体_GB2312" pitchFamily="1" charset="-122"/>
              </a:rPr>
              <a:t>i</a:t>
            </a:r>
            <a:r>
              <a:rPr lang="en-US" altLang="zh-CN" sz="2400" b="1">
                <a:solidFill>
                  <a:srgbClr val="000000"/>
                </a:solidFill>
                <a:latin typeface="Times New Roman" panose="02020503050405090304" pitchFamily="18" charset="0"/>
                <a:ea typeface="楷体_GB2312" pitchFamily="1" charset="-122"/>
              </a:rPr>
              <a:t> =3V</a:t>
            </a:r>
            <a:r>
              <a:rPr lang="zh-CN" altLang="en-US" sz="2400" b="1">
                <a:solidFill>
                  <a:srgbClr val="000000"/>
                </a:solidFill>
                <a:latin typeface="Times New Roman" panose="02020503050405090304" pitchFamily="18" charset="0"/>
                <a:ea typeface="楷体_GB2312" pitchFamily="1" charset="-122"/>
              </a:rPr>
              <a:t>时，晶体管导通且有</a:t>
            </a:r>
            <a:endParaRPr lang="zh-CN" altLang="en-US" sz="2400" b="1">
              <a:solidFill>
                <a:srgbClr val="000000"/>
              </a:solidFill>
              <a:latin typeface="Times New Roman" panose="02020503050405090304" pitchFamily="18" charset="0"/>
              <a:ea typeface="楷体_GB2312" pitchFamily="1" charset="-122"/>
            </a:endParaRPr>
          </a:p>
        </p:txBody>
      </p:sp>
      <p:sp>
        <p:nvSpPr>
          <p:cNvPr id="74774" name="Rectangle 22"/>
          <p:cNvSpPr>
            <a:spLocks noChangeArrowheads="1"/>
          </p:cNvSpPr>
          <p:nvPr/>
        </p:nvSpPr>
        <p:spPr bwMode="auto">
          <a:xfrm>
            <a:off x="2935289" y="6273160"/>
            <a:ext cx="6308725"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5000"/>
              </a:lnSpc>
              <a:spcAft>
                <a:spcPct val="0"/>
              </a:spcAft>
              <a:buNone/>
            </a:pPr>
            <a:r>
              <a:rPr lang="zh-CN" altLang="en-US" sz="2400" b="1">
                <a:solidFill>
                  <a:srgbClr val="CC0000"/>
                </a:solidFill>
                <a:latin typeface="Times New Roman" panose="02020503050405090304" pitchFamily="18" charset="0"/>
                <a:ea typeface="楷体_GB2312" pitchFamily="1" charset="-122"/>
              </a:rPr>
              <a:t>那么晶体管是放大导通，还是饱和导通？</a:t>
            </a:r>
            <a:endParaRPr lang="en-US" altLang="zh-CN" sz="2400" b="1">
              <a:solidFill>
                <a:srgbClr val="CC0000"/>
              </a:solidFill>
              <a:latin typeface="Times New Roman" panose="02020503050405090304" pitchFamily="18" charset="0"/>
              <a:ea typeface="楷体_GB2312" pitchFamily="1" charset="-122"/>
            </a:endParaRPr>
          </a:p>
        </p:txBody>
      </p:sp>
      <p:sp>
        <p:nvSpPr>
          <p:cNvPr id="6" name="灯片编号占位符 5"/>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769"/>
                                        </p:tgtEl>
                                        <p:attrNameLst>
                                          <p:attrName>style.visibility</p:attrName>
                                        </p:attrNameLst>
                                      </p:cBhvr>
                                      <p:to>
                                        <p:strVal val="visible"/>
                                      </p:to>
                                    </p:set>
                                    <p:animEffect transition="in" filter="wipe(up)">
                                      <p:cBhvr>
                                        <p:cTn id="7" dur="1000"/>
                                        <p:tgtEl>
                                          <p:spTgt spid="747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773"/>
                                        </p:tgtEl>
                                        <p:attrNameLst>
                                          <p:attrName>style.visibility</p:attrName>
                                        </p:attrNameLst>
                                      </p:cBhvr>
                                      <p:to>
                                        <p:strVal val="visible"/>
                                      </p:to>
                                    </p:set>
                                    <p:animEffect transition="in" filter="wipe(left)">
                                      <p:cBhvr>
                                        <p:cTn id="12" dur="1000"/>
                                        <p:tgtEl>
                                          <p:spTgt spid="747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772"/>
                                        </p:tgtEl>
                                        <p:attrNameLst>
                                          <p:attrName>style.visibility</p:attrName>
                                        </p:attrNameLst>
                                      </p:cBhvr>
                                      <p:to>
                                        <p:strVal val="visible"/>
                                      </p:to>
                                    </p:set>
                                    <p:animEffect transition="in" filter="wipe(left)">
                                      <p:cBhvr>
                                        <p:cTn id="17" dur="1000"/>
                                        <p:tgtEl>
                                          <p:spTgt spid="747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4774"/>
                                        </p:tgtEl>
                                        <p:attrNameLst>
                                          <p:attrName>style.visibility</p:attrName>
                                        </p:attrNameLst>
                                      </p:cBhvr>
                                      <p:to>
                                        <p:strVal val="visible"/>
                                      </p:to>
                                    </p:set>
                                    <p:animEffect transition="in" filter="wipe(left)">
                                      <p:cBhvr>
                                        <p:cTn id="22" dur="1000"/>
                                        <p:tgtEl>
                                          <p:spTgt spid="74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9" grpId="0"/>
      <p:bldP spid="74773" grpId="0"/>
      <p:bldP spid="7477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5746" name="Object 2"/>
          <p:cNvGraphicFramePr>
            <a:graphicFrameLocks noGrp="1" noChangeAspect="1"/>
          </p:cNvGraphicFramePr>
          <p:nvPr>
            <p:ph type="title"/>
          </p:nvPr>
        </p:nvGraphicFramePr>
        <p:xfrm>
          <a:off x="7554913" y="2336714"/>
          <a:ext cx="2640012" cy="1703388"/>
        </p:xfrm>
        <a:graphic>
          <a:graphicData uri="http://schemas.openxmlformats.org/presentationml/2006/ole">
            <mc:AlternateContent xmlns:mc="http://schemas.openxmlformats.org/markup-compatibility/2006">
              <mc:Choice xmlns:v="urn:schemas-microsoft-com:vml" Requires="v">
                <p:oleObj spid="_x0000_s2" name="Visio" r:id="rId1" imgW="1387475" imgH="946150" progId="Visio.Drawing.11">
                  <p:embed/>
                </p:oleObj>
              </mc:Choice>
              <mc:Fallback>
                <p:oleObj name="Visio" r:id="rId1" imgW="1387475" imgH="94615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913" y="2336714"/>
                        <a:ext cx="2640012" cy="1703388"/>
                      </a:xfrm>
                      <a:prstGeom prst="rect">
                        <a:avLst/>
                      </a:prstGeom>
                    </p:spPr>
                  </p:pic>
                </p:oleObj>
              </mc:Fallback>
            </mc:AlternateContent>
          </a:graphicData>
        </a:graphic>
      </p:graphicFrame>
      <p:sp>
        <p:nvSpPr>
          <p:cNvPr id="415748" name="Text Box 4"/>
          <p:cNvSpPr txBox="1">
            <a:spLocks noGrp="1" noChangeArrowheads="1"/>
          </p:cNvSpPr>
          <p:nvPr>
            <p:ph type="body" sz="half" idx="1"/>
          </p:nvPr>
        </p:nvSpPr>
        <p:spPr>
          <a:xfrm>
            <a:off x="1736726" y="3136814"/>
            <a:ext cx="5199063" cy="5397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lnSpcReduction="10000"/>
          </a:bodyPr>
          <a:lstStyle/>
          <a:p>
            <a:pPr eaLnBrk="0" hangingPunct="0">
              <a:spcBef>
                <a:spcPct val="50000"/>
              </a:spcBef>
              <a:buFont typeface="Times New Roman" panose="02020503050405090304" pitchFamily="18" charset="0"/>
              <a:buNone/>
            </a:pPr>
            <a:r>
              <a:rPr lang="zh-CN" altLang="en-US" sz="2400" b="1">
                <a:solidFill>
                  <a:srgbClr val="000000"/>
                </a:solidFill>
                <a:latin typeface="楷体_GB2312" pitchFamily="1" charset="-122"/>
                <a:ea typeface="楷体_GB2312" pitchFamily="1" charset="-122"/>
              </a:rPr>
              <a:t> </a:t>
            </a:r>
            <a:r>
              <a:rPr lang="zh-CN" altLang="en-US" sz="2800" b="1">
                <a:solidFill>
                  <a:srgbClr val="0000CC"/>
                </a:solidFill>
                <a:latin typeface="Times New Roman" panose="02020503050405090304" pitchFamily="18" charset="0"/>
                <a:ea typeface="楷体_GB2312" pitchFamily="1" charset="-122"/>
              </a:rPr>
              <a:t>方法</a:t>
            </a:r>
            <a:r>
              <a:rPr lang="en-US" altLang="zh-CN" sz="2800" b="1">
                <a:solidFill>
                  <a:srgbClr val="0000CC"/>
                </a:solidFill>
                <a:latin typeface="Times New Roman" panose="02020503050405090304" pitchFamily="18" charset="0"/>
                <a:ea typeface="楷体_GB2312" pitchFamily="1" charset="-122"/>
              </a:rPr>
              <a:t>2</a:t>
            </a:r>
            <a:r>
              <a:rPr lang="zh-CN" altLang="en-US" sz="2800" b="1">
                <a:solidFill>
                  <a:srgbClr val="0000CC"/>
                </a:solidFill>
                <a:latin typeface="Times New Roman" panose="02020503050405090304" pitchFamily="18" charset="0"/>
                <a:ea typeface="楷体_GB2312" pitchFamily="1" charset="-122"/>
              </a:rPr>
              <a:t>：</a:t>
            </a:r>
            <a:r>
              <a:rPr lang="zh-CN" altLang="en-US" sz="2400" b="1">
                <a:solidFill>
                  <a:srgbClr val="000000"/>
                </a:solidFill>
                <a:latin typeface="楷体_GB2312" pitchFamily="1" charset="-122"/>
                <a:ea typeface="楷体_GB2312" pitchFamily="1" charset="-122"/>
              </a:rPr>
              <a:t>集电极临界饱和电流为 </a:t>
            </a:r>
            <a:endParaRPr lang="zh-CN" altLang="en-US" sz="2400" b="1">
              <a:solidFill>
                <a:srgbClr val="000000"/>
              </a:solidFill>
              <a:latin typeface="楷体_GB2312" pitchFamily="1" charset="-122"/>
              <a:ea typeface="楷体_GB2312" pitchFamily="1" charset="-122"/>
            </a:endParaRPr>
          </a:p>
        </p:txBody>
      </p:sp>
      <p:sp>
        <p:nvSpPr>
          <p:cNvPr id="415756" name="Rectangle 12"/>
          <p:cNvSpPr>
            <a:spLocks noChangeArrowheads="1"/>
          </p:cNvSpPr>
          <p:nvPr/>
        </p:nvSpPr>
        <p:spPr bwMode="auto">
          <a:xfrm>
            <a:off x="2092325" y="5738727"/>
            <a:ext cx="7200900"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3200">
                <a:solidFill>
                  <a:schemeClr val="tx1"/>
                </a:solidFill>
                <a:latin typeface="Verdana" panose="020B0804030504040204" pitchFamily="34" charset="0"/>
                <a:ea typeface="宋体" pitchFamily="2" charset="-122"/>
              </a:defRPr>
            </a:lvl1pPr>
            <a:lvl2pPr marL="742950" indent="-285750" algn="l">
              <a:spcBef>
                <a:spcPct val="20000"/>
              </a:spcBef>
              <a:buChar char="–"/>
              <a:defRPr sz="2800">
                <a:solidFill>
                  <a:schemeClr val="tx1"/>
                </a:solidFill>
                <a:latin typeface="Verdana" panose="020B0804030504040204" pitchFamily="34" charset="0"/>
                <a:ea typeface="宋体" pitchFamily="2" charset="-122"/>
              </a:defRPr>
            </a:lvl2pPr>
            <a:lvl3pPr marL="1143000" indent="-228600" algn="l">
              <a:spcBef>
                <a:spcPct val="20000"/>
              </a:spcBef>
              <a:buChar char="•"/>
              <a:defRPr sz="2400">
                <a:solidFill>
                  <a:schemeClr val="tx1"/>
                </a:solidFill>
                <a:latin typeface="Verdana" panose="020B0804030504040204" pitchFamily="34" charset="0"/>
                <a:ea typeface="宋体" pitchFamily="2" charset="-122"/>
              </a:defRPr>
            </a:lvl3pPr>
            <a:lvl4pPr marL="1600200" indent="-228600" algn="l">
              <a:spcBef>
                <a:spcPct val="20000"/>
              </a:spcBef>
              <a:buChar char="–"/>
              <a:defRPr sz="2000">
                <a:solidFill>
                  <a:schemeClr val="tx1"/>
                </a:solidFill>
                <a:latin typeface="Verdana" panose="020B0804030504040204" pitchFamily="34" charset="0"/>
                <a:ea typeface="宋体" pitchFamily="2" charset="-122"/>
              </a:defRPr>
            </a:lvl4pPr>
            <a:lvl5pPr marL="2057400" indent="-228600" algn="l">
              <a:spcBef>
                <a:spcPct val="20000"/>
              </a:spcBef>
              <a:buChar char="»"/>
              <a:defRPr sz="2000">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sz="2000">
                <a:solidFill>
                  <a:schemeClr val="tx1"/>
                </a:solidFill>
                <a:latin typeface="Verdana" panose="020B0804030504040204" pitchFamily="34" charset="0"/>
                <a:ea typeface="宋体" pitchFamily="2" charset="-122"/>
              </a:defRPr>
            </a:lvl9pPr>
          </a:lstStyle>
          <a:p>
            <a:pPr algn="just" defTabSz="914400" fontAlgn="base">
              <a:lnSpc>
                <a:spcPct val="120000"/>
              </a:lnSpc>
              <a:spcAft>
                <a:spcPct val="0"/>
              </a:spcAft>
              <a:buNone/>
            </a:pPr>
            <a:r>
              <a:rPr lang="zh-CN" altLang="en-US" sz="2400" b="1">
                <a:solidFill>
                  <a:srgbClr val="000000"/>
                </a:solidFill>
                <a:latin typeface="Times New Roman" panose="02020503050405090304" pitchFamily="18" charset="0"/>
                <a:ea typeface="楷体_GB2312" pitchFamily="1" charset="-122"/>
              </a:rPr>
              <a:t> 所以晶体管处于饱和。此时</a:t>
            </a:r>
            <a:endParaRPr lang="zh-CN" altLang="en-US" sz="2400" b="1">
              <a:solidFill>
                <a:srgbClr val="000000"/>
              </a:solidFill>
              <a:latin typeface="Times New Roman" panose="02020503050405090304" pitchFamily="18" charset="0"/>
              <a:ea typeface="楷体_GB2312" pitchFamily="1" charset="-122"/>
            </a:endParaRPr>
          </a:p>
          <a:p>
            <a:pPr algn="just" defTabSz="914400" fontAlgn="base">
              <a:lnSpc>
                <a:spcPct val="120000"/>
              </a:lnSpc>
              <a:spcAft>
                <a:spcPct val="0"/>
              </a:spcAft>
              <a:buNone/>
            </a:pPr>
            <a:r>
              <a:rPr lang="zh-CN" altLang="en-US" sz="2400" b="1">
                <a:solidFill>
                  <a:srgbClr val="000000"/>
                </a:solidFill>
                <a:latin typeface="Times New Roman" panose="02020503050405090304" pitchFamily="18" charset="0"/>
                <a:ea typeface="楷体_GB2312" pitchFamily="1" charset="-122"/>
              </a:rPr>
              <a:t>       </a:t>
            </a:r>
            <a:r>
              <a:rPr lang="en-US" altLang="zh-CN" sz="2400" b="1" i="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CQ</a:t>
            </a:r>
            <a:r>
              <a:rPr lang="en-US" altLang="zh-CN"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I</a:t>
            </a:r>
            <a:r>
              <a:rPr lang="en-US" altLang="zh-CN" sz="2400" b="1" baseline="-25000">
                <a:solidFill>
                  <a:srgbClr val="0000CC"/>
                </a:solidFill>
                <a:latin typeface="Times New Roman" panose="02020503050405090304" pitchFamily="18" charset="0"/>
                <a:ea typeface="楷体_GB2312" pitchFamily="1" charset="-122"/>
              </a:rPr>
              <a:t>C(sat)</a:t>
            </a:r>
            <a:r>
              <a:rPr lang="en-US" altLang="zh-CN" sz="2400" b="1">
                <a:solidFill>
                  <a:srgbClr val="0000CC"/>
                </a:solidFill>
                <a:latin typeface="Times New Roman" panose="02020503050405090304" pitchFamily="18" charset="0"/>
                <a:ea typeface="楷体_GB2312" pitchFamily="1" charset="-122"/>
              </a:rPr>
              <a:t>=1.4mA  ，</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o</a:t>
            </a:r>
            <a:r>
              <a:rPr lang="en-US" altLang="zh-CN"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CEQ</a:t>
            </a:r>
            <a:r>
              <a:rPr lang="en-US" altLang="zh-CN" sz="2400" b="1">
                <a:solidFill>
                  <a:srgbClr val="0000CC"/>
                </a:solidFill>
                <a:latin typeface="Times New Roman" panose="02020503050405090304" pitchFamily="18" charset="0"/>
                <a:ea typeface="楷体_GB2312" pitchFamily="1" charset="-122"/>
              </a:rPr>
              <a:t>=</a:t>
            </a:r>
            <a:r>
              <a:rPr lang="en-US" altLang="zh-CN" sz="2400" b="1" i="1">
                <a:solidFill>
                  <a:srgbClr val="0000CC"/>
                </a:solidFill>
                <a:latin typeface="Times New Roman" panose="02020503050405090304" pitchFamily="18" charset="0"/>
                <a:ea typeface="楷体_GB2312" pitchFamily="1" charset="-122"/>
              </a:rPr>
              <a:t>U</a:t>
            </a:r>
            <a:r>
              <a:rPr lang="en-US" altLang="zh-CN" sz="2400" b="1" baseline="-25000">
                <a:solidFill>
                  <a:srgbClr val="0000CC"/>
                </a:solidFill>
                <a:latin typeface="Times New Roman" panose="02020503050405090304" pitchFamily="18" charset="0"/>
                <a:ea typeface="楷体_GB2312" pitchFamily="1" charset="-122"/>
              </a:rPr>
              <a:t>CE(sat)</a:t>
            </a:r>
            <a:r>
              <a:rPr lang="en-US" altLang="zh-CN" sz="2400" b="1">
                <a:solidFill>
                  <a:srgbClr val="0000CC"/>
                </a:solidFill>
                <a:latin typeface="Times New Roman" panose="02020503050405090304" pitchFamily="18" charset="0"/>
                <a:ea typeface="楷体_GB2312" pitchFamily="1" charset="-122"/>
              </a:rPr>
              <a:t>=0.3V</a:t>
            </a:r>
            <a:r>
              <a:rPr lang="en-US" altLang="zh-CN" sz="2400" b="1">
                <a:solidFill>
                  <a:srgbClr val="000000"/>
                </a:solidFill>
                <a:latin typeface="Times New Roman" panose="02020503050405090304" pitchFamily="18" charset="0"/>
                <a:ea typeface="楷体_GB2312" pitchFamily="1" charset="-122"/>
              </a:rPr>
              <a:t>。</a:t>
            </a:r>
            <a:r>
              <a:rPr lang="en-US" altLang="zh-CN" sz="2400" b="1">
                <a:solidFill>
                  <a:srgbClr val="0000CC"/>
                </a:solidFill>
                <a:latin typeface="Times New Roman" panose="02020503050405090304" pitchFamily="18" charset="0"/>
                <a:ea typeface="楷体_GB2312" pitchFamily="1" charset="-122"/>
              </a:rPr>
              <a:t> </a:t>
            </a:r>
            <a:endParaRPr lang="en-US" altLang="zh-CN" sz="2400" b="1">
              <a:solidFill>
                <a:srgbClr val="000000"/>
              </a:solidFill>
              <a:latin typeface="Times New Roman" panose="02020503050405090304" pitchFamily="18" charset="0"/>
              <a:ea typeface="楷体_GB2312" pitchFamily="1" charset="-122"/>
            </a:endParaRPr>
          </a:p>
        </p:txBody>
      </p:sp>
      <p:graphicFrame>
        <p:nvGraphicFramePr>
          <p:cNvPr id="415757" name="Object 13"/>
          <p:cNvGraphicFramePr>
            <a:graphicFrameLocks noGrp="1" noChangeAspect="1"/>
          </p:cNvGraphicFramePr>
          <p:nvPr>
            <p:ph sz="quarter" idx="3"/>
          </p:nvPr>
        </p:nvGraphicFramePr>
        <p:xfrm>
          <a:off x="7450138" y="3509878"/>
          <a:ext cx="2773362" cy="2625725"/>
        </p:xfrm>
        <a:graphic>
          <a:graphicData uri="http://schemas.openxmlformats.org/presentationml/2006/ole">
            <mc:AlternateContent xmlns:mc="http://schemas.openxmlformats.org/markup-compatibility/2006">
              <mc:Choice xmlns:v="urn:schemas-microsoft-com:vml" Requires="v">
                <p:oleObj spid="_x0000_s3" name="Visio" r:id="rId3" imgW="1440180" imgH="1534795" progId="Visio.Drawing.11">
                  <p:embed/>
                </p:oleObj>
              </mc:Choice>
              <mc:Fallback>
                <p:oleObj name="Visio" r:id="rId3" imgW="1440180" imgH="1534795"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0138" y="3509878"/>
                        <a:ext cx="2773362"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15768" name="Group 24"/>
          <p:cNvGrpSpPr/>
          <p:nvPr/>
        </p:nvGrpSpPr>
        <p:grpSpPr bwMode="auto">
          <a:xfrm>
            <a:off x="2192338" y="4402052"/>
            <a:ext cx="5137150" cy="1243012"/>
            <a:chOff x="421" y="2555"/>
            <a:chExt cx="3236" cy="783"/>
          </a:xfrm>
        </p:grpSpPr>
        <p:sp>
          <p:nvSpPr>
            <p:cNvPr id="415754" name="Text Box 10"/>
            <p:cNvSpPr txBox="1">
              <a:spLocks noChangeArrowheads="1"/>
            </p:cNvSpPr>
            <p:nvPr/>
          </p:nvSpPr>
          <p:spPr bwMode="auto">
            <a:xfrm>
              <a:off x="421" y="2555"/>
              <a:ext cx="8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rPr>
                <a:t>因为 </a:t>
              </a:r>
              <a:endParaRPr lang="zh-CN" altLang="en-US" sz="2400" b="1">
                <a:solidFill>
                  <a:srgbClr val="000000"/>
                </a:solidFill>
                <a:latin typeface="Times New Roman" panose="02020503050405090304" pitchFamily="18" charset="0"/>
                <a:ea typeface="楷体_GB2312" pitchFamily="1" charset="-122"/>
              </a:endParaRPr>
            </a:p>
          </p:txBody>
        </p:sp>
        <p:graphicFrame>
          <p:nvGraphicFramePr>
            <p:cNvPr id="415759" name="Object 15"/>
            <p:cNvGraphicFramePr>
              <a:graphicFrameLocks noChangeAspect="1"/>
            </p:cNvGraphicFramePr>
            <p:nvPr/>
          </p:nvGraphicFramePr>
          <p:xfrm>
            <a:off x="485" y="2766"/>
            <a:ext cx="3172" cy="572"/>
          </p:xfrm>
          <a:graphic>
            <a:graphicData uri="http://schemas.openxmlformats.org/presentationml/2006/ole">
              <mc:AlternateContent xmlns:mc="http://schemas.openxmlformats.org/markup-compatibility/2006">
                <mc:Choice xmlns:v="urn:schemas-microsoft-com:vml" Requires="v">
                  <p:oleObj spid="_x0000_s4" name="Equation" r:id="rId5" imgW="1843405" imgH="328930" progId="Equation.DSMT4">
                    <p:embed/>
                  </p:oleObj>
                </mc:Choice>
                <mc:Fallback>
                  <p:oleObj name="Equation" r:id="rId5" imgW="1843405" imgH="328930" progId="Equation.DSMT4">
                    <p:embed/>
                    <p:pic>
                      <p:nvPicPr>
                        <p:cNvPr id="0" name="Object 15"/>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485" y="2766"/>
                          <a:ext cx="3172"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15760" name="Object 16"/>
          <p:cNvGraphicFramePr>
            <a:graphicFrameLocks noChangeAspect="1"/>
          </p:cNvGraphicFramePr>
          <p:nvPr/>
        </p:nvGraphicFramePr>
        <p:xfrm>
          <a:off x="7273925" y="673014"/>
          <a:ext cx="2674938" cy="2141538"/>
        </p:xfrm>
        <a:graphic>
          <a:graphicData uri="http://schemas.openxmlformats.org/presentationml/2006/ole">
            <mc:AlternateContent xmlns:mc="http://schemas.openxmlformats.org/markup-compatibility/2006">
              <mc:Choice xmlns:v="urn:schemas-microsoft-com:vml" Requires="v">
                <p:oleObj spid="_x0000_s5" name="Visio" r:id="rId7" imgW="1912620" imgH="1387475" progId="Visio.Drawing.11">
                  <p:embed/>
                </p:oleObj>
              </mc:Choice>
              <mc:Fallback>
                <p:oleObj name="Visio" r:id="rId7" imgW="1912620" imgH="1387475" progId="Visio.Drawing.11">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3925" y="673014"/>
                        <a:ext cx="2674938"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5762" name="Object 18"/>
          <p:cNvGraphicFramePr>
            <a:graphicFrameLocks noChangeAspect="1"/>
          </p:cNvGraphicFramePr>
          <p:nvPr/>
        </p:nvGraphicFramePr>
        <p:xfrm>
          <a:off x="2352676" y="3598777"/>
          <a:ext cx="4887913" cy="906462"/>
        </p:xfrm>
        <a:graphic>
          <a:graphicData uri="http://schemas.openxmlformats.org/presentationml/2006/ole">
            <mc:AlternateContent xmlns:mc="http://schemas.openxmlformats.org/markup-compatibility/2006">
              <mc:Choice xmlns:v="urn:schemas-microsoft-com:vml" Requires="v">
                <p:oleObj spid="_x0000_s6" name="Equation" r:id="rId9" imgW="1843405" imgH="335915" progId="Equation.DSMT4">
                  <p:embed/>
                </p:oleObj>
              </mc:Choice>
              <mc:Fallback>
                <p:oleObj name="Equation" r:id="rId9" imgW="1843405" imgH="335915" progId="Equation.DSMT4">
                  <p:embed/>
                  <p:pic>
                    <p:nvPicPr>
                      <p:cNvPr id="0" name="Object 18"/>
                      <p:cNvPicPr>
                        <a:picLocks noChangeAspect="1" noChangeArrowheads="1"/>
                      </p:cNvPicPr>
                      <p:nvPr/>
                    </p:nvPicPr>
                    <p:blipFill>
                      <a:blip r:embed="rId10">
                        <a:biLevel thresh="50000"/>
                        <a:grayscl/>
                        <a:extLst>
                          <a:ext uri="{28A0092B-C50C-407E-A947-70E740481C1C}">
                            <a14:useLocalDpi xmlns:a14="http://schemas.microsoft.com/office/drawing/2010/main" val="0"/>
                          </a:ext>
                        </a:extLst>
                      </a:blip>
                      <a:srcRect/>
                      <a:stretch>
                        <a:fillRect/>
                      </a:stretch>
                    </p:blipFill>
                    <p:spPr bwMode="auto">
                      <a:xfrm>
                        <a:off x="2352676" y="3598777"/>
                        <a:ext cx="4887913"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5766" name="Group 22"/>
          <p:cNvGrpSpPr/>
          <p:nvPr/>
        </p:nvGrpSpPr>
        <p:grpSpPr bwMode="auto">
          <a:xfrm>
            <a:off x="1808163" y="666664"/>
            <a:ext cx="5199062" cy="1073150"/>
            <a:chOff x="179" y="202"/>
            <a:chExt cx="3275" cy="676"/>
          </a:xfrm>
        </p:grpSpPr>
        <p:sp>
          <p:nvSpPr>
            <p:cNvPr id="415761" name="Text Box 17"/>
            <p:cNvSpPr txBox="1">
              <a:spLocks noChangeArrowheads="1"/>
            </p:cNvSpPr>
            <p:nvPr/>
          </p:nvSpPr>
          <p:spPr bwMode="auto">
            <a:xfrm>
              <a:off x="179" y="202"/>
              <a:ext cx="327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2800">
                  <a:solidFill>
                    <a:schemeClr val="tx1"/>
                  </a:solidFill>
                  <a:latin typeface="Verdana" panose="020B0804030504040204" pitchFamily="34" charset="0"/>
                  <a:ea typeface="宋体" pitchFamily="2" charset="-122"/>
                </a:defRPr>
              </a:lvl1pPr>
              <a:lvl2pPr marL="742950" indent="-285750" algn="l">
                <a:spcBef>
                  <a:spcPct val="20000"/>
                </a:spcBef>
                <a:buChar char="–"/>
                <a:defRPr sz="2400">
                  <a:solidFill>
                    <a:schemeClr val="tx1"/>
                  </a:solidFill>
                  <a:latin typeface="Verdana" panose="020B0804030504040204" pitchFamily="34" charset="0"/>
                  <a:ea typeface="宋体" pitchFamily="2" charset="-122"/>
                </a:defRPr>
              </a:lvl2pPr>
              <a:lvl3pPr marL="1143000" indent="-228600" algn="l">
                <a:spcBef>
                  <a:spcPct val="20000"/>
                </a:spcBef>
                <a:buChar char="•"/>
                <a:defRPr sz="2000">
                  <a:solidFill>
                    <a:schemeClr val="tx1"/>
                  </a:solidFill>
                  <a:latin typeface="Verdana" panose="020B0804030504040204" pitchFamily="34" charset="0"/>
                  <a:ea typeface="宋体" pitchFamily="2" charset="-122"/>
                </a:defRPr>
              </a:lvl3pPr>
              <a:lvl4pPr marL="1600200" indent="-228600" algn="l">
                <a:spcBef>
                  <a:spcPct val="20000"/>
                </a:spcBef>
                <a:buChar char="–"/>
                <a:defRPr>
                  <a:solidFill>
                    <a:schemeClr val="tx1"/>
                  </a:solidFill>
                  <a:latin typeface="Verdana" panose="020B0804030504040204" pitchFamily="34" charset="0"/>
                  <a:ea typeface="宋体" pitchFamily="2" charset="-122"/>
                </a:defRPr>
              </a:lvl4pPr>
              <a:lvl5pPr marL="2057400" indent="-228600" algn="l">
                <a:spcBef>
                  <a:spcPct val="20000"/>
                </a:spcBef>
                <a:buChar char="»"/>
                <a:defRPr>
                  <a:solidFill>
                    <a:schemeClr val="tx1"/>
                  </a:solidFill>
                  <a:latin typeface="Verdana" panose="020B0804030504040204" pitchFamily="34" charset="0"/>
                  <a:ea typeface="宋体" pitchFamily="2" charset="-122"/>
                </a:defRPr>
              </a:lvl5pPr>
              <a:lvl6pPr marL="25146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6pPr>
              <a:lvl7pPr marL="29718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7pPr>
              <a:lvl8pPr marL="34290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8pPr>
              <a:lvl9pPr marL="3886200" indent="-228600" fontAlgn="base">
                <a:spcBef>
                  <a:spcPct val="20000"/>
                </a:spcBef>
                <a:spcAft>
                  <a:spcPct val="0"/>
                </a:spcAft>
                <a:buChar char="»"/>
                <a:defRPr>
                  <a:solidFill>
                    <a:schemeClr val="tx1"/>
                  </a:solidFill>
                  <a:latin typeface="Verdana" panose="020B0804030504040204" pitchFamily="34" charset="0"/>
                  <a:ea typeface="宋体" pitchFamily="2" charset="-122"/>
                </a:defRPr>
              </a:lvl9pPr>
            </a:lstStyle>
            <a:p>
              <a:pPr defTabSz="914400" eaLnBrk="0" fontAlgn="base" hangingPunct="0">
                <a:spcBef>
                  <a:spcPct val="50000"/>
                </a:spcBef>
                <a:spcAft>
                  <a:spcPct val="0"/>
                </a:spcAft>
                <a:buNone/>
              </a:pPr>
              <a:r>
                <a:rPr lang="zh-CN" altLang="en-US">
                  <a:solidFill>
                    <a:srgbClr val="006699"/>
                  </a:solidFill>
                </a:rPr>
                <a:t> </a:t>
              </a:r>
              <a:r>
                <a:rPr lang="zh-CN" altLang="en-US" b="1">
                  <a:solidFill>
                    <a:srgbClr val="0000CC"/>
                  </a:solidFill>
                  <a:latin typeface="楷体_GB2312" pitchFamily="1" charset="-122"/>
                  <a:ea typeface="楷体_GB2312" pitchFamily="1" charset="-122"/>
                </a:rPr>
                <a:t>方法</a:t>
              </a:r>
              <a:r>
                <a:rPr lang="en-US" altLang="zh-CN" b="1">
                  <a:solidFill>
                    <a:srgbClr val="0000CC"/>
                  </a:solidFill>
                  <a:latin typeface="楷体_GB2312" pitchFamily="1" charset="-122"/>
                  <a:ea typeface="楷体_GB2312" pitchFamily="1" charset="-122"/>
                </a:rPr>
                <a:t>1</a:t>
              </a:r>
              <a:r>
                <a:rPr lang="zh-CN" altLang="en-US" b="1">
                  <a:solidFill>
                    <a:srgbClr val="0000CC"/>
                  </a:solidFill>
                  <a:latin typeface="楷体_GB2312" pitchFamily="1" charset="-122"/>
                  <a:ea typeface="楷体_GB2312" pitchFamily="1" charset="-122"/>
                </a:rPr>
                <a:t>：</a:t>
              </a:r>
              <a:r>
                <a:rPr lang="zh-CN" altLang="en-US" sz="2400" b="1">
                  <a:solidFill>
                    <a:srgbClr val="000000"/>
                  </a:solidFill>
                  <a:latin typeface="楷体_GB2312" pitchFamily="1" charset="-122"/>
                  <a:ea typeface="楷体_GB2312" pitchFamily="1" charset="-122"/>
                </a:rPr>
                <a:t> </a:t>
              </a:r>
              <a:endParaRPr lang="zh-CN" altLang="en-US" sz="2400" b="1">
                <a:solidFill>
                  <a:srgbClr val="000000"/>
                </a:solidFill>
                <a:latin typeface="楷体_GB2312" pitchFamily="1" charset="-122"/>
                <a:ea typeface="楷体_GB2312" pitchFamily="1" charset="-122"/>
              </a:endParaRPr>
            </a:p>
          </p:txBody>
        </p:sp>
        <p:graphicFrame>
          <p:nvGraphicFramePr>
            <p:cNvPr id="415763" name="Object 19"/>
            <p:cNvGraphicFramePr>
              <a:graphicFrameLocks noChangeAspect="1"/>
            </p:cNvGraphicFramePr>
            <p:nvPr/>
          </p:nvGraphicFramePr>
          <p:xfrm>
            <a:off x="1051" y="274"/>
            <a:ext cx="2190" cy="604"/>
          </p:xfrm>
          <a:graphic>
            <a:graphicData uri="http://schemas.openxmlformats.org/presentationml/2006/ole">
              <mc:AlternateContent xmlns:mc="http://schemas.openxmlformats.org/markup-compatibility/2006">
                <mc:Choice xmlns:v="urn:schemas-microsoft-com:vml" Requires="v">
                  <p:oleObj spid="_x0000_s7" name="Equation" r:id="rId11" imgW="1307465" imgH="357505" progId="Equation.DSMT4">
                    <p:embed/>
                  </p:oleObj>
                </mc:Choice>
                <mc:Fallback>
                  <p:oleObj name="Equation" r:id="rId11" imgW="1307465" imgH="357505" progId="Equation.DSMT4">
                    <p:embed/>
                    <p:pic>
                      <p:nvPicPr>
                        <p:cNvPr id="0" name="Object 19"/>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1051" y="274"/>
                          <a:ext cx="2190"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15767" name="Group 23"/>
          <p:cNvGrpSpPr/>
          <p:nvPr/>
        </p:nvGrpSpPr>
        <p:grpSpPr bwMode="auto">
          <a:xfrm>
            <a:off x="2117726" y="1876340"/>
            <a:ext cx="4271963" cy="500063"/>
            <a:chOff x="374" y="964"/>
            <a:chExt cx="2691" cy="315"/>
          </a:xfrm>
        </p:grpSpPr>
        <p:graphicFrame>
          <p:nvGraphicFramePr>
            <p:cNvPr id="415749" name="Object 5"/>
            <p:cNvGraphicFramePr>
              <a:graphicFrameLocks noChangeAspect="1"/>
            </p:cNvGraphicFramePr>
            <p:nvPr/>
          </p:nvGraphicFramePr>
          <p:xfrm>
            <a:off x="1010" y="974"/>
            <a:ext cx="2055" cy="305"/>
          </p:xfrm>
          <a:graphic>
            <a:graphicData uri="http://schemas.openxmlformats.org/presentationml/2006/ole">
              <mc:AlternateContent xmlns:mc="http://schemas.openxmlformats.org/markup-compatibility/2006">
                <mc:Choice xmlns:v="urn:schemas-microsoft-com:vml" Requires="v">
                  <p:oleObj spid="_x0000_s8" name="Equation" r:id="rId13" imgW="1143000" imgH="164465" progId="Equation.DSMT4">
                    <p:embed/>
                  </p:oleObj>
                </mc:Choice>
                <mc:Fallback>
                  <p:oleObj name="Equation" r:id="rId13" imgW="1143000" imgH="164465" progId="Equation.DSMT4">
                    <p:embed/>
                    <p:pic>
                      <p:nvPicPr>
                        <p:cNvPr id="0" name="Object 5"/>
                        <p:cNvPicPr>
                          <a:picLocks noChangeAspect="1" noChangeArrowheads="1"/>
                        </p:cNvPicPr>
                        <p:nvPr/>
                      </p:nvPicPr>
                      <p:blipFill>
                        <a:blip r:embed="rId14">
                          <a:biLevel thresh="50000"/>
                          <a:grayscl/>
                          <a:extLst>
                            <a:ext uri="{28A0092B-C50C-407E-A947-70E740481C1C}">
                              <a14:useLocalDpi xmlns:a14="http://schemas.microsoft.com/office/drawing/2010/main" val="0"/>
                            </a:ext>
                          </a:extLst>
                        </a:blip>
                        <a:srcRect/>
                        <a:stretch>
                          <a:fillRect/>
                        </a:stretch>
                      </p:blipFill>
                      <p:spPr bwMode="auto">
                        <a:xfrm>
                          <a:off x="1010" y="974"/>
                          <a:ext cx="2055"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33333"/>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5764" name="Text Box 20"/>
            <p:cNvSpPr txBox="1">
              <a:spLocks noChangeArrowheads="1"/>
            </p:cNvSpPr>
            <p:nvPr/>
          </p:nvSpPr>
          <p:spPr bwMode="auto">
            <a:xfrm>
              <a:off x="374" y="964"/>
              <a:ext cx="7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rPr>
                <a:t>因为 </a:t>
              </a:r>
              <a:endParaRPr lang="zh-CN" altLang="en-US" sz="2400" b="1">
                <a:solidFill>
                  <a:srgbClr val="000000"/>
                </a:solidFill>
                <a:latin typeface="Times New Roman" panose="02020503050405090304" pitchFamily="18" charset="0"/>
                <a:ea typeface="楷体_GB2312" pitchFamily="1" charset="-122"/>
              </a:endParaRPr>
            </a:p>
          </p:txBody>
        </p:sp>
      </p:grpSp>
      <p:sp>
        <p:nvSpPr>
          <p:cNvPr id="415765" name="Rectangle 21"/>
          <p:cNvSpPr>
            <a:spLocks noChangeArrowheads="1"/>
          </p:cNvSpPr>
          <p:nvPr/>
        </p:nvSpPr>
        <p:spPr bwMode="auto">
          <a:xfrm>
            <a:off x="2736850" y="2531977"/>
            <a:ext cx="394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50000"/>
              </a:spcBef>
              <a:spcAft>
                <a:spcPct val="0"/>
              </a:spcAft>
            </a:pPr>
            <a:r>
              <a:rPr lang="zh-CN" altLang="en-US" sz="2400" b="1">
                <a:solidFill>
                  <a:srgbClr val="000000"/>
                </a:solidFill>
                <a:latin typeface="Times New Roman" panose="02020503050405090304" pitchFamily="18" charset="0"/>
                <a:ea typeface="楷体_GB2312" pitchFamily="1" charset="-122"/>
                <a:cs typeface="Arial Unicode MS" panose="020B0604020202020204" charset="-122"/>
              </a:rPr>
              <a:t>所以晶体管处于饱和状态</a:t>
            </a:r>
            <a:endParaRPr lang="en-US" altLang="zh-CN" sz="2400" b="1">
              <a:solidFill>
                <a:srgbClr val="000000"/>
              </a:solidFill>
              <a:latin typeface="Times New Roman" panose="02020503050405090304" pitchFamily="18" charset="0"/>
              <a:ea typeface="楷体_GB2312" pitchFamily="1" charset="-122"/>
              <a:cs typeface="Arial Unicode MS" panose="020B0604020202020204" charset="-122"/>
            </a:endParaRPr>
          </a:p>
        </p:txBody>
      </p:sp>
      <p:sp>
        <p:nvSpPr>
          <p:cNvPr id="9" name="灯片编号占位符 8"/>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5766"/>
                                        </p:tgtEl>
                                        <p:attrNameLst>
                                          <p:attrName>style.visibility</p:attrName>
                                        </p:attrNameLst>
                                      </p:cBhvr>
                                      <p:to>
                                        <p:strVal val="visible"/>
                                      </p:to>
                                    </p:set>
                                    <p:animEffect transition="in" filter="wipe(up)">
                                      <p:cBhvr>
                                        <p:cTn id="7" dur="500"/>
                                        <p:tgtEl>
                                          <p:spTgt spid="4157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5767"/>
                                        </p:tgtEl>
                                        <p:attrNameLst>
                                          <p:attrName>style.visibility</p:attrName>
                                        </p:attrNameLst>
                                      </p:cBhvr>
                                      <p:to>
                                        <p:strVal val="visible"/>
                                      </p:to>
                                    </p:set>
                                    <p:animEffect transition="in" filter="wipe(left)">
                                      <p:cBhvr>
                                        <p:cTn id="12" dur="500"/>
                                        <p:tgtEl>
                                          <p:spTgt spid="4157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5765"/>
                                        </p:tgtEl>
                                        <p:attrNameLst>
                                          <p:attrName>style.visibility</p:attrName>
                                        </p:attrNameLst>
                                      </p:cBhvr>
                                      <p:to>
                                        <p:strVal val="visible"/>
                                      </p:to>
                                    </p:set>
                                    <p:animEffect transition="in" filter="wipe(left)">
                                      <p:cBhvr>
                                        <p:cTn id="17" dur="500"/>
                                        <p:tgtEl>
                                          <p:spTgt spid="4157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5748">
                                            <p:txEl>
                                              <p:pRg st="0" end="0"/>
                                            </p:txEl>
                                          </p:spTgt>
                                        </p:tgtEl>
                                        <p:attrNameLst>
                                          <p:attrName>style.visibility</p:attrName>
                                        </p:attrNameLst>
                                      </p:cBhvr>
                                      <p:to>
                                        <p:strVal val="visible"/>
                                      </p:to>
                                    </p:set>
                                    <p:animEffect transition="in" filter="wipe(left)">
                                      <p:cBhvr>
                                        <p:cTn id="22" dur="500"/>
                                        <p:tgtEl>
                                          <p:spTgt spid="41574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5762"/>
                                        </p:tgtEl>
                                        <p:attrNameLst>
                                          <p:attrName>style.visibility</p:attrName>
                                        </p:attrNameLst>
                                      </p:cBhvr>
                                      <p:to>
                                        <p:strVal val="visible"/>
                                      </p:to>
                                    </p:set>
                                    <p:animEffect transition="in" filter="wipe(left)">
                                      <p:cBhvr>
                                        <p:cTn id="27" dur="1000"/>
                                        <p:tgtEl>
                                          <p:spTgt spid="4157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15768"/>
                                        </p:tgtEl>
                                        <p:attrNameLst>
                                          <p:attrName>style.visibility</p:attrName>
                                        </p:attrNameLst>
                                      </p:cBhvr>
                                      <p:to>
                                        <p:strVal val="visible"/>
                                      </p:to>
                                    </p:set>
                                    <p:animEffect transition="in" filter="wipe(up)">
                                      <p:cBhvr>
                                        <p:cTn id="32" dur="500"/>
                                        <p:tgtEl>
                                          <p:spTgt spid="4157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15756"/>
                                        </p:tgtEl>
                                        <p:attrNameLst>
                                          <p:attrName>style.visibility</p:attrName>
                                        </p:attrNameLst>
                                      </p:cBhvr>
                                      <p:to>
                                        <p:strVal val="visible"/>
                                      </p:to>
                                    </p:set>
                                    <p:animEffect transition="in" filter="wipe(up)">
                                      <p:cBhvr>
                                        <p:cTn id="37" dur="1000"/>
                                        <p:tgtEl>
                                          <p:spTgt spid="4157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5746"/>
                                        </p:tgtEl>
                                        <p:attrNameLst>
                                          <p:attrName>style.visibility</p:attrName>
                                        </p:attrNameLst>
                                      </p:cBhvr>
                                      <p:to>
                                        <p:strVal val="visible"/>
                                      </p:to>
                                    </p:set>
                                    <p:animEffect transition="in" filter="wipe(left)">
                                      <p:cBhvr>
                                        <p:cTn id="42" dur="1000"/>
                                        <p:tgtEl>
                                          <p:spTgt spid="4157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5757"/>
                                        </p:tgtEl>
                                        <p:attrNameLst>
                                          <p:attrName>style.visibility</p:attrName>
                                        </p:attrNameLst>
                                      </p:cBhvr>
                                      <p:to>
                                        <p:strVal val="visible"/>
                                      </p:to>
                                    </p:set>
                                    <p:animEffect transition="in" filter="wipe(left)">
                                      <p:cBhvr>
                                        <p:cTn id="47" dur="1000"/>
                                        <p:tgtEl>
                                          <p:spTgt spid="415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build="p"/>
      <p:bldP spid="415756" grpId="0"/>
      <p:bldP spid="415765"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p:cNvSpPr>
            <a:spLocks noGrp="1" noChangeArrowheads="1"/>
          </p:cNvSpPr>
          <p:nvPr>
            <p:ph type="body" idx="1"/>
          </p:nvPr>
        </p:nvSpPr>
        <p:spPr>
          <a:xfrm>
            <a:off x="1936750" y="911226"/>
            <a:ext cx="8070850" cy="4456113"/>
          </a:xfrm>
        </p:spPr>
        <p:txBody>
          <a:bodyPr/>
          <a:lstStyle/>
          <a:p>
            <a:pPr algn="just">
              <a:lnSpc>
                <a:spcPct val="125000"/>
              </a:lnSpc>
              <a:buFontTx/>
              <a:buNone/>
            </a:pPr>
            <a:r>
              <a:rPr lang="zh-CN" altLang="en-US" sz="2800" b="1">
                <a:solidFill>
                  <a:srgbClr val="CC0000"/>
                </a:solidFill>
                <a:latin typeface="Times New Roman" panose="02020503050405090304" pitchFamily="18" charset="0"/>
                <a:ea typeface="楷体_GB2312" pitchFamily="1" charset="-122"/>
              </a:rPr>
              <a:t>             通过本例题可以看出，在实际电路分析中，由于晶体管的直流模型很简单，一旦其工作状态确定，则直流等效电路可不必画出，而等效的涵义将在计算式中反映出来。 </a:t>
            </a:r>
            <a:endParaRPr lang="zh-CN" altLang="en-US" sz="2800" b="1">
              <a:solidFill>
                <a:srgbClr val="CC0000"/>
              </a:solidFill>
              <a:latin typeface="Times New Roman" panose="02020503050405090304" pitchFamily="18" charset="0"/>
              <a:ea typeface="楷体_GB2312" pitchFamily="1" charset="-122"/>
            </a:endParaRPr>
          </a:p>
          <a:p>
            <a:endParaRPr lang="zh-CN" altLang="en-US" sz="2800" b="1">
              <a:solidFill>
                <a:srgbClr val="CC0000"/>
              </a:solidFill>
            </a:endParaRPr>
          </a:p>
        </p:txBody>
      </p:sp>
      <p:sp>
        <p:nvSpPr>
          <p:cNvPr id="2" name="灯片编号占位符 1"/>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090738" y="637858"/>
            <a:ext cx="7237412" cy="747712"/>
          </a:xfrm>
        </p:spPr>
        <p:txBody>
          <a:bodyPr/>
          <a:lstStyle/>
          <a:p>
            <a:pPr eaLnBrk="1" hangingPunct="1"/>
            <a:r>
              <a:rPr lang="en-US" altLang="zh-CN" sz="3200" b="1">
                <a:solidFill>
                  <a:schemeClr val="folHlink"/>
                </a:solidFill>
                <a:latin typeface="黑体" pitchFamily="49" charset="-122"/>
                <a:ea typeface="黑体" pitchFamily="49" charset="-122"/>
              </a:rPr>
              <a:t>1.5.2 </a:t>
            </a:r>
            <a:r>
              <a:rPr lang="zh-CN" altLang="en-US" sz="3200" b="1">
                <a:solidFill>
                  <a:schemeClr val="folHlink"/>
                </a:solidFill>
                <a:latin typeface="黑体" pitchFamily="49" charset="-122"/>
                <a:ea typeface="黑体" pitchFamily="49" charset="-122"/>
              </a:rPr>
              <a:t>特性曲线和主要参数</a:t>
            </a:r>
            <a:endParaRPr lang="zh-CN" altLang="en-US" sz="3200" b="1">
              <a:solidFill>
                <a:schemeClr val="folHlink"/>
              </a:solidFill>
              <a:latin typeface="黑体" pitchFamily="49" charset="-122"/>
              <a:ea typeface="黑体" pitchFamily="49" charset="-122"/>
            </a:endParaRPr>
          </a:p>
        </p:txBody>
      </p:sp>
      <p:sp>
        <p:nvSpPr>
          <p:cNvPr id="74755" name="Rectangle 3"/>
          <p:cNvSpPr>
            <a:spLocks noGrp="1" noChangeArrowheads="1"/>
          </p:cNvSpPr>
          <p:nvPr>
            <p:ph type="body" idx="4294967295"/>
          </p:nvPr>
        </p:nvSpPr>
        <p:spPr>
          <a:xfrm>
            <a:off x="1909763" y="1673225"/>
            <a:ext cx="6570662" cy="641350"/>
          </a:xfrm>
        </p:spPr>
        <p:txBody>
          <a:bodyPr/>
          <a:lstStyle/>
          <a:p>
            <a:pPr eaLnBrk="1" hangingPunct="1">
              <a:buFont typeface="Wingdings" panose="05000000000000000000" pitchFamily="2" charset="2"/>
              <a:buNone/>
            </a:pPr>
            <a:r>
              <a:rPr lang="en-US" altLang="zh-CN" sz="3200" b="1" dirty="0">
                <a:latin typeface="宋体" pitchFamily="2" charset="-122"/>
              </a:rPr>
              <a:t>1.</a:t>
            </a:r>
            <a:r>
              <a:rPr lang="zh-CN" altLang="en-US" sz="3200" b="1" dirty="0">
                <a:latin typeface="宋体" pitchFamily="2" charset="-122"/>
              </a:rPr>
              <a:t>共发射极输入、输出特性曲线 </a:t>
            </a:r>
            <a:endParaRPr lang="zh-CN" altLang="en-US" sz="3200" b="1" dirty="0">
              <a:latin typeface="宋体" pitchFamily="2" charset="-122"/>
            </a:endParaRPr>
          </a:p>
        </p:txBody>
      </p:sp>
      <p:sp>
        <p:nvSpPr>
          <p:cNvPr id="75780" name="Rectangle 4"/>
          <p:cNvSpPr>
            <a:spLocks noChangeArrowheads="1"/>
          </p:cNvSpPr>
          <p:nvPr/>
        </p:nvSpPr>
        <p:spPr bwMode="auto">
          <a:xfrm>
            <a:off x="6003635" y="17053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4757" name="Object 5"/>
          <p:cNvGraphicFramePr>
            <a:graphicFrameLocks noChangeAspect="1"/>
          </p:cNvGraphicFramePr>
          <p:nvPr/>
        </p:nvGraphicFramePr>
        <p:xfrm>
          <a:off x="8210550" y="1584326"/>
          <a:ext cx="2116138" cy="1800225"/>
        </p:xfrm>
        <a:graphic>
          <a:graphicData uri="http://schemas.openxmlformats.org/presentationml/2006/ole">
            <mc:AlternateContent xmlns:mc="http://schemas.openxmlformats.org/markup-compatibility/2006">
              <mc:Choice xmlns:v="urn:schemas-microsoft-com:vml" Requires="v">
                <p:oleObj spid="_x0000_s2" name="" r:id="rId1" imgW="1524000" imgH="1388745" progId="Visio.Drawing.11">
                  <p:embed/>
                </p:oleObj>
              </mc:Choice>
              <mc:Fallback>
                <p:oleObj name="" r:id="rId1" imgW="1524000" imgH="13887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550" y="1584326"/>
                        <a:ext cx="21161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58" name="Rectangle 6"/>
          <p:cNvSpPr>
            <a:spLocks noChangeArrowheads="1"/>
          </p:cNvSpPr>
          <p:nvPr/>
        </p:nvSpPr>
        <p:spPr bwMode="auto">
          <a:xfrm>
            <a:off x="2090739" y="2347447"/>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rgbClr val="800000"/>
                </a:solidFill>
                <a:ea typeface="黑体" pitchFamily="49" charset="-122"/>
              </a:rPr>
              <a:t>☆输入特性曲线：</a:t>
            </a:r>
            <a:endParaRPr lang="zh-CN" altLang="en-US">
              <a:solidFill>
                <a:srgbClr val="800000"/>
              </a:solidFill>
              <a:ea typeface="黑体" pitchFamily="49" charset="-122"/>
            </a:endParaRPr>
          </a:p>
        </p:txBody>
      </p:sp>
      <p:sp>
        <p:nvSpPr>
          <p:cNvPr id="75783" name="Rectangle 7"/>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5785" name="Rectangle 9"/>
          <p:cNvSpPr>
            <a:spLocks noChangeArrowheads="1"/>
          </p:cNvSpPr>
          <p:nvPr/>
        </p:nvSpPr>
        <p:spPr bwMode="auto">
          <a:xfrm>
            <a:off x="6003635" y="30388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4763" name="Rectangle 11"/>
          <p:cNvSpPr>
            <a:spLocks noChangeArrowheads="1"/>
          </p:cNvSpPr>
          <p:nvPr/>
        </p:nvSpPr>
        <p:spPr bwMode="auto">
          <a:xfrm>
            <a:off x="2360613" y="3608388"/>
            <a:ext cx="3600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与二极管正向特性</a:t>
            </a:r>
            <a:endParaRPr lang="zh-CN" altLang="en-US"/>
          </a:p>
          <a:p>
            <a:pPr eaLnBrk="1" hangingPunct="1"/>
            <a:r>
              <a:rPr lang="zh-CN" altLang="en-US"/>
              <a:t>曲线类似。</a:t>
            </a:r>
            <a:endParaRPr lang="zh-CN" altLang="en-US"/>
          </a:p>
        </p:txBody>
      </p:sp>
      <p:sp>
        <p:nvSpPr>
          <p:cNvPr id="74764" name="Rectangle 12"/>
          <p:cNvSpPr>
            <a:spLocks noChangeArrowheads="1"/>
          </p:cNvSpPr>
          <p:nvPr/>
        </p:nvSpPr>
        <p:spPr bwMode="auto">
          <a:xfrm>
            <a:off x="2135188" y="4778376"/>
            <a:ext cx="3040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rgbClr val="800000"/>
                </a:solidFill>
                <a:ea typeface="华文楷体" panose="02010600040101010101" pitchFamily="2" charset="-122"/>
              </a:rPr>
              <a:t>☆</a:t>
            </a:r>
            <a:r>
              <a:rPr lang="zh-CN" altLang="en-US">
                <a:solidFill>
                  <a:srgbClr val="800000"/>
                </a:solidFill>
                <a:ea typeface="黑体" pitchFamily="49" charset="-122"/>
              </a:rPr>
              <a:t>输出特性曲线：</a:t>
            </a:r>
            <a:endParaRPr lang="zh-CN" altLang="en-US">
              <a:solidFill>
                <a:srgbClr val="800000"/>
              </a:solidFill>
              <a:ea typeface="黑体" pitchFamily="49" charset="-122"/>
            </a:endParaRPr>
          </a:p>
        </p:txBody>
      </p:sp>
      <p:sp>
        <p:nvSpPr>
          <p:cNvPr id="75789" name="Rectangle 13"/>
          <p:cNvSpPr>
            <a:spLocks noChangeArrowheads="1"/>
          </p:cNvSpPr>
          <p:nvPr/>
        </p:nvSpPr>
        <p:spPr bwMode="auto">
          <a:xfrm>
            <a:off x="6003635" y="15957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4766" name="Object 14"/>
          <p:cNvGraphicFramePr>
            <a:graphicFrameLocks noChangeAspect="1"/>
          </p:cNvGraphicFramePr>
          <p:nvPr/>
        </p:nvGraphicFramePr>
        <p:xfrm>
          <a:off x="5151438" y="2214563"/>
          <a:ext cx="2222500" cy="2108200"/>
        </p:xfrm>
        <a:graphic>
          <a:graphicData uri="http://schemas.openxmlformats.org/presentationml/2006/ole">
            <mc:AlternateContent xmlns:mc="http://schemas.openxmlformats.org/markup-compatibility/2006">
              <mc:Choice xmlns:v="urn:schemas-microsoft-com:vml" Requires="v">
                <p:oleObj spid="_x0000_s3" name="" r:id="rId3" imgW="1651000" imgH="1668145" progId="Visio.Drawing.11">
                  <p:embed/>
                </p:oleObj>
              </mc:Choice>
              <mc:Fallback>
                <p:oleObj name="" r:id="rId3" imgW="1651000" imgH="1668145" progId="Visio.Drawing.11">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8" y="2214563"/>
                        <a:ext cx="22225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91" name="Rectangle 15"/>
          <p:cNvSpPr>
            <a:spLocks noChangeArrowheads="1"/>
          </p:cNvSpPr>
          <p:nvPr/>
        </p:nvSpPr>
        <p:spPr bwMode="auto">
          <a:xfrm>
            <a:off x="6003635" y="12671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4768" name="Object 16"/>
          <p:cNvGraphicFramePr>
            <a:graphicFrameLocks noChangeAspect="1"/>
          </p:cNvGraphicFramePr>
          <p:nvPr/>
        </p:nvGraphicFramePr>
        <p:xfrm>
          <a:off x="7100888" y="3249613"/>
          <a:ext cx="3567112" cy="3014662"/>
        </p:xfrm>
        <a:graphic>
          <a:graphicData uri="http://schemas.openxmlformats.org/presentationml/2006/ole">
            <mc:AlternateContent xmlns:mc="http://schemas.openxmlformats.org/markup-compatibility/2006">
              <mc:Choice xmlns:v="urn:schemas-microsoft-com:vml" Requires="v">
                <p:oleObj spid="_x0000_s4" name="" r:id="rId5" imgW="2557145" imgH="1887855" progId="Visio.Drawing.11">
                  <p:embed/>
                </p:oleObj>
              </mc:Choice>
              <mc:Fallback>
                <p:oleObj name="" r:id="rId5" imgW="2557145" imgH="1887855" progId="Visio.Drawing.11">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888" y="3249613"/>
                        <a:ext cx="3567112"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pic>
        <p:nvPicPr>
          <p:cNvPr id="5" name="图片 4"/>
          <p:cNvPicPr>
            <a:picLocks noChangeAspect="1"/>
          </p:cNvPicPr>
          <p:nvPr/>
        </p:nvPicPr>
        <p:blipFill>
          <a:blip r:embed="rId7"/>
          <a:stretch>
            <a:fillRect/>
          </a:stretch>
        </p:blipFill>
        <p:spPr>
          <a:xfrm>
            <a:off x="2427641" y="5616576"/>
            <a:ext cx="3354909" cy="714097"/>
          </a:xfrm>
          <a:prstGeom prst="rect">
            <a:avLst/>
          </a:prstGeom>
        </p:spPr>
      </p:pic>
      <p:pic>
        <p:nvPicPr>
          <p:cNvPr id="7" name="图片 6"/>
          <p:cNvPicPr>
            <a:picLocks noChangeAspect="1"/>
          </p:cNvPicPr>
          <p:nvPr/>
        </p:nvPicPr>
        <p:blipFill>
          <a:blip r:embed="rId8"/>
          <a:stretch>
            <a:fillRect/>
          </a:stretch>
        </p:blipFill>
        <p:spPr>
          <a:xfrm>
            <a:off x="2448730" y="2962665"/>
            <a:ext cx="2721497" cy="553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blinds(horizontal)">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57"/>
                                        </p:tgtEl>
                                        <p:attrNameLst>
                                          <p:attrName>style.visibility</p:attrName>
                                        </p:attrNameLst>
                                      </p:cBhvr>
                                      <p:to>
                                        <p:strVal val="visible"/>
                                      </p:to>
                                    </p:set>
                                    <p:animEffect transition="in" filter="blinds(horizontal)">
                                      <p:cBhvr>
                                        <p:cTn id="12" dur="500"/>
                                        <p:tgtEl>
                                          <p:spTgt spid="747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758"/>
                                        </p:tgtEl>
                                        <p:attrNameLst>
                                          <p:attrName>style.visibility</p:attrName>
                                        </p:attrNameLst>
                                      </p:cBhvr>
                                      <p:to>
                                        <p:strVal val="visible"/>
                                      </p:to>
                                    </p:set>
                                    <p:animEffect transition="in" filter="blinds(horizontal)">
                                      <p:cBhvr>
                                        <p:cTn id="17" dur="500"/>
                                        <p:tgtEl>
                                          <p:spTgt spid="747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4766"/>
                                        </p:tgtEl>
                                        <p:attrNameLst>
                                          <p:attrName>style.visibility</p:attrName>
                                        </p:attrNameLst>
                                      </p:cBhvr>
                                      <p:to>
                                        <p:strVal val="visible"/>
                                      </p:to>
                                    </p:set>
                                    <p:animEffect transition="in" filter="blinds(horizontal)">
                                      <p:cBhvr>
                                        <p:cTn id="22" dur="500"/>
                                        <p:tgtEl>
                                          <p:spTgt spid="747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4763"/>
                                        </p:tgtEl>
                                        <p:attrNameLst>
                                          <p:attrName>style.visibility</p:attrName>
                                        </p:attrNameLst>
                                      </p:cBhvr>
                                      <p:to>
                                        <p:strVal val="visible"/>
                                      </p:to>
                                    </p:set>
                                    <p:animEffect transition="in" filter="blinds(horizontal)">
                                      <p:cBhvr>
                                        <p:cTn id="27" dur="500"/>
                                        <p:tgtEl>
                                          <p:spTgt spid="7476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4764"/>
                                        </p:tgtEl>
                                        <p:attrNameLst>
                                          <p:attrName>style.visibility</p:attrName>
                                        </p:attrNameLst>
                                      </p:cBhvr>
                                      <p:to>
                                        <p:strVal val="visible"/>
                                      </p:to>
                                    </p:set>
                                    <p:animEffect transition="in" filter="blinds(horizontal)">
                                      <p:cBhvr>
                                        <p:cTn id="32" dur="500"/>
                                        <p:tgtEl>
                                          <p:spTgt spid="747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4768"/>
                                        </p:tgtEl>
                                        <p:attrNameLst>
                                          <p:attrName>style.visibility</p:attrName>
                                        </p:attrNameLst>
                                      </p:cBhvr>
                                      <p:to>
                                        <p:strVal val="visible"/>
                                      </p:to>
                                    </p:set>
                                    <p:animEffect transition="in" filter="blinds(horizontal)">
                                      <p:cBhvr>
                                        <p:cTn id="37" dur="500"/>
                                        <p:tgtEl>
                                          <p:spTgt spid="74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74763" grpId="0"/>
      <p:bldP spid="7476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090738" y="637858"/>
            <a:ext cx="7237412" cy="747712"/>
          </a:xfrm>
        </p:spPr>
        <p:txBody>
          <a:bodyPr/>
          <a:lstStyle/>
          <a:p>
            <a:pPr eaLnBrk="1" hangingPunct="1"/>
            <a:r>
              <a:rPr lang="en-US" altLang="zh-CN" sz="3200" b="1">
                <a:solidFill>
                  <a:schemeClr val="folHlink"/>
                </a:solidFill>
                <a:latin typeface="黑体" pitchFamily="49" charset="-122"/>
                <a:ea typeface="黑体" pitchFamily="49" charset="-122"/>
              </a:rPr>
              <a:t>1.5.2 </a:t>
            </a:r>
            <a:r>
              <a:rPr lang="zh-CN" altLang="en-US" sz="3200" b="1">
                <a:solidFill>
                  <a:schemeClr val="folHlink"/>
                </a:solidFill>
                <a:latin typeface="黑体" pitchFamily="49" charset="-122"/>
                <a:ea typeface="黑体" pitchFamily="49" charset="-122"/>
              </a:rPr>
              <a:t>特性曲线和主要参数</a:t>
            </a:r>
            <a:endParaRPr lang="zh-CN" altLang="en-US" sz="3200" b="1">
              <a:solidFill>
                <a:schemeClr val="folHlink"/>
              </a:solidFill>
              <a:latin typeface="黑体" pitchFamily="49" charset="-122"/>
              <a:ea typeface="黑体" pitchFamily="49" charset="-122"/>
            </a:endParaRPr>
          </a:p>
        </p:txBody>
      </p:sp>
      <p:sp>
        <p:nvSpPr>
          <p:cNvPr id="75791" name="Rectangle 15"/>
          <p:cNvSpPr>
            <a:spLocks noChangeArrowheads="1"/>
          </p:cNvSpPr>
          <p:nvPr/>
        </p:nvSpPr>
        <p:spPr bwMode="auto">
          <a:xfrm>
            <a:off x="6003635" y="12671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pic>
        <p:nvPicPr>
          <p:cNvPr id="2" name="图片 1"/>
          <p:cNvPicPr>
            <a:picLocks noChangeAspect="1"/>
          </p:cNvPicPr>
          <p:nvPr>
            <p:custDataLst>
              <p:tags r:id="rId1"/>
            </p:custDataLst>
          </p:nvPr>
        </p:nvPicPr>
        <p:blipFill>
          <a:blip r:embed="rId2"/>
          <a:stretch>
            <a:fillRect/>
          </a:stretch>
        </p:blipFill>
        <p:spPr>
          <a:xfrm>
            <a:off x="2387600" y="1461135"/>
            <a:ext cx="7416800" cy="500380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046288" y="728664"/>
            <a:ext cx="1574800" cy="568325"/>
          </a:xfrm>
        </p:spPr>
        <p:txBody>
          <a:bodyPr/>
          <a:lstStyle/>
          <a:p>
            <a:pPr eaLnBrk="1" hangingPunct="1"/>
            <a:r>
              <a:rPr lang="zh-CN" altLang="en-US" sz="2800">
                <a:ea typeface="黑体" pitchFamily="49" charset="-122"/>
              </a:rPr>
              <a:t>截止区</a:t>
            </a:r>
            <a:r>
              <a:rPr lang="zh-CN" altLang="en-US" sz="3400">
                <a:ea typeface="黑体" pitchFamily="49" charset="-122"/>
              </a:rPr>
              <a:t>：</a:t>
            </a:r>
            <a:r>
              <a:rPr lang="zh-CN" altLang="en-US" sz="3400"/>
              <a:t> </a:t>
            </a:r>
            <a:endParaRPr lang="zh-CN" altLang="en-US" sz="3400"/>
          </a:p>
        </p:txBody>
      </p:sp>
      <p:graphicFrame>
        <p:nvGraphicFramePr>
          <p:cNvPr id="76803" name="Object 3"/>
          <p:cNvGraphicFramePr>
            <a:graphicFrameLocks noGrp="1" noChangeAspect="1"/>
          </p:cNvGraphicFramePr>
          <p:nvPr>
            <p:ph idx="4294967295"/>
          </p:nvPr>
        </p:nvGraphicFramePr>
        <p:xfrm>
          <a:off x="7356475" y="1403351"/>
          <a:ext cx="3149600" cy="2790825"/>
        </p:xfrm>
        <a:graphic>
          <a:graphicData uri="http://schemas.openxmlformats.org/presentationml/2006/ole">
            <mc:AlternateContent xmlns:mc="http://schemas.openxmlformats.org/markup-compatibility/2006">
              <mc:Choice xmlns:v="urn:schemas-microsoft-com:vml" Requires="v">
                <p:oleObj spid="_x0000_s2" name="" r:id="rId1" imgW="2557145" imgH="1887855" progId="Visio.Drawing.11">
                  <p:embed/>
                </p:oleObj>
              </mc:Choice>
              <mc:Fallback>
                <p:oleObj name="" r:id="rId1" imgW="2557145" imgH="1887855" progId="Visio.Drawing.11">
                  <p:embed/>
                  <p:pic>
                    <p:nvPicPr>
                      <p:cNvPr id="0" name="Object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475" y="1403351"/>
                        <a:ext cx="31496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0" name="Rectangle 4"/>
          <p:cNvSpPr>
            <a:spLocks noChangeArrowheads="1"/>
          </p:cNvSpPr>
          <p:nvPr/>
        </p:nvSpPr>
        <p:spPr bwMode="auto">
          <a:xfrm>
            <a:off x="2495551" y="2281238"/>
            <a:ext cx="337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t>无放大作用；</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75781" name="对象 75780"/>
          <p:cNvGraphicFramePr>
            <a:graphicFrameLocks noChangeAspect="1"/>
          </p:cNvGraphicFramePr>
          <p:nvPr/>
        </p:nvGraphicFramePr>
        <p:xfrm>
          <a:off x="3440113" y="863601"/>
          <a:ext cx="946150" cy="417513"/>
        </p:xfrm>
        <a:graphic>
          <a:graphicData uri="http://schemas.openxmlformats.org/presentationml/2006/ole">
            <mc:AlternateContent xmlns:mc="http://schemas.openxmlformats.org/markup-compatibility/2006">
              <mc:Choice xmlns:v="urn:schemas-microsoft-com:vml" Requires="v">
                <p:oleObj spid="_x0000_s3" name="" r:id="rId3" imgW="420370" imgH="229235" progId="">
                  <p:embed/>
                </p:oleObj>
              </mc:Choice>
              <mc:Fallback>
                <p:oleObj name="" r:id="rId3" imgW="420370" imgH="229235" progId="">
                  <p:embed/>
                  <p:pic>
                    <p:nvPicPr>
                      <p:cNvPr id="0" name="对象 757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113" y="863601"/>
                        <a:ext cx="9461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2" name="Rectangle 6"/>
          <p:cNvSpPr>
            <a:spLocks noChangeArrowheads="1"/>
          </p:cNvSpPr>
          <p:nvPr/>
        </p:nvSpPr>
        <p:spPr bwMode="auto">
          <a:xfrm>
            <a:off x="4475164" y="72866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曲线以下区域</a:t>
            </a:r>
            <a:endParaRPr lang="zh-CN" altLang="en-US"/>
          </a:p>
        </p:txBody>
      </p:sp>
      <p:sp>
        <p:nvSpPr>
          <p:cNvPr id="75783" name="Rectangle 7"/>
          <p:cNvSpPr>
            <a:spLocks noChangeArrowheads="1"/>
          </p:cNvSpPr>
          <p:nvPr/>
        </p:nvSpPr>
        <p:spPr bwMode="auto">
          <a:xfrm>
            <a:off x="2000251" y="1719263"/>
            <a:ext cx="5999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特点：集电结、发射结均反向偏置；</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76808" name="Rectangle 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75785" name="对象 75784"/>
          <p:cNvGraphicFramePr>
            <a:graphicFrameLocks noChangeAspect="1"/>
          </p:cNvGraphicFramePr>
          <p:nvPr/>
        </p:nvGraphicFramePr>
        <p:xfrm>
          <a:off x="3125789" y="2843213"/>
          <a:ext cx="1755775" cy="495300"/>
        </p:xfrm>
        <a:graphic>
          <a:graphicData uri="http://schemas.openxmlformats.org/presentationml/2006/ole">
            <mc:AlternateContent xmlns:mc="http://schemas.openxmlformats.org/markup-compatibility/2006">
              <mc:Choice xmlns:v="urn:schemas-microsoft-com:vml" Requires="v">
                <p:oleObj spid="_x0000_s4" name="" r:id="rId5" imgW="826770" imgH="228600" progId="">
                  <p:embed/>
                </p:oleObj>
              </mc:Choice>
              <mc:Fallback>
                <p:oleObj name="" r:id="rId5" imgW="826770" imgH="228600" progId="">
                  <p:embed/>
                  <p:pic>
                    <p:nvPicPr>
                      <p:cNvPr id="0" name="对象 757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789" y="2843213"/>
                        <a:ext cx="1755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6" name="Rectangle 10"/>
          <p:cNvSpPr>
            <a:spLocks noChangeArrowheads="1"/>
          </p:cNvSpPr>
          <p:nvPr/>
        </p:nvSpPr>
        <p:spPr bwMode="auto">
          <a:xfrm>
            <a:off x="2900363" y="3338513"/>
            <a:ext cx="4646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集电极与发射极相当于断开</a:t>
            </a:r>
            <a:endParaRPr lang="zh-CN" altLang="en-US">
              <a:latin typeface="幼圆" panose="02010509060101010101" pitchFamily="49" charset="-122"/>
            </a:endParaRPr>
          </a:p>
          <a:p>
            <a:pPr eaLnBrk="1" hangingPunct="1"/>
            <a:r>
              <a:rPr lang="zh-CN" altLang="en-US">
                <a:latin typeface="幼圆" panose="02010509060101010101" pitchFamily="49" charset="-122"/>
              </a:rPr>
              <a:t>的开关</a:t>
            </a:r>
            <a:r>
              <a:rPr lang="en-US" altLang="zh-CN">
                <a:latin typeface="华文楷体" panose="02010600040101010101" pitchFamily="2" charset="-122"/>
              </a:rPr>
              <a:t>——</a:t>
            </a:r>
            <a:r>
              <a:rPr lang="zh-CN" altLang="en-US">
                <a:latin typeface="幼圆" panose="02010509060101010101" pitchFamily="49" charset="-122"/>
              </a:rPr>
              <a:t>用于开关电路。 </a:t>
            </a:r>
            <a:endParaRPr lang="zh-CN" altLang="en-US">
              <a:latin typeface="幼圆" panose="02010509060101010101" pitchFamily="49" charset="-122"/>
            </a:endParaRPr>
          </a:p>
        </p:txBody>
      </p:sp>
      <p:sp>
        <p:nvSpPr>
          <p:cNvPr id="75787" name="Rectangle 11"/>
          <p:cNvSpPr>
            <a:spLocks noChangeArrowheads="1"/>
          </p:cNvSpPr>
          <p:nvPr/>
        </p:nvSpPr>
        <p:spPr bwMode="auto">
          <a:xfrm>
            <a:off x="1865314" y="4373563"/>
            <a:ext cx="1736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黑体" pitchFamily="49" charset="-122"/>
              </a:rPr>
              <a:t>饱和区：</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76812" name="Rectangle 12"/>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5790" name="Rectangle 14"/>
          <p:cNvSpPr>
            <a:spLocks noChangeArrowheads="1"/>
          </p:cNvSpPr>
          <p:nvPr/>
        </p:nvSpPr>
        <p:spPr bwMode="auto">
          <a:xfrm>
            <a:off x="2135188" y="4868863"/>
            <a:ext cx="657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特点：发射结、集电结均正向偏置；</a:t>
            </a:r>
            <a:endParaRPr lang="zh-CN" altLang="en-US"/>
          </a:p>
        </p:txBody>
      </p:sp>
      <p:sp>
        <p:nvSpPr>
          <p:cNvPr id="75791" name="Rectangle 15"/>
          <p:cNvSpPr>
            <a:spLocks noChangeArrowheads="1"/>
          </p:cNvSpPr>
          <p:nvPr/>
        </p:nvSpPr>
        <p:spPr bwMode="auto">
          <a:xfrm>
            <a:off x="3125789" y="54086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无放大作用；</a:t>
            </a:r>
            <a:endParaRPr lang="zh-CN" altLang="en-US"/>
          </a:p>
        </p:txBody>
      </p:sp>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pic>
        <p:nvPicPr>
          <p:cNvPr id="6" name="图片 5"/>
          <p:cNvPicPr>
            <a:picLocks noChangeAspect="1"/>
          </p:cNvPicPr>
          <p:nvPr/>
        </p:nvPicPr>
        <p:blipFill>
          <a:blip r:embed="rId7"/>
          <a:stretch>
            <a:fillRect/>
          </a:stretch>
        </p:blipFill>
        <p:spPr>
          <a:xfrm>
            <a:off x="3602039" y="4379262"/>
            <a:ext cx="2474912" cy="513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blinds(horizontal)">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2"/>
                                        </p:tgtEl>
                                        <p:attrNameLst>
                                          <p:attrName>style.visibility</p:attrName>
                                        </p:attrNameLst>
                                      </p:cBhvr>
                                      <p:to>
                                        <p:strVal val="visible"/>
                                      </p:to>
                                    </p:set>
                                    <p:animEffect transition="in" filter="blinds(horizontal)">
                                      <p:cBhvr>
                                        <p:cTn id="12" dur="500"/>
                                        <p:tgtEl>
                                          <p:spTgt spid="75782"/>
                                        </p:tgtEl>
                                      </p:cBhvr>
                                    </p:animEffect>
                                  </p:childTnLst>
                                </p:cTn>
                              </p:par>
                              <p:par>
                                <p:cTn id="13" presetID="3" presetClass="entr" presetSubtype="10" fill="hold" nodeType="withEffect">
                                  <p:stCondLst>
                                    <p:cond delay="0"/>
                                  </p:stCondLst>
                                  <p:childTnLst>
                                    <p:set>
                                      <p:cBhvr>
                                        <p:cTn id="14" dur="1" fill="hold">
                                          <p:stCondLst>
                                            <p:cond delay="0"/>
                                          </p:stCondLst>
                                        </p:cTn>
                                        <p:tgtEl>
                                          <p:spTgt spid="75781"/>
                                        </p:tgtEl>
                                        <p:attrNameLst>
                                          <p:attrName>style.visibility</p:attrName>
                                        </p:attrNameLst>
                                      </p:cBhvr>
                                      <p:to>
                                        <p:strVal val="visible"/>
                                      </p:to>
                                    </p:set>
                                    <p:animEffect transition="in" filter="blinds(horizontal)">
                                      <p:cBhvr>
                                        <p:cTn id="15" dur="500"/>
                                        <p:tgtEl>
                                          <p:spTgt spid="7578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783"/>
                                        </p:tgtEl>
                                        <p:attrNameLst>
                                          <p:attrName>style.visibility</p:attrName>
                                        </p:attrNameLst>
                                      </p:cBhvr>
                                      <p:to>
                                        <p:strVal val="visible"/>
                                      </p:to>
                                    </p:set>
                                    <p:animEffect transition="in" filter="blinds(horizontal)">
                                      <p:cBhvr>
                                        <p:cTn id="20" dur="500"/>
                                        <p:tgtEl>
                                          <p:spTgt spid="7578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5780"/>
                                        </p:tgtEl>
                                        <p:attrNameLst>
                                          <p:attrName>style.visibility</p:attrName>
                                        </p:attrNameLst>
                                      </p:cBhvr>
                                      <p:to>
                                        <p:strVal val="visible"/>
                                      </p:to>
                                    </p:set>
                                    <p:animEffect transition="in" filter="blinds(horizontal)">
                                      <p:cBhvr>
                                        <p:cTn id="25" dur="500"/>
                                        <p:tgtEl>
                                          <p:spTgt spid="7578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5785"/>
                                        </p:tgtEl>
                                        <p:attrNameLst>
                                          <p:attrName>style.visibility</p:attrName>
                                        </p:attrNameLst>
                                      </p:cBhvr>
                                      <p:to>
                                        <p:strVal val="visible"/>
                                      </p:to>
                                    </p:set>
                                    <p:animEffect transition="in" filter="blinds(horizontal)">
                                      <p:cBhvr>
                                        <p:cTn id="30" dur="500"/>
                                        <p:tgtEl>
                                          <p:spTgt spid="7578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5786"/>
                                        </p:tgtEl>
                                        <p:attrNameLst>
                                          <p:attrName>style.visibility</p:attrName>
                                        </p:attrNameLst>
                                      </p:cBhvr>
                                      <p:to>
                                        <p:strVal val="visible"/>
                                      </p:to>
                                    </p:set>
                                    <p:animEffect transition="in" filter="blinds(horizontal)">
                                      <p:cBhvr>
                                        <p:cTn id="35" dur="500"/>
                                        <p:tgtEl>
                                          <p:spTgt spid="7578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787"/>
                                        </p:tgtEl>
                                        <p:attrNameLst>
                                          <p:attrName>style.visibility</p:attrName>
                                        </p:attrNameLst>
                                      </p:cBhvr>
                                      <p:to>
                                        <p:strVal val="visible"/>
                                      </p:to>
                                    </p:set>
                                    <p:animEffect transition="in" filter="blinds(horizontal)">
                                      <p:cBhvr>
                                        <p:cTn id="40" dur="500"/>
                                        <p:tgtEl>
                                          <p:spTgt spid="7578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5790"/>
                                        </p:tgtEl>
                                        <p:attrNameLst>
                                          <p:attrName>style.visibility</p:attrName>
                                        </p:attrNameLst>
                                      </p:cBhvr>
                                      <p:to>
                                        <p:strVal val="visible"/>
                                      </p:to>
                                    </p:set>
                                    <p:animEffect transition="in" filter="blinds(horizontal)">
                                      <p:cBhvr>
                                        <p:cTn id="45" dur="500"/>
                                        <p:tgtEl>
                                          <p:spTgt spid="7579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5791"/>
                                        </p:tgtEl>
                                        <p:attrNameLst>
                                          <p:attrName>style.visibility</p:attrName>
                                        </p:attrNameLst>
                                      </p:cBhvr>
                                      <p:to>
                                        <p:strVal val="visible"/>
                                      </p:to>
                                    </p:set>
                                    <p:animEffect transition="in" filter="blinds(horizontal)">
                                      <p:cBhvr>
                                        <p:cTn id="50" dur="500"/>
                                        <p:tgtEl>
                                          <p:spTgt spid="75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80" grpId="0"/>
      <p:bldP spid="75782" grpId="0"/>
      <p:bldP spid="75783" grpId="0"/>
      <p:bldP spid="75786" grpId="0"/>
      <p:bldP spid="75787" grpId="0"/>
      <p:bldP spid="75790" grpId="0"/>
      <p:bldP spid="757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5" name="Group 5"/>
          <p:cNvGrpSpPr/>
          <p:nvPr/>
        </p:nvGrpSpPr>
        <p:grpSpPr bwMode="auto">
          <a:xfrm>
            <a:off x="6443664" y="1225551"/>
            <a:ext cx="4122737" cy="2820035"/>
            <a:chOff x="0" y="0"/>
            <a:chExt cx="6494" cy="4441"/>
          </a:xfrm>
        </p:grpSpPr>
        <p:sp>
          <p:nvSpPr>
            <p:cNvPr id="20493" name="未知"/>
            <p:cNvSpPr>
              <a:spLocks noChangeArrowheads="1"/>
            </p:cNvSpPr>
            <p:nvPr/>
          </p:nvSpPr>
          <p:spPr bwMode="auto">
            <a:xfrm>
              <a:off x="434" y="83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4" name="未知"/>
            <p:cNvSpPr>
              <a:spLocks noChangeArrowheads="1"/>
            </p:cNvSpPr>
            <p:nvPr/>
          </p:nvSpPr>
          <p:spPr bwMode="auto">
            <a:xfrm flipV="1">
              <a:off x="434" y="2553"/>
              <a:ext cx="5650" cy="1564"/>
            </a:xfrm>
            <a:custGeom>
              <a:avLst/>
              <a:gdLst>
                <a:gd name="T0" fmla="*/ 0 w 21600"/>
                <a:gd name="T1" fmla="*/ 1543 h 21600"/>
                <a:gd name="T2" fmla="*/ 0 w 21600"/>
                <a:gd name="T3" fmla="*/ 0 h 21600"/>
                <a:gd name="T4" fmla="*/ 5650 w 21600"/>
                <a:gd name="T5" fmla="*/ 0 h 21600"/>
                <a:gd name="T6" fmla="*/ 5650 w 21600"/>
                <a:gd name="T7" fmla="*/ 15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309"/>
                  </a:moveTo>
                  <a:lnTo>
                    <a:pt x="0" y="0"/>
                  </a:lnTo>
                  <a:lnTo>
                    <a:pt x="21600" y="0"/>
                  </a:lnTo>
                  <a:lnTo>
                    <a:pt x="21600" y="2160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495" name="Group 8"/>
            <p:cNvGrpSpPr/>
            <p:nvPr/>
          </p:nvGrpSpPr>
          <p:grpSpPr bwMode="auto">
            <a:xfrm>
              <a:off x="0" y="2376"/>
              <a:ext cx="854" cy="210"/>
              <a:chOff x="0" y="0"/>
              <a:chExt cx="854" cy="210"/>
            </a:xfrm>
          </p:grpSpPr>
          <p:sp>
            <p:nvSpPr>
              <p:cNvPr id="20523" name="Line 9"/>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24" name="Line 10"/>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0496" name="Group 11"/>
            <p:cNvGrpSpPr/>
            <p:nvPr/>
          </p:nvGrpSpPr>
          <p:grpSpPr bwMode="auto">
            <a:xfrm>
              <a:off x="5640" y="2386"/>
              <a:ext cx="854" cy="210"/>
              <a:chOff x="0" y="0"/>
              <a:chExt cx="854" cy="210"/>
            </a:xfrm>
          </p:grpSpPr>
          <p:sp>
            <p:nvSpPr>
              <p:cNvPr id="20521" name="Line 12"/>
              <p:cNvSpPr>
                <a:spLocks noChangeShapeType="1"/>
              </p:cNvSpPr>
              <p:nvPr/>
            </p:nvSpPr>
            <p:spPr bwMode="auto">
              <a:xfrm flipV="1">
                <a:off x="0" y="0"/>
                <a:ext cx="854"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22" name="Line 13"/>
              <p:cNvSpPr>
                <a:spLocks noChangeShapeType="1"/>
              </p:cNvSpPr>
              <p:nvPr/>
            </p:nvSpPr>
            <p:spPr bwMode="auto">
              <a:xfrm>
                <a:off x="208" y="210"/>
                <a:ext cx="459" cy="1"/>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497" name="Rectangle 14"/>
            <p:cNvSpPr>
              <a:spLocks noChangeArrowheads="1"/>
            </p:cNvSpPr>
            <p:nvPr/>
          </p:nvSpPr>
          <p:spPr bwMode="auto">
            <a:xfrm>
              <a:off x="976" y="708"/>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498" name="Rectangle 15"/>
            <p:cNvSpPr>
              <a:spLocks noChangeArrowheads="1"/>
            </p:cNvSpPr>
            <p:nvPr/>
          </p:nvSpPr>
          <p:spPr bwMode="auto">
            <a:xfrm>
              <a:off x="4363" y="699"/>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499" name="Line 16"/>
            <p:cNvSpPr>
              <a:spLocks noChangeShapeType="1"/>
            </p:cNvSpPr>
            <p:nvPr/>
          </p:nvSpPr>
          <p:spPr bwMode="auto">
            <a:xfrm>
              <a:off x="3228" y="834"/>
              <a:ext cx="1" cy="360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0" name="Line 17"/>
            <p:cNvSpPr>
              <a:spLocks noChangeShapeType="1"/>
            </p:cNvSpPr>
            <p:nvPr/>
          </p:nvSpPr>
          <p:spPr bwMode="auto">
            <a:xfrm>
              <a:off x="2999" y="4440"/>
              <a:ext cx="480"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1" name="Oval 18"/>
            <p:cNvSpPr>
              <a:spLocks noChangeAspect="1" noChangeArrowheads="1"/>
            </p:cNvSpPr>
            <p:nvPr/>
          </p:nvSpPr>
          <p:spPr bwMode="auto">
            <a:xfrm flipH="1">
              <a:off x="3145" y="4022"/>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502" name="Rectangle 19"/>
            <p:cNvSpPr>
              <a:spLocks noChangeArrowheads="1"/>
            </p:cNvSpPr>
            <p:nvPr/>
          </p:nvSpPr>
          <p:spPr bwMode="auto">
            <a:xfrm rot="5400000">
              <a:off x="2712" y="2554"/>
              <a:ext cx="1043" cy="250"/>
            </a:xfrm>
            <a:prstGeom prst="rect">
              <a:avLst/>
            </a:prstGeom>
            <a:solidFill>
              <a:schemeClr val="bg1"/>
            </a:solidFill>
            <a:ln w="28575">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503" name="Oval 20"/>
            <p:cNvSpPr>
              <a:spLocks noChangeAspect="1" noChangeArrowheads="1"/>
            </p:cNvSpPr>
            <p:nvPr/>
          </p:nvSpPr>
          <p:spPr bwMode="auto">
            <a:xfrm flipH="1">
              <a:off x="322" y="741"/>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504" name="Oval 21"/>
            <p:cNvSpPr>
              <a:spLocks noChangeAspect="1" noChangeArrowheads="1"/>
            </p:cNvSpPr>
            <p:nvPr/>
          </p:nvSpPr>
          <p:spPr bwMode="auto">
            <a:xfrm flipH="1">
              <a:off x="3125" y="734"/>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505" name="Oval 22"/>
            <p:cNvSpPr>
              <a:spLocks noChangeAspect="1" noChangeArrowheads="1"/>
            </p:cNvSpPr>
            <p:nvPr/>
          </p:nvSpPr>
          <p:spPr bwMode="auto">
            <a:xfrm flipH="1">
              <a:off x="5976" y="744"/>
              <a:ext cx="181" cy="181"/>
            </a:xfrm>
            <a:prstGeom prst="ellipse">
              <a:avLst/>
            </a:prstGeom>
            <a:solidFill>
              <a:schemeClr val="tx1"/>
            </a:solidFill>
            <a:ln w="9525">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20506" name="Line 23"/>
            <p:cNvSpPr>
              <a:spLocks noChangeShapeType="1"/>
            </p:cNvSpPr>
            <p:nvPr/>
          </p:nvSpPr>
          <p:spPr bwMode="auto">
            <a:xfrm>
              <a:off x="23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7" name="Line 24"/>
            <p:cNvSpPr>
              <a:spLocks noChangeShapeType="1"/>
            </p:cNvSpPr>
            <p:nvPr/>
          </p:nvSpPr>
          <p:spPr bwMode="auto">
            <a:xfrm flipH="1">
              <a:off x="3820" y="844"/>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8" name="Line 25"/>
            <p:cNvSpPr>
              <a:spLocks noChangeShapeType="1"/>
            </p:cNvSpPr>
            <p:nvPr/>
          </p:nvSpPr>
          <p:spPr bwMode="auto">
            <a:xfrm rot="5400000">
              <a:off x="3052" y="1556"/>
              <a:ext cx="333" cy="1"/>
            </a:xfrm>
            <a:prstGeom prst="line">
              <a:avLst/>
            </a:prstGeom>
            <a:noFill/>
            <a:ln w="9525">
              <a:solidFill>
                <a:srgbClr val="00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09" name="Text Box 26"/>
            <p:cNvSpPr txBox="1">
              <a:spLocks noChangeArrowheads="1"/>
            </p:cNvSpPr>
            <p:nvPr/>
          </p:nvSpPr>
          <p:spPr bwMode="auto">
            <a:xfrm>
              <a:off x="144" y="35"/>
              <a:ext cx="614"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a</a:t>
              </a:r>
              <a:endParaRPr lang="zh-CN" altLang="en-US" sz="2400"/>
            </a:p>
          </p:txBody>
        </p:sp>
        <p:sp>
          <p:nvSpPr>
            <p:cNvPr id="20510" name="Text Box 27"/>
            <p:cNvSpPr txBox="1">
              <a:spLocks noChangeArrowheads="1"/>
            </p:cNvSpPr>
            <p:nvPr/>
          </p:nvSpPr>
          <p:spPr bwMode="auto">
            <a:xfrm>
              <a:off x="2950" y="5"/>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b</a:t>
              </a:r>
              <a:endParaRPr lang="zh-CN" altLang="en-US" sz="2400"/>
            </a:p>
          </p:txBody>
        </p:sp>
        <p:sp>
          <p:nvSpPr>
            <p:cNvPr id="20511" name="Text Box 28"/>
            <p:cNvSpPr txBox="1">
              <a:spLocks noChangeArrowheads="1"/>
            </p:cNvSpPr>
            <p:nvPr/>
          </p:nvSpPr>
          <p:spPr bwMode="auto">
            <a:xfrm>
              <a:off x="5764" y="35"/>
              <a:ext cx="57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c</a:t>
              </a:r>
              <a:endParaRPr lang="zh-CN" altLang="en-US" sz="2400"/>
            </a:p>
          </p:txBody>
        </p:sp>
        <p:graphicFrame>
          <p:nvGraphicFramePr>
            <p:cNvPr id="20512" name="对象 19484"/>
            <p:cNvGraphicFramePr>
              <a:graphicFrameLocks noChangeAspect="1"/>
            </p:cNvGraphicFramePr>
            <p:nvPr/>
          </p:nvGraphicFramePr>
          <p:xfrm>
            <a:off x="2243" y="42"/>
            <a:ext cx="479" cy="679"/>
          </p:xfrm>
          <a:graphic>
            <a:graphicData uri="http://schemas.openxmlformats.org/presentationml/2006/ole">
              <mc:AlternateContent xmlns:mc="http://schemas.openxmlformats.org/markup-compatibility/2006">
                <mc:Choice xmlns:v="urn:schemas-microsoft-com:vml" Requires="v">
                  <p:oleObj spid="_x0000_s2" name="" r:id="rId1" imgW="305435" imgH="432435" progId="">
                    <p:embed/>
                  </p:oleObj>
                </mc:Choice>
                <mc:Fallback>
                  <p:oleObj name="" r:id="rId1" imgW="305435" imgH="432435" progId="">
                    <p:embed/>
                    <p:pic>
                      <p:nvPicPr>
                        <p:cNvPr id="0" name="对象 19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 y="42"/>
                          <a:ext cx="47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3" name="对象 19485"/>
            <p:cNvGraphicFramePr>
              <a:graphicFrameLocks noChangeAspect="1"/>
            </p:cNvGraphicFramePr>
            <p:nvPr/>
          </p:nvGraphicFramePr>
          <p:xfrm>
            <a:off x="3675" y="53"/>
            <a:ext cx="499" cy="679"/>
          </p:xfrm>
          <a:graphic>
            <a:graphicData uri="http://schemas.openxmlformats.org/presentationml/2006/ole">
              <mc:AlternateContent xmlns:mc="http://schemas.openxmlformats.org/markup-compatibility/2006">
                <mc:Choice xmlns:v="urn:schemas-microsoft-com:vml" Requires="v">
                  <p:oleObj spid="_x0000_s3" name="" r:id="rId3" imgW="318135" imgH="432435" progId="">
                    <p:embed/>
                  </p:oleObj>
                </mc:Choice>
                <mc:Fallback>
                  <p:oleObj name="" r:id="rId3" imgW="318135" imgH="432435" progId="">
                    <p:embed/>
                    <p:pic>
                      <p:nvPicPr>
                        <p:cNvPr id="0" name="对象 194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 y="53"/>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4" name="对象 19486"/>
            <p:cNvGraphicFramePr>
              <a:graphicFrameLocks noChangeAspect="1"/>
            </p:cNvGraphicFramePr>
            <p:nvPr/>
          </p:nvGraphicFramePr>
          <p:xfrm>
            <a:off x="3361" y="1201"/>
            <a:ext cx="499" cy="679"/>
          </p:xfrm>
          <a:graphic>
            <a:graphicData uri="http://schemas.openxmlformats.org/presentationml/2006/ole">
              <mc:AlternateContent xmlns:mc="http://schemas.openxmlformats.org/markup-compatibility/2006">
                <mc:Choice xmlns:v="urn:schemas-microsoft-com:vml" Requires="v">
                  <p:oleObj spid="_x0000_s4" name="" r:id="rId5" imgW="318135" imgH="432435" progId="">
                    <p:embed/>
                  </p:oleObj>
                </mc:Choice>
                <mc:Fallback>
                  <p:oleObj name="" r:id="rId5" imgW="318135" imgH="432435" progId="">
                    <p:embed/>
                    <p:pic>
                      <p:nvPicPr>
                        <p:cNvPr id="0" name="对象 194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 y="1201"/>
                          <a:ext cx="49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5" name="对象 19487"/>
            <p:cNvGraphicFramePr>
              <a:graphicFrameLocks noChangeAspect="1"/>
            </p:cNvGraphicFramePr>
            <p:nvPr/>
          </p:nvGraphicFramePr>
          <p:xfrm>
            <a:off x="925" y="20"/>
            <a:ext cx="1199" cy="1419"/>
          </p:xfrm>
          <a:graphic>
            <a:graphicData uri="http://schemas.openxmlformats.org/presentationml/2006/ole">
              <mc:AlternateContent xmlns:mc="http://schemas.openxmlformats.org/markup-compatibility/2006">
                <mc:Choice xmlns:v="urn:schemas-microsoft-com:vml" Requires="v">
                  <p:oleObj spid="_x0000_s5" name="" r:id="rId7" imgW="762635" imgH="902335" progId="">
                    <p:embed/>
                  </p:oleObj>
                </mc:Choice>
                <mc:Fallback>
                  <p:oleObj name="" r:id="rId7" imgW="762635" imgH="902335" progId="">
                    <p:embed/>
                    <p:pic>
                      <p:nvPicPr>
                        <p:cNvPr id="0" name="对象 194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 y="2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6" name="对象 19488"/>
            <p:cNvGraphicFramePr>
              <a:graphicFrameLocks noChangeAspect="1"/>
            </p:cNvGraphicFramePr>
            <p:nvPr/>
          </p:nvGraphicFramePr>
          <p:xfrm>
            <a:off x="4425" y="0"/>
            <a:ext cx="1199" cy="1419"/>
          </p:xfrm>
          <a:graphic>
            <a:graphicData uri="http://schemas.openxmlformats.org/presentationml/2006/ole">
              <mc:AlternateContent xmlns:mc="http://schemas.openxmlformats.org/markup-compatibility/2006">
                <mc:Choice xmlns:v="urn:schemas-microsoft-com:vml" Requires="v">
                  <p:oleObj spid="_x0000_s6" name="" r:id="rId9" imgW="762635" imgH="902335" progId="">
                    <p:embed/>
                  </p:oleObj>
                </mc:Choice>
                <mc:Fallback>
                  <p:oleObj name="" r:id="rId9" imgW="762635" imgH="902335" progId="">
                    <p:embed/>
                    <p:pic>
                      <p:nvPicPr>
                        <p:cNvPr id="0" name="对象 194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 y="0"/>
                          <a:ext cx="119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7" name="对象 19489"/>
            <p:cNvGraphicFramePr>
              <a:graphicFrameLocks noChangeAspect="1"/>
            </p:cNvGraphicFramePr>
            <p:nvPr/>
          </p:nvGraphicFramePr>
          <p:xfrm>
            <a:off x="3460" y="1971"/>
            <a:ext cx="1039" cy="1419"/>
          </p:xfrm>
          <a:graphic>
            <a:graphicData uri="http://schemas.openxmlformats.org/presentationml/2006/ole">
              <mc:AlternateContent xmlns:mc="http://schemas.openxmlformats.org/markup-compatibility/2006">
                <mc:Choice xmlns:v="urn:schemas-microsoft-com:vml" Requires="v">
                  <p:oleObj spid="_x0000_s7" name="" r:id="rId11" imgW="661035" imgH="902335" progId="">
                    <p:embed/>
                  </p:oleObj>
                </mc:Choice>
                <mc:Fallback>
                  <p:oleObj name="" r:id="rId11" imgW="661035" imgH="902335" progId="">
                    <p:embed/>
                    <p:pic>
                      <p:nvPicPr>
                        <p:cNvPr id="0" name="对象 1948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 y="1971"/>
                          <a:ext cx="103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18" name="Text Box 35"/>
            <p:cNvSpPr txBox="1">
              <a:spLocks noChangeArrowheads="1"/>
            </p:cNvSpPr>
            <p:nvPr/>
          </p:nvSpPr>
          <p:spPr bwMode="auto">
            <a:xfrm>
              <a:off x="3276" y="3424"/>
              <a:ext cx="629"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400"/>
                <a:t>d</a:t>
              </a:r>
              <a:endParaRPr lang="zh-CN" altLang="en-US" sz="1800">
                <a:latin typeface="Arial" panose="020B0604020202090204" pitchFamily="34" charset="0"/>
                <a:ea typeface="宋体" pitchFamily="2" charset="-122"/>
              </a:endParaRPr>
            </a:p>
          </p:txBody>
        </p:sp>
        <p:graphicFrame>
          <p:nvGraphicFramePr>
            <p:cNvPr id="20519" name="对象 19491"/>
            <p:cNvGraphicFramePr>
              <a:graphicFrameLocks noChangeAspect="1"/>
            </p:cNvGraphicFramePr>
            <p:nvPr/>
          </p:nvGraphicFramePr>
          <p:xfrm>
            <a:off x="791" y="1825"/>
            <a:ext cx="1019" cy="1419"/>
          </p:xfrm>
          <a:graphic>
            <a:graphicData uri="http://schemas.openxmlformats.org/presentationml/2006/ole">
              <mc:AlternateContent xmlns:mc="http://schemas.openxmlformats.org/markup-compatibility/2006">
                <mc:Choice xmlns:v="urn:schemas-microsoft-com:vml" Requires="v">
                  <p:oleObj spid="_x0000_s8" name="" r:id="rId13" imgW="648335" imgH="902335" progId="">
                    <p:embed/>
                  </p:oleObj>
                </mc:Choice>
                <mc:Fallback>
                  <p:oleObj name="" r:id="rId13" imgW="648335" imgH="902335" progId="">
                    <p:embed/>
                    <p:pic>
                      <p:nvPicPr>
                        <p:cNvPr id="0" name="对象 1949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 y="1825"/>
                          <a:ext cx="101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20" name="对象 19492"/>
            <p:cNvGraphicFramePr>
              <a:graphicFrameLocks noChangeAspect="1"/>
            </p:cNvGraphicFramePr>
            <p:nvPr/>
          </p:nvGraphicFramePr>
          <p:xfrm>
            <a:off x="5066" y="1673"/>
            <a:ext cx="759" cy="1419"/>
          </p:xfrm>
          <a:graphic>
            <a:graphicData uri="http://schemas.openxmlformats.org/presentationml/2006/ole">
              <mc:AlternateContent xmlns:mc="http://schemas.openxmlformats.org/markup-compatibility/2006">
                <mc:Choice xmlns:v="urn:schemas-microsoft-com:vml" Requires="v">
                  <p:oleObj spid="_x0000_s9" name="" r:id="rId15" imgW="483235" imgH="902335" progId="">
                    <p:embed/>
                  </p:oleObj>
                </mc:Choice>
                <mc:Fallback>
                  <p:oleObj name="" r:id="rId15" imgW="483235" imgH="902335" progId="">
                    <p:embed/>
                    <p:pic>
                      <p:nvPicPr>
                        <p:cNvPr id="0" name="对象 194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6" y="1673"/>
                          <a:ext cx="759" cy="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9494" name="Rectangle 38"/>
          <p:cNvSpPr>
            <a:spLocks noChangeArrowheads="1"/>
          </p:cNvSpPr>
          <p:nvPr/>
        </p:nvSpPr>
        <p:spPr bwMode="auto">
          <a:xfrm>
            <a:off x="1730375" y="828676"/>
            <a:ext cx="478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sym typeface="宋体" pitchFamily="2" charset="-122"/>
              </a:rPr>
              <a:t>⑵ U</a:t>
            </a:r>
            <a:r>
              <a:rPr lang="zh-CN" altLang="en-US" baseline="-25000">
                <a:sym typeface="宋体" pitchFamily="2" charset="-122"/>
              </a:rPr>
              <a:t>ab</a:t>
            </a:r>
            <a:r>
              <a:rPr lang="en-US" altLang="zh-CN">
                <a:sym typeface="宋体" pitchFamily="2" charset="-122"/>
              </a:rPr>
              <a:t>=R</a:t>
            </a:r>
            <a:r>
              <a:rPr lang="en-US" altLang="zh-CN" baseline="-25000">
                <a:sym typeface="宋体" pitchFamily="2" charset="-122"/>
              </a:rPr>
              <a:t>1</a:t>
            </a:r>
            <a:r>
              <a:rPr lang="en-US" altLang="zh-CN">
                <a:sym typeface="宋体" pitchFamily="2" charset="-122"/>
              </a:rPr>
              <a:t>I</a:t>
            </a:r>
            <a:r>
              <a:rPr lang="en-US" altLang="zh-CN" baseline="-25000">
                <a:sym typeface="宋体" pitchFamily="2" charset="-122"/>
              </a:rPr>
              <a:t>1</a:t>
            </a:r>
            <a:r>
              <a:rPr lang="en-US" altLang="zh-CN">
                <a:sym typeface="宋体" pitchFamily="2" charset="-122"/>
              </a:rPr>
              <a:t>=0.5×2=1V</a:t>
            </a:r>
            <a:endParaRPr lang="en-US" altLang="zh-CN">
              <a:sym typeface="宋体" pitchFamily="2" charset="-122"/>
            </a:endParaRPr>
          </a:p>
        </p:txBody>
      </p:sp>
      <p:sp>
        <p:nvSpPr>
          <p:cNvPr id="19495" name="Text Box 39"/>
          <p:cNvSpPr txBox="1">
            <a:spLocks noChangeArrowheads="1"/>
          </p:cNvSpPr>
          <p:nvPr/>
        </p:nvSpPr>
        <p:spPr bwMode="auto">
          <a:xfrm>
            <a:off x="2057401" y="1995488"/>
            <a:ext cx="3400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a:t>
            </a:r>
            <a:r>
              <a:rPr lang="en-US" altLang="zh-CN"/>
              <a:t>I</a:t>
            </a:r>
            <a:r>
              <a:rPr lang="en-US" altLang="zh-CN" baseline="-25000"/>
              <a:t>2</a:t>
            </a:r>
            <a:r>
              <a:rPr lang="zh-CN" altLang="en-US"/>
              <a:t>参考方向</a:t>
            </a:r>
            <a:r>
              <a:rPr lang="en-US" altLang="zh-CN"/>
              <a:t>c</a:t>
            </a:r>
            <a:r>
              <a:rPr lang="en-US" altLang="zh-CN">
                <a:latin typeface="华文楷体" panose="02010600040101010101" pitchFamily="2" charset="-122"/>
                <a:ea typeface="华文楷体" panose="02010600040101010101" pitchFamily="2" charset="-122"/>
              </a:rPr>
              <a:t>→</a:t>
            </a:r>
            <a:r>
              <a:rPr lang="en-US" altLang="zh-CN"/>
              <a:t>b</a:t>
            </a:r>
            <a:endParaRPr lang="en-US" altLang="zh-CN"/>
          </a:p>
        </p:txBody>
      </p:sp>
      <p:sp>
        <p:nvSpPr>
          <p:cNvPr id="19496" name="Text Box 40"/>
          <p:cNvSpPr txBox="1">
            <a:spLocks noChangeArrowheads="1"/>
          </p:cNvSpPr>
          <p:nvPr/>
        </p:nvSpPr>
        <p:spPr bwMode="auto">
          <a:xfrm>
            <a:off x="2058989" y="2622550"/>
            <a:ext cx="41989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 </a:t>
            </a:r>
            <a:r>
              <a:rPr lang="en-US" altLang="zh-CN"/>
              <a:t>U</a:t>
            </a:r>
            <a:r>
              <a:rPr lang="en-US" altLang="zh-CN" baseline="-25000"/>
              <a:t>bc</a:t>
            </a:r>
            <a:r>
              <a:rPr lang="en-US" altLang="zh-CN"/>
              <a:t>=-R</a:t>
            </a:r>
            <a:r>
              <a:rPr lang="en-US" altLang="zh-CN" baseline="-25000"/>
              <a:t>2</a:t>
            </a:r>
            <a:r>
              <a:rPr lang="en-US" altLang="zh-CN"/>
              <a:t>I</a:t>
            </a:r>
            <a:r>
              <a:rPr lang="en-US" altLang="zh-CN" baseline="-25000"/>
              <a:t>2</a:t>
            </a:r>
            <a:endParaRPr lang="en-US" altLang="zh-CN" baseline="-25000"/>
          </a:p>
          <a:p>
            <a:pPr algn="just" eaLnBrk="1" hangingPunct="1"/>
            <a:r>
              <a:rPr lang="en-US" altLang="zh-CN"/>
              <a:t>         =-0.8×(-1.25)</a:t>
            </a:r>
            <a:endParaRPr lang="en-US" altLang="zh-CN"/>
          </a:p>
          <a:p>
            <a:pPr algn="just" eaLnBrk="1" hangingPunct="1"/>
            <a:r>
              <a:rPr lang="zh-CN" altLang="en-US"/>
              <a:t>         </a:t>
            </a:r>
            <a:r>
              <a:rPr lang="en-US" altLang="zh-CN"/>
              <a:t>=1V=V</a:t>
            </a:r>
            <a:r>
              <a:rPr lang="en-US" altLang="zh-CN" baseline="-25000"/>
              <a:t>b</a:t>
            </a:r>
            <a:r>
              <a:rPr lang="en-US" altLang="zh-CN"/>
              <a:t>-V</a:t>
            </a:r>
            <a:r>
              <a:rPr lang="en-US" altLang="zh-CN" baseline="-25000"/>
              <a:t>c</a:t>
            </a:r>
            <a:endParaRPr lang="en-US" altLang="zh-CN" baseline="-25000"/>
          </a:p>
        </p:txBody>
      </p:sp>
      <p:sp>
        <p:nvSpPr>
          <p:cNvPr id="19497" name="Text Box 41"/>
          <p:cNvSpPr txBox="1">
            <a:spLocks noChangeArrowheads="1"/>
          </p:cNvSpPr>
          <p:nvPr/>
        </p:nvSpPr>
        <p:spPr bwMode="auto">
          <a:xfrm>
            <a:off x="2720975" y="1352551"/>
            <a:ext cx="1536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t>=V</a:t>
            </a:r>
            <a:r>
              <a:rPr lang="en-US" altLang="zh-CN" baseline="-25000"/>
              <a:t>a</a:t>
            </a:r>
            <a:r>
              <a:rPr lang="en-US" altLang="zh-CN"/>
              <a:t>-V</a:t>
            </a:r>
            <a:r>
              <a:rPr lang="en-US" altLang="zh-CN" baseline="-25000"/>
              <a:t>b</a:t>
            </a:r>
            <a:endParaRPr lang="en-US" altLang="zh-CN" baseline="-25000"/>
          </a:p>
        </p:txBody>
      </p:sp>
      <p:sp>
        <p:nvSpPr>
          <p:cNvPr id="19498" name="Rectangle 42"/>
          <p:cNvSpPr>
            <a:spLocks noChangeArrowheads="1"/>
          </p:cNvSpPr>
          <p:nvPr/>
        </p:nvSpPr>
        <p:spPr bwMode="auto">
          <a:xfrm>
            <a:off x="1730375" y="4060826"/>
            <a:ext cx="4984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sym typeface="宋体" pitchFamily="2" charset="-122"/>
              </a:rPr>
              <a:t>⑶ P</a:t>
            </a:r>
            <a:r>
              <a:rPr lang="zh-CN" altLang="en-US" baseline="-25000">
                <a:sym typeface="宋体" pitchFamily="2" charset="-122"/>
              </a:rPr>
              <a:t>E1</a:t>
            </a:r>
            <a:r>
              <a:rPr lang="en-US" altLang="zh-CN">
                <a:sym typeface="宋体" pitchFamily="2" charset="-122"/>
              </a:rPr>
              <a:t>=E</a:t>
            </a:r>
            <a:r>
              <a:rPr lang="en-US" altLang="zh-CN" baseline="-25000">
                <a:sym typeface="宋体" pitchFamily="2" charset="-122"/>
              </a:rPr>
              <a:t>1</a:t>
            </a:r>
            <a:r>
              <a:rPr lang="en-US" altLang="zh-CN">
                <a:sym typeface="宋体" pitchFamily="2" charset="-122"/>
              </a:rPr>
              <a:t>I</a:t>
            </a:r>
            <a:r>
              <a:rPr lang="en-US" altLang="zh-CN" baseline="-25000">
                <a:sym typeface="宋体" pitchFamily="2" charset="-122"/>
              </a:rPr>
              <a:t>1</a:t>
            </a:r>
            <a:r>
              <a:rPr lang="en-US" altLang="zh-CN">
                <a:sym typeface="宋体" pitchFamily="2" charset="-122"/>
              </a:rPr>
              <a:t>=10×2=20W</a:t>
            </a:r>
            <a:endParaRPr lang="en-US" altLang="zh-CN">
              <a:sym typeface="宋体" pitchFamily="2" charset="-122"/>
            </a:endParaRPr>
          </a:p>
        </p:txBody>
      </p:sp>
      <p:sp>
        <p:nvSpPr>
          <p:cNvPr id="19499" name="Rectangle 43"/>
          <p:cNvSpPr>
            <a:spLocks noChangeArrowheads="1"/>
          </p:cNvSpPr>
          <p:nvPr/>
        </p:nvSpPr>
        <p:spPr bwMode="auto">
          <a:xfrm>
            <a:off x="2208214" y="4752976"/>
            <a:ext cx="561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sym typeface="宋体" pitchFamily="2" charset="-122"/>
              </a:rPr>
              <a:t>P</a:t>
            </a:r>
            <a:r>
              <a:rPr lang="zh-CN" altLang="en-US" baseline="-25000">
                <a:sym typeface="宋体" pitchFamily="2" charset="-122"/>
              </a:rPr>
              <a:t>E</a:t>
            </a:r>
            <a:r>
              <a:rPr lang="en-US" altLang="zh-CN" baseline="-25000">
                <a:sym typeface="宋体" pitchFamily="2" charset="-122"/>
              </a:rPr>
              <a:t>2</a:t>
            </a:r>
            <a:r>
              <a:rPr lang="en-US" altLang="zh-CN">
                <a:sym typeface="宋体" pitchFamily="2" charset="-122"/>
              </a:rPr>
              <a:t>=E</a:t>
            </a:r>
            <a:r>
              <a:rPr lang="en-US" altLang="zh-CN" baseline="-25000">
                <a:sym typeface="宋体" pitchFamily="2" charset="-122"/>
              </a:rPr>
              <a:t>2</a:t>
            </a:r>
            <a:r>
              <a:rPr lang="en-US" altLang="zh-CN">
                <a:sym typeface="宋体" pitchFamily="2" charset="-122"/>
              </a:rPr>
              <a:t>I</a:t>
            </a:r>
            <a:r>
              <a:rPr lang="en-US" altLang="zh-CN" baseline="-25000">
                <a:sym typeface="宋体" pitchFamily="2" charset="-122"/>
              </a:rPr>
              <a:t>2</a:t>
            </a:r>
            <a:r>
              <a:rPr lang="en-US" altLang="zh-CN">
                <a:sym typeface="宋体" pitchFamily="2" charset="-122"/>
              </a:rPr>
              <a:t>=8×(-1.25)=-10W</a:t>
            </a:r>
            <a:endParaRPr lang="en-US" altLang="zh-CN">
              <a:sym typeface="宋体" pitchFamily="2" charset="-122"/>
            </a:endParaRPr>
          </a:p>
        </p:txBody>
      </p:sp>
      <p:sp>
        <p:nvSpPr>
          <p:cNvPr id="19500" name="Text Box 44"/>
          <p:cNvSpPr txBox="1">
            <a:spLocks noChangeArrowheads="1"/>
          </p:cNvSpPr>
          <p:nvPr/>
        </p:nvSpPr>
        <p:spPr bwMode="auto">
          <a:xfrm>
            <a:off x="2169003" y="5486400"/>
            <a:ext cx="76904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注意此处使用</a:t>
            </a:r>
            <a:r>
              <a:rPr lang="zh-CN" altLang="en-US">
                <a:solidFill>
                  <a:srgbClr val="FF0000"/>
                </a:solidFill>
                <a:latin typeface="黑体" pitchFamily="49" charset="-122"/>
                <a:ea typeface="黑体" pitchFamily="49" charset="-122"/>
              </a:rPr>
              <a:t>非</a:t>
            </a:r>
            <a:r>
              <a:rPr lang="zh-CN" altLang="en-US"/>
              <a:t>关联参考方向，负值为吸收功率</a:t>
            </a:r>
            <a:endParaRPr lang="zh-CN" altLang="en-US"/>
          </a:p>
        </p:txBody>
      </p:sp>
      <p:sp>
        <p:nvSpPr>
          <p:cNvPr id="10" name="灯片编号占位符 9"/>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94"/>
                                        </p:tgtEl>
                                        <p:attrNameLst>
                                          <p:attrName>style.visibility</p:attrName>
                                        </p:attrNameLst>
                                      </p:cBhvr>
                                      <p:to>
                                        <p:strVal val="visible"/>
                                      </p:to>
                                    </p:set>
                                    <p:animEffect transition="in" filter="wipe(left)">
                                      <p:cBhvr>
                                        <p:cTn id="7" dur="500"/>
                                        <p:tgtEl>
                                          <p:spTgt spid="194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97"/>
                                        </p:tgtEl>
                                        <p:attrNameLst>
                                          <p:attrName>style.visibility</p:attrName>
                                        </p:attrNameLst>
                                      </p:cBhvr>
                                      <p:to>
                                        <p:strVal val="visible"/>
                                      </p:to>
                                    </p:set>
                                    <p:animEffect transition="in" filter="wipe(left)">
                                      <p:cBhvr>
                                        <p:cTn id="12" dur="500"/>
                                        <p:tgtEl>
                                          <p:spTgt spid="194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95"/>
                                        </p:tgtEl>
                                        <p:attrNameLst>
                                          <p:attrName>style.visibility</p:attrName>
                                        </p:attrNameLst>
                                      </p:cBhvr>
                                      <p:to>
                                        <p:strVal val="visible"/>
                                      </p:to>
                                    </p:set>
                                    <p:animEffect transition="in" filter="wipe(left)">
                                      <p:cBhvr>
                                        <p:cTn id="17" dur="500"/>
                                        <p:tgtEl>
                                          <p:spTgt spid="194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496"/>
                                        </p:tgtEl>
                                        <p:attrNameLst>
                                          <p:attrName>style.visibility</p:attrName>
                                        </p:attrNameLst>
                                      </p:cBhvr>
                                      <p:to>
                                        <p:strVal val="visible"/>
                                      </p:to>
                                    </p:set>
                                    <p:animEffect transition="in" filter="wipe(up)">
                                      <p:cBhvr>
                                        <p:cTn id="22" dur="500"/>
                                        <p:tgtEl>
                                          <p:spTgt spid="194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98"/>
                                        </p:tgtEl>
                                        <p:attrNameLst>
                                          <p:attrName>style.visibility</p:attrName>
                                        </p:attrNameLst>
                                      </p:cBhvr>
                                      <p:to>
                                        <p:strVal val="visible"/>
                                      </p:to>
                                    </p:set>
                                    <p:animEffect transition="in" filter="wipe(left)">
                                      <p:cBhvr>
                                        <p:cTn id="27" dur="500"/>
                                        <p:tgtEl>
                                          <p:spTgt spid="194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99"/>
                                        </p:tgtEl>
                                        <p:attrNameLst>
                                          <p:attrName>style.visibility</p:attrName>
                                        </p:attrNameLst>
                                      </p:cBhvr>
                                      <p:to>
                                        <p:strVal val="visible"/>
                                      </p:to>
                                    </p:set>
                                    <p:animEffect transition="in" filter="wipe(left)">
                                      <p:cBhvr>
                                        <p:cTn id="32" dur="500"/>
                                        <p:tgtEl>
                                          <p:spTgt spid="194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500"/>
                                        </p:tgtEl>
                                        <p:attrNameLst>
                                          <p:attrName>style.visibility</p:attrName>
                                        </p:attrNameLst>
                                      </p:cBhvr>
                                      <p:to>
                                        <p:strVal val="visible"/>
                                      </p:to>
                                    </p:set>
                                    <p:animEffect transition="in" filter="blinds(horizontal)">
                                      <p:cBhvr>
                                        <p:cTn id="37" dur="500"/>
                                        <p:tgtEl>
                                          <p:spTgt spid="19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4" grpId="0"/>
      <p:bldP spid="19495" grpId="0"/>
      <p:bldP spid="19496" grpId="0"/>
      <p:bldP spid="19497" grpId="0"/>
      <p:bldP spid="19498" grpId="0"/>
      <p:bldP spid="19499" grpId="0"/>
      <p:bldP spid="19500"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6804" name="Rectangle 4"/>
          <p:cNvSpPr>
            <a:spLocks noChangeArrowheads="1"/>
          </p:cNvSpPr>
          <p:nvPr/>
        </p:nvSpPr>
        <p:spPr bwMode="auto">
          <a:xfrm>
            <a:off x="2270125" y="3024188"/>
            <a:ext cx="4827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dirty="0"/>
              <a:t>集电极与发射极相当于接通的</a:t>
            </a:r>
            <a:endParaRPr lang="zh-CN" altLang="en-US" dirty="0"/>
          </a:p>
          <a:p>
            <a:pPr eaLnBrk="1" hangingPunct="1"/>
            <a:r>
              <a:rPr lang="zh-CN" altLang="en-US" dirty="0"/>
              <a:t>开关</a:t>
            </a:r>
            <a:r>
              <a:rPr lang="en-US" altLang="zh-CN" dirty="0">
                <a:latin typeface="华文楷体" panose="02010600040101010101" pitchFamily="2" charset="-122"/>
              </a:rPr>
              <a:t>——</a:t>
            </a:r>
            <a:r>
              <a:rPr lang="zh-CN" altLang="en-US" dirty="0"/>
              <a:t>用于开关电路。</a:t>
            </a:r>
            <a:endParaRPr lang="zh-CN" altLang="en-US" dirty="0"/>
          </a:p>
        </p:txBody>
      </p:sp>
      <p:sp>
        <p:nvSpPr>
          <p:cNvPr id="76805" name="Rectangle 5"/>
          <p:cNvSpPr>
            <a:spLocks noChangeArrowheads="1"/>
          </p:cNvSpPr>
          <p:nvPr/>
        </p:nvSpPr>
        <p:spPr bwMode="auto">
          <a:xfrm>
            <a:off x="2316163" y="908051"/>
            <a:ext cx="2386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ea typeface="黑体" pitchFamily="49" charset="-122"/>
              </a:rPr>
              <a:t>饱和区特点：</a:t>
            </a:r>
            <a:endParaRPr lang="zh-CN" altLang="en-US">
              <a:ea typeface="黑体" pitchFamily="49" charset="-122"/>
            </a:endParaRPr>
          </a:p>
        </p:txBody>
      </p:sp>
      <p:sp>
        <p:nvSpPr>
          <p:cNvPr id="76806" name="Rectangle 6"/>
          <p:cNvSpPr>
            <a:spLocks noChangeArrowheads="1"/>
          </p:cNvSpPr>
          <p:nvPr/>
        </p:nvSpPr>
        <p:spPr bwMode="auto">
          <a:xfrm>
            <a:off x="2181225" y="4014788"/>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黑体" pitchFamily="49" charset="-122"/>
              </a:rPr>
              <a:t>放大区：</a:t>
            </a:r>
            <a:endParaRPr lang="zh-CN" altLang="en-US">
              <a:ea typeface="黑体" pitchFamily="49" charset="-122"/>
            </a:endParaRPr>
          </a:p>
        </p:txBody>
      </p:sp>
      <p:sp>
        <p:nvSpPr>
          <p:cNvPr id="76807" name="Rectangle 7"/>
          <p:cNvSpPr>
            <a:spLocks noChangeArrowheads="1"/>
          </p:cNvSpPr>
          <p:nvPr/>
        </p:nvSpPr>
        <p:spPr bwMode="auto">
          <a:xfrm>
            <a:off x="2405064" y="4687422"/>
            <a:ext cx="72186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特点：发射结正向偏置，集电结反向偏置， </a:t>
            </a:r>
            <a:endParaRPr lang="zh-CN" altLang="en-US">
              <a:latin typeface="幼圆" panose="02010509060101010101" pitchFamily="49" charset="-122"/>
            </a:endParaRPr>
          </a:p>
        </p:txBody>
      </p:sp>
      <p:sp>
        <p:nvSpPr>
          <p:cNvPr id="76808" name="Rectangle 8"/>
          <p:cNvSpPr>
            <a:spLocks noChangeArrowheads="1"/>
          </p:cNvSpPr>
          <p:nvPr/>
        </p:nvSpPr>
        <p:spPr bwMode="auto">
          <a:xfrm>
            <a:off x="3486151" y="5408613"/>
            <a:ext cx="5580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有放大作用</a:t>
            </a:r>
            <a:r>
              <a:rPr lang="en-US" altLang="zh-CN">
                <a:latin typeface="华文楷体" panose="02010600040101010101" pitchFamily="2" charset="-122"/>
              </a:rPr>
              <a:t>——</a:t>
            </a:r>
            <a:r>
              <a:rPr lang="zh-CN" altLang="en-US"/>
              <a:t>用于放大电路。</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77834" name="Object 10"/>
          <p:cNvGraphicFramePr>
            <a:graphicFrameLocks noGrp="1" noChangeAspect="1"/>
          </p:cNvGraphicFramePr>
          <p:nvPr>
            <p:ph sz="half" idx="4294967295"/>
          </p:nvPr>
        </p:nvGraphicFramePr>
        <p:xfrm>
          <a:off x="7794626" y="1673225"/>
          <a:ext cx="2873375" cy="2122488"/>
        </p:xfrm>
        <a:graphic>
          <a:graphicData uri="http://schemas.openxmlformats.org/presentationml/2006/ole">
            <mc:AlternateContent xmlns:mc="http://schemas.openxmlformats.org/markup-compatibility/2006">
              <mc:Choice xmlns:v="urn:schemas-microsoft-com:vml" Requires="v">
                <p:oleObj spid="_x0000_s2" name="" r:id="rId1" imgW="2557145" imgH="1887855" progId="Visio.Drawing.11">
                  <p:embed/>
                </p:oleObj>
              </mc:Choice>
              <mc:Fallback>
                <p:oleObj name="" r:id="rId1" imgW="2557145" imgH="1887855" progId="Visio.Drawing.11">
                  <p:embed/>
                  <p:pic>
                    <p:nvPicPr>
                      <p:cNvPr id="0" name="Object 1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26" y="1673225"/>
                        <a:ext cx="287337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pic>
        <p:nvPicPr>
          <p:cNvPr id="3" name="图片 2"/>
          <p:cNvPicPr>
            <a:picLocks noChangeAspect="1"/>
          </p:cNvPicPr>
          <p:nvPr/>
        </p:nvPicPr>
        <p:blipFill>
          <a:blip r:embed="rId3"/>
          <a:stretch>
            <a:fillRect/>
          </a:stretch>
        </p:blipFill>
        <p:spPr>
          <a:xfrm>
            <a:off x="2339246" y="1858634"/>
            <a:ext cx="3709053" cy="779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blinds(horizontal)">
                                      <p:cBhvr>
                                        <p:cTn id="7" dur="500"/>
                                        <p:tgtEl>
                                          <p:spTgt spid="7680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blinds(horizontal)">
                                      <p:cBhvr>
                                        <p:cTn id="12" dur="500"/>
                                        <p:tgtEl>
                                          <p:spTgt spid="768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806"/>
                                        </p:tgtEl>
                                        <p:attrNameLst>
                                          <p:attrName>style.visibility</p:attrName>
                                        </p:attrNameLst>
                                      </p:cBhvr>
                                      <p:to>
                                        <p:strVal val="visible"/>
                                      </p:to>
                                    </p:set>
                                    <p:animEffect transition="in" filter="blinds(horizontal)">
                                      <p:cBhvr>
                                        <p:cTn id="17" dur="500"/>
                                        <p:tgtEl>
                                          <p:spTgt spid="768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807"/>
                                        </p:tgtEl>
                                        <p:attrNameLst>
                                          <p:attrName>style.visibility</p:attrName>
                                        </p:attrNameLst>
                                      </p:cBhvr>
                                      <p:to>
                                        <p:strVal val="visible"/>
                                      </p:to>
                                    </p:set>
                                    <p:animEffect transition="in" filter="blinds(horizontal)">
                                      <p:cBhvr>
                                        <p:cTn id="22" dur="500"/>
                                        <p:tgtEl>
                                          <p:spTgt spid="768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808"/>
                                        </p:tgtEl>
                                        <p:attrNameLst>
                                          <p:attrName>style.visibility</p:attrName>
                                        </p:attrNameLst>
                                      </p:cBhvr>
                                      <p:to>
                                        <p:strVal val="visible"/>
                                      </p:to>
                                    </p:set>
                                    <p:animEffect transition="in" filter="blinds(horizontal)">
                                      <p:cBhvr>
                                        <p:cTn id="27" dur="500"/>
                                        <p:tgtEl>
                                          <p:spTgt spid="76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5" grpId="0"/>
      <p:bldP spid="76806" grpId="0"/>
      <p:bldP spid="76807" grpId="0"/>
      <p:bldP spid="76808"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pic>
        <p:nvPicPr>
          <p:cNvPr id="2" name="图片 1"/>
          <p:cNvPicPr>
            <a:picLocks noChangeAspect="1"/>
          </p:cNvPicPr>
          <p:nvPr>
            <p:custDataLst>
              <p:tags r:id="rId1"/>
            </p:custDataLst>
          </p:nvPr>
        </p:nvPicPr>
        <p:blipFill rotWithShape="1">
          <a:blip r:embed="rId2"/>
          <a:srcRect b="16784"/>
          <a:stretch>
            <a:fillRect/>
          </a:stretch>
        </p:blipFill>
        <p:spPr>
          <a:xfrm>
            <a:off x="579722" y="1862009"/>
            <a:ext cx="11032555" cy="3315472"/>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316163" y="638176"/>
            <a:ext cx="3727450" cy="701675"/>
          </a:xfrm>
        </p:spPr>
        <p:txBody>
          <a:bodyPr/>
          <a:lstStyle/>
          <a:p>
            <a:pPr eaLnBrk="1" hangingPunct="1"/>
            <a:r>
              <a:rPr lang="en-US" altLang="zh-CN" sz="3200" b="1">
                <a:latin typeface="宋体" pitchFamily="2" charset="-122"/>
              </a:rPr>
              <a:t>2.</a:t>
            </a:r>
            <a:r>
              <a:rPr lang="zh-CN" altLang="en-US" sz="3200" b="1">
                <a:latin typeface="宋体" pitchFamily="2" charset="-122"/>
              </a:rPr>
              <a:t>主要参数</a:t>
            </a:r>
            <a:endParaRPr lang="zh-CN" altLang="en-US" sz="3200" b="1">
              <a:latin typeface="宋体" pitchFamily="2" charset="-122"/>
            </a:endParaRPr>
          </a:p>
        </p:txBody>
      </p:sp>
      <p:sp>
        <p:nvSpPr>
          <p:cNvPr id="77827" name="Rectangle 3"/>
          <p:cNvSpPr>
            <a:spLocks noChangeArrowheads="1"/>
          </p:cNvSpPr>
          <p:nvPr/>
        </p:nvSpPr>
        <p:spPr bwMode="auto">
          <a:xfrm>
            <a:off x="2540000" y="1763713"/>
            <a:ext cx="2578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dirty="0"/>
              <a:t>电流放大系数</a:t>
            </a:r>
            <a:r>
              <a:rPr lang="zh-CN" altLang="en-US" dirty="0">
                <a:ea typeface="华文楷体" panose="02010600040101010101" pitchFamily="2" charset="-122"/>
              </a:rPr>
              <a:t>  </a:t>
            </a:r>
            <a:endParaRPr lang="zh-CN" altLang="en-US" dirty="0">
              <a:ea typeface="华文楷体" panose="02010600040101010101" pitchFamily="2" charset="-122"/>
            </a:endParaRPr>
          </a:p>
        </p:txBody>
      </p:sp>
      <p:sp>
        <p:nvSpPr>
          <p:cNvPr id="78852" name="Rectangle 4"/>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8854" name="Rectangle 6"/>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7832" name="Rectangle 8"/>
          <p:cNvSpPr>
            <a:spLocks noChangeArrowheads="1"/>
          </p:cNvSpPr>
          <p:nvPr/>
        </p:nvSpPr>
        <p:spPr bwMode="auto">
          <a:xfrm>
            <a:off x="2451101" y="3249613"/>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穿透电流</a:t>
            </a:r>
            <a:endParaRPr lang="zh-CN" altLang="en-US">
              <a:latin typeface="Arial" panose="020B0604020202090204" pitchFamily="34" charset="0"/>
            </a:endParaRPr>
          </a:p>
        </p:txBody>
      </p:sp>
      <p:graphicFrame>
        <p:nvGraphicFramePr>
          <p:cNvPr id="77833" name="对象 77832"/>
          <p:cNvGraphicFramePr>
            <a:graphicFrameLocks noChangeAspect="1"/>
          </p:cNvGraphicFramePr>
          <p:nvPr/>
        </p:nvGraphicFramePr>
        <p:xfrm>
          <a:off x="4116389" y="3338513"/>
          <a:ext cx="630237" cy="495300"/>
        </p:xfrm>
        <a:graphic>
          <a:graphicData uri="http://schemas.openxmlformats.org/presentationml/2006/ole">
            <mc:AlternateContent xmlns:mc="http://schemas.openxmlformats.org/markup-compatibility/2006">
              <mc:Choice xmlns:v="urn:schemas-microsoft-com:vml" Requires="v">
                <p:oleObj spid="_x0000_s2" name="" r:id="rId1" imgW="292735" imgH="229235" progId="">
                  <p:embed/>
                </p:oleObj>
              </mc:Choice>
              <mc:Fallback>
                <p:oleObj name="" r:id="rId1" imgW="292735" imgH="229235" progId="">
                  <p:embed/>
                  <p:pic>
                    <p:nvPicPr>
                      <p:cNvPr id="0" name="对象 778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389" y="3338513"/>
                        <a:ext cx="6302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4" name="Rectangle 10"/>
          <p:cNvSpPr>
            <a:spLocks noChangeArrowheads="1"/>
          </p:cNvSpPr>
          <p:nvPr/>
        </p:nvSpPr>
        <p:spPr bwMode="auto">
          <a:xfrm>
            <a:off x="2451101" y="3878263"/>
            <a:ext cx="3465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集电极最大允许电流</a:t>
            </a:r>
            <a:endParaRPr lang="zh-CN" altLang="en-US">
              <a:latin typeface="Arial" panose="020B0604020202090204" pitchFamily="34" charset="0"/>
            </a:endParaRPr>
          </a:p>
        </p:txBody>
      </p:sp>
      <p:graphicFrame>
        <p:nvGraphicFramePr>
          <p:cNvPr id="77835" name="对象 77834"/>
          <p:cNvGraphicFramePr>
            <a:graphicFrameLocks noChangeAspect="1"/>
          </p:cNvGraphicFramePr>
          <p:nvPr/>
        </p:nvGraphicFramePr>
        <p:xfrm>
          <a:off x="5870575" y="3968750"/>
          <a:ext cx="539750" cy="484188"/>
        </p:xfrm>
        <a:graphic>
          <a:graphicData uri="http://schemas.openxmlformats.org/presentationml/2006/ole">
            <mc:AlternateContent xmlns:mc="http://schemas.openxmlformats.org/markup-compatibility/2006">
              <mc:Choice xmlns:v="urn:schemas-microsoft-com:vml" Requires="v">
                <p:oleObj spid="_x0000_s3" name="" r:id="rId3" imgW="254635" imgH="229235" progId="">
                  <p:embed/>
                </p:oleObj>
              </mc:Choice>
              <mc:Fallback>
                <p:oleObj name="" r:id="rId3" imgW="254635" imgH="229235" progId="">
                  <p:embed/>
                  <p:pic>
                    <p:nvPicPr>
                      <p:cNvPr id="0" name="对象 778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575" y="3968750"/>
                        <a:ext cx="5397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6" name="Rectangle 12"/>
          <p:cNvSpPr>
            <a:spLocks noChangeArrowheads="1"/>
          </p:cNvSpPr>
          <p:nvPr/>
        </p:nvSpPr>
        <p:spPr bwMode="auto">
          <a:xfrm>
            <a:off x="2451100" y="4554538"/>
            <a:ext cx="4179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集电极最大允许耗散功率</a:t>
            </a:r>
            <a:endParaRPr lang="zh-CN" altLang="en-US">
              <a:latin typeface="Arial" panose="020B0604020202090204" pitchFamily="34" charset="0"/>
            </a:endParaRPr>
          </a:p>
        </p:txBody>
      </p:sp>
      <p:graphicFrame>
        <p:nvGraphicFramePr>
          <p:cNvPr id="77837" name="对象 77836"/>
          <p:cNvGraphicFramePr>
            <a:graphicFrameLocks noChangeAspect="1"/>
          </p:cNvGraphicFramePr>
          <p:nvPr/>
        </p:nvGraphicFramePr>
        <p:xfrm>
          <a:off x="6500814" y="4598988"/>
          <a:ext cx="719137" cy="463550"/>
        </p:xfrm>
        <a:graphic>
          <a:graphicData uri="http://schemas.openxmlformats.org/presentationml/2006/ole">
            <mc:AlternateContent xmlns:mc="http://schemas.openxmlformats.org/markup-compatibility/2006">
              <mc:Choice xmlns:v="urn:schemas-microsoft-com:vml" Requires="v">
                <p:oleObj spid="_x0000_s4" name="" r:id="rId5" imgW="267335" imgH="229235" progId="">
                  <p:embed/>
                </p:oleObj>
              </mc:Choice>
              <mc:Fallback>
                <p:oleObj name="" r:id="rId5" imgW="267335" imgH="229235" progId="">
                  <p:embed/>
                  <p:pic>
                    <p:nvPicPr>
                      <p:cNvPr id="0" name="对象 778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814" y="4598988"/>
                        <a:ext cx="7191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7838" name="Rectangle 14"/>
          <p:cNvSpPr>
            <a:spLocks noChangeArrowheads="1"/>
          </p:cNvSpPr>
          <p:nvPr/>
        </p:nvSpPr>
        <p:spPr bwMode="auto">
          <a:xfrm>
            <a:off x="2451101" y="5229226"/>
            <a:ext cx="4892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集电极</a:t>
            </a:r>
            <a:r>
              <a:rPr lang="en-US" altLang="zh-CN">
                <a:latin typeface="Arial" panose="020B0604020202090204" pitchFamily="34" charset="0"/>
              </a:rPr>
              <a:t>—</a:t>
            </a:r>
            <a:r>
              <a:rPr lang="zh-CN" altLang="en-US">
                <a:latin typeface="Times New Roman" panose="02020503050405090304" pitchFamily="18" charset="0"/>
              </a:rPr>
              <a:t>发射极反向击穿电压</a:t>
            </a:r>
            <a:endParaRPr lang="zh-CN" altLang="en-US">
              <a:latin typeface="Arial" panose="020B0604020202090204" pitchFamily="34" charset="0"/>
            </a:endParaRPr>
          </a:p>
        </p:txBody>
      </p:sp>
      <p:graphicFrame>
        <p:nvGraphicFramePr>
          <p:cNvPr id="77839" name="对象 77838"/>
          <p:cNvGraphicFramePr>
            <a:graphicFrameLocks noChangeAspect="1"/>
          </p:cNvGraphicFramePr>
          <p:nvPr/>
        </p:nvGraphicFramePr>
        <p:xfrm>
          <a:off x="7265988" y="5273675"/>
          <a:ext cx="1035050" cy="541338"/>
        </p:xfrm>
        <a:graphic>
          <a:graphicData uri="http://schemas.openxmlformats.org/presentationml/2006/ole">
            <mc:AlternateContent xmlns:mc="http://schemas.openxmlformats.org/markup-compatibility/2006">
              <mc:Choice xmlns:v="urn:schemas-microsoft-com:vml" Requires="v">
                <p:oleObj spid="_x0000_s5" name="" r:id="rId7" imgW="521335" imgH="241300" progId="">
                  <p:embed/>
                </p:oleObj>
              </mc:Choice>
              <mc:Fallback>
                <p:oleObj name="" r:id="rId7" imgW="521335" imgH="241300" progId="">
                  <p:embed/>
                  <p:pic>
                    <p:nvPicPr>
                      <p:cNvPr id="0" name="对象 778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5988" y="5273675"/>
                        <a:ext cx="10350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灯片编号占位符 6"/>
          <p:cNvSpPr>
            <a:spLocks noGrp="1"/>
          </p:cNvSpPr>
          <p:nvPr>
            <p:ph type="sldNum" sz="quarter" idx="12"/>
          </p:nvPr>
        </p:nvSpPr>
        <p:spPr/>
        <p:txBody>
          <a:bodyPr/>
          <a:lstStyle/>
          <a:p>
            <a:fld id="{6D22F896-40B5-4ADD-8801-0D06FADFA095}" type="slidenum">
              <a:rPr lang="en-US" dirty="0"/>
            </a:fld>
            <a:endParaRPr lang="en-US" dirty="0"/>
          </a:p>
        </p:txBody>
      </p:sp>
      <mc:AlternateContent xmlns:mc="http://schemas.openxmlformats.org/markup-compatibility/2006">
        <mc:Choice xmlns:a14="http://schemas.microsoft.com/office/drawing/2010/main" Requires="a14">
          <p:sp>
            <p:nvSpPr>
              <p:cNvPr id="6" name="文本框 5"/>
              <p:cNvSpPr txBox="1"/>
              <p:nvPr/>
            </p:nvSpPr>
            <p:spPr>
              <a:xfrm>
                <a:off x="4560943" y="1741205"/>
                <a:ext cx="3879741" cy="7188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acc>
                        <m:accPr>
                          <m:chr m:val="̅"/>
                          <m:ctrlPr>
                            <a:rPr lang="zh-CN" altLang="en-US" sz="2000" i="1" smtClean="0">
                              <a:solidFill>
                                <a:srgbClr val="836967"/>
                              </a:solidFill>
                              <a:latin typeface="Cambria Math" panose="02040503050406030204" pitchFamily="18" charset="0"/>
                            </a:rPr>
                          </m:ctrlPr>
                        </m:accPr>
                        <m:e>
                          <m:r>
                            <a:rPr lang="zh-CN" altLang="en-US" sz="2000" i="1">
                              <a:latin typeface="Cambria Math" panose="02040503050406030204" pitchFamily="18" charset="0"/>
                            </a:rPr>
                            <m:t>𝛽</m:t>
                          </m:r>
                        </m:e>
                      </m:acc>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𝐶</m:t>
                              </m:r>
                            </m:sub>
                          </m:sSub>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𝐶𝐸𝑂</m:t>
                              </m:r>
                            </m:sub>
                          </m:sSub>
                        </m:num>
                        <m:den>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𝐵</m:t>
                              </m:r>
                            </m:sub>
                          </m:sSub>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𝐶</m:t>
                              </m:r>
                            </m:sub>
                          </m:sSub>
                        </m:num>
                        <m:den>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𝐵</m:t>
                              </m:r>
                            </m:sub>
                          </m:sSub>
                        </m:den>
                      </m:f>
                    </m:oMath>
                  </m:oMathPara>
                </a14:m>
                <a:endParaRPr lang="zh-CN" altLang="en-US" sz="2000" dirty="0"/>
              </a:p>
            </p:txBody>
          </p:sp>
        </mc:Choice>
        <mc:Fallback>
          <p:sp>
            <p:nvSpPr>
              <p:cNvPr id="6" name="文本框 5"/>
              <p:cNvSpPr txBox="1">
                <a:spLocks noRot="1" noChangeAspect="1" noMove="1" noResize="1" noEditPoints="1" noAdjustHandles="1" noChangeArrowheads="1" noChangeShapeType="1" noTextEdit="1"/>
              </p:cNvSpPr>
              <p:nvPr/>
            </p:nvSpPr>
            <p:spPr>
              <a:xfrm>
                <a:off x="4560943" y="1741205"/>
                <a:ext cx="3879741" cy="718851"/>
              </a:xfrm>
              <a:prstGeom prst="rect">
                <a:avLst/>
              </a:prstGeom>
              <a:blipFill rotWithShape="1">
                <a:blip r:embed="rId9"/>
                <a:stretch>
                  <a:fillRect l="-10" t="-5" r="7" b="9"/>
                </a:stretch>
              </a:blipFill>
            </p:spPr>
            <p:txBody>
              <a:bodyPr/>
              <a:lstStyle/>
              <a:p>
                <a:r>
                  <a:rPr lang="zh-CN" altLang="en-US">
                    <a:noFill/>
                  </a:rPr>
                  <a:t> </a:t>
                </a:r>
              </a:p>
            </p:txBody>
          </p:sp>
        </mc:Fallback>
      </mc:AlternateContent>
      <p:sp>
        <p:nvSpPr>
          <p:cNvPr id="8" name="文本框 7"/>
          <p:cNvSpPr txBox="1"/>
          <p:nvPr/>
        </p:nvSpPr>
        <p:spPr>
          <a:xfrm>
            <a:off x="7994822" y="1924163"/>
            <a:ext cx="1223319" cy="374141"/>
          </a:xfrm>
          <a:prstGeom prst="rect">
            <a:avLst/>
          </a:prstGeom>
          <a:noFill/>
        </p:spPr>
        <p:txBody>
          <a:bodyPr wrap="square" rtlCol="0">
            <a:spAutoFit/>
          </a:bodyPr>
          <a:lstStyle/>
          <a:p>
            <a:r>
              <a:rPr kumimoji="1" lang="zh-CN" altLang="en-US" dirty="0"/>
              <a:t>直流</a:t>
            </a:r>
            <a:endParaRPr kumimoji="1"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5302851" y="2644940"/>
                <a:ext cx="2214948" cy="72083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𝛽</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m:rPr>
                              <m:sty m:val="p"/>
                            </m:rPr>
                            <a:rPr lang="zh-CN" altLang="en-US" sz="2000" i="0">
                              <a:latin typeface="Cambria Math" panose="02040503050406030204" pitchFamily="18" charset="0"/>
                            </a:rPr>
                            <m:t>Δ</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𝐶</m:t>
                              </m:r>
                            </m:sub>
                          </m:sSub>
                        </m:num>
                        <m:den>
                          <m:r>
                            <m:rPr>
                              <m:sty m:val="p"/>
                            </m:rPr>
                            <a:rPr lang="zh-CN" altLang="en-US" sz="2000" i="0">
                              <a:latin typeface="Cambria Math" panose="02040503050406030204" pitchFamily="18" charset="0"/>
                            </a:rPr>
                            <m:t>Δ</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𝐼</m:t>
                              </m:r>
                            </m:e>
                            <m:sub>
                              <m:r>
                                <a:rPr lang="zh-CN" altLang="en-US" sz="2000" i="1">
                                  <a:latin typeface="Cambria Math" panose="02040503050406030204" pitchFamily="18" charset="0"/>
                                </a:rPr>
                                <m:t>𝐵</m:t>
                              </m:r>
                            </m:sub>
                          </m:sSub>
                        </m:den>
                      </m:f>
                    </m:oMath>
                  </m:oMathPara>
                </a14:m>
                <a:endParaRPr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5302851" y="2644940"/>
                <a:ext cx="2214948" cy="720838"/>
              </a:xfrm>
              <a:prstGeom prst="rect">
                <a:avLst/>
              </a:prstGeom>
              <a:blipFill rotWithShape="1">
                <a:blip r:embed="rId10"/>
                <a:stretch>
                  <a:fillRect l="-27" t="-23" r="2" b="39"/>
                </a:stretch>
              </a:blipFill>
            </p:spPr>
            <p:txBody>
              <a:bodyPr/>
              <a:lstStyle/>
              <a:p>
                <a:r>
                  <a:rPr lang="zh-CN" altLang="en-US">
                    <a:noFill/>
                  </a:rPr>
                  <a:t> </a:t>
                </a:r>
              </a:p>
            </p:txBody>
          </p:sp>
        </mc:Fallback>
      </mc:AlternateContent>
      <p:sp>
        <p:nvSpPr>
          <p:cNvPr id="11" name="文本框 10"/>
          <p:cNvSpPr txBox="1"/>
          <p:nvPr/>
        </p:nvSpPr>
        <p:spPr>
          <a:xfrm>
            <a:off x="7994821" y="2763695"/>
            <a:ext cx="1223319" cy="369332"/>
          </a:xfrm>
          <a:prstGeom prst="rect">
            <a:avLst/>
          </a:prstGeom>
          <a:noFill/>
        </p:spPr>
        <p:txBody>
          <a:bodyPr wrap="square" rtlCol="0">
            <a:spAutoFit/>
          </a:bodyPr>
          <a:lstStyle/>
          <a:p>
            <a:r>
              <a:rPr kumimoji="1" lang="zh-CN" altLang="en-US" dirty="0"/>
              <a:t>交流</a:t>
            </a:r>
            <a:endParaRPr kumimoji="1" lang="en-US" altLang="zh-CN" dirty="0"/>
          </a:p>
        </p:txBody>
      </p:sp>
      <p:pic>
        <p:nvPicPr>
          <p:cNvPr id="12" name="图片 11" descr="图示&#10;&#10;描述已自动生成"/>
          <p:cNvPicPr>
            <a:picLocks noChangeAspect="1"/>
          </p:cNvPicPr>
          <p:nvPr/>
        </p:nvPicPr>
        <p:blipFill>
          <a:blip r:embed="rId11"/>
          <a:stretch>
            <a:fillRect/>
          </a:stretch>
        </p:blipFill>
        <p:spPr>
          <a:xfrm>
            <a:off x="8774808" y="631039"/>
            <a:ext cx="3238549" cy="3266348"/>
          </a:xfrm>
          <a:prstGeom prst="rect">
            <a:avLst/>
          </a:prstGeom>
        </p:spPr>
      </p:pic>
      <p:pic>
        <p:nvPicPr>
          <p:cNvPr id="14" name="图片 13" descr="图示&#10;&#10;描述已自动生成"/>
          <p:cNvPicPr>
            <a:picLocks noChangeAspect="1"/>
          </p:cNvPicPr>
          <p:nvPr/>
        </p:nvPicPr>
        <p:blipFill>
          <a:blip r:embed="rId12"/>
          <a:stretch>
            <a:fillRect/>
          </a:stretch>
        </p:blipFill>
        <p:spPr>
          <a:xfrm>
            <a:off x="8774807" y="3954130"/>
            <a:ext cx="3238549" cy="23082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blinds(horizontal)">
                                      <p:cBhvr>
                                        <p:cTn id="7" dur="500"/>
                                        <p:tgtEl>
                                          <p:spTgt spid="778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33"/>
                                        </p:tgtEl>
                                        <p:attrNameLst>
                                          <p:attrName>style.visibility</p:attrName>
                                        </p:attrNameLst>
                                      </p:cBhvr>
                                      <p:to>
                                        <p:strVal val="visible"/>
                                      </p:to>
                                    </p:set>
                                    <p:animEffect transition="in" filter="blinds(horizontal)">
                                      <p:cBhvr>
                                        <p:cTn id="12" dur="500"/>
                                        <p:tgtEl>
                                          <p:spTgt spid="7783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7832"/>
                                        </p:tgtEl>
                                        <p:attrNameLst>
                                          <p:attrName>style.visibility</p:attrName>
                                        </p:attrNameLst>
                                      </p:cBhvr>
                                      <p:to>
                                        <p:strVal val="visible"/>
                                      </p:to>
                                    </p:set>
                                    <p:animEffect transition="in" filter="blinds(horizontal)">
                                      <p:cBhvr>
                                        <p:cTn id="15" dur="500"/>
                                        <p:tgtEl>
                                          <p:spTgt spid="778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7835"/>
                                        </p:tgtEl>
                                        <p:attrNameLst>
                                          <p:attrName>style.visibility</p:attrName>
                                        </p:attrNameLst>
                                      </p:cBhvr>
                                      <p:to>
                                        <p:strVal val="visible"/>
                                      </p:to>
                                    </p:set>
                                    <p:animEffect transition="in" filter="blinds(horizontal)">
                                      <p:cBhvr>
                                        <p:cTn id="20" dur="500"/>
                                        <p:tgtEl>
                                          <p:spTgt spid="7783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7834"/>
                                        </p:tgtEl>
                                        <p:attrNameLst>
                                          <p:attrName>style.visibility</p:attrName>
                                        </p:attrNameLst>
                                      </p:cBhvr>
                                      <p:to>
                                        <p:strVal val="visible"/>
                                      </p:to>
                                    </p:set>
                                    <p:animEffect transition="in" filter="blinds(horizontal)">
                                      <p:cBhvr>
                                        <p:cTn id="23" dur="500"/>
                                        <p:tgtEl>
                                          <p:spTgt spid="7783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7836"/>
                                        </p:tgtEl>
                                        <p:attrNameLst>
                                          <p:attrName>style.visibility</p:attrName>
                                        </p:attrNameLst>
                                      </p:cBhvr>
                                      <p:to>
                                        <p:strVal val="visible"/>
                                      </p:to>
                                    </p:set>
                                    <p:animEffect transition="in" filter="blinds(horizontal)">
                                      <p:cBhvr>
                                        <p:cTn id="28" dur="500"/>
                                        <p:tgtEl>
                                          <p:spTgt spid="77836"/>
                                        </p:tgtEl>
                                      </p:cBhvr>
                                    </p:animEffect>
                                  </p:childTnLst>
                                </p:cTn>
                              </p:par>
                              <p:par>
                                <p:cTn id="29" presetID="3" presetClass="entr" presetSubtype="10" fill="hold" nodeType="withEffect">
                                  <p:stCondLst>
                                    <p:cond delay="0"/>
                                  </p:stCondLst>
                                  <p:childTnLst>
                                    <p:set>
                                      <p:cBhvr>
                                        <p:cTn id="30" dur="1" fill="hold">
                                          <p:stCondLst>
                                            <p:cond delay="0"/>
                                          </p:stCondLst>
                                        </p:cTn>
                                        <p:tgtEl>
                                          <p:spTgt spid="77837"/>
                                        </p:tgtEl>
                                        <p:attrNameLst>
                                          <p:attrName>style.visibility</p:attrName>
                                        </p:attrNameLst>
                                      </p:cBhvr>
                                      <p:to>
                                        <p:strVal val="visible"/>
                                      </p:to>
                                    </p:set>
                                    <p:animEffect transition="in" filter="blinds(horizontal)">
                                      <p:cBhvr>
                                        <p:cTn id="31" dur="500"/>
                                        <p:tgtEl>
                                          <p:spTgt spid="7783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7838"/>
                                        </p:tgtEl>
                                        <p:attrNameLst>
                                          <p:attrName>style.visibility</p:attrName>
                                        </p:attrNameLst>
                                      </p:cBhvr>
                                      <p:to>
                                        <p:strVal val="visible"/>
                                      </p:to>
                                    </p:set>
                                    <p:animEffect transition="in" filter="blinds(horizontal)">
                                      <p:cBhvr>
                                        <p:cTn id="36" dur="500"/>
                                        <p:tgtEl>
                                          <p:spTgt spid="77838"/>
                                        </p:tgtEl>
                                      </p:cBhvr>
                                    </p:animEffect>
                                  </p:childTnLst>
                                </p:cTn>
                              </p:par>
                              <p:par>
                                <p:cTn id="37" presetID="3" presetClass="entr" presetSubtype="10" fill="hold" nodeType="withEffect">
                                  <p:stCondLst>
                                    <p:cond delay="0"/>
                                  </p:stCondLst>
                                  <p:childTnLst>
                                    <p:set>
                                      <p:cBhvr>
                                        <p:cTn id="38" dur="1" fill="hold">
                                          <p:stCondLst>
                                            <p:cond delay="0"/>
                                          </p:stCondLst>
                                        </p:cTn>
                                        <p:tgtEl>
                                          <p:spTgt spid="77839"/>
                                        </p:tgtEl>
                                        <p:attrNameLst>
                                          <p:attrName>style.visibility</p:attrName>
                                        </p:attrNameLst>
                                      </p:cBhvr>
                                      <p:to>
                                        <p:strVal val="visible"/>
                                      </p:to>
                                    </p:set>
                                    <p:animEffect transition="in" filter="blinds(horizontal)">
                                      <p:cBhvr>
                                        <p:cTn id="39" dur="500"/>
                                        <p:tgtEl>
                                          <p:spTgt spid="77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P spid="77832" grpId="0"/>
      <p:bldP spid="77834" grpId="0"/>
      <p:bldP spid="77836" grpId="0"/>
      <p:bldP spid="77838"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组合 49"/>
          <p:cNvGrpSpPr/>
          <p:nvPr/>
        </p:nvGrpSpPr>
        <p:grpSpPr bwMode="auto">
          <a:xfrm>
            <a:off x="1938339" y="3494088"/>
            <a:ext cx="3819525" cy="2654300"/>
            <a:chOff x="0" y="0"/>
            <a:chExt cx="3819961" cy="2653890"/>
          </a:xfrm>
        </p:grpSpPr>
        <p:sp>
          <p:nvSpPr>
            <p:cNvPr id="79906" name="Oval 30"/>
            <p:cNvSpPr>
              <a:spLocks noChangeArrowheads="1"/>
            </p:cNvSpPr>
            <p:nvPr/>
          </p:nvSpPr>
          <p:spPr bwMode="auto">
            <a:xfrm>
              <a:off x="2813458" y="1683187"/>
              <a:ext cx="350043" cy="350044"/>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9907" name="Oval 30"/>
            <p:cNvSpPr>
              <a:spLocks noChangeArrowheads="1"/>
            </p:cNvSpPr>
            <p:nvPr/>
          </p:nvSpPr>
          <p:spPr bwMode="auto">
            <a:xfrm>
              <a:off x="592772" y="1944444"/>
              <a:ext cx="350043" cy="350044"/>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cxnSp>
          <p:nvCxnSpPr>
            <p:cNvPr id="79908" name="直接连接符 20"/>
            <p:cNvCxnSpPr>
              <a:cxnSpLocks noChangeShapeType="1"/>
            </p:cNvCxnSpPr>
            <p:nvPr/>
          </p:nvCxnSpPr>
          <p:spPr bwMode="auto">
            <a:xfrm>
              <a:off x="761126" y="957972"/>
              <a:ext cx="0" cy="1513115"/>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09" name="Oval 20"/>
            <p:cNvSpPr>
              <a:spLocks noChangeArrowheads="1"/>
            </p:cNvSpPr>
            <p:nvPr/>
          </p:nvSpPr>
          <p:spPr bwMode="auto">
            <a:xfrm>
              <a:off x="1855992" y="2393889"/>
              <a:ext cx="108000" cy="108000"/>
            </a:xfrm>
            <a:prstGeom prst="ellipse">
              <a:avLst/>
            </a:prstGeom>
            <a:solidFill>
              <a:schemeClr val="tx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9910" name="Text Box 22"/>
            <p:cNvSpPr txBox="1">
              <a:spLocks noChangeArrowheads="1"/>
            </p:cNvSpPr>
            <p:nvPr/>
          </p:nvSpPr>
          <p:spPr bwMode="auto">
            <a:xfrm>
              <a:off x="2963636" y="1230205"/>
              <a:ext cx="8563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endParaRPr lang="en-US" altLang="zh-CN" sz="2000">
                <a:latin typeface="Times New Roman" panose="02020503050405090304" pitchFamily="18" charset="0"/>
              </a:endParaRPr>
            </a:p>
            <a:p>
              <a:pPr eaLnBrk="1" hangingPunct="1"/>
              <a:r>
                <a:rPr lang="en-US" altLang="zh-CN" sz="2400" i="1">
                  <a:latin typeface="Times New Roman" panose="02020503050405090304" pitchFamily="18" charset="0"/>
                </a:rPr>
                <a:t>  U</a:t>
              </a:r>
              <a:r>
                <a:rPr lang="en-US" altLang="zh-CN" sz="2400" baseline="-25000">
                  <a:latin typeface="Times New Roman" panose="02020503050405090304" pitchFamily="18" charset="0"/>
                </a:rPr>
                <a:t>CC</a:t>
              </a:r>
              <a:endParaRPr lang="en-US" altLang="zh-CN" sz="2400" baseline="-25000">
                <a:latin typeface="Times New Roman" panose="02020503050405090304" pitchFamily="18" charset="0"/>
              </a:endParaRPr>
            </a:p>
            <a:p>
              <a:pPr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79911" name="Line 23"/>
            <p:cNvSpPr>
              <a:spLocks noChangeShapeType="1"/>
            </p:cNvSpPr>
            <p:nvPr/>
          </p:nvSpPr>
          <p:spPr bwMode="auto">
            <a:xfrm>
              <a:off x="1211217" y="970582"/>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9912" name="Text Box 26"/>
            <p:cNvSpPr txBox="1">
              <a:spLocks noChangeArrowheads="1"/>
            </p:cNvSpPr>
            <p:nvPr/>
          </p:nvSpPr>
          <p:spPr bwMode="auto">
            <a:xfrm>
              <a:off x="1052932" y="502360"/>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r>
                <a:rPr lang="en-US" altLang="zh-CN" sz="2400" baseline="-25000">
                  <a:latin typeface="Times New Roman" panose="02020503050405090304" pitchFamily="18" charset="0"/>
                </a:rPr>
                <a:t>B</a:t>
              </a:r>
              <a:endParaRPr lang="en-US" altLang="zh-CN" sz="2400" baseline="-25000">
                <a:latin typeface="Times New Roman" panose="02020503050405090304" pitchFamily="18" charset="0"/>
              </a:endParaRPr>
            </a:p>
          </p:txBody>
        </p:sp>
        <p:sp>
          <p:nvSpPr>
            <p:cNvPr id="79913" name="Text Box 27"/>
            <p:cNvSpPr txBox="1">
              <a:spLocks noChangeArrowheads="1"/>
            </p:cNvSpPr>
            <p:nvPr/>
          </p:nvSpPr>
          <p:spPr bwMode="auto">
            <a:xfrm>
              <a:off x="3040503" y="374997"/>
              <a:ext cx="5373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r>
                <a:rPr lang="en-US" altLang="zh-CN" sz="2400" baseline="-25000">
                  <a:latin typeface="Times New Roman" panose="02020503050405090304" pitchFamily="18" charset="0"/>
                </a:rPr>
                <a:t>C</a:t>
              </a:r>
              <a:endParaRPr lang="en-US" altLang="zh-CN" sz="2400" baseline="-25000">
                <a:latin typeface="Times New Roman" panose="02020503050405090304" pitchFamily="18" charset="0"/>
              </a:endParaRPr>
            </a:p>
          </p:txBody>
        </p:sp>
        <p:sp>
          <p:nvSpPr>
            <p:cNvPr id="79914" name="Rectangle 28"/>
            <p:cNvSpPr>
              <a:spLocks noChangeArrowheads="1"/>
            </p:cNvSpPr>
            <p:nvPr/>
          </p:nvSpPr>
          <p:spPr bwMode="auto">
            <a:xfrm>
              <a:off x="697343" y="1235382"/>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9915" name="Text Box 29"/>
            <p:cNvSpPr txBox="1">
              <a:spLocks noChangeArrowheads="1"/>
            </p:cNvSpPr>
            <p:nvPr/>
          </p:nvSpPr>
          <p:spPr bwMode="auto">
            <a:xfrm>
              <a:off x="212546" y="1183809"/>
              <a:ext cx="5261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R</a:t>
              </a:r>
              <a:r>
                <a:rPr lang="en-US" altLang="zh-CN" sz="2400" baseline="-25000">
                  <a:latin typeface="Times New Roman" panose="02020503050405090304" pitchFamily="18" charset="0"/>
                </a:rPr>
                <a:t>B</a:t>
              </a:r>
              <a:endParaRPr lang="en-US" altLang="zh-CN" sz="2400" baseline="-25000">
                <a:latin typeface="Times New Roman" panose="02020503050405090304" pitchFamily="18" charset="0"/>
              </a:endParaRPr>
            </a:p>
          </p:txBody>
        </p:sp>
        <p:sp>
          <p:nvSpPr>
            <p:cNvPr id="79916" name="Rectangle 33"/>
            <p:cNvSpPr>
              <a:spLocks noChangeArrowheads="1"/>
            </p:cNvSpPr>
            <p:nvPr/>
          </p:nvSpPr>
          <p:spPr bwMode="auto">
            <a:xfrm>
              <a:off x="0" y="1920158"/>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U</a:t>
              </a:r>
              <a:r>
                <a:rPr lang="en-US" altLang="zh-CN" sz="2400" baseline="-25000">
                  <a:latin typeface="Times New Roman" panose="02020503050405090304" pitchFamily="18" charset="0"/>
                </a:rPr>
                <a:t>BB</a:t>
              </a:r>
              <a:endParaRPr lang="zh-CN" altLang="en-US" sz="2400" baseline="-25000">
                <a:latin typeface="Times New Roman" panose="02020503050405090304" pitchFamily="18" charset="0"/>
              </a:endParaRPr>
            </a:p>
          </p:txBody>
        </p:sp>
        <p:sp>
          <p:nvSpPr>
            <p:cNvPr id="79917" name="Text Box 22"/>
            <p:cNvSpPr txBox="1">
              <a:spLocks noChangeArrowheads="1"/>
            </p:cNvSpPr>
            <p:nvPr/>
          </p:nvSpPr>
          <p:spPr bwMode="auto">
            <a:xfrm>
              <a:off x="344264" y="1545894"/>
              <a:ext cx="47801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Batang" panose="02030600000101010101" pitchFamily="2" charset="-127"/>
                  <a:ea typeface="Batang" panose="02030600000101010101" pitchFamily="2" charset="-127"/>
                </a:rPr>
                <a:t>+</a:t>
              </a:r>
              <a:endParaRPr lang="en-US" altLang="zh-CN" sz="2000">
                <a:latin typeface="Batang" panose="02030600000101010101" pitchFamily="2" charset="-127"/>
                <a:ea typeface="Batang" panose="02030600000101010101" pitchFamily="2" charset="-127"/>
              </a:endParaRPr>
            </a:p>
            <a:p>
              <a:pPr algn="just" eaLnBrk="1" hangingPunct="1"/>
              <a:endParaRPr lang="en-US" altLang="zh-CN" sz="1000" i="1">
                <a:latin typeface="Times New Roman" panose="02020503050405090304" pitchFamily="18" charset="0"/>
              </a:endParaRPr>
            </a:p>
            <a:p>
              <a:pPr algn="just"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grpSp>
          <p:nvGrpSpPr>
            <p:cNvPr id="79918" name="组合 26"/>
            <p:cNvGrpSpPr/>
            <p:nvPr/>
          </p:nvGrpSpPr>
          <p:grpSpPr bwMode="auto">
            <a:xfrm>
              <a:off x="1697298" y="685831"/>
              <a:ext cx="228600" cy="566057"/>
              <a:chOff x="0" y="0"/>
              <a:chExt cx="228600" cy="566057"/>
            </a:xfrm>
          </p:grpSpPr>
          <p:cxnSp>
            <p:nvCxnSpPr>
              <p:cNvPr id="79931" name="直接连接符 22"/>
              <p:cNvCxnSpPr>
                <a:cxnSpLocks noChangeShapeType="1"/>
              </p:cNvCxnSpPr>
              <p:nvPr/>
            </p:nvCxnSpPr>
            <p:spPr bwMode="auto">
              <a:xfrm>
                <a:off x="0" y="97972"/>
                <a:ext cx="0" cy="360000"/>
              </a:xfrm>
              <a:prstGeom prst="line">
                <a:avLst/>
              </a:prstGeom>
              <a:noFill/>
              <a:ln w="57150">
                <a:solidFill>
                  <a:schemeClr val="tx1"/>
                </a:solidFill>
                <a:round/>
              </a:ln>
              <a:extLst>
                <a:ext uri="{909E8E84-426E-40DD-AFC4-6F175D3DCCD1}">
                  <a14:hiddenFill xmlns:a14="http://schemas.microsoft.com/office/drawing/2010/main">
                    <a:noFill/>
                  </a14:hiddenFill>
                </a:ext>
              </a:extLst>
            </p:spPr>
          </p:cxnSp>
          <p:cxnSp>
            <p:nvCxnSpPr>
              <p:cNvPr id="79932" name="直接连接符 24"/>
              <p:cNvCxnSpPr>
                <a:cxnSpLocks noChangeShapeType="1"/>
              </p:cNvCxnSpPr>
              <p:nvPr/>
            </p:nvCxnSpPr>
            <p:spPr bwMode="auto">
              <a:xfrm flipV="1">
                <a:off x="10886" y="0"/>
                <a:ext cx="206828" cy="217714"/>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33" name="直接连接符 25"/>
              <p:cNvCxnSpPr>
                <a:cxnSpLocks noChangeShapeType="1"/>
              </p:cNvCxnSpPr>
              <p:nvPr/>
            </p:nvCxnSpPr>
            <p:spPr bwMode="auto">
              <a:xfrm>
                <a:off x="21772" y="348343"/>
                <a:ext cx="206828" cy="217714"/>
              </a:xfrm>
              <a:prstGeom prst="line">
                <a:avLst/>
              </a:prstGeom>
              <a:noFill/>
              <a:ln w="28575">
                <a:solidFill>
                  <a:schemeClr val="tx1"/>
                </a:solidFill>
                <a:round/>
                <a:tailEnd type="stealth" w="med" len="lg"/>
              </a:ln>
              <a:extLst>
                <a:ext uri="{909E8E84-426E-40DD-AFC4-6F175D3DCCD1}">
                  <a14:hiddenFill xmlns:a14="http://schemas.microsoft.com/office/drawing/2010/main">
                    <a:noFill/>
                  </a14:hiddenFill>
                </a:ext>
              </a:extLst>
            </p:spPr>
          </p:cxnSp>
        </p:grpSp>
        <p:cxnSp>
          <p:nvCxnSpPr>
            <p:cNvPr id="79919" name="直接连接符 27"/>
            <p:cNvCxnSpPr>
              <a:cxnSpLocks noChangeShapeType="1"/>
            </p:cNvCxnSpPr>
            <p:nvPr/>
          </p:nvCxnSpPr>
          <p:spPr bwMode="auto">
            <a:xfrm>
              <a:off x="761126" y="968858"/>
              <a:ext cx="9144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20" name="Line 23"/>
            <p:cNvSpPr>
              <a:spLocks noChangeShapeType="1"/>
            </p:cNvSpPr>
            <p:nvPr/>
          </p:nvSpPr>
          <p:spPr bwMode="auto">
            <a:xfrm rot="5400000">
              <a:off x="1809924" y="263005"/>
              <a:ext cx="20288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cxnSp>
          <p:nvCxnSpPr>
            <p:cNvPr id="79921" name="直接连接符 30"/>
            <p:cNvCxnSpPr>
              <a:cxnSpLocks noChangeShapeType="1"/>
            </p:cNvCxnSpPr>
            <p:nvPr/>
          </p:nvCxnSpPr>
          <p:spPr bwMode="auto">
            <a:xfrm>
              <a:off x="1915012" y="1230115"/>
              <a:ext cx="0" cy="1404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2" name="直接连接符 31"/>
            <p:cNvCxnSpPr>
              <a:cxnSpLocks noChangeShapeType="1"/>
            </p:cNvCxnSpPr>
            <p:nvPr/>
          </p:nvCxnSpPr>
          <p:spPr bwMode="auto">
            <a:xfrm flipV="1">
              <a:off x="1915038" y="0"/>
              <a:ext cx="0" cy="684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3" name="直接连接符 32"/>
            <p:cNvCxnSpPr>
              <a:cxnSpLocks noChangeShapeType="1"/>
            </p:cNvCxnSpPr>
            <p:nvPr/>
          </p:nvCxnSpPr>
          <p:spPr bwMode="auto">
            <a:xfrm>
              <a:off x="2981815" y="21778"/>
              <a:ext cx="0" cy="244800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4" name="直接连接符 33"/>
            <p:cNvCxnSpPr>
              <a:cxnSpLocks noChangeShapeType="1"/>
            </p:cNvCxnSpPr>
            <p:nvPr/>
          </p:nvCxnSpPr>
          <p:spPr bwMode="auto">
            <a:xfrm>
              <a:off x="1915012" y="10915"/>
              <a:ext cx="10800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5" name="直接连接符 36"/>
            <p:cNvCxnSpPr>
              <a:cxnSpLocks noChangeShapeType="1"/>
            </p:cNvCxnSpPr>
            <p:nvPr/>
          </p:nvCxnSpPr>
          <p:spPr bwMode="auto">
            <a:xfrm flipH="1">
              <a:off x="761128" y="2460201"/>
              <a:ext cx="223157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cxnSp>
          <p:nvCxnSpPr>
            <p:cNvPr id="79926" name="直接连接符 40"/>
            <p:cNvCxnSpPr>
              <a:cxnSpLocks noChangeShapeType="1"/>
            </p:cNvCxnSpPr>
            <p:nvPr/>
          </p:nvCxnSpPr>
          <p:spPr bwMode="auto">
            <a:xfrm flipH="1" flipV="1">
              <a:off x="1751726" y="2634371"/>
              <a:ext cx="324000"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sp>
          <p:nvSpPr>
            <p:cNvPr id="79927" name="Rectangle 19"/>
            <p:cNvSpPr>
              <a:spLocks noChangeArrowheads="1"/>
            </p:cNvSpPr>
            <p:nvPr/>
          </p:nvSpPr>
          <p:spPr bwMode="auto">
            <a:xfrm>
              <a:off x="2912586" y="404797"/>
              <a:ext cx="135731" cy="440055"/>
            </a:xfrm>
            <a:prstGeom prst="rect">
              <a:avLst/>
            </a:prstGeom>
            <a:solidFill>
              <a:schemeClr val="bg1"/>
            </a:solidFill>
            <a:ln w="28575">
              <a:solidFill>
                <a:schemeClr val="tx1"/>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79928" name="Text Box 22"/>
            <p:cNvSpPr txBox="1">
              <a:spLocks noChangeArrowheads="1"/>
            </p:cNvSpPr>
            <p:nvPr/>
          </p:nvSpPr>
          <p:spPr bwMode="auto">
            <a:xfrm>
              <a:off x="1848017" y="370235"/>
              <a:ext cx="8451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 +</a:t>
              </a:r>
              <a:endParaRPr lang="en-US" altLang="zh-CN" sz="2000">
                <a:latin typeface="Times New Roman" panose="02020503050405090304" pitchFamily="18" charset="0"/>
              </a:endParaRPr>
            </a:p>
            <a:p>
              <a:pPr eaLnBrk="1" hangingPunct="1"/>
              <a:r>
                <a:rPr lang="en-US" altLang="zh-CN" sz="2400" i="1">
                  <a:latin typeface="Times New Roman" panose="02020503050405090304" pitchFamily="18" charset="0"/>
                </a:rPr>
                <a:t>  U</a:t>
              </a:r>
              <a:r>
                <a:rPr lang="en-US" altLang="zh-CN" sz="2400" baseline="-25000">
                  <a:latin typeface="Times New Roman" panose="02020503050405090304" pitchFamily="18" charset="0"/>
                </a:rPr>
                <a:t>CE</a:t>
              </a:r>
              <a:endParaRPr lang="en-US" altLang="zh-CN" sz="2400" baseline="-25000">
                <a:latin typeface="Times New Roman" panose="02020503050405090304" pitchFamily="18" charset="0"/>
              </a:endParaRPr>
            </a:p>
            <a:p>
              <a:pPr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sp>
          <p:nvSpPr>
            <p:cNvPr id="79929" name="Text Box 26"/>
            <p:cNvSpPr txBox="1">
              <a:spLocks noChangeArrowheads="1"/>
            </p:cNvSpPr>
            <p:nvPr/>
          </p:nvSpPr>
          <p:spPr bwMode="auto">
            <a:xfrm>
              <a:off x="1439207" y="66932"/>
              <a:ext cx="4523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r>
                <a:rPr lang="en-US" altLang="zh-CN" sz="2400" baseline="-25000">
                  <a:latin typeface="Times New Roman" panose="02020503050405090304" pitchFamily="18" charset="0"/>
                </a:rPr>
                <a:t>C</a:t>
              </a:r>
              <a:endParaRPr lang="en-US" altLang="zh-CN" sz="2400" baseline="-25000">
                <a:latin typeface="Times New Roman" panose="02020503050405090304" pitchFamily="18" charset="0"/>
              </a:endParaRPr>
            </a:p>
          </p:txBody>
        </p:sp>
        <p:sp>
          <p:nvSpPr>
            <p:cNvPr id="79930" name="Text Box 22"/>
            <p:cNvSpPr txBox="1">
              <a:spLocks noChangeArrowheads="1"/>
            </p:cNvSpPr>
            <p:nvPr/>
          </p:nvSpPr>
          <p:spPr bwMode="auto">
            <a:xfrm>
              <a:off x="1140447" y="914518"/>
              <a:ext cx="84510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 +</a:t>
              </a:r>
              <a:endParaRPr lang="en-US" altLang="zh-CN" sz="2000">
                <a:latin typeface="Times New Roman" panose="02020503050405090304" pitchFamily="18" charset="0"/>
              </a:endParaRPr>
            </a:p>
            <a:p>
              <a:pPr eaLnBrk="1" hangingPunct="1"/>
              <a:r>
                <a:rPr lang="en-US" altLang="zh-CN" sz="2400" i="1">
                  <a:latin typeface="Times New Roman" panose="02020503050405090304" pitchFamily="18" charset="0"/>
                </a:rPr>
                <a:t>  U</a:t>
              </a:r>
              <a:r>
                <a:rPr lang="en-US" altLang="zh-CN" sz="2400" baseline="-25000">
                  <a:latin typeface="Times New Roman" panose="02020503050405090304" pitchFamily="18" charset="0"/>
                </a:rPr>
                <a:t>BE</a:t>
              </a:r>
              <a:endParaRPr lang="en-US" altLang="zh-CN" sz="2400" baseline="-25000">
                <a:latin typeface="Times New Roman" panose="02020503050405090304" pitchFamily="18" charset="0"/>
              </a:endParaRPr>
            </a:p>
            <a:p>
              <a:pPr eaLnBrk="1" hangingPunct="1"/>
              <a:r>
                <a:rPr lang="en-US" altLang="zh-CN" i="1">
                  <a:latin typeface="Batang" panose="02030600000101010101" pitchFamily="2" charset="-127"/>
                  <a:ea typeface="Batang" panose="02030600000101010101" pitchFamily="2" charset="-127"/>
                </a:rPr>
                <a:t>-</a:t>
              </a:r>
              <a:endParaRPr lang="en-US" altLang="zh-CN" i="1">
                <a:latin typeface="Batang" panose="02030600000101010101" pitchFamily="2" charset="-127"/>
                <a:ea typeface="Batang" panose="02030600000101010101" pitchFamily="2" charset="-127"/>
              </a:endParaRPr>
            </a:p>
          </p:txBody>
        </p:sp>
      </p:grpSp>
      <p:grpSp>
        <p:nvGrpSpPr>
          <p:cNvPr id="78879" name="组合 74"/>
          <p:cNvGrpSpPr/>
          <p:nvPr/>
        </p:nvGrpSpPr>
        <p:grpSpPr bwMode="auto">
          <a:xfrm>
            <a:off x="6032501" y="3373438"/>
            <a:ext cx="4441825" cy="2813050"/>
            <a:chOff x="0" y="0"/>
            <a:chExt cx="4442900" cy="2812981"/>
          </a:xfrm>
        </p:grpSpPr>
        <p:sp>
          <p:nvSpPr>
            <p:cNvPr id="79886" name="Text Box 24"/>
            <p:cNvSpPr txBox="1">
              <a:spLocks noChangeArrowheads="1"/>
            </p:cNvSpPr>
            <p:nvPr/>
          </p:nvSpPr>
          <p:spPr bwMode="auto">
            <a:xfrm>
              <a:off x="2595186" y="118114"/>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Q</a:t>
              </a:r>
              <a:r>
                <a:rPr lang="en-US" altLang="zh-CN" sz="2400" baseline="-25000">
                  <a:latin typeface="Times New Roman" panose="02020503050405090304" pitchFamily="18" charset="0"/>
                </a:rPr>
                <a:t>1</a:t>
              </a:r>
              <a:endParaRPr lang="en-US" altLang="zh-CN" sz="2400" baseline="-25000">
                <a:latin typeface="Times New Roman" panose="02020503050405090304" pitchFamily="18" charset="0"/>
              </a:endParaRPr>
            </a:p>
          </p:txBody>
        </p:sp>
        <p:sp>
          <p:nvSpPr>
            <p:cNvPr id="79887" name="Text Box 25"/>
            <p:cNvSpPr txBox="1">
              <a:spLocks noChangeArrowheads="1"/>
            </p:cNvSpPr>
            <p:nvPr/>
          </p:nvSpPr>
          <p:spPr bwMode="auto">
            <a:xfrm>
              <a:off x="3413176" y="235131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u</a:t>
              </a:r>
              <a:r>
                <a:rPr lang="en-US" altLang="zh-CN" sz="2400" baseline="-25000">
                  <a:latin typeface="Times New Roman" panose="02020503050405090304" pitchFamily="18" charset="0"/>
                </a:rPr>
                <a:t>CE</a:t>
              </a:r>
              <a:r>
                <a:rPr lang="en-US" altLang="zh-CN" sz="2400" i="1">
                  <a:latin typeface="Times New Roman" panose="02020503050405090304" pitchFamily="18" charset="0"/>
                </a:rPr>
                <a:t>/</a:t>
              </a:r>
              <a:r>
                <a:rPr lang="en-US" altLang="zh-CN" sz="2400">
                  <a:latin typeface="Times New Roman" panose="02020503050405090304" pitchFamily="18" charset="0"/>
                </a:rPr>
                <a:t>V</a:t>
              </a:r>
              <a:endParaRPr lang="en-US" altLang="zh-CN" sz="2400">
                <a:latin typeface="Times New Roman" panose="02020503050405090304" pitchFamily="18" charset="0"/>
              </a:endParaRPr>
            </a:p>
          </p:txBody>
        </p:sp>
        <p:cxnSp>
          <p:nvCxnSpPr>
            <p:cNvPr id="79888" name="直接箭头连接符 51"/>
            <p:cNvCxnSpPr>
              <a:cxnSpLocks noChangeShapeType="1"/>
            </p:cNvCxnSpPr>
            <p:nvPr/>
          </p:nvCxnSpPr>
          <p:spPr bwMode="auto">
            <a:xfrm>
              <a:off x="978323" y="2362591"/>
              <a:ext cx="3204000" cy="0"/>
            </a:xfrm>
            <a:prstGeom prst="straightConnector1">
              <a:avLst/>
            </a:prstGeom>
            <a:noFill/>
            <a:ln w="12700">
              <a:solidFill>
                <a:schemeClr val="tx1"/>
              </a:solidFill>
              <a:round/>
              <a:tailEnd type="stealth" w="med" len="lg"/>
            </a:ln>
            <a:extLst>
              <a:ext uri="{909E8E84-426E-40DD-AFC4-6F175D3DCCD1}">
                <a14:hiddenFill xmlns:a14="http://schemas.microsoft.com/office/drawing/2010/main">
                  <a:noFill/>
                </a14:hiddenFill>
              </a:ext>
            </a:extLst>
          </p:spPr>
        </p:cxnSp>
        <p:cxnSp>
          <p:nvCxnSpPr>
            <p:cNvPr id="79889" name="直接箭头连接符 52"/>
            <p:cNvCxnSpPr>
              <a:cxnSpLocks noChangeShapeType="1"/>
            </p:cNvCxnSpPr>
            <p:nvPr/>
          </p:nvCxnSpPr>
          <p:spPr bwMode="auto">
            <a:xfrm rot="-5400000">
              <a:off x="-99877" y="1284391"/>
              <a:ext cx="2160000" cy="0"/>
            </a:xfrm>
            <a:prstGeom prst="straightConnector1">
              <a:avLst/>
            </a:prstGeom>
            <a:noFill/>
            <a:ln w="12700">
              <a:solidFill>
                <a:schemeClr val="tx1"/>
              </a:solidFill>
              <a:round/>
              <a:tailEnd type="stealth" w="med" len="lg"/>
            </a:ln>
            <a:extLst>
              <a:ext uri="{909E8E84-426E-40DD-AFC4-6F175D3DCCD1}">
                <a14:hiddenFill xmlns:a14="http://schemas.microsoft.com/office/drawing/2010/main">
                  <a:noFill/>
                </a14:hiddenFill>
              </a:ext>
            </a:extLst>
          </p:spPr>
        </p:cxnSp>
        <p:sp>
          <p:nvSpPr>
            <p:cNvPr id="79890" name="任意多边形 53"/>
            <p:cNvSpPr>
              <a:spLocks noChangeArrowheads="1"/>
            </p:cNvSpPr>
            <p:nvPr/>
          </p:nvSpPr>
          <p:spPr bwMode="auto">
            <a:xfrm>
              <a:off x="989209" y="588220"/>
              <a:ext cx="2764972" cy="1774371"/>
            </a:xfrm>
            <a:custGeom>
              <a:avLst/>
              <a:gdLst>
                <a:gd name="T0" fmla="*/ 0 w 2612572"/>
                <a:gd name="T1" fmla="*/ 1774371 h 1902639"/>
                <a:gd name="T2" fmla="*/ 172811 w 2612572"/>
                <a:gd name="T3" fmla="*/ 860705 h 1902639"/>
                <a:gd name="T4" fmla="*/ 288018 w 2612572"/>
                <a:gd name="T5" fmla="*/ 414024 h 1902639"/>
                <a:gd name="T6" fmla="*/ 449307 w 2612572"/>
                <a:gd name="T7" fmla="*/ 160228 h 1902639"/>
                <a:gd name="T8" fmla="*/ 714285 w 2612572"/>
                <a:gd name="T9" fmla="*/ 79012 h 1902639"/>
                <a:gd name="T10" fmla="*/ 1129030 w 2612572"/>
                <a:gd name="T11" fmla="*/ 48557 h 1902639"/>
                <a:gd name="T12" fmla="*/ 2764972 w 2612572"/>
                <a:gd name="T13" fmla="*/ 0 h 1902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12572" h="1902639">
                  <a:moveTo>
                    <a:pt x="0" y="1902639"/>
                  </a:moveTo>
                  <a:cubicBezTo>
                    <a:pt x="54428" y="1579696"/>
                    <a:pt x="117929" y="1166039"/>
                    <a:pt x="163286" y="922925"/>
                  </a:cubicBezTo>
                  <a:cubicBezTo>
                    <a:pt x="208643" y="679811"/>
                    <a:pt x="228600" y="569140"/>
                    <a:pt x="272143" y="443954"/>
                  </a:cubicBezTo>
                  <a:cubicBezTo>
                    <a:pt x="315686" y="318768"/>
                    <a:pt x="357413" y="231683"/>
                    <a:pt x="424542" y="171811"/>
                  </a:cubicBezTo>
                  <a:cubicBezTo>
                    <a:pt x="491671" y="111939"/>
                    <a:pt x="567872" y="104681"/>
                    <a:pt x="674915" y="84724"/>
                  </a:cubicBezTo>
                  <a:cubicBezTo>
                    <a:pt x="781958" y="64767"/>
                    <a:pt x="1066800" y="52067"/>
                    <a:pt x="1066800" y="52067"/>
                  </a:cubicBezTo>
                  <a:lnTo>
                    <a:pt x="2612572" y="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79891" name="直接连接符 55"/>
            <p:cNvCxnSpPr>
              <a:cxnSpLocks noChangeShapeType="1"/>
            </p:cNvCxnSpPr>
            <p:nvPr/>
          </p:nvCxnSpPr>
          <p:spPr bwMode="auto">
            <a:xfrm>
              <a:off x="978323" y="609992"/>
              <a:ext cx="1817915" cy="0"/>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cxnSp>
          <p:nvCxnSpPr>
            <p:cNvPr id="79892" name="直接连接符 57"/>
            <p:cNvCxnSpPr>
              <a:cxnSpLocks noChangeShapeType="1"/>
              <a:endCxn id="79890" idx="1"/>
            </p:cNvCxnSpPr>
            <p:nvPr/>
          </p:nvCxnSpPr>
          <p:spPr bwMode="auto">
            <a:xfrm>
              <a:off x="978323" y="1448925"/>
              <a:ext cx="183697" cy="0"/>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cxnSp>
        <p:cxnSp>
          <p:nvCxnSpPr>
            <p:cNvPr id="79893" name="直接连接符 59"/>
            <p:cNvCxnSpPr>
              <a:cxnSpLocks noChangeShapeType="1"/>
              <a:endCxn id="79890" idx="1"/>
            </p:cNvCxnSpPr>
            <p:nvPr/>
          </p:nvCxnSpPr>
          <p:spPr bwMode="auto">
            <a:xfrm>
              <a:off x="2796238" y="620877"/>
              <a:ext cx="0" cy="1752600"/>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cxnSp>
          <p:nvCxnSpPr>
            <p:cNvPr id="79894" name="直接连接符 61"/>
            <p:cNvCxnSpPr>
              <a:cxnSpLocks noChangeShapeType="1"/>
              <a:endCxn id="79890" idx="1"/>
            </p:cNvCxnSpPr>
            <p:nvPr/>
          </p:nvCxnSpPr>
          <p:spPr bwMode="auto">
            <a:xfrm>
              <a:off x="1172906" y="1448925"/>
              <a:ext cx="1360" cy="913666"/>
            </a:xfrm>
            <a:prstGeom prst="line">
              <a:avLst/>
            </a:prstGeom>
            <a:noFill/>
            <a:ln w="12700">
              <a:solidFill>
                <a:schemeClr val="tx1"/>
              </a:solidFill>
              <a:prstDash val="lgDash"/>
              <a:round/>
            </a:ln>
            <a:extLst>
              <a:ext uri="{909E8E84-426E-40DD-AFC4-6F175D3DCCD1}">
                <a14:hiddenFill xmlns:a14="http://schemas.microsoft.com/office/drawing/2010/main">
                  <a:noFill/>
                </a14:hiddenFill>
              </a:ext>
            </a:extLst>
          </p:spPr>
        </p:cxnSp>
        <p:sp>
          <p:nvSpPr>
            <p:cNvPr id="79895" name="Text Box 25"/>
            <p:cNvSpPr txBox="1">
              <a:spLocks noChangeArrowheads="1"/>
            </p:cNvSpPr>
            <p:nvPr/>
          </p:nvSpPr>
          <p:spPr bwMode="auto">
            <a:xfrm>
              <a:off x="0" y="0"/>
              <a:ext cx="981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r>
                <a:rPr lang="en-US" altLang="zh-CN" sz="2400" baseline="-25000">
                  <a:latin typeface="Times New Roman" panose="02020503050405090304" pitchFamily="18" charset="0"/>
                </a:rPr>
                <a:t>C</a:t>
              </a:r>
              <a:r>
                <a:rPr lang="en-US" altLang="zh-CN" sz="2400" i="1">
                  <a:latin typeface="Times New Roman" panose="02020503050405090304" pitchFamily="18" charset="0"/>
                </a:rPr>
                <a:t>/</a:t>
              </a:r>
              <a:r>
                <a:rPr lang="en-US" altLang="zh-CN" sz="2400">
                  <a:latin typeface="Times New Roman" panose="02020503050405090304" pitchFamily="18" charset="0"/>
                </a:rPr>
                <a:t>mA</a:t>
              </a:r>
              <a:endParaRPr lang="en-US" altLang="zh-CN" sz="2400">
                <a:latin typeface="Times New Roman" panose="02020503050405090304" pitchFamily="18" charset="0"/>
              </a:endParaRPr>
            </a:p>
          </p:txBody>
        </p:sp>
        <p:sp>
          <p:nvSpPr>
            <p:cNvPr id="79896" name="Text Box 24"/>
            <p:cNvSpPr txBox="1">
              <a:spLocks noChangeArrowheads="1"/>
            </p:cNvSpPr>
            <p:nvPr/>
          </p:nvSpPr>
          <p:spPr bwMode="auto">
            <a:xfrm>
              <a:off x="1212701" y="1206686"/>
              <a:ext cx="510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Q</a:t>
              </a:r>
              <a:r>
                <a:rPr lang="en-US" altLang="zh-CN" sz="2400" baseline="-25000">
                  <a:latin typeface="Times New Roman" panose="02020503050405090304" pitchFamily="18" charset="0"/>
                </a:rPr>
                <a:t>2</a:t>
              </a:r>
              <a:endParaRPr lang="en-US" altLang="zh-CN" sz="2400" baseline="-25000">
                <a:latin typeface="Times New Roman" panose="02020503050405090304" pitchFamily="18" charset="0"/>
              </a:endParaRPr>
            </a:p>
          </p:txBody>
        </p:sp>
        <p:sp>
          <p:nvSpPr>
            <p:cNvPr id="79897" name="Text Box 24"/>
            <p:cNvSpPr txBox="1">
              <a:spLocks noChangeArrowheads="1"/>
            </p:cNvSpPr>
            <p:nvPr/>
          </p:nvSpPr>
          <p:spPr bwMode="auto">
            <a:xfrm>
              <a:off x="377503" y="401143"/>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1.0</a:t>
              </a:r>
              <a:endParaRPr lang="en-US" altLang="zh-CN" sz="2400" baseline="-25000">
                <a:latin typeface="Times New Roman" panose="02020503050405090304" pitchFamily="18" charset="0"/>
              </a:endParaRPr>
            </a:p>
          </p:txBody>
        </p:sp>
        <p:sp>
          <p:nvSpPr>
            <p:cNvPr id="79898" name="Text Box 24"/>
            <p:cNvSpPr txBox="1">
              <a:spLocks noChangeArrowheads="1"/>
            </p:cNvSpPr>
            <p:nvPr/>
          </p:nvSpPr>
          <p:spPr bwMode="auto">
            <a:xfrm>
              <a:off x="257016" y="1195800"/>
              <a:ext cx="723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0.52</a:t>
              </a:r>
              <a:endParaRPr lang="en-US" altLang="zh-CN" sz="2400" baseline="-25000">
                <a:latin typeface="Times New Roman" panose="02020503050405090304" pitchFamily="18" charset="0"/>
              </a:endParaRPr>
            </a:p>
          </p:txBody>
        </p:sp>
        <p:sp>
          <p:nvSpPr>
            <p:cNvPr id="79899" name="Text Box 24"/>
            <p:cNvSpPr txBox="1">
              <a:spLocks noChangeArrowheads="1"/>
            </p:cNvSpPr>
            <p:nvPr/>
          </p:nvSpPr>
          <p:spPr bwMode="auto">
            <a:xfrm>
              <a:off x="1564046" y="2306143"/>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1.0</a:t>
              </a:r>
              <a:endParaRPr lang="en-US" altLang="zh-CN" sz="2400" baseline="-25000">
                <a:latin typeface="Times New Roman" panose="02020503050405090304" pitchFamily="18" charset="0"/>
              </a:endParaRPr>
            </a:p>
          </p:txBody>
        </p:sp>
        <p:sp>
          <p:nvSpPr>
            <p:cNvPr id="79900" name="Text Box 24"/>
            <p:cNvSpPr txBox="1">
              <a:spLocks noChangeArrowheads="1"/>
            </p:cNvSpPr>
            <p:nvPr/>
          </p:nvSpPr>
          <p:spPr bwMode="auto">
            <a:xfrm>
              <a:off x="634434" y="229525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0</a:t>
              </a:r>
              <a:endParaRPr lang="en-US" altLang="zh-CN" sz="2400" baseline="-25000">
                <a:latin typeface="Times New Roman" panose="02020503050405090304" pitchFamily="18" charset="0"/>
              </a:endParaRPr>
            </a:p>
          </p:txBody>
        </p:sp>
        <p:sp>
          <p:nvSpPr>
            <p:cNvPr id="79901" name="Text Box 24"/>
            <p:cNvSpPr txBox="1">
              <a:spLocks noChangeArrowheads="1"/>
            </p:cNvSpPr>
            <p:nvPr/>
          </p:nvSpPr>
          <p:spPr bwMode="auto">
            <a:xfrm>
              <a:off x="910910" y="2295254"/>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0.3</a:t>
              </a:r>
              <a:endParaRPr lang="en-US" altLang="zh-CN" sz="2400" baseline="-25000">
                <a:latin typeface="Times New Roman" panose="02020503050405090304" pitchFamily="18" charset="0"/>
              </a:endParaRPr>
            </a:p>
          </p:txBody>
        </p:sp>
        <p:sp>
          <p:nvSpPr>
            <p:cNvPr id="79902" name="Text Box 24"/>
            <p:cNvSpPr txBox="1">
              <a:spLocks noChangeArrowheads="1"/>
            </p:cNvSpPr>
            <p:nvPr/>
          </p:nvSpPr>
          <p:spPr bwMode="auto">
            <a:xfrm>
              <a:off x="2532874" y="2295256"/>
              <a:ext cx="569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a:latin typeface="Times New Roman" panose="02020503050405090304" pitchFamily="18" charset="0"/>
                </a:rPr>
                <a:t>2.0</a:t>
              </a:r>
              <a:endParaRPr lang="en-US" altLang="zh-CN" sz="2400" baseline="-25000">
                <a:latin typeface="Times New Roman" panose="02020503050405090304" pitchFamily="18" charset="0"/>
              </a:endParaRPr>
            </a:p>
          </p:txBody>
        </p:sp>
        <p:cxnSp>
          <p:nvCxnSpPr>
            <p:cNvPr id="79903" name="直接连接符 71"/>
            <p:cNvCxnSpPr>
              <a:cxnSpLocks noChangeShapeType="1"/>
              <a:endCxn id="79890" idx="1"/>
            </p:cNvCxnSpPr>
            <p:nvPr/>
          </p:nvCxnSpPr>
          <p:spPr bwMode="auto">
            <a:xfrm flipV="1">
              <a:off x="1860068" y="2231967"/>
              <a:ext cx="0" cy="14400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79904" name="直接连接符 72"/>
            <p:cNvCxnSpPr>
              <a:cxnSpLocks noChangeShapeType="1"/>
              <a:endCxn id="79890" idx="1"/>
            </p:cNvCxnSpPr>
            <p:nvPr/>
          </p:nvCxnSpPr>
          <p:spPr bwMode="auto">
            <a:xfrm flipV="1">
              <a:off x="3776000" y="2221077"/>
              <a:ext cx="0" cy="144000"/>
            </a:xfrm>
            <a:prstGeom prst="line">
              <a:avLst/>
            </a:prstGeom>
            <a:noFill/>
            <a:ln w="9525">
              <a:solidFill>
                <a:schemeClr val="tx1"/>
              </a:solidFill>
              <a:round/>
            </a:ln>
            <a:extLst>
              <a:ext uri="{909E8E84-426E-40DD-AFC4-6F175D3DCCD1}">
                <a14:hiddenFill xmlns:a14="http://schemas.microsoft.com/office/drawing/2010/main">
                  <a:noFill/>
                </a14:hiddenFill>
              </a:ext>
            </a:extLst>
          </p:spPr>
        </p:cxnSp>
        <p:sp>
          <p:nvSpPr>
            <p:cNvPr id="79905" name="Text Box 25"/>
            <p:cNvSpPr txBox="1">
              <a:spLocks noChangeArrowheads="1"/>
            </p:cNvSpPr>
            <p:nvPr/>
          </p:nvSpPr>
          <p:spPr bwMode="auto">
            <a:xfrm>
              <a:off x="3156971" y="609600"/>
              <a:ext cx="12859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2400" i="1">
                  <a:latin typeface="Times New Roman" panose="02020503050405090304" pitchFamily="18" charset="0"/>
                </a:rPr>
                <a:t>i</a:t>
              </a:r>
              <a:r>
                <a:rPr lang="en-US" altLang="zh-CN" sz="2400" baseline="-25000">
                  <a:latin typeface="Times New Roman" panose="02020503050405090304" pitchFamily="18" charset="0"/>
                </a:rPr>
                <a:t>B</a:t>
              </a:r>
              <a:r>
                <a:rPr lang="en-US" altLang="zh-CN" sz="2400" i="1">
                  <a:latin typeface="Times New Roman" panose="02020503050405090304" pitchFamily="18" charset="0"/>
                </a:rPr>
                <a:t>=</a:t>
              </a:r>
              <a:r>
                <a:rPr lang="en-US" altLang="zh-CN" sz="2400">
                  <a:latin typeface="Times New Roman" panose="02020503050405090304" pitchFamily="18" charset="0"/>
                </a:rPr>
                <a:t>20</a:t>
              </a:r>
              <a:r>
                <a:rPr lang="el-GR" altLang="en-US" sz="2400">
                  <a:latin typeface="Times New Roman" panose="02020503050405090304" pitchFamily="18" charset="0"/>
                </a:rPr>
                <a:t>μ</a:t>
              </a:r>
              <a:r>
                <a:rPr lang="en-US" altLang="zh-CN" sz="2400">
                  <a:latin typeface="Times New Roman" panose="02020503050405090304" pitchFamily="18" charset="0"/>
                </a:rPr>
                <a:t>A</a:t>
              </a:r>
              <a:endParaRPr lang="en-US" altLang="zh-CN" sz="2400">
                <a:latin typeface="Times New Roman" panose="02020503050405090304" pitchFamily="18" charset="0"/>
              </a:endParaRPr>
            </a:p>
          </p:txBody>
        </p:sp>
      </p:grpSp>
      <p:sp>
        <p:nvSpPr>
          <p:cNvPr id="79876" name="TextBox 75"/>
          <p:cNvSpPr txBox="1">
            <a:spLocks noChangeArrowheads="1"/>
          </p:cNvSpPr>
          <p:nvPr/>
        </p:nvSpPr>
        <p:spPr bwMode="auto">
          <a:xfrm>
            <a:off x="1260389" y="588151"/>
            <a:ext cx="101201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2400" dirty="0">
                <a:latin typeface="Times New Roman" panose="02020503050405090304" pitchFamily="18" charset="0"/>
              </a:rPr>
              <a:t>[</a:t>
            </a:r>
            <a:r>
              <a:rPr lang="zh-CN" altLang="en-US" sz="2400" dirty="0">
                <a:latin typeface="Times New Roman" panose="02020503050405090304" pitchFamily="18" charset="0"/>
              </a:rPr>
              <a:t>例题</a:t>
            </a:r>
            <a:r>
              <a:rPr lang="en-US" altLang="zh-CN" sz="2400" dirty="0">
                <a:latin typeface="Times New Roman" panose="02020503050405090304" pitchFamily="18" charset="0"/>
              </a:rPr>
              <a:t>1.5.1] </a:t>
            </a:r>
            <a:r>
              <a:rPr lang="zh-CN" altLang="en-US" sz="2400" dirty="0">
                <a:latin typeface="Times New Roman" panose="02020503050405090304" pitchFamily="18" charset="0"/>
              </a:rPr>
              <a:t>下左图的共发射极电路中，已知</a:t>
            </a:r>
            <a:r>
              <a:rPr lang="en-US" altLang="zh-CN" sz="2400" i="1" dirty="0">
                <a:latin typeface="Times New Roman" panose="02020503050405090304" pitchFamily="18" charset="0"/>
              </a:rPr>
              <a:t>U</a:t>
            </a:r>
            <a:r>
              <a:rPr lang="en-US" altLang="zh-CN" sz="2400" baseline="-25000" dirty="0">
                <a:latin typeface="Times New Roman" panose="02020503050405090304" pitchFamily="18" charset="0"/>
              </a:rPr>
              <a:t>CC</a:t>
            </a:r>
            <a:r>
              <a:rPr lang="en-US" altLang="zh-CN" sz="2400" dirty="0">
                <a:latin typeface="Times New Roman" panose="02020503050405090304" pitchFamily="18" charset="0"/>
              </a:rPr>
              <a:t>=6V</a:t>
            </a:r>
            <a:r>
              <a:rPr lang="zh-CN" altLang="en-US" sz="2400" dirty="0">
                <a:latin typeface="Times New Roman" panose="02020503050405090304" pitchFamily="18" charset="0"/>
              </a:rPr>
              <a:t>，</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B</a:t>
            </a:r>
            <a:r>
              <a:rPr lang="en-US" altLang="zh-CN" sz="2400" dirty="0">
                <a:latin typeface="Times New Roman" panose="02020503050405090304" pitchFamily="18" charset="0"/>
              </a:rPr>
              <a:t>=20</a:t>
            </a:r>
            <a:r>
              <a:rPr lang="el-GR" altLang="en-US" sz="2400" dirty="0">
                <a:latin typeface="Times New Roman" panose="02020503050405090304" pitchFamily="18" charset="0"/>
              </a:rPr>
              <a:t>μ</a:t>
            </a:r>
            <a:r>
              <a:rPr lang="en-US" altLang="zh-CN" sz="2400" dirty="0">
                <a:latin typeface="Times New Roman" panose="02020503050405090304" pitchFamily="18" charset="0"/>
              </a:rPr>
              <a:t>A</a:t>
            </a:r>
            <a:r>
              <a:rPr lang="zh-CN" altLang="en-US" sz="2400" dirty="0">
                <a:latin typeface="Times New Roman" panose="02020503050405090304" pitchFamily="18" charset="0"/>
              </a:rPr>
              <a:t>时晶体管的</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C</a:t>
            </a:r>
            <a:r>
              <a:rPr lang="en-US" altLang="zh-CN" sz="2400" dirty="0" err="1">
                <a:latin typeface="Times New Roman" panose="02020503050405090304" pitchFamily="18" charset="0"/>
              </a:rPr>
              <a:t>-</a:t>
            </a:r>
            <a:r>
              <a:rPr lang="en-US" altLang="zh-CN" sz="2400" i="1" dirty="0" err="1">
                <a:latin typeface="Times New Roman" panose="02020503050405090304" pitchFamily="18" charset="0"/>
              </a:rPr>
              <a:t>u</a:t>
            </a:r>
            <a:r>
              <a:rPr lang="en-US" altLang="zh-CN" sz="2400" baseline="-25000" dirty="0" err="1">
                <a:latin typeface="Times New Roman" panose="02020503050405090304" pitchFamily="18" charset="0"/>
              </a:rPr>
              <a:t>CE</a:t>
            </a:r>
            <a:r>
              <a:rPr lang="zh-CN" altLang="en-US" sz="2400" dirty="0">
                <a:latin typeface="Times New Roman" panose="02020503050405090304" pitchFamily="18" charset="0"/>
              </a:rPr>
              <a:t>曲线，求：工作点分别为</a:t>
            </a:r>
            <a:r>
              <a:rPr lang="en-US" altLang="zh-CN" sz="2400" dirty="0">
                <a:latin typeface="Times New Roman" panose="02020503050405090304" pitchFamily="18" charset="0"/>
              </a:rPr>
              <a:t>Q</a:t>
            </a:r>
            <a:r>
              <a:rPr lang="en-US" altLang="zh-CN" sz="2400" baseline="-25000" dirty="0">
                <a:latin typeface="Times New Roman" panose="02020503050405090304" pitchFamily="18" charset="0"/>
              </a:rPr>
              <a:t>1</a:t>
            </a:r>
            <a:r>
              <a:rPr lang="zh-CN" altLang="en-US" sz="2400" dirty="0">
                <a:latin typeface="Times New Roman" panose="02020503050405090304" pitchFamily="18" charset="0"/>
              </a:rPr>
              <a:t>、</a:t>
            </a:r>
            <a:r>
              <a:rPr lang="en-US" altLang="zh-CN" sz="2400" dirty="0">
                <a:latin typeface="Times New Roman" panose="02020503050405090304" pitchFamily="18" charset="0"/>
              </a:rPr>
              <a:t>Q</a:t>
            </a:r>
            <a:r>
              <a:rPr lang="en-US" altLang="zh-CN" sz="2400" baseline="-25000" dirty="0">
                <a:latin typeface="Times New Roman" panose="02020503050405090304" pitchFamily="18" charset="0"/>
              </a:rPr>
              <a:t>2</a:t>
            </a:r>
            <a:r>
              <a:rPr lang="zh-CN" altLang="en-US" sz="2400" dirty="0">
                <a:latin typeface="Times New Roman" panose="02020503050405090304" pitchFamily="18" charset="0"/>
              </a:rPr>
              <a:t>时的</a:t>
            </a:r>
            <a:r>
              <a:rPr lang="en-US" altLang="zh-CN" sz="2400" dirty="0">
                <a:latin typeface="Times New Roman" panose="02020503050405090304" pitchFamily="18" charset="0"/>
              </a:rPr>
              <a:t>R</a:t>
            </a:r>
            <a:r>
              <a:rPr lang="en-US" altLang="zh-CN" sz="2400" baseline="-25000" dirty="0">
                <a:latin typeface="Times New Roman" panose="02020503050405090304" pitchFamily="18" charset="0"/>
              </a:rPr>
              <a:t>C</a:t>
            </a:r>
            <a:r>
              <a:rPr lang="zh-CN" altLang="en-US" sz="2400" dirty="0">
                <a:latin typeface="Times New Roman" panose="02020503050405090304" pitchFamily="18" charset="0"/>
              </a:rPr>
              <a:t>值。</a:t>
            </a:r>
            <a:endParaRPr lang="zh-CN" altLang="en-US" sz="2400" dirty="0">
              <a:latin typeface="Times New Roman" panose="02020503050405090304" pitchFamily="18" charset="0"/>
              <a:cs typeface="Times New Roman" panose="02020503050405090304" pitchFamily="18" charset="0"/>
            </a:endParaRPr>
          </a:p>
        </p:txBody>
      </p:sp>
      <p:sp>
        <p:nvSpPr>
          <p:cNvPr id="78901" name="TextBox 76"/>
          <p:cNvSpPr txBox="1">
            <a:spLocks noChangeArrowheads="1"/>
          </p:cNvSpPr>
          <p:nvPr/>
        </p:nvSpPr>
        <p:spPr bwMode="auto">
          <a:xfrm>
            <a:off x="1822450" y="1785939"/>
            <a:ext cx="1060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t>[</a:t>
            </a:r>
            <a:r>
              <a:rPr lang="zh-CN" altLang="en-US"/>
              <a:t>解</a:t>
            </a:r>
            <a:r>
              <a:rPr lang="en-US" altLang="zh-CN"/>
              <a:t>] </a:t>
            </a:r>
            <a:endParaRPr lang="zh-CN" altLang="en-US"/>
          </a:p>
        </p:txBody>
      </p:sp>
      <p:graphicFrame>
        <p:nvGraphicFramePr>
          <p:cNvPr id="78902" name="对象 78901"/>
          <p:cNvGraphicFramePr>
            <a:graphicFrameLocks noChangeAspect="1"/>
          </p:cNvGraphicFramePr>
          <p:nvPr/>
        </p:nvGraphicFramePr>
        <p:xfrm>
          <a:off x="3132138" y="1874838"/>
          <a:ext cx="2641600" cy="431800"/>
        </p:xfrm>
        <a:graphic>
          <a:graphicData uri="http://schemas.openxmlformats.org/presentationml/2006/ole">
            <mc:AlternateContent xmlns:mc="http://schemas.openxmlformats.org/markup-compatibility/2006">
              <mc:Choice xmlns:v="urn:schemas-microsoft-com:vml" Requires="v">
                <p:oleObj spid="_x0000_s2" name="" r:id="rId1" imgW="2640330" imgH="431800" progId="">
                  <p:embed/>
                </p:oleObj>
              </mc:Choice>
              <mc:Fallback>
                <p:oleObj name="" r:id="rId1" imgW="2640330" imgH="431800" progId="">
                  <p:embed/>
                  <p:pic>
                    <p:nvPicPr>
                      <p:cNvPr id="0" name="对象 789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874838"/>
                        <a:ext cx="264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903" name="对象 78902"/>
          <p:cNvGraphicFramePr>
            <a:graphicFrameLocks noChangeAspect="1"/>
          </p:cNvGraphicFramePr>
          <p:nvPr/>
        </p:nvGraphicFramePr>
        <p:xfrm>
          <a:off x="3155950" y="2397125"/>
          <a:ext cx="2374900" cy="952500"/>
        </p:xfrm>
        <a:graphic>
          <a:graphicData uri="http://schemas.openxmlformats.org/presentationml/2006/ole">
            <mc:AlternateContent xmlns:mc="http://schemas.openxmlformats.org/markup-compatibility/2006">
              <mc:Choice xmlns:v="urn:schemas-microsoft-com:vml" Requires="v">
                <p:oleObj spid="_x0000_s3" name="" r:id="rId3" imgW="2373630" imgH="951865" progId="">
                  <p:embed/>
                </p:oleObj>
              </mc:Choice>
              <mc:Fallback>
                <p:oleObj name="" r:id="rId3" imgW="2373630" imgH="951865" progId="">
                  <p:embed/>
                  <p:pic>
                    <p:nvPicPr>
                      <p:cNvPr id="0" name="对象 789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5950" y="2397125"/>
                        <a:ext cx="2374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904" name="TextBox 79"/>
          <p:cNvSpPr txBox="1">
            <a:spLocks noChangeArrowheads="1"/>
          </p:cNvSpPr>
          <p:nvPr/>
        </p:nvSpPr>
        <p:spPr bwMode="auto">
          <a:xfrm>
            <a:off x="6732588" y="1839914"/>
            <a:ext cx="2182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Q</a:t>
            </a:r>
            <a:r>
              <a:rPr lang="en-US" altLang="zh-CN" baseline="-25000">
                <a:latin typeface="Times New Roman" panose="02020503050405090304" pitchFamily="18" charset="0"/>
              </a:rPr>
              <a:t>1</a:t>
            </a:r>
            <a:r>
              <a:rPr lang="en-US" altLang="zh-CN">
                <a:latin typeface="Times New Roman" panose="02020503050405090304" pitchFamily="18" charset="0"/>
              </a:rPr>
              <a:t>:R</a:t>
            </a:r>
            <a:r>
              <a:rPr lang="en-US" altLang="zh-CN" baseline="-25000">
                <a:latin typeface="Times New Roman" panose="02020503050405090304" pitchFamily="18" charset="0"/>
              </a:rPr>
              <a:t>C</a:t>
            </a:r>
            <a:r>
              <a:rPr lang="en-US" altLang="zh-CN">
                <a:latin typeface="Times New Roman" panose="02020503050405090304" pitchFamily="18" charset="0"/>
              </a:rPr>
              <a:t>=4kΩ</a:t>
            </a:r>
            <a:endParaRPr lang="zh-CN" altLang="en-US">
              <a:latin typeface="Times New Roman" panose="02020503050405090304" pitchFamily="18" charset="0"/>
              <a:cs typeface="Times New Roman" panose="02020503050405090304" pitchFamily="18" charset="0"/>
            </a:endParaRPr>
          </a:p>
        </p:txBody>
      </p:sp>
      <p:sp>
        <p:nvSpPr>
          <p:cNvPr id="78905" name="TextBox 80"/>
          <p:cNvSpPr txBox="1">
            <a:spLocks noChangeArrowheads="1"/>
          </p:cNvSpPr>
          <p:nvPr/>
        </p:nvSpPr>
        <p:spPr bwMode="auto">
          <a:xfrm>
            <a:off x="6726238" y="2525714"/>
            <a:ext cx="2298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Times New Roman" panose="02020503050405090304" pitchFamily="18" charset="0"/>
              </a:rPr>
              <a:t>Q</a:t>
            </a:r>
            <a:r>
              <a:rPr lang="en-US" altLang="zh-CN" baseline="-25000">
                <a:latin typeface="Times New Roman" panose="02020503050405090304" pitchFamily="18" charset="0"/>
              </a:rPr>
              <a:t>2</a:t>
            </a:r>
            <a:r>
              <a:rPr lang="en-US" altLang="zh-CN">
                <a:latin typeface="Times New Roman" panose="02020503050405090304" pitchFamily="18" charset="0"/>
              </a:rPr>
              <a:t>:R</a:t>
            </a:r>
            <a:r>
              <a:rPr lang="en-US" altLang="zh-CN" baseline="-25000">
                <a:latin typeface="Times New Roman" panose="02020503050405090304" pitchFamily="18" charset="0"/>
              </a:rPr>
              <a:t>C</a:t>
            </a:r>
            <a:r>
              <a:rPr lang="en-US" altLang="zh-CN">
                <a:latin typeface="Times New Roman" panose="02020503050405090304" pitchFamily="18" charset="0"/>
              </a:rPr>
              <a:t>=11kΩ</a:t>
            </a:r>
            <a:endParaRPr lang="zh-CN" altLang="en-US">
              <a:latin typeface="Times New Roman" panose="02020503050405090304" pitchFamily="18" charset="0"/>
              <a:cs typeface="Times New Roman" panose="02020503050405090304" pitchFamily="18" charset="0"/>
            </a:endParaRPr>
          </a:p>
        </p:txBody>
      </p:sp>
      <p:sp>
        <p:nvSpPr>
          <p:cNvPr id="78906" name="TextBox 82"/>
          <p:cNvSpPr txBox="1">
            <a:spLocks noChangeArrowheads="1"/>
          </p:cNvSpPr>
          <p:nvPr/>
        </p:nvSpPr>
        <p:spPr bwMode="auto">
          <a:xfrm>
            <a:off x="1851025" y="3462339"/>
            <a:ext cx="40592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当</a:t>
            </a:r>
            <a:r>
              <a:rPr lang="en-US" altLang="zh-CN" i="1">
                <a:latin typeface="Times New Roman" panose="02020503050405090304" pitchFamily="18" charset="0"/>
              </a:rPr>
              <a:t>U</a:t>
            </a:r>
            <a:r>
              <a:rPr lang="en-US" altLang="zh-CN" baseline="-25000">
                <a:latin typeface="Times New Roman" panose="02020503050405090304" pitchFamily="18" charset="0"/>
              </a:rPr>
              <a:t>CC</a:t>
            </a:r>
            <a:r>
              <a:rPr lang="zh-CN" altLang="en-US">
                <a:latin typeface="Times New Roman" panose="02020503050405090304" pitchFamily="18" charset="0"/>
              </a:rPr>
              <a:t>、</a:t>
            </a:r>
            <a:r>
              <a:rPr lang="en-US" altLang="zh-CN" i="1">
                <a:latin typeface="Times New Roman" panose="02020503050405090304" pitchFamily="18" charset="0"/>
              </a:rPr>
              <a:t>I</a:t>
            </a:r>
            <a:r>
              <a:rPr lang="en-US" altLang="zh-CN" baseline="-25000">
                <a:latin typeface="Times New Roman" panose="02020503050405090304" pitchFamily="18" charset="0"/>
              </a:rPr>
              <a:t>B</a:t>
            </a:r>
            <a:r>
              <a:rPr lang="zh-CN" altLang="en-US">
                <a:latin typeface="Times New Roman" panose="02020503050405090304" pitchFamily="18" charset="0"/>
              </a:rPr>
              <a:t>为一定值时，增大</a:t>
            </a:r>
            <a:r>
              <a:rPr lang="en-US" altLang="zh-CN">
                <a:latin typeface="Times New Roman" panose="02020503050405090304" pitchFamily="18" charset="0"/>
              </a:rPr>
              <a:t>R</a:t>
            </a:r>
            <a:r>
              <a:rPr lang="en-US" altLang="zh-CN" baseline="-25000">
                <a:latin typeface="Times New Roman" panose="02020503050405090304" pitchFamily="18" charset="0"/>
              </a:rPr>
              <a:t>C</a:t>
            </a:r>
            <a:r>
              <a:rPr lang="zh-CN" altLang="en-US">
                <a:latin typeface="Times New Roman" panose="02020503050405090304" pitchFamily="18" charset="0"/>
              </a:rPr>
              <a:t>使工作点沿</a:t>
            </a:r>
            <a:r>
              <a:rPr lang="en-US" altLang="zh-CN" i="1">
                <a:latin typeface="Times New Roman" panose="02020503050405090304" pitchFamily="18" charset="0"/>
              </a:rPr>
              <a:t>i</a:t>
            </a:r>
            <a:r>
              <a:rPr lang="en-US" altLang="zh-CN" baseline="-25000">
                <a:latin typeface="Times New Roman" panose="02020503050405090304" pitchFamily="18" charset="0"/>
              </a:rPr>
              <a:t>C</a:t>
            </a:r>
            <a:r>
              <a:rPr lang="en-US" altLang="zh-CN">
                <a:latin typeface="Times New Roman" panose="02020503050405090304" pitchFamily="18" charset="0"/>
              </a:rPr>
              <a:t>-</a:t>
            </a:r>
            <a:r>
              <a:rPr lang="en-US" altLang="zh-CN" i="1">
                <a:latin typeface="Times New Roman" panose="02020503050405090304" pitchFamily="18" charset="0"/>
              </a:rPr>
              <a:t>u</a:t>
            </a:r>
            <a:r>
              <a:rPr lang="en-US" altLang="zh-CN" baseline="-25000">
                <a:latin typeface="Times New Roman" panose="02020503050405090304" pitchFamily="18" charset="0"/>
              </a:rPr>
              <a:t>CE</a:t>
            </a:r>
            <a:r>
              <a:rPr lang="zh-CN" altLang="en-US">
                <a:latin typeface="Times New Roman" panose="02020503050405090304" pitchFamily="18" charset="0"/>
              </a:rPr>
              <a:t>曲线从放大状态进入饱和；反之，若原来处于饱和状态，减小</a:t>
            </a:r>
            <a:r>
              <a:rPr lang="en-US" altLang="zh-CN">
                <a:latin typeface="Times New Roman" panose="02020503050405090304" pitchFamily="18" charset="0"/>
              </a:rPr>
              <a:t>R</a:t>
            </a:r>
            <a:r>
              <a:rPr lang="en-US" altLang="zh-CN" baseline="-25000">
                <a:latin typeface="Times New Roman" panose="02020503050405090304" pitchFamily="18" charset="0"/>
              </a:rPr>
              <a:t>C</a:t>
            </a:r>
            <a:r>
              <a:rPr lang="zh-CN" altLang="en-US">
                <a:latin typeface="Times New Roman" panose="02020503050405090304" pitchFamily="18" charset="0"/>
              </a:rPr>
              <a:t>能脱离饱和进入放大状态</a:t>
            </a:r>
            <a:endParaRPr lang="zh-CN" altLang="en-US">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879"/>
                                        </p:tgtEl>
                                        <p:attrNameLst>
                                          <p:attrName>style.visibility</p:attrName>
                                        </p:attrNameLst>
                                      </p:cBhvr>
                                      <p:to>
                                        <p:strVal val="visible"/>
                                      </p:to>
                                    </p:set>
                                    <p:animEffect transition="in" filter="dissolve">
                                      <p:cBhvr>
                                        <p:cTn id="7" dur="500"/>
                                        <p:tgtEl>
                                          <p:spTgt spid="788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901"/>
                                        </p:tgtEl>
                                        <p:attrNameLst>
                                          <p:attrName>style.visibility</p:attrName>
                                        </p:attrNameLst>
                                      </p:cBhvr>
                                      <p:to>
                                        <p:strVal val="visible"/>
                                      </p:to>
                                    </p:set>
                                    <p:animEffect transition="in" filter="blinds(horizontal)">
                                      <p:cBhvr>
                                        <p:cTn id="12" dur="500"/>
                                        <p:tgtEl>
                                          <p:spTgt spid="78901"/>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8902"/>
                                        </p:tgtEl>
                                        <p:attrNameLst>
                                          <p:attrName>style.visibility</p:attrName>
                                        </p:attrNameLst>
                                      </p:cBhvr>
                                      <p:to>
                                        <p:strVal val="visible"/>
                                      </p:to>
                                    </p:set>
                                    <p:animEffect transition="in" filter="blinds(horizontal)">
                                      <p:cBhvr>
                                        <p:cTn id="16" dur="500"/>
                                        <p:tgtEl>
                                          <p:spTgt spid="7890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8903"/>
                                        </p:tgtEl>
                                        <p:attrNameLst>
                                          <p:attrName>style.visibility</p:attrName>
                                        </p:attrNameLst>
                                      </p:cBhvr>
                                      <p:to>
                                        <p:strVal val="visible"/>
                                      </p:to>
                                    </p:set>
                                    <p:animEffect transition="in" filter="blinds(horizontal)">
                                      <p:cBhvr>
                                        <p:cTn id="21" dur="500"/>
                                        <p:tgtEl>
                                          <p:spTgt spid="7890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8904"/>
                                        </p:tgtEl>
                                        <p:attrNameLst>
                                          <p:attrName>style.visibility</p:attrName>
                                        </p:attrNameLst>
                                      </p:cBhvr>
                                      <p:to>
                                        <p:strVal val="visible"/>
                                      </p:to>
                                    </p:set>
                                    <p:animEffect transition="in" filter="blinds(horizontal)">
                                      <p:cBhvr>
                                        <p:cTn id="26" dur="500"/>
                                        <p:tgtEl>
                                          <p:spTgt spid="789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8905"/>
                                        </p:tgtEl>
                                        <p:attrNameLst>
                                          <p:attrName>style.visibility</p:attrName>
                                        </p:attrNameLst>
                                      </p:cBhvr>
                                      <p:to>
                                        <p:strVal val="visible"/>
                                      </p:to>
                                    </p:set>
                                    <p:animEffect transition="in" filter="blinds(horizontal)">
                                      <p:cBhvr>
                                        <p:cTn id="31" dur="500"/>
                                        <p:tgtEl>
                                          <p:spTgt spid="7890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78850"/>
                                        </p:tgtEl>
                                      </p:cBhvr>
                                    </p:animEffect>
                                    <p:set>
                                      <p:cBhvr>
                                        <p:cTn id="36" dur="1" fill="hold">
                                          <p:stCondLst>
                                            <p:cond delay="499"/>
                                          </p:stCondLst>
                                        </p:cTn>
                                        <p:tgtEl>
                                          <p:spTgt spid="78850"/>
                                        </p:tgtEl>
                                        <p:attrNameLst>
                                          <p:attrName>style.visibility</p:attrName>
                                        </p:attrNameLst>
                                      </p:cBhvr>
                                      <p:to>
                                        <p:strVal val="hidden"/>
                                      </p:to>
                                    </p:set>
                                  </p:childTnLst>
                                </p:cTn>
                              </p:par>
                            </p:childTnLst>
                          </p:cTn>
                        </p:par>
                        <p:par>
                          <p:cTn id="37" fill="hold">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78906"/>
                                        </p:tgtEl>
                                        <p:attrNameLst>
                                          <p:attrName>style.visibility</p:attrName>
                                        </p:attrNameLst>
                                      </p:cBhvr>
                                      <p:to>
                                        <p:strVal val="visible"/>
                                      </p:to>
                                    </p:set>
                                    <p:animEffect transition="in" filter="blinds(horizontal)">
                                      <p:cBhvr>
                                        <p:cTn id="40" dur="500"/>
                                        <p:tgtEl>
                                          <p:spTgt spid="78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01" grpId="0"/>
      <p:bldP spid="78904" grpId="0"/>
      <p:bldP spid="78905" grpId="0"/>
      <p:bldP spid="78906"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316163" y="638176"/>
            <a:ext cx="3727450" cy="701675"/>
          </a:xfrm>
        </p:spPr>
        <p:txBody>
          <a:bodyPr/>
          <a:lstStyle/>
          <a:p>
            <a:pPr eaLnBrk="1" hangingPunct="1"/>
            <a:r>
              <a:rPr lang="en-US" altLang="zh-CN" sz="3200" b="1">
                <a:latin typeface="宋体" pitchFamily="2" charset="-122"/>
              </a:rPr>
              <a:t>2.</a:t>
            </a:r>
            <a:r>
              <a:rPr lang="zh-CN" altLang="en-US" sz="3200" b="1">
                <a:latin typeface="宋体" pitchFamily="2" charset="-122"/>
              </a:rPr>
              <a:t>主要参数</a:t>
            </a:r>
            <a:endParaRPr lang="zh-CN" altLang="en-US" sz="3200" b="1">
              <a:latin typeface="宋体" pitchFamily="2" charset="-122"/>
            </a:endParaRPr>
          </a:p>
        </p:txBody>
      </p:sp>
      <p:sp>
        <p:nvSpPr>
          <p:cNvPr id="7" name="灯片编号占位符 6"/>
          <p:cNvSpPr>
            <a:spLocks noGrp="1"/>
          </p:cNvSpPr>
          <p:nvPr>
            <p:ph type="sldNum" sz="quarter" idx="12"/>
          </p:nvPr>
        </p:nvSpPr>
        <p:spPr/>
        <p:txBody>
          <a:bodyPr/>
          <a:lstStyle/>
          <a:p>
            <a:fld id="{6D22F896-40B5-4ADD-8801-0D06FADFA095}" type="slidenum">
              <a:rPr lang="en-US" smtClean="0"/>
            </a:fld>
            <a:endParaRPr lang="en-US" dirty="0"/>
          </a:p>
        </p:txBody>
      </p:sp>
      <p:pic>
        <p:nvPicPr>
          <p:cNvPr id="4" name="图片 3" descr="图示&#10;&#10;描述已自动生成"/>
          <p:cNvPicPr>
            <a:picLocks noChangeAspect="1"/>
          </p:cNvPicPr>
          <p:nvPr/>
        </p:nvPicPr>
        <p:blipFill>
          <a:blip r:embed="rId1"/>
          <a:stretch>
            <a:fillRect/>
          </a:stretch>
        </p:blipFill>
        <p:spPr>
          <a:xfrm>
            <a:off x="2292350" y="1330325"/>
            <a:ext cx="7607300" cy="5283200"/>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316163" y="638176"/>
            <a:ext cx="3727450" cy="701675"/>
          </a:xfrm>
        </p:spPr>
        <p:txBody>
          <a:bodyPr/>
          <a:lstStyle/>
          <a:p>
            <a:pPr eaLnBrk="1" hangingPunct="1"/>
            <a:r>
              <a:rPr lang="en-US" altLang="zh-CN" sz="3200" b="1">
                <a:latin typeface="宋体" pitchFamily="2" charset="-122"/>
              </a:rPr>
              <a:t>2.</a:t>
            </a:r>
            <a:r>
              <a:rPr lang="zh-CN" altLang="en-US" sz="3200" b="1">
                <a:latin typeface="宋体" pitchFamily="2" charset="-122"/>
              </a:rPr>
              <a:t>主要参数</a:t>
            </a:r>
            <a:endParaRPr lang="zh-CN" altLang="en-US" sz="3200" b="1">
              <a:latin typeface="宋体" pitchFamily="2" charset="-122"/>
            </a:endParaRPr>
          </a:p>
        </p:txBody>
      </p:sp>
      <p:sp>
        <p:nvSpPr>
          <p:cNvPr id="7" name="灯片编号占位符 6"/>
          <p:cNvSpPr>
            <a:spLocks noGrp="1"/>
          </p:cNvSpPr>
          <p:nvPr>
            <p:ph type="sldNum" sz="quarter" idx="12"/>
          </p:nvPr>
        </p:nvSpPr>
        <p:spPr/>
        <p:txBody>
          <a:bodyPr/>
          <a:lstStyle/>
          <a:p>
            <a:fld id="{6D22F896-40B5-4ADD-8801-0D06FADFA095}" type="slidenum">
              <a:rPr lang="en-US" smtClean="0"/>
            </a:fld>
            <a:endParaRPr lang="en-US" dirty="0"/>
          </a:p>
        </p:txBody>
      </p:sp>
      <p:pic>
        <p:nvPicPr>
          <p:cNvPr id="2" name="图片 1"/>
          <p:cNvPicPr>
            <a:picLocks noChangeAspect="1"/>
          </p:cNvPicPr>
          <p:nvPr/>
        </p:nvPicPr>
        <p:blipFill>
          <a:blip r:embed="rId1"/>
          <a:stretch>
            <a:fillRect/>
          </a:stretch>
        </p:blipFill>
        <p:spPr>
          <a:xfrm>
            <a:off x="2633663" y="1339851"/>
            <a:ext cx="6819900" cy="1244600"/>
          </a:xfrm>
          <a:prstGeom prst="rect">
            <a:avLst/>
          </a:prstGeom>
        </p:spPr>
      </p:pic>
      <p:pic>
        <p:nvPicPr>
          <p:cNvPr id="3" name="图片 2"/>
          <p:cNvPicPr>
            <a:picLocks noChangeAspect="1"/>
          </p:cNvPicPr>
          <p:nvPr/>
        </p:nvPicPr>
        <p:blipFill>
          <a:blip r:embed="rId2"/>
          <a:stretch>
            <a:fillRect/>
          </a:stretch>
        </p:blipFill>
        <p:spPr>
          <a:xfrm>
            <a:off x="2633663" y="2799114"/>
            <a:ext cx="3797300" cy="19939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558405" y="2799080"/>
            <a:ext cx="1684655" cy="220980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316163" y="638176"/>
            <a:ext cx="3727450" cy="701675"/>
          </a:xfrm>
        </p:spPr>
        <p:txBody>
          <a:bodyPr/>
          <a:lstStyle/>
          <a:p>
            <a:pPr eaLnBrk="1" hangingPunct="1"/>
            <a:r>
              <a:rPr lang="zh-CN" altLang="en-US" sz="3200" b="1" dirty="0">
                <a:latin typeface="宋体" pitchFamily="2" charset="-122"/>
              </a:rPr>
              <a:t>总结</a:t>
            </a:r>
            <a:endParaRPr lang="zh-CN" altLang="en-US" sz="3200" b="1" dirty="0">
              <a:latin typeface="宋体" pitchFamily="2" charset="-122"/>
            </a:endParaRPr>
          </a:p>
        </p:txBody>
      </p:sp>
      <p:sp>
        <p:nvSpPr>
          <p:cNvPr id="7" name="灯片编号占位符 6"/>
          <p:cNvSpPr>
            <a:spLocks noGrp="1"/>
          </p:cNvSpPr>
          <p:nvPr>
            <p:ph type="sldNum" sz="quarter" idx="12"/>
          </p:nvPr>
        </p:nvSpPr>
        <p:spPr/>
        <p:txBody>
          <a:bodyPr/>
          <a:lstStyle/>
          <a:p>
            <a:fld id="{6D22F896-40B5-4ADD-8801-0D06FADFA095}" type="slidenum">
              <a:rPr lang="en-US" smtClean="0"/>
            </a:fld>
            <a:endParaRPr lang="en-US" dirty="0"/>
          </a:p>
        </p:txBody>
      </p:sp>
      <p:pic>
        <p:nvPicPr>
          <p:cNvPr id="4" name="图片 3"/>
          <p:cNvPicPr>
            <a:picLocks noChangeAspect="1"/>
          </p:cNvPicPr>
          <p:nvPr/>
        </p:nvPicPr>
        <p:blipFill>
          <a:blip r:embed="rId1"/>
          <a:stretch>
            <a:fillRect/>
          </a:stretch>
        </p:blipFill>
        <p:spPr>
          <a:xfrm>
            <a:off x="2737965" y="1566149"/>
            <a:ext cx="6716069" cy="4682251"/>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2225676" y="499111"/>
            <a:ext cx="6562725" cy="747713"/>
          </a:xfrm>
        </p:spPr>
        <p:txBody>
          <a:bodyPr/>
          <a:lstStyle/>
          <a:p>
            <a:pPr eaLnBrk="1" hangingPunct="1"/>
            <a:r>
              <a:rPr lang="en-US" altLang="zh-CN" sz="3200" b="1">
                <a:solidFill>
                  <a:schemeClr val="folHlink"/>
                </a:solidFill>
                <a:latin typeface="黑体" pitchFamily="49" charset="-122"/>
                <a:ea typeface="黑体" pitchFamily="49" charset="-122"/>
              </a:rPr>
              <a:t>1.5.3 </a:t>
            </a:r>
            <a:r>
              <a:rPr lang="zh-CN" altLang="en-US" sz="3200" b="1">
                <a:solidFill>
                  <a:schemeClr val="folHlink"/>
                </a:solidFill>
                <a:latin typeface="黑体" pitchFamily="49" charset="-122"/>
                <a:ea typeface="黑体" pitchFamily="49" charset="-122"/>
              </a:rPr>
              <a:t>简化的小信号模型</a:t>
            </a:r>
            <a:endParaRPr lang="zh-CN" altLang="en-US" sz="3200" b="1">
              <a:solidFill>
                <a:schemeClr val="folHlink"/>
              </a:solidFill>
              <a:latin typeface="黑体" pitchFamily="49" charset="-122"/>
              <a:ea typeface="黑体" pitchFamily="49" charset="-122"/>
            </a:endParaRPr>
          </a:p>
        </p:txBody>
      </p:sp>
      <p:sp>
        <p:nvSpPr>
          <p:cNvPr id="79875" name="Rectangle 3"/>
          <p:cNvSpPr>
            <a:spLocks noChangeArrowheads="1"/>
          </p:cNvSpPr>
          <p:nvPr/>
        </p:nvSpPr>
        <p:spPr bwMode="auto">
          <a:xfrm>
            <a:off x="2090739" y="1677989"/>
            <a:ext cx="31956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宋体" pitchFamily="2" charset="-122"/>
                <a:ea typeface="宋体" pitchFamily="2" charset="-122"/>
              </a:rPr>
              <a:t>1.</a:t>
            </a:r>
            <a:r>
              <a:rPr lang="zh-CN" altLang="en-US" sz="3200">
                <a:latin typeface="宋体" pitchFamily="2" charset="-122"/>
                <a:ea typeface="宋体" pitchFamily="2" charset="-122"/>
              </a:rPr>
              <a:t>受控源概念</a:t>
            </a:r>
            <a:endParaRPr lang="zh-CN" altLang="en-US" sz="3200">
              <a:latin typeface="宋体" pitchFamily="2" charset="-122"/>
              <a:ea typeface="宋体" pitchFamily="2" charset="-122"/>
            </a:endParaRPr>
          </a:p>
        </p:txBody>
      </p:sp>
      <p:sp>
        <p:nvSpPr>
          <p:cNvPr id="79876" name="Rectangle 4"/>
          <p:cNvSpPr>
            <a:spLocks noChangeArrowheads="1"/>
          </p:cNvSpPr>
          <p:nvPr/>
        </p:nvSpPr>
        <p:spPr bwMode="auto">
          <a:xfrm>
            <a:off x="2437853" y="2301409"/>
            <a:ext cx="38555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t>受控源</a:t>
            </a:r>
            <a:r>
              <a:rPr lang="en-US" altLang="zh-CN">
                <a:latin typeface="华文楷体" panose="02010600040101010101" pitchFamily="2" charset="-122"/>
              </a:rPr>
              <a:t>——</a:t>
            </a:r>
            <a:r>
              <a:rPr lang="zh-CN" altLang="en-US"/>
              <a:t>非独立电源</a:t>
            </a:r>
            <a:endParaRPr lang="zh-CN" altLang="en-US"/>
          </a:p>
        </p:txBody>
      </p:sp>
      <p:sp>
        <p:nvSpPr>
          <p:cNvPr id="79877" name="Rectangle 5"/>
          <p:cNvSpPr>
            <a:spLocks noChangeArrowheads="1"/>
          </p:cNvSpPr>
          <p:nvPr/>
        </p:nvSpPr>
        <p:spPr bwMode="auto">
          <a:xfrm>
            <a:off x="2395010" y="2754313"/>
            <a:ext cx="81195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latin typeface="幼圆" panose="02010509060101010101" pitchFamily="49" charset="-122"/>
              </a:rPr>
              <a:t>输出电压或电流受电路中另一电压或电流的控制。</a:t>
            </a:r>
            <a:endParaRPr lang="zh-CN" altLang="en-US">
              <a:latin typeface="幼圆" panose="02010509060101010101" pitchFamily="49" charset="-122"/>
            </a:endParaRPr>
          </a:p>
        </p:txBody>
      </p:sp>
      <p:sp>
        <p:nvSpPr>
          <p:cNvPr id="79878" name="Rectangle 6"/>
          <p:cNvSpPr>
            <a:spLocks noChangeArrowheads="1"/>
          </p:cNvSpPr>
          <p:nvPr/>
        </p:nvSpPr>
        <p:spPr bwMode="auto">
          <a:xfrm>
            <a:off x="2495550" y="3878264"/>
            <a:ext cx="5130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latin typeface="幼圆" panose="02010509060101010101" pitchFamily="49" charset="-122"/>
              </a:rPr>
              <a:t>电压控制电压源（</a:t>
            </a:r>
            <a:r>
              <a:rPr lang="en-US" altLang="zh-CN">
                <a:latin typeface="幼圆" panose="02010509060101010101" pitchFamily="49" charset="-122"/>
              </a:rPr>
              <a:t>VCVS</a:t>
            </a:r>
            <a:r>
              <a:rPr lang="zh-CN" altLang="en-US">
                <a:latin typeface="幼圆" panose="02010509060101010101" pitchFamily="49" charset="-122"/>
              </a:rPr>
              <a:t>）</a:t>
            </a:r>
            <a:endParaRPr lang="zh-CN" altLang="en-US">
              <a:latin typeface="幼圆" panose="02010509060101010101" pitchFamily="49" charset="-122"/>
            </a:endParaRPr>
          </a:p>
          <a:p>
            <a:pPr algn="ctr" eaLnBrk="1" hangingPunct="1"/>
            <a:r>
              <a:rPr lang="zh-CN" altLang="en-US">
                <a:latin typeface="幼圆" panose="02010509060101010101" pitchFamily="49" charset="-122"/>
              </a:rPr>
              <a:t>电压控制电流源（</a:t>
            </a:r>
            <a:r>
              <a:rPr lang="en-US" altLang="zh-CN">
                <a:latin typeface="幼圆" panose="02010509060101010101" pitchFamily="49" charset="-122"/>
              </a:rPr>
              <a:t>VCCS</a:t>
            </a:r>
            <a:r>
              <a:rPr lang="zh-CN" altLang="en-US">
                <a:latin typeface="幼圆" panose="02010509060101010101" pitchFamily="49" charset="-122"/>
              </a:rPr>
              <a:t>）          </a:t>
            </a:r>
            <a:endParaRPr lang="zh-CN" altLang="en-US">
              <a:latin typeface="幼圆" panose="02010509060101010101" pitchFamily="49" charset="-122"/>
            </a:endParaRPr>
          </a:p>
          <a:p>
            <a:pPr algn="ctr" eaLnBrk="1" hangingPunct="1"/>
            <a:r>
              <a:rPr lang="zh-CN" altLang="en-US">
                <a:latin typeface="幼圆" panose="02010509060101010101" pitchFamily="49" charset="-122"/>
              </a:rPr>
              <a:t>电流控制电压源（</a:t>
            </a:r>
            <a:r>
              <a:rPr lang="en-US" altLang="zh-CN">
                <a:latin typeface="幼圆" panose="02010509060101010101" pitchFamily="49" charset="-122"/>
              </a:rPr>
              <a:t>CCVS</a:t>
            </a:r>
            <a:r>
              <a:rPr lang="zh-CN" altLang="en-US">
                <a:latin typeface="幼圆" panose="02010509060101010101" pitchFamily="49" charset="-122"/>
              </a:rPr>
              <a:t>）</a:t>
            </a:r>
            <a:endParaRPr lang="zh-CN" altLang="en-US">
              <a:latin typeface="幼圆" panose="02010509060101010101" pitchFamily="49" charset="-122"/>
            </a:endParaRPr>
          </a:p>
          <a:p>
            <a:pPr algn="ctr" eaLnBrk="1" hangingPunct="1"/>
            <a:r>
              <a:rPr lang="zh-CN" altLang="en-US">
                <a:latin typeface="幼圆" panose="02010509060101010101" pitchFamily="49" charset="-122"/>
              </a:rPr>
              <a:t>电流控制电流源（</a:t>
            </a:r>
            <a:r>
              <a:rPr lang="en-US" altLang="zh-CN">
                <a:latin typeface="幼圆" panose="02010509060101010101" pitchFamily="49" charset="-122"/>
              </a:rPr>
              <a:t>CCCS</a:t>
            </a:r>
            <a:r>
              <a:rPr lang="zh-CN" altLang="en-US">
                <a:ea typeface="华文楷体" panose="02010600040101010101" pitchFamily="2" charset="-122"/>
              </a:rPr>
              <a:t>）</a:t>
            </a:r>
            <a:endParaRPr lang="zh-CN" altLang="en-US">
              <a:ea typeface="华文楷体" panose="02010600040101010101" pitchFamily="2" charset="-122"/>
            </a:endParaRPr>
          </a:p>
        </p:txBody>
      </p:sp>
      <p:sp>
        <p:nvSpPr>
          <p:cNvPr id="79879" name="Rectangle 7"/>
          <p:cNvSpPr>
            <a:spLocks noChangeArrowheads="1"/>
          </p:cNvSpPr>
          <p:nvPr/>
        </p:nvSpPr>
        <p:spPr bwMode="auto">
          <a:xfrm>
            <a:off x="2451100" y="3338513"/>
            <a:ext cx="2205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a:t>四种类型：</a:t>
            </a:r>
            <a:endParaRPr lang="zh-CN" altLang="en-US"/>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linds(horizontal)">
                                      <p:cBhvr>
                                        <p:cTn id="7" dur="500"/>
                                        <p:tgtEl>
                                          <p:spTgt spid="798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6"/>
                                        </p:tgtEl>
                                        <p:attrNameLst>
                                          <p:attrName>style.visibility</p:attrName>
                                        </p:attrNameLst>
                                      </p:cBhvr>
                                      <p:to>
                                        <p:strVal val="visible"/>
                                      </p:to>
                                    </p:set>
                                    <p:animEffect transition="in" filter="blinds(horizontal)">
                                      <p:cBhvr>
                                        <p:cTn id="12" dur="500"/>
                                        <p:tgtEl>
                                          <p:spTgt spid="798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blinds(horizontal)">
                                      <p:cBhvr>
                                        <p:cTn id="17" dur="500"/>
                                        <p:tgtEl>
                                          <p:spTgt spid="798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blinds(horizontal)">
                                      <p:cBhvr>
                                        <p:cTn id="22" dur="500"/>
                                        <p:tgtEl>
                                          <p:spTgt spid="798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9878"/>
                                        </p:tgtEl>
                                        <p:attrNameLst>
                                          <p:attrName>style.visibility</p:attrName>
                                        </p:attrNameLst>
                                      </p:cBhvr>
                                      <p:to>
                                        <p:strVal val="visible"/>
                                      </p:to>
                                    </p:set>
                                    <p:animEffect transition="in" filter="blinds(horizontal)">
                                      <p:cBhvr>
                                        <p:cTn id="27"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P spid="79876" grpId="0"/>
      <p:bldP spid="79877" grpId="0"/>
      <p:bldP spid="79878" grpId="0"/>
      <p:bldP spid="79879"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495551" y="593726"/>
            <a:ext cx="4005263" cy="657225"/>
          </a:xfrm>
        </p:spPr>
        <p:txBody>
          <a:bodyPr/>
          <a:lstStyle/>
          <a:p>
            <a:pPr eaLnBrk="1" hangingPunct="1"/>
            <a:r>
              <a:rPr lang="zh-CN" altLang="en-US" sz="2800" b="1">
                <a:ea typeface="幼圆" panose="02010509060101010101" pitchFamily="49" charset="-122"/>
              </a:rPr>
              <a:t>四种受控源符号：</a:t>
            </a:r>
            <a:endParaRPr lang="zh-CN" altLang="en-US" sz="2800" b="1">
              <a:ea typeface="幼圆" panose="02010509060101010101" pitchFamily="49" charset="-122"/>
            </a:endParaRPr>
          </a:p>
        </p:txBody>
      </p:sp>
      <p:sp>
        <p:nvSpPr>
          <p:cNvPr id="81923" name="Rectangle 3"/>
          <p:cNvSpPr>
            <a:spLocks noChangeArrowheads="1"/>
          </p:cNvSpPr>
          <p:nvPr/>
        </p:nvSpPr>
        <p:spPr bwMode="auto">
          <a:xfrm>
            <a:off x="6003635" y="187675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0900" name="Object 4"/>
          <p:cNvGraphicFramePr>
            <a:graphicFrameLocks noChangeAspect="1"/>
          </p:cNvGraphicFramePr>
          <p:nvPr/>
        </p:nvGraphicFramePr>
        <p:xfrm>
          <a:off x="3530601" y="1673226"/>
          <a:ext cx="2474913" cy="2201863"/>
        </p:xfrm>
        <a:graphic>
          <a:graphicData uri="http://schemas.openxmlformats.org/presentationml/2006/ole">
            <mc:AlternateContent xmlns:mc="http://schemas.openxmlformats.org/markup-compatibility/2006">
              <mc:Choice xmlns:v="urn:schemas-microsoft-com:vml" Requires="v">
                <p:oleObj spid="_x0000_s2" name="" r:id="rId1" imgW="1278255" imgH="1202055" progId="Visio.Drawing.11">
                  <p:embed/>
                </p:oleObj>
              </mc:Choice>
              <mc:Fallback>
                <p:oleObj name="" r:id="rId1" imgW="1278255" imgH="120205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601" y="1673226"/>
                        <a:ext cx="2474913"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5" name="Rectangle 5"/>
          <p:cNvSpPr>
            <a:spLocks noChangeArrowheads="1"/>
          </p:cNvSpPr>
          <p:nvPr/>
        </p:nvSpPr>
        <p:spPr bwMode="auto">
          <a:xfrm>
            <a:off x="6003635" y="189104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0902" name="Object 6"/>
          <p:cNvGraphicFramePr>
            <a:graphicFrameLocks noChangeAspect="1"/>
          </p:cNvGraphicFramePr>
          <p:nvPr/>
        </p:nvGraphicFramePr>
        <p:xfrm>
          <a:off x="7716839" y="1628775"/>
          <a:ext cx="2384425" cy="2205038"/>
        </p:xfrm>
        <a:graphic>
          <a:graphicData uri="http://schemas.openxmlformats.org/presentationml/2006/ole">
            <mc:AlternateContent xmlns:mc="http://schemas.openxmlformats.org/markup-compatibility/2006">
              <mc:Choice xmlns:v="urn:schemas-microsoft-com:vml" Requires="v">
                <p:oleObj spid="_x0000_s3" name="" r:id="rId3" imgW="1134745" imgH="1202055" progId="Visio.Drawing.11">
                  <p:embed/>
                </p:oleObj>
              </mc:Choice>
              <mc:Fallback>
                <p:oleObj name="" r:id="rId3" imgW="1134745" imgH="120205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839" y="1628775"/>
                        <a:ext cx="2384425"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7" name="Rectangle 7"/>
          <p:cNvSpPr>
            <a:spLocks noChangeArrowheads="1"/>
          </p:cNvSpPr>
          <p:nvPr/>
        </p:nvSpPr>
        <p:spPr bwMode="auto">
          <a:xfrm>
            <a:off x="6210010" y="18624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0904" name="Object 8"/>
          <p:cNvGraphicFramePr>
            <a:graphicFrameLocks noChangeAspect="1"/>
          </p:cNvGraphicFramePr>
          <p:nvPr/>
        </p:nvGraphicFramePr>
        <p:xfrm>
          <a:off x="3530601" y="3924300"/>
          <a:ext cx="2473325" cy="2160588"/>
        </p:xfrm>
        <a:graphic>
          <a:graphicData uri="http://schemas.openxmlformats.org/presentationml/2006/ole">
            <mc:AlternateContent xmlns:mc="http://schemas.openxmlformats.org/markup-compatibility/2006">
              <mc:Choice xmlns:v="urn:schemas-microsoft-com:vml" Requires="v">
                <p:oleObj spid="_x0000_s4" name="" r:id="rId5" imgW="1287145" imgH="1202055" progId="Visio.Drawing.11">
                  <p:embed/>
                </p:oleObj>
              </mc:Choice>
              <mc:Fallback>
                <p:oleObj name="" r:id="rId5" imgW="1287145" imgH="1202055"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1" y="3924300"/>
                        <a:ext cx="2473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0905" name="Object 9"/>
          <p:cNvGraphicFramePr>
            <a:graphicFrameLocks noChangeAspect="1"/>
          </p:cNvGraphicFramePr>
          <p:nvPr/>
        </p:nvGraphicFramePr>
        <p:xfrm>
          <a:off x="7716839" y="3878264"/>
          <a:ext cx="2466975" cy="2205037"/>
        </p:xfrm>
        <a:graphic>
          <a:graphicData uri="http://schemas.openxmlformats.org/presentationml/2006/ole">
            <mc:AlternateContent xmlns:mc="http://schemas.openxmlformats.org/markup-compatibility/2006">
              <mc:Choice xmlns:v="urn:schemas-microsoft-com:vml" Requires="v">
                <p:oleObj spid="_x0000_s5" name="" r:id="rId7" imgW="1168400" imgH="1202055" progId="Visio.Drawing.11">
                  <p:embed/>
                </p:oleObj>
              </mc:Choice>
              <mc:Fallback>
                <p:oleObj name="" r:id="rId7" imgW="1168400" imgH="1202055"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6839" y="3878264"/>
                        <a:ext cx="2466975"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6" name="Rectangle 10"/>
          <p:cNvSpPr>
            <a:spLocks noChangeArrowheads="1"/>
          </p:cNvSpPr>
          <p:nvPr/>
        </p:nvSpPr>
        <p:spPr bwMode="auto">
          <a:xfrm>
            <a:off x="2405063" y="2573338"/>
            <a:ext cx="90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VCVS</a:t>
            </a:r>
            <a:endParaRPr lang="en-US" altLang="zh-CN">
              <a:latin typeface="幼圆" panose="02010509060101010101" pitchFamily="49" charset="-122"/>
            </a:endParaRPr>
          </a:p>
        </p:txBody>
      </p:sp>
      <p:sp>
        <p:nvSpPr>
          <p:cNvPr id="80907" name="Rectangle 11"/>
          <p:cNvSpPr>
            <a:spLocks noChangeArrowheads="1"/>
          </p:cNvSpPr>
          <p:nvPr/>
        </p:nvSpPr>
        <p:spPr bwMode="auto">
          <a:xfrm>
            <a:off x="6726239" y="2528888"/>
            <a:ext cx="1222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VCCS</a:t>
            </a:r>
            <a:endParaRPr lang="en-US" altLang="zh-CN">
              <a:latin typeface="幼圆" panose="02010509060101010101" pitchFamily="49" charset="-122"/>
            </a:endParaRPr>
          </a:p>
        </p:txBody>
      </p:sp>
      <p:sp>
        <p:nvSpPr>
          <p:cNvPr id="80908" name="Rectangle 12"/>
          <p:cNvSpPr>
            <a:spLocks noChangeArrowheads="1"/>
          </p:cNvSpPr>
          <p:nvPr/>
        </p:nvSpPr>
        <p:spPr bwMode="auto">
          <a:xfrm>
            <a:off x="2495550" y="4733926"/>
            <a:ext cx="90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CCVS</a:t>
            </a:r>
            <a:endParaRPr lang="en-US" altLang="zh-CN">
              <a:latin typeface="幼圆" panose="02010509060101010101" pitchFamily="49" charset="-122"/>
            </a:endParaRPr>
          </a:p>
        </p:txBody>
      </p:sp>
      <p:sp>
        <p:nvSpPr>
          <p:cNvPr id="80909" name="Rectangle 13"/>
          <p:cNvSpPr>
            <a:spLocks noChangeArrowheads="1"/>
          </p:cNvSpPr>
          <p:nvPr/>
        </p:nvSpPr>
        <p:spPr bwMode="auto">
          <a:xfrm>
            <a:off x="6770689" y="4689476"/>
            <a:ext cx="1208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a:latin typeface="幼圆" panose="02010509060101010101" pitchFamily="49" charset="-122"/>
              </a:rPr>
              <a:t>CCCS</a:t>
            </a:r>
            <a:endParaRPr lang="en-US" altLang="zh-CN">
              <a:latin typeface="幼圆" panose="02010509060101010101" pitchFamily="49" charset="-122"/>
            </a:endParaRPr>
          </a:p>
        </p:txBody>
      </p:sp>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6"/>
                                        </p:tgtEl>
                                        <p:attrNameLst>
                                          <p:attrName>style.visibility</p:attrName>
                                        </p:attrNameLst>
                                      </p:cBhvr>
                                      <p:to>
                                        <p:strVal val="visible"/>
                                      </p:to>
                                    </p:set>
                                    <p:animEffect transition="in" filter="blinds(horizontal)">
                                      <p:cBhvr>
                                        <p:cTn id="7" dur="500"/>
                                        <p:tgtEl>
                                          <p:spTgt spid="80906"/>
                                        </p:tgtEl>
                                      </p:cBhvr>
                                    </p:animEffect>
                                  </p:childTnLst>
                                </p:cTn>
                              </p:par>
                              <p:par>
                                <p:cTn id="8" presetID="3" presetClass="entr" presetSubtype="10" fill="hold" nodeType="withEffect">
                                  <p:stCondLst>
                                    <p:cond delay="0"/>
                                  </p:stCondLst>
                                  <p:childTnLst>
                                    <p:set>
                                      <p:cBhvr>
                                        <p:cTn id="9" dur="1" fill="hold">
                                          <p:stCondLst>
                                            <p:cond delay="0"/>
                                          </p:stCondLst>
                                        </p:cTn>
                                        <p:tgtEl>
                                          <p:spTgt spid="80900"/>
                                        </p:tgtEl>
                                        <p:attrNameLst>
                                          <p:attrName>style.visibility</p:attrName>
                                        </p:attrNameLst>
                                      </p:cBhvr>
                                      <p:to>
                                        <p:strVal val="visible"/>
                                      </p:to>
                                    </p:set>
                                    <p:animEffect transition="in" filter="blinds(horizontal)">
                                      <p:cBhvr>
                                        <p:cTn id="10" dur="500"/>
                                        <p:tgtEl>
                                          <p:spTgt spid="8090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0907"/>
                                        </p:tgtEl>
                                        <p:attrNameLst>
                                          <p:attrName>style.visibility</p:attrName>
                                        </p:attrNameLst>
                                      </p:cBhvr>
                                      <p:to>
                                        <p:strVal val="visible"/>
                                      </p:to>
                                    </p:set>
                                    <p:animEffect transition="in" filter="blinds(horizontal)">
                                      <p:cBhvr>
                                        <p:cTn id="15" dur="500"/>
                                        <p:tgtEl>
                                          <p:spTgt spid="80907"/>
                                        </p:tgtEl>
                                      </p:cBhvr>
                                    </p:animEffect>
                                  </p:childTnLst>
                                </p:cTn>
                              </p:par>
                              <p:par>
                                <p:cTn id="16" presetID="3" presetClass="entr" presetSubtype="10" fill="hold" nodeType="withEffect">
                                  <p:stCondLst>
                                    <p:cond delay="0"/>
                                  </p:stCondLst>
                                  <p:childTnLst>
                                    <p:set>
                                      <p:cBhvr>
                                        <p:cTn id="17" dur="1" fill="hold">
                                          <p:stCondLst>
                                            <p:cond delay="0"/>
                                          </p:stCondLst>
                                        </p:cTn>
                                        <p:tgtEl>
                                          <p:spTgt spid="80902"/>
                                        </p:tgtEl>
                                        <p:attrNameLst>
                                          <p:attrName>style.visibility</p:attrName>
                                        </p:attrNameLst>
                                      </p:cBhvr>
                                      <p:to>
                                        <p:strVal val="visible"/>
                                      </p:to>
                                    </p:set>
                                    <p:animEffect transition="in" filter="blinds(horizontal)">
                                      <p:cBhvr>
                                        <p:cTn id="18" dur="500"/>
                                        <p:tgtEl>
                                          <p:spTgt spid="8090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908"/>
                                        </p:tgtEl>
                                        <p:attrNameLst>
                                          <p:attrName>style.visibility</p:attrName>
                                        </p:attrNameLst>
                                      </p:cBhvr>
                                      <p:to>
                                        <p:strVal val="visible"/>
                                      </p:to>
                                    </p:set>
                                    <p:animEffect transition="in" filter="blinds(horizontal)">
                                      <p:cBhvr>
                                        <p:cTn id="23" dur="500"/>
                                        <p:tgtEl>
                                          <p:spTgt spid="80908"/>
                                        </p:tgtEl>
                                      </p:cBhvr>
                                    </p:animEffect>
                                  </p:childTnLst>
                                </p:cTn>
                              </p:par>
                              <p:par>
                                <p:cTn id="24" presetID="3" presetClass="entr" presetSubtype="10" fill="hold" nodeType="withEffect">
                                  <p:stCondLst>
                                    <p:cond delay="0"/>
                                  </p:stCondLst>
                                  <p:childTnLst>
                                    <p:set>
                                      <p:cBhvr>
                                        <p:cTn id="25" dur="1" fill="hold">
                                          <p:stCondLst>
                                            <p:cond delay="0"/>
                                          </p:stCondLst>
                                        </p:cTn>
                                        <p:tgtEl>
                                          <p:spTgt spid="80904"/>
                                        </p:tgtEl>
                                        <p:attrNameLst>
                                          <p:attrName>style.visibility</p:attrName>
                                        </p:attrNameLst>
                                      </p:cBhvr>
                                      <p:to>
                                        <p:strVal val="visible"/>
                                      </p:to>
                                    </p:set>
                                    <p:animEffect transition="in" filter="blinds(horizontal)">
                                      <p:cBhvr>
                                        <p:cTn id="26" dur="500"/>
                                        <p:tgtEl>
                                          <p:spTgt spid="8090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0909"/>
                                        </p:tgtEl>
                                        <p:attrNameLst>
                                          <p:attrName>style.visibility</p:attrName>
                                        </p:attrNameLst>
                                      </p:cBhvr>
                                      <p:to>
                                        <p:strVal val="visible"/>
                                      </p:to>
                                    </p:set>
                                    <p:animEffect transition="in" filter="blinds(horizontal)">
                                      <p:cBhvr>
                                        <p:cTn id="31" dur="500"/>
                                        <p:tgtEl>
                                          <p:spTgt spid="80909"/>
                                        </p:tgtEl>
                                      </p:cBhvr>
                                    </p:animEffect>
                                  </p:childTnLst>
                                </p:cTn>
                              </p:par>
                              <p:par>
                                <p:cTn id="32" presetID="3" presetClass="entr" presetSubtype="10" fill="hold" nodeType="withEffect">
                                  <p:stCondLst>
                                    <p:cond delay="0"/>
                                  </p:stCondLst>
                                  <p:childTnLst>
                                    <p:set>
                                      <p:cBhvr>
                                        <p:cTn id="33" dur="1" fill="hold">
                                          <p:stCondLst>
                                            <p:cond delay="0"/>
                                          </p:stCondLst>
                                        </p:cTn>
                                        <p:tgtEl>
                                          <p:spTgt spid="80905"/>
                                        </p:tgtEl>
                                        <p:attrNameLst>
                                          <p:attrName>style.visibility</p:attrName>
                                        </p:attrNameLst>
                                      </p:cBhvr>
                                      <p:to>
                                        <p:strVal val="visible"/>
                                      </p:to>
                                    </p:set>
                                    <p:animEffect transition="in" filter="blinds(horizontal)">
                                      <p:cBhvr>
                                        <p:cTn id="34" dur="500"/>
                                        <p:tgtEl>
                                          <p:spTgt spid="80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p:bldP spid="80907" grpId="0"/>
      <p:bldP spid="80908" grpId="0"/>
      <p:bldP spid="80909"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2046289" y="614364"/>
            <a:ext cx="6480175" cy="611187"/>
          </a:xfrm>
        </p:spPr>
        <p:txBody>
          <a:bodyPr/>
          <a:lstStyle/>
          <a:p>
            <a:pPr eaLnBrk="1" hangingPunct="1"/>
            <a:r>
              <a:rPr lang="en-US" altLang="zh-CN" sz="3200" b="1">
                <a:latin typeface="宋体" pitchFamily="2" charset="-122"/>
              </a:rPr>
              <a:t>2</a:t>
            </a:r>
            <a:r>
              <a:rPr lang="zh-CN" altLang="en-US" sz="3200" b="1">
                <a:latin typeface="宋体" pitchFamily="2" charset="-122"/>
              </a:rPr>
              <a:t>．晶体管的简化小信号模型</a:t>
            </a:r>
            <a:r>
              <a:rPr lang="zh-CN" altLang="en-US"/>
              <a:t> </a:t>
            </a:r>
            <a:endParaRPr lang="zh-CN" altLang="en-US"/>
          </a:p>
        </p:txBody>
      </p:sp>
      <p:sp>
        <p:nvSpPr>
          <p:cNvPr id="81923" name="Rectangle 3"/>
          <p:cNvSpPr>
            <a:spLocks noChangeArrowheads="1"/>
          </p:cNvSpPr>
          <p:nvPr/>
        </p:nvSpPr>
        <p:spPr bwMode="auto">
          <a:xfrm>
            <a:off x="2225676" y="1284606"/>
            <a:ext cx="4545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晶体管工作在放大区，即</a:t>
            </a:r>
            <a:r>
              <a:rPr lang="en-US" altLang="zh-CN">
                <a:latin typeface="幼圆" panose="02010509060101010101" pitchFamily="49" charset="-122"/>
              </a:rPr>
              <a:t>:</a:t>
            </a:r>
            <a:endParaRPr lang="en-US" altLang="zh-CN">
              <a:latin typeface="幼圆" panose="02010509060101010101" pitchFamily="49" charset="-122"/>
            </a:endParaRPr>
          </a:p>
        </p:txBody>
      </p:sp>
      <p:sp>
        <p:nvSpPr>
          <p:cNvPr id="82948" name="Rectangle 4"/>
          <p:cNvSpPr>
            <a:spLocks noChangeArrowheads="1"/>
          </p:cNvSpPr>
          <p:nvPr/>
        </p:nvSpPr>
        <p:spPr bwMode="auto">
          <a:xfrm>
            <a:off x="6003635" y="186278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25" name="Object 5"/>
          <p:cNvGraphicFramePr>
            <a:graphicFrameLocks noChangeAspect="1"/>
          </p:cNvGraphicFramePr>
          <p:nvPr/>
        </p:nvGraphicFramePr>
        <p:xfrm>
          <a:off x="6816725" y="1733868"/>
          <a:ext cx="1779588" cy="2025650"/>
        </p:xfrm>
        <a:graphic>
          <a:graphicData uri="http://schemas.openxmlformats.org/presentationml/2006/ole">
            <mc:AlternateContent xmlns:mc="http://schemas.openxmlformats.org/markup-compatibility/2006">
              <mc:Choice xmlns:v="urn:schemas-microsoft-com:vml" Requires="v">
                <p:oleObj spid="_x0000_s2" name="" r:id="rId1" imgW="1524000" imgH="1481455" progId="Visio.Drawing.11">
                  <p:embed/>
                </p:oleObj>
              </mc:Choice>
              <mc:Fallback>
                <p:oleObj name="" r:id="rId1" imgW="1524000" imgH="148145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5" y="1733868"/>
                        <a:ext cx="1779588"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6" name="Rectangle 6"/>
          <p:cNvSpPr>
            <a:spLocks noChangeArrowheads="1"/>
          </p:cNvSpPr>
          <p:nvPr/>
        </p:nvSpPr>
        <p:spPr bwMode="auto">
          <a:xfrm>
            <a:off x="1909764" y="2138680"/>
            <a:ext cx="4795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ea typeface="华文楷体" panose="02010600040101010101" pitchFamily="2" charset="-122"/>
              </a:rPr>
              <a:t>    </a:t>
            </a:r>
            <a:r>
              <a:rPr lang="en-US" altLang="zh-CN">
                <a:latin typeface="幼圆" panose="02010509060101010101" pitchFamily="49" charset="-122"/>
              </a:rPr>
              <a:t>B-E</a:t>
            </a:r>
            <a:r>
              <a:rPr lang="zh-CN" altLang="en-US">
                <a:latin typeface="幼圆" panose="02010509060101010101" pitchFamily="49" charset="-122"/>
              </a:rPr>
              <a:t>之间，工作在输入特性</a:t>
            </a:r>
            <a:endParaRPr lang="zh-CN" altLang="en-US">
              <a:latin typeface="幼圆" panose="02010509060101010101" pitchFamily="49" charset="-122"/>
            </a:endParaRPr>
          </a:p>
          <a:p>
            <a:pPr eaLnBrk="1" hangingPunct="1"/>
            <a:r>
              <a:rPr lang="zh-CN" altLang="en-US">
                <a:latin typeface="幼圆" panose="02010509060101010101" pitchFamily="49" charset="-122"/>
              </a:rPr>
              <a:t>的近似线性区， </a:t>
            </a:r>
            <a:endParaRPr lang="zh-CN" altLang="en-US">
              <a:latin typeface="幼圆" panose="02010509060101010101" pitchFamily="49" charset="-122"/>
            </a:endParaRPr>
          </a:p>
        </p:txBody>
      </p:sp>
      <p:sp>
        <p:nvSpPr>
          <p:cNvPr id="82951" name="Rectangle 7"/>
          <p:cNvSpPr>
            <a:spLocks noChangeArrowheads="1"/>
          </p:cNvSpPr>
          <p:nvPr/>
        </p:nvSpPr>
        <p:spPr bwMode="auto">
          <a:xfrm>
            <a:off x="6003635" y="324867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28" name="对象 81927"/>
          <p:cNvGraphicFramePr>
            <a:graphicFrameLocks noChangeAspect="1"/>
          </p:cNvGraphicFramePr>
          <p:nvPr/>
        </p:nvGraphicFramePr>
        <p:xfrm>
          <a:off x="4340225" y="2633980"/>
          <a:ext cx="2205038" cy="541338"/>
        </p:xfrm>
        <a:graphic>
          <a:graphicData uri="http://schemas.openxmlformats.org/presentationml/2006/ole">
            <mc:AlternateContent xmlns:mc="http://schemas.openxmlformats.org/markup-compatibility/2006">
              <mc:Choice xmlns:v="urn:schemas-microsoft-com:vml" Requires="v">
                <p:oleObj spid="_x0000_s3" name="" r:id="rId3" imgW="941070" imgH="228600" progId="">
                  <p:embed/>
                </p:oleObj>
              </mc:Choice>
              <mc:Fallback>
                <p:oleObj name="" r:id="rId3" imgW="941070" imgH="228600" progId="">
                  <p:embed/>
                  <p:pic>
                    <p:nvPicPr>
                      <p:cNvPr id="0" name="对象 819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5" y="2633980"/>
                        <a:ext cx="22050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3" name="Rectangle 9"/>
          <p:cNvSpPr>
            <a:spLocks noChangeArrowheads="1"/>
          </p:cNvSpPr>
          <p:nvPr/>
        </p:nvSpPr>
        <p:spPr bwMode="auto">
          <a:xfrm>
            <a:off x="6003635" y="314865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30" name="对象 81929"/>
          <p:cNvGraphicFramePr>
            <a:graphicFrameLocks noChangeAspect="1"/>
          </p:cNvGraphicFramePr>
          <p:nvPr/>
        </p:nvGraphicFramePr>
        <p:xfrm>
          <a:off x="2630488" y="3175319"/>
          <a:ext cx="3600450" cy="898525"/>
        </p:xfrm>
        <a:graphic>
          <a:graphicData uri="http://schemas.openxmlformats.org/presentationml/2006/ole">
            <mc:AlternateContent xmlns:mc="http://schemas.openxmlformats.org/markup-compatibility/2006">
              <mc:Choice xmlns:v="urn:schemas-microsoft-com:vml" Requires="v">
                <p:oleObj spid="_x0000_s4" name="" r:id="rId5" imgW="1701800" imgH="431800" progId="">
                  <p:embed/>
                </p:oleObj>
              </mc:Choice>
              <mc:Fallback>
                <p:oleObj name="" r:id="rId5" imgW="1701800" imgH="431800" progId="">
                  <p:embed/>
                  <p:pic>
                    <p:nvPicPr>
                      <p:cNvPr id="0" name="对象 819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488" y="3175319"/>
                        <a:ext cx="3600450" cy="898525"/>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5" name="Rectangle 11"/>
          <p:cNvSpPr>
            <a:spLocks noChangeArrowheads="1"/>
          </p:cNvSpPr>
          <p:nvPr/>
        </p:nvSpPr>
        <p:spPr bwMode="auto">
          <a:xfrm>
            <a:off x="6003635" y="182944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32" name="Object 12"/>
          <p:cNvGraphicFramePr>
            <a:graphicFrameLocks noChangeAspect="1"/>
          </p:cNvGraphicFramePr>
          <p:nvPr/>
        </p:nvGraphicFramePr>
        <p:xfrm>
          <a:off x="8753476" y="1733868"/>
          <a:ext cx="1914525" cy="1860550"/>
        </p:xfrm>
        <a:graphic>
          <a:graphicData uri="http://schemas.openxmlformats.org/presentationml/2006/ole">
            <mc:AlternateContent xmlns:mc="http://schemas.openxmlformats.org/markup-compatibility/2006">
              <mc:Choice xmlns:v="urn:schemas-microsoft-com:vml" Requires="v">
                <p:oleObj spid="_x0000_s5" name="" r:id="rId7" imgW="1278255" imgH="1430655" progId="Visio.Drawing.11">
                  <p:embed/>
                </p:oleObj>
              </mc:Choice>
              <mc:Fallback>
                <p:oleObj name="" r:id="rId7" imgW="1278255" imgH="1430655"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3476" y="1733868"/>
                        <a:ext cx="19145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7" name="Rectangle 13"/>
          <p:cNvSpPr>
            <a:spLocks noChangeArrowheads="1"/>
          </p:cNvSpPr>
          <p:nvPr/>
        </p:nvSpPr>
        <p:spPr bwMode="auto">
          <a:xfrm>
            <a:off x="6003635" y="324867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34" name="对象 81933"/>
          <p:cNvGraphicFramePr>
            <a:graphicFrameLocks noChangeAspect="1"/>
          </p:cNvGraphicFramePr>
          <p:nvPr/>
        </p:nvGraphicFramePr>
        <p:xfrm>
          <a:off x="2360613" y="4119881"/>
          <a:ext cx="1574800" cy="455613"/>
        </p:xfrm>
        <a:graphic>
          <a:graphicData uri="http://schemas.openxmlformats.org/presentationml/2006/ole">
            <mc:AlternateContent xmlns:mc="http://schemas.openxmlformats.org/markup-compatibility/2006">
              <mc:Choice xmlns:v="urn:schemas-microsoft-com:vml" Requires="v">
                <p:oleObj spid="_x0000_s6" name="" r:id="rId9" imgW="648335" imgH="228600" progId="">
                  <p:embed/>
                </p:oleObj>
              </mc:Choice>
              <mc:Fallback>
                <p:oleObj name="" r:id="rId9" imgW="648335" imgH="228600" progId="">
                  <p:embed/>
                  <p:pic>
                    <p:nvPicPr>
                      <p:cNvPr id="0" name="对象 819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0613" y="4119881"/>
                        <a:ext cx="1574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959" name="Rectangle 15"/>
          <p:cNvSpPr>
            <a:spLocks noChangeArrowheads="1"/>
          </p:cNvSpPr>
          <p:nvPr/>
        </p:nvSpPr>
        <p:spPr bwMode="auto">
          <a:xfrm>
            <a:off x="6003635" y="324867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36" name="对象 81935"/>
          <p:cNvGraphicFramePr>
            <a:graphicFrameLocks noChangeAspect="1"/>
          </p:cNvGraphicFramePr>
          <p:nvPr/>
        </p:nvGraphicFramePr>
        <p:xfrm>
          <a:off x="4295776" y="4119880"/>
          <a:ext cx="1439863" cy="450850"/>
        </p:xfrm>
        <a:graphic>
          <a:graphicData uri="http://schemas.openxmlformats.org/presentationml/2006/ole">
            <mc:AlternateContent xmlns:mc="http://schemas.openxmlformats.org/markup-compatibility/2006">
              <mc:Choice xmlns:v="urn:schemas-microsoft-com:vml" Requires="v">
                <p:oleObj spid="_x0000_s7" name="" r:id="rId11" imgW="673735" imgH="228600" progId="">
                  <p:embed/>
                </p:oleObj>
              </mc:Choice>
              <mc:Fallback>
                <p:oleObj name="" r:id="rId11" imgW="673735" imgH="228600" progId="">
                  <p:embed/>
                  <p:pic>
                    <p:nvPicPr>
                      <p:cNvPr id="0" name="对象 819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5776" y="4119880"/>
                        <a:ext cx="14398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37" name="Rectangle 17"/>
          <p:cNvSpPr>
            <a:spLocks noChangeArrowheads="1"/>
          </p:cNvSpPr>
          <p:nvPr/>
        </p:nvSpPr>
        <p:spPr bwMode="auto">
          <a:xfrm>
            <a:off x="2809875" y="4659631"/>
            <a:ext cx="157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幼圆" panose="02010509060101010101" pitchFamily="49" charset="-122"/>
              </a:rPr>
              <a:t>C-E</a:t>
            </a:r>
            <a:r>
              <a:rPr lang="zh-CN" altLang="en-US">
                <a:latin typeface="幼圆" panose="02010509060101010101" pitchFamily="49" charset="-122"/>
              </a:rPr>
              <a:t>之间</a:t>
            </a:r>
            <a:r>
              <a:rPr lang="en-US" altLang="zh-CN">
                <a:latin typeface="幼圆" panose="02010509060101010101" pitchFamily="49" charset="-122"/>
              </a:rPr>
              <a:t>,</a:t>
            </a:r>
            <a:endParaRPr lang="en-US" altLang="zh-CN">
              <a:ea typeface="华文楷体" panose="02010600040101010101" pitchFamily="2" charset="-122"/>
            </a:endParaRPr>
          </a:p>
        </p:txBody>
      </p:sp>
      <p:sp>
        <p:nvSpPr>
          <p:cNvPr id="82962" name="Rectangle 18"/>
          <p:cNvSpPr>
            <a:spLocks noChangeArrowheads="1"/>
          </p:cNvSpPr>
          <p:nvPr/>
        </p:nvSpPr>
        <p:spPr bwMode="auto">
          <a:xfrm>
            <a:off x="6003635" y="324867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2963" name="Rectangle 20"/>
          <p:cNvSpPr>
            <a:spLocks noChangeArrowheads="1"/>
          </p:cNvSpPr>
          <p:nvPr/>
        </p:nvSpPr>
        <p:spPr bwMode="auto">
          <a:xfrm>
            <a:off x="6003635" y="324867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1942" name="Rectangle 22"/>
          <p:cNvSpPr>
            <a:spLocks noChangeArrowheads="1"/>
          </p:cNvSpPr>
          <p:nvPr/>
        </p:nvSpPr>
        <p:spPr bwMode="auto">
          <a:xfrm>
            <a:off x="2270125" y="5739131"/>
            <a:ext cx="4237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用电流控制电流源模型</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82965" name="Rectangle 23"/>
          <p:cNvSpPr>
            <a:spLocks noChangeArrowheads="1"/>
          </p:cNvSpPr>
          <p:nvPr/>
        </p:nvSpPr>
        <p:spPr bwMode="auto">
          <a:xfrm>
            <a:off x="6003635" y="177229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1944" name="Object 24"/>
          <p:cNvGraphicFramePr>
            <a:graphicFrameLocks noChangeAspect="1"/>
          </p:cNvGraphicFramePr>
          <p:nvPr/>
        </p:nvGraphicFramePr>
        <p:xfrm>
          <a:off x="7040723" y="3908109"/>
          <a:ext cx="3027045" cy="2455545"/>
        </p:xfrm>
        <a:graphic>
          <a:graphicData uri="http://schemas.openxmlformats.org/presentationml/2006/ole">
            <mc:AlternateContent xmlns:mc="http://schemas.openxmlformats.org/markup-compatibility/2006">
              <mc:Choice xmlns:v="urn:schemas-microsoft-com:vml" Requires="v">
                <p:oleObj spid="_x0000_s8" name="" r:id="rId13" imgW="2052320" imgH="1775460" progId="Visio.Drawing.11">
                  <p:embed/>
                </p:oleObj>
              </mc:Choice>
              <mc:Fallback>
                <p:oleObj name="" r:id="rId13" imgW="2052320" imgH="1775460" progId="Visio.Drawing.11">
                  <p:embed/>
                  <p:pic>
                    <p:nvPicPr>
                      <p:cNvPr id="0" name="Object 24"/>
                      <p:cNvPicPr>
                        <a:picLocks noChangeAspect="1" noChangeArrowheads="1"/>
                      </p:cNvPicPr>
                      <p:nvPr/>
                    </p:nvPicPr>
                    <p:blipFill>
                      <a:blip r:embed="rId14"/>
                      <a:srcRect/>
                      <a:stretch>
                        <a:fillRect/>
                      </a:stretch>
                    </p:blipFill>
                    <p:spPr bwMode="auto">
                      <a:xfrm>
                        <a:off x="7040723" y="3908109"/>
                        <a:ext cx="3027045" cy="245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8">
            <a:hlinkClick r:id="" action="ppaction://ole?verb=1"/>
          </p:cNvPr>
          <p:cNvGraphicFramePr>
            <a:graphicFrameLocks noChangeAspect="1"/>
          </p:cNvGraphicFramePr>
          <p:nvPr/>
        </p:nvGraphicFramePr>
        <p:xfrm>
          <a:off x="4826001" y="4659631"/>
          <a:ext cx="1520825" cy="487363"/>
        </p:xfrm>
        <a:graphic>
          <a:graphicData uri="http://schemas.openxmlformats.org/presentationml/2006/ole">
            <mc:AlternateContent xmlns:mc="http://schemas.openxmlformats.org/markup-compatibility/2006">
              <mc:Choice xmlns:v="urn:schemas-microsoft-com:vml" Requires="v">
                <p:oleObj spid="_x0000_s10" name="" r:id="rId15" imgW="736600" imgH="228600" progId="Equation.KSEE3">
                  <p:embed/>
                </p:oleObj>
              </mc:Choice>
              <mc:Fallback>
                <p:oleObj name="" r:id="rId15" imgW="736600" imgH="228600" progId="Equation.KSEE3">
                  <p:embed/>
                  <p:pic>
                    <p:nvPicPr>
                      <p:cNvPr id="0" name="对象 1">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6001" y="4659631"/>
                        <a:ext cx="15208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文本框 10"/>
          <p:cNvSpPr txBox="1">
            <a:spLocks noChangeArrowheads="1"/>
          </p:cNvSpPr>
          <p:nvPr/>
        </p:nvSpPr>
        <p:spPr bwMode="auto">
          <a:xfrm>
            <a:off x="2443163" y="5215255"/>
            <a:ext cx="3727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Times New Roman" panose="02020503050405090304" pitchFamily="18" charset="0"/>
              </a:rPr>
              <a:t>∆</a:t>
            </a:r>
            <a:r>
              <a:rPr lang="en-US" altLang="zh-CN" b="0" i="1">
                <a:latin typeface="Times New Roman" panose="02020503050405090304" pitchFamily="18" charset="0"/>
              </a:rPr>
              <a:t>I</a:t>
            </a:r>
            <a:r>
              <a:rPr lang="en-US" altLang="zh-CN" b="0" i="1" baseline="-25000">
                <a:latin typeface="Times New Roman" panose="02020503050405090304" pitchFamily="18" charset="0"/>
              </a:rPr>
              <a:t>C</a:t>
            </a:r>
            <a:r>
              <a:rPr lang="zh-CN" altLang="en-US">
                <a:latin typeface="Times New Roman" panose="02020503050405090304" pitchFamily="18" charset="0"/>
              </a:rPr>
              <a:t>与∆</a:t>
            </a:r>
            <a:r>
              <a:rPr lang="en-US" altLang="zh-CN" b="0" i="1">
                <a:latin typeface="Times New Roman" panose="02020503050405090304" pitchFamily="18" charset="0"/>
              </a:rPr>
              <a:t>U</a:t>
            </a:r>
            <a:r>
              <a:rPr lang="en-US" altLang="zh-CN" b="0" i="1" baseline="-25000">
                <a:latin typeface="Times New Roman" panose="02020503050405090304" pitchFamily="18" charset="0"/>
              </a:rPr>
              <a:t>CE</a:t>
            </a:r>
            <a:r>
              <a:rPr lang="zh-CN" altLang="en-US">
                <a:latin typeface="Times New Roman" panose="02020503050405090304" pitchFamily="18" charset="0"/>
              </a:rPr>
              <a:t>基本无关</a:t>
            </a:r>
            <a:endParaRPr lang="zh-CN" altLang="en-US">
              <a:latin typeface="Times New Roman" panose="02020503050405090304" pitchFamily="18" charset="0"/>
            </a:endParaRPr>
          </a:p>
        </p:txBody>
      </p:sp>
      <p:sp>
        <p:nvSpPr>
          <p:cNvPr id="12" name="灯片编号占位符 1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animEffect transition="in" filter="blinds(horizontal)">
                                      <p:cBhvr>
                                        <p:cTn id="7" dur="500"/>
                                        <p:tgtEl>
                                          <p:spTgt spid="819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blinds(horizontal)">
                                      <p:cBhvr>
                                        <p:cTn id="12" dur="500"/>
                                        <p:tgtEl>
                                          <p:spTgt spid="819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blinds(horizontal)">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32"/>
                                        </p:tgtEl>
                                        <p:attrNameLst>
                                          <p:attrName>style.visibility</p:attrName>
                                        </p:attrNameLst>
                                      </p:cBhvr>
                                      <p:to>
                                        <p:strVal val="visible"/>
                                      </p:to>
                                    </p:set>
                                    <p:animEffect transition="in" filter="blinds(horizontal)">
                                      <p:cBhvr>
                                        <p:cTn id="22" dur="500"/>
                                        <p:tgtEl>
                                          <p:spTgt spid="8193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32"/>
                                        </p:tgtEl>
                                        <p:attrNameLst>
                                          <p:attrName>style.visibility</p:attrName>
                                        </p:attrNameLst>
                                      </p:cBhvr>
                                      <p:to>
                                        <p:strVal val="visible"/>
                                      </p:to>
                                    </p:set>
                                    <p:animEffect transition="in" filter="blinds(horizontal)">
                                      <p:cBhvr>
                                        <p:cTn id="27" dur="500"/>
                                        <p:tgtEl>
                                          <p:spTgt spid="81932"/>
                                        </p:tgtEl>
                                      </p:cBhvr>
                                    </p:animEffect>
                                  </p:childTnLst>
                                </p:cTn>
                              </p:par>
                              <p:par>
                                <p:cTn id="28" presetID="3" presetClass="entr" presetSubtype="10" fill="hold" nodeType="withEffect">
                                  <p:stCondLst>
                                    <p:cond delay="0"/>
                                  </p:stCondLst>
                                  <p:childTnLst>
                                    <p:set>
                                      <p:cBhvr>
                                        <p:cTn id="29" dur="1" fill="hold">
                                          <p:stCondLst>
                                            <p:cond delay="0"/>
                                          </p:stCondLst>
                                        </p:cTn>
                                        <p:tgtEl>
                                          <p:spTgt spid="81928"/>
                                        </p:tgtEl>
                                        <p:attrNameLst>
                                          <p:attrName>style.visibility</p:attrName>
                                        </p:attrNameLst>
                                      </p:cBhvr>
                                      <p:to>
                                        <p:strVal val="visible"/>
                                      </p:to>
                                    </p:set>
                                    <p:animEffect transition="in" filter="blinds(horizontal)">
                                      <p:cBhvr>
                                        <p:cTn id="30" dur="500"/>
                                        <p:tgtEl>
                                          <p:spTgt spid="819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1930"/>
                                        </p:tgtEl>
                                        <p:attrNameLst>
                                          <p:attrName>style.visibility</p:attrName>
                                        </p:attrNameLst>
                                      </p:cBhvr>
                                      <p:to>
                                        <p:strVal val="visible"/>
                                      </p:to>
                                    </p:set>
                                    <p:animEffect transition="in" filter="blinds(horizontal)">
                                      <p:cBhvr>
                                        <p:cTn id="35" dur="500"/>
                                        <p:tgtEl>
                                          <p:spTgt spid="8193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1934"/>
                                        </p:tgtEl>
                                        <p:attrNameLst>
                                          <p:attrName>style.visibility</p:attrName>
                                        </p:attrNameLst>
                                      </p:cBhvr>
                                      <p:to>
                                        <p:strVal val="visible"/>
                                      </p:to>
                                    </p:set>
                                    <p:animEffect transition="in" filter="blinds(horizontal)">
                                      <p:cBhvr>
                                        <p:cTn id="40" dur="500"/>
                                        <p:tgtEl>
                                          <p:spTgt spid="8193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1936"/>
                                        </p:tgtEl>
                                        <p:attrNameLst>
                                          <p:attrName>style.visibility</p:attrName>
                                        </p:attrNameLst>
                                      </p:cBhvr>
                                      <p:to>
                                        <p:strVal val="visible"/>
                                      </p:to>
                                    </p:set>
                                    <p:animEffect transition="in" filter="blinds(horizontal)">
                                      <p:cBhvr>
                                        <p:cTn id="45" dur="500"/>
                                        <p:tgtEl>
                                          <p:spTgt spid="8193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1937"/>
                                        </p:tgtEl>
                                        <p:attrNameLst>
                                          <p:attrName>style.visibility</p:attrName>
                                        </p:attrNameLst>
                                      </p:cBhvr>
                                      <p:to>
                                        <p:strVal val="visible"/>
                                      </p:to>
                                    </p:set>
                                    <p:animEffect transition="in" filter="blinds(horizontal)">
                                      <p:cBhvr>
                                        <p:cTn id="50" dur="500"/>
                                        <p:tgtEl>
                                          <p:spTgt spid="8193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1942"/>
                                        </p:tgtEl>
                                        <p:attrNameLst>
                                          <p:attrName>style.visibility</p:attrName>
                                        </p:attrNameLst>
                                      </p:cBhvr>
                                      <p:to>
                                        <p:strVal val="visible"/>
                                      </p:to>
                                    </p:set>
                                    <p:animEffect transition="in" filter="blinds(horizontal)">
                                      <p:cBhvr>
                                        <p:cTn id="55" dur="500"/>
                                        <p:tgtEl>
                                          <p:spTgt spid="8194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81944"/>
                                        </p:tgtEl>
                                        <p:attrNameLst>
                                          <p:attrName>style.visibility</p:attrName>
                                        </p:attrNameLst>
                                      </p:cBhvr>
                                      <p:to>
                                        <p:strVal val="visible"/>
                                      </p:to>
                                    </p:set>
                                    <p:animEffect transition="in" filter="blinds(horizontal)">
                                      <p:cBhvr>
                                        <p:cTn id="60" dur="500"/>
                                        <p:tgtEl>
                                          <p:spTgt spid="8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P spid="81926" grpId="0"/>
      <p:bldP spid="81937" grpId="0"/>
      <p:bldP spid="819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p:cNvPicPr>
          <p:nvPr/>
        </p:nvPicPr>
        <p:blipFill>
          <a:blip r:embed="rId1"/>
          <a:stretch>
            <a:fillRect/>
          </a:stretch>
        </p:blipFill>
        <p:spPr>
          <a:xfrm>
            <a:off x="1070610" y="1496695"/>
            <a:ext cx="10125075" cy="4563745"/>
          </a:xfrm>
          <a:prstGeom prst="rect">
            <a:avLst/>
          </a:prstGeom>
        </p:spPr>
      </p:pic>
      <p:sp>
        <p:nvSpPr>
          <p:cNvPr id="9" name="灯片编号占位符 8"/>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3890963" y="695644"/>
            <a:ext cx="4049712" cy="720725"/>
          </a:xfrm>
        </p:spPr>
        <p:txBody>
          <a:bodyPr/>
          <a:lstStyle/>
          <a:p>
            <a:pPr eaLnBrk="1" hangingPunct="1"/>
            <a:r>
              <a:rPr lang="zh-CN" altLang="en-US" sz="2800" b="1">
                <a:ea typeface="幼圆" panose="02010509060101010101" pitchFamily="49" charset="-122"/>
              </a:rPr>
              <a:t>部分晶体管的照片</a:t>
            </a:r>
            <a:endParaRPr lang="zh-CN" altLang="en-US" sz="2800" b="1">
              <a:ea typeface="幼圆" panose="02010509060101010101" pitchFamily="49" charset="-122"/>
            </a:endParaRPr>
          </a:p>
        </p:txBody>
      </p:sp>
      <p:pic>
        <p:nvPicPr>
          <p:cNvPr id="82947" name="Picture 3" descr="点击跳到下一张"/>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5913" y="2303463"/>
            <a:ext cx="3556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descr="b4aa2872b7e00ccde60230e15b3eed9b">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926" y="1808164"/>
            <a:ext cx="1992313"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blinds(horizontal)">
                                      <p:cBhvr>
                                        <p:cTn id="7" dur="500"/>
                                        <p:tgtEl>
                                          <p:spTgt spid="82947"/>
                                        </p:tgtEl>
                                      </p:cBhvr>
                                    </p:animEffect>
                                  </p:childTnLst>
                                </p:cTn>
                              </p:par>
                              <p:par>
                                <p:cTn id="8" presetID="3" presetClass="entr" presetSubtype="10" fill="hold" nodeType="withEffect">
                                  <p:stCondLst>
                                    <p:cond delay="0"/>
                                  </p:stCondLst>
                                  <p:childTnLst>
                                    <p:set>
                                      <p:cBhvr>
                                        <p:cTn id="9" dur="1" fill="hold">
                                          <p:stCondLst>
                                            <p:cond delay="0"/>
                                          </p:stCondLst>
                                        </p:cTn>
                                        <p:tgtEl>
                                          <p:spTgt spid="82948"/>
                                        </p:tgtEl>
                                        <p:attrNameLst>
                                          <p:attrName>style.visibility</p:attrName>
                                        </p:attrNameLst>
                                      </p:cBhvr>
                                      <p:to>
                                        <p:strVal val="visible"/>
                                      </p:to>
                                    </p:set>
                                    <p:animEffect transition="in" filter="blinds(horizontal)">
                                      <p:cBhvr>
                                        <p:cTn id="10"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Box 75"/>
          <p:cNvSpPr txBox="1">
            <a:spLocks noChangeArrowheads="1"/>
          </p:cNvSpPr>
          <p:nvPr/>
        </p:nvSpPr>
        <p:spPr bwMode="auto">
          <a:xfrm>
            <a:off x="1806575" y="616585"/>
            <a:ext cx="861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r>
              <a:rPr lang="zh-CN" altLang="en-US">
                <a:latin typeface="Times New Roman" panose="02020503050405090304" pitchFamily="18" charset="0"/>
              </a:rPr>
              <a:t>例题</a:t>
            </a:r>
            <a:r>
              <a:rPr lang="en-US" altLang="zh-CN">
                <a:latin typeface="Times New Roman" panose="02020503050405090304" pitchFamily="18" charset="0"/>
              </a:rPr>
              <a:t>1.5.2] </a:t>
            </a:r>
            <a:r>
              <a:rPr lang="zh-CN" altLang="en-US">
                <a:latin typeface="Times New Roman" panose="02020503050405090304" pitchFamily="18" charset="0"/>
              </a:rPr>
              <a:t>下图基极电流</a:t>
            </a:r>
            <a:r>
              <a:rPr lang="en-US" altLang="zh-CN" i="1">
                <a:latin typeface="Times New Roman" panose="02020503050405090304" pitchFamily="18" charset="0"/>
              </a:rPr>
              <a:t>I</a:t>
            </a:r>
            <a:r>
              <a:rPr lang="en-US" altLang="zh-CN" baseline="-25000">
                <a:latin typeface="Times New Roman" panose="02020503050405090304" pitchFamily="18" charset="0"/>
              </a:rPr>
              <a:t>B</a:t>
            </a:r>
            <a:r>
              <a:rPr lang="en-US" altLang="zh-CN">
                <a:latin typeface="Times New Roman" panose="02020503050405090304" pitchFamily="18" charset="0"/>
              </a:rPr>
              <a:t>=0.02mA</a:t>
            </a:r>
            <a:r>
              <a:rPr lang="zh-CN" altLang="en-US">
                <a:latin typeface="Times New Roman" panose="02020503050405090304" pitchFamily="18" charset="0"/>
              </a:rPr>
              <a:t>，电流放大系数</a:t>
            </a:r>
            <a:r>
              <a:rPr lang="el-GR" altLang="en-US">
                <a:latin typeface="Times New Roman" panose="02020503050405090304" pitchFamily="18" charset="0"/>
              </a:rPr>
              <a:t>β</a:t>
            </a:r>
            <a:r>
              <a:rPr lang="en-US" altLang="zh-CN">
                <a:latin typeface="Times New Roman" panose="02020503050405090304" pitchFamily="18" charset="0"/>
              </a:rPr>
              <a:t>=80</a:t>
            </a:r>
            <a:r>
              <a:rPr lang="zh-CN" altLang="en-US">
                <a:latin typeface="Times New Roman" panose="02020503050405090304" pitchFamily="18" charset="0"/>
              </a:rPr>
              <a:t>。若</a:t>
            </a:r>
            <a:r>
              <a:rPr lang="el-GR" altLang="en-US">
                <a:latin typeface="Times New Roman" panose="02020503050405090304" pitchFamily="18" charset="0"/>
              </a:rPr>
              <a:t>Δ</a:t>
            </a:r>
            <a:r>
              <a:rPr lang="en-US" altLang="zh-CN" i="1">
                <a:latin typeface="Times New Roman" panose="02020503050405090304" pitchFamily="18" charset="0"/>
              </a:rPr>
              <a:t>I</a:t>
            </a:r>
            <a:r>
              <a:rPr lang="en-US" altLang="zh-CN" baseline="-25000">
                <a:latin typeface="Times New Roman" panose="02020503050405090304" pitchFamily="18" charset="0"/>
              </a:rPr>
              <a:t>C</a:t>
            </a:r>
            <a:r>
              <a:rPr lang="en-US" altLang="zh-CN">
                <a:latin typeface="Times New Roman" panose="02020503050405090304" pitchFamily="18" charset="0"/>
              </a:rPr>
              <a:t>=0.3mA</a:t>
            </a:r>
            <a:r>
              <a:rPr lang="zh-CN" altLang="en-US">
                <a:latin typeface="Times New Roman" panose="02020503050405090304" pitchFamily="18" charset="0"/>
              </a:rPr>
              <a:t>，求：</a:t>
            </a:r>
            <a:r>
              <a:rPr lang="el-GR" altLang="en-US">
                <a:latin typeface="Times New Roman" panose="02020503050405090304" pitchFamily="18" charset="0"/>
              </a:rPr>
              <a:t>Δ</a:t>
            </a:r>
            <a:r>
              <a:rPr lang="en-US" altLang="zh-CN" i="1">
                <a:latin typeface="Times New Roman" panose="02020503050405090304" pitchFamily="18" charset="0"/>
              </a:rPr>
              <a:t>U</a:t>
            </a:r>
            <a:r>
              <a:rPr lang="en-US" altLang="zh-CN" baseline="-25000">
                <a:latin typeface="Times New Roman" panose="02020503050405090304" pitchFamily="18" charset="0"/>
              </a:rPr>
              <a:t>BE</a:t>
            </a:r>
            <a:r>
              <a:rPr lang="en-US" altLang="zh-CN">
                <a:latin typeface="Times New Roman" panose="02020503050405090304" pitchFamily="18" charset="0"/>
              </a:rPr>
              <a:t>=</a:t>
            </a:r>
            <a:r>
              <a:rPr lang="zh-CN" altLang="en-US">
                <a:latin typeface="Times New Roman" panose="02020503050405090304" pitchFamily="18" charset="0"/>
              </a:rPr>
              <a:t>？</a:t>
            </a:r>
            <a:endParaRPr lang="zh-CN" altLang="en-US">
              <a:latin typeface="Times New Roman" panose="02020503050405090304" pitchFamily="18" charset="0"/>
              <a:cs typeface="Times New Roman" panose="02020503050405090304" pitchFamily="18" charset="0"/>
            </a:endParaRPr>
          </a:p>
        </p:txBody>
      </p:sp>
      <p:grpSp>
        <p:nvGrpSpPr>
          <p:cNvPr id="83971" name="组合 108"/>
          <p:cNvGrpSpPr/>
          <p:nvPr/>
        </p:nvGrpSpPr>
        <p:grpSpPr bwMode="auto">
          <a:xfrm>
            <a:off x="7331075" y="1067436"/>
            <a:ext cx="2846388" cy="2684463"/>
            <a:chOff x="0" y="0"/>
            <a:chExt cx="2844877" cy="2684462"/>
          </a:xfrm>
        </p:grpSpPr>
        <p:sp>
          <p:nvSpPr>
            <p:cNvPr id="85033" name="Line 109"/>
            <p:cNvSpPr>
              <a:spLocks noChangeShapeType="1"/>
            </p:cNvSpPr>
            <p:nvPr/>
          </p:nvSpPr>
          <p:spPr bwMode="auto">
            <a:xfrm>
              <a:off x="308383" y="1382375"/>
              <a:ext cx="864000" cy="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4" name="Line 110"/>
            <p:cNvSpPr>
              <a:spLocks noChangeShapeType="1"/>
            </p:cNvSpPr>
            <p:nvPr/>
          </p:nvSpPr>
          <p:spPr bwMode="auto">
            <a:xfrm>
              <a:off x="1184161" y="1050593"/>
              <a:ext cx="0" cy="661845"/>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5" name="Line 111"/>
            <p:cNvSpPr>
              <a:spLocks noChangeShapeType="1"/>
            </p:cNvSpPr>
            <p:nvPr/>
          </p:nvSpPr>
          <p:spPr bwMode="auto">
            <a:xfrm flipV="1">
              <a:off x="1184161" y="973234"/>
              <a:ext cx="429554" cy="280210"/>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6" name="Line 112"/>
            <p:cNvSpPr>
              <a:spLocks noChangeShapeType="1"/>
            </p:cNvSpPr>
            <p:nvPr/>
          </p:nvSpPr>
          <p:spPr bwMode="auto">
            <a:xfrm>
              <a:off x="1209154" y="1489747"/>
              <a:ext cx="429554" cy="273333"/>
            </a:xfrm>
            <a:prstGeom prst="line">
              <a:avLst/>
            </a:prstGeom>
            <a:noFill/>
            <a:ln w="44450">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85037" name="Line 113"/>
            <p:cNvSpPr>
              <a:spLocks noChangeShapeType="1"/>
            </p:cNvSpPr>
            <p:nvPr/>
          </p:nvSpPr>
          <p:spPr bwMode="auto">
            <a:xfrm>
              <a:off x="1609880" y="534987"/>
              <a:ext cx="0" cy="432000"/>
            </a:xfrm>
            <a:prstGeom prst="line">
              <a:avLst/>
            </a:prstGeom>
            <a:noFill/>
            <a:ln w="444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38" name="Rectangle 120"/>
            <p:cNvSpPr>
              <a:spLocks noChangeArrowheads="1"/>
            </p:cNvSpPr>
            <p:nvPr/>
          </p:nvSpPr>
          <p:spPr bwMode="auto">
            <a:xfrm>
              <a:off x="63453" y="8255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宋体" pitchFamily="2" charset="-122"/>
                </a:rPr>
                <a:t>B</a:t>
              </a:r>
              <a:endParaRPr lang="en-US" altLang="zh-CN" sz="2400">
                <a:latin typeface="Times New Roman" panose="02020503050405090304" pitchFamily="18" charset="0"/>
                <a:ea typeface="宋体" pitchFamily="2" charset="-122"/>
              </a:endParaRPr>
            </a:p>
          </p:txBody>
        </p:sp>
        <p:sp>
          <p:nvSpPr>
            <p:cNvPr id="85039" name="Rectangle 122"/>
            <p:cNvSpPr>
              <a:spLocks noChangeArrowheads="1"/>
            </p:cNvSpPr>
            <p:nvPr/>
          </p:nvSpPr>
          <p:spPr bwMode="auto">
            <a:xfrm>
              <a:off x="1961302" y="1263650"/>
              <a:ext cx="88357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U</a:t>
              </a:r>
              <a:r>
                <a:rPr lang="en-US" altLang="zh-CN" sz="2400" baseline="-25000">
                  <a:latin typeface="Times New Roman" panose="02020503050405090304" pitchFamily="18" charset="0"/>
                  <a:ea typeface="宋体" pitchFamily="2" charset="-122"/>
                </a:rPr>
                <a:t>CE</a:t>
              </a:r>
              <a:endParaRPr lang="en-US" altLang="zh-CN" sz="2400" baseline="-25000">
                <a:latin typeface="Times New Roman" panose="02020503050405090304" pitchFamily="18" charset="0"/>
                <a:ea typeface="宋体" pitchFamily="2" charset="-122"/>
              </a:endParaRPr>
            </a:p>
          </p:txBody>
        </p:sp>
        <p:sp>
          <p:nvSpPr>
            <p:cNvPr id="85040" name="Rectangle 123"/>
            <p:cNvSpPr>
              <a:spLocks noChangeArrowheads="1"/>
            </p:cNvSpPr>
            <p:nvPr/>
          </p:nvSpPr>
          <p:spPr bwMode="auto">
            <a:xfrm>
              <a:off x="0" y="1679575"/>
              <a:ext cx="87235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U</a:t>
              </a:r>
              <a:r>
                <a:rPr lang="en-US" altLang="zh-CN" sz="2400" baseline="-25000">
                  <a:latin typeface="Times New Roman" panose="02020503050405090304" pitchFamily="18" charset="0"/>
                  <a:ea typeface="宋体" pitchFamily="2" charset="-122"/>
                </a:rPr>
                <a:t>BE</a:t>
              </a:r>
              <a:endParaRPr lang="en-US" altLang="zh-CN" sz="2400" baseline="-25000">
                <a:latin typeface="Times New Roman" panose="02020503050405090304" pitchFamily="18" charset="0"/>
                <a:ea typeface="宋体" pitchFamily="2" charset="-122"/>
              </a:endParaRPr>
            </a:p>
          </p:txBody>
        </p:sp>
        <p:sp>
          <p:nvSpPr>
            <p:cNvPr id="85041" name="Rectangle 124"/>
            <p:cNvSpPr>
              <a:spLocks noChangeArrowheads="1"/>
            </p:cNvSpPr>
            <p:nvPr/>
          </p:nvSpPr>
          <p:spPr bwMode="auto">
            <a:xfrm>
              <a:off x="140108" y="1384300"/>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1800">
                  <a:latin typeface="Times New Roman" panose="02020503050405090304" pitchFamily="18" charset="0"/>
                  <a:ea typeface="宋体" pitchFamily="2" charset="-122"/>
                </a:rPr>
                <a:t>+</a:t>
              </a:r>
              <a:endParaRPr lang="en-US" altLang="zh-CN" sz="1800">
                <a:latin typeface="Times New Roman" panose="02020503050405090304" pitchFamily="18" charset="0"/>
                <a:ea typeface="宋体" pitchFamily="2" charset="-122"/>
              </a:endParaRPr>
            </a:p>
          </p:txBody>
        </p:sp>
        <p:sp>
          <p:nvSpPr>
            <p:cNvPr id="85042" name="Rectangle 125"/>
            <p:cNvSpPr>
              <a:spLocks noChangeArrowheads="1"/>
            </p:cNvSpPr>
            <p:nvPr/>
          </p:nvSpPr>
          <p:spPr bwMode="auto">
            <a:xfrm>
              <a:off x="87721" y="2101850"/>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1400">
                  <a:latin typeface="Times New Roman" panose="02020503050405090304" pitchFamily="18" charset="0"/>
                  <a:ea typeface="宋体" pitchFamily="2" charset="-122"/>
                </a:rPr>
                <a:t>－</a:t>
              </a:r>
              <a:endParaRPr lang="zh-CN" altLang="en-US" sz="1400">
                <a:latin typeface="Times New Roman" panose="02020503050405090304" pitchFamily="18" charset="0"/>
                <a:ea typeface="宋体" pitchFamily="2" charset="-122"/>
              </a:endParaRPr>
            </a:p>
          </p:txBody>
        </p:sp>
        <p:sp>
          <p:nvSpPr>
            <p:cNvPr id="85043" name="Rectangle 126"/>
            <p:cNvSpPr>
              <a:spLocks noChangeArrowheads="1"/>
            </p:cNvSpPr>
            <p:nvPr/>
          </p:nvSpPr>
          <p:spPr bwMode="auto">
            <a:xfrm>
              <a:off x="2154646" y="2005012"/>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1400">
                  <a:latin typeface="Times New Roman" panose="02020503050405090304" pitchFamily="18" charset="0"/>
                  <a:ea typeface="宋体" pitchFamily="2" charset="-122"/>
                </a:rPr>
                <a:t>－</a:t>
              </a:r>
              <a:endParaRPr lang="zh-CN" altLang="en-US" sz="1400">
                <a:latin typeface="Times New Roman" panose="02020503050405090304" pitchFamily="18" charset="0"/>
                <a:ea typeface="宋体" pitchFamily="2" charset="-122"/>
              </a:endParaRPr>
            </a:p>
          </p:txBody>
        </p:sp>
        <p:sp>
          <p:nvSpPr>
            <p:cNvPr id="85044" name="Rectangle 127"/>
            <p:cNvSpPr>
              <a:spLocks noChangeArrowheads="1"/>
            </p:cNvSpPr>
            <p:nvPr/>
          </p:nvSpPr>
          <p:spPr bwMode="auto">
            <a:xfrm>
              <a:off x="2199096" y="687387"/>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1800">
                  <a:latin typeface="Times New Roman" panose="02020503050405090304" pitchFamily="18" charset="0"/>
                  <a:ea typeface="宋体" pitchFamily="2" charset="-122"/>
                </a:rPr>
                <a:t>+</a:t>
              </a:r>
              <a:endParaRPr lang="en-US" altLang="zh-CN" sz="1800">
                <a:latin typeface="Times New Roman" panose="02020503050405090304" pitchFamily="18" charset="0"/>
                <a:ea typeface="宋体" pitchFamily="2" charset="-122"/>
              </a:endParaRPr>
            </a:p>
          </p:txBody>
        </p:sp>
        <p:sp>
          <p:nvSpPr>
            <p:cNvPr id="85045" name="Line 129"/>
            <p:cNvSpPr>
              <a:spLocks noChangeShapeType="1"/>
            </p:cNvSpPr>
            <p:nvPr/>
          </p:nvSpPr>
          <p:spPr bwMode="auto">
            <a:xfrm>
              <a:off x="317908" y="2413000"/>
              <a:ext cx="2016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46" name="Line 139"/>
            <p:cNvSpPr>
              <a:spLocks noChangeShapeType="1"/>
            </p:cNvSpPr>
            <p:nvPr/>
          </p:nvSpPr>
          <p:spPr bwMode="auto">
            <a:xfrm>
              <a:off x="1592671" y="549275"/>
              <a:ext cx="756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47" name="Oval 140"/>
            <p:cNvSpPr>
              <a:spLocks noChangeArrowheads="1"/>
            </p:cNvSpPr>
            <p:nvPr/>
          </p:nvSpPr>
          <p:spPr bwMode="auto">
            <a:xfrm>
              <a:off x="2321333" y="2374900"/>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48" name="Oval 141"/>
            <p:cNvSpPr>
              <a:spLocks noChangeArrowheads="1"/>
            </p:cNvSpPr>
            <p:nvPr/>
          </p:nvSpPr>
          <p:spPr bwMode="auto">
            <a:xfrm>
              <a:off x="2316571" y="504825"/>
              <a:ext cx="92075" cy="9360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49" name="Oval 142"/>
            <p:cNvSpPr>
              <a:spLocks noChangeArrowheads="1"/>
            </p:cNvSpPr>
            <p:nvPr/>
          </p:nvSpPr>
          <p:spPr bwMode="auto">
            <a:xfrm>
              <a:off x="227421" y="2368550"/>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50" name="Oval 143"/>
            <p:cNvSpPr>
              <a:spLocks noChangeArrowheads="1"/>
            </p:cNvSpPr>
            <p:nvPr/>
          </p:nvSpPr>
          <p:spPr bwMode="auto">
            <a:xfrm>
              <a:off x="233771" y="1349375"/>
              <a:ext cx="92075" cy="82550"/>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51" name="Oval 144"/>
            <p:cNvSpPr>
              <a:spLocks noChangeArrowheads="1"/>
            </p:cNvSpPr>
            <p:nvPr/>
          </p:nvSpPr>
          <p:spPr bwMode="auto">
            <a:xfrm>
              <a:off x="1559536" y="2378075"/>
              <a:ext cx="92075" cy="82550"/>
            </a:xfrm>
            <a:prstGeom prst="ellipse">
              <a:avLst/>
            </a:prstGeom>
            <a:solidFill>
              <a:srgbClr val="000000"/>
            </a:solidFill>
            <a:ln w="38100">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52" name="Line 145"/>
            <p:cNvSpPr>
              <a:spLocks noChangeShapeType="1"/>
            </p:cNvSpPr>
            <p:nvPr/>
          </p:nvSpPr>
          <p:spPr bwMode="auto">
            <a:xfrm>
              <a:off x="1600608" y="1762124"/>
              <a:ext cx="0" cy="900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53" name="Line 146"/>
            <p:cNvSpPr>
              <a:spLocks noChangeShapeType="1"/>
            </p:cNvSpPr>
            <p:nvPr/>
          </p:nvSpPr>
          <p:spPr bwMode="auto">
            <a:xfrm>
              <a:off x="1451383" y="2684462"/>
              <a:ext cx="3063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54" name="Text Box 149"/>
            <p:cNvSpPr txBox="1">
              <a:spLocks noChangeArrowheads="1"/>
            </p:cNvSpPr>
            <p:nvPr/>
          </p:nvSpPr>
          <p:spPr bwMode="auto">
            <a:xfrm>
              <a:off x="2081621" y="0"/>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隶书" panose="02010509060101010101" pitchFamily="49" charset="-122"/>
                </a:rPr>
                <a:t>C</a:t>
              </a:r>
              <a:endParaRPr lang="en-US" altLang="zh-CN" sz="2400" baseline="-25000">
                <a:latin typeface="Times New Roman" panose="02020503050405090304" pitchFamily="18" charset="0"/>
                <a:ea typeface="隶书" panose="02010509060101010101" pitchFamily="49" charset="-122"/>
              </a:endParaRPr>
            </a:p>
          </p:txBody>
        </p:sp>
        <p:cxnSp>
          <p:nvCxnSpPr>
            <p:cNvPr id="85055" name="直接箭头连接符 58"/>
            <p:cNvCxnSpPr>
              <a:cxnSpLocks noChangeShapeType="1"/>
            </p:cNvCxnSpPr>
            <p:nvPr/>
          </p:nvCxnSpPr>
          <p:spPr bwMode="auto">
            <a:xfrm>
              <a:off x="563970" y="1362754"/>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cxnSp>
          <p:nvCxnSpPr>
            <p:cNvPr id="85056" name="直接箭头连接符 59"/>
            <p:cNvCxnSpPr>
              <a:cxnSpLocks noChangeShapeType="1"/>
            </p:cNvCxnSpPr>
            <p:nvPr/>
          </p:nvCxnSpPr>
          <p:spPr bwMode="auto">
            <a:xfrm flipH="1">
              <a:off x="1878420" y="549048"/>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sp>
          <p:nvSpPr>
            <p:cNvPr id="85057" name="Text Box 149"/>
            <p:cNvSpPr txBox="1">
              <a:spLocks noChangeArrowheads="1"/>
            </p:cNvSpPr>
            <p:nvPr/>
          </p:nvSpPr>
          <p:spPr bwMode="auto">
            <a:xfrm>
              <a:off x="1023941" y="1834879"/>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隶书" panose="02010509060101010101" pitchFamily="49" charset="-122"/>
                </a:rPr>
                <a:t>E</a:t>
              </a:r>
              <a:endParaRPr lang="en-US" altLang="zh-CN" sz="2400">
                <a:latin typeface="Times New Roman" panose="02020503050405090304" pitchFamily="18" charset="0"/>
                <a:ea typeface="隶书" panose="02010509060101010101" pitchFamily="49" charset="-122"/>
              </a:endParaRPr>
            </a:p>
          </p:txBody>
        </p:sp>
        <p:sp>
          <p:nvSpPr>
            <p:cNvPr id="85058" name="Rectangle 123"/>
            <p:cNvSpPr>
              <a:spLocks noChangeArrowheads="1"/>
            </p:cNvSpPr>
            <p:nvPr/>
          </p:nvSpPr>
          <p:spPr bwMode="auto">
            <a:xfrm>
              <a:off x="405174" y="822325"/>
              <a:ext cx="633507"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I</a:t>
              </a:r>
              <a:r>
                <a:rPr lang="en-US" altLang="zh-CN" sz="2400" baseline="-25000">
                  <a:latin typeface="Times New Roman" panose="02020503050405090304" pitchFamily="18" charset="0"/>
                  <a:ea typeface="宋体" pitchFamily="2" charset="-122"/>
                </a:rPr>
                <a:t>B</a:t>
              </a:r>
              <a:endParaRPr lang="en-US" altLang="zh-CN" sz="2400" baseline="-25000">
                <a:latin typeface="Times New Roman" panose="02020503050405090304" pitchFamily="18" charset="0"/>
                <a:ea typeface="宋体" pitchFamily="2" charset="-122"/>
              </a:endParaRPr>
            </a:p>
          </p:txBody>
        </p:sp>
        <p:sp>
          <p:nvSpPr>
            <p:cNvPr id="85059" name="Rectangle 123"/>
            <p:cNvSpPr>
              <a:spLocks noChangeArrowheads="1"/>
            </p:cNvSpPr>
            <p:nvPr/>
          </p:nvSpPr>
          <p:spPr bwMode="auto">
            <a:xfrm>
              <a:off x="1628288" y="31750"/>
              <a:ext cx="644728"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I</a:t>
              </a:r>
              <a:r>
                <a:rPr lang="en-US" altLang="zh-CN" sz="2400" baseline="-25000">
                  <a:latin typeface="Times New Roman" panose="02020503050405090304" pitchFamily="18" charset="0"/>
                  <a:ea typeface="宋体" pitchFamily="2" charset="-122"/>
                </a:rPr>
                <a:t>C</a:t>
              </a:r>
              <a:endParaRPr lang="en-US" altLang="zh-CN" sz="2400" baseline="-25000">
                <a:latin typeface="Times New Roman" panose="02020503050405090304" pitchFamily="18" charset="0"/>
                <a:ea typeface="宋体" pitchFamily="2" charset="-122"/>
              </a:endParaRPr>
            </a:p>
          </p:txBody>
        </p:sp>
      </p:grpSp>
      <p:graphicFrame>
        <p:nvGraphicFramePr>
          <p:cNvPr id="83999" name="对象 83998"/>
          <p:cNvGraphicFramePr>
            <a:graphicFrameLocks noChangeAspect="1"/>
          </p:cNvGraphicFramePr>
          <p:nvPr/>
        </p:nvGraphicFramePr>
        <p:xfrm>
          <a:off x="2152651" y="2148524"/>
          <a:ext cx="3679825" cy="1743075"/>
        </p:xfrm>
        <a:graphic>
          <a:graphicData uri="http://schemas.openxmlformats.org/presentationml/2006/ole">
            <mc:AlternateContent xmlns:mc="http://schemas.openxmlformats.org/markup-compatibility/2006">
              <mc:Choice xmlns:v="urn:schemas-microsoft-com:vml" Requires="v">
                <p:oleObj spid="_x0000_s2" name="" r:id="rId1" imgW="1739900" imgH="838200" progId="">
                  <p:embed/>
                </p:oleObj>
              </mc:Choice>
              <mc:Fallback>
                <p:oleObj name="" r:id="rId1" imgW="1739900" imgH="838200" progId="">
                  <p:embed/>
                  <p:pic>
                    <p:nvPicPr>
                      <p:cNvPr id="0" name="对象 839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1" y="2148524"/>
                        <a:ext cx="36798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4000" name="矩形 65"/>
          <p:cNvSpPr>
            <a:spLocks noChangeArrowheads="1"/>
          </p:cNvSpPr>
          <p:nvPr/>
        </p:nvSpPr>
        <p:spPr bwMode="auto">
          <a:xfrm>
            <a:off x="1820863" y="1581785"/>
            <a:ext cx="3490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r>
              <a:rPr lang="zh-CN" altLang="en-US">
                <a:latin typeface="Times New Roman" panose="02020503050405090304" pitchFamily="18" charset="0"/>
              </a:rPr>
              <a:t>解</a:t>
            </a:r>
            <a:r>
              <a:rPr lang="en-US" altLang="zh-CN">
                <a:latin typeface="Times New Roman" panose="02020503050405090304" pitchFamily="18" charset="0"/>
              </a:rPr>
              <a:t>]  </a:t>
            </a:r>
            <a:r>
              <a:rPr lang="zh-CN" altLang="en-US">
                <a:latin typeface="Times New Roman" panose="02020503050405090304" pitchFamily="18" charset="0"/>
              </a:rPr>
              <a:t>晶体管输入电阻</a:t>
            </a:r>
            <a:endParaRPr lang="zh-CN" altLang="en-US"/>
          </a:p>
        </p:txBody>
      </p:sp>
      <p:grpSp>
        <p:nvGrpSpPr>
          <p:cNvPr id="84001" name="组合 107"/>
          <p:cNvGrpSpPr/>
          <p:nvPr/>
        </p:nvGrpSpPr>
        <p:grpSpPr bwMode="auto">
          <a:xfrm>
            <a:off x="7299325" y="3880486"/>
            <a:ext cx="2990850" cy="2379663"/>
            <a:chOff x="0" y="0"/>
            <a:chExt cx="2990797" cy="2378615"/>
          </a:xfrm>
        </p:grpSpPr>
        <p:sp>
          <p:nvSpPr>
            <p:cNvPr id="85001" name="Line 109"/>
            <p:cNvSpPr>
              <a:spLocks noChangeShapeType="1"/>
            </p:cNvSpPr>
            <p:nvPr/>
          </p:nvSpPr>
          <p:spPr bwMode="auto">
            <a:xfrm>
              <a:off x="308383" y="560050"/>
              <a:ext cx="648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02" name="Line 113"/>
            <p:cNvSpPr>
              <a:spLocks noChangeShapeType="1"/>
            </p:cNvSpPr>
            <p:nvPr/>
          </p:nvSpPr>
          <p:spPr bwMode="auto">
            <a:xfrm>
              <a:off x="1784984" y="539542"/>
              <a:ext cx="0" cy="1548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03" name="Rectangle 120"/>
            <p:cNvSpPr>
              <a:spLocks noChangeArrowheads="1"/>
            </p:cNvSpPr>
            <p:nvPr/>
          </p:nvSpPr>
          <p:spPr bwMode="auto">
            <a:xfrm>
              <a:off x="63453" y="3175"/>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宋体" pitchFamily="2" charset="-122"/>
                </a:rPr>
                <a:t>B</a:t>
              </a:r>
              <a:endParaRPr lang="en-US" altLang="zh-CN" sz="2400">
                <a:latin typeface="Times New Roman" panose="02020503050405090304" pitchFamily="18" charset="0"/>
                <a:ea typeface="宋体" pitchFamily="2" charset="-122"/>
              </a:endParaRPr>
            </a:p>
          </p:txBody>
        </p:sp>
        <p:sp>
          <p:nvSpPr>
            <p:cNvPr id="85004" name="Rectangle 122"/>
            <p:cNvSpPr>
              <a:spLocks noChangeArrowheads="1"/>
            </p:cNvSpPr>
            <p:nvPr/>
          </p:nvSpPr>
          <p:spPr bwMode="auto">
            <a:xfrm>
              <a:off x="2107222" y="937453"/>
              <a:ext cx="88357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U</a:t>
              </a:r>
              <a:r>
                <a:rPr lang="en-US" altLang="zh-CN" sz="2400" baseline="-25000">
                  <a:latin typeface="Times New Roman" panose="02020503050405090304" pitchFamily="18" charset="0"/>
                  <a:ea typeface="宋体" pitchFamily="2" charset="-122"/>
                </a:rPr>
                <a:t>CE</a:t>
              </a:r>
              <a:endParaRPr lang="en-US" altLang="zh-CN" sz="2400" baseline="-25000">
                <a:latin typeface="Times New Roman" panose="02020503050405090304" pitchFamily="18" charset="0"/>
                <a:ea typeface="宋体" pitchFamily="2" charset="-122"/>
              </a:endParaRPr>
            </a:p>
          </p:txBody>
        </p:sp>
        <p:sp>
          <p:nvSpPr>
            <p:cNvPr id="85005" name="Rectangle 123"/>
            <p:cNvSpPr>
              <a:spLocks noChangeArrowheads="1"/>
            </p:cNvSpPr>
            <p:nvPr/>
          </p:nvSpPr>
          <p:spPr bwMode="auto">
            <a:xfrm>
              <a:off x="0" y="1158818"/>
              <a:ext cx="872355"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U</a:t>
              </a:r>
              <a:r>
                <a:rPr lang="en-US" altLang="zh-CN" sz="2400" baseline="-25000">
                  <a:latin typeface="Times New Roman" panose="02020503050405090304" pitchFamily="18" charset="0"/>
                  <a:ea typeface="宋体" pitchFamily="2" charset="-122"/>
                </a:rPr>
                <a:t>BE</a:t>
              </a:r>
              <a:endParaRPr lang="en-US" altLang="zh-CN" sz="2400" baseline="-25000">
                <a:latin typeface="Times New Roman" panose="02020503050405090304" pitchFamily="18" charset="0"/>
                <a:ea typeface="宋体" pitchFamily="2" charset="-122"/>
              </a:endParaRPr>
            </a:p>
          </p:txBody>
        </p:sp>
        <p:sp>
          <p:nvSpPr>
            <p:cNvPr id="85006" name="Rectangle 124"/>
            <p:cNvSpPr>
              <a:spLocks noChangeArrowheads="1"/>
            </p:cNvSpPr>
            <p:nvPr/>
          </p:nvSpPr>
          <p:spPr bwMode="auto">
            <a:xfrm>
              <a:off x="140108" y="561975"/>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1800">
                  <a:latin typeface="Times New Roman" panose="02020503050405090304" pitchFamily="18" charset="0"/>
                  <a:ea typeface="宋体" pitchFamily="2" charset="-122"/>
                </a:rPr>
                <a:t>+</a:t>
              </a:r>
              <a:endParaRPr lang="en-US" altLang="zh-CN" sz="1800">
                <a:latin typeface="Times New Roman" panose="02020503050405090304" pitchFamily="18" charset="0"/>
                <a:ea typeface="宋体" pitchFamily="2" charset="-122"/>
              </a:endParaRPr>
            </a:p>
          </p:txBody>
        </p:sp>
        <p:sp>
          <p:nvSpPr>
            <p:cNvPr id="85007" name="Rectangle 125"/>
            <p:cNvSpPr>
              <a:spLocks noChangeArrowheads="1"/>
            </p:cNvSpPr>
            <p:nvPr/>
          </p:nvSpPr>
          <p:spPr bwMode="auto">
            <a:xfrm>
              <a:off x="87721" y="1795109"/>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1400">
                  <a:latin typeface="Times New Roman" panose="02020503050405090304" pitchFamily="18" charset="0"/>
                  <a:ea typeface="宋体" pitchFamily="2" charset="-122"/>
                </a:rPr>
                <a:t>－</a:t>
              </a:r>
              <a:endParaRPr lang="zh-CN" altLang="en-US" sz="1400">
                <a:latin typeface="Times New Roman" panose="02020503050405090304" pitchFamily="18" charset="0"/>
                <a:ea typeface="宋体" pitchFamily="2" charset="-122"/>
              </a:endParaRPr>
            </a:p>
          </p:txBody>
        </p:sp>
        <p:sp>
          <p:nvSpPr>
            <p:cNvPr id="85008" name="Rectangle 126"/>
            <p:cNvSpPr>
              <a:spLocks noChangeArrowheads="1"/>
            </p:cNvSpPr>
            <p:nvPr/>
          </p:nvSpPr>
          <p:spPr bwMode="auto">
            <a:xfrm>
              <a:off x="2358934" y="1795551"/>
              <a:ext cx="361950" cy="304800"/>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1400">
                  <a:latin typeface="Times New Roman" panose="02020503050405090304" pitchFamily="18" charset="0"/>
                  <a:ea typeface="宋体" pitchFamily="2" charset="-122"/>
                </a:rPr>
                <a:t>－</a:t>
              </a:r>
              <a:endParaRPr lang="zh-CN" altLang="en-US" sz="1400">
                <a:latin typeface="Times New Roman" panose="02020503050405090304" pitchFamily="18" charset="0"/>
                <a:ea typeface="宋体" pitchFamily="2" charset="-122"/>
              </a:endParaRPr>
            </a:p>
          </p:txBody>
        </p:sp>
        <p:sp>
          <p:nvSpPr>
            <p:cNvPr id="85009" name="Rectangle 127"/>
            <p:cNvSpPr>
              <a:spLocks noChangeArrowheads="1"/>
            </p:cNvSpPr>
            <p:nvPr/>
          </p:nvSpPr>
          <p:spPr bwMode="auto">
            <a:xfrm>
              <a:off x="2374200" y="575206"/>
              <a:ext cx="314325" cy="366713"/>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1800">
                  <a:latin typeface="Times New Roman" panose="02020503050405090304" pitchFamily="18" charset="0"/>
                  <a:ea typeface="宋体" pitchFamily="2" charset="-122"/>
                </a:rPr>
                <a:t>+</a:t>
              </a:r>
              <a:endParaRPr lang="en-US" altLang="zh-CN" sz="1800">
                <a:latin typeface="Times New Roman" panose="02020503050405090304" pitchFamily="18" charset="0"/>
                <a:ea typeface="宋体" pitchFamily="2" charset="-122"/>
              </a:endParaRPr>
            </a:p>
          </p:txBody>
        </p:sp>
        <p:sp>
          <p:nvSpPr>
            <p:cNvPr id="85010" name="Line 129"/>
            <p:cNvSpPr>
              <a:spLocks noChangeShapeType="1"/>
            </p:cNvSpPr>
            <p:nvPr/>
          </p:nvSpPr>
          <p:spPr bwMode="auto">
            <a:xfrm>
              <a:off x="317908" y="2106259"/>
              <a:ext cx="2232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1" name="Line 139"/>
            <p:cNvSpPr>
              <a:spLocks noChangeShapeType="1"/>
            </p:cNvSpPr>
            <p:nvPr/>
          </p:nvSpPr>
          <p:spPr bwMode="auto">
            <a:xfrm>
              <a:off x="1767775" y="553830"/>
              <a:ext cx="756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2" name="Oval 140"/>
            <p:cNvSpPr>
              <a:spLocks noChangeArrowheads="1"/>
            </p:cNvSpPr>
            <p:nvPr/>
          </p:nvSpPr>
          <p:spPr bwMode="auto">
            <a:xfrm>
              <a:off x="2496437" y="2068159"/>
              <a:ext cx="92075" cy="936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13" name="Oval 141"/>
            <p:cNvSpPr>
              <a:spLocks noChangeArrowheads="1"/>
            </p:cNvSpPr>
            <p:nvPr/>
          </p:nvSpPr>
          <p:spPr bwMode="auto">
            <a:xfrm>
              <a:off x="2491675" y="509380"/>
              <a:ext cx="92075" cy="936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14" name="Oval 142"/>
            <p:cNvSpPr>
              <a:spLocks noChangeArrowheads="1"/>
            </p:cNvSpPr>
            <p:nvPr/>
          </p:nvSpPr>
          <p:spPr bwMode="auto">
            <a:xfrm>
              <a:off x="227421" y="2061809"/>
              <a:ext cx="92075" cy="936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15" name="Oval 143"/>
            <p:cNvSpPr>
              <a:spLocks noChangeArrowheads="1"/>
            </p:cNvSpPr>
            <p:nvPr/>
          </p:nvSpPr>
          <p:spPr bwMode="auto">
            <a:xfrm>
              <a:off x="233771" y="527050"/>
              <a:ext cx="92075" cy="93600"/>
            </a:xfrm>
            <a:prstGeom prst="ellipse">
              <a:avLst/>
            </a:prstGeom>
            <a:solidFill>
              <a:schemeClr val="bg1"/>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16" name="Oval 144"/>
            <p:cNvSpPr>
              <a:spLocks noChangeArrowheads="1"/>
            </p:cNvSpPr>
            <p:nvPr/>
          </p:nvSpPr>
          <p:spPr bwMode="auto">
            <a:xfrm>
              <a:off x="1248240" y="2071334"/>
              <a:ext cx="92075" cy="82550"/>
            </a:xfrm>
            <a:prstGeom prst="ellipse">
              <a:avLst/>
            </a:prstGeom>
            <a:solidFill>
              <a:srgbClr val="000000"/>
            </a:solidFill>
            <a:ln w="28575">
              <a:solidFill>
                <a:schemeClr val="tx1"/>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5017" name="Line 145"/>
            <p:cNvSpPr>
              <a:spLocks noChangeShapeType="1"/>
            </p:cNvSpPr>
            <p:nvPr/>
          </p:nvSpPr>
          <p:spPr bwMode="auto">
            <a:xfrm>
              <a:off x="1289312" y="2126615"/>
              <a:ext cx="0" cy="252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8" name="Line 146"/>
            <p:cNvSpPr>
              <a:spLocks noChangeShapeType="1"/>
            </p:cNvSpPr>
            <p:nvPr/>
          </p:nvSpPr>
          <p:spPr bwMode="auto">
            <a:xfrm>
              <a:off x="1140087" y="2377721"/>
              <a:ext cx="306388"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19" name="Text Box 149"/>
            <p:cNvSpPr txBox="1">
              <a:spLocks noChangeArrowheads="1"/>
            </p:cNvSpPr>
            <p:nvPr/>
          </p:nvSpPr>
          <p:spPr bwMode="auto">
            <a:xfrm>
              <a:off x="2081621" y="4555"/>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隶书" panose="02010509060101010101" pitchFamily="49" charset="-122"/>
                </a:rPr>
                <a:t>C</a:t>
              </a:r>
              <a:endParaRPr lang="en-US" altLang="zh-CN" sz="2400" baseline="-25000">
                <a:latin typeface="Times New Roman" panose="02020503050405090304" pitchFamily="18" charset="0"/>
                <a:ea typeface="隶书" panose="02010509060101010101" pitchFamily="49" charset="-122"/>
              </a:endParaRPr>
            </a:p>
          </p:txBody>
        </p:sp>
        <p:cxnSp>
          <p:nvCxnSpPr>
            <p:cNvPr id="85020" name="直接箭头连接符 90"/>
            <p:cNvCxnSpPr>
              <a:cxnSpLocks noChangeShapeType="1"/>
            </p:cNvCxnSpPr>
            <p:nvPr/>
          </p:nvCxnSpPr>
          <p:spPr bwMode="auto">
            <a:xfrm>
              <a:off x="563970" y="552473"/>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cxnSp>
          <p:nvCxnSpPr>
            <p:cNvPr id="85021" name="直接箭头连接符 91"/>
            <p:cNvCxnSpPr>
              <a:cxnSpLocks noChangeShapeType="1"/>
            </p:cNvCxnSpPr>
            <p:nvPr/>
          </p:nvCxnSpPr>
          <p:spPr bwMode="auto">
            <a:xfrm flipH="1">
              <a:off x="2053524" y="552445"/>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sp>
          <p:nvSpPr>
            <p:cNvPr id="85022" name="Text Box 149"/>
            <p:cNvSpPr txBox="1">
              <a:spLocks noChangeArrowheads="1"/>
            </p:cNvSpPr>
            <p:nvPr/>
          </p:nvSpPr>
          <p:spPr bwMode="auto">
            <a:xfrm>
              <a:off x="946120" y="1615687"/>
              <a:ext cx="679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a:latin typeface="Times New Roman" panose="02020503050405090304" pitchFamily="18" charset="0"/>
                  <a:ea typeface="隶书" panose="02010509060101010101" pitchFamily="49" charset="-122"/>
                </a:rPr>
                <a:t>E</a:t>
              </a:r>
              <a:endParaRPr lang="en-US" altLang="zh-CN" sz="2400">
                <a:latin typeface="Times New Roman" panose="02020503050405090304" pitchFamily="18" charset="0"/>
                <a:ea typeface="隶书" panose="02010509060101010101" pitchFamily="49" charset="-122"/>
              </a:endParaRPr>
            </a:p>
          </p:txBody>
        </p:sp>
        <p:sp>
          <p:nvSpPr>
            <p:cNvPr id="85023" name="Rectangle 123"/>
            <p:cNvSpPr>
              <a:spLocks noChangeArrowheads="1"/>
            </p:cNvSpPr>
            <p:nvPr/>
          </p:nvSpPr>
          <p:spPr bwMode="auto">
            <a:xfrm>
              <a:off x="405174" y="0"/>
              <a:ext cx="633507"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I</a:t>
              </a:r>
              <a:r>
                <a:rPr lang="en-US" altLang="zh-CN" sz="2400" baseline="-25000">
                  <a:latin typeface="Times New Roman" panose="02020503050405090304" pitchFamily="18" charset="0"/>
                  <a:ea typeface="宋体" pitchFamily="2" charset="-122"/>
                </a:rPr>
                <a:t>B</a:t>
              </a:r>
              <a:endParaRPr lang="en-US" altLang="zh-CN" sz="2400" baseline="-25000">
                <a:latin typeface="Times New Roman" panose="02020503050405090304" pitchFamily="18" charset="0"/>
                <a:ea typeface="宋体" pitchFamily="2" charset="-122"/>
              </a:endParaRPr>
            </a:p>
          </p:txBody>
        </p:sp>
        <p:sp>
          <p:nvSpPr>
            <p:cNvPr id="85024" name="Rectangle 123"/>
            <p:cNvSpPr>
              <a:spLocks noChangeArrowheads="1"/>
            </p:cNvSpPr>
            <p:nvPr/>
          </p:nvSpPr>
          <p:spPr bwMode="auto">
            <a:xfrm>
              <a:off x="1628288" y="36305"/>
              <a:ext cx="644728" cy="461665"/>
            </a:xfrm>
            <a:prstGeom prst="rect">
              <a:avLst/>
            </a:prstGeom>
            <a:noFill/>
            <a:ln>
              <a:noFill/>
            </a:ln>
            <a:effectLst>
              <a:prstShdw prst="shdw17" dist="17961" dir="2700000">
                <a:srgbClr val="626B74"/>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spcBef>
                  <a:spcPct val="50000"/>
                </a:spcBef>
              </a:pPr>
              <a:r>
                <a:rPr lang="el-GR" altLang="en-US" sz="2400" i="1">
                  <a:latin typeface="Times New Roman" panose="02020503050405090304" pitchFamily="18" charset="0"/>
                  <a:ea typeface="宋体" pitchFamily="2" charset="-122"/>
                </a:rPr>
                <a:t>Δ</a:t>
              </a:r>
              <a:r>
                <a:rPr lang="en-US" altLang="zh-CN" sz="2400" i="1">
                  <a:latin typeface="Times New Roman" panose="02020503050405090304" pitchFamily="18" charset="0"/>
                  <a:ea typeface="宋体" pitchFamily="2" charset="-122"/>
                </a:rPr>
                <a:t>I</a:t>
              </a:r>
              <a:r>
                <a:rPr lang="en-US" altLang="zh-CN" sz="2400" baseline="-25000">
                  <a:latin typeface="Times New Roman" panose="02020503050405090304" pitchFamily="18" charset="0"/>
                  <a:ea typeface="宋体" pitchFamily="2" charset="-122"/>
                </a:rPr>
                <a:t>C</a:t>
              </a:r>
              <a:endParaRPr lang="en-US" altLang="zh-CN" sz="2400" baseline="-25000">
                <a:latin typeface="Times New Roman" panose="02020503050405090304" pitchFamily="18" charset="0"/>
                <a:ea typeface="宋体" pitchFamily="2" charset="-122"/>
              </a:endParaRPr>
            </a:p>
          </p:txBody>
        </p:sp>
        <p:sp>
          <p:nvSpPr>
            <p:cNvPr id="85025" name="Line 113"/>
            <p:cNvSpPr>
              <a:spLocks noChangeShapeType="1"/>
            </p:cNvSpPr>
            <p:nvPr/>
          </p:nvSpPr>
          <p:spPr bwMode="auto">
            <a:xfrm>
              <a:off x="935429" y="555755"/>
              <a:ext cx="0" cy="1548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026" name="矩形 96"/>
            <p:cNvSpPr>
              <a:spLocks noChangeArrowheads="1"/>
            </p:cNvSpPr>
            <p:nvPr/>
          </p:nvSpPr>
          <p:spPr bwMode="auto">
            <a:xfrm>
              <a:off x="849112" y="972339"/>
              <a:ext cx="175098" cy="554476"/>
            </a:xfrm>
            <a:prstGeom prst="rect">
              <a:avLst/>
            </a:prstGeom>
            <a:solidFill>
              <a:schemeClr val="bg1"/>
            </a:solidFill>
            <a:ln w="28575">
              <a:solidFill>
                <a:srgbClr val="1C1C1C"/>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pSp>
          <p:nvGrpSpPr>
            <p:cNvPr id="85027" name="组合 100"/>
            <p:cNvGrpSpPr/>
            <p:nvPr/>
          </p:nvGrpSpPr>
          <p:grpSpPr bwMode="auto">
            <a:xfrm>
              <a:off x="1539782" y="1001528"/>
              <a:ext cx="486383" cy="544749"/>
              <a:chOff x="0" y="0"/>
              <a:chExt cx="486383" cy="544749"/>
            </a:xfrm>
          </p:grpSpPr>
          <p:sp>
            <p:nvSpPr>
              <p:cNvPr id="85031" name="菱形 97"/>
              <p:cNvSpPr>
                <a:spLocks noChangeArrowheads="1"/>
              </p:cNvSpPr>
              <p:nvPr/>
            </p:nvSpPr>
            <p:spPr bwMode="auto">
              <a:xfrm>
                <a:off x="0" y="0"/>
                <a:ext cx="486383" cy="544749"/>
              </a:xfrm>
              <a:prstGeom prst="diamond">
                <a:avLst/>
              </a:prstGeom>
              <a:solidFill>
                <a:schemeClr val="bg1"/>
              </a:solidFill>
              <a:ln w="28575">
                <a:solidFill>
                  <a:schemeClr val="tx1"/>
                </a:solidFill>
                <a:miter lim="800000"/>
              </a:ln>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cxnSp>
            <p:nvCxnSpPr>
              <p:cNvPr id="85032" name="直接连接符 99"/>
              <p:cNvCxnSpPr>
                <a:cxnSpLocks noChangeShapeType="1"/>
                <a:stCxn id="85031" idx="1"/>
                <a:endCxn id="85031" idx="3"/>
              </p:cNvCxnSpPr>
              <p:nvPr/>
            </p:nvCxnSpPr>
            <p:spPr bwMode="auto">
              <a:xfrm>
                <a:off x="0" y="272375"/>
                <a:ext cx="486383" cy="0"/>
              </a:xfrm>
              <a:prstGeom prst="line">
                <a:avLst/>
              </a:prstGeom>
              <a:noFill/>
              <a:ln w="28575">
                <a:solidFill>
                  <a:schemeClr val="tx1"/>
                </a:solidFill>
                <a:round/>
              </a:ln>
              <a:extLst>
                <a:ext uri="{909E8E84-426E-40DD-AFC4-6F175D3DCCD1}">
                  <a14:hiddenFill xmlns:a14="http://schemas.microsoft.com/office/drawing/2010/main">
                    <a:noFill/>
                  </a14:hiddenFill>
                </a:ext>
              </a:extLst>
            </p:spPr>
          </p:cxnSp>
        </p:grpSp>
        <p:sp>
          <p:nvSpPr>
            <p:cNvPr id="85028" name="TextBox 101"/>
            <p:cNvSpPr txBox="1">
              <a:spLocks noChangeArrowheads="1"/>
            </p:cNvSpPr>
            <p:nvPr/>
          </p:nvSpPr>
          <p:spPr bwMode="auto">
            <a:xfrm>
              <a:off x="971386" y="894524"/>
              <a:ext cx="5822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i="1">
                  <a:latin typeface="Times New Roman" panose="02020503050405090304" pitchFamily="18" charset="0"/>
                </a:rPr>
                <a:t>r</a:t>
              </a:r>
              <a:r>
                <a:rPr lang="en-US" altLang="zh-CN" baseline="-25000">
                  <a:latin typeface="Times New Roman" panose="02020503050405090304" pitchFamily="18" charset="0"/>
                </a:rPr>
                <a:t>be</a:t>
              </a:r>
              <a:endParaRPr lang="zh-CN" altLang="en-US" baseline="-25000">
                <a:latin typeface="Times New Roman" panose="02020503050405090304" pitchFamily="18" charset="0"/>
                <a:cs typeface="Times New Roman" panose="02020503050405090304" pitchFamily="18" charset="0"/>
              </a:endParaRPr>
            </a:p>
          </p:txBody>
        </p:sp>
        <p:cxnSp>
          <p:nvCxnSpPr>
            <p:cNvPr id="85029" name="直接箭头连接符 102"/>
            <p:cNvCxnSpPr>
              <a:cxnSpLocks noChangeShapeType="1"/>
              <a:stCxn id="85031" idx="1"/>
              <a:endCxn id="85031" idx="3"/>
            </p:cNvCxnSpPr>
            <p:nvPr/>
          </p:nvCxnSpPr>
          <p:spPr bwMode="auto">
            <a:xfrm rot="16200000" flipH="1">
              <a:off x="1691510" y="1677605"/>
              <a:ext cx="200025" cy="0"/>
            </a:xfrm>
            <a:prstGeom prst="straightConnector1">
              <a:avLst/>
            </a:prstGeom>
            <a:noFill/>
            <a:ln w="28575">
              <a:solidFill>
                <a:schemeClr val="tx1"/>
              </a:solidFill>
              <a:round/>
              <a:tailEnd type="stealth" w="lg" len="med"/>
            </a:ln>
            <a:extLst>
              <a:ext uri="{909E8E84-426E-40DD-AFC4-6F175D3DCCD1}">
                <a14:hiddenFill xmlns:a14="http://schemas.microsoft.com/office/drawing/2010/main">
                  <a:noFill/>
                </a14:hiddenFill>
              </a:ext>
            </a:extLst>
          </p:spPr>
        </p:cxnSp>
      </p:grpSp>
      <p:graphicFrame>
        <p:nvGraphicFramePr>
          <p:cNvPr id="84034" name="对象 84033"/>
          <p:cNvGraphicFramePr>
            <a:graphicFrameLocks noChangeAspect="1"/>
          </p:cNvGraphicFramePr>
          <p:nvPr/>
        </p:nvGraphicFramePr>
        <p:xfrm>
          <a:off x="2052639" y="4053524"/>
          <a:ext cx="4351337" cy="871537"/>
        </p:xfrm>
        <a:graphic>
          <a:graphicData uri="http://schemas.openxmlformats.org/presentationml/2006/ole">
            <mc:AlternateContent xmlns:mc="http://schemas.openxmlformats.org/markup-compatibility/2006">
              <mc:Choice xmlns:v="urn:schemas-microsoft-com:vml" Requires="v">
                <p:oleObj spid="_x0000_s3" name="" r:id="rId3" imgW="2057400" imgH="419100" progId="">
                  <p:embed/>
                </p:oleObj>
              </mc:Choice>
              <mc:Fallback>
                <p:oleObj name="" r:id="rId3" imgW="2057400" imgH="419100" progId="">
                  <p:embed/>
                  <p:pic>
                    <p:nvPicPr>
                      <p:cNvPr id="0" name="对象 84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9" y="4053524"/>
                        <a:ext cx="4351337"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4035" name="对象 84034"/>
          <p:cNvGraphicFramePr>
            <a:graphicFrameLocks noChangeAspect="1"/>
          </p:cNvGraphicFramePr>
          <p:nvPr/>
        </p:nvGraphicFramePr>
        <p:xfrm>
          <a:off x="2055813" y="5260023"/>
          <a:ext cx="4405312" cy="950912"/>
        </p:xfrm>
        <a:graphic>
          <a:graphicData uri="http://schemas.openxmlformats.org/presentationml/2006/ole">
            <mc:AlternateContent xmlns:mc="http://schemas.openxmlformats.org/markup-compatibility/2006">
              <mc:Choice xmlns:v="urn:schemas-microsoft-com:vml" Requires="v">
                <p:oleObj spid="_x0000_s4" name="" r:id="rId5" imgW="2082800" imgH="457200" progId="">
                  <p:embed/>
                </p:oleObj>
              </mc:Choice>
              <mc:Fallback>
                <p:oleObj name="" r:id="rId5" imgW="2082800" imgH="457200" progId="">
                  <p:embed/>
                  <p:pic>
                    <p:nvPicPr>
                      <p:cNvPr id="0" name="对象 84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5813" y="5260023"/>
                        <a:ext cx="44053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文本框 5"/>
          <p:cNvSpPr txBox="1"/>
          <p:nvPr/>
        </p:nvSpPr>
        <p:spPr>
          <a:xfrm>
            <a:off x="9184640" y="5260340"/>
            <a:ext cx="1031240" cy="369332"/>
          </a:xfrm>
          <a:prstGeom prst="rect">
            <a:avLst/>
          </a:prstGeom>
          <a:noFill/>
        </p:spPr>
        <p:txBody>
          <a:bodyPr wrap="square" rtlCol="0" anchor="t">
            <a:spAutoFit/>
          </a:bodyPr>
          <a:lstStyle/>
          <a:p>
            <a:r>
              <a:rPr lang="zh-CN" altLang="en-US">
                <a:latin typeface="Times New Roman" panose="02020503050405090304" pitchFamily="18" charset="0"/>
                <a:cs typeface="Times New Roman" panose="02020503050405090304" pitchFamily="18" charset="0"/>
              </a:rPr>
              <a:t>β∆</a:t>
            </a:r>
            <a:r>
              <a:rPr lang="en-US" altLang="zh-CN" i="1">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B</a:t>
            </a:r>
            <a:endParaRPr lang="en-US" altLang="zh-CN" baseline="-25000">
              <a:latin typeface="Times New Roman" panose="02020503050405090304" pitchFamily="18" charset="0"/>
              <a:cs typeface="Times New Roman" panose="02020503050405090304" pitchFamily="18" charset="0"/>
            </a:endParaRPr>
          </a:p>
        </p:txBody>
      </p:sp>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dissolve">
                                      <p:cBhvr>
                                        <p:cTn id="7" dur="500"/>
                                        <p:tgtEl>
                                          <p:spTgt spid="839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000"/>
                                        </p:tgtEl>
                                        <p:attrNameLst>
                                          <p:attrName>style.visibility</p:attrName>
                                        </p:attrNameLst>
                                      </p:cBhvr>
                                      <p:to>
                                        <p:strVal val="visible"/>
                                      </p:to>
                                    </p:set>
                                    <p:animEffect transition="in" filter="blinds(horizontal)">
                                      <p:cBhvr>
                                        <p:cTn id="12" dur="500"/>
                                        <p:tgtEl>
                                          <p:spTgt spid="840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3999"/>
                                        </p:tgtEl>
                                        <p:attrNameLst>
                                          <p:attrName>style.visibility</p:attrName>
                                        </p:attrNameLst>
                                      </p:cBhvr>
                                      <p:to>
                                        <p:strVal val="visible"/>
                                      </p:to>
                                    </p:set>
                                    <p:animEffect transition="in" filter="blinds(horizontal)">
                                      <p:cBhvr>
                                        <p:cTn id="17" dur="500"/>
                                        <p:tgtEl>
                                          <p:spTgt spid="8399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001"/>
                                        </p:tgtEl>
                                        <p:attrNameLst>
                                          <p:attrName>style.visibility</p:attrName>
                                        </p:attrNameLst>
                                      </p:cBhvr>
                                      <p:to>
                                        <p:strVal val="visible"/>
                                      </p:to>
                                    </p:set>
                                    <p:animEffect transition="in" filter="dissolve">
                                      <p:cBhvr>
                                        <p:cTn id="22" dur="500"/>
                                        <p:tgtEl>
                                          <p:spTgt spid="8400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4034"/>
                                        </p:tgtEl>
                                        <p:attrNameLst>
                                          <p:attrName>style.visibility</p:attrName>
                                        </p:attrNameLst>
                                      </p:cBhvr>
                                      <p:to>
                                        <p:strVal val="visible"/>
                                      </p:to>
                                    </p:set>
                                    <p:animEffect transition="in" filter="blinds(horizontal)">
                                      <p:cBhvr>
                                        <p:cTn id="33" dur="500"/>
                                        <p:tgtEl>
                                          <p:spTgt spid="8403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4035"/>
                                        </p:tgtEl>
                                        <p:attrNameLst>
                                          <p:attrName>style.visibility</p:attrName>
                                        </p:attrNameLst>
                                      </p:cBhvr>
                                      <p:to>
                                        <p:strVal val="visible"/>
                                      </p:to>
                                    </p:set>
                                    <p:animEffect transition="in" filter="blinds(horizontal)">
                                      <p:cBhvr>
                                        <p:cTn id="38" dur="500"/>
                                        <p:tgtEl>
                                          <p:spTgt spid="8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00" grpId="0"/>
      <p:bldP spid="6" grpId="0"/>
    </p:bldLst>
  </p:timing>
</p:sld>
</file>

<file path=ppt/slides/slide2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2225675" y="414338"/>
            <a:ext cx="6832600" cy="836612"/>
          </a:xfrm>
        </p:spPr>
        <p:txBody>
          <a:bodyPr/>
          <a:lstStyle/>
          <a:p>
            <a:pPr eaLnBrk="1" hangingPunct="1"/>
            <a:r>
              <a:rPr lang="en-US" altLang="zh-CN" b="1">
                <a:solidFill>
                  <a:schemeClr val="accent2"/>
                </a:solidFill>
                <a:latin typeface="华文楷体" panose="02010600040101010101" pitchFamily="2" charset="-122"/>
                <a:ea typeface="华文楷体" panose="02010600040101010101" pitchFamily="2" charset="-122"/>
              </a:rPr>
              <a:t>1.6 </a:t>
            </a:r>
            <a:r>
              <a:rPr lang="zh-CN" altLang="en-US" b="1">
                <a:solidFill>
                  <a:schemeClr val="accent2"/>
                </a:solidFill>
                <a:latin typeface="华文楷体" panose="02010600040101010101" pitchFamily="2" charset="-122"/>
                <a:ea typeface="华文楷体" panose="02010600040101010101" pitchFamily="2" charset="-122"/>
              </a:rPr>
              <a:t>绝缘栅场效应晶体管</a:t>
            </a:r>
            <a:endParaRPr lang="zh-CN" altLang="en-US" b="1">
              <a:solidFill>
                <a:schemeClr val="accent2"/>
              </a:solidFill>
              <a:latin typeface="华文楷体" panose="02010600040101010101" pitchFamily="2" charset="-122"/>
              <a:ea typeface="华文楷体" panose="02010600040101010101" pitchFamily="2" charset="-122"/>
            </a:endParaRPr>
          </a:p>
        </p:txBody>
      </p:sp>
      <p:sp>
        <p:nvSpPr>
          <p:cNvPr id="7" name="Rectangle 6">
            <a:hlinkClick r:id="rId1" action="ppaction://hlinksldjump"/>
          </p:cNvPr>
          <p:cNvSpPr>
            <a:spLocks noChangeArrowheads="1"/>
          </p:cNvSpPr>
          <p:nvPr/>
        </p:nvSpPr>
        <p:spPr bwMode="auto">
          <a:xfrm>
            <a:off x="2225675" y="2755718"/>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1.6.2 </a:t>
            </a:r>
            <a:r>
              <a:rPr lang="zh-CN" altLang="en-US" sz="3200" dirty="0">
                <a:solidFill>
                  <a:schemeClr val="folHlink"/>
                </a:solidFill>
                <a:latin typeface="黑体" pitchFamily="49" charset="-122"/>
                <a:ea typeface="黑体" pitchFamily="49" charset="-122"/>
              </a:rPr>
              <a:t>特性曲线和主要参数</a:t>
            </a:r>
            <a:endParaRPr lang="zh-CN" altLang="en-US" sz="3200" dirty="0">
              <a:solidFill>
                <a:schemeClr val="folHlink"/>
              </a:solidFill>
              <a:latin typeface="黑体" pitchFamily="49" charset="-122"/>
              <a:ea typeface="黑体" pitchFamily="49" charset="-122"/>
            </a:endParaRPr>
          </a:p>
        </p:txBody>
      </p:sp>
      <p:sp>
        <p:nvSpPr>
          <p:cNvPr id="8" name="Rectangle 7">
            <a:hlinkClick r:id="rId2" action="ppaction://hlinksldjump"/>
          </p:cNvPr>
          <p:cNvSpPr>
            <a:spLocks noChangeArrowheads="1"/>
          </p:cNvSpPr>
          <p:nvPr/>
        </p:nvSpPr>
        <p:spPr bwMode="auto">
          <a:xfrm>
            <a:off x="2225675" y="2017380"/>
            <a:ext cx="5133136"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1.6.1 </a:t>
            </a:r>
            <a:r>
              <a:rPr lang="zh-CN" altLang="en-US" sz="3200" dirty="0">
                <a:solidFill>
                  <a:schemeClr val="folHlink"/>
                </a:solidFill>
                <a:latin typeface="黑体" pitchFamily="49" charset="-122"/>
                <a:ea typeface="黑体" pitchFamily="49" charset="-122"/>
              </a:rPr>
              <a:t>基本结构和工作原理</a:t>
            </a:r>
            <a:endParaRPr lang="zh-CN" altLang="en-US" sz="3200" dirty="0">
              <a:solidFill>
                <a:schemeClr val="folHlink"/>
              </a:solidFill>
              <a:latin typeface="黑体" pitchFamily="49" charset="-122"/>
              <a:ea typeface="黑体" pitchFamily="49" charset="-122"/>
            </a:endParaRPr>
          </a:p>
        </p:txBody>
      </p:sp>
      <p:sp>
        <p:nvSpPr>
          <p:cNvPr id="9" name="Rectangle 6">
            <a:hlinkClick r:id="rId3" action="ppaction://hlinksldjump"/>
          </p:cNvPr>
          <p:cNvSpPr>
            <a:spLocks noChangeArrowheads="1"/>
          </p:cNvSpPr>
          <p:nvPr/>
        </p:nvSpPr>
        <p:spPr bwMode="auto">
          <a:xfrm>
            <a:off x="2225675" y="3549130"/>
            <a:ext cx="7296714" cy="6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120000"/>
              </a:lnSpc>
              <a:spcBef>
                <a:spcPct val="20000"/>
              </a:spcBef>
              <a:buClr>
                <a:schemeClr val="accent2"/>
              </a:buClr>
              <a:buFont typeface="Wingdings" panose="05000000000000000000" pitchFamily="2" charset="2"/>
              <a:buNone/>
            </a:pPr>
            <a:r>
              <a:rPr lang="en-US" altLang="zh-CN" sz="3200" dirty="0">
                <a:solidFill>
                  <a:schemeClr val="folHlink"/>
                </a:solidFill>
                <a:latin typeface="黑体" pitchFamily="49" charset="-122"/>
                <a:ea typeface="黑体" pitchFamily="49" charset="-122"/>
              </a:rPr>
              <a:t>1.6.3 </a:t>
            </a:r>
            <a:r>
              <a:rPr lang="zh-CN" altLang="en-US" sz="3200" dirty="0">
                <a:solidFill>
                  <a:schemeClr val="folHlink"/>
                </a:solidFill>
                <a:latin typeface="黑体" pitchFamily="49" charset="-122"/>
                <a:ea typeface="黑体" pitchFamily="49" charset="-122"/>
              </a:rPr>
              <a:t>简化的小信号模型</a:t>
            </a:r>
            <a:endParaRPr lang="zh-CN" altLang="en-US" sz="3200" dirty="0">
              <a:solidFill>
                <a:schemeClr val="folHlink"/>
              </a:solidFill>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2181225" y="494348"/>
            <a:ext cx="6788150" cy="747712"/>
          </a:xfrm>
        </p:spPr>
        <p:txBody>
          <a:bodyPr/>
          <a:lstStyle/>
          <a:p>
            <a:pPr eaLnBrk="1" hangingPunct="1"/>
            <a:r>
              <a:rPr lang="en-US" altLang="zh-CN" sz="3200" b="1">
                <a:solidFill>
                  <a:schemeClr val="folHlink"/>
                </a:solidFill>
                <a:latin typeface="黑体" pitchFamily="49" charset="-122"/>
                <a:ea typeface="黑体" pitchFamily="49" charset="-122"/>
              </a:rPr>
              <a:t>1.6.1 </a:t>
            </a:r>
            <a:r>
              <a:rPr lang="zh-CN" altLang="en-US" sz="3200" b="1">
                <a:solidFill>
                  <a:schemeClr val="folHlink"/>
                </a:solidFill>
                <a:latin typeface="黑体" pitchFamily="49" charset="-122"/>
                <a:ea typeface="黑体" pitchFamily="49" charset="-122"/>
              </a:rPr>
              <a:t>基本结构和工作原理</a:t>
            </a:r>
            <a:endParaRPr lang="zh-CN" altLang="en-US" sz="3200" b="1">
              <a:solidFill>
                <a:schemeClr val="folHlink"/>
              </a:solidFill>
              <a:latin typeface="黑体" pitchFamily="49" charset="-122"/>
              <a:ea typeface="黑体" pitchFamily="49" charset="-122"/>
            </a:endParaRPr>
          </a:p>
        </p:txBody>
      </p:sp>
      <p:sp>
        <p:nvSpPr>
          <p:cNvPr id="86019" name="Rectangle 3"/>
          <p:cNvSpPr>
            <a:spLocks noGrp="1" noChangeArrowheads="1"/>
          </p:cNvSpPr>
          <p:nvPr>
            <p:ph type="body" idx="4294967295"/>
          </p:nvPr>
        </p:nvSpPr>
        <p:spPr>
          <a:xfrm>
            <a:off x="2059940" y="1760855"/>
            <a:ext cx="8072120" cy="2114550"/>
          </a:xfrm>
        </p:spPr>
        <p:txBody>
          <a:bodyPr>
            <a:normAutofit fontScale="92500" lnSpcReduction="20000"/>
          </a:bodyPr>
          <a:lstStyle/>
          <a:p>
            <a:pPr eaLnBrk="1" hangingPunct="1">
              <a:buFont typeface="Wingdings" panose="05000000000000000000" pitchFamily="2" charset="2"/>
              <a:buNone/>
            </a:pPr>
            <a:r>
              <a:rPr lang="zh-CN" altLang="en-US" sz="2800" b="1">
                <a:ea typeface="幼圆" panose="02010509060101010101" pitchFamily="49" charset="-122"/>
              </a:rPr>
              <a:t>类型：</a:t>
            </a:r>
            <a:r>
              <a:rPr lang="en-US" altLang="zh-CN" sz="2800" b="1">
                <a:ea typeface="幼圆" panose="02010509060101010101" pitchFamily="49" charset="-122"/>
              </a:rPr>
              <a:t>    </a:t>
            </a:r>
            <a:r>
              <a:rPr lang="en-US" altLang="zh-CN" sz="2800" b="1">
                <a:latin typeface="幼圆" panose="02010509060101010101" pitchFamily="49" charset="-122"/>
                <a:ea typeface="幼圆" panose="02010509060101010101" pitchFamily="49" charset="-122"/>
              </a:rPr>
              <a:t>N</a:t>
            </a:r>
            <a:r>
              <a:rPr lang="zh-CN" altLang="en-US" sz="2800" b="1">
                <a:latin typeface="幼圆" panose="02010509060101010101" pitchFamily="49" charset="-122"/>
                <a:ea typeface="幼圆" panose="02010509060101010101" pitchFamily="49" charset="-122"/>
              </a:rPr>
              <a:t>沟道绝缘栅场效应管（</a:t>
            </a:r>
            <a:r>
              <a:rPr lang="en-US" altLang="zh-CN" sz="2800" b="1">
                <a:latin typeface="幼圆" panose="02010509060101010101" pitchFamily="49" charset="-122"/>
                <a:ea typeface="幼圆" panose="02010509060101010101" pitchFamily="49" charset="-122"/>
              </a:rPr>
              <a:t>NMOS</a:t>
            </a:r>
            <a:r>
              <a:rPr lang="zh-CN" altLang="en-US" sz="2800" b="1">
                <a:latin typeface="幼圆" panose="02010509060101010101" pitchFamily="49" charset="-122"/>
                <a:ea typeface="幼圆" panose="02010509060101010101" pitchFamily="49" charset="-122"/>
              </a:rPr>
              <a:t>）</a:t>
            </a:r>
            <a:endParaRPr lang="zh-CN" altLang="en-US" sz="2800" b="1">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a:t>
            </a:r>
            <a:r>
              <a:rPr lang="en-US" altLang="zh-CN" sz="2800" b="1">
                <a:latin typeface="幼圆" panose="02010509060101010101" pitchFamily="49" charset="-122"/>
                <a:ea typeface="幼圆" panose="02010509060101010101" pitchFamily="49" charset="-122"/>
              </a:rPr>
              <a:t>      P</a:t>
            </a:r>
            <a:r>
              <a:rPr lang="zh-CN" altLang="en-US" sz="2800" b="1">
                <a:latin typeface="幼圆" panose="02010509060101010101" pitchFamily="49" charset="-122"/>
                <a:ea typeface="幼圆" panose="02010509060101010101" pitchFamily="49" charset="-122"/>
              </a:rPr>
              <a:t>沟道绝缘栅场效应管（</a:t>
            </a:r>
            <a:r>
              <a:rPr lang="en-US" altLang="zh-CN" sz="2800" b="1">
                <a:latin typeface="幼圆" panose="02010509060101010101" pitchFamily="49" charset="-122"/>
                <a:ea typeface="幼圆" panose="02010509060101010101" pitchFamily="49" charset="-122"/>
              </a:rPr>
              <a:t>PMOS</a:t>
            </a:r>
            <a:r>
              <a:rPr lang="zh-CN" altLang="en-US" sz="2800" b="1">
                <a:latin typeface="幼圆" panose="02010509060101010101" pitchFamily="49" charset="-122"/>
                <a:ea typeface="幼圆" panose="02010509060101010101" pitchFamily="49" charset="-122"/>
              </a:rPr>
              <a:t>）</a:t>
            </a:r>
            <a:endParaRPr lang="zh-CN" altLang="en-US" sz="2800" b="1">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a:t>
            </a:r>
            <a:r>
              <a:rPr lang="en-US" altLang="zh-CN" sz="2800" b="1">
                <a:latin typeface="幼圆" panose="02010509060101010101" pitchFamily="49" charset="-122"/>
                <a:ea typeface="幼圆" panose="02010509060101010101" pitchFamily="49" charset="-122"/>
              </a:rPr>
              <a:t>      </a:t>
            </a:r>
            <a:r>
              <a:rPr lang="zh-CN" altLang="en-US" sz="2800" b="1">
                <a:latin typeface="幼圆" panose="02010509060101010101" pitchFamily="49" charset="-122"/>
                <a:ea typeface="幼圆" panose="02010509060101010101" pitchFamily="49" charset="-122"/>
              </a:rPr>
              <a:t> 增强型绝缘栅场效应管</a:t>
            </a:r>
            <a:endParaRPr lang="zh-CN" altLang="en-US" sz="2800" b="1">
              <a:latin typeface="幼圆" panose="02010509060101010101" pitchFamily="49" charset="-122"/>
              <a:ea typeface="幼圆" panose="02010509060101010101" pitchFamily="49" charset="-122"/>
            </a:endParaRPr>
          </a:p>
          <a:p>
            <a:pPr eaLnBrk="1" hangingPunct="1">
              <a:buFont typeface="Wingdings" panose="05000000000000000000" pitchFamily="2" charset="2"/>
              <a:buNone/>
            </a:pPr>
            <a:r>
              <a:rPr lang="zh-CN" altLang="en-US" sz="2800" b="1">
                <a:latin typeface="幼圆" panose="02010509060101010101" pitchFamily="49" charset="-122"/>
                <a:ea typeface="幼圆" panose="02010509060101010101" pitchFamily="49" charset="-122"/>
              </a:rPr>
              <a:t>          </a:t>
            </a:r>
            <a:r>
              <a:rPr lang="en-US" altLang="zh-CN" sz="2800" b="1">
                <a:latin typeface="幼圆" panose="02010509060101010101" pitchFamily="49" charset="-122"/>
                <a:ea typeface="幼圆" panose="02010509060101010101" pitchFamily="49" charset="-122"/>
              </a:rPr>
              <a:t>     </a:t>
            </a:r>
            <a:r>
              <a:rPr lang="zh-CN" altLang="en-US" sz="2800" b="1">
                <a:latin typeface="幼圆" panose="02010509060101010101" pitchFamily="49" charset="-122"/>
                <a:ea typeface="幼圆" panose="02010509060101010101" pitchFamily="49" charset="-122"/>
              </a:rPr>
              <a:t>耗尽型绝缘栅场效应管</a:t>
            </a:r>
            <a:endParaRPr lang="zh-CN" altLang="en-US" sz="2800" b="1">
              <a:latin typeface="幼圆" panose="02010509060101010101" pitchFamily="49" charset="-122"/>
              <a:ea typeface="幼圆" panose="02010509060101010101" pitchFamily="49" charset="-122"/>
            </a:endParaRPr>
          </a:p>
        </p:txBody>
      </p:sp>
      <p:sp>
        <p:nvSpPr>
          <p:cNvPr id="86020" name="AutoShape 4"/>
          <p:cNvSpPr/>
          <p:nvPr/>
        </p:nvSpPr>
        <p:spPr bwMode="auto">
          <a:xfrm>
            <a:off x="3122613" y="1926273"/>
            <a:ext cx="241300" cy="584200"/>
          </a:xfrm>
          <a:prstGeom prst="leftBrace">
            <a:avLst>
              <a:gd name="adj1" fmla="val 2011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6021" name="AutoShape 5"/>
          <p:cNvSpPr/>
          <p:nvPr/>
        </p:nvSpPr>
        <p:spPr bwMode="auto">
          <a:xfrm>
            <a:off x="3108008" y="3024823"/>
            <a:ext cx="241300" cy="584200"/>
          </a:xfrm>
          <a:prstGeom prst="leftBrace">
            <a:avLst>
              <a:gd name="adj1" fmla="val 2011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6022" name="Rectangle 6"/>
          <p:cNvSpPr>
            <a:spLocks noChangeArrowheads="1"/>
          </p:cNvSpPr>
          <p:nvPr/>
        </p:nvSpPr>
        <p:spPr bwMode="auto">
          <a:xfrm>
            <a:off x="1909763" y="3875595"/>
            <a:ext cx="22461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sz="3200">
                <a:latin typeface="宋体" pitchFamily="2" charset="-122"/>
                <a:ea typeface="宋体" pitchFamily="2" charset="-122"/>
              </a:rPr>
              <a:t>1.</a:t>
            </a:r>
            <a:r>
              <a:rPr lang="zh-CN" altLang="en-US" sz="3200">
                <a:latin typeface="宋体" pitchFamily="2" charset="-122"/>
                <a:ea typeface="宋体" pitchFamily="2" charset="-122"/>
              </a:rPr>
              <a:t>基本结构</a:t>
            </a:r>
            <a:endParaRPr lang="zh-CN" altLang="en-US" sz="3200">
              <a:latin typeface="宋体" pitchFamily="2" charset="-122"/>
              <a:ea typeface="宋体" pitchFamily="2" charset="-122"/>
            </a:endParaRPr>
          </a:p>
        </p:txBody>
      </p:sp>
      <p:sp>
        <p:nvSpPr>
          <p:cNvPr id="86023" name="Rectangle 7"/>
          <p:cNvSpPr>
            <a:spLocks noChangeArrowheads="1"/>
          </p:cNvSpPr>
          <p:nvPr/>
        </p:nvSpPr>
        <p:spPr bwMode="auto">
          <a:xfrm>
            <a:off x="2176298" y="4484797"/>
            <a:ext cx="344838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666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400">
                <a:ea typeface="华文楷体" panose="02010600040101010101" pitchFamily="2" charset="-122"/>
              </a:rPr>
              <a:t>◆</a:t>
            </a:r>
            <a:r>
              <a:rPr lang="zh-CN" altLang="en-US">
                <a:latin typeface="幼圆" panose="02010509060101010101" pitchFamily="49" charset="-122"/>
              </a:rPr>
              <a:t>耗尽型</a:t>
            </a:r>
            <a:r>
              <a:rPr lang="en-US" altLang="zh-CN">
                <a:latin typeface="幼圆" panose="02010509060101010101" pitchFamily="49" charset="-122"/>
              </a:rPr>
              <a:t>NMOS</a:t>
            </a:r>
            <a:r>
              <a:rPr lang="zh-CN" altLang="en-US">
                <a:latin typeface="幼圆" panose="02010509060101010101" pitchFamily="49" charset="-122"/>
              </a:rPr>
              <a:t>管结构</a:t>
            </a:r>
            <a:endParaRPr lang="zh-CN" altLang="en-US">
              <a:latin typeface="幼圆" panose="02010509060101010101" pitchFamily="49" charset="-122"/>
            </a:endParaRPr>
          </a:p>
          <a:p>
            <a:pPr algn="ctr" eaLnBrk="1" hangingPunct="1"/>
            <a:r>
              <a:rPr lang="en-US" altLang="zh-CN">
                <a:latin typeface="幼圆" panose="02010509060101010101" pitchFamily="49" charset="-122"/>
              </a:rPr>
              <a:t>G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栅极</a:t>
            </a:r>
            <a:endParaRPr lang="zh-CN" altLang="en-US">
              <a:latin typeface="幼圆" panose="02010509060101010101" pitchFamily="49" charset="-122"/>
            </a:endParaRPr>
          </a:p>
          <a:p>
            <a:pPr algn="ctr" eaLnBrk="1" hangingPunct="1"/>
            <a:r>
              <a:rPr lang="en-US" altLang="zh-CN">
                <a:latin typeface="幼圆" panose="02010509060101010101" pitchFamily="49" charset="-122"/>
              </a:rPr>
              <a:t>S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源极</a:t>
            </a:r>
            <a:endParaRPr lang="zh-CN" altLang="en-US">
              <a:latin typeface="幼圆" panose="02010509060101010101" pitchFamily="49" charset="-122"/>
            </a:endParaRPr>
          </a:p>
          <a:p>
            <a:pPr algn="ctr" eaLnBrk="1" hangingPunct="1"/>
            <a:r>
              <a:rPr lang="en-US" altLang="zh-CN">
                <a:latin typeface="幼圆" panose="02010509060101010101" pitchFamily="49" charset="-122"/>
              </a:rPr>
              <a:t>D </a:t>
            </a:r>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漏极</a:t>
            </a:r>
            <a:endParaRPr lang="zh-CN" altLang="en-US">
              <a:latin typeface="幼圆" panose="02010509060101010101" pitchFamily="49" charset="-122"/>
            </a:endParaRPr>
          </a:p>
        </p:txBody>
      </p:sp>
      <p:sp>
        <p:nvSpPr>
          <p:cNvPr id="87048" name="Rectangle 8"/>
          <p:cNvSpPr>
            <a:spLocks noChangeArrowheads="1"/>
          </p:cNvSpPr>
          <p:nvPr/>
        </p:nvSpPr>
        <p:spPr bwMode="auto">
          <a:xfrm>
            <a:off x="6003635" y="14767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6025" name="Object 9"/>
          <p:cNvGraphicFramePr>
            <a:graphicFrameLocks noChangeAspect="1"/>
          </p:cNvGraphicFramePr>
          <p:nvPr/>
        </p:nvGraphicFramePr>
        <p:xfrm>
          <a:off x="6051550" y="4132264"/>
          <a:ext cx="2565400" cy="2205037"/>
        </p:xfrm>
        <a:graphic>
          <a:graphicData uri="http://schemas.openxmlformats.org/presentationml/2006/ole">
            <mc:AlternateContent xmlns:mc="http://schemas.openxmlformats.org/markup-compatibility/2006">
              <mc:Choice xmlns:v="urn:schemas-microsoft-com:vml" Requires="v">
                <p:oleObj spid="_x0000_s2" name="" r:id="rId1" imgW="1379855" imgH="1320800" progId="Visio.Drawing.11">
                  <p:embed/>
                </p:oleObj>
              </mc:Choice>
              <mc:Fallback>
                <p:oleObj name="" r:id="rId1" imgW="1379855" imgH="1320800" progId="Visio.Drawing.11">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550" y="4132264"/>
                        <a:ext cx="25654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0" name="Rectangle 10"/>
          <p:cNvSpPr>
            <a:spLocks noChangeArrowheads="1"/>
          </p:cNvSpPr>
          <p:nvPr/>
        </p:nvSpPr>
        <p:spPr bwMode="auto">
          <a:xfrm>
            <a:off x="6003635" y="207201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6027" name="Object 11"/>
          <p:cNvGraphicFramePr>
            <a:graphicFrameLocks noChangeAspect="1"/>
          </p:cNvGraphicFramePr>
          <p:nvPr/>
        </p:nvGraphicFramePr>
        <p:xfrm>
          <a:off x="8661401" y="4176713"/>
          <a:ext cx="1304925" cy="1530350"/>
        </p:xfrm>
        <a:graphic>
          <a:graphicData uri="http://schemas.openxmlformats.org/presentationml/2006/ole">
            <mc:AlternateContent xmlns:mc="http://schemas.openxmlformats.org/markup-compatibility/2006">
              <mc:Choice xmlns:v="urn:schemas-microsoft-com:vml" Requires="v">
                <p:oleObj spid="_x0000_s3" name="" r:id="rId3" imgW="677545" imgH="914400" progId="Visio.Drawing.11">
                  <p:embed/>
                </p:oleObj>
              </mc:Choice>
              <mc:Fallback>
                <p:oleObj name="" r:id="rId3" imgW="677545" imgH="914400" progId="Visio.Drawing.11">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1401" y="4176713"/>
                        <a:ext cx="130492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2" name="Rectangle 12"/>
          <p:cNvSpPr>
            <a:spLocks noChangeArrowheads="1"/>
          </p:cNvSpPr>
          <p:nvPr/>
        </p:nvSpPr>
        <p:spPr bwMode="auto">
          <a:xfrm>
            <a:off x="6003635" y="21244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6029" name="Rectangle 13"/>
          <p:cNvSpPr>
            <a:spLocks noChangeArrowheads="1"/>
          </p:cNvSpPr>
          <p:nvPr/>
        </p:nvSpPr>
        <p:spPr bwMode="auto">
          <a:xfrm>
            <a:off x="8796338" y="5572126"/>
            <a:ext cx="94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000">
                <a:ea typeface="华文楷体" panose="02010600040101010101" pitchFamily="2" charset="-122"/>
              </a:rPr>
              <a:t>耗尽型</a:t>
            </a:r>
            <a:endParaRPr lang="zh-CN" altLang="en-US" sz="2000">
              <a:ea typeface="华文楷体" panose="02010600040101010101" pitchFamily="2" charset="-122"/>
            </a:endParaRPr>
          </a:p>
          <a:p>
            <a:pPr algn="just" eaLnBrk="1" hangingPunct="1"/>
            <a:r>
              <a:rPr lang="zh-CN" altLang="en-US" sz="2000">
                <a:latin typeface="幼圆" panose="02010509060101010101" pitchFamily="49" charset="-122"/>
              </a:rPr>
              <a:t> </a:t>
            </a:r>
            <a:r>
              <a:rPr lang="en-US" altLang="zh-CN" sz="2000">
                <a:latin typeface="幼圆" panose="02010509060101010101" pitchFamily="49" charset="-122"/>
              </a:rPr>
              <a:t>NMOS</a:t>
            </a:r>
            <a:endParaRPr lang="en-US" altLang="zh-CN" sz="2000">
              <a:latin typeface="幼圆" panose="02010509060101010101" pitchFamily="49" charset="-122"/>
            </a:endParaRPr>
          </a:p>
        </p:txBody>
      </p:sp>
      <p:sp>
        <p:nvSpPr>
          <p:cNvPr id="4" name="灯片编号占位符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linds(horizontal)">
                                      <p:cBhvr>
                                        <p:cTn id="7" dur="500"/>
                                        <p:tgtEl>
                                          <p:spTgt spid="860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6019">
                                            <p:txEl>
                                              <p:pRg st="0" end="0"/>
                                            </p:txEl>
                                          </p:spTgt>
                                        </p:tgtEl>
                                        <p:attrNameLst>
                                          <p:attrName>style.visibility</p:attrName>
                                        </p:attrNameLst>
                                      </p:cBhvr>
                                      <p:to>
                                        <p:strVal val="visible"/>
                                      </p:to>
                                    </p:set>
                                    <p:animEffect transition="in" filter="blinds(horizontal)">
                                      <p:cBhvr>
                                        <p:cTn id="10" dur="500"/>
                                        <p:tgtEl>
                                          <p:spTgt spid="860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019">
                                            <p:txEl>
                                              <p:pRg st="1" end="1"/>
                                            </p:txEl>
                                          </p:spTgt>
                                        </p:tgtEl>
                                        <p:attrNameLst>
                                          <p:attrName>style.visibility</p:attrName>
                                        </p:attrNameLst>
                                      </p:cBhvr>
                                      <p:to>
                                        <p:strVal val="visible"/>
                                      </p:to>
                                    </p:set>
                                    <p:animEffect transition="in" filter="blinds(horizontal)">
                                      <p:cBhvr>
                                        <p:cTn id="15" dur="500"/>
                                        <p:tgtEl>
                                          <p:spTgt spid="860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6019">
                                            <p:txEl>
                                              <p:pRg st="2" end="2"/>
                                            </p:txEl>
                                          </p:spTgt>
                                        </p:tgtEl>
                                        <p:attrNameLst>
                                          <p:attrName>style.visibility</p:attrName>
                                        </p:attrNameLst>
                                      </p:cBhvr>
                                      <p:to>
                                        <p:strVal val="visible"/>
                                      </p:to>
                                    </p:set>
                                    <p:animEffect transition="in" filter="blinds(horizontal)">
                                      <p:cBhvr>
                                        <p:cTn id="20" dur="500"/>
                                        <p:tgtEl>
                                          <p:spTgt spid="8601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25" dur="500"/>
                                        <p:tgtEl>
                                          <p:spTgt spid="8601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6021"/>
                                        </p:tgtEl>
                                        <p:attrNameLst>
                                          <p:attrName>style.visibility</p:attrName>
                                        </p:attrNameLst>
                                      </p:cBhvr>
                                      <p:to>
                                        <p:strVal val="visible"/>
                                      </p:to>
                                    </p:set>
                                    <p:animEffect transition="in" filter="blinds(horizontal)">
                                      <p:cBhvr>
                                        <p:cTn id="30" dur="500"/>
                                        <p:tgtEl>
                                          <p:spTgt spid="8602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6022"/>
                                        </p:tgtEl>
                                        <p:attrNameLst>
                                          <p:attrName>style.visibility</p:attrName>
                                        </p:attrNameLst>
                                      </p:cBhvr>
                                      <p:to>
                                        <p:strVal val="visible"/>
                                      </p:to>
                                    </p:set>
                                    <p:animEffect transition="in" filter="blinds(horizontal)">
                                      <p:cBhvr>
                                        <p:cTn id="35" dur="500"/>
                                        <p:tgtEl>
                                          <p:spTgt spid="8602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6023"/>
                                        </p:tgtEl>
                                        <p:attrNameLst>
                                          <p:attrName>style.visibility</p:attrName>
                                        </p:attrNameLst>
                                      </p:cBhvr>
                                      <p:to>
                                        <p:strVal val="visible"/>
                                      </p:to>
                                    </p:set>
                                    <p:animEffect transition="in" filter="blinds(horizontal)">
                                      <p:cBhvr>
                                        <p:cTn id="40" dur="500"/>
                                        <p:tgtEl>
                                          <p:spTgt spid="86023"/>
                                        </p:tgtEl>
                                      </p:cBhvr>
                                    </p:animEffect>
                                  </p:childTnLst>
                                </p:cTn>
                              </p:par>
                              <p:par>
                                <p:cTn id="41" presetID="3" presetClass="entr" presetSubtype="10" fill="hold" nodeType="withEffect">
                                  <p:stCondLst>
                                    <p:cond delay="0"/>
                                  </p:stCondLst>
                                  <p:childTnLst>
                                    <p:set>
                                      <p:cBhvr>
                                        <p:cTn id="42" dur="1" fill="hold">
                                          <p:stCondLst>
                                            <p:cond delay="0"/>
                                          </p:stCondLst>
                                        </p:cTn>
                                        <p:tgtEl>
                                          <p:spTgt spid="86025"/>
                                        </p:tgtEl>
                                        <p:attrNameLst>
                                          <p:attrName>style.visibility</p:attrName>
                                        </p:attrNameLst>
                                      </p:cBhvr>
                                      <p:to>
                                        <p:strVal val="visible"/>
                                      </p:to>
                                    </p:set>
                                    <p:animEffect transition="in" filter="blinds(horizontal)">
                                      <p:cBhvr>
                                        <p:cTn id="43" dur="500"/>
                                        <p:tgtEl>
                                          <p:spTgt spid="860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1" nodeType="clickEffect">
                                  <p:stCondLst>
                                    <p:cond delay="0"/>
                                  </p:stCondLst>
                                  <p:childTnLst>
                                    <p:set>
                                      <p:cBhvr>
                                        <p:cTn id="47" dur="1" fill="hold">
                                          <p:stCondLst>
                                            <p:cond delay="0"/>
                                          </p:stCondLst>
                                        </p:cTn>
                                        <p:tgtEl>
                                          <p:spTgt spid="86023"/>
                                        </p:tgtEl>
                                        <p:attrNameLst>
                                          <p:attrName>style.visibility</p:attrName>
                                        </p:attrNameLst>
                                      </p:cBhvr>
                                      <p:to>
                                        <p:strVal val="visible"/>
                                      </p:to>
                                    </p:set>
                                    <p:animEffect transition="in" filter="blinds(horizontal)">
                                      <p:cBhvr>
                                        <p:cTn id="48" dur="500"/>
                                        <p:tgtEl>
                                          <p:spTgt spid="86023"/>
                                        </p:tgtEl>
                                      </p:cBhvr>
                                    </p:animEffect>
                                  </p:childTnLst>
                                </p:cTn>
                              </p:par>
                              <p:par>
                                <p:cTn id="49" presetID="3" presetClass="entr" presetSubtype="10" fill="hold" nodeType="withEffect">
                                  <p:stCondLst>
                                    <p:cond delay="0"/>
                                  </p:stCondLst>
                                  <p:childTnLst>
                                    <p:set>
                                      <p:cBhvr>
                                        <p:cTn id="50" dur="1" fill="hold">
                                          <p:stCondLst>
                                            <p:cond delay="0"/>
                                          </p:stCondLst>
                                        </p:cTn>
                                        <p:tgtEl>
                                          <p:spTgt spid="86025"/>
                                        </p:tgtEl>
                                        <p:attrNameLst>
                                          <p:attrName>style.visibility</p:attrName>
                                        </p:attrNameLst>
                                      </p:cBhvr>
                                      <p:to>
                                        <p:strVal val="visible"/>
                                      </p:to>
                                    </p:set>
                                    <p:animEffect transition="in" filter="blinds(horizontal)">
                                      <p:cBhvr>
                                        <p:cTn id="51" dur="500"/>
                                        <p:tgtEl>
                                          <p:spTgt spid="86025"/>
                                        </p:tgtEl>
                                      </p:cBhvr>
                                    </p:animEffect>
                                  </p:childTnLst>
                                </p:cTn>
                              </p:par>
                              <p:par>
                                <p:cTn id="52" presetID="3" presetClass="entr" presetSubtype="10" fill="hold" nodeType="withEffect">
                                  <p:stCondLst>
                                    <p:cond delay="0"/>
                                  </p:stCondLst>
                                  <p:childTnLst>
                                    <p:set>
                                      <p:cBhvr>
                                        <p:cTn id="53" dur="1" fill="hold">
                                          <p:stCondLst>
                                            <p:cond delay="0"/>
                                          </p:stCondLst>
                                        </p:cTn>
                                        <p:tgtEl>
                                          <p:spTgt spid="86027"/>
                                        </p:tgtEl>
                                        <p:attrNameLst>
                                          <p:attrName>style.visibility</p:attrName>
                                        </p:attrNameLst>
                                      </p:cBhvr>
                                      <p:to>
                                        <p:strVal val="visible"/>
                                      </p:to>
                                    </p:set>
                                    <p:animEffect transition="in" filter="blinds(horizontal)">
                                      <p:cBhvr>
                                        <p:cTn id="54" dur="500"/>
                                        <p:tgtEl>
                                          <p:spTgt spid="860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86029"/>
                                        </p:tgtEl>
                                        <p:attrNameLst>
                                          <p:attrName>style.visibility</p:attrName>
                                        </p:attrNameLst>
                                      </p:cBhvr>
                                      <p:to>
                                        <p:strVal val="visible"/>
                                      </p:to>
                                    </p:set>
                                    <p:animEffect transition="in" filter="blinds(horizontal)">
                                      <p:cBhvr>
                                        <p:cTn id="57" dur="500"/>
                                        <p:tgtEl>
                                          <p:spTgt spid="86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P spid="86020" grpId="0" bldLvl="0" animBg="1"/>
      <p:bldP spid="86021" grpId="0" bldLvl="0" animBg="1"/>
      <p:bldP spid="86022" grpId="0"/>
      <p:bldP spid="86023" grpId="0"/>
      <p:bldP spid="86023" grpId="1"/>
      <p:bldP spid="86029"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5349240" y="21336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N沟道</a:t>
            </a:r>
            <a:endParaRPr lang="zh-CN" altLang="zh-CN" sz="2400">
              <a:solidFill>
                <a:srgbClr val="000000"/>
              </a:solidFill>
              <a:latin typeface="Times New Roman" panose="02020503050405090304" pitchFamily="18" charset="0"/>
              <a:ea typeface="宋体" pitchFamily="2" charset="-122"/>
            </a:endParaRPr>
          </a:p>
        </p:txBody>
      </p:sp>
      <p:sp>
        <p:nvSpPr>
          <p:cNvPr id="6147" name="Text Box 3"/>
          <p:cNvSpPr txBox="1">
            <a:spLocks noChangeArrowheads="1"/>
          </p:cNvSpPr>
          <p:nvPr/>
        </p:nvSpPr>
        <p:spPr bwMode="auto">
          <a:xfrm>
            <a:off x="5349240" y="28194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P沟道</a:t>
            </a:r>
            <a:endParaRPr lang="zh-CN" altLang="zh-CN" sz="2400">
              <a:solidFill>
                <a:srgbClr val="000000"/>
              </a:solidFill>
              <a:latin typeface="Times New Roman" panose="02020503050405090304" pitchFamily="18" charset="0"/>
              <a:ea typeface="宋体" pitchFamily="2" charset="-122"/>
            </a:endParaRPr>
          </a:p>
        </p:txBody>
      </p:sp>
      <p:sp>
        <p:nvSpPr>
          <p:cNvPr id="6148" name="Text Box 4"/>
          <p:cNvSpPr txBox="1">
            <a:spLocks noChangeArrowheads="1"/>
          </p:cNvSpPr>
          <p:nvPr/>
        </p:nvSpPr>
        <p:spPr bwMode="auto">
          <a:xfrm>
            <a:off x="5425440" y="37338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增强型</a:t>
            </a:r>
            <a:endParaRPr lang="zh-CN" altLang="zh-CN" sz="2400">
              <a:solidFill>
                <a:srgbClr val="000000"/>
              </a:solidFill>
              <a:latin typeface="Times New Roman" panose="02020503050405090304" pitchFamily="18" charset="0"/>
              <a:ea typeface="宋体" pitchFamily="2" charset="-122"/>
            </a:endParaRPr>
          </a:p>
        </p:txBody>
      </p:sp>
      <p:sp>
        <p:nvSpPr>
          <p:cNvPr id="6149" name="Text Box 5"/>
          <p:cNvSpPr txBox="1">
            <a:spLocks noChangeArrowheads="1"/>
          </p:cNvSpPr>
          <p:nvPr/>
        </p:nvSpPr>
        <p:spPr bwMode="auto">
          <a:xfrm>
            <a:off x="5425440" y="5032376"/>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耗尽型</a:t>
            </a:r>
            <a:endParaRPr lang="zh-CN" altLang="zh-CN" sz="2400">
              <a:solidFill>
                <a:srgbClr val="000000"/>
              </a:solidFill>
              <a:latin typeface="Times New Roman" panose="02020503050405090304" pitchFamily="18" charset="0"/>
              <a:ea typeface="宋体" pitchFamily="2" charset="-122"/>
            </a:endParaRPr>
          </a:p>
        </p:txBody>
      </p:sp>
      <p:sp>
        <p:nvSpPr>
          <p:cNvPr id="6150" name="Text Box 6"/>
          <p:cNvSpPr txBox="1">
            <a:spLocks noChangeArrowheads="1"/>
          </p:cNvSpPr>
          <p:nvPr/>
        </p:nvSpPr>
        <p:spPr bwMode="auto">
          <a:xfrm>
            <a:off x="7330440" y="33528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N沟道</a:t>
            </a:r>
            <a:endParaRPr lang="zh-CN" altLang="zh-CN" sz="2400">
              <a:solidFill>
                <a:srgbClr val="000000"/>
              </a:solidFill>
              <a:latin typeface="Times New Roman" panose="02020503050405090304" pitchFamily="18" charset="0"/>
              <a:ea typeface="宋体" pitchFamily="2" charset="-122"/>
            </a:endParaRPr>
          </a:p>
        </p:txBody>
      </p:sp>
      <p:sp>
        <p:nvSpPr>
          <p:cNvPr id="6151" name="Text Box 7"/>
          <p:cNvSpPr txBox="1">
            <a:spLocks noChangeArrowheads="1"/>
          </p:cNvSpPr>
          <p:nvPr/>
        </p:nvSpPr>
        <p:spPr bwMode="auto">
          <a:xfrm>
            <a:off x="7330440" y="40386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P沟道</a:t>
            </a:r>
            <a:endParaRPr lang="zh-CN" altLang="zh-CN" sz="2400">
              <a:solidFill>
                <a:srgbClr val="000000"/>
              </a:solidFill>
              <a:latin typeface="Times New Roman" panose="02020503050405090304" pitchFamily="18" charset="0"/>
              <a:ea typeface="宋体" pitchFamily="2" charset="-122"/>
            </a:endParaRPr>
          </a:p>
        </p:txBody>
      </p:sp>
      <p:sp>
        <p:nvSpPr>
          <p:cNvPr id="6152" name="Text Box 8"/>
          <p:cNvSpPr txBox="1">
            <a:spLocks noChangeArrowheads="1"/>
          </p:cNvSpPr>
          <p:nvPr/>
        </p:nvSpPr>
        <p:spPr bwMode="auto">
          <a:xfrm>
            <a:off x="7330440" y="4800601"/>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N沟道</a:t>
            </a:r>
            <a:endParaRPr lang="zh-CN" altLang="zh-CN" sz="2400">
              <a:solidFill>
                <a:srgbClr val="000000"/>
              </a:solidFill>
              <a:latin typeface="Times New Roman" panose="02020503050405090304" pitchFamily="18" charset="0"/>
              <a:ea typeface="宋体" pitchFamily="2" charset="-122"/>
            </a:endParaRPr>
          </a:p>
        </p:txBody>
      </p:sp>
      <p:sp>
        <p:nvSpPr>
          <p:cNvPr id="6153" name="Text Box 9"/>
          <p:cNvSpPr txBox="1">
            <a:spLocks noChangeArrowheads="1"/>
          </p:cNvSpPr>
          <p:nvPr/>
        </p:nvSpPr>
        <p:spPr bwMode="auto">
          <a:xfrm>
            <a:off x="7330440" y="5414964"/>
            <a:ext cx="12954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P沟道</a:t>
            </a:r>
            <a:endParaRPr lang="zh-CN" altLang="zh-CN" sz="2400">
              <a:solidFill>
                <a:srgbClr val="000000"/>
              </a:solidFill>
              <a:latin typeface="Times New Roman" panose="02020503050405090304" pitchFamily="18" charset="0"/>
              <a:ea typeface="宋体" pitchFamily="2" charset="-122"/>
            </a:endParaRPr>
          </a:p>
        </p:txBody>
      </p:sp>
      <p:sp>
        <p:nvSpPr>
          <p:cNvPr id="6154" name="AutoShape 10"/>
          <p:cNvSpPr/>
          <p:nvPr/>
        </p:nvSpPr>
        <p:spPr bwMode="auto">
          <a:xfrm>
            <a:off x="2910840" y="2971800"/>
            <a:ext cx="228600" cy="1752600"/>
          </a:xfrm>
          <a:prstGeom prst="leftBrace">
            <a:avLst>
              <a:gd name="adj1" fmla="val 63889"/>
              <a:gd name="adj2" fmla="val 50000"/>
            </a:avLst>
          </a:prstGeom>
          <a:noFill/>
          <a:ln w="254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Arial" panose="020B0604020202090204" pitchFamily="34" charset="0"/>
              <a:ea typeface="宋体" pitchFamily="2" charset="-122"/>
            </a:endParaRPr>
          </a:p>
        </p:txBody>
      </p:sp>
      <p:sp>
        <p:nvSpPr>
          <p:cNvPr id="6155" name="AutoShape 11"/>
          <p:cNvSpPr/>
          <p:nvPr/>
        </p:nvSpPr>
        <p:spPr bwMode="auto">
          <a:xfrm>
            <a:off x="4587240" y="2362200"/>
            <a:ext cx="228600" cy="914400"/>
          </a:xfrm>
          <a:prstGeom prst="leftBrace">
            <a:avLst>
              <a:gd name="adj1" fmla="val 33333"/>
              <a:gd name="adj2" fmla="val 50000"/>
            </a:avLst>
          </a:prstGeom>
          <a:noFill/>
          <a:ln w="254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Arial" panose="020B0604020202090204" pitchFamily="34" charset="0"/>
              <a:ea typeface="宋体" pitchFamily="2" charset="-122"/>
            </a:endParaRPr>
          </a:p>
        </p:txBody>
      </p:sp>
      <p:sp>
        <p:nvSpPr>
          <p:cNvPr id="6156" name="AutoShape 12"/>
          <p:cNvSpPr/>
          <p:nvPr/>
        </p:nvSpPr>
        <p:spPr bwMode="auto">
          <a:xfrm>
            <a:off x="5044440" y="3962400"/>
            <a:ext cx="228600" cy="1371600"/>
          </a:xfrm>
          <a:prstGeom prst="leftBrace">
            <a:avLst>
              <a:gd name="adj1" fmla="val 50000"/>
              <a:gd name="adj2" fmla="val 50000"/>
            </a:avLst>
          </a:prstGeom>
          <a:noFill/>
          <a:ln w="254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Arial" panose="020B0604020202090204" pitchFamily="34" charset="0"/>
              <a:ea typeface="宋体" pitchFamily="2" charset="-122"/>
            </a:endParaRPr>
          </a:p>
        </p:txBody>
      </p:sp>
      <p:sp>
        <p:nvSpPr>
          <p:cNvPr id="6157" name="AutoShape 13"/>
          <p:cNvSpPr/>
          <p:nvPr/>
        </p:nvSpPr>
        <p:spPr bwMode="auto">
          <a:xfrm>
            <a:off x="7025640" y="3581400"/>
            <a:ext cx="228600" cy="914400"/>
          </a:xfrm>
          <a:prstGeom prst="leftBrace">
            <a:avLst>
              <a:gd name="adj1" fmla="val 33333"/>
              <a:gd name="adj2" fmla="val 50000"/>
            </a:avLst>
          </a:prstGeom>
          <a:noFill/>
          <a:ln w="254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Arial" panose="020B0604020202090204" pitchFamily="34" charset="0"/>
              <a:ea typeface="宋体" pitchFamily="2" charset="-122"/>
            </a:endParaRPr>
          </a:p>
        </p:txBody>
      </p:sp>
      <p:sp>
        <p:nvSpPr>
          <p:cNvPr id="6158" name="AutoShape 14"/>
          <p:cNvSpPr/>
          <p:nvPr/>
        </p:nvSpPr>
        <p:spPr bwMode="auto">
          <a:xfrm>
            <a:off x="7025640" y="5029200"/>
            <a:ext cx="228600" cy="762000"/>
          </a:xfrm>
          <a:prstGeom prst="leftBrace">
            <a:avLst>
              <a:gd name="adj1" fmla="val 27778"/>
              <a:gd name="adj2" fmla="val 50000"/>
            </a:avLst>
          </a:prstGeom>
          <a:noFill/>
          <a:ln w="254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Arial" panose="020B0604020202090204" pitchFamily="34" charset="0"/>
              <a:ea typeface="宋体" pitchFamily="2" charset="-122"/>
            </a:endParaRPr>
          </a:p>
        </p:txBody>
      </p:sp>
      <p:sp>
        <p:nvSpPr>
          <p:cNvPr id="6159" name="Text Box 15"/>
          <p:cNvSpPr txBox="1">
            <a:spLocks noChangeArrowheads="1"/>
          </p:cNvSpPr>
          <p:nvPr/>
        </p:nvSpPr>
        <p:spPr bwMode="auto">
          <a:xfrm>
            <a:off x="6720840" y="2438401"/>
            <a:ext cx="1981200"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（耗尽型）</a:t>
            </a:r>
            <a:endParaRPr lang="zh-CN" altLang="zh-CN" sz="2400">
              <a:solidFill>
                <a:srgbClr val="000000"/>
              </a:solidFill>
              <a:latin typeface="Times New Roman" panose="02020503050405090304" pitchFamily="18" charset="0"/>
              <a:ea typeface="宋体" pitchFamily="2" charset="-122"/>
            </a:endParaRPr>
          </a:p>
        </p:txBody>
      </p:sp>
      <p:grpSp>
        <p:nvGrpSpPr>
          <p:cNvPr id="6160" name="Group 16"/>
          <p:cNvGrpSpPr/>
          <p:nvPr/>
        </p:nvGrpSpPr>
        <p:grpSpPr bwMode="auto">
          <a:xfrm>
            <a:off x="1234440" y="3200400"/>
            <a:ext cx="1752600" cy="1017588"/>
            <a:chOff x="0" y="0"/>
            <a:chExt cx="1104" cy="641"/>
          </a:xfrm>
        </p:grpSpPr>
        <p:sp>
          <p:nvSpPr>
            <p:cNvPr id="6161" name="Text Box 17"/>
            <p:cNvSpPr txBox="1">
              <a:spLocks noChangeArrowheads="1"/>
            </p:cNvSpPr>
            <p:nvPr/>
          </p:nvSpPr>
          <p:spPr bwMode="auto">
            <a:xfrm>
              <a:off x="240" y="0"/>
              <a:ext cx="816" cy="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FF0000"/>
                  </a:solidFill>
                  <a:latin typeface="Times New Roman" panose="02020503050405090304" pitchFamily="18" charset="0"/>
                  <a:ea typeface="宋体" pitchFamily="2" charset="-122"/>
                </a:rPr>
                <a:t>FET</a:t>
              </a:r>
              <a:endParaRPr lang="zh-CN" altLang="zh-CN" sz="2400">
                <a:solidFill>
                  <a:srgbClr val="000000"/>
                </a:solidFill>
                <a:latin typeface="Times New Roman" panose="02020503050405090304" pitchFamily="18" charset="0"/>
                <a:ea typeface="宋体" pitchFamily="2" charset="-122"/>
              </a:endParaRPr>
            </a:p>
          </p:txBody>
        </p:sp>
        <p:sp>
          <p:nvSpPr>
            <p:cNvPr id="6162" name="Text Box 18"/>
            <p:cNvSpPr txBox="1">
              <a:spLocks noChangeArrowheads="1"/>
            </p:cNvSpPr>
            <p:nvPr/>
          </p:nvSpPr>
          <p:spPr bwMode="auto">
            <a:xfrm>
              <a:off x="0" y="288"/>
              <a:ext cx="1104" cy="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场效应管</a:t>
              </a:r>
              <a:endParaRPr lang="zh-CN" altLang="zh-CN" sz="2400">
                <a:solidFill>
                  <a:srgbClr val="000000"/>
                </a:solidFill>
                <a:latin typeface="Times New Roman" panose="02020503050405090304" pitchFamily="18" charset="0"/>
                <a:ea typeface="宋体" pitchFamily="2" charset="-122"/>
              </a:endParaRPr>
            </a:p>
          </p:txBody>
        </p:sp>
      </p:grpSp>
      <p:grpSp>
        <p:nvGrpSpPr>
          <p:cNvPr id="6163" name="Group 19"/>
          <p:cNvGrpSpPr/>
          <p:nvPr/>
        </p:nvGrpSpPr>
        <p:grpSpPr bwMode="auto">
          <a:xfrm>
            <a:off x="3291840" y="2514600"/>
            <a:ext cx="1295400" cy="1017588"/>
            <a:chOff x="0" y="0"/>
            <a:chExt cx="816" cy="641"/>
          </a:xfrm>
        </p:grpSpPr>
        <p:sp>
          <p:nvSpPr>
            <p:cNvPr id="6164" name="Text Box 20"/>
            <p:cNvSpPr txBox="1">
              <a:spLocks noChangeArrowheads="1"/>
            </p:cNvSpPr>
            <p:nvPr/>
          </p:nvSpPr>
          <p:spPr bwMode="auto">
            <a:xfrm>
              <a:off x="0" y="0"/>
              <a:ext cx="816" cy="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FF0000"/>
                  </a:solidFill>
                  <a:latin typeface="Times New Roman" panose="02020503050405090304" pitchFamily="18" charset="0"/>
                  <a:ea typeface="宋体" pitchFamily="2" charset="-122"/>
                </a:rPr>
                <a:t>JFET</a:t>
              </a:r>
              <a:endParaRPr lang="zh-CN" altLang="zh-CN" sz="2400">
                <a:solidFill>
                  <a:srgbClr val="000000"/>
                </a:solidFill>
                <a:latin typeface="Times New Roman" panose="02020503050405090304" pitchFamily="18" charset="0"/>
                <a:ea typeface="宋体" pitchFamily="2" charset="-122"/>
              </a:endParaRPr>
            </a:p>
          </p:txBody>
        </p:sp>
        <p:sp>
          <p:nvSpPr>
            <p:cNvPr id="6165" name="Text Box 21"/>
            <p:cNvSpPr txBox="1">
              <a:spLocks noChangeArrowheads="1"/>
            </p:cNvSpPr>
            <p:nvPr/>
          </p:nvSpPr>
          <p:spPr bwMode="auto">
            <a:xfrm>
              <a:off x="0" y="288"/>
              <a:ext cx="816" cy="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结型</a:t>
              </a:r>
              <a:endParaRPr lang="zh-CN" altLang="zh-CN" sz="2400">
                <a:solidFill>
                  <a:srgbClr val="000000"/>
                </a:solidFill>
                <a:latin typeface="Times New Roman" panose="02020503050405090304" pitchFamily="18" charset="0"/>
                <a:ea typeface="宋体" pitchFamily="2" charset="-122"/>
              </a:endParaRPr>
            </a:p>
          </p:txBody>
        </p:sp>
      </p:grpSp>
      <p:grpSp>
        <p:nvGrpSpPr>
          <p:cNvPr id="6166" name="Group 22"/>
          <p:cNvGrpSpPr/>
          <p:nvPr/>
        </p:nvGrpSpPr>
        <p:grpSpPr bwMode="auto">
          <a:xfrm>
            <a:off x="3139440" y="4114800"/>
            <a:ext cx="1981200" cy="1474788"/>
            <a:chOff x="0" y="0"/>
            <a:chExt cx="1248" cy="929"/>
          </a:xfrm>
        </p:grpSpPr>
        <p:sp>
          <p:nvSpPr>
            <p:cNvPr id="6167" name="Text Box 23"/>
            <p:cNvSpPr txBox="1">
              <a:spLocks noChangeArrowheads="1"/>
            </p:cNvSpPr>
            <p:nvPr/>
          </p:nvSpPr>
          <p:spPr bwMode="auto">
            <a:xfrm>
              <a:off x="48" y="0"/>
              <a:ext cx="1200" cy="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FF0000"/>
                  </a:solidFill>
                  <a:latin typeface="Times New Roman" panose="02020503050405090304" pitchFamily="18" charset="0"/>
                  <a:ea typeface="宋体" pitchFamily="2" charset="-122"/>
                </a:rPr>
                <a:t>MOSFET</a:t>
              </a:r>
              <a:endParaRPr lang="zh-CN" altLang="zh-CN" sz="2400" b="1">
                <a:solidFill>
                  <a:srgbClr val="FF0000"/>
                </a:solidFill>
                <a:latin typeface="Times New Roman" panose="02020503050405090304" pitchFamily="18" charset="0"/>
                <a:ea typeface="宋体" pitchFamily="2" charset="-122"/>
              </a:endParaRPr>
            </a:p>
          </p:txBody>
        </p:sp>
        <p:sp>
          <p:nvSpPr>
            <p:cNvPr id="6168" name="Text Box 24"/>
            <p:cNvSpPr txBox="1">
              <a:spLocks noChangeArrowheads="1"/>
            </p:cNvSpPr>
            <p:nvPr/>
          </p:nvSpPr>
          <p:spPr bwMode="auto">
            <a:xfrm>
              <a:off x="0" y="576"/>
              <a:ext cx="1152" cy="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000000"/>
                  </a:solidFill>
                  <a:latin typeface="Times New Roman" panose="02020503050405090304" pitchFamily="18" charset="0"/>
                  <a:ea typeface="宋体" pitchFamily="2" charset="-122"/>
                </a:rPr>
                <a:t>绝缘栅型</a:t>
              </a:r>
              <a:endParaRPr lang="zh-CN" altLang="zh-CN" sz="2400">
                <a:solidFill>
                  <a:srgbClr val="000000"/>
                </a:solidFill>
                <a:latin typeface="Times New Roman" panose="02020503050405090304" pitchFamily="18" charset="0"/>
                <a:ea typeface="宋体" pitchFamily="2" charset="-122"/>
              </a:endParaRPr>
            </a:p>
          </p:txBody>
        </p:sp>
        <p:sp>
          <p:nvSpPr>
            <p:cNvPr id="6169" name="Text Box 25"/>
            <p:cNvSpPr txBox="1">
              <a:spLocks noChangeArrowheads="1"/>
            </p:cNvSpPr>
            <p:nvPr/>
          </p:nvSpPr>
          <p:spPr bwMode="auto">
            <a:xfrm>
              <a:off x="48" y="288"/>
              <a:ext cx="1152" cy="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lnSpc>
                  <a:spcPct val="120000"/>
                </a:lnSpc>
                <a:spcBef>
                  <a:spcPct val="0"/>
                </a:spcBef>
                <a:spcAft>
                  <a:spcPct val="0"/>
                </a:spcAft>
              </a:pPr>
              <a:r>
                <a:rPr lang="zh-CN" altLang="zh-CN" sz="2800" b="1">
                  <a:solidFill>
                    <a:srgbClr val="FF0000"/>
                  </a:solidFill>
                  <a:latin typeface="Times New Roman" panose="02020503050405090304" pitchFamily="18" charset="0"/>
                  <a:ea typeface="宋体" pitchFamily="2" charset="-122"/>
                </a:rPr>
                <a:t>(IGFET)</a:t>
              </a:r>
              <a:endParaRPr lang="zh-CN" altLang="zh-CN" sz="2400">
                <a:solidFill>
                  <a:srgbClr val="000000"/>
                </a:solidFill>
                <a:latin typeface="Times New Roman" panose="02020503050405090304" pitchFamily="18" charset="0"/>
                <a:ea typeface="宋体" pitchFamily="2" charset="-122"/>
              </a:endParaRPr>
            </a:p>
          </p:txBody>
        </p:sp>
      </p:grpSp>
      <p:sp>
        <p:nvSpPr>
          <p:cNvPr id="6170" name="Text Box 26"/>
          <p:cNvSpPr txBox="1">
            <a:spLocks noChangeArrowheads="1"/>
          </p:cNvSpPr>
          <p:nvPr/>
        </p:nvSpPr>
        <p:spPr bwMode="auto">
          <a:xfrm>
            <a:off x="2667000" y="838200"/>
            <a:ext cx="44958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fontAlgn="base">
              <a:spcBef>
                <a:spcPct val="50000"/>
              </a:spcBef>
              <a:spcAft>
                <a:spcPct val="0"/>
              </a:spcAft>
            </a:pPr>
            <a:r>
              <a:rPr lang="zh-CN" altLang="zh-CN" sz="3600" b="1">
                <a:solidFill>
                  <a:srgbClr val="333399"/>
                </a:solidFill>
                <a:latin typeface="Times New Roman" panose="02020503050405090304" pitchFamily="18" charset="0"/>
                <a:ea typeface="黑体" pitchFamily="49" charset="-122"/>
              </a:rPr>
              <a:t>场效应管</a:t>
            </a:r>
            <a:r>
              <a:rPr lang="zh-CN" altLang="zh-CN" sz="3600" b="1">
                <a:solidFill>
                  <a:srgbClr val="333399"/>
                </a:solidFill>
                <a:latin typeface="Times New Roman" panose="02020503050405090304" pitchFamily="18" charset="0"/>
                <a:ea typeface="宋体" pitchFamily="2" charset="-122"/>
              </a:rPr>
              <a:t>分类：</a:t>
            </a:r>
            <a:endParaRPr lang="zh-CN" altLang="zh-CN" sz="3600" b="1">
              <a:solidFill>
                <a:srgbClr val="333399"/>
              </a:solidFill>
              <a:latin typeface="Times New Roman" panose="02020503050405090304" pitchFamily="18" charset="0"/>
              <a:ea typeface="宋体" pitchFamily="2" charset="-122"/>
            </a:endParaRPr>
          </a:p>
        </p:txBody>
      </p:sp>
      <p:sp>
        <p:nvSpPr>
          <p:cNvPr id="4" name="灯片编号占位符 3"/>
          <p:cNvSpPr>
            <a:spLocks noGrp="1"/>
          </p:cNvSpPr>
          <p:nvPr>
            <p:ph type="sldNum" sz="quarter" idx="12"/>
            <p:custDataLst>
              <p:tags r:id="rId1"/>
            </p:custDataLst>
          </p:nvPr>
        </p:nvSpPr>
        <p:spPr/>
        <p:txBody>
          <a:bodyPr/>
          <a:p>
            <a:fld id="{6D22F896-40B5-4ADD-8801-0D06FADFA095}" type="slidenum">
              <a:rPr lang="en-US" dirty="0"/>
            </a:fld>
            <a:endParaRPr lang="en-US" dirty="0"/>
          </a:p>
        </p:txBody>
      </p:sp>
      <p:pic>
        <p:nvPicPr>
          <p:cNvPr id="2" name="图片 1"/>
          <p:cNvPicPr>
            <a:picLocks noChangeAspect="1"/>
          </p:cNvPicPr>
          <p:nvPr>
            <p:custDataLst>
              <p:tags r:id="rId2"/>
            </p:custDataLst>
          </p:nvPr>
        </p:nvPicPr>
        <p:blipFill>
          <a:blip r:embed="rId3"/>
          <a:stretch>
            <a:fillRect/>
          </a:stretch>
        </p:blipFill>
        <p:spPr>
          <a:xfrm>
            <a:off x="9083040" y="721360"/>
            <a:ext cx="2083435" cy="2631440"/>
          </a:xfrm>
          <a:prstGeom prst="rect">
            <a:avLst/>
          </a:prstGeom>
        </p:spPr>
      </p:pic>
      <p:pic>
        <p:nvPicPr>
          <p:cNvPr id="3" name="图片 2"/>
          <p:cNvPicPr>
            <a:picLocks noChangeAspect="1"/>
          </p:cNvPicPr>
          <p:nvPr>
            <p:custDataLst>
              <p:tags r:id="rId4"/>
            </p:custDataLst>
          </p:nvPr>
        </p:nvPicPr>
        <p:blipFill>
          <a:blip r:embed="rId5"/>
          <a:srcRect b="11753"/>
          <a:stretch>
            <a:fillRect/>
          </a:stretch>
        </p:blipFill>
        <p:spPr>
          <a:xfrm>
            <a:off x="8656955" y="3748405"/>
            <a:ext cx="3074035" cy="2216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60"/>
                                        </p:tgtEl>
                                        <p:attrNameLst>
                                          <p:attrName>style.visibility</p:attrName>
                                        </p:attrNameLst>
                                      </p:cBhvr>
                                      <p:to>
                                        <p:strVal val="visible"/>
                                      </p:to>
                                    </p:set>
                                    <p:animEffect transition="in" filter="wipe(left)">
                                      <p:cBhvr>
                                        <p:cTn id="7" dur="500"/>
                                        <p:tgtEl>
                                          <p:spTgt spid="6160"/>
                                        </p:tgtEl>
                                      </p:cBhvr>
                                    </p:animEffect>
                                  </p:childTnLst>
                                  <p:subTnLst>
                                    <p:audio>
                                      <p:cMediaNode>
                                        <p:cTn display="0" masterRel="sameClick">
                                          <p:stCondLst>
                                            <p:cond evt="begin" delay="0">
                                              <p:tn val="5"/>
                                            </p:cond>
                                          </p:stCondLst>
                                          <p:endCondLst>
                                            <p:cond evt="onStopAudio" delay="0">
                                              <p:tgtEl>
                                                <p:sldTgt/>
                                              </p:tgtEl>
                                            </p:cond>
                                          </p:endCondLst>
                                        </p:cTn>
                                        <p:tgtEl>
                                          <p:sndTgt r:embed="rId6"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wipe(left)">
                                      <p:cBhvr>
                                        <p:cTn id="12" dur="500"/>
                                        <p:tgtEl>
                                          <p:spTgt spid="6154"/>
                                        </p:tgtEl>
                                      </p:cBhvr>
                                    </p:animEffect>
                                  </p:childTnLst>
                                  <p:subTnLst>
                                    <p:audio>
                                      <p:cMediaNode>
                                        <p:cTn display="0" masterRel="sameClick">
                                          <p:stCondLst>
                                            <p:cond evt="begin" delay="0">
                                              <p:tn val="10"/>
                                            </p:cond>
                                          </p:stCondLst>
                                          <p:endCondLst>
                                            <p:cond evt="onStopAudio" delay="0">
                                              <p:tgtEl>
                                                <p:sldTgt/>
                                              </p:tgtEl>
                                            </p:cond>
                                          </p:endCondLst>
                                        </p:cTn>
                                        <p:tgtEl>
                                          <p:sndTgt r:embed="rId6"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63"/>
                                        </p:tgtEl>
                                        <p:attrNameLst>
                                          <p:attrName>style.visibility</p:attrName>
                                        </p:attrNameLst>
                                      </p:cBhvr>
                                      <p:to>
                                        <p:strVal val="visible"/>
                                      </p:to>
                                    </p:set>
                                    <p:animEffect transition="in" filter="wipe(left)">
                                      <p:cBhvr>
                                        <p:cTn id="17" dur="500"/>
                                        <p:tgtEl>
                                          <p:spTgt spid="6163"/>
                                        </p:tgtEl>
                                      </p:cBhvr>
                                    </p:animEffect>
                                  </p:childTnLst>
                                  <p:subTnLst>
                                    <p:audio>
                                      <p:cMediaNode>
                                        <p:cTn display="0" masterRel="sameClick">
                                          <p:stCondLst>
                                            <p:cond evt="begin" delay="0">
                                              <p:tn val="15"/>
                                            </p:cond>
                                          </p:stCondLst>
                                          <p:endCondLst>
                                            <p:cond evt="onStopAudio" delay="0">
                                              <p:tgtEl>
                                                <p:sldTgt/>
                                              </p:tgtEl>
                                            </p:cond>
                                          </p:endCondLst>
                                        </p:cTn>
                                        <p:tgtEl>
                                          <p:sndTgt r:embed="rId6" name="CHIMES.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66"/>
                                        </p:tgtEl>
                                        <p:attrNameLst>
                                          <p:attrName>style.visibility</p:attrName>
                                        </p:attrNameLst>
                                      </p:cBhvr>
                                      <p:to>
                                        <p:strVal val="visible"/>
                                      </p:to>
                                    </p:set>
                                    <p:animEffect transition="in" filter="wipe(left)">
                                      <p:cBhvr>
                                        <p:cTn id="22" dur="500"/>
                                        <p:tgtEl>
                                          <p:spTgt spid="6166"/>
                                        </p:tgtEl>
                                      </p:cBhvr>
                                    </p:animEffect>
                                  </p:childTnLst>
                                  <p:subTnLst>
                                    <p:audio>
                                      <p:cMediaNode>
                                        <p:cTn display="0" masterRel="sameClick">
                                          <p:stCondLst>
                                            <p:cond evt="begin" delay="0">
                                              <p:tn val="20"/>
                                            </p:cond>
                                          </p:stCondLst>
                                          <p:endCondLst>
                                            <p:cond evt="onStopAudio" delay="0">
                                              <p:tgtEl>
                                                <p:sldTgt/>
                                              </p:tgtEl>
                                            </p:cond>
                                          </p:endCondLst>
                                        </p:cTn>
                                        <p:tgtEl>
                                          <p:sndTgt r:embed="rId6" name="CHIMES.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wipe(left)">
                                      <p:cBhvr>
                                        <p:cTn id="27" dur="500"/>
                                        <p:tgtEl>
                                          <p:spTgt spid="6155"/>
                                        </p:tgtEl>
                                      </p:cBhvr>
                                    </p:animEffect>
                                  </p:childTnLst>
                                  <p:subTnLst>
                                    <p:audio>
                                      <p:cMediaNode>
                                        <p:cTn display="0" masterRel="sameClick">
                                          <p:stCondLst>
                                            <p:cond evt="begin" delay="0">
                                              <p:tn val="25"/>
                                            </p:cond>
                                          </p:stCondLst>
                                          <p:endCondLst>
                                            <p:cond evt="onStopAudio" delay="0">
                                              <p:tgtEl>
                                                <p:sldTgt/>
                                              </p:tgtEl>
                                            </p:cond>
                                          </p:endCondLst>
                                        </p:cTn>
                                        <p:tgtEl>
                                          <p:sndTgt r:embed="rId6"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46"/>
                                        </p:tgtEl>
                                        <p:attrNameLst>
                                          <p:attrName>style.visibility</p:attrName>
                                        </p:attrNameLst>
                                      </p:cBhvr>
                                      <p:to>
                                        <p:strVal val="visible"/>
                                      </p:to>
                                    </p:set>
                                    <p:animEffect transition="in" filter="wipe(left)">
                                      <p:cBhvr>
                                        <p:cTn id="32" dur="500"/>
                                        <p:tgtEl>
                                          <p:spTgt spid="6146"/>
                                        </p:tgtEl>
                                      </p:cBhvr>
                                    </p:animEffect>
                                  </p:childTnLst>
                                  <p:subTnLst>
                                    <p:audio>
                                      <p:cMediaNode>
                                        <p:cTn display="0" masterRel="sameClick">
                                          <p:stCondLst>
                                            <p:cond evt="begin" delay="0">
                                              <p:tn val="30"/>
                                            </p:cond>
                                          </p:stCondLst>
                                          <p:endCondLst>
                                            <p:cond evt="onStopAudio" delay="0">
                                              <p:tgtEl>
                                                <p:sldTgt/>
                                              </p:tgtEl>
                                            </p:cond>
                                          </p:endCondLst>
                                        </p:cTn>
                                        <p:tgtEl>
                                          <p:sndTgt r:embed="rId6"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47"/>
                                        </p:tgtEl>
                                        <p:attrNameLst>
                                          <p:attrName>style.visibility</p:attrName>
                                        </p:attrNameLst>
                                      </p:cBhvr>
                                      <p:to>
                                        <p:strVal val="visible"/>
                                      </p:to>
                                    </p:set>
                                    <p:animEffect transition="in" filter="wipe(left)">
                                      <p:cBhvr>
                                        <p:cTn id="37" dur="500"/>
                                        <p:tgtEl>
                                          <p:spTgt spid="6147"/>
                                        </p:tgtEl>
                                      </p:cBhvr>
                                    </p:animEffect>
                                  </p:childTnLst>
                                  <p:subTnLst>
                                    <p:audio>
                                      <p:cMediaNode>
                                        <p:cTn display="0" masterRel="sameClick">
                                          <p:stCondLst>
                                            <p:cond evt="begin" delay="0">
                                              <p:tn val="35"/>
                                            </p:cond>
                                          </p:stCondLst>
                                          <p:endCondLst>
                                            <p:cond evt="onStopAudio" delay="0">
                                              <p:tgtEl>
                                                <p:sldTgt/>
                                              </p:tgtEl>
                                            </p:cond>
                                          </p:endCondLst>
                                        </p:cTn>
                                        <p:tgtEl>
                                          <p:sndTgt r:embed="rId6"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159"/>
                                        </p:tgtEl>
                                        <p:attrNameLst>
                                          <p:attrName>style.visibility</p:attrName>
                                        </p:attrNameLst>
                                      </p:cBhvr>
                                      <p:to>
                                        <p:strVal val="visible"/>
                                      </p:to>
                                    </p:set>
                                    <p:animEffect transition="in" filter="wipe(left)">
                                      <p:cBhvr>
                                        <p:cTn id="42" dur="500"/>
                                        <p:tgtEl>
                                          <p:spTgt spid="6159"/>
                                        </p:tgtEl>
                                      </p:cBhvr>
                                    </p:animEffect>
                                  </p:childTnLst>
                                  <p:subTnLst>
                                    <p:audio>
                                      <p:cMediaNode>
                                        <p:cTn display="0" masterRel="sameClick">
                                          <p:stCondLst>
                                            <p:cond evt="begin" delay="0">
                                              <p:tn val="40"/>
                                            </p:cond>
                                          </p:stCondLst>
                                          <p:endCondLst>
                                            <p:cond evt="onStopAudio" delay="0">
                                              <p:tgtEl>
                                                <p:sldTgt/>
                                              </p:tgtEl>
                                            </p:cond>
                                          </p:endCondLst>
                                        </p:cTn>
                                        <p:tgtEl>
                                          <p:sndTgt r:embed="rId6" name="CHIMES.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56"/>
                                        </p:tgtEl>
                                        <p:attrNameLst>
                                          <p:attrName>style.visibility</p:attrName>
                                        </p:attrNameLst>
                                      </p:cBhvr>
                                      <p:to>
                                        <p:strVal val="visible"/>
                                      </p:to>
                                    </p:set>
                                    <p:animEffect transition="in" filter="wipe(left)">
                                      <p:cBhvr>
                                        <p:cTn id="47" dur="500"/>
                                        <p:tgtEl>
                                          <p:spTgt spid="6156"/>
                                        </p:tgtEl>
                                      </p:cBhvr>
                                    </p:animEffect>
                                  </p:childTnLst>
                                  <p:subTnLst>
                                    <p:audio>
                                      <p:cMediaNode>
                                        <p:cTn display="0" masterRel="sameClick">
                                          <p:stCondLst>
                                            <p:cond evt="begin" delay="0">
                                              <p:tn val="45"/>
                                            </p:cond>
                                          </p:stCondLst>
                                          <p:endCondLst>
                                            <p:cond evt="onStopAudio" delay="0">
                                              <p:tgtEl>
                                                <p:sldTgt/>
                                              </p:tgtEl>
                                            </p:cond>
                                          </p:endCondLst>
                                        </p:cTn>
                                        <p:tgtEl>
                                          <p:sndTgt r:embed="rId6" name="CHIMES.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148"/>
                                        </p:tgtEl>
                                        <p:attrNameLst>
                                          <p:attrName>style.visibility</p:attrName>
                                        </p:attrNameLst>
                                      </p:cBhvr>
                                      <p:to>
                                        <p:strVal val="visible"/>
                                      </p:to>
                                    </p:set>
                                    <p:animEffect transition="in" filter="wipe(left)">
                                      <p:cBhvr>
                                        <p:cTn id="52" dur="500"/>
                                        <p:tgtEl>
                                          <p:spTgt spid="6148"/>
                                        </p:tgtEl>
                                      </p:cBhvr>
                                    </p:animEffect>
                                  </p:childTnLst>
                                  <p:subTnLst>
                                    <p:audio>
                                      <p:cMediaNode>
                                        <p:cTn display="0" masterRel="sameClick">
                                          <p:stCondLst>
                                            <p:cond evt="begin" delay="0">
                                              <p:tn val="50"/>
                                            </p:cond>
                                          </p:stCondLst>
                                          <p:endCondLst>
                                            <p:cond evt="onStopAudio" delay="0">
                                              <p:tgtEl>
                                                <p:sldTgt/>
                                              </p:tgtEl>
                                            </p:cond>
                                          </p:endCondLst>
                                        </p:cTn>
                                        <p:tgtEl>
                                          <p:sndTgt r:embed="rId6" name="CHIMES.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149"/>
                                        </p:tgtEl>
                                        <p:attrNameLst>
                                          <p:attrName>style.visibility</p:attrName>
                                        </p:attrNameLst>
                                      </p:cBhvr>
                                      <p:to>
                                        <p:strVal val="visible"/>
                                      </p:to>
                                    </p:set>
                                    <p:animEffect transition="in" filter="wipe(left)">
                                      <p:cBhvr>
                                        <p:cTn id="57" dur="500"/>
                                        <p:tgtEl>
                                          <p:spTgt spid="6149"/>
                                        </p:tgtEl>
                                      </p:cBhvr>
                                    </p:animEffect>
                                  </p:childTnLst>
                                  <p:subTnLst>
                                    <p:audio>
                                      <p:cMediaNode>
                                        <p:cTn display="0" masterRel="sameClick">
                                          <p:stCondLst>
                                            <p:cond evt="begin" delay="0">
                                              <p:tn val="55"/>
                                            </p:cond>
                                          </p:stCondLst>
                                          <p:endCondLst>
                                            <p:cond evt="onStopAudio" delay="0">
                                              <p:tgtEl>
                                                <p:sldTgt/>
                                              </p:tgtEl>
                                            </p:cond>
                                          </p:endCondLst>
                                        </p:cTn>
                                        <p:tgtEl>
                                          <p:sndTgt r:embed="rId6" name="CHIMES.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157"/>
                                        </p:tgtEl>
                                        <p:attrNameLst>
                                          <p:attrName>style.visibility</p:attrName>
                                        </p:attrNameLst>
                                      </p:cBhvr>
                                      <p:to>
                                        <p:strVal val="visible"/>
                                      </p:to>
                                    </p:set>
                                    <p:animEffect transition="in" filter="wipe(left)">
                                      <p:cBhvr>
                                        <p:cTn id="62" dur="500"/>
                                        <p:tgtEl>
                                          <p:spTgt spid="6157"/>
                                        </p:tgtEl>
                                      </p:cBhvr>
                                    </p:animEffect>
                                  </p:childTnLst>
                                  <p:subTnLst>
                                    <p:audio>
                                      <p:cMediaNode>
                                        <p:cTn display="0" masterRel="sameClick">
                                          <p:stCondLst>
                                            <p:cond evt="begin" delay="0">
                                              <p:tn val="60"/>
                                            </p:cond>
                                          </p:stCondLst>
                                          <p:endCondLst>
                                            <p:cond evt="onStopAudio" delay="0">
                                              <p:tgtEl>
                                                <p:sldTgt/>
                                              </p:tgtEl>
                                            </p:cond>
                                          </p:endCondLst>
                                        </p:cTn>
                                        <p:tgtEl>
                                          <p:sndTgt r:embed="rId6" name="CHIMES.WAV"/>
                                        </p:tgtEl>
                                      </p:cMediaNode>
                                    </p:audio>
                                  </p:sub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150"/>
                                        </p:tgtEl>
                                        <p:attrNameLst>
                                          <p:attrName>style.visibility</p:attrName>
                                        </p:attrNameLst>
                                      </p:cBhvr>
                                      <p:to>
                                        <p:strVal val="visible"/>
                                      </p:to>
                                    </p:set>
                                    <p:animEffect transition="in" filter="wipe(left)">
                                      <p:cBhvr>
                                        <p:cTn id="67" dur="500"/>
                                        <p:tgtEl>
                                          <p:spTgt spid="6150"/>
                                        </p:tgtEl>
                                      </p:cBhvr>
                                    </p:animEffect>
                                  </p:childTnLst>
                                  <p:subTnLst>
                                    <p:audio>
                                      <p:cMediaNode>
                                        <p:cTn display="0" masterRel="sameClick">
                                          <p:stCondLst>
                                            <p:cond evt="begin" delay="0">
                                              <p:tn val="65"/>
                                            </p:cond>
                                          </p:stCondLst>
                                          <p:endCondLst>
                                            <p:cond evt="onStopAudio" delay="0">
                                              <p:tgtEl>
                                                <p:sldTgt/>
                                              </p:tgtEl>
                                            </p:cond>
                                          </p:endCondLst>
                                        </p:cTn>
                                        <p:tgtEl>
                                          <p:sndTgt r:embed="rId6" name="CHIMES.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151"/>
                                        </p:tgtEl>
                                        <p:attrNameLst>
                                          <p:attrName>style.visibility</p:attrName>
                                        </p:attrNameLst>
                                      </p:cBhvr>
                                      <p:to>
                                        <p:strVal val="visible"/>
                                      </p:to>
                                    </p:set>
                                    <p:animEffect transition="in" filter="wipe(left)">
                                      <p:cBhvr>
                                        <p:cTn id="72" dur="500"/>
                                        <p:tgtEl>
                                          <p:spTgt spid="6151"/>
                                        </p:tgtEl>
                                      </p:cBhvr>
                                    </p:animEffect>
                                  </p:childTnLst>
                                  <p:subTnLst>
                                    <p:audio>
                                      <p:cMediaNode>
                                        <p:cTn display="0" masterRel="sameClick">
                                          <p:stCondLst>
                                            <p:cond evt="begin" delay="0">
                                              <p:tn val="70"/>
                                            </p:cond>
                                          </p:stCondLst>
                                          <p:endCondLst>
                                            <p:cond evt="onStopAudio" delay="0">
                                              <p:tgtEl>
                                                <p:sldTgt/>
                                              </p:tgtEl>
                                            </p:cond>
                                          </p:endCondLst>
                                        </p:cTn>
                                        <p:tgtEl>
                                          <p:sndTgt r:embed="rId6" name="CHIMES.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158"/>
                                        </p:tgtEl>
                                        <p:attrNameLst>
                                          <p:attrName>style.visibility</p:attrName>
                                        </p:attrNameLst>
                                      </p:cBhvr>
                                      <p:to>
                                        <p:strVal val="visible"/>
                                      </p:to>
                                    </p:set>
                                    <p:animEffect transition="in" filter="wipe(left)">
                                      <p:cBhvr>
                                        <p:cTn id="77" dur="500"/>
                                        <p:tgtEl>
                                          <p:spTgt spid="6158"/>
                                        </p:tgtEl>
                                      </p:cBhvr>
                                    </p:animEffect>
                                  </p:childTnLst>
                                  <p:subTnLst>
                                    <p:audio>
                                      <p:cMediaNode>
                                        <p:cTn display="0" masterRel="sameClick">
                                          <p:stCondLst>
                                            <p:cond evt="begin" delay="0">
                                              <p:tn val="75"/>
                                            </p:cond>
                                          </p:stCondLst>
                                          <p:endCondLst>
                                            <p:cond evt="onStopAudio" delay="0">
                                              <p:tgtEl>
                                                <p:sldTgt/>
                                              </p:tgtEl>
                                            </p:cond>
                                          </p:endCondLst>
                                        </p:cTn>
                                        <p:tgtEl>
                                          <p:sndTgt r:embed="rId6" name="CHIMES.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52"/>
                                        </p:tgtEl>
                                        <p:attrNameLst>
                                          <p:attrName>style.visibility</p:attrName>
                                        </p:attrNameLst>
                                      </p:cBhvr>
                                      <p:to>
                                        <p:strVal val="visible"/>
                                      </p:to>
                                    </p:set>
                                    <p:animEffect transition="in" filter="wipe(left)">
                                      <p:cBhvr>
                                        <p:cTn id="82" dur="500"/>
                                        <p:tgtEl>
                                          <p:spTgt spid="6152"/>
                                        </p:tgtEl>
                                      </p:cBhvr>
                                    </p:animEffect>
                                  </p:childTnLst>
                                  <p:subTnLst>
                                    <p:audio>
                                      <p:cMediaNode>
                                        <p:cTn display="0" masterRel="sameClick">
                                          <p:stCondLst>
                                            <p:cond evt="begin" delay="0">
                                              <p:tn val="80"/>
                                            </p:cond>
                                          </p:stCondLst>
                                          <p:endCondLst>
                                            <p:cond evt="onStopAudio" delay="0">
                                              <p:tgtEl>
                                                <p:sldTgt/>
                                              </p:tgtEl>
                                            </p:cond>
                                          </p:endCondLst>
                                        </p:cTn>
                                        <p:tgtEl>
                                          <p:sndTgt r:embed="rId6" name="CHIMES.WAV"/>
                                        </p:tgtEl>
                                      </p:cMediaNode>
                                    </p:audio>
                                  </p:sub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153"/>
                                        </p:tgtEl>
                                        <p:attrNameLst>
                                          <p:attrName>style.visibility</p:attrName>
                                        </p:attrNameLst>
                                      </p:cBhvr>
                                      <p:to>
                                        <p:strVal val="visible"/>
                                      </p:to>
                                    </p:set>
                                    <p:animEffect transition="in" filter="wipe(left)">
                                      <p:cBhvr>
                                        <p:cTn id="87" dur="500"/>
                                        <p:tgtEl>
                                          <p:spTgt spid="6153"/>
                                        </p:tgtEl>
                                      </p:cBhvr>
                                    </p:animEffect>
                                  </p:childTnLst>
                                  <p:subTnLst>
                                    <p:audio>
                                      <p:cMediaNode>
                                        <p:cTn display="0" masterRel="sameClick">
                                          <p:stCondLst>
                                            <p:cond evt="begin" delay="0">
                                              <p:tn val="85"/>
                                            </p:cond>
                                          </p:stCondLst>
                                          <p:endCondLst>
                                            <p:cond evt="onStopAudio" delay="0">
                                              <p:tgtEl>
                                                <p:sldTgt/>
                                              </p:tgtEl>
                                            </p:cond>
                                          </p:endCondLst>
                                        </p:cTn>
                                        <p:tgtEl>
                                          <p:sndTgt r:embed="rId6"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7" grpId="0" autoUpdateAnimBg="0"/>
      <p:bldP spid="6148" grpId="0" autoUpdateAnimBg="0"/>
      <p:bldP spid="6149" grpId="0" autoUpdateAnimBg="0"/>
      <p:bldP spid="6150" grpId="0" autoUpdateAnimBg="0"/>
      <p:bldP spid="6151" grpId="0" autoUpdateAnimBg="0"/>
      <p:bldP spid="6152" grpId="0" autoUpdateAnimBg="0"/>
      <p:bldP spid="6153" grpId="0" autoUpdateAnimBg="0"/>
      <p:bldP spid="6159" grpId="0" autoUpdateAnimBg="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96290" y="780415"/>
            <a:ext cx="1124648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3200" b="1">
                <a:solidFill>
                  <a:srgbClr val="FF3300"/>
                </a:solidFill>
                <a:latin typeface="Times New Roman Regular" panose="02020503050405090304" charset="0"/>
                <a:ea typeface="楷体_GB2312" pitchFamily="1" charset="-122"/>
                <a:cs typeface="Times New Roman Regular" panose="02020503050405090304" charset="0"/>
              </a:rPr>
              <a:t>3.2　绝缘栅型场效应管</a:t>
            </a:r>
            <a:r>
              <a:rPr lang="zh-CN" altLang="zh-CN" sz="3200" b="1">
                <a:solidFill>
                  <a:srgbClr val="0000FF"/>
                </a:solidFill>
                <a:latin typeface="Times New Roman Regular" panose="02020503050405090304" charset="0"/>
                <a:ea typeface="楷体_GB2312" pitchFamily="1" charset="-122"/>
                <a:cs typeface="Times New Roman Regular" panose="02020503050405090304" charset="0"/>
              </a:rPr>
              <a:t>MOSFE</a:t>
            </a:r>
            <a:r>
              <a:rPr lang="zh-CN" altLang="zh-CN" sz="2400" b="1">
                <a:solidFill>
                  <a:srgbClr val="0000FF"/>
                </a:solidFill>
                <a:latin typeface="Times New Roman Regular" panose="02020503050405090304" charset="0"/>
                <a:ea typeface="楷体_GB2312" pitchFamily="1" charset="-122"/>
                <a:cs typeface="Times New Roman Regular" panose="02020503050405090304" charset="0"/>
              </a:rPr>
              <a:t>（</a:t>
            </a:r>
            <a:r>
              <a:rPr lang="zh-CN" altLang="zh-CN" sz="2400" b="1">
                <a:solidFill>
                  <a:srgbClr val="FF3300"/>
                </a:solidFill>
                <a:latin typeface="Times New Roman Regular" panose="02020503050405090304" charset="0"/>
                <a:ea typeface="黑体" pitchFamily="49" charset="-122"/>
                <a:cs typeface="Times New Roman Regular" panose="02020503050405090304" charset="0"/>
              </a:rPr>
              <a:t>Metal-Oxide Semiconductor Field Effect Transistor）</a:t>
            </a:r>
            <a:endParaRPr lang="zh-CN" altLang="zh-CN" sz="2400" b="1">
              <a:solidFill>
                <a:srgbClr val="FF3300"/>
              </a:solidFill>
              <a:latin typeface="Times New Roman Regular" panose="02020503050405090304" charset="0"/>
              <a:ea typeface="黑体" pitchFamily="49" charset="-122"/>
              <a:cs typeface="Times New Roman Regular" panose="02020503050405090304" charset="0"/>
            </a:endParaRPr>
          </a:p>
        </p:txBody>
      </p:sp>
      <p:sp>
        <p:nvSpPr>
          <p:cNvPr id="22531" name="Text Box 3"/>
          <p:cNvSpPr txBox="1">
            <a:spLocks noChangeArrowheads="1"/>
          </p:cNvSpPr>
          <p:nvPr/>
        </p:nvSpPr>
        <p:spPr bwMode="auto">
          <a:xfrm>
            <a:off x="1905000" y="1622426"/>
            <a:ext cx="8382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由金属、氧化物和半导体制成。称为</a:t>
            </a:r>
            <a:r>
              <a:rPr lang="zh-CN" altLang="zh-CN" sz="2600" b="1">
                <a:solidFill>
                  <a:schemeClr val="accent2"/>
                </a:solidFill>
                <a:latin typeface="Times New Roman" panose="02020503050405090304" pitchFamily="18" charset="0"/>
              </a:rPr>
              <a:t>金属-氧化物-半导体场效应管</a:t>
            </a:r>
            <a:r>
              <a:rPr lang="zh-CN" altLang="zh-CN" sz="2600" b="1">
                <a:latin typeface="Times New Roman" panose="02020503050405090304" pitchFamily="18" charset="0"/>
              </a:rPr>
              <a:t>，或简称 </a:t>
            </a:r>
            <a:r>
              <a:rPr lang="zh-CN" altLang="zh-CN" sz="2600" b="1">
                <a:solidFill>
                  <a:srgbClr val="FF3300"/>
                </a:solidFill>
                <a:latin typeface="Times New Roman" panose="02020503050405090304" pitchFamily="18" charset="0"/>
              </a:rPr>
              <a:t>MOS 场效应管</a:t>
            </a:r>
            <a:r>
              <a:rPr lang="zh-CN" altLang="zh-CN" sz="2600" b="1">
                <a:latin typeface="Times New Roman" panose="02020503050405090304" pitchFamily="18" charset="0"/>
              </a:rPr>
              <a:t>。</a:t>
            </a:r>
            <a:endParaRPr lang="zh-CN" altLang="zh-CN" sz="2600" b="1">
              <a:latin typeface="Times New Roman" panose="02020503050405090304" pitchFamily="18" charset="0"/>
            </a:endParaRPr>
          </a:p>
        </p:txBody>
      </p:sp>
      <p:sp>
        <p:nvSpPr>
          <p:cNvPr id="22532" name="Text Box 4"/>
          <p:cNvSpPr txBox="1">
            <a:spLocks noChangeArrowheads="1"/>
          </p:cNvSpPr>
          <p:nvPr/>
        </p:nvSpPr>
        <p:spPr bwMode="auto">
          <a:xfrm>
            <a:off x="1752600" y="2711450"/>
            <a:ext cx="868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特点：输入电阻可达10</a:t>
            </a:r>
            <a:r>
              <a:rPr lang="zh-CN" altLang="zh-CN" sz="2600" b="1" baseline="30000">
                <a:latin typeface="Times New Roman" panose="02020503050405090304" pitchFamily="18" charset="0"/>
              </a:rPr>
              <a:t>10</a:t>
            </a:r>
            <a:r>
              <a:rPr lang="zh-CN" altLang="zh-CN" sz="2600" b="1">
                <a:latin typeface="Times New Roman" panose="02020503050405090304" pitchFamily="18" charset="0"/>
                <a:sym typeface="Symbol" panose="05050102010706020507" pitchFamily="18" charset="2"/>
              </a:rPr>
              <a:t>(有资料介绍可达</a:t>
            </a:r>
            <a:r>
              <a:rPr lang="zh-CN" altLang="zh-CN" sz="2600" b="1">
                <a:latin typeface="Times New Roman" panose="02020503050405090304" pitchFamily="18" charset="0"/>
              </a:rPr>
              <a:t>10</a:t>
            </a:r>
            <a:r>
              <a:rPr lang="zh-CN" altLang="zh-CN" sz="2600" b="1" baseline="30000">
                <a:latin typeface="Times New Roman" panose="02020503050405090304" pitchFamily="18" charset="0"/>
              </a:rPr>
              <a:t>14</a:t>
            </a:r>
            <a:r>
              <a:rPr lang="zh-CN" altLang="zh-CN" sz="2600" b="1">
                <a:latin typeface="Times New Roman" panose="02020503050405090304" pitchFamily="18" charset="0"/>
                <a:sym typeface="Symbol" panose="05050102010706020507" pitchFamily="18" charset="2"/>
              </a:rPr>
              <a:t>）</a:t>
            </a:r>
            <a:r>
              <a:rPr lang="zh-CN" altLang="zh-CN" sz="2600" b="1">
                <a:latin typeface="Times New Roman" panose="02020503050405090304" pitchFamily="18" charset="0"/>
              </a:rPr>
              <a:t>以上。</a:t>
            </a:r>
            <a:endParaRPr lang="zh-CN" altLang="zh-CN" sz="2600" b="1">
              <a:latin typeface="Times New Roman" panose="02020503050405090304" pitchFamily="18" charset="0"/>
            </a:endParaRPr>
          </a:p>
        </p:txBody>
      </p:sp>
      <p:sp>
        <p:nvSpPr>
          <p:cNvPr id="22533" name="Text Box 5"/>
          <p:cNvSpPr txBox="1">
            <a:spLocks noChangeArrowheads="1"/>
          </p:cNvSpPr>
          <p:nvPr/>
        </p:nvSpPr>
        <p:spPr bwMode="auto">
          <a:xfrm>
            <a:off x="2438400" y="3879850"/>
            <a:ext cx="11953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zh-CN" altLang="zh-CN" sz="2600" b="1">
                <a:latin typeface="Times New Roman" panose="02020503050405090304" pitchFamily="18" charset="0"/>
              </a:rPr>
              <a:t>类型</a:t>
            </a:r>
            <a:endParaRPr lang="zh-CN" altLang="zh-CN" sz="2600" b="1">
              <a:latin typeface="Times New Roman" panose="02020503050405090304" pitchFamily="18" charset="0"/>
            </a:endParaRPr>
          </a:p>
        </p:txBody>
      </p:sp>
      <p:sp>
        <p:nvSpPr>
          <p:cNvPr id="22534" name="AutoShape 6"/>
          <p:cNvSpPr/>
          <p:nvPr/>
        </p:nvSpPr>
        <p:spPr bwMode="auto">
          <a:xfrm>
            <a:off x="3733800" y="3581400"/>
            <a:ext cx="228600" cy="1143000"/>
          </a:xfrm>
          <a:prstGeom prst="leftBrace">
            <a:avLst>
              <a:gd name="adj1" fmla="val 41667"/>
              <a:gd name="adj2" fmla="val 50000"/>
            </a:avLst>
          </a:prstGeom>
          <a:noFill/>
          <a:ln w="38100" cmpd="sng">
            <a:solidFill>
              <a:srgbClr val="0000FF"/>
            </a:solidFill>
            <a:round/>
          </a:ln>
          <a:effectLst/>
          <a:extLst>
            <a:ext uri="{909E8E84-426E-40DD-AFC4-6F175D3DCCD1}">
              <a14:hiddenFill xmlns:a14="http://schemas.microsoft.com/office/drawing/2010/main">
                <a:solidFill>
                  <a:srgbClr val="99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Text Box 7"/>
          <p:cNvSpPr txBox="1">
            <a:spLocks noChangeArrowheads="1"/>
          </p:cNvSpPr>
          <p:nvPr/>
        </p:nvSpPr>
        <p:spPr bwMode="auto">
          <a:xfrm>
            <a:off x="4056063" y="3405188"/>
            <a:ext cx="1371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N 沟道</a:t>
            </a:r>
            <a:endParaRPr lang="zh-CN" altLang="zh-CN" sz="2600" b="1">
              <a:latin typeface="Times New Roman" panose="02020503050405090304" pitchFamily="18" charset="0"/>
            </a:endParaRPr>
          </a:p>
        </p:txBody>
      </p:sp>
      <p:sp>
        <p:nvSpPr>
          <p:cNvPr id="22536" name="Text Box 8"/>
          <p:cNvSpPr txBox="1">
            <a:spLocks noChangeArrowheads="1"/>
          </p:cNvSpPr>
          <p:nvPr/>
        </p:nvSpPr>
        <p:spPr bwMode="auto">
          <a:xfrm>
            <a:off x="4079875" y="4443413"/>
            <a:ext cx="1371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P 沟道</a:t>
            </a:r>
            <a:endParaRPr lang="zh-CN" altLang="zh-CN" sz="2600" b="1">
              <a:latin typeface="Times New Roman" panose="02020503050405090304" pitchFamily="18" charset="0"/>
            </a:endParaRPr>
          </a:p>
        </p:txBody>
      </p:sp>
      <p:sp>
        <p:nvSpPr>
          <p:cNvPr id="22537" name="AutoShape 9"/>
          <p:cNvSpPr/>
          <p:nvPr/>
        </p:nvSpPr>
        <p:spPr bwMode="auto">
          <a:xfrm>
            <a:off x="5486400" y="3276600"/>
            <a:ext cx="152400" cy="685800"/>
          </a:xfrm>
          <a:prstGeom prst="leftBrace">
            <a:avLst>
              <a:gd name="adj1" fmla="val 37500"/>
              <a:gd name="adj2" fmla="val 50000"/>
            </a:avLst>
          </a:prstGeom>
          <a:noFill/>
          <a:ln w="38100" cmpd="sng">
            <a:solidFill>
              <a:srgbClr val="0000FF"/>
            </a:solidFill>
            <a:round/>
          </a:ln>
          <a:effectLst/>
          <a:extLst>
            <a:ext uri="{909E8E84-426E-40DD-AFC4-6F175D3DCCD1}">
              <a14:hiddenFill xmlns:a14="http://schemas.microsoft.com/office/drawing/2010/main">
                <a:solidFill>
                  <a:srgbClr val="99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Text Box 10"/>
          <p:cNvSpPr txBox="1">
            <a:spLocks noChangeArrowheads="1"/>
          </p:cNvSpPr>
          <p:nvPr/>
        </p:nvSpPr>
        <p:spPr bwMode="auto">
          <a:xfrm>
            <a:off x="5703888" y="3111500"/>
            <a:ext cx="144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增强型</a:t>
            </a:r>
            <a:endParaRPr lang="zh-CN" altLang="zh-CN" sz="2600" b="1">
              <a:latin typeface="Times New Roman" panose="02020503050405090304" pitchFamily="18" charset="0"/>
            </a:endParaRPr>
          </a:p>
        </p:txBody>
      </p:sp>
      <p:sp>
        <p:nvSpPr>
          <p:cNvPr id="22539" name="Text Box 11"/>
          <p:cNvSpPr txBox="1">
            <a:spLocks noChangeArrowheads="1"/>
          </p:cNvSpPr>
          <p:nvPr/>
        </p:nvSpPr>
        <p:spPr bwMode="auto">
          <a:xfrm>
            <a:off x="5670550" y="3581400"/>
            <a:ext cx="1568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耗尽型</a:t>
            </a:r>
            <a:endParaRPr lang="zh-CN" altLang="zh-CN" sz="2600" b="1">
              <a:latin typeface="Times New Roman" panose="02020503050405090304" pitchFamily="18" charset="0"/>
            </a:endParaRPr>
          </a:p>
        </p:txBody>
      </p:sp>
      <p:sp>
        <p:nvSpPr>
          <p:cNvPr id="22540" name="AutoShape 12"/>
          <p:cNvSpPr/>
          <p:nvPr/>
        </p:nvSpPr>
        <p:spPr bwMode="auto">
          <a:xfrm>
            <a:off x="5486400" y="4343400"/>
            <a:ext cx="152400" cy="685800"/>
          </a:xfrm>
          <a:prstGeom prst="leftBrace">
            <a:avLst>
              <a:gd name="adj1" fmla="val 37500"/>
              <a:gd name="adj2" fmla="val 50000"/>
            </a:avLst>
          </a:prstGeom>
          <a:noFill/>
          <a:ln w="38100" cmpd="sng">
            <a:solidFill>
              <a:srgbClr val="0000FF"/>
            </a:solidFill>
            <a:round/>
          </a:ln>
          <a:effectLst/>
          <a:extLst>
            <a:ext uri="{909E8E84-426E-40DD-AFC4-6F175D3DCCD1}">
              <a14:hiddenFill xmlns:a14="http://schemas.microsoft.com/office/drawing/2010/main">
                <a:solidFill>
                  <a:srgbClr val="99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1" name="Text Box 13"/>
          <p:cNvSpPr txBox="1">
            <a:spLocks noChangeArrowheads="1"/>
          </p:cNvSpPr>
          <p:nvPr/>
        </p:nvSpPr>
        <p:spPr bwMode="auto">
          <a:xfrm>
            <a:off x="5670550" y="4178300"/>
            <a:ext cx="1447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增强型</a:t>
            </a:r>
            <a:endParaRPr lang="zh-CN" altLang="zh-CN" sz="2600" b="1">
              <a:latin typeface="Times New Roman" panose="02020503050405090304" pitchFamily="18" charset="0"/>
            </a:endParaRPr>
          </a:p>
        </p:txBody>
      </p:sp>
      <p:sp>
        <p:nvSpPr>
          <p:cNvPr id="22542" name="Text Box 14"/>
          <p:cNvSpPr txBox="1">
            <a:spLocks noChangeArrowheads="1"/>
          </p:cNvSpPr>
          <p:nvPr/>
        </p:nvSpPr>
        <p:spPr bwMode="auto">
          <a:xfrm>
            <a:off x="5689600" y="4627563"/>
            <a:ext cx="152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耗尽型</a:t>
            </a:r>
            <a:endParaRPr lang="zh-CN" altLang="zh-CN" sz="2600" b="1">
              <a:latin typeface="Times New Roman" panose="02020503050405090304" pitchFamily="18" charset="0"/>
            </a:endParaRPr>
          </a:p>
        </p:txBody>
      </p:sp>
      <p:sp>
        <p:nvSpPr>
          <p:cNvPr id="22543" name="Text Box 15"/>
          <p:cNvSpPr txBox="1">
            <a:spLocks noChangeArrowheads="1"/>
          </p:cNvSpPr>
          <p:nvPr/>
        </p:nvSpPr>
        <p:spPr bwMode="auto">
          <a:xfrm>
            <a:off x="2057400" y="5257800"/>
            <a:ext cx="8382000" cy="48895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 0 时漏源间存在导电沟道称</a:t>
            </a:r>
            <a:r>
              <a:rPr lang="zh-CN" altLang="zh-CN" sz="2600" b="1">
                <a:solidFill>
                  <a:srgbClr val="0000FF"/>
                </a:solidFill>
                <a:latin typeface="Times New Roman" panose="02020503050405090304" pitchFamily="18" charset="0"/>
              </a:rPr>
              <a:t>耗尽型场效应管；</a:t>
            </a:r>
            <a:endParaRPr lang="zh-CN" altLang="zh-CN" sz="2600" b="1">
              <a:solidFill>
                <a:srgbClr val="0000FF"/>
              </a:solidFill>
              <a:latin typeface="Times New Roman" panose="02020503050405090304" pitchFamily="18" charset="0"/>
            </a:endParaRPr>
          </a:p>
        </p:txBody>
      </p:sp>
      <p:sp>
        <p:nvSpPr>
          <p:cNvPr id="22544" name="Text Box 16"/>
          <p:cNvSpPr txBox="1">
            <a:spLocks noChangeArrowheads="1"/>
          </p:cNvSpPr>
          <p:nvPr/>
        </p:nvSpPr>
        <p:spPr bwMode="auto">
          <a:xfrm>
            <a:off x="2057400" y="5791200"/>
            <a:ext cx="8001000" cy="48895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 0 时漏源间不存在导电沟道称</a:t>
            </a:r>
            <a:r>
              <a:rPr lang="zh-CN" altLang="zh-CN" sz="2600" b="1">
                <a:solidFill>
                  <a:srgbClr val="0000FF"/>
                </a:solidFill>
                <a:latin typeface="Times New Roman" panose="02020503050405090304" pitchFamily="18" charset="0"/>
              </a:rPr>
              <a:t>增强型场效应管。</a:t>
            </a:r>
            <a:endParaRPr lang="zh-CN" altLang="zh-CN" sz="2600" b="1">
              <a:solidFill>
                <a:srgbClr val="0000FF"/>
              </a:solidFill>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checkerboard(across)">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dissolve">
                                      <p:cBhvr>
                                        <p:cTn id="12" dur="500"/>
                                        <p:tgtEl>
                                          <p:spTgt spid="225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532"/>
                                        </p:tgtEl>
                                        <p:attrNameLst>
                                          <p:attrName>style.visibility</p:attrName>
                                        </p:attrNameLst>
                                      </p:cBhvr>
                                      <p:to>
                                        <p:strVal val="visible"/>
                                      </p:to>
                                    </p:set>
                                    <p:animEffect transition="in" filter="wipe(left)">
                                      <p:cBhvr>
                                        <p:cTn id="17" dur="500"/>
                                        <p:tgtEl>
                                          <p:spTgt spid="225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2534"/>
                                        </p:tgtEl>
                                        <p:attrNameLst>
                                          <p:attrName>style.visibility</p:attrName>
                                        </p:attrNameLst>
                                      </p:cBhvr>
                                      <p:to>
                                        <p:strVal val="visible"/>
                                      </p:to>
                                    </p:set>
                                    <p:animEffect transition="in" filter="wipe(up)">
                                      <p:cBhvr>
                                        <p:cTn id="26" dur="500"/>
                                        <p:tgtEl>
                                          <p:spTgt spid="225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535"/>
                                        </p:tgtEl>
                                        <p:attrNameLst>
                                          <p:attrName>style.visibility</p:attrName>
                                        </p:attrNameLst>
                                      </p:cBhvr>
                                      <p:to>
                                        <p:strVal val="visible"/>
                                      </p:to>
                                    </p:set>
                                    <p:animEffect transition="in" filter="wipe(left)">
                                      <p:cBhvr>
                                        <p:cTn id="31" dur="500"/>
                                        <p:tgtEl>
                                          <p:spTgt spid="225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536"/>
                                        </p:tgtEl>
                                        <p:attrNameLst>
                                          <p:attrName>style.visibility</p:attrName>
                                        </p:attrNameLst>
                                      </p:cBhvr>
                                      <p:to>
                                        <p:strVal val="visible"/>
                                      </p:to>
                                    </p:set>
                                    <p:animEffect transition="in" filter="wipe(left)">
                                      <p:cBhvr>
                                        <p:cTn id="36" dur="500"/>
                                        <p:tgtEl>
                                          <p:spTgt spid="2253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2537"/>
                                        </p:tgtEl>
                                        <p:attrNameLst>
                                          <p:attrName>style.visibility</p:attrName>
                                        </p:attrNameLst>
                                      </p:cBhvr>
                                      <p:to>
                                        <p:strVal val="visible"/>
                                      </p:to>
                                    </p:set>
                                    <p:animEffect transition="in" filter="wipe(up)">
                                      <p:cBhvr>
                                        <p:cTn id="40" dur="500"/>
                                        <p:tgtEl>
                                          <p:spTgt spid="2253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538"/>
                                        </p:tgtEl>
                                        <p:attrNameLst>
                                          <p:attrName>style.visibility</p:attrName>
                                        </p:attrNameLst>
                                      </p:cBhvr>
                                      <p:to>
                                        <p:strVal val="visible"/>
                                      </p:to>
                                    </p:set>
                                    <p:animEffect transition="in" filter="wipe(left)">
                                      <p:cBhvr>
                                        <p:cTn id="45" dur="500"/>
                                        <p:tgtEl>
                                          <p:spTgt spid="225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539"/>
                                        </p:tgtEl>
                                        <p:attrNameLst>
                                          <p:attrName>style.visibility</p:attrName>
                                        </p:attrNameLst>
                                      </p:cBhvr>
                                      <p:to>
                                        <p:strVal val="visible"/>
                                      </p:to>
                                    </p:set>
                                    <p:animEffect transition="in" filter="wipe(left)">
                                      <p:cBhvr>
                                        <p:cTn id="50" dur="500"/>
                                        <p:tgtEl>
                                          <p:spTgt spid="225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22540"/>
                                        </p:tgtEl>
                                        <p:attrNameLst>
                                          <p:attrName>style.visibility</p:attrName>
                                        </p:attrNameLst>
                                      </p:cBhvr>
                                      <p:to>
                                        <p:strVal val="visible"/>
                                      </p:to>
                                    </p:set>
                                    <p:animEffect transition="in" filter="wipe(up)">
                                      <p:cBhvr>
                                        <p:cTn id="54" dur="500"/>
                                        <p:tgtEl>
                                          <p:spTgt spid="225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2541"/>
                                        </p:tgtEl>
                                        <p:attrNameLst>
                                          <p:attrName>style.visibility</p:attrName>
                                        </p:attrNameLst>
                                      </p:cBhvr>
                                      <p:to>
                                        <p:strVal val="visible"/>
                                      </p:to>
                                    </p:set>
                                    <p:animEffect transition="in" filter="wipe(left)">
                                      <p:cBhvr>
                                        <p:cTn id="59" dur="500"/>
                                        <p:tgtEl>
                                          <p:spTgt spid="225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2542"/>
                                        </p:tgtEl>
                                        <p:attrNameLst>
                                          <p:attrName>style.visibility</p:attrName>
                                        </p:attrNameLst>
                                      </p:cBhvr>
                                      <p:to>
                                        <p:strVal val="visible"/>
                                      </p:to>
                                    </p:set>
                                    <p:animEffect transition="in" filter="wipe(left)">
                                      <p:cBhvr>
                                        <p:cTn id="64" dur="500"/>
                                        <p:tgtEl>
                                          <p:spTgt spid="2254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2543"/>
                                        </p:tgtEl>
                                        <p:attrNameLst>
                                          <p:attrName>style.visibility</p:attrName>
                                        </p:attrNameLst>
                                      </p:cBhvr>
                                      <p:to>
                                        <p:strVal val="visible"/>
                                      </p:to>
                                    </p:set>
                                    <p:animEffect transition="in" filter="blinds(horizontal)">
                                      <p:cBhvr>
                                        <p:cTn id="69" dur="500"/>
                                        <p:tgtEl>
                                          <p:spTgt spid="2254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22544"/>
                                        </p:tgtEl>
                                        <p:attrNameLst>
                                          <p:attrName>style.visibility</p:attrName>
                                        </p:attrNameLst>
                                      </p:cBhvr>
                                      <p:to>
                                        <p:strVal val="visible"/>
                                      </p:to>
                                    </p:set>
                                    <p:animEffect transition="in" filter="blinds(horizontal)">
                                      <p:cBhvr>
                                        <p:cTn id="74" dur="500"/>
                                        <p:tgtEl>
                                          <p:spTgt spid="2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1" grpId="0" autoUpdateAnimBg="0"/>
      <p:bldP spid="22532" grpId="0" autoUpdateAnimBg="0"/>
      <p:bldP spid="22533" grpId="0" autoUpdateAnimBg="0"/>
      <p:bldP spid="22535" grpId="0" autoUpdateAnimBg="0"/>
      <p:bldP spid="22536" grpId="0" autoUpdateAnimBg="0"/>
      <p:bldP spid="22538" grpId="0" autoUpdateAnimBg="0"/>
      <p:bldP spid="22539" grpId="0" autoUpdateAnimBg="0"/>
      <p:bldP spid="22541" grpId="0" autoUpdateAnimBg="0"/>
      <p:bldP spid="22542" grpId="0" autoUpdateAnimBg="0"/>
      <p:bldP spid="22543" grpId="0" autoUpdateAnimBg="0"/>
      <p:bldP spid="22544" grpId="0" autoUpdateAnimBg="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712" name="Group 152"/>
          <p:cNvGrpSpPr/>
          <p:nvPr/>
        </p:nvGrpSpPr>
        <p:grpSpPr bwMode="auto">
          <a:xfrm>
            <a:off x="4117910" y="2807292"/>
            <a:ext cx="4800600" cy="3133725"/>
            <a:chOff x="1728" y="1818"/>
            <a:chExt cx="3024" cy="1974"/>
          </a:xfrm>
        </p:grpSpPr>
        <p:sp>
          <p:nvSpPr>
            <p:cNvPr id="450713" name="AutoShape 153" descr="宽下对角线"/>
            <p:cNvSpPr>
              <a:spLocks noChangeArrowheads="1"/>
            </p:cNvSpPr>
            <p:nvPr/>
          </p:nvSpPr>
          <p:spPr bwMode="auto">
            <a:xfrm rot="2832090">
              <a:off x="2345" y="1902"/>
              <a:ext cx="113" cy="871"/>
            </a:xfrm>
            <a:prstGeom prst="parallelogram">
              <a:avLst>
                <a:gd name="adj" fmla="val 25000"/>
              </a:avLst>
            </a:prstGeom>
            <a:pattFill prst="wdDnDiag">
              <a:fgClr>
                <a:srgbClr val="00CCFF"/>
              </a:fgClr>
              <a:bgClr>
                <a:srgbClr val="FFFFFF"/>
              </a:bgClr>
            </a:patt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50714" name="Group 154"/>
            <p:cNvGrpSpPr/>
            <p:nvPr/>
          </p:nvGrpSpPr>
          <p:grpSpPr bwMode="auto">
            <a:xfrm>
              <a:off x="1728" y="2016"/>
              <a:ext cx="3024" cy="1776"/>
              <a:chOff x="1248" y="1440"/>
              <a:chExt cx="3024" cy="1776"/>
            </a:xfrm>
          </p:grpSpPr>
          <p:sp>
            <p:nvSpPr>
              <p:cNvPr id="450715" name="Rectangle 155" descr="宽上对角线"/>
              <p:cNvSpPr>
                <a:spLocks noChangeArrowheads="1"/>
              </p:cNvSpPr>
              <p:nvPr/>
            </p:nvSpPr>
            <p:spPr bwMode="auto">
              <a:xfrm>
                <a:off x="3264" y="2016"/>
                <a:ext cx="336" cy="192"/>
              </a:xfrm>
              <a:prstGeom prst="rect">
                <a:avLst/>
              </a:prstGeom>
              <a:pattFill prst="wdUpDiag">
                <a:fgClr>
                  <a:srgbClr val="00CCFF"/>
                </a:fgClr>
                <a:bgClr>
                  <a:srgbClr val="FFFFFF"/>
                </a:bgClr>
              </a:patt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16" name="Rectangle 156" descr="宽上对角线"/>
              <p:cNvSpPr>
                <a:spLocks noChangeArrowheads="1"/>
              </p:cNvSpPr>
              <p:nvPr/>
            </p:nvSpPr>
            <p:spPr bwMode="auto">
              <a:xfrm>
                <a:off x="1536" y="2112"/>
                <a:ext cx="1728" cy="96"/>
              </a:xfrm>
              <a:prstGeom prst="rect">
                <a:avLst/>
              </a:prstGeom>
              <a:pattFill prst="wdUpDiag">
                <a:fgClr>
                  <a:srgbClr val="00CCFF"/>
                </a:fgClr>
                <a:bgClr>
                  <a:srgbClr val="FFFFFF"/>
                </a:bgClr>
              </a:patt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17" name="Rectangle 157" descr="宽上对角线"/>
              <p:cNvSpPr>
                <a:spLocks noChangeArrowheads="1"/>
              </p:cNvSpPr>
              <p:nvPr/>
            </p:nvSpPr>
            <p:spPr bwMode="auto">
              <a:xfrm>
                <a:off x="1248" y="2016"/>
                <a:ext cx="336" cy="192"/>
              </a:xfrm>
              <a:prstGeom prst="rect">
                <a:avLst/>
              </a:prstGeom>
              <a:pattFill prst="wdUpDiag">
                <a:fgClr>
                  <a:srgbClr val="00CCFF"/>
                </a:fgClr>
                <a:bgClr>
                  <a:srgbClr val="FFFFFF"/>
                </a:bgClr>
              </a:patt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18" name="Rectangle 158"/>
              <p:cNvSpPr>
                <a:spLocks noChangeArrowheads="1"/>
              </p:cNvSpPr>
              <p:nvPr/>
            </p:nvSpPr>
            <p:spPr bwMode="auto">
              <a:xfrm>
                <a:off x="2592" y="2208"/>
                <a:ext cx="480" cy="240"/>
              </a:xfrm>
              <a:prstGeom prst="rect">
                <a:avLst/>
              </a:prstGeom>
              <a:solidFill>
                <a:srgbClr val="FFFFCC"/>
              </a:solidFill>
              <a:ln w="25400">
                <a:solidFill>
                  <a:srgbClr val="FFFF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19" name="Rectangle 159"/>
              <p:cNvSpPr>
                <a:spLocks noChangeArrowheads="1"/>
              </p:cNvSpPr>
              <p:nvPr/>
            </p:nvSpPr>
            <p:spPr bwMode="auto">
              <a:xfrm>
                <a:off x="1776" y="2208"/>
                <a:ext cx="480" cy="240"/>
              </a:xfrm>
              <a:prstGeom prst="rect">
                <a:avLst/>
              </a:prstGeom>
              <a:solidFill>
                <a:srgbClr val="FFFFCC"/>
              </a:solidFill>
              <a:ln w="25400">
                <a:solidFill>
                  <a:srgbClr val="FFFFCC"/>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0" name="Rectangle 160"/>
              <p:cNvSpPr>
                <a:spLocks noChangeArrowheads="1"/>
              </p:cNvSpPr>
              <p:nvPr/>
            </p:nvSpPr>
            <p:spPr bwMode="auto">
              <a:xfrm>
                <a:off x="1248" y="2208"/>
                <a:ext cx="2352" cy="1008"/>
              </a:xfrm>
              <a:prstGeom prst="rect">
                <a:avLst/>
              </a:prstGeom>
              <a:noFill/>
              <a:ln w="25400">
                <a:solidFill>
                  <a:schemeClr val="tx1"/>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1" name="Line 161"/>
              <p:cNvSpPr>
                <a:spLocks noChangeShapeType="1"/>
              </p:cNvSpPr>
              <p:nvPr/>
            </p:nvSpPr>
            <p:spPr bwMode="auto">
              <a:xfrm flipH="1">
                <a:off x="2256" y="1536"/>
                <a:ext cx="28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2" name="Line 162"/>
              <p:cNvSpPr>
                <a:spLocks noChangeShapeType="1"/>
              </p:cNvSpPr>
              <p:nvPr/>
            </p:nvSpPr>
            <p:spPr bwMode="auto">
              <a:xfrm flipV="1">
                <a:off x="3264" y="1440"/>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3" name="Line 163"/>
              <p:cNvSpPr>
                <a:spLocks noChangeShapeType="1"/>
              </p:cNvSpPr>
              <p:nvPr/>
            </p:nvSpPr>
            <p:spPr bwMode="auto">
              <a:xfrm>
                <a:off x="4272" y="1632"/>
                <a:ext cx="0" cy="102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4" name="Line 164"/>
              <p:cNvSpPr>
                <a:spLocks noChangeShapeType="1"/>
              </p:cNvSpPr>
              <p:nvPr/>
            </p:nvSpPr>
            <p:spPr bwMode="auto">
              <a:xfrm flipV="1">
                <a:off x="3600" y="2640"/>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50725" name="Group 165"/>
              <p:cNvGrpSpPr/>
              <p:nvPr/>
            </p:nvGrpSpPr>
            <p:grpSpPr bwMode="auto">
              <a:xfrm>
                <a:off x="2592" y="2208"/>
                <a:ext cx="480" cy="240"/>
                <a:chOff x="1584" y="2160"/>
                <a:chExt cx="288" cy="240"/>
              </a:xfrm>
            </p:grpSpPr>
            <p:sp>
              <p:nvSpPr>
                <p:cNvPr id="450726" name="Line 166"/>
                <p:cNvSpPr>
                  <a:spLocks noChangeShapeType="1"/>
                </p:cNvSpPr>
                <p:nvPr/>
              </p:nvSpPr>
              <p:spPr bwMode="auto">
                <a:xfrm>
                  <a:off x="1584" y="2160"/>
                  <a:ext cx="0" cy="24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7" name="Line 167"/>
                <p:cNvSpPr>
                  <a:spLocks noChangeShapeType="1"/>
                </p:cNvSpPr>
                <p:nvPr/>
              </p:nvSpPr>
              <p:spPr bwMode="auto">
                <a:xfrm>
                  <a:off x="1584" y="2400"/>
                  <a:ext cx="288" cy="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28" name="Line 168"/>
                <p:cNvSpPr>
                  <a:spLocks noChangeShapeType="1"/>
                </p:cNvSpPr>
                <p:nvPr/>
              </p:nvSpPr>
              <p:spPr bwMode="auto">
                <a:xfrm>
                  <a:off x="1872" y="2160"/>
                  <a:ext cx="0" cy="24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50729" name="Group 169"/>
              <p:cNvGrpSpPr/>
              <p:nvPr/>
            </p:nvGrpSpPr>
            <p:grpSpPr bwMode="auto">
              <a:xfrm>
                <a:off x="3264" y="2208"/>
                <a:ext cx="288" cy="192"/>
                <a:chOff x="1584" y="2160"/>
                <a:chExt cx="288" cy="240"/>
              </a:xfrm>
            </p:grpSpPr>
            <p:sp>
              <p:nvSpPr>
                <p:cNvPr id="450730" name="Line 170"/>
                <p:cNvSpPr>
                  <a:spLocks noChangeShapeType="1"/>
                </p:cNvSpPr>
                <p:nvPr/>
              </p:nvSpPr>
              <p:spPr bwMode="auto">
                <a:xfrm>
                  <a:off x="1584" y="2160"/>
                  <a:ext cx="0"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1" name="Line 171"/>
                <p:cNvSpPr>
                  <a:spLocks noChangeShapeType="1"/>
                </p:cNvSpPr>
                <p:nvPr/>
              </p:nvSpPr>
              <p:spPr bwMode="auto">
                <a:xfrm>
                  <a:off x="1584" y="2400"/>
                  <a:ext cx="28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2" name="Line 172"/>
                <p:cNvSpPr>
                  <a:spLocks noChangeShapeType="1"/>
                </p:cNvSpPr>
                <p:nvPr/>
              </p:nvSpPr>
              <p:spPr bwMode="auto">
                <a:xfrm>
                  <a:off x="1872" y="2160"/>
                  <a:ext cx="0"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50733" name="Group 173"/>
              <p:cNvGrpSpPr/>
              <p:nvPr/>
            </p:nvGrpSpPr>
            <p:grpSpPr bwMode="auto">
              <a:xfrm>
                <a:off x="1296" y="2208"/>
                <a:ext cx="288" cy="192"/>
                <a:chOff x="1584" y="2160"/>
                <a:chExt cx="288" cy="240"/>
              </a:xfrm>
            </p:grpSpPr>
            <p:sp>
              <p:nvSpPr>
                <p:cNvPr id="450734" name="Line 174"/>
                <p:cNvSpPr>
                  <a:spLocks noChangeShapeType="1"/>
                </p:cNvSpPr>
                <p:nvPr/>
              </p:nvSpPr>
              <p:spPr bwMode="auto">
                <a:xfrm>
                  <a:off x="1584" y="2160"/>
                  <a:ext cx="0"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5" name="Line 175"/>
                <p:cNvSpPr>
                  <a:spLocks noChangeShapeType="1"/>
                </p:cNvSpPr>
                <p:nvPr/>
              </p:nvSpPr>
              <p:spPr bwMode="auto">
                <a:xfrm>
                  <a:off x="1584" y="2400"/>
                  <a:ext cx="28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6" name="Line 176"/>
                <p:cNvSpPr>
                  <a:spLocks noChangeShapeType="1"/>
                </p:cNvSpPr>
                <p:nvPr/>
              </p:nvSpPr>
              <p:spPr bwMode="auto">
                <a:xfrm>
                  <a:off x="1872" y="2160"/>
                  <a:ext cx="0" cy="24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50737" name="Line 177"/>
              <p:cNvSpPr>
                <a:spLocks noChangeShapeType="1"/>
              </p:cNvSpPr>
              <p:nvPr/>
            </p:nvSpPr>
            <p:spPr bwMode="auto">
              <a:xfrm>
                <a:off x="1248" y="2016"/>
                <a:ext cx="0" cy="19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8" name="Line 178"/>
              <p:cNvSpPr>
                <a:spLocks noChangeShapeType="1"/>
              </p:cNvSpPr>
              <p:nvPr/>
            </p:nvSpPr>
            <p:spPr bwMode="auto">
              <a:xfrm>
                <a:off x="1248" y="2016"/>
                <a:ext cx="3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39" name="Line 179"/>
              <p:cNvSpPr>
                <a:spLocks noChangeShapeType="1"/>
              </p:cNvSpPr>
              <p:nvPr/>
            </p:nvSpPr>
            <p:spPr bwMode="auto">
              <a:xfrm>
                <a:off x="1584" y="2016"/>
                <a:ext cx="0" cy="9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0" name="Line 180"/>
              <p:cNvSpPr>
                <a:spLocks noChangeShapeType="1"/>
              </p:cNvSpPr>
              <p:nvPr/>
            </p:nvSpPr>
            <p:spPr bwMode="auto">
              <a:xfrm flipH="1">
                <a:off x="1584" y="2112"/>
                <a:ext cx="168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1" name="Line 181"/>
              <p:cNvSpPr>
                <a:spLocks noChangeShapeType="1"/>
              </p:cNvSpPr>
              <p:nvPr/>
            </p:nvSpPr>
            <p:spPr bwMode="auto">
              <a:xfrm>
                <a:off x="3264" y="2016"/>
                <a:ext cx="0" cy="9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2" name="Line 182"/>
              <p:cNvSpPr>
                <a:spLocks noChangeShapeType="1"/>
              </p:cNvSpPr>
              <p:nvPr/>
            </p:nvSpPr>
            <p:spPr bwMode="auto">
              <a:xfrm>
                <a:off x="3600" y="2016"/>
                <a:ext cx="0" cy="19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3" name="Line 183"/>
              <p:cNvSpPr>
                <a:spLocks noChangeShapeType="1"/>
              </p:cNvSpPr>
              <p:nvPr/>
            </p:nvSpPr>
            <p:spPr bwMode="auto">
              <a:xfrm>
                <a:off x="3264" y="2016"/>
                <a:ext cx="3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4" name="Line 184"/>
              <p:cNvSpPr>
                <a:spLocks noChangeShapeType="1"/>
              </p:cNvSpPr>
              <p:nvPr/>
            </p:nvSpPr>
            <p:spPr bwMode="auto">
              <a:xfrm>
                <a:off x="1920" y="1440"/>
                <a:ext cx="3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5" name="Line 185"/>
              <p:cNvSpPr>
                <a:spLocks noChangeShapeType="1"/>
              </p:cNvSpPr>
              <p:nvPr/>
            </p:nvSpPr>
            <p:spPr bwMode="auto">
              <a:xfrm flipV="1">
                <a:off x="1584" y="1440"/>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6" name="Line 186"/>
              <p:cNvSpPr>
                <a:spLocks noChangeShapeType="1"/>
              </p:cNvSpPr>
              <p:nvPr/>
            </p:nvSpPr>
            <p:spPr bwMode="auto">
              <a:xfrm>
                <a:off x="2256" y="1440"/>
                <a:ext cx="0" cy="9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7" name="Line 187"/>
              <p:cNvSpPr>
                <a:spLocks noChangeShapeType="1"/>
              </p:cNvSpPr>
              <p:nvPr/>
            </p:nvSpPr>
            <p:spPr bwMode="auto">
              <a:xfrm flipV="1">
                <a:off x="1584" y="1536"/>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8" name="Line 188"/>
              <p:cNvSpPr>
                <a:spLocks noChangeShapeType="1"/>
              </p:cNvSpPr>
              <p:nvPr/>
            </p:nvSpPr>
            <p:spPr bwMode="auto">
              <a:xfrm flipV="1">
                <a:off x="3600" y="1440"/>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49" name="Line 189"/>
              <p:cNvSpPr>
                <a:spLocks noChangeShapeType="1"/>
              </p:cNvSpPr>
              <p:nvPr/>
            </p:nvSpPr>
            <p:spPr bwMode="auto">
              <a:xfrm>
                <a:off x="3936" y="1440"/>
                <a:ext cx="3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0" name="Line 190"/>
              <p:cNvSpPr>
                <a:spLocks noChangeShapeType="1"/>
              </p:cNvSpPr>
              <p:nvPr/>
            </p:nvSpPr>
            <p:spPr bwMode="auto">
              <a:xfrm>
                <a:off x="4272" y="1440"/>
                <a:ext cx="0" cy="19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1" name="Rectangle 191"/>
              <p:cNvSpPr>
                <a:spLocks noChangeArrowheads="1"/>
              </p:cNvSpPr>
              <p:nvPr/>
            </p:nvSpPr>
            <p:spPr bwMode="auto">
              <a:xfrm>
                <a:off x="1344" y="2016"/>
                <a:ext cx="96" cy="192"/>
              </a:xfrm>
              <a:prstGeom prst="rect">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2" name="AutoShape 192"/>
              <p:cNvSpPr>
                <a:spLocks noChangeArrowheads="1"/>
              </p:cNvSpPr>
              <p:nvPr/>
            </p:nvSpPr>
            <p:spPr bwMode="auto">
              <a:xfrm>
                <a:off x="1872" y="1488"/>
                <a:ext cx="768" cy="576"/>
              </a:xfrm>
              <a:prstGeom prst="parallelogram">
                <a:avLst>
                  <a:gd name="adj" fmla="val 115105"/>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3" name="Rectangle 193"/>
              <p:cNvSpPr>
                <a:spLocks noChangeArrowheads="1"/>
              </p:cNvSpPr>
              <p:nvPr/>
            </p:nvSpPr>
            <p:spPr bwMode="auto">
              <a:xfrm>
                <a:off x="1872" y="2064"/>
                <a:ext cx="96" cy="144"/>
              </a:xfrm>
              <a:prstGeom prst="rect">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4" name="Line 194"/>
              <p:cNvSpPr>
                <a:spLocks noChangeShapeType="1"/>
              </p:cNvSpPr>
              <p:nvPr/>
            </p:nvSpPr>
            <p:spPr bwMode="auto">
              <a:xfrm>
                <a:off x="2640" y="1488"/>
                <a:ext cx="0"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5" name="Line 195"/>
              <p:cNvSpPr>
                <a:spLocks noChangeShapeType="1"/>
              </p:cNvSpPr>
              <p:nvPr/>
            </p:nvSpPr>
            <p:spPr bwMode="auto">
              <a:xfrm flipV="1">
                <a:off x="1968" y="1536"/>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6" name="Rectangle 196"/>
              <p:cNvSpPr>
                <a:spLocks noChangeArrowheads="1"/>
              </p:cNvSpPr>
              <p:nvPr/>
            </p:nvSpPr>
            <p:spPr bwMode="auto">
              <a:xfrm>
                <a:off x="2112" y="2064"/>
                <a:ext cx="624" cy="48"/>
              </a:xfrm>
              <a:prstGeom prst="rect">
                <a:avLst/>
              </a:prstGeom>
              <a:noFill/>
              <a:ln w="25400">
                <a:solidFill>
                  <a:schemeClr val="tx1"/>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7" name="AutoShape 197"/>
              <p:cNvSpPr>
                <a:spLocks noChangeArrowheads="1"/>
              </p:cNvSpPr>
              <p:nvPr/>
            </p:nvSpPr>
            <p:spPr bwMode="auto">
              <a:xfrm>
                <a:off x="2112" y="1488"/>
                <a:ext cx="1296" cy="576"/>
              </a:xfrm>
              <a:prstGeom prst="parallelogram">
                <a:avLst>
                  <a:gd name="adj" fmla="val 118990"/>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8" name="Rectangle 198"/>
              <p:cNvSpPr>
                <a:spLocks noChangeArrowheads="1"/>
              </p:cNvSpPr>
              <p:nvPr/>
            </p:nvSpPr>
            <p:spPr bwMode="auto">
              <a:xfrm>
                <a:off x="2880" y="2064"/>
                <a:ext cx="96" cy="144"/>
              </a:xfrm>
              <a:prstGeom prst="rect">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59" name="Line 199"/>
              <p:cNvSpPr>
                <a:spLocks noChangeShapeType="1"/>
              </p:cNvSpPr>
              <p:nvPr/>
            </p:nvSpPr>
            <p:spPr bwMode="auto">
              <a:xfrm flipV="1">
                <a:off x="2736" y="1536"/>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0" name="Line 200"/>
              <p:cNvSpPr>
                <a:spLocks noChangeShapeType="1"/>
              </p:cNvSpPr>
              <p:nvPr/>
            </p:nvSpPr>
            <p:spPr bwMode="auto">
              <a:xfrm>
                <a:off x="3408" y="1488"/>
                <a:ext cx="0"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1" name="AutoShape 201"/>
              <p:cNvSpPr>
                <a:spLocks noChangeArrowheads="1"/>
              </p:cNvSpPr>
              <p:nvPr/>
            </p:nvSpPr>
            <p:spPr bwMode="auto">
              <a:xfrm>
                <a:off x="2880" y="1488"/>
                <a:ext cx="768" cy="576"/>
              </a:xfrm>
              <a:prstGeom prst="parallelogram">
                <a:avLst>
                  <a:gd name="adj" fmla="val 115105"/>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2" name="Line 202"/>
              <p:cNvSpPr>
                <a:spLocks noChangeShapeType="1"/>
              </p:cNvSpPr>
              <p:nvPr/>
            </p:nvSpPr>
            <p:spPr bwMode="auto">
              <a:xfrm flipV="1">
                <a:off x="2976" y="1536"/>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3" name="Line 203"/>
              <p:cNvSpPr>
                <a:spLocks noChangeShapeType="1"/>
              </p:cNvSpPr>
              <p:nvPr/>
            </p:nvSpPr>
            <p:spPr bwMode="auto">
              <a:xfrm>
                <a:off x="3648" y="1488"/>
                <a:ext cx="0" cy="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4" name="Line 204"/>
              <p:cNvSpPr>
                <a:spLocks noChangeShapeType="1"/>
              </p:cNvSpPr>
              <p:nvPr/>
            </p:nvSpPr>
            <p:spPr bwMode="auto">
              <a:xfrm flipH="1">
                <a:off x="2640" y="1536"/>
                <a:ext cx="3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5" name="Line 205"/>
              <p:cNvSpPr>
                <a:spLocks noChangeShapeType="1"/>
              </p:cNvSpPr>
              <p:nvPr/>
            </p:nvSpPr>
            <p:spPr bwMode="auto">
              <a:xfrm flipH="1">
                <a:off x="3408" y="1536"/>
                <a:ext cx="14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6" name="Line 206"/>
              <p:cNvSpPr>
                <a:spLocks noChangeShapeType="1"/>
              </p:cNvSpPr>
              <p:nvPr/>
            </p:nvSpPr>
            <p:spPr bwMode="auto">
              <a:xfrm flipH="1">
                <a:off x="3648" y="1536"/>
                <a:ext cx="19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7" name="Line 207"/>
              <p:cNvSpPr>
                <a:spLocks noChangeShapeType="1"/>
              </p:cNvSpPr>
              <p:nvPr/>
            </p:nvSpPr>
            <p:spPr bwMode="auto">
              <a:xfrm flipV="1">
                <a:off x="1248" y="1440"/>
                <a:ext cx="672" cy="57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68" name="AutoShape 208"/>
              <p:cNvSpPr>
                <a:spLocks noChangeArrowheads="1"/>
              </p:cNvSpPr>
              <p:nvPr/>
            </p:nvSpPr>
            <p:spPr bwMode="auto">
              <a:xfrm>
                <a:off x="1344" y="1440"/>
                <a:ext cx="768" cy="576"/>
              </a:xfrm>
              <a:prstGeom prst="parallelogram">
                <a:avLst>
                  <a:gd name="adj" fmla="val 117185"/>
                </a:avLst>
              </a:prstGeom>
              <a:solidFill>
                <a:schemeClr val="tx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50769" name="Group 209"/>
              <p:cNvGrpSpPr/>
              <p:nvPr/>
            </p:nvGrpSpPr>
            <p:grpSpPr bwMode="auto">
              <a:xfrm>
                <a:off x="1776" y="2208"/>
                <a:ext cx="480" cy="240"/>
                <a:chOff x="1584" y="2160"/>
                <a:chExt cx="288" cy="240"/>
              </a:xfrm>
            </p:grpSpPr>
            <p:sp>
              <p:nvSpPr>
                <p:cNvPr id="450770" name="Line 210"/>
                <p:cNvSpPr>
                  <a:spLocks noChangeShapeType="1"/>
                </p:cNvSpPr>
                <p:nvPr/>
              </p:nvSpPr>
              <p:spPr bwMode="auto">
                <a:xfrm>
                  <a:off x="1584" y="2160"/>
                  <a:ext cx="0" cy="24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71" name="Line 211"/>
                <p:cNvSpPr>
                  <a:spLocks noChangeShapeType="1"/>
                </p:cNvSpPr>
                <p:nvPr/>
              </p:nvSpPr>
              <p:spPr bwMode="auto">
                <a:xfrm>
                  <a:off x="1584" y="2400"/>
                  <a:ext cx="288" cy="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72" name="Line 212"/>
                <p:cNvSpPr>
                  <a:spLocks noChangeShapeType="1"/>
                </p:cNvSpPr>
                <p:nvPr/>
              </p:nvSpPr>
              <p:spPr bwMode="auto">
                <a:xfrm>
                  <a:off x="1872" y="2160"/>
                  <a:ext cx="0" cy="240"/>
                </a:xfrm>
                <a:prstGeom prst="line">
                  <a:avLst/>
                </a:prstGeom>
                <a:noFill/>
                <a:ln w="254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450773" name="Group 213"/>
              <p:cNvGrpSpPr/>
              <p:nvPr/>
            </p:nvGrpSpPr>
            <p:grpSpPr bwMode="auto">
              <a:xfrm>
                <a:off x="1872" y="2160"/>
                <a:ext cx="432" cy="298"/>
                <a:chOff x="864" y="3600"/>
                <a:chExt cx="432" cy="298"/>
              </a:xfrm>
            </p:grpSpPr>
            <p:sp>
              <p:nvSpPr>
                <p:cNvPr id="450774" name="Text Box 214"/>
                <p:cNvSpPr txBox="1">
                  <a:spLocks noChangeArrowheads="1"/>
                </p:cNvSpPr>
                <p:nvPr/>
              </p:nvSpPr>
              <p:spPr bwMode="auto">
                <a:xfrm>
                  <a:off x="864" y="3648"/>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a:solidFill>
                        <a:srgbClr val="FF0000"/>
                      </a:solidFill>
                    </a:rPr>
                    <a:t>N</a:t>
                  </a:r>
                  <a:endParaRPr lang="en-US" altLang="zh-CN" sz="2000" b="1">
                    <a:solidFill>
                      <a:srgbClr val="FF0000"/>
                    </a:solidFill>
                  </a:endParaRPr>
                </a:p>
              </p:txBody>
            </p:sp>
            <p:sp>
              <p:nvSpPr>
                <p:cNvPr id="450775" name="Text Box 215"/>
                <p:cNvSpPr txBox="1">
                  <a:spLocks noChangeArrowheads="1"/>
                </p:cNvSpPr>
                <p:nvPr/>
              </p:nvSpPr>
              <p:spPr bwMode="auto">
                <a:xfrm>
                  <a:off x="1008" y="3600"/>
                  <a:ext cx="288"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b="1">
                      <a:solidFill>
                        <a:srgbClr val="FF0000"/>
                      </a:solidFill>
                    </a:rPr>
                    <a:t>+</a:t>
                  </a:r>
                  <a:endParaRPr lang="en-US" altLang="zh-CN" b="1">
                    <a:solidFill>
                      <a:srgbClr val="FF0000"/>
                    </a:solidFill>
                  </a:endParaRPr>
                </a:p>
              </p:txBody>
            </p:sp>
          </p:grpSp>
          <p:grpSp>
            <p:nvGrpSpPr>
              <p:cNvPr id="450776" name="Group 216"/>
              <p:cNvGrpSpPr/>
              <p:nvPr/>
            </p:nvGrpSpPr>
            <p:grpSpPr bwMode="auto">
              <a:xfrm>
                <a:off x="2688" y="2160"/>
                <a:ext cx="432" cy="298"/>
                <a:chOff x="864" y="3600"/>
                <a:chExt cx="432" cy="298"/>
              </a:xfrm>
            </p:grpSpPr>
            <p:sp>
              <p:nvSpPr>
                <p:cNvPr id="450777" name="Text Box 217"/>
                <p:cNvSpPr txBox="1">
                  <a:spLocks noChangeArrowheads="1"/>
                </p:cNvSpPr>
                <p:nvPr/>
              </p:nvSpPr>
              <p:spPr bwMode="auto">
                <a:xfrm>
                  <a:off x="864" y="3648"/>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a:solidFill>
                        <a:srgbClr val="FF0000"/>
                      </a:solidFill>
                    </a:rPr>
                    <a:t>N</a:t>
                  </a:r>
                  <a:endParaRPr lang="en-US" altLang="zh-CN" sz="2000" b="1">
                    <a:solidFill>
                      <a:srgbClr val="FF0000"/>
                    </a:solidFill>
                  </a:endParaRPr>
                </a:p>
              </p:txBody>
            </p:sp>
            <p:sp>
              <p:nvSpPr>
                <p:cNvPr id="450778" name="Text Box 218"/>
                <p:cNvSpPr txBox="1">
                  <a:spLocks noChangeArrowheads="1"/>
                </p:cNvSpPr>
                <p:nvPr/>
              </p:nvSpPr>
              <p:spPr bwMode="auto">
                <a:xfrm>
                  <a:off x="1008" y="3600"/>
                  <a:ext cx="288"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b="1">
                      <a:solidFill>
                        <a:srgbClr val="FF0000"/>
                      </a:solidFill>
                    </a:rPr>
                    <a:t>+</a:t>
                  </a:r>
                  <a:endParaRPr lang="en-US" altLang="zh-CN" b="1">
                    <a:solidFill>
                      <a:srgbClr val="FF0000"/>
                    </a:solidFill>
                  </a:endParaRPr>
                </a:p>
              </p:txBody>
            </p:sp>
          </p:grpSp>
          <p:grpSp>
            <p:nvGrpSpPr>
              <p:cNvPr id="450779" name="Group 219"/>
              <p:cNvGrpSpPr/>
              <p:nvPr/>
            </p:nvGrpSpPr>
            <p:grpSpPr bwMode="auto">
              <a:xfrm>
                <a:off x="1296" y="2160"/>
                <a:ext cx="384" cy="298"/>
                <a:chOff x="576" y="3504"/>
                <a:chExt cx="384" cy="298"/>
              </a:xfrm>
            </p:grpSpPr>
            <p:sp>
              <p:nvSpPr>
                <p:cNvPr id="450780" name="Text Box 220"/>
                <p:cNvSpPr txBox="1">
                  <a:spLocks noChangeArrowheads="1"/>
                </p:cNvSpPr>
                <p:nvPr/>
              </p:nvSpPr>
              <p:spPr bwMode="auto">
                <a:xfrm>
                  <a:off x="576" y="3552"/>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a:t>P</a:t>
                  </a:r>
                  <a:endParaRPr lang="en-US" altLang="zh-CN" sz="2000" b="1"/>
                </a:p>
              </p:txBody>
            </p:sp>
            <p:sp>
              <p:nvSpPr>
                <p:cNvPr id="450781" name="Text Box 221"/>
                <p:cNvSpPr txBox="1">
                  <a:spLocks noChangeArrowheads="1"/>
                </p:cNvSpPr>
                <p:nvPr/>
              </p:nvSpPr>
              <p:spPr bwMode="auto">
                <a:xfrm>
                  <a:off x="672" y="3504"/>
                  <a:ext cx="288"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b="1"/>
                    <a:t>+</a:t>
                  </a:r>
                  <a:endParaRPr lang="en-US" altLang="zh-CN" b="1"/>
                </a:p>
              </p:txBody>
            </p:sp>
          </p:grpSp>
          <p:grpSp>
            <p:nvGrpSpPr>
              <p:cNvPr id="450782" name="Group 222"/>
              <p:cNvGrpSpPr/>
              <p:nvPr/>
            </p:nvGrpSpPr>
            <p:grpSpPr bwMode="auto">
              <a:xfrm>
                <a:off x="3264" y="2160"/>
                <a:ext cx="384" cy="298"/>
                <a:chOff x="576" y="3504"/>
                <a:chExt cx="384" cy="298"/>
              </a:xfrm>
            </p:grpSpPr>
            <p:sp>
              <p:nvSpPr>
                <p:cNvPr id="450783" name="Text Box 223"/>
                <p:cNvSpPr txBox="1">
                  <a:spLocks noChangeArrowheads="1"/>
                </p:cNvSpPr>
                <p:nvPr/>
              </p:nvSpPr>
              <p:spPr bwMode="auto">
                <a:xfrm>
                  <a:off x="576" y="3552"/>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a:t>P</a:t>
                  </a:r>
                  <a:endParaRPr lang="en-US" altLang="zh-CN" sz="2000" b="1"/>
                </a:p>
              </p:txBody>
            </p:sp>
            <p:sp>
              <p:nvSpPr>
                <p:cNvPr id="450784" name="Text Box 224"/>
                <p:cNvSpPr txBox="1">
                  <a:spLocks noChangeArrowheads="1"/>
                </p:cNvSpPr>
                <p:nvPr/>
              </p:nvSpPr>
              <p:spPr bwMode="auto">
                <a:xfrm>
                  <a:off x="672" y="3504"/>
                  <a:ext cx="288"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b="1"/>
                    <a:t>+</a:t>
                  </a:r>
                  <a:endParaRPr lang="en-US" altLang="zh-CN" b="1"/>
                </a:p>
              </p:txBody>
            </p:sp>
          </p:grpSp>
          <p:sp>
            <p:nvSpPr>
              <p:cNvPr id="450785" name="Text Box 225"/>
              <p:cNvSpPr txBox="1">
                <a:spLocks noChangeArrowheads="1"/>
              </p:cNvSpPr>
              <p:nvPr/>
            </p:nvSpPr>
            <p:spPr bwMode="auto">
              <a:xfrm>
                <a:off x="2352" y="2928"/>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a:t>P</a:t>
                </a:r>
                <a:endParaRPr lang="en-US" altLang="zh-CN" sz="2000" b="1"/>
              </a:p>
            </p:txBody>
          </p:sp>
        </p:grpSp>
        <p:sp>
          <p:nvSpPr>
            <p:cNvPr id="450786" name="Text Box 226"/>
            <p:cNvSpPr txBox="1">
              <a:spLocks noChangeArrowheads="1"/>
            </p:cNvSpPr>
            <p:nvPr/>
          </p:nvSpPr>
          <p:spPr bwMode="auto">
            <a:xfrm>
              <a:off x="2496" y="1818"/>
              <a:ext cx="38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dirty="0"/>
                <a:t>B</a:t>
              </a:r>
              <a:endParaRPr lang="en-US" altLang="zh-CN" sz="2000" b="1" dirty="0"/>
            </a:p>
          </p:txBody>
        </p:sp>
        <p:sp>
          <p:nvSpPr>
            <p:cNvPr id="450787" name="Text Box 227"/>
            <p:cNvSpPr txBox="1">
              <a:spLocks noChangeArrowheads="1"/>
            </p:cNvSpPr>
            <p:nvPr/>
          </p:nvSpPr>
          <p:spPr bwMode="auto">
            <a:xfrm>
              <a:off x="2976" y="1824"/>
              <a:ext cx="38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dirty="0"/>
                <a:t>S</a:t>
              </a:r>
              <a:endParaRPr lang="en-US" altLang="zh-CN" sz="2000" b="1" dirty="0"/>
            </a:p>
          </p:txBody>
        </p:sp>
        <p:sp>
          <p:nvSpPr>
            <p:cNvPr id="450788" name="Text Box 228"/>
            <p:cNvSpPr txBox="1">
              <a:spLocks noChangeArrowheads="1"/>
            </p:cNvSpPr>
            <p:nvPr/>
          </p:nvSpPr>
          <p:spPr bwMode="auto">
            <a:xfrm>
              <a:off x="3456" y="1824"/>
              <a:ext cx="38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dirty="0"/>
                <a:t>G</a:t>
              </a:r>
              <a:endParaRPr lang="en-US" altLang="zh-CN" sz="2000" b="1" dirty="0"/>
            </a:p>
          </p:txBody>
        </p:sp>
        <p:sp>
          <p:nvSpPr>
            <p:cNvPr id="450789" name="Text Box 229"/>
            <p:cNvSpPr txBox="1">
              <a:spLocks noChangeArrowheads="1"/>
            </p:cNvSpPr>
            <p:nvPr/>
          </p:nvSpPr>
          <p:spPr bwMode="auto">
            <a:xfrm>
              <a:off x="3984" y="1824"/>
              <a:ext cx="38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dirty="0"/>
                <a:t>D</a:t>
              </a:r>
              <a:endParaRPr lang="en-US" altLang="zh-CN" sz="2000" b="1" dirty="0"/>
            </a:p>
          </p:txBody>
        </p:sp>
      </p:grpSp>
      <p:sp>
        <p:nvSpPr>
          <p:cNvPr id="450562" name="Text Box 2"/>
          <p:cNvSpPr txBox="1">
            <a:spLocks noChangeArrowheads="1"/>
          </p:cNvSpPr>
          <p:nvPr/>
        </p:nvSpPr>
        <p:spPr bwMode="auto">
          <a:xfrm>
            <a:off x="1280735" y="716634"/>
            <a:ext cx="6588750" cy="1103379"/>
          </a:xfrm>
          <a:prstGeom prst="rect">
            <a:avLst/>
          </a:prstGeom>
        </p:spPr>
        <p:txBody>
          <a:bodyPr/>
          <a:lstStyle>
            <a:defPPr>
              <a:defRPr lang="zh-CN"/>
            </a:defPPr>
            <a:lvl1pPr algn="ctr">
              <a:lnSpc>
                <a:spcPct val="90000"/>
              </a:lnSpc>
              <a:spcBef>
                <a:spcPct val="0"/>
              </a:spcBef>
              <a:defRPr sz="3600">
                <a:latin typeface="Arial" panose="020B0604020202090204" pitchFamily="34" charset="0"/>
                <a:ea typeface="华文行楷" panose="02010800040101010101" pitchFamily="2" charset="-122"/>
                <a:cs typeface="Arial" panose="020B0604020202090204" pitchFamily="34" charset="0"/>
              </a:defRPr>
            </a:lvl1pPr>
          </a:lstStyle>
          <a:p>
            <a:r>
              <a:rPr lang="en-US" altLang="zh-CN" dirty="0"/>
              <a:t>3.1.1</a:t>
            </a:r>
            <a:r>
              <a:rPr lang="zh-CN" altLang="en-US" dirty="0"/>
              <a:t>　增强型 </a:t>
            </a:r>
            <a:r>
              <a:rPr lang="en-US" altLang="zh-CN" dirty="0"/>
              <a:t>MOS </a:t>
            </a:r>
            <a:r>
              <a:rPr lang="zh-CN" altLang="en-US" dirty="0"/>
              <a:t>场效应管</a:t>
            </a:r>
            <a:endParaRPr lang="zh-CN" altLang="en-US" dirty="0"/>
          </a:p>
        </p:txBody>
      </p:sp>
      <p:sp>
        <p:nvSpPr>
          <p:cNvPr id="450563" name="Text Box 3"/>
          <p:cNvSpPr txBox="1">
            <a:spLocks noChangeArrowheads="1"/>
          </p:cNvSpPr>
          <p:nvPr/>
        </p:nvSpPr>
        <p:spPr bwMode="auto">
          <a:xfrm>
            <a:off x="1951855" y="1318581"/>
            <a:ext cx="640980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just" eaLnBrk="1" hangingPunct="1">
              <a:spcBef>
                <a:spcPct val="0"/>
              </a:spcBef>
              <a:buFont typeface="Wingdings" panose="05000000000000000000" pitchFamily="2" charset="2"/>
              <a:buChar char="q"/>
            </a:pPr>
            <a:r>
              <a:rPr kumimoji="1" lang="en-US" altLang="zh-CN" sz="3200" b="1" dirty="0">
                <a:latin typeface="Times New Roman" panose="02020503050405090304" pitchFamily="18" charset="0"/>
                <a:ea typeface="华文楷体" panose="02010600040101010101" pitchFamily="2" charset="-122"/>
                <a:cs typeface="Times New Roman" panose="02020503050405090304" pitchFamily="18" charset="0"/>
              </a:rPr>
              <a:t>  N </a:t>
            </a:r>
            <a:r>
              <a:rPr kumimoji="1" lang="zh-CN" altLang="en-US" sz="3200" b="1" dirty="0">
                <a:latin typeface="Times New Roman" panose="02020503050405090304" pitchFamily="18" charset="0"/>
                <a:ea typeface="华文楷体" panose="02010600040101010101" pitchFamily="2" charset="-122"/>
                <a:cs typeface="Times New Roman" panose="02020503050405090304" pitchFamily="18" charset="0"/>
              </a:rPr>
              <a:t>沟道 </a:t>
            </a:r>
            <a:r>
              <a:rPr kumimoji="1" lang="en-US" altLang="zh-CN" sz="3200" b="1" dirty="0">
                <a:latin typeface="Times New Roman" panose="02020503050405090304" pitchFamily="18" charset="0"/>
                <a:ea typeface="华文楷体" panose="02010600040101010101" pitchFamily="2" charset="-122"/>
                <a:cs typeface="Times New Roman" panose="02020503050405090304" pitchFamily="18" charset="0"/>
              </a:rPr>
              <a:t>EMOSFET </a:t>
            </a:r>
            <a:r>
              <a:rPr kumimoji="1" lang="zh-CN" altLang="en-US" sz="3200" b="1" dirty="0">
                <a:latin typeface="Times New Roman" panose="02020503050405090304" pitchFamily="18" charset="0"/>
                <a:ea typeface="华文楷体" panose="02010600040101010101" pitchFamily="2" charset="-122"/>
                <a:cs typeface="Times New Roman" panose="02020503050405090304" pitchFamily="18" charset="0"/>
              </a:rPr>
              <a:t>结构示意图</a:t>
            </a:r>
            <a:endParaRPr kumimoji="1" lang="zh-CN" altLang="en-US" sz="3200" b="1" dirty="0">
              <a:latin typeface="Times New Roman" panose="02020503050405090304" pitchFamily="18" charset="0"/>
              <a:ea typeface="华文楷体" panose="02010600040101010101" pitchFamily="2" charset="-122"/>
              <a:cs typeface="Times New Roman" panose="02020503050405090304" pitchFamily="18" charset="0"/>
            </a:endParaRPr>
          </a:p>
        </p:txBody>
      </p:sp>
      <p:grpSp>
        <p:nvGrpSpPr>
          <p:cNvPr id="450653" name="Group 93"/>
          <p:cNvGrpSpPr/>
          <p:nvPr/>
        </p:nvGrpSpPr>
        <p:grpSpPr bwMode="auto">
          <a:xfrm>
            <a:off x="5191060" y="2121023"/>
            <a:ext cx="984250" cy="468313"/>
            <a:chOff x="1968" y="1152"/>
            <a:chExt cx="620" cy="295"/>
          </a:xfrm>
        </p:grpSpPr>
        <p:sp>
          <p:nvSpPr>
            <p:cNvPr id="450654" name="AutoShape 94"/>
            <p:cNvSpPr>
              <a:spLocks noChangeArrowheads="1"/>
            </p:cNvSpPr>
            <p:nvPr/>
          </p:nvSpPr>
          <p:spPr bwMode="auto">
            <a:xfrm>
              <a:off x="1968" y="1152"/>
              <a:ext cx="576" cy="288"/>
            </a:xfrm>
            <a:prstGeom prst="wedgeRoundRectCallout">
              <a:avLst>
                <a:gd name="adj1" fmla="val 65972"/>
                <a:gd name="adj2" fmla="val 118056"/>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55" name="Rectangle 95"/>
            <p:cNvSpPr>
              <a:spLocks noChangeArrowheads="1"/>
            </p:cNvSpPr>
            <p:nvPr/>
          </p:nvSpPr>
          <p:spPr bwMode="auto">
            <a:xfrm>
              <a:off x="2012" y="1159"/>
              <a:ext cx="57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dirty="0">
                  <a:solidFill>
                    <a:srgbClr val="FF3300"/>
                  </a:solidFill>
                </a:rPr>
                <a:t>源极</a:t>
              </a:r>
              <a:endParaRPr lang="zh-CN" altLang="en-US" sz="2400" b="1" dirty="0">
                <a:solidFill>
                  <a:srgbClr val="FF3300"/>
                </a:solidFill>
              </a:endParaRPr>
            </a:p>
          </p:txBody>
        </p:sp>
      </p:grpSp>
      <p:grpSp>
        <p:nvGrpSpPr>
          <p:cNvPr id="450656" name="Group 96"/>
          <p:cNvGrpSpPr/>
          <p:nvPr/>
        </p:nvGrpSpPr>
        <p:grpSpPr bwMode="auto">
          <a:xfrm>
            <a:off x="9070910" y="2131017"/>
            <a:ext cx="1143000" cy="457200"/>
            <a:chOff x="4416" y="1344"/>
            <a:chExt cx="720" cy="288"/>
          </a:xfrm>
        </p:grpSpPr>
        <p:sp>
          <p:nvSpPr>
            <p:cNvPr id="450657" name="AutoShape 97"/>
            <p:cNvSpPr>
              <a:spLocks noChangeArrowheads="1"/>
            </p:cNvSpPr>
            <p:nvPr/>
          </p:nvSpPr>
          <p:spPr bwMode="auto">
            <a:xfrm>
              <a:off x="4416" y="1344"/>
              <a:ext cx="720" cy="288"/>
            </a:xfrm>
            <a:prstGeom prst="wedgeRoundRectCallout">
              <a:avLst>
                <a:gd name="adj1" fmla="val -137265"/>
                <a:gd name="adj2" fmla="val 118538"/>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58" name="Rectangle 98"/>
            <p:cNvSpPr>
              <a:spLocks noChangeArrowheads="1"/>
            </p:cNvSpPr>
            <p:nvPr/>
          </p:nvSpPr>
          <p:spPr bwMode="auto">
            <a:xfrm>
              <a:off x="4464" y="1344"/>
              <a:ext cx="57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dirty="0">
                  <a:solidFill>
                    <a:srgbClr val="FF3300"/>
                  </a:solidFill>
                </a:rPr>
                <a:t>漏极</a:t>
              </a:r>
              <a:endParaRPr lang="zh-CN" altLang="en-US" sz="2400" b="1" dirty="0">
                <a:solidFill>
                  <a:srgbClr val="FF3300"/>
                </a:solidFill>
              </a:endParaRPr>
            </a:p>
          </p:txBody>
        </p:sp>
      </p:grpSp>
      <p:grpSp>
        <p:nvGrpSpPr>
          <p:cNvPr id="450659" name="Group 99"/>
          <p:cNvGrpSpPr/>
          <p:nvPr/>
        </p:nvGrpSpPr>
        <p:grpSpPr bwMode="auto">
          <a:xfrm>
            <a:off x="3632135" y="2121023"/>
            <a:ext cx="1143000" cy="476250"/>
            <a:chOff x="1200" y="1584"/>
            <a:chExt cx="720" cy="300"/>
          </a:xfrm>
        </p:grpSpPr>
        <p:sp>
          <p:nvSpPr>
            <p:cNvPr id="450660" name="AutoShape 100"/>
            <p:cNvSpPr>
              <a:spLocks noChangeArrowheads="1"/>
            </p:cNvSpPr>
            <p:nvPr/>
          </p:nvSpPr>
          <p:spPr bwMode="auto">
            <a:xfrm>
              <a:off x="1200" y="1584"/>
              <a:ext cx="720" cy="300"/>
            </a:xfrm>
            <a:prstGeom prst="wedgeRoundRectCallout">
              <a:avLst>
                <a:gd name="adj1" fmla="val 100357"/>
                <a:gd name="adj2" fmla="val 118825"/>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61" name="Rectangle 101"/>
            <p:cNvSpPr>
              <a:spLocks noChangeArrowheads="1"/>
            </p:cNvSpPr>
            <p:nvPr/>
          </p:nvSpPr>
          <p:spPr bwMode="auto">
            <a:xfrm>
              <a:off x="1200" y="1584"/>
              <a:ext cx="720"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dirty="0">
                  <a:solidFill>
                    <a:srgbClr val="FF3300"/>
                  </a:solidFill>
                </a:rPr>
                <a:t>衬底极</a:t>
              </a:r>
              <a:endParaRPr lang="zh-CN" altLang="en-US" sz="2400" b="1" dirty="0">
                <a:solidFill>
                  <a:srgbClr val="FF3300"/>
                </a:solidFill>
              </a:endParaRPr>
            </a:p>
          </p:txBody>
        </p:sp>
      </p:grpSp>
      <p:grpSp>
        <p:nvGrpSpPr>
          <p:cNvPr id="450662" name="Group 102"/>
          <p:cNvGrpSpPr/>
          <p:nvPr/>
        </p:nvGrpSpPr>
        <p:grpSpPr bwMode="auto">
          <a:xfrm>
            <a:off x="9070910" y="4112217"/>
            <a:ext cx="1143000" cy="838200"/>
            <a:chOff x="4848" y="2640"/>
            <a:chExt cx="720" cy="528"/>
          </a:xfrm>
        </p:grpSpPr>
        <p:sp>
          <p:nvSpPr>
            <p:cNvPr id="450663" name="AutoShape 103"/>
            <p:cNvSpPr>
              <a:spLocks noChangeArrowheads="1"/>
            </p:cNvSpPr>
            <p:nvPr/>
          </p:nvSpPr>
          <p:spPr bwMode="auto">
            <a:xfrm>
              <a:off x="4848" y="2640"/>
              <a:ext cx="720" cy="528"/>
            </a:xfrm>
            <a:prstGeom prst="wedgeRoundRectCallout">
              <a:avLst>
                <a:gd name="adj1" fmla="val -177222"/>
                <a:gd name="adj2" fmla="val -37880"/>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64" name="Rectangle 104"/>
            <p:cNvSpPr>
              <a:spLocks noChangeArrowheads="1"/>
            </p:cNvSpPr>
            <p:nvPr/>
          </p:nvSpPr>
          <p:spPr bwMode="auto">
            <a:xfrm>
              <a:off x="4848" y="2640"/>
              <a:ext cx="720" cy="52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en-US" altLang="zh-CN" sz="2400" b="1">
                  <a:solidFill>
                    <a:srgbClr val="FF3300"/>
                  </a:solidFill>
                </a:rPr>
                <a:t>  SiO</a:t>
              </a:r>
              <a:r>
                <a:rPr lang="en-US" altLang="zh-CN" sz="2400" b="1" baseline="-25000">
                  <a:solidFill>
                    <a:srgbClr val="FF3300"/>
                  </a:solidFill>
                </a:rPr>
                <a:t>2</a:t>
              </a:r>
              <a:endParaRPr lang="en-US" altLang="zh-CN" sz="2400" b="1" baseline="-25000">
                <a:solidFill>
                  <a:srgbClr val="FF3300"/>
                </a:solidFill>
              </a:endParaRPr>
            </a:p>
            <a:p>
              <a:pPr eaLnBrk="1" hangingPunct="1">
                <a:spcBef>
                  <a:spcPct val="0"/>
                </a:spcBef>
                <a:buClr>
                  <a:srgbClr val="008000"/>
                </a:buClr>
                <a:buFont typeface="Wingdings" panose="05000000000000000000" pitchFamily="2" charset="2"/>
                <a:buNone/>
              </a:pPr>
              <a:r>
                <a:rPr lang="zh-CN" altLang="en-US" sz="2400" b="1">
                  <a:solidFill>
                    <a:srgbClr val="FF3300"/>
                  </a:solidFill>
                </a:rPr>
                <a:t>绝缘层</a:t>
              </a:r>
              <a:endParaRPr lang="zh-CN" altLang="en-US" sz="2400" b="1">
                <a:solidFill>
                  <a:srgbClr val="FF3300"/>
                </a:solidFill>
              </a:endParaRPr>
            </a:p>
          </p:txBody>
        </p:sp>
      </p:grpSp>
      <p:grpSp>
        <p:nvGrpSpPr>
          <p:cNvPr id="450665" name="Group 105"/>
          <p:cNvGrpSpPr/>
          <p:nvPr/>
        </p:nvGrpSpPr>
        <p:grpSpPr bwMode="auto">
          <a:xfrm>
            <a:off x="6937310" y="2131017"/>
            <a:ext cx="1524000" cy="457200"/>
            <a:chOff x="3168" y="1152"/>
            <a:chExt cx="960" cy="288"/>
          </a:xfrm>
        </p:grpSpPr>
        <p:sp>
          <p:nvSpPr>
            <p:cNvPr id="450666" name="AutoShape 106"/>
            <p:cNvSpPr>
              <a:spLocks noChangeArrowheads="1"/>
            </p:cNvSpPr>
            <p:nvPr/>
          </p:nvSpPr>
          <p:spPr bwMode="auto">
            <a:xfrm>
              <a:off x="3168" y="1152"/>
              <a:ext cx="912" cy="288"/>
            </a:xfrm>
            <a:prstGeom prst="wedgeRoundRectCallout">
              <a:avLst>
                <a:gd name="adj1" fmla="val -41227"/>
                <a:gd name="adj2" fmla="val 105556"/>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67" name="Rectangle 107"/>
            <p:cNvSpPr>
              <a:spLocks noChangeArrowheads="1"/>
            </p:cNvSpPr>
            <p:nvPr/>
          </p:nvSpPr>
          <p:spPr bwMode="auto">
            <a:xfrm>
              <a:off x="3168" y="1152"/>
              <a:ext cx="960"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a:solidFill>
                    <a:srgbClr val="FF3300"/>
                  </a:solidFill>
                </a:rPr>
                <a:t>金属栅极</a:t>
              </a:r>
              <a:endParaRPr lang="zh-CN" altLang="en-US" sz="2400" b="1">
                <a:solidFill>
                  <a:srgbClr val="FF3300"/>
                </a:solidFill>
              </a:endParaRPr>
            </a:p>
          </p:txBody>
        </p:sp>
      </p:grpSp>
      <p:grpSp>
        <p:nvGrpSpPr>
          <p:cNvPr id="450668" name="Group 108"/>
          <p:cNvGrpSpPr/>
          <p:nvPr/>
        </p:nvGrpSpPr>
        <p:grpSpPr bwMode="auto">
          <a:xfrm>
            <a:off x="9070910" y="5102817"/>
            <a:ext cx="1219200" cy="838200"/>
            <a:chOff x="4608" y="3264"/>
            <a:chExt cx="768" cy="528"/>
          </a:xfrm>
        </p:grpSpPr>
        <p:sp>
          <p:nvSpPr>
            <p:cNvPr id="450669" name="AutoShape 109"/>
            <p:cNvSpPr>
              <a:spLocks noChangeArrowheads="1"/>
            </p:cNvSpPr>
            <p:nvPr/>
          </p:nvSpPr>
          <p:spPr bwMode="auto">
            <a:xfrm>
              <a:off x="4608" y="3264"/>
              <a:ext cx="720" cy="528"/>
            </a:xfrm>
            <a:prstGeom prst="wedgeRoundRectCallout">
              <a:avLst>
                <a:gd name="adj1" fmla="val -288714"/>
                <a:gd name="adj2" fmla="val 19533"/>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670" name="Rectangle 110"/>
            <p:cNvSpPr>
              <a:spLocks noChangeArrowheads="1"/>
            </p:cNvSpPr>
            <p:nvPr/>
          </p:nvSpPr>
          <p:spPr bwMode="auto">
            <a:xfrm>
              <a:off x="4656" y="3264"/>
              <a:ext cx="720" cy="52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en-US" altLang="zh-CN" sz="2400" b="1">
                  <a:solidFill>
                    <a:srgbClr val="FF3300"/>
                  </a:solidFill>
                </a:rPr>
                <a:t>P </a:t>
              </a:r>
              <a:r>
                <a:rPr lang="zh-CN" altLang="en-US" sz="2400" b="1">
                  <a:solidFill>
                    <a:srgbClr val="FF3300"/>
                  </a:solidFill>
                </a:rPr>
                <a:t>型硅</a:t>
              </a:r>
              <a:endParaRPr lang="zh-CN" altLang="en-US" sz="2400" b="1">
                <a:solidFill>
                  <a:srgbClr val="FF3300"/>
                </a:solidFill>
              </a:endParaRPr>
            </a:p>
            <a:p>
              <a:pPr eaLnBrk="1" hangingPunct="1">
                <a:spcBef>
                  <a:spcPct val="0"/>
                </a:spcBef>
                <a:buClr>
                  <a:srgbClr val="008000"/>
                </a:buClr>
                <a:buFont typeface="Wingdings" panose="05000000000000000000" pitchFamily="2" charset="2"/>
                <a:buNone/>
              </a:pPr>
              <a:r>
                <a:rPr lang="zh-CN" altLang="en-US" sz="2400" b="1">
                  <a:solidFill>
                    <a:srgbClr val="FF3300"/>
                  </a:solidFill>
                </a:rPr>
                <a:t> 衬底</a:t>
              </a:r>
              <a:endParaRPr lang="zh-CN" altLang="en-US" sz="2400" b="1">
                <a:solidFill>
                  <a:srgbClr val="FF3300"/>
                </a:solidFill>
              </a:endParaRPr>
            </a:p>
          </p:txBody>
        </p:sp>
      </p:grpSp>
      <p:grpSp>
        <p:nvGrpSpPr>
          <p:cNvPr id="450671" name="Group 111"/>
          <p:cNvGrpSpPr/>
          <p:nvPr/>
        </p:nvGrpSpPr>
        <p:grpSpPr bwMode="auto">
          <a:xfrm>
            <a:off x="1755710" y="3274017"/>
            <a:ext cx="2286000" cy="2743200"/>
            <a:chOff x="240" y="2112"/>
            <a:chExt cx="1440" cy="1728"/>
          </a:xfrm>
        </p:grpSpPr>
        <p:sp>
          <p:nvSpPr>
            <p:cNvPr id="450672" name="AutoShape 112"/>
            <p:cNvSpPr>
              <a:spLocks noChangeArrowheads="1"/>
            </p:cNvSpPr>
            <p:nvPr/>
          </p:nvSpPr>
          <p:spPr bwMode="auto">
            <a:xfrm>
              <a:off x="240" y="2112"/>
              <a:ext cx="1344" cy="1728"/>
            </a:xfrm>
            <a:prstGeom prst="roundRect">
              <a:avLst>
                <a:gd name="adj" fmla="val 16667"/>
              </a:avLst>
            </a:prstGeom>
            <a:solidFill>
              <a:srgbClr val="FFCCFF"/>
            </a:solidFill>
            <a:ln>
              <a:noFill/>
            </a:ln>
            <a:effectLst/>
            <a:extLst>
              <a:ext uri="{91240B29-F687-4F45-9708-019B960494DF}">
                <a14:hiddenLine xmlns:a14="http://schemas.microsoft.com/office/drawing/2010/main" w="25400">
                  <a:solidFill>
                    <a:srgbClr val="FF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50673" name="Group 113"/>
            <p:cNvGrpSpPr/>
            <p:nvPr/>
          </p:nvGrpSpPr>
          <p:grpSpPr bwMode="auto">
            <a:xfrm>
              <a:off x="240" y="2544"/>
              <a:ext cx="1440" cy="1296"/>
              <a:chOff x="144" y="2160"/>
              <a:chExt cx="1440" cy="1296"/>
            </a:xfrm>
          </p:grpSpPr>
          <p:grpSp>
            <p:nvGrpSpPr>
              <p:cNvPr id="450674" name="Group 114"/>
              <p:cNvGrpSpPr/>
              <p:nvPr/>
            </p:nvGrpSpPr>
            <p:grpSpPr bwMode="auto">
              <a:xfrm>
                <a:off x="384" y="2256"/>
                <a:ext cx="864" cy="1104"/>
                <a:chOff x="336" y="2016"/>
                <a:chExt cx="864" cy="1104"/>
              </a:xfrm>
            </p:grpSpPr>
            <p:sp>
              <p:nvSpPr>
                <p:cNvPr id="450675" name="Line 115"/>
                <p:cNvSpPr>
                  <a:spLocks noChangeShapeType="1"/>
                </p:cNvSpPr>
                <p:nvPr/>
              </p:nvSpPr>
              <p:spPr bwMode="auto">
                <a:xfrm>
                  <a:off x="432" y="2688"/>
                  <a:ext cx="240"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76" name="Line 116"/>
                <p:cNvSpPr>
                  <a:spLocks noChangeShapeType="1"/>
                </p:cNvSpPr>
                <p:nvPr/>
              </p:nvSpPr>
              <p:spPr bwMode="auto">
                <a:xfrm>
                  <a:off x="672" y="2448"/>
                  <a:ext cx="0" cy="240"/>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77" name="Line 117"/>
                <p:cNvSpPr>
                  <a:spLocks noChangeShapeType="1"/>
                </p:cNvSpPr>
                <p:nvPr/>
              </p:nvSpPr>
              <p:spPr bwMode="auto">
                <a:xfrm>
                  <a:off x="768" y="2496"/>
                  <a:ext cx="0" cy="96"/>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78" name="Line 118"/>
                <p:cNvSpPr>
                  <a:spLocks noChangeShapeType="1"/>
                </p:cNvSpPr>
                <p:nvPr/>
              </p:nvSpPr>
              <p:spPr bwMode="auto">
                <a:xfrm>
                  <a:off x="768" y="2640"/>
                  <a:ext cx="0" cy="96"/>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79" name="Line 119"/>
                <p:cNvSpPr>
                  <a:spLocks noChangeShapeType="1"/>
                </p:cNvSpPr>
                <p:nvPr/>
              </p:nvSpPr>
              <p:spPr bwMode="auto">
                <a:xfrm>
                  <a:off x="768" y="2688"/>
                  <a:ext cx="144"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0" name="Line 120"/>
                <p:cNvSpPr>
                  <a:spLocks noChangeShapeType="1"/>
                </p:cNvSpPr>
                <p:nvPr/>
              </p:nvSpPr>
              <p:spPr bwMode="auto">
                <a:xfrm>
                  <a:off x="768" y="2400"/>
                  <a:ext cx="144" cy="0"/>
                </a:xfrm>
                <a:prstGeom prst="line">
                  <a:avLst/>
                </a:prstGeom>
                <a:noFill/>
                <a:ln w="28575">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1" name="Line 121"/>
                <p:cNvSpPr>
                  <a:spLocks noChangeShapeType="1"/>
                </p:cNvSpPr>
                <p:nvPr/>
              </p:nvSpPr>
              <p:spPr bwMode="auto">
                <a:xfrm>
                  <a:off x="768" y="2544"/>
                  <a:ext cx="336" cy="0"/>
                </a:xfrm>
                <a:prstGeom prst="line">
                  <a:avLst/>
                </a:prstGeom>
                <a:noFill/>
                <a:ln w="28575">
                  <a:solidFill>
                    <a:srgbClr val="0000CC"/>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2" name="Line 122"/>
                <p:cNvSpPr>
                  <a:spLocks noChangeShapeType="1"/>
                </p:cNvSpPr>
                <p:nvPr/>
              </p:nvSpPr>
              <p:spPr bwMode="auto">
                <a:xfrm>
                  <a:off x="768" y="2352"/>
                  <a:ext cx="0" cy="96"/>
                </a:xfrm>
                <a:prstGeom prst="line">
                  <a:avLst/>
                </a:prstGeom>
                <a:noFill/>
                <a:ln w="381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3" name="Oval 123"/>
                <p:cNvSpPr>
                  <a:spLocks noChangeArrowheads="1"/>
                </p:cNvSpPr>
                <p:nvPr/>
              </p:nvSpPr>
              <p:spPr bwMode="auto">
                <a:xfrm>
                  <a:off x="1104" y="2496"/>
                  <a:ext cx="96" cy="96"/>
                </a:xfrm>
                <a:prstGeom prst="ellipse">
                  <a:avLst/>
                </a:prstGeom>
                <a:noFill/>
                <a:ln w="25400">
                  <a:solidFill>
                    <a:srgbClr val="00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4" name="Oval 124"/>
                <p:cNvSpPr>
                  <a:spLocks noChangeArrowheads="1"/>
                </p:cNvSpPr>
                <p:nvPr/>
              </p:nvSpPr>
              <p:spPr bwMode="auto">
                <a:xfrm>
                  <a:off x="336" y="2640"/>
                  <a:ext cx="96" cy="96"/>
                </a:xfrm>
                <a:prstGeom prst="ellipse">
                  <a:avLst/>
                </a:prstGeom>
                <a:noFill/>
                <a:ln w="25400">
                  <a:solidFill>
                    <a:srgbClr val="00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5" name="Line 125"/>
                <p:cNvSpPr>
                  <a:spLocks noChangeShapeType="1"/>
                </p:cNvSpPr>
                <p:nvPr/>
              </p:nvSpPr>
              <p:spPr bwMode="auto">
                <a:xfrm>
                  <a:off x="912" y="2688"/>
                  <a:ext cx="0" cy="336"/>
                </a:xfrm>
                <a:prstGeom prst="line">
                  <a:avLst/>
                </a:prstGeom>
                <a:noFill/>
                <a:ln w="254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6" name="Line 126"/>
                <p:cNvSpPr>
                  <a:spLocks noChangeShapeType="1"/>
                </p:cNvSpPr>
                <p:nvPr/>
              </p:nvSpPr>
              <p:spPr bwMode="auto">
                <a:xfrm>
                  <a:off x="912" y="2112"/>
                  <a:ext cx="0" cy="288"/>
                </a:xfrm>
                <a:prstGeom prst="line">
                  <a:avLst/>
                </a:prstGeom>
                <a:noFill/>
                <a:ln w="25400">
                  <a:solidFill>
                    <a:srgbClr val="00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7" name="Oval 127"/>
                <p:cNvSpPr>
                  <a:spLocks noChangeArrowheads="1"/>
                </p:cNvSpPr>
                <p:nvPr/>
              </p:nvSpPr>
              <p:spPr bwMode="auto">
                <a:xfrm>
                  <a:off x="864" y="3024"/>
                  <a:ext cx="96" cy="96"/>
                </a:xfrm>
                <a:prstGeom prst="ellipse">
                  <a:avLst/>
                </a:prstGeom>
                <a:noFill/>
                <a:ln w="25400">
                  <a:solidFill>
                    <a:srgbClr val="00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88" name="Oval 128"/>
                <p:cNvSpPr>
                  <a:spLocks noChangeArrowheads="1"/>
                </p:cNvSpPr>
                <p:nvPr/>
              </p:nvSpPr>
              <p:spPr bwMode="auto">
                <a:xfrm>
                  <a:off x="864" y="2016"/>
                  <a:ext cx="96" cy="96"/>
                </a:xfrm>
                <a:prstGeom prst="ellipse">
                  <a:avLst/>
                </a:prstGeom>
                <a:noFill/>
                <a:ln w="25400">
                  <a:solidFill>
                    <a:srgbClr val="00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50689" name="Text Box 129"/>
              <p:cNvSpPr txBox="1">
                <a:spLocks noChangeArrowheads="1"/>
              </p:cNvSpPr>
              <p:nvPr/>
            </p:nvSpPr>
            <p:spPr bwMode="auto">
              <a:xfrm>
                <a:off x="672" y="3168"/>
                <a:ext cx="33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a:solidFill>
                      <a:srgbClr val="FF3300"/>
                    </a:solidFill>
                  </a:rPr>
                  <a:t>S</a:t>
                </a:r>
                <a:endParaRPr lang="en-US" altLang="zh-CN" sz="2400" b="1">
                  <a:solidFill>
                    <a:srgbClr val="FF3300"/>
                  </a:solidFill>
                </a:endParaRPr>
              </a:p>
            </p:txBody>
          </p:sp>
          <p:sp>
            <p:nvSpPr>
              <p:cNvPr id="450690" name="Text Box 130"/>
              <p:cNvSpPr txBox="1">
                <a:spLocks noChangeArrowheads="1"/>
              </p:cNvSpPr>
              <p:nvPr/>
            </p:nvSpPr>
            <p:spPr bwMode="auto">
              <a:xfrm>
                <a:off x="144" y="2784"/>
                <a:ext cx="33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a:solidFill>
                      <a:srgbClr val="FF3300"/>
                    </a:solidFill>
                  </a:rPr>
                  <a:t>G</a:t>
                </a:r>
                <a:endParaRPr lang="en-US" altLang="zh-CN" sz="2400" b="1">
                  <a:solidFill>
                    <a:srgbClr val="FF3300"/>
                  </a:solidFill>
                </a:endParaRPr>
              </a:p>
            </p:txBody>
          </p:sp>
          <p:sp>
            <p:nvSpPr>
              <p:cNvPr id="450691" name="Text Box 131"/>
              <p:cNvSpPr txBox="1">
                <a:spLocks noChangeArrowheads="1"/>
              </p:cNvSpPr>
              <p:nvPr/>
            </p:nvSpPr>
            <p:spPr bwMode="auto">
              <a:xfrm>
                <a:off x="1248" y="2640"/>
                <a:ext cx="33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a:solidFill>
                      <a:srgbClr val="FF3300"/>
                    </a:solidFill>
                  </a:rPr>
                  <a:t>B</a:t>
                </a:r>
                <a:endParaRPr lang="en-US" altLang="zh-CN" sz="2400" b="1">
                  <a:solidFill>
                    <a:srgbClr val="FF3300"/>
                  </a:solidFill>
                </a:endParaRPr>
              </a:p>
            </p:txBody>
          </p:sp>
          <p:sp>
            <p:nvSpPr>
              <p:cNvPr id="450692" name="Text Box 132"/>
              <p:cNvSpPr txBox="1">
                <a:spLocks noChangeArrowheads="1"/>
              </p:cNvSpPr>
              <p:nvPr/>
            </p:nvSpPr>
            <p:spPr bwMode="auto">
              <a:xfrm>
                <a:off x="672" y="2160"/>
                <a:ext cx="336"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a:solidFill>
                      <a:srgbClr val="FF3300"/>
                    </a:solidFill>
                  </a:rPr>
                  <a:t>D</a:t>
                </a:r>
                <a:endParaRPr lang="en-US" altLang="zh-CN" sz="2400" b="1">
                  <a:solidFill>
                    <a:srgbClr val="FF3300"/>
                  </a:solidFill>
                </a:endParaRPr>
              </a:p>
            </p:txBody>
          </p:sp>
        </p:grpSp>
        <p:sp>
          <p:nvSpPr>
            <p:cNvPr id="450693" name="Text Box 133"/>
            <p:cNvSpPr txBox="1">
              <a:spLocks noChangeArrowheads="1"/>
            </p:cNvSpPr>
            <p:nvPr/>
          </p:nvSpPr>
          <p:spPr bwMode="auto">
            <a:xfrm>
              <a:off x="360" y="2204"/>
              <a:ext cx="1056" cy="33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zh-CN" altLang="en-US" sz="2800" b="1" dirty="0">
                  <a:latin typeface="Times New Roman" panose="02020503050405090304" pitchFamily="18" charset="0"/>
                  <a:ea typeface="华文楷体" panose="02010600040101010101" pitchFamily="2" charset="-122"/>
                  <a:cs typeface="Times New Roman" panose="02020503050405090304" pitchFamily="18" charset="0"/>
                </a:rPr>
                <a:t>电路符号</a:t>
              </a:r>
              <a:endParaRPr kumimoji="1" lang="zh-CN" altLang="en-US" sz="2800" b="1" dirty="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450694" name="Group 134"/>
          <p:cNvGrpSpPr/>
          <p:nvPr/>
        </p:nvGrpSpPr>
        <p:grpSpPr bwMode="auto">
          <a:xfrm>
            <a:off x="4270310" y="4721817"/>
            <a:ext cx="2286000" cy="1990725"/>
            <a:chOff x="1824" y="3024"/>
            <a:chExt cx="1440" cy="1254"/>
          </a:xfrm>
        </p:grpSpPr>
        <p:grpSp>
          <p:nvGrpSpPr>
            <p:cNvPr id="450695" name="Group 135"/>
            <p:cNvGrpSpPr/>
            <p:nvPr/>
          </p:nvGrpSpPr>
          <p:grpSpPr bwMode="auto">
            <a:xfrm>
              <a:off x="2544" y="3024"/>
              <a:ext cx="720" cy="336"/>
              <a:chOff x="2544" y="3024"/>
              <a:chExt cx="720" cy="336"/>
            </a:xfrm>
          </p:grpSpPr>
          <p:sp>
            <p:nvSpPr>
              <p:cNvPr id="450696" name="Line 136"/>
              <p:cNvSpPr>
                <a:spLocks noChangeShapeType="1"/>
              </p:cNvSpPr>
              <p:nvPr/>
            </p:nvSpPr>
            <p:spPr bwMode="auto">
              <a:xfrm>
                <a:off x="2736" y="3024"/>
                <a:ext cx="0" cy="28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97" name="Line 137"/>
              <p:cNvSpPr>
                <a:spLocks noChangeShapeType="1"/>
              </p:cNvSpPr>
              <p:nvPr/>
            </p:nvSpPr>
            <p:spPr bwMode="auto">
              <a:xfrm>
                <a:off x="3072" y="3024"/>
                <a:ext cx="0" cy="28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98" name="Line 138"/>
              <p:cNvSpPr>
                <a:spLocks noChangeShapeType="1"/>
              </p:cNvSpPr>
              <p:nvPr/>
            </p:nvSpPr>
            <p:spPr bwMode="auto">
              <a:xfrm>
                <a:off x="2544" y="3216"/>
                <a:ext cx="192"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699" name="Line 139"/>
              <p:cNvSpPr>
                <a:spLocks noChangeShapeType="1"/>
              </p:cNvSpPr>
              <p:nvPr/>
            </p:nvSpPr>
            <p:spPr bwMode="auto">
              <a:xfrm flipH="1">
                <a:off x="3072" y="3216"/>
                <a:ext cx="192"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00" name="Text Box 140"/>
              <p:cNvSpPr txBox="1">
                <a:spLocks noChangeArrowheads="1"/>
              </p:cNvSpPr>
              <p:nvPr/>
            </p:nvSpPr>
            <p:spPr bwMode="auto">
              <a:xfrm>
                <a:off x="2784" y="3072"/>
                <a:ext cx="240"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i="1"/>
                  <a:t>l</a:t>
                </a:r>
                <a:endParaRPr lang="en-US" altLang="zh-CN" sz="2400" b="1" i="1"/>
              </a:p>
            </p:txBody>
          </p:sp>
        </p:grpSp>
        <p:grpSp>
          <p:nvGrpSpPr>
            <p:cNvPr id="450701" name="Group 141"/>
            <p:cNvGrpSpPr/>
            <p:nvPr/>
          </p:nvGrpSpPr>
          <p:grpSpPr bwMode="auto">
            <a:xfrm>
              <a:off x="1824" y="3894"/>
              <a:ext cx="960" cy="384"/>
              <a:chOff x="1824" y="3894"/>
              <a:chExt cx="960" cy="384"/>
            </a:xfrm>
          </p:grpSpPr>
          <p:sp>
            <p:nvSpPr>
              <p:cNvPr id="450702" name="AutoShape 142"/>
              <p:cNvSpPr>
                <a:spLocks noChangeArrowheads="1"/>
              </p:cNvSpPr>
              <p:nvPr/>
            </p:nvSpPr>
            <p:spPr bwMode="auto">
              <a:xfrm>
                <a:off x="1824" y="3894"/>
                <a:ext cx="960" cy="384"/>
              </a:xfrm>
              <a:prstGeom prst="wedgeRoundRectCallout">
                <a:avLst>
                  <a:gd name="adj1" fmla="val 58333"/>
                  <a:gd name="adj2" fmla="val -179426"/>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703" name="Rectangle 143"/>
              <p:cNvSpPr>
                <a:spLocks noChangeArrowheads="1"/>
              </p:cNvSpPr>
              <p:nvPr/>
            </p:nvSpPr>
            <p:spPr bwMode="auto">
              <a:xfrm>
                <a:off x="1872" y="3936"/>
                <a:ext cx="912"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dirty="0">
                    <a:solidFill>
                      <a:srgbClr val="FF3300"/>
                    </a:solidFill>
                  </a:rPr>
                  <a:t>沟道长度</a:t>
                </a:r>
                <a:endParaRPr lang="zh-CN" altLang="en-US" sz="2400" b="1" dirty="0">
                  <a:solidFill>
                    <a:srgbClr val="FF3300"/>
                  </a:solidFill>
                </a:endParaRPr>
              </a:p>
            </p:txBody>
          </p:sp>
        </p:grpSp>
      </p:grpSp>
      <p:grpSp>
        <p:nvGrpSpPr>
          <p:cNvPr id="450704" name="Group 144"/>
          <p:cNvGrpSpPr/>
          <p:nvPr/>
        </p:nvGrpSpPr>
        <p:grpSpPr bwMode="auto">
          <a:xfrm>
            <a:off x="7623110" y="3045417"/>
            <a:ext cx="2590800" cy="990600"/>
            <a:chOff x="3936" y="1968"/>
            <a:chExt cx="1632" cy="624"/>
          </a:xfrm>
        </p:grpSpPr>
        <p:grpSp>
          <p:nvGrpSpPr>
            <p:cNvPr id="450705" name="Group 145"/>
            <p:cNvGrpSpPr/>
            <p:nvPr/>
          </p:nvGrpSpPr>
          <p:grpSpPr bwMode="auto">
            <a:xfrm>
              <a:off x="3936" y="2016"/>
              <a:ext cx="624" cy="576"/>
              <a:chOff x="3936" y="2016"/>
              <a:chExt cx="624" cy="576"/>
            </a:xfrm>
          </p:grpSpPr>
          <p:sp>
            <p:nvSpPr>
              <p:cNvPr id="450706" name="Line 146"/>
              <p:cNvSpPr>
                <a:spLocks noChangeShapeType="1"/>
              </p:cNvSpPr>
              <p:nvPr/>
            </p:nvSpPr>
            <p:spPr bwMode="auto">
              <a:xfrm flipV="1">
                <a:off x="4320" y="2016"/>
                <a:ext cx="240" cy="192"/>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07" name="Line 147"/>
              <p:cNvSpPr>
                <a:spLocks noChangeShapeType="1"/>
              </p:cNvSpPr>
              <p:nvPr/>
            </p:nvSpPr>
            <p:spPr bwMode="auto">
              <a:xfrm flipH="1">
                <a:off x="3936" y="2352"/>
                <a:ext cx="240" cy="24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0708" name="Text Box 148"/>
              <p:cNvSpPr txBox="1">
                <a:spLocks noChangeArrowheads="1"/>
              </p:cNvSpPr>
              <p:nvPr/>
            </p:nvSpPr>
            <p:spPr bwMode="auto">
              <a:xfrm>
                <a:off x="4128" y="2160"/>
                <a:ext cx="33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000" b="1" i="1"/>
                  <a:t>W</a:t>
                </a:r>
                <a:endParaRPr lang="en-US" altLang="zh-CN" sz="2000" b="1" i="1"/>
              </a:p>
            </p:txBody>
          </p:sp>
        </p:grpSp>
        <p:grpSp>
          <p:nvGrpSpPr>
            <p:cNvPr id="450709" name="Group 149"/>
            <p:cNvGrpSpPr/>
            <p:nvPr/>
          </p:nvGrpSpPr>
          <p:grpSpPr bwMode="auto">
            <a:xfrm>
              <a:off x="4848" y="1968"/>
              <a:ext cx="720" cy="528"/>
              <a:chOff x="4848" y="1968"/>
              <a:chExt cx="720" cy="528"/>
            </a:xfrm>
          </p:grpSpPr>
          <p:sp>
            <p:nvSpPr>
              <p:cNvPr id="450710" name="AutoShape 150"/>
              <p:cNvSpPr>
                <a:spLocks noChangeArrowheads="1"/>
              </p:cNvSpPr>
              <p:nvPr/>
            </p:nvSpPr>
            <p:spPr bwMode="auto">
              <a:xfrm>
                <a:off x="4848" y="1968"/>
                <a:ext cx="720" cy="528"/>
              </a:xfrm>
              <a:prstGeom prst="wedgeRoundRectCallout">
                <a:avLst>
                  <a:gd name="adj1" fmla="val -112002"/>
                  <a:gd name="adj2" fmla="val 13292"/>
                  <a:gd name="adj3" fmla="val 16667"/>
                </a:avLst>
              </a:prstGeom>
              <a:solidFill>
                <a:srgbClr val="CCFFFF"/>
              </a:solidFill>
              <a:ln w="19050">
                <a:solidFill>
                  <a:srgbClr val="0066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spcBef>
                    <a:spcPct val="0"/>
                  </a:spcBef>
                </a:pPr>
                <a:endParaRPr lang="zh-CN" altLang="zh-CN" sz="2400" b="1">
                  <a:solidFill>
                    <a:srgbClr val="FF0000"/>
                  </a:solidFill>
                </a:endParaRPr>
              </a:p>
            </p:txBody>
          </p:sp>
          <p:sp>
            <p:nvSpPr>
              <p:cNvPr id="450711" name="Rectangle 151"/>
              <p:cNvSpPr>
                <a:spLocks noChangeArrowheads="1"/>
              </p:cNvSpPr>
              <p:nvPr/>
            </p:nvSpPr>
            <p:spPr bwMode="auto">
              <a:xfrm>
                <a:off x="4944" y="1968"/>
                <a:ext cx="576" cy="52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0"/>
                  </a:spcBef>
                  <a:buClr>
                    <a:srgbClr val="008000"/>
                  </a:buClr>
                  <a:buFont typeface="Wingdings" panose="05000000000000000000" pitchFamily="2" charset="2"/>
                  <a:buNone/>
                </a:pPr>
                <a:r>
                  <a:rPr lang="zh-CN" altLang="en-US" sz="2400" b="1">
                    <a:solidFill>
                      <a:srgbClr val="FF3300"/>
                    </a:solidFill>
                  </a:rPr>
                  <a:t>沟道宽度</a:t>
                </a:r>
                <a:endParaRPr lang="zh-CN" altLang="en-US" sz="2400" b="1">
                  <a:solidFill>
                    <a:srgbClr val="FF33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5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506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5066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506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506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5069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070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50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14600" y="990601"/>
            <a:ext cx="693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0000FF"/>
                </a:solidFill>
                <a:latin typeface="Times New Roman" panose="02020503050405090304" pitchFamily="18" charset="0"/>
              </a:rPr>
              <a:t>3.2.1、N 沟道增强型 MOS 场效应管</a:t>
            </a:r>
            <a:endParaRPr lang="zh-CN" altLang="zh-CN" sz="2800" b="1">
              <a:solidFill>
                <a:srgbClr val="0000FF"/>
              </a:solidFill>
              <a:latin typeface="Times New Roman" panose="02020503050405090304" pitchFamily="18" charset="0"/>
            </a:endParaRPr>
          </a:p>
        </p:txBody>
      </p:sp>
      <p:grpSp>
        <p:nvGrpSpPr>
          <p:cNvPr id="23555" name="Group 3"/>
          <p:cNvGrpSpPr/>
          <p:nvPr/>
        </p:nvGrpSpPr>
        <p:grpSpPr bwMode="auto">
          <a:xfrm>
            <a:off x="6934200" y="4267200"/>
            <a:ext cx="152400" cy="552450"/>
            <a:chOff x="0" y="0"/>
            <a:chExt cx="96" cy="348"/>
          </a:xfrm>
        </p:grpSpPr>
        <p:sp>
          <p:nvSpPr>
            <p:cNvPr id="23556" name="Line 4"/>
            <p:cNvSpPr>
              <a:spLocks noChangeShapeType="1"/>
            </p:cNvSpPr>
            <p:nvPr/>
          </p:nvSpPr>
          <p:spPr bwMode="auto">
            <a:xfrm>
              <a:off x="48" y="0"/>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 name="Oval 5"/>
            <p:cNvSpPr>
              <a:spLocks noChangeArrowheads="1"/>
            </p:cNvSpPr>
            <p:nvPr/>
          </p:nvSpPr>
          <p:spPr bwMode="auto">
            <a:xfrm>
              <a:off x="0" y="252"/>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558" name="Group 6"/>
          <p:cNvGrpSpPr/>
          <p:nvPr/>
        </p:nvGrpSpPr>
        <p:grpSpPr bwMode="auto">
          <a:xfrm>
            <a:off x="6629400" y="2228850"/>
            <a:ext cx="685800" cy="590550"/>
            <a:chOff x="0" y="0"/>
            <a:chExt cx="432" cy="372"/>
          </a:xfrm>
        </p:grpSpPr>
        <p:sp>
          <p:nvSpPr>
            <p:cNvPr id="23559" name="Line 7"/>
            <p:cNvSpPr>
              <a:spLocks noChangeShapeType="1"/>
            </p:cNvSpPr>
            <p:nvPr/>
          </p:nvSpPr>
          <p:spPr bwMode="auto">
            <a:xfrm>
              <a:off x="240" y="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0" name="Oval 8"/>
            <p:cNvSpPr>
              <a:spLocks noChangeArrowheads="1"/>
            </p:cNvSpPr>
            <p:nvPr/>
          </p:nvSpPr>
          <p:spPr bwMode="auto">
            <a:xfrm>
              <a:off x="192"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Line 9"/>
            <p:cNvSpPr>
              <a:spLocks noChangeShapeType="1"/>
            </p:cNvSpPr>
            <p:nvPr/>
          </p:nvSpPr>
          <p:spPr bwMode="auto">
            <a:xfrm>
              <a:off x="0" y="276"/>
              <a:ext cx="432"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562" name="Text Box 10"/>
          <p:cNvSpPr txBox="1">
            <a:spLocks noChangeArrowheads="1"/>
          </p:cNvSpPr>
          <p:nvPr/>
        </p:nvSpPr>
        <p:spPr bwMode="auto">
          <a:xfrm>
            <a:off x="2514600" y="1905001"/>
            <a:ext cx="1676400"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3300"/>
                </a:solidFill>
                <a:latin typeface="Times New Roman" panose="02020503050405090304" pitchFamily="18" charset="0"/>
              </a:rPr>
              <a:t> 结构</a:t>
            </a:r>
            <a:endParaRPr lang="zh-CN" altLang="zh-CN" sz="2800" b="1">
              <a:solidFill>
                <a:srgbClr val="FF3300"/>
              </a:solidFill>
              <a:latin typeface="Times New Roman" panose="02020503050405090304" pitchFamily="18" charset="0"/>
            </a:endParaRPr>
          </a:p>
        </p:txBody>
      </p:sp>
      <p:grpSp>
        <p:nvGrpSpPr>
          <p:cNvPr id="23563" name="Group 11"/>
          <p:cNvGrpSpPr/>
          <p:nvPr/>
        </p:nvGrpSpPr>
        <p:grpSpPr bwMode="auto">
          <a:xfrm>
            <a:off x="5562600" y="2667000"/>
            <a:ext cx="2819400" cy="228600"/>
            <a:chOff x="0" y="0"/>
            <a:chExt cx="1776" cy="144"/>
          </a:xfrm>
        </p:grpSpPr>
        <p:sp>
          <p:nvSpPr>
            <p:cNvPr id="23564" name="Rectangle 12"/>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5" name="Line 13"/>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6" name="Line 14"/>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7" name="Line 15"/>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8" name="Line 16"/>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9" name="Line 17"/>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18"/>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1" name="Line 19"/>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2" name="Line 20"/>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3" name="Line 21"/>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4" name="Line 22"/>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5" name="Line 23"/>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6" name="Line 24"/>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7" name="Line 25"/>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8" name="Line 26"/>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9" name="Line 27"/>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0" name="Line 28"/>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1" name="Line 29"/>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2" name="Line 30"/>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3" name="Line 31"/>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4" name="Line 32"/>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585" name="Group 33"/>
          <p:cNvGrpSpPr/>
          <p:nvPr/>
        </p:nvGrpSpPr>
        <p:grpSpPr bwMode="auto">
          <a:xfrm>
            <a:off x="5943600" y="2667000"/>
            <a:ext cx="2057400" cy="228600"/>
            <a:chOff x="0" y="0"/>
            <a:chExt cx="1296" cy="144"/>
          </a:xfrm>
        </p:grpSpPr>
        <p:sp>
          <p:nvSpPr>
            <p:cNvPr id="23586" name="AutoShape 34"/>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7" name="Line 35"/>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8" name="Line 36"/>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589" name="Group 37"/>
            <p:cNvGrpSpPr/>
            <p:nvPr/>
          </p:nvGrpSpPr>
          <p:grpSpPr bwMode="auto">
            <a:xfrm>
              <a:off x="0" y="0"/>
              <a:ext cx="336" cy="144"/>
              <a:chOff x="0" y="0"/>
              <a:chExt cx="336" cy="144"/>
            </a:xfrm>
          </p:grpSpPr>
          <p:sp>
            <p:nvSpPr>
              <p:cNvPr id="23590" name="AutoShape 38"/>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1" name="Line 39"/>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92" name="Line 40"/>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93" name="Line 41"/>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594" name="Line 42"/>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595" name="Group 43"/>
          <p:cNvGrpSpPr/>
          <p:nvPr/>
        </p:nvGrpSpPr>
        <p:grpSpPr bwMode="auto">
          <a:xfrm>
            <a:off x="5562600" y="2895600"/>
            <a:ext cx="2819400" cy="1524000"/>
            <a:chOff x="0" y="0"/>
            <a:chExt cx="1776" cy="960"/>
          </a:xfrm>
        </p:grpSpPr>
        <p:sp>
          <p:nvSpPr>
            <p:cNvPr id="23596" name="Rectangle 44"/>
            <p:cNvSpPr>
              <a:spLocks noChangeArrowheads="1"/>
            </p:cNvSpPr>
            <p:nvPr/>
          </p:nvSpPr>
          <p:spPr bwMode="auto">
            <a:xfrm>
              <a:off x="0" y="0"/>
              <a:ext cx="1776" cy="96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7" name="Text Box 45"/>
            <p:cNvSpPr txBox="1">
              <a:spLocks noChangeArrowheads="1"/>
            </p:cNvSpPr>
            <p:nvPr/>
          </p:nvSpPr>
          <p:spPr bwMode="auto">
            <a:xfrm>
              <a:off x="528" y="480"/>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 型衬底</a:t>
              </a:r>
              <a:endParaRPr lang="zh-CN" altLang="zh-CN" sz="2000" b="1">
                <a:latin typeface="Times New Roman" panose="02020503050405090304" pitchFamily="18" charset="0"/>
              </a:endParaRPr>
            </a:p>
          </p:txBody>
        </p:sp>
      </p:grpSp>
      <p:grpSp>
        <p:nvGrpSpPr>
          <p:cNvPr id="23598" name="Group 46"/>
          <p:cNvGrpSpPr/>
          <p:nvPr/>
        </p:nvGrpSpPr>
        <p:grpSpPr bwMode="auto">
          <a:xfrm>
            <a:off x="5867400" y="2895601"/>
            <a:ext cx="762000" cy="396875"/>
            <a:chOff x="0" y="0"/>
            <a:chExt cx="480" cy="250"/>
          </a:xfrm>
        </p:grpSpPr>
        <p:sp>
          <p:nvSpPr>
            <p:cNvPr id="23599" name="Rectangle 47"/>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00" name="Text Box 48"/>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3601" name="Group 49"/>
          <p:cNvGrpSpPr/>
          <p:nvPr/>
        </p:nvGrpSpPr>
        <p:grpSpPr bwMode="auto">
          <a:xfrm>
            <a:off x="7391400" y="2879726"/>
            <a:ext cx="762000" cy="396875"/>
            <a:chOff x="0" y="0"/>
            <a:chExt cx="480" cy="250"/>
          </a:xfrm>
        </p:grpSpPr>
        <p:sp>
          <p:nvSpPr>
            <p:cNvPr id="23602" name="Rectangle 50"/>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03" name="Text Box 51"/>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3604" name="Text Box 52"/>
          <p:cNvSpPr txBox="1">
            <a:spLocks noChangeArrowheads="1"/>
          </p:cNvSpPr>
          <p:nvPr/>
        </p:nvSpPr>
        <p:spPr bwMode="auto">
          <a:xfrm>
            <a:off x="7010400" y="44958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3605" name="Text Box 53"/>
          <p:cNvSpPr txBox="1">
            <a:spLocks noChangeArrowheads="1"/>
          </p:cNvSpPr>
          <p:nvPr/>
        </p:nvSpPr>
        <p:spPr bwMode="auto">
          <a:xfrm>
            <a:off x="7086600" y="2057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3606" name="Text Box 54"/>
          <p:cNvSpPr txBox="1">
            <a:spLocks noChangeArrowheads="1"/>
          </p:cNvSpPr>
          <p:nvPr/>
        </p:nvSpPr>
        <p:spPr bwMode="auto">
          <a:xfrm>
            <a:off x="5334000" y="2057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3607" name="Text Box 55"/>
          <p:cNvSpPr txBox="1">
            <a:spLocks noChangeArrowheads="1"/>
          </p:cNvSpPr>
          <p:nvPr/>
        </p:nvSpPr>
        <p:spPr bwMode="auto">
          <a:xfrm>
            <a:off x="8153400" y="2057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3608" name="Group 56"/>
          <p:cNvGrpSpPr/>
          <p:nvPr/>
        </p:nvGrpSpPr>
        <p:grpSpPr bwMode="auto">
          <a:xfrm>
            <a:off x="6248400" y="2133600"/>
            <a:ext cx="838200" cy="609600"/>
            <a:chOff x="0" y="0"/>
            <a:chExt cx="528" cy="384"/>
          </a:xfrm>
        </p:grpSpPr>
        <p:sp>
          <p:nvSpPr>
            <p:cNvPr id="23609" name="Text Box 57"/>
            <p:cNvSpPr txBox="1">
              <a:spLocks noChangeArrowheads="1"/>
            </p:cNvSpPr>
            <p:nvPr/>
          </p:nvSpPr>
          <p:spPr bwMode="auto">
            <a:xfrm>
              <a:off x="0" y="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chemeClr val="accent2"/>
                  </a:solidFill>
                  <a:latin typeface="Times New Roman" panose="02020503050405090304" pitchFamily="18" charset="0"/>
                </a:rPr>
                <a:t>SiO</a:t>
              </a:r>
              <a:r>
                <a:rPr lang="zh-CN" altLang="zh-CN" sz="2400" b="1" baseline="-25000">
                  <a:solidFill>
                    <a:schemeClr val="accent2"/>
                  </a:solidFill>
                  <a:latin typeface="Times New Roman" panose="02020503050405090304" pitchFamily="18" charset="0"/>
                </a:rPr>
                <a:t>2</a:t>
              </a:r>
              <a:endParaRPr lang="zh-CN" altLang="zh-CN" sz="2400" b="1">
                <a:solidFill>
                  <a:schemeClr val="accent2"/>
                </a:solidFill>
                <a:latin typeface="Times New Roman" panose="02020503050405090304" pitchFamily="18" charset="0"/>
              </a:endParaRPr>
            </a:p>
          </p:txBody>
        </p:sp>
        <p:sp>
          <p:nvSpPr>
            <p:cNvPr id="23610" name="Line 58"/>
            <p:cNvSpPr>
              <a:spLocks noChangeShapeType="1"/>
            </p:cNvSpPr>
            <p:nvPr/>
          </p:nvSpPr>
          <p:spPr bwMode="auto">
            <a:xfrm>
              <a:off x="240" y="240"/>
              <a:ext cx="83"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611" name="Text Box 59"/>
          <p:cNvSpPr txBox="1">
            <a:spLocks noChangeArrowheads="1"/>
          </p:cNvSpPr>
          <p:nvPr/>
        </p:nvSpPr>
        <p:spPr bwMode="auto">
          <a:xfrm>
            <a:off x="4191000" y="2209800"/>
            <a:ext cx="1143000" cy="457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源极 S</a:t>
            </a:r>
            <a:endParaRPr lang="zh-CN" altLang="zh-CN" sz="2400" b="1">
              <a:latin typeface="Times New Roman" panose="02020503050405090304" pitchFamily="18" charset="0"/>
            </a:endParaRPr>
          </a:p>
        </p:txBody>
      </p:sp>
      <p:sp>
        <p:nvSpPr>
          <p:cNvPr id="23612" name="Text Box 60"/>
          <p:cNvSpPr txBox="1">
            <a:spLocks noChangeArrowheads="1"/>
          </p:cNvSpPr>
          <p:nvPr/>
        </p:nvSpPr>
        <p:spPr bwMode="auto">
          <a:xfrm>
            <a:off x="8610600" y="2133600"/>
            <a:ext cx="1295400" cy="457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漏极 D</a:t>
            </a:r>
            <a:endParaRPr lang="zh-CN" altLang="zh-CN" sz="2400" b="1">
              <a:latin typeface="Times New Roman" panose="02020503050405090304" pitchFamily="18" charset="0"/>
            </a:endParaRPr>
          </a:p>
        </p:txBody>
      </p:sp>
      <p:sp>
        <p:nvSpPr>
          <p:cNvPr id="23613" name="Text Box 61"/>
          <p:cNvSpPr txBox="1">
            <a:spLocks noChangeArrowheads="1"/>
          </p:cNvSpPr>
          <p:nvPr/>
        </p:nvSpPr>
        <p:spPr bwMode="auto">
          <a:xfrm>
            <a:off x="7467600" y="4495800"/>
            <a:ext cx="1905000" cy="457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衬底引线 B</a:t>
            </a:r>
            <a:endParaRPr lang="zh-CN" altLang="zh-CN" sz="2400" b="1">
              <a:latin typeface="Times New Roman" panose="02020503050405090304" pitchFamily="18" charset="0"/>
            </a:endParaRPr>
          </a:p>
        </p:txBody>
      </p:sp>
      <p:sp>
        <p:nvSpPr>
          <p:cNvPr id="23614" name="Text Box 62"/>
          <p:cNvSpPr txBox="1">
            <a:spLocks noChangeArrowheads="1"/>
          </p:cNvSpPr>
          <p:nvPr/>
        </p:nvSpPr>
        <p:spPr bwMode="auto">
          <a:xfrm>
            <a:off x="6743700" y="1638300"/>
            <a:ext cx="1143000" cy="457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栅极 G</a:t>
            </a:r>
            <a:endParaRPr lang="zh-CN" altLang="zh-CN" sz="2400" b="1">
              <a:latin typeface="Times New Roman" panose="02020503050405090304" pitchFamily="18" charset="0"/>
            </a:endParaRPr>
          </a:p>
        </p:txBody>
      </p:sp>
      <p:sp>
        <p:nvSpPr>
          <p:cNvPr id="23615" name="Text Box 63"/>
          <p:cNvSpPr txBox="1">
            <a:spLocks noChangeArrowheads="1"/>
          </p:cNvSpPr>
          <p:nvPr/>
        </p:nvSpPr>
        <p:spPr bwMode="auto">
          <a:xfrm>
            <a:off x="3200400" y="5745164"/>
            <a:ext cx="66294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200" b="1">
                <a:solidFill>
                  <a:srgbClr val="FF00FF"/>
                </a:solidFill>
                <a:latin typeface="Times New Roman" panose="02020503050405090304" pitchFamily="18" charset="0"/>
                <a:ea typeface="黑体" pitchFamily="49" charset="-122"/>
              </a:rPr>
              <a:t>图 3.2.1　N 沟道增强型MOS 场效应管的结构示意图</a:t>
            </a:r>
            <a:endParaRPr lang="zh-CN" altLang="zh-CN" sz="2200" b="1">
              <a:solidFill>
                <a:srgbClr val="FF00FF"/>
              </a:solidFill>
              <a:latin typeface="Times New Roman" panose="02020503050405090304" pitchFamily="18" charset="0"/>
              <a:ea typeface="黑体" pitchFamily="49" charset="-122"/>
            </a:endParaRPr>
          </a:p>
        </p:txBody>
      </p:sp>
      <p:grpSp>
        <p:nvGrpSpPr>
          <p:cNvPr id="23616" name="Group 64"/>
          <p:cNvGrpSpPr/>
          <p:nvPr/>
        </p:nvGrpSpPr>
        <p:grpSpPr bwMode="auto">
          <a:xfrm>
            <a:off x="2895600" y="3130550"/>
            <a:ext cx="1479550" cy="1974850"/>
            <a:chOff x="0" y="-44"/>
            <a:chExt cx="932" cy="1244"/>
          </a:xfrm>
        </p:grpSpPr>
        <p:sp>
          <p:nvSpPr>
            <p:cNvPr id="23617" name="Line 65"/>
            <p:cNvSpPr>
              <a:spLocks noChangeShapeType="1"/>
            </p:cNvSpPr>
            <p:nvPr/>
          </p:nvSpPr>
          <p:spPr bwMode="auto">
            <a:xfrm>
              <a:off x="288"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18" name="Line 66"/>
            <p:cNvSpPr>
              <a:spLocks noChangeShapeType="1"/>
            </p:cNvSpPr>
            <p:nvPr/>
          </p:nvSpPr>
          <p:spPr bwMode="auto">
            <a:xfrm>
              <a:off x="384"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19" name="Line 67"/>
            <p:cNvSpPr>
              <a:spLocks noChangeShapeType="1"/>
            </p:cNvSpPr>
            <p:nvPr/>
          </p:nvSpPr>
          <p:spPr bwMode="auto">
            <a:xfrm>
              <a:off x="384"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0" name="Line 68"/>
            <p:cNvSpPr>
              <a:spLocks noChangeShapeType="1"/>
            </p:cNvSpPr>
            <p:nvPr/>
          </p:nvSpPr>
          <p:spPr bwMode="auto">
            <a:xfrm>
              <a:off x="384" y="624"/>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1" name="Line 69"/>
            <p:cNvSpPr>
              <a:spLocks noChangeShapeType="1"/>
            </p:cNvSpPr>
            <p:nvPr/>
          </p:nvSpPr>
          <p:spPr bwMode="auto">
            <a:xfrm>
              <a:off x="384"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3622" name="Line 70"/>
            <p:cNvSpPr>
              <a:spLocks noChangeShapeType="1"/>
            </p:cNvSpPr>
            <p:nvPr/>
          </p:nvSpPr>
          <p:spPr bwMode="auto">
            <a:xfrm>
              <a:off x="384" y="528"/>
              <a:ext cx="384"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3" name="Line 71"/>
            <p:cNvSpPr>
              <a:spLocks noChangeShapeType="1"/>
            </p:cNvSpPr>
            <p:nvPr/>
          </p:nvSpPr>
          <p:spPr bwMode="auto">
            <a:xfrm>
              <a:off x="384"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4" name="Line 72"/>
            <p:cNvSpPr>
              <a:spLocks noChangeShapeType="1"/>
            </p:cNvSpPr>
            <p:nvPr/>
          </p:nvSpPr>
          <p:spPr bwMode="auto">
            <a:xfrm flipV="1">
              <a:off x="480" y="144"/>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5" name="Line 73"/>
            <p:cNvSpPr>
              <a:spLocks noChangeShapeType="1"/>
            </p:cNvSpPr>
            <p:nvPr/>
          </p:nvSpPr>
          <p:spPr bwMode="auto">
            <a:xfrm>
              <a:off x="96"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6" name="Oval 74"/>
            <p:cNvSpPr>
              <a:spLocks noChangeArrowheads="1"/>
            </p:cNvSpPr>
            <p:nvPr/>
          </p:nvSpPr>
          <p:spPr bwMode="auto">
            <a:xfrm>
              <a:off x="48" y="49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627" name="Line 75"/>
            <p:cNvSpPr>
              <a:spLocks noChangeShapeType="1"/>
            </p:cNvSpPr>
            <p:nvPr/>
          </p:nvSpPr>
          <p:spPr bwMode="auto">
            <a:xfrm flipV="1">
              <a:off x="480"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628" name="Oval 76"/>
            <p:cNvSpPr>
              <a:spLocks noChangeArrowheads="1"/>
            </p:cNvSpPr>
            <p:nvPr/>
          </p:nvSpPr>
          <p:spPr bwMode="auto">
            <a:xfrm>
              <a:off x="768" y="361"/>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629" name="Oval 77"/>
            <p:cNvSpPr>
              <a:spLocks noChangeArrowheads="1"/>
            </p:cNvSpPr>
            <p:nvPr/>
          </p:nvSpPr>
          <p:spPr bwMode="auto">
            <a:xfrm>
              <a:off x="457" y="82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630" name="Oval 78"/>
            <p:cNvSpPr>
              <a:spLocks noChangeArrowheads="1"/>
            </p:cNvSpPr>
            <p:nvPr/>
          </p:nvSpPr>
          <p:spPr bwMode="auto">
            <a:xfrm>
              <a:off x="457" y="-4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631" name="Rectangle 79"/>
            <p:cNvSpPr>
              <a:spLocks noChangeArrowheads="1"/>
            </p:cNvSpPr>
            <p:nvPr/>
          </p:nvSpPr>
          <p:spPr bwMode="auto">
            <a:xfrm>
              <a:off x="480" y="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S</a:t>
              </a:r>
              <a:endParaRPr lang="zh-CN" altLang="zh-CN" sz="2400" b="1">
                <a:solidFill>
                  <a:srgbClr val="FF0066"/>
                </a:solidFill>
                <a:latin typeface="Times New Roman" panose="02020503050405090304" pitchFamily="18" charset="0"/>
              </a:endParaRPr>
            </a:p>
          </p:txBody>
        </p:sp>
        <p:sp>
          <p:nvSpPr>
            <p:cNvPr id="23632" name="Rectangle 80"/>
            <p:cNvSpPr>
              <a:spLocks noChangeArrowheads="1"/>
            </p:cNvSpPr>
            <p:nvPr/>
          </p:nvSpPr>
          <p:spPr bwMode="auto">
            <a:xfrm>
              <a:off x="0" y="672"/>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G</a:t>
              </a:r>
              <a:endParaRPr lang="zh-CN" altLang="zh-CN" sz="2400" b="1">
                <a:solidFill>
                  <a:srgbClr val="FF0066"/>
                </a:solidFill>
                <a:latin typeface="Times New Roman" panose="02020503050405090304" pitchFamily="18" charset="0"/>
              </a:endParaRPr>
            </a:p>
          </p:txBody>
        </p:sp>
        <p:sp>
          <p:nvSpPr>
            <p:cNvPr id="23633" name="Rectangle 81"/>
            <p:cNvSpPr>
              <a:spLocks noChangeArrowheads="1"/>
            </p:cNvSpPr>
            <p:nvPr/>
          </p:nvSpPr>
          <p:spPr bwMode="auto">
            <a:xfrm>
              <a:off x="480" y="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FF0066"/>
                  </a:solidFill>
                  <a:latin typeface="Times New Roman" panose="02020503050405090304" pitchFamily="18" charset="0"/>
                </a:rPr>
                <a:t>D</a:t>
              </a:r>
              <a:endParaRPr lang="zh-CN" altLang="zh-CN" sz="2400" b="1">
                <a:solidFill>
                  <a:srgbClr val="FF0066"/>
                </a:solidFill>
                <a:latin typeface="Times New Roman" panose="02020503050405090304" pitchFamily="18" charset="0"/>
              </a:endParaRPr>
            </a:p>
          </p:txBody>
        </p:sp>
        <p:sp>
          <p:nvSpPr>
            <p:cNvPr id="23634" name="Rectangle 82"/>
            <p:cNvSpPr>
              <a:spLocks noChangeArrowheads="1"/>
            </p:cNvSpPr>
            <p:nvPr/>
          </p:nvSpPr>
          <p:spPr bwMode="auto">
            <a:xfrm>
              <a:off x="672" y="52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Times New Roman" panose="02020503050405090304" pitchFamily="18" charset="0"/>
                </a:rPr>
                <a:t>B</a:t>
              </a:r>
              <a:endParaRPr lang="zh-CN" altLang="zh-CN" sz="2400" b="1">
                <a:solidFill>
                  <a:srgbClr val="0033CC"/>
                </a:solidFill>
                <a:latin typeface="Times New Roman" panose="02020503050405090304" pitchFamily="18" charset="0"/>
              </a:endParaRPr>
            </a:p>
          </p:txBody>
        </p:sp>
      </p:grpSp>
      <p:grpSp>
        <p:nvGrpSpPr>
          <p:cNvPr id="23635" name="Group 83"/>
          <p:cNvGrpSpPr/>
          <p:nvPr/>
        </p:nvGrpSpPr>
        <p:grpSpPr bwMode="auto">
          <a:xfrm>
            <a:off x="5562600" y="2247900"/>
            <a:ext cx="762000" cy="647700"/>
            <a:chOff x="0" y="0"/>
            <a:chExt cx="480" cy="408"/>
          </a:xfrm>
        </p:grpSpPr>
        <p:grpSp>
          <p:nvGrpSpPr>
            <p:cNvPr id="23636" name="Group 84"/>
            <p:cNvGrpSpPr/>
            <p:nvPr/>
          </p:nvGrpSpPr>
          <p:grpSpPr bwMode="auto">
            <a:xfrm>
              <a:off x="0" y="0"/>
              <a:ext cx="240" cy="360"/>
              <a:chOff x="0" y="0"/>
              <a:chExt cx="240" cy="360"/>
            </a:xfrm>
          </p:grpSpPr>
          <p:grpSp>
            <p:nvGrpSpPr>
              <p:cNvPr id="23637" name="Group 85"/>
              <p:cNvGrpSpPr/>
              <p:nvPr/>
            </p:nvGrpSpPr>
            <p:grpSpPr bwMode="auto">
              <a:xfrm>
                <a:off x="48" y="0"/>
                <a:ext cx="96" cy="360"/>
                <a:chOff x="0" y="0"/>
                <a:chExt cx="96" cy="360"/>
              </a:xfrm>
            </p:grpSpPr>
            <p:sp>
              <p:nvSpPr>
                <p:cNvPr id="23638" name="Line 86"/>
                <p:cNvSpPr>
                  <a:spLocks noChangeShapeType="1"/>
                </p:cNvSpPr>
                <p:nvPr/>
              </p:nvSpPr>
              <p:spPr bwMode="auto">
                <a:xfrm>
                  <a:off x="60" y="72"/>
                  <a:ext cx="0" cy="288"/>
                </a:xfrm>
                <a:prstGeom prst="line">
                  <a:avLst/>
                </a:prstGeom>
                <a:noFill/>
                <a:ln w="3810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39" name="Oval 87"/>
                <p:cNvSpPr>
                  <a:spLocks noChangeArrowheads="1"/>
                </p:cNvSpPr>
                <p:nvPr/>
              </p:nvSpPr>
              <p:spPr bwMode="auto">
                <a:xfrm>
                  <a:off x="0" y="0"/>
                  <a:ext cx="96" cy="96"/>
                </a:xfrm>
                <a:prstGeom prst="ellipse">
                  <a:avLst/>
                </a:prstGeom>
                <a:solidFill>
                  <a:schemeClr val="bg1"/>
                </a:solidFill>
                <a:ln w="38100" cmpd="sng">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640" name="Line 88"/>
              <p:cNvSpPr>
                <a:spLocks noChangeShapeType="1"/>
              </p:cNvSpPr>
              <p:nvPr/>
            </p:nvSpPr>
            <p:spPr bwMode="auto">
              <a:xfrm>
                <a:off x="0" y="264"/>
                <a:ext cx="240" cy="0"/>
              </a:xfrm>
              <a:prstGeom prst="line">
                <a:avLst/>
              </a:prstGeom>
              <a:noFill/>
              <a:ln w="7620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641" name="Line 89"/>
            <p:cNvSpPr>
              <a:spLocks noChangeShapeType="1"/>
            </p:cNvSpPr>
            <p:nvPr/>
          </p:nvSpPr>
          <p:spPr bwMode="auto">
            <a:xfrm>
              <a:off x="240" y="264"/>
              <a:ext cx="96" cy="144"/>
            </a:xfrm>
            <a:prstGeom prst="line">
              <a:avLst/>
            </a:prstGeom>
            <a:noFill/>
            <a:ln w="5715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42" name="Line 90"/>
            <p:cNvSpPr>
              <a:spLocks noChangeShapeType="1"/>
            </p:cNvSpPr>
            <p:nvPr/>
          </p:nvSpPr>
          <p:spPr bwMode="auto">
            <a:xfrm>
              <a:off x="336" y="408"/>
              <a:ext cx="144" cy="0"/>
            </a:xfrm>
            <a:prstGeom prst="line">
              <a:avLst/>
            </a:prstGeom>
            <a:noFill/>
            <a:ln w="5715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643" name="Group 91"/>
          <p:cNvGrpSpPr/>
          <p:nvPr/>
        </p:nvGrpSpPr>
        <p:grpSpPr bwMode="auto">
          <a:xfrm>
            <a:off x="7620000" y="2247900"/>
            <a:ext cx="762000" cy="647700"/>
            <a:chOff x="0" y="0"/>
            <a:chExt cx="480" cy="408"/>
          </a:xfrm>
        </p:grpSpPr>
        <p:grpSp>
          <p:nvGrpSpPr>
            <p:cNvPr id="23644" name="Group 92"/>
            <p:cNvGrpSpPr/>
            <p:nvPr/>
          </p:nvGrpSpPr>
          <p:grpSpPr bwMode="auto">
            <a:xfrm>
              <a:off x="240" y="0"/>
              <a:ext cx="240" cy="360"/>
              <a:chOff x="0" y="0"/>
              <a:chExt cx="240" cy="360"/>
            </a:xfrm>
          </p:grpSpPr>
          <p:sp>
            <p:nvSpPr>
              <p:cNvPr id="23645" name="Line 93"/>
              <p:cNvSpPr>
                <a:spLocks noChangeShapeType="1"/>
              </p:cNvSpPr>
              <p:nvPr/>
            </p:nvSpPr>
            <p:spPr bwMode="auto">
              <a:xfrm>
                <a:off x="96" y="72"/>
                <a:ext cx="0" cy="288"/>
              </a:xfrm>
              <a:prstGeom prst="line">
                <a:avLst/>
              </a:prstGeom>
              <a:noFill/>
              <a:ln w="3810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46" name="Oval 94"/>
              <p:cNvSpPr>
                <a:spLocks noChangeArrowheads="1"/>
              </p:cNvSpPr>
              <p:nvPr/>
            </p:nvSpPr>
            <p:spPr bwMode="auto">
              <a:xfrm>
                <a:off x="48" y="0"/>
                <a:ext cx="96" cy="96"/>
              </a:xfrm>
              <a:prstGeom prst="ellipse">
                <a:avLst/>
              </a:prstGeom>
              <a:solidFill>
                <a:schemeClr val="bg1"/>
              </a:solidFill>
              <a:ln w="38100" cmpd="sng">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47" name="Line 95"/>
              <p:cNvSpPr>
                <a:spLocks noChangeShapeType="1"/>
              </p:cNvSpPr>
              <p:nvPr/>
            </p:nvSpPr>
            <p:spPr bwMode="auto">
              <a:xfrm>
                <a:off x="0" y="264"/>
                <a:ext cx="240" cy="0"/>
              </a:xfrm>
              <a:prstGeom prst="line">
                <a:avLst/>
              </a:prstGeom>
              <a:noFill/>
              <a:ln w="7620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648" name="Line 96"/>
            <p:cNvSpPr>
              <a:spLocks noChangeShapeType="1"/>
            </p:cNvSpPr>
            <p:nvPr/>
          </p:nvSpPr>
          <p:spPr bwMode="auto">
            <a:xfrm>
              <a:off x="0" y="408"/>
              <a:ext cx="144" cy="0"/>
            </a:xfrm>
            <a:prstGeom prst="line">
              <a:avLst/>
            </a:prstGeom>
            <a:noFill/>
            <a:ln w="5715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49" name="Line 97"/>
            <p:cNvSpPr>
              <a:spLocks noChangeShapeType="1"/>
            </p:cNvSpPr>
            <p:nvPr/>
          </p:nvSpPr>
          <p:spPr bwMode="auto">
            <a:xfrm flipV="1">
              <a:off x="144" y="264"/>
              <a:ext cx="96" cy="144"/>
            </a:xfrm>
            <a:prstGeom prst="line">
              <a:avLst/>
            </a:prstGeom>
            <a:noFill/>
            <a:ln w="57150" cmpd="sng">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checkerboard(across)">
                                      <p:cBhvr>
                                        <p:cTn id="7" dur="5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562"/>
                                        </p:tgtEl>
                                        <p:attrNameLst>
                                          <p:attrName>style.visibility</p:attrName>
                                        </p:attrNameLst>
                                      </p:cBhvr>
                                      <p:to>
                                        <p:strVal val="visible"/>
                                      </p:to>
                                    </p:set>
                                    <p:animEffect transition="in" filter="dissolve">
                                      <p:cBhvr>
                                        <p:cTn id="12" dur="500"/>
                                        <p:tgtEl>
                                          <p:spTgt spid="2356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3615"/>
                                        </p:tgtEl>
                                        <p:attrNameLst>
                                          <p:attrName>style.visibility</p:attrName>
                                        </p:attrNameLst>
                                      </p:cBhvr>
                                      <p:to>
                                        <p:strVal val="visible"/>
                                      </p:to>
                                    </p:set>
                                    <p:animEffect transition="in" filter="dissolve">
                                      <p:cBhvr>
                                        <p:cTn id="16" dur="500"/>
                                        <p:tgtEl>
                                          <p:spTgt spid="23615"/>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3595"/>
                                        </p:tgtEl>
                                        <p:attrNameLst>
                                          <p:attrName>style.visibility</p:attrName>
                                        </p:attrNameLst>
                                      </p:cBhvr>
                                      <p:to>
                                        <p:strVal val="visible"/>
                                      </p:to>
                                    </p:set>
                                    <p:anim calcmode="lin" valueType="num">
                                      <p:cBhvr>
                                        <p:cTn id="21" dur="500" fill="hold"/>
                                        <p:tgtEl>
                                          <p:spTgt spid="23595"/>
                                        </p:tgtEl>
                                        <p:attrNameLst>
                                          <p:attrName>ppt_w</p:attrName>
                                        </p:attrNameLst>
                                      </p:cBhvr>
                                      <p:tavLst>
                                        <p:tav tm="0">
                                          <p:val>
                                            <p:fltVal val="0"/>
                                          </p:val>
                                        </p:tav>
                                        <p:tav tm="100000">
                                          <p:val>
                                            <p:strVal val="#ppt_w"/>
                                          </p:val>
                                        </p:tav>
                                      </p:tavLst>
                                    </p:anim>
                                    <p:anim calcmode="lin" valueType="num">
                                      <p:cBhvr>
                                        <p:cTn id="22" dur="500" fill="hold"/>
                                        <p:tgtEl>
                                          <p:spTgt spid="23595"/>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563"/>
                                        </p:tgtEl>
                                        <p:attrNameLst>
                                          <p:attrName>style.visibility</p:attrName>
                                        </p:attrNameLst>
                                      </p:cBhvr>
                                      <p:to>
                                        <p:strVal val="visible"/>
                                      </p:to>
                                    </p:set>
                                    <p:animEffect transition="in" filter="wipe(left)">
                                      <p:cBhvr>
                                        <p:cTn id="27" dur="500"/>
                                        <p:tgtEl>
                                          <p:spTgt spid="23563"/>
                                        </p:tgtEl>
                                      </p:cBhvr>
                                    </p:animEffect>
                                  </p:childTnLst>
                                </p:cTn>
                              </p:par>
                            </p:childTnLst>
                          </p:cTn>
                        </p:par>
                        <p:par>
                          <p:cTn id="28" fill="hold">
                            <p:stCondLst>
                              <p:cond delay="500"/>
                            </p:stCondLst>
                            <p:childTnLst>
                              <p:par>
                                <p:cTn id="29" presetID="15" presetClass="entr" presetSubtype="0" fill="hold" nodeType="afterEffect">
                                  <p:stCondLst>
                                    <p:cond delay="1000"/>
                                  </p:stCondLst>
                                  <p:childTnLst>
                                    <p:set>
                                      <p:cBhvr>
                                        <p:cTn id="30" dur="1" fill="hold">
                                          <p:stCondLst>
                                            <p:cond delay="0"/>
                                          </p:stCondLst>
                                        </p:cTn>
                                        <p:tgtEl>
                                          <p:spTgt spid="23608"/>
                                        </p:tgtEl>
                                        <p:attrNameLst>
                                          <p:attrName>style.visibility</p:attrName>
                                        </p:attrNameLst>
                                      </p:cBhvr>
                                      <p:to>
                                        <p:strVal val="visible"/>
                                      </p:to>
                                    </p:set>
                                    <p:anim calcmode="lin" valueType="num">
                                      <p:cBhvr>
                                        <p:cTn id="31" dur="1000" fill="hold"/>
                                        <p:tgtEl>
                                          <p:spTgt spid="23608"/>
                                        </p:tgtEl>
                                        <p:attrNameLst>
                                          <p:attrName>ppt_w</p:attrName>
                                        </p:attrNameLst>
                                      </p:cBhvr>
                                      <p:tavLst>
                                        <p:tav tm="0">
                                          <p:val>
                                            <p:fltVal val="0"/>
                                          </p:val>
                                        </p:tav>
                                        <p:tav tm="100000">
                                          <p:val>
                                            <p:strVal val="#ppt_w"/>
                                          </p:val>
                                        </p:tav>
                                      </p:tavLst>
                                    </p:anim>
                                    <p:anim calcmode="lin" valueType="num">
                                      <p:cBhvr>
                                        <p:cTn id="32" dur="1000" fill="hold"/>
                                        <p:tgtEl>
                                          <p:spTgt spid="23608"/>
                                        </p:tgtEl>
                                        <p:attrNameLst>
                                          <p:attrName>ppt_h</p:attrName>
                                        </p:attrNameLst>
                                      </p:cBhvr>
                                      <p:tavLst>
                                        <p:tav tm="0">
                                          <p:val>
                                            <p:fltVal val="0"/>
                                          </p:val>
                                        </p:tav>
                                        <p:tav tm="100000">
                                          <p:val>
                                            <p:strVal val="#ppt_h"/>
                                          </p:val>
                                        </p:tav>
                                      </p:tavLst>
                                    </p:anim>
                                    <p:anim calcmode="lin" valueType="num">
                                      <p:cBhvr>
                                        <p:cTn id="33" dur="1000" fill="hold"/>
                                        <p:tgtEl>
                                          <p:spTgt spid="2360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360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3585"/>
                                        </p:tgtEl>
                                        <p:attrNameLst>
                                          <p:attrName>style.visibility</p:attrName>
                                        </p:attrNameLst>
                                      </p:cBhvr>
                                      <p:to>
                                        <p:strVal val="visible"/>
                                      </p:to>
                                    </p:set>
                                    <p:animEffect transition="in" filter="wipe(up)">
                                      <p:cBhvr>
                                        <p:cTn id="39" dur="500"/>
                                        <p:tgtEl>
                                          <p:spTgt spid="2358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3598"/>
                                        </p:tgtEl>
                                        <p:attrNameLst>
                                          <p:attrName>style.visibility</p:attrName>
                                        </p:attrNameLst>
                                      </p:cBhvr>
                                      <p:to>
                                        <p:strVal val="visible"/>
                                      </p:to>
                                    </p:set>
                                    <p:animEffect transition="in" filter="wipe(up)">
                                      <p:cBhvr>
                                        <p:cTn id="44" dur="500"/>
                                        <p:tgtEl>
                                          <p:spTgt spid="2359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23601"/>
                                        </p:tgtEl>
                                        <p:attrNameLst>
                                          <p:attrName>style.visibility</p:attrName>
                                        </p:attrNameLst>
                                      </p:cBhvr>
                                      <p:to>
                                        <p:strVal val="visible"/>
                                      </p:to>
                                    </p:set>
                                    <p:animEffect transition="in" filter="wipe(up)">
                                      <p:cBhvr>
                                        <p:cTn id="48" dur="500"/>
                                        <p:tgtEl>
                                          <p:spTgt spid="23601"/>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23635"/>
                                        </p:tgtEl>
                                        <p:attrNameLst>
                                          <p:attrName>style.visibility</p:attrName>
                                        </p:attrNameLst>
                                      </p:cBhvr>
                                      <p:to>
                                        <p:strVal val="visible"/>
                                      </p:to>
                                    </p:set>
                                    <p:animEffect transition="in" filter="box(out)">
                                      <p:cBhvr>
                                        <p:cTn id="53" dur="500"/>
                                        <p:tgtEl>
                                          <p:spTgt spid="23635"/>
                                        </p:tgtEl>
                                      </p:cBhvr>
                                    </p:animEffect>
                                  </p:childTnLst>
                                  <p:subTnLst>
                                    <p:audio>
                                      <p:cMediaNode>
                                        <p:cTn display="0" masterRel="sameClick">
                                          <p:stCondLst>
                                            <p:cond evt="begin" delay="0">
                                              <p:tn val="51"/>
                                            </p:cond>
                                          </p:stCondLst>
                                          <p:endCondLst>
                                            <p:cond evt="onStopAudio" delay="0">
                                              <p:tgtEl>
                                                <p:sldTgt/>
                                              </p:tgtEl>
                                            </p:cond>
                                          </p:endCondLst>
                                        </p:cTn>
                                        <p:tgtEl>
                                          <p:sndTgt r:embed="rId2" name="camera.wav"/>
                                        </p:tgtEl>
                                      </p:cMediaNode>
                                    </p:audio>
                                  </p:sub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23606"/>
                                        </p:tgtEl>
                                        <p:attrNameLst>
                                          <p:attrName>style.visibility</p:attrName>
                                        </p:attrNameLst>
                                      </p:cBhvr>
                                      <p:to>
                                        <p:strVal val="visible"/>
                                      </p:to>
                                    </p:set>
                                    <p:animEffect transition="in" filter="dissolve">
                                      <p:cBhvr>
                                        <p:cTn id="57" dur="500"/>
                                        <p:tgtEl>
                                          <p:spTgt spid="23606"/>
                                        </p:tgtEl>
                                      </p:cBhvr>
                                    </p:animEffect>
                                  </p:childTnLst>
                                </p:cTn>
                              </p:par>
                            </p:childTnLst>
                          </p:cTn>
                        </p:par>
                        <p:par>
                          <p:cTn id="58" fill="hold">
                            <p:stCondLst>
                              <p:cond delay="1000"/>
                            </p:stCondLst>
                            <p:childTnLst>
                              <p:par>
                                <p:cTn id="59" presetID="9" presetClass="entr" presetSubtype="0" fill="hold" nodeType="afterEffect">
                                  <p:stCondLst>
                                    <p:cond delay="1000"/>
                                  </p:stCondLst>
                                  <p:childTnLst>
                                    <p:set>
                                      <p:cBhvr>
                                        <p:cTn id="60" dur="1" fill="hold">
                                          <p:stCondLst>
                                            <p:cond delay="0"/>
                                          </p:stCondLst>
                                        </p:cTn>
                                        <p:tgtEl>
                                          <p:spTgt spid="23611"/>
                                        </p:tgtEl>
                                        <p:attrNameLst>
                                          <p:attrName>style.visibility</p:attrName>
                                        </p:attrNameLst>
                                      </p:cBhvr>
                                      <p:to>
                                        <p:strVal val="visible"/>
                                      </p:to>
                                    </p:set>
                                    <p:animEffect transition="in" filter="dissolve">
                                      <p:cBhvr>
                                        <p:cTn id="61" dur="500"/>
                                        <p:tgtEl>
                                          <p:spTgt spid="23611"/>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32" fill="hold" nodeType="clickEffect">
                                  <p:stCondLst>
                                    <p:cond delay="0"/>
                                  </p:stCondLst>
                                  <p:childTnLst>
                                    <p:set>
                                      <p:cBhvr>
                                        <p:cTn id="65" dur="1" fill="hold">
                                          <p:stCondLst>
                                            <p:cond delay="0"/>
                                          </p:stCondLst>
                                        </p:cTn>
                                        <p:tgtEl>
                                          <p:spTgt spid="23643"/>
                                        </p:tgtEl>
                                        <p:attrNameLst>
                                          <p:attrName>style.visibility</p:attrName>
                                        </p:attrNameLst>
                                      </p:cBhvr>
                                      <p:to>
                                        <p:strVal val="visible"/>
                                      </p:to>
                                    </p:set>
                                    <p:animEffect transition="in" filter="box(out)">
                                      <p:cBhvr>
                                        <p:cTn id="66" dur="500"/>
                                        <p:tgtEl>
                                          <p:spTgt spid="23643"/>
                                        </p:tgtEl>
                                      </p:cBhvr>
                                    </p:animEffect>
                                  </p:childTnLst>
                                  <p:subTnLst>
                                    <p:audio>
                                      <p:cMediaNode>
                                        <p:cTn display="0" masterRel="sameClick">
                                          <p:stCondLst>
                                            <p:cond evt="begin" delay="0">
                                              <p:tn val="64"/>
                                            </p:cond>
                                          </p:stCondLst>
                                          <p:endCondLst>
                                            <p:cond evt="onStopAudio" delay="0">
                                              <p:tgtEl>
                                                <p:sldTgt/>
                                              </p:tgtEl>
                                            </p:cond>
                                          </p:endCondLst>
                                        </p:cTn>
                                        <p:tgtEl>
                                          <p:sndTgt r:embed="rId2" name="camera.wav"/>
                                        </p:tgtEl>
                                      </p:cMediaNode>
                                    </p:audio>
                                  </p:subTnLst>
                                </p:cTn>
                              </p:par>
                            </p:childTnLst>
                          </p:cTn>
                        </p:par>
                        <p:par>
                          <p:cTn id="67" fill="hold">
                            <p:stCondLst>
                              <p:cond delay="500"/>
                            </p:stCondLst>
                            <p:childTnLst>
                              <p:par>
                                <p:cTn id="68" presetID="9" presetClass="entr" presetSubtype="0" fill="hold" nodeType="afterEffect">
                                  <p:stCondLst>
                                    <p:cond delay="0"/>
                                  </p:stCondLst>
                                  <p:childTnLst>
                                    <p:set>
                                      <p:cBhvr>
                                        <p:cTn id="69" dur="1" fill="hold">
                                          <p:stCondLst>
                                            <p:cond delay="0"/>
                                          </p:stCondLst>
                                        </p:cTn>
                                        <p:tgtEl>
                                          <p:spTgt spid="23607"/>
                                        </p:tgtEl>
                                        <p:attrNameLst>
                                          <p:attrName>style.visibility</p:attrName>
                                        </p:attrNameLst>
                                      </p:cBhvr>
                                      <p:to>
                                        <p:strVal val="visible"/>
                                      </p:to>
                                    </p:set>
                                    <p:animEffect transition="in" filter="dissolve">
                                      <p:cBhvr>
                                        <p:cTn id="70" dur="500"/>
                                        <p:tgtEl>
                                          <p:spTgt spid="23607"/>
                                        </p:tgtEl>
                                      </p:cBhvr>
                                    </p:animEffect>
                                  </p:childTnLst>
                                </p:cTn>
                              </p:par>
                            </p:childTnLst>
                          </p:cTn>
                        </p:par>
                        <p:par>
                          <p:cTn id="71" fill="hold">
                            <p:stCondLst>
                              <p:cond delay="1000"/>
                            </p:stCondLst>
                            <p:childTnLst>
                              <p:par>
                                <p:cTn id="72" presetID="9" presetClass="entr" presetSubtype="0" fill="hold" nodeType="afterEffect">
                                  <p:stCondLst>
                                    <p:cond delay="1000"/>
                                  </p:stCondLst>
                                  <p:childTnLst>
                                    <p:set>
                                      <p:cBhvr>
                                        <p:cTn id="73" dur="1" fill="hold">
                                          <p:stCondLst>
                                            <p:cond delay="0"/>
                                          </p:stCondLst>
                                        </p:cTn>
                                        <p:tgtEl>
                                          <p:spTgt spid="23612"/>
                                        </p:tgtEl>
                                        <p:attrNameLst>
                                          <p:attrName>style.visibility</p:attrName>
                                        </p:attrNameLst>
                                      </p:cBhvr>
                                      <p:to>
                                        <p:strVal val="visible"/>
                                      </p:to>
                                    </p:set>
                                    <p:animEffect transition="in" filter="dissolve">
                                      <p:cBhvr>
                                        <p:cTn id="74" dur="500"/>
                                        <p:tgtEl>
                                          <p:spTgt spid="2361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3558"/>
                                        </p:tgtEl>
                                        <p:attrNameLst>
                                          <p:attrName>style.visibility</p:attrName>
                                        </p:attrNameLst>
                                      </p:cBhvr>
                                      <p:to>
                                        <p:strVal val="visible"/>
                                      </p:to>
                                    </p:set>
                                    <p:animEffect transition="in" filter="wipe(up)">
                                      <p:cBhvr>
                                        <p:cTn id="79" dur="500"/>
                                        <p:tgtEl>
                                          <p:spTgt spid="23558"/>
                                        </p:tgtEl>
                                      </p:cBhvr>
                                    </p:animEffect>
                                  </p:childTnLst>
                                </p:cTn>
                              </p:par>
                            </p:childTnLst>
                          </p:cTn>
                        </p:par>
                        <p:par>
                          <p:cTn id="80" fill="hold">
                            <p:stCondLst>
                              <p:cond delay="500"/>
                            </p:stCondLst>
                            <p:childTnLst>
                              <p:par>
                                <p:cTn id="81" presetID="9" presetClass="entr" presetSubtype="0" fill="hold" nodeType="afterEffect">
                                  <p:stCondLst>
                                    <p:cond delay="0"/>
                                  </p:stCondLst>
                                  <p:childTnLst>
                                    <p:set>
                                      <p:cBhvr>
                                        <p:cTn id="82" dur="1" fill="hold">
                                          <p:stCondLst>
                                            <p:cond delay="0"/>
                                          </p:stCondLst>
                                        </p:cTn>
                                        <p:tgtEl>
                                          <p:spTgt spid="23605"/>
                                        </p:tgtEl>
                                        <p:attrNameLst>
                                          <p:attrName>style.visibility</p:attrName>
                                        </p:attrNameLst>
                                      </p:cBhvr>
                                      <p:to>
                                        <p:strVal val="visible"/>
                                      </p:to>
                                    </p:set>
                                    <p:animEffect transition="in" filter="dissolve">
                                      <p:cBhvr>
                                        <p:cTn id="83" dur="500"/>
                                        <p:tgtEl>
                                          <p:spTgt spid="23605"/>
                                        </p:tgtEl>
                                      </p:cBhvr>
                                    </p:animEffect>
                                  </p:childTnLst>
                                </p:cTn>
                              </p:par>
                            </p:childTnLst>
                          </p:cTn>
                        </p:par>
                        <p:par>
                          <p:cTn id="84" fill="hold">
                            <p:stCondLst>
                              <p:cond delay="1000"/>
                            </p:stCondLst>
                            <p:childTnLst>
                              <p:par>
                                <p:cTn id="85" presetID="9" presetClass="entr" presetSubtype="0" fill="hold" nodeType="afterEffect">
                                  <p:stCondLst>
                                    <p:cond delay="1000"/>
                                  </p:stCondLst>
                                  <p:childTnLst>
                                    <p:set>
                                      <p:cBhvr>
                                        <p:cTn id="86" dur="1" fill="hold">
                                          <p:stCondLst>
                                            <p:cond delay="0"/>
                                          </p:stCondLst>
                                        </p:cTn>
                                        <p:tgtEl>
                                          <p:spTgt spid="23614"/>
                                        </p:tgtEl>
                                        <p:attrNameLst>
                                          <p:attrName>style.visibility</p:attrName>
                                        </p:attrNameLst>
                                      </p:cBhvr>
                                      <p:to>
                                        <p:strVal val="visible"/>
                                      </p:to>
                                    </p:set>
                                    <p:animEffect transition="in" filter="dissolve">
                                      <p:cBhvr>
                                        <p:cTn id="87" dur="500"/>
                                        <p:tgtEl>
                                          <p:spTgt spid="2361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3555"/>
                                        </p:tgtEl>
                                        <p:attrNameLst>
                                          <p:attrName>style.visibility</p:attrName>
                                        </p:attrNameLst>
                                      </p:cBhvr>
                                      <p:to>
                                        <p:strVal val="visible"/>
                                      </p:to>
                                    </p:set>
                                    <p:animEffect transition="in" filter="wipe(up)">
                                      <p:cBhvr>
                                        <p:cTn id="92" dur="500"/>
                                        <p:tgtEl>
                                          <p:spTgt spid="23555"/>
                                        </p:tgtEl>
                                      </p:cBhvr>
                                    </p:animEffect>
                                  </p:childTnLst>
                                </p:cTn>
                              </p:par>
                            </p:childTnLst>
                          </p:cTn>
                        </p:par>
                        <p:par>
                          <p:cTn id="93" fill="hold">
                            <p:stCondLst>
                              <p:cond delay="500"/>
                            </p:stCondLst>
                            <p:childTnLst>
                              <p:par>
                                <p:cTn id="94" presetID="9" presetClass="entr" presetSubtype="0" fill="hold" nodeType="afterEffect">
                                  <p:stCondLst>
                                    <p:cond delay="0"/>
                                  </p:stCondLst>
                                  <p:childTnLst>
                                    <p:set>
                                      <p:cBhvr>
                                        <p:cTn id="95" dur="1" fill="hold">
                                          <p:stCondLst>
                                            <p:cond delay="0"/>
                                          </p:stCondLst>
                                        </p:cTn>
                                        <p:tgtEl>
                                          <p:spTgt spid="23604"/>
                                        </p:tgtEl>
                                        <p:attrNameLst>
                                          <p:attrName>style.visibility</p:attrName>
                                        </p:attrNameLst>
                                      </p:cBhvr>
                                      <p:to>
                                        <p:strVal val="visible"/>
                                      </p:to>
                                    </p:set>
                                    <p:animEffect transition="in" filter="dissolve">
                                      <p:cBhvr>
                                        <p:cTn id="96" dur="500"/>
                                        <p:tgtEl>
                                          <p:spTgt spid="23604"/>
                                        </p:tgtEl>
                                      </p:cBhvr>
                                    </p:animEffect>
                                  </p:childTnLst>
                                </p:cTn>
                              </p:par>
                            </p:childTnLst>
                          </p:cTn>
                        </p:par>
                        <p:par>
                          <p:cTn id="97" fill="hold">
                            <p:stCondLst>
                              <p:cond delay="1000"/>
                            </p:stCondLst>
                            <p:childTnLst>
                              <p:par>
                                <p:cTn id="98" presetID="9" presetClass="entr" presetSubtype="0" fill="hold" nodeType="afterEffect">
                                  <p:stCondLst>
                                    <p:cond delay="1000"/>
                                  </p:stCondLst>
                                  <p:childTnLst>
                                    <p:set>
                                      <p:cBhvr>
                                        <p:cTn id="99" dur="1" fill="hold">
                                          <p:stCondLst>
                                            <p:cond delay="0"/>
                                          </p:stCondLst>
                                        </p:cTn>
                                        <p:tgtEl>
                                          <p:spTgt spid="23613"/>
                                        </p:tgtEl>
                                        <p:attrNameLst>
                                          <p:attrName>style.visibility</p:attrName>
                                        </p:attrNameLst>
                                      </p:cBhvr>
                                      <p:to>
                                        <p:strVal val="visible"/>
                                      </p:to>
                                    </p:set>
                                    <p:animEffect transition="in" filter="dissolve">
                                      <p:cBhvr>
                                        <p:cTn id="100" dur="500"/>
                                        <p:tgtEl>
                                          <p:spTgt spid="23613"/>
                                        </p:tgtEl>
                                      </p:cBhvr>
                                    </p:animEffect>
                                  </p:childTnLst>
                                </p:cTn>
                              </p:par>
                            </p:childTnLst>
                          </p:cTn>
                        </p:par>
                      </p:childTnLst>
                    </p:cTn>
                  </p:par>
                  <p:par>
                    <p:cTn id="101" fill="hold">
                      <p:stCondLst>
                        <p:cond delay="indefinite"/>
                      </p:stCondLst>
                      <p:childTnLst>
                        <p:par>
                          <p:cTn id="102" fill="hold">
                            <p:stCondLst>
                              <p:cond delay="0"/>
                            </p:stCondLst>
                            <p:childTnLst>
                              <p:par>
                                <p:cTn id="103" presetID="23" presetClass="entr" presetSubtype="16" fill="hold" nodeType="clickEffect">
                                  <p:stCondLst>
                                    <p:cond delay="0"/>
                                  </p:stCondLst>
                                  <p:childTnLst>
                                    <p:set>
                                      <p:cBhvr>
                                        <p:cTn id="104" dur="1" fill="hold">
                                          <p:stCondLst>
                                            <p:cond delay="0"/>
                                          </p:stCondLst>
                                        </p:cTn>
                                        <p:tgtEl>
                                          <p:spTgt spid="23616"/>
                                        </p:tgtEl>
                                        <p:attrNameLst>
                                          <p:attrName>style.visibility</p:attrName>
                                        </p:attrNameLst>
                                      </p:cBhvr>
                                      <p:to>
                                        <p:strVal val="visible"/>
                                      </p:to>
                                    </p:set>
                                    <p:anim calcmode="lin" valueType="num">
                                      <p:cBhvr>
                                        <p:cTn id="105" dur="500" fill="hold"/>
                                        <p:tgtEl>
                                          <p:spTgt spid="23616"/>
                                        </p:tgtEl>
                                        <p:attrNameLst>
                                          <p:attrName>ppt_w</p:attrName>
                                        </p:attrNameLst>
                                      </p:cBhvr>
                                      <p:tavLst>
                                        <p:tav tm="0">
                                          <p:val>
                                            <p:fltVal val="0"/>
                                          </p:val>
                                        </p:tav>
                                        <p:tav tm="100000">
                                          <p:val>
                                            <p:strVal val="#ppt_w"/>
                                          </p:val>
                                        </p:tav>
                                      </p:tavLst>
                                    </p:anim>
                                    <p:anim calcmode="lin" valueType="num">
                                      <p:cBhvr>
                                        <p:cTn id="106" dur="500" fill="hold"/>
                                        <p:tgtEl>
                                          <p:spTgt spid="236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62" grpId="0" autoUpdateAnimBg="0"/>
      <p:bldP spid="23604" grpId="0" autoUpdateAnimBg="0"/>
      <p:bldP spid="23605" grpId="0" autoUpdateAnimBg="0"/>
      <p:bldP spid="23606" grpId="0" autoUpdateAnimBg="0"/>
      <p:bldP spid="23607" grpId="0" autoUpdateAnimBg="0"/>
      <p:bldP spid="23611" grpId="0" animBg="1" autoUpdateAnimBg="0"/>
      <p:bldP spid="23612" grpId="0" animBg="1" autoUpdateAnimBg="0"/>
      <p:bldP spid="23613" grpId="0" animBg="1" autoUpdateAnimBg="0"/>
      <p:bldP spid="23614" grpId="0" animBg="1" autoUpdateAnimBg="0"/>
      <p:bldP spid="23615" grpId="0" autoUpdateAnimBg="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590800" y="685800"/>
            <a:ext cx="2438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FF3300"/>
                </a:solidFill>
                <a:latin typeface="Times New Roman" panose="02020503050405090304" pitchFamily="18" charset="0"/>
              </a:rPr>
              <a:t>1.  工作原理</a:t>
            </a:r>
            <a:endParaRPr lang="zh-CN" altLang="zh-CN" sz="2600" b="1">
              <a:solidFill>
                <a:srgbClr val="FF3300"/>
              </a:solidFill>
              <a:latin typeface="Times New Roman" panose="02020503050405090304" pitchFamily="18" charset="0"/>
            </a:endParaRPr>
          </a:p>
        </p:txBody>
      </p:sp>
      <p:sp>
        <p:nvSpPr>
          <p:cNvPr id="24579" name="Text Box 3"/>
          <p:cNvSpPr txBox="1">
            <a:spLocks noChangeArrowheads="1"/>
          </p:cNvSpPr>
          <p:nvPr/>
        </p:nvSpPr>
        <p:spPr bwMode="auto">
          <a:xfrm>
            <a:off x="1828800" y="1219200"/>
            <a:ext cx="8458200" cy="16398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zh-CN" sz="2600" b="1">
                <a:latin typeface="Times New Roman" panose="02020503050405090304" pitchFamily="18" charset="0"/>
              </a:rPr>
              <a:t>        绝缘栅场效应管利用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来控制</a:t>
            </a:r>
            <a:r>
              <a:rPr lang="zh-CN" altLang="zh-CN" sz="2600" b="1">
                <a:latin typeface="宋体" pitchFamily="2" charset="-122"/>
              </a:rPr>
              <a:t>“</a:t>
            </a:r>
            <a:r>
              <a:rPr lang="zh-CN" altLang="zh-CN" sz="2600" b="1">
                <a:latin typeface="Times New Roman" panose="02020503050405090304" pitchFamily="18" charset="0"/>
              </a:rPr>
              <a:t>感应电荷</a:t>
            </a:r>
            <a:r>
              <a:rPr lang="zh-CN" altLang="zh-CN" sz="2600" b="1">
                <a:latin typeface="宋体" pitchFamily="2" charset="-122"/>
              </a:rPr>
              <a:t>”</a:t>
            </a:r>
            <a:r>
              <a:rPr lang="zh-CN" altLang="zh-CN" sz="2600" b="1">
                <a:latin typeface="Times New Roman" panose="02020503050405090304" pitchFamily="18" charset="0"/>
              </a:rPr>
              <a:t>的多少，改变由这些</a:t>
            </a:r>
            <a:r>
              <a:rPr lang="zh-CN" altLang="zh-CN" sz="2600" b="1">
                <a:latin typeface="宋体" pitchFamily="2" charset="-122"/>
              </a:rPr>
              <a:t>“</a:t>
            </a:r>
            <a:r>
              <a:rPr lang="zh-CN" altLang="zh-CN" sz="2600" b="1">
                <a:latin typeface="Times New Roman" panose="02020503050405090304" pitchFamily="18" charset="0"/>
              </a:rPr>
              <a:t>感应电荷</a:t>
            </a:r>
            <a:r>
              <a:rPr lang="zh-CN" altLang="zh-CN" sz="2600" b="1">
                <a:latin typeface="宋体" pitchFamily="2" charset="-122"/>
              </a:rPr>
              <a:t>”</a:t>
            </a:r>
            <a:r>
              <a:rPr lang="zh-CN" altLang="zh-CN" sz="2600" b="1">
                <a:latin typeface="Times New Roman" panose="02020503050405090304" pitchFamily="18" charset="0"/>
              </a:rPr>
              <a:t>形成的导电沟道的状况，以控制漏极电流 </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a:t>
            </a:r>
            <a:endParaRPr lang="zh-CN" altLang="zh-CN" sz="2600" b="1" baseline="-25000">
              <a:latin typeface="Times New Roman" panose="02020503050405090304" pitchFamily="18" charset="0"/>
            </a:endParaRPr>
          </a:p>
        </p:txBody>
      </p:sp>
      <p:sp>
        <p:nvSpPr>
          <p:cNvPr id="24580" name="Text Box 4"/>
          <p:cNvSpPr txBox="1">
            <a:spLocks noChangeArrowheads="1"/>
          </p:cNvSpPr>
          <p:nvPr/>
        </p:nvSpPr>
        <p:spPr bwMode="auto">
          <a:xfrm>
            <a:off x="2514600" y="2940050"/>
            <a:ext cx="2667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FF3300"/>
                </a:solidFill>
                <a:latin typeface="Times New Roman" panose="02020503050405090304" pitchFamily="18" charset="0"/>
              </a:rPr>
              <a:t>2.工作原理分析</a:t>
            </a:r>
            <a:endParaRPr lang="zh-CN" altLang="zh-CN" sz="2600" b="1">
              <a:solidFill>
                <a:srgbClr val="FF3300"/>
              </a:solidFill>
              <a:latin typeface="Times New Roman" panose="02020503050405090304" pitchFamily="18" charset="0"/>
            </a:endParaRPr>
          </a:p>
        </p:txBody>
      </p:sp>
      <p:sp>
        <p:nvSpPr>
          <p:cNvPr id="24581" name="Text Box 5"/>
          <p:cNvSpPr txBox="1">
            <a:spLocks noChangeArrowheads="1"/>
          </p:cNvSpPr>
          <p:nvPr/>
        </p:nvSpPr>
        <p:spPr bwMode="auto">
          <a:xfrm>
            <a:off x="2514600" y="3625850"/>
            <a:ext cx="2057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1</a:t>
            </a:r>
            <a:r>
              <a:rPr lang="zh-CN" altLang="zh-CN" sz="2600" b="1">
                <a:solidFill>
                  <a:srgbClr val="9900CC"/>
                </a:solidFill>
                <a:latin typeface="宋体" pitchFamily="2" charset="-122"/>
              </a:rPr>
              <a:t>)</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GS</a:t>
            </a:r>
            <a:r>
              <a:rPr lang="zh-CN" altLang="zh-CN" sz="2600" b="1">
                <a:solidFill>
                  <a:srgbClr val="9900CC"/>
                </a:solidFill>
                <a:latin typeface="Times New Roman" panose="02020503050405090304" pitchFamily="18" charset="0"/>
              </a:rPr>
              <a:t> = 0</a:t>
            </a:r>
            <a:endParaRPr lang="zh-CN" altLang="zh-CN" sz="2600" b="1">
              <a:solidFill>
                <a:srgbClr val="9900CC"/>
              </a:solidFill>
              <a:latin typeface="Times New Roman" panose="02020503050405090304" pitchFamily="18" charset="0"/>
            </a:endParaRPr>
          </a:p>
        </p:txBody>
      </p:sp>
      <p:sp>
        <p:nvSpPr>
          <p:cNvPr id="24582" name="Text Box 6"/>
          <p:cNvSpPr txBox="1">
            <a:spLocks noChangeArrowheads="1"/>
          </p:cNvSpPr>
          <p:nvPr/>
        </p:nvSpPr>
        <p:spPr bwMode="auto">
          <a:xfrm>
            <a:off x="1828800" y="4151314"/>
            <a:ext cx="4800600"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zh-CN" sz="2600" b="1">
                <a:latin typeface="Times New Roman" panose="02020503050405090304" pitchFamily="18" charset="0"/>
              </a:rPr>
              <a:t>        漏源之间相当于两个背靠背的 PN 结，无论漏源之间加何种极性电压，</a:t>
            </a:r>
            <a:r>
              <a:rPr lang="zh-CN" altLang="zh-CN" sz="2600" b="1">
                <a:solidFill>
                  <a:srgbClr val="9900CC"/>
                </a:solidFill>
                <a:latin typeface="Times New Roman" panose="02020503050405090304" pitchFamily="18" charset="0"/>
              </a:rPr>
              <a:t>总是不导电</a:t>
            </a:r>
            <a:r>
              <a:rPr lang="zh-CN" altLang="zh-CN" sz="2600" b="1">
                <a:latin typeface="Times New Roman" panose="02020503050405090304" pitchFamily="18" charset="0"/>
              </a:rPr>
              <a:t>。</a:t>
            </a:r>
            <a:endParaRPr lang="zh-CN" altLang="zh-CN" sz="2600" b="1">
              <a:latin typeface="Times New Roman" panose="02020503050405090304" pitchFamily="18" charset="0"/>
            </a:endParaRPr>
          </a:p>
        </p:txBody>
      </p:sp>
      <p:grpSp>
        <p:nvGrpSpPr>
          <p:cNvPr id="24583" name="Group 7"/>
          <p:cNvGrpSpPr/>
          <p:nvPr/>
        </p:nvGrpSpPr>
        <p:grpSpPr bwMode="auto">
          <a:xfrm>
            <a:off x="6934200" y="3505201"/>
            <a:ext cx="3200400" cy="2316163"/>
            <a:chOff x="0" y="0"/>
            <a:chExt cx="2016" cy="1459"/>
          </a:xfrm>
        </p:grpSpPr>
        <p:grpSp>
          <p:nvGrpSpPr>
            <p:cNvPr id="24584" name="Group 8"/>
            <p:cNvGrpSpPr/>
            <p:nvPr/>
          </p:nvGrpSpPr>
          <p:grpSpPr bwMode="auto">
            <a:xfrm>
              <a:off x="0" y="0"/>
              <a:ext cx="2016" cy="1104"/>
              <a:chOff x="0" y="0"/>
              <a:chExt cx="2016" cy="1104"/>
            </a:xfrm>
          </p:grpSpPr>
          <p:sp>
            <p:nvSpPr>
              <p:cNvPr id="24585" name="Line 9"/>
              <p:cNvSpPr>
                <a:spLocks noChangeShapeType="1"/>
              </p:cNvSpPr>
              <p:nvPr/>
            </p:nvSpPr>
            <p:spPr bwMode="auto">
              <a:xfrm>
                <a:off x="96" y="240"/>
                <a:ext cx="1776" cy="0"/>
              </a:xfrm>
              <a:prstGeom prst="line">
                <a:avLst/>
              </a:prstGeom>
              <a:noFill/>
              <a:ln w="1905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6" name="Oval 10"/>
              <p:cNvSpPr>
                <a:spLocks noChangeArrowheads="1"/>
              </p:cNvSpPr>
              <p:nvPr/>
            </p:nvSpPr>
            <p:spPr bwMode="auto">
              <a:xfrm>
                <a:off x="52" y="228"/>
                <a:ext cx="48" cy="48"/>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Oval 11"/>
              <p:cNvSpPr>
                <a:spLocks noChangeArrowheads="1"/>
              </p:cNvSpPr>
              <p:nvPr/>
            </p:nvSpPr>
            <p:spPr bwMode="auto">
              <a:xfrm>
                <a:off x="1849" y="229"/>
                <a:ext cx="48" cy="48"/>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Line 12"/>
              <p:cNvSpPr>
                <a:spLocks noChangeShapeType="1"/>
              </p:cNvSpPr>
              <p:nvPr/>
            </p:nvSpPr>
            <p:spPr bwMode="auto">
              <a:xfrm>
                <a:off x="1008" y="240"/>
                <a:ext cx="0" cy="720"/>
              </a:xfrm>
              <a:prstGeom prst="line">
                <a:avLst/>
              </a:prstGeom>
              <a:noFill/>
              <a:ln w="1905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9" name="Oval 13"/>
              <p:cNvSpPr>
                <a:spLocks noChangeArrowheads="1"/>
              </p:cNvSpPr>
              <p:nvPr/>
            </p:nvSpPr>
            <p:spPr bwMode="auto">
              <a:xfrm>
                <a:off x="974" y="931"/>
                <a:ext cx="48" cy="48"/>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0" name="Line 14"/>
              <p:cNvSpPr>
                <a:spLocks noChangeShapeType="1"/>
              </p:cNvSpPr>
              <p:nvPr/>
            </p:nvSpPr>
            <p:spPr bwMode="auto">
              <a:xfrm>
                <a:off x="1296" y="144"/>
                <a:ext cx="0" cy="192"/>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1" name="Line 15"/>
              <p:cNvSpPr>
                <a:spLocks noChangeShapeType="1"/>
              </p:cNvSpPr>
              <p:nvPr/>
            </p:nvSpPr>
            <p:spPr bwMode="auto">
              <a:xfrm>
                <a:off x="720" y="144"/>
                <a:ext cx="0" cy="192"/>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2" name="Line 16"/>
              <p:cNvSpPr>
                <a:spLocks noChangeShapeType="1"/>
              </p:cNvSpPr>
              <p:nvPr/>
            </p:nvSpPr>
            <p:spPr bwMode="auto">
              <a:xfrm flipH="1">
                <a:off x="576" y="144"/>
                <a:ext cx="144" cy="83"/>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3" name="Line 17"/>
              <p:cNvSpPr>
                <a:spLocks noChangeShapeType="1"/>
              </p:cNvSpPr>
              <p:nvPr/>
            </p:nvSpPr>
            <p:spPr bwMode="auto">
              <a:xfrm flipH="1" flipV="1">
                <a:off x="576" y="253"/>
                <a:ext cx="144" cy="83"/>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Line 18"/>
              <p:cNvSpPr>
                <a:spLocks noChangeShapeType="1"/>
              </p:cNvSpPr>
              <p:nvPr/>
            </p:nvSpPr>
            <p:spPr bwMode="auto">
              <a:xfrm>
                <a:off x="576" y="144"/>
                <a:ext cx="0" cy="192"/>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5" name="Line 19"/>
              <p:cNvSpPr>
                <a:spLocks noChangeShapeType="1"/>
              </p:cNvSpPr>
              <p:nvPr/>
            </p:nvSpPr>
            <p:spPr bwMode="auto">
              <a:xfrm flipH="1">
                <a:off x="1296" y="240"/>
                <a:ext cx="144" cy="83"/>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Line 20"/>
              <p:cNvSpPr>
                <a:spLocks noChangeShapeType="1"/>
              </p:cNvSpPr>
              <p:nvPr/>
            </p:nvSpPr>
            <p:spPr bwMode="auto">
              <a:xfrm flipH="1" flipV="1">
                <a:off x="1296" y="144"/>
                <a:ext cx="144" cy="83"/>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Line 21"/>
              <p:cNvSpPr>
                <a:spLocks noChangeShapeType="1"/>
              </p:cNvSpPr>
              <p:nvPr/>
            </p:nvSpPr>
            <p:spPr bwMode="auto">
              <a:xfrm>
                <a:off x="1440" y="144"/>
                <a:ext cx="0" cy="192"/>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8" name="Text Box 22"/>
              <p:cNvSpPr txBox="1">
                <a:spLocks noChangeArrowheads="1"/>
              </p:cNvSpPr>
              <p:nvPr/>
            </p:nvSpPr>
            <p:spPr bwMode="auto">
              <a:xfrm>
                <a:off x="0" y="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S</a:t>
                </a:r>
                <a:endParaRPr lang="zh-CN" altLang="zh-CN" sz="2400" b="1">
                  <a:latin typeface="Times New Roman" panose="02020503050405090304" pitchFamily="18" charset="0"/>
                </a:endParaRPr>
              </a:p>
            </p:txBody>
          </p:sp>
          <p:sp>
            <p:nvSpPr>
              <p:cNvPr id="24599" name="Text Box 23"/>
              <p:cNvSpPr txBox="1">
                <a:spLocks noChangeArrowheads="1"/>
              </p:cNvSpPr>
              <p:nvPr/>
            </p:nvSpPr>
            <p:spPr bwMode="auto">
              <a:xfrm>
                <a:off x="1008" y="8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B</a:t>
                </a:r>
                <a:endParaRPr lang="zh-CN" altLang="zh-CN" sz="2400" b="1">
                  <a:latin typeface="Times New Roman" panose="02020503050405090304" pitchFamily="18" charset="0"/>
                </a:endParaRPr>
              </a:p>
            </p:txBody>
          </p:sp>
          <p:sp>
            <p:nvSpPr>
              <p:cNvPr id="24600" name="Text Box 24"/>
              <p:cNvSpPr txBox="1">
                <a:spLocks noChangeArrowheads="1"/>
              </p:cNvSpPr>
              <p:nvPr/>
            </p:nvSpPr>
            <p:spPr bwMode="auto">
              <a:xfrm>
                <a:off x="1680" y="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D</a:t>
                </a:r>
                <a:endParaRPr lang="zh-CN" altLang="zh-CN" sz="2400" b="1">
                  <a:latin typeface="Times New Roman" panose="02020503050405090304" pitchFamily="18" charset="0"/>
                </a:endParaRPr>
              </a:p>
            </p:txBody>
          </p:sp>
          <p:sp>
            <p:nvSpPr>
              <p:cNvPr id="24601" name="Oval 25"/>
              <p:cNvSpPr>
                <a:spLocks noChangeArrowheads="1"/>
              </p:cNvSpPr>
              <p:nvPr/>
            </p:nvSpPr>
            <p:spPr bwMode="auto">
              <a:xfrm>
                <a:off x="980" y="217"/>
                <a:ext cx="48" cy="48"/>
              </a:xfrm>
              <a:prstGeom prst="ellipse">
                <a:avLst/>
              </a:prstGeom>
              <a:solidFill>
                <a:schemeClr val="tx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602" name="Text Box 26"/>
            <p:cNvSpPr txBox="1">
              <a:spLocks noChangeArrowheads="1"/>
            </p:cNvSpPr>
            <p:nvPr/>
          </p:nvSpPr>
          <p:spPr bwMode="auto">
            <a:xfrm>
              <a:off x="384" y="1171"/>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2400" b="1">
                <a:solidFill>
                  <a:srgbClr val="FF00FF"/>
                </a:solidFill>
                <a:latin typeface="Times New Roman" panose="02020503050405090304" pitchFamily="18" charset="0"/>
                <a:ea typeface="黑体" pitchFamily="49" charset="-122"/>
              </a:endParaRPr>
            </a:p>
          </p:txBody>
        </p:sp>
      </p:gr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zoom/>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905000" y="700088"/>
            <a:ext cx="4724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2</a:t>
            </a: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DS</a:t>
            </a:r>
            <a:r>
              <a:rPr lang="zh-CN" altLang="zh-CN" sz="2600" b="1">
                <a:solidFill>
                  <a:srgbClr val="9900CC"/>
                </a:solidFill>
                <a:latin typeface="Times New Roman" panose="02020503050405090304" pitchFamily="18" charset="0"/>
              </a:rPr>
              <a:t> = 0，0 &lt;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GS</a:t>
            </a:r>
            <a:r>
              <a:rPr lang="zh-CN" altLang="zh-CN" sz="2600" b="1">
                <a:solidFill>
                  <a:srgbClr val="9900CC"/>
                </a:solidFill>
                <a:latin typeface="Times New Roman" panose="02020503050405090304" pitchFamily="18" charset="0"/>
              </a:rPr>
              <a:t> &lt;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GS(th)</a:t>
            </a:r>
            <a:endParaRPr lang="zh-CN" altLang="zh-CN" sz="2600" b="1" baseline="-25000">
              <a:solidFill>
                <a:srgbClr val="9900CC"/>
              </a:solidFill>
              <a:latin typeface="Times New Roman" panose="02020503050405090304" pitchFamily="18" charset="0"/>
            </a:endParaRPr>
          </a:p>
        </p:txBody>
      </p:sp>
      <p:sp>
        <p:nvSpPr>
          <p:cNvPr id="25603" name="Text Box 3"/>
          <p:cNvSpPr txBox="1">
            <a:spLocks noChangeArrowheads="1"/>
          </p:cNvSpPr>
          <p:nvPr/>
        </p:nvSpPr>
        <p:spPr bwMode="auto">
          <a:xfrm>
            <a:off x="10058400" y="12192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sp>
        <p:nvSpPr>
          <p:cNvPr id="25604" name="Text Box 4"/>
          <p:cNvSpPr txBox="1">
            <a:spLocks noChangeArrowheads="1"/>
          </p:cNvSpPr>
          <p:nvPr/>
        </p:nvSpPr>
        <p:spPr bwMode="auto">
          <a:xfrm>
            <a:off x="1752600" y="1219201"/>
            <a:ext cx="49530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栅极金属层将聚集正电荷，它们排斥P型衬底靠近 SiO</a:t>
            </a:r>
            <a:r>
              <a:rPr lang="zh-CN" altLang="zh-CN" sz="2600" b="1" baseline="-25000">
                <a:latin typeface="Times New Roman" panose="02020503050405090304" pitchFamily="18" charset="0"/>
              </a:rPr>
              <a:t>2</a:t>
            </a:r>
            <a:r>
              <a:rPr lang="zh-CN" altLang="zh-CN" sz="2600" b="1">
                <a:latin typeface="Times New Roman" panose="02020503050405090304" pitchFamily="18" charset="0"/>
              </a:rPr>
              <a:t> 一侧的空穴，</a:t>
            </a:r>
            <a:r>
              <a:rPr lang="zh-CN" altLang="zh-CN" sz="2600" b="1">
                <a:solidFill>
                  <a:srgbClr val="0000FF"/>
                </a:solidFill>
                <a:latin typeface="Times New Roman" panose="02020503050405090304" pitchFamily="18" charset="0"/>
              </a:rPr>
              <a:t>形成由负离子组成的耗尽层。</a:t>
            </a:r>
            <a:r>
              <a:rPr lang="zh-CN" altLang="zh-CN" sz="2600" b="1">
                <a:latin typeface="Times New Roman" panose="02020503050405090304" pitchFamily="18" charset="0"/>
              </a:rPr>
              <a:t>增大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耗尽层变宽。</a:t>
            </a:r>
            <a:endParaRPr lang="zh-CN" altLang="zh-CN" sz="2600" b="1">
              <a:solidFill>
                <a:srgbClr val="0000FF"/>
              </a:solidFill>
              <a:latin typeface="Times New Roman" panose="02020503050405090304" pitchFamily="18" charset="0"/>
            </a:endParaRPr>
          </a:p>
        </p:txBody>
      </p:sp>
      <p:sp>
        <p:nvSpPr>
          <p:cNvPr id="25605" name="Text Box 5"/>
          <p:cNvSpPr txBox="1">
            <a:spLocks noChangeArrowheads="1"/>
          </p:cNvSpPr>
          <p:nvPr/>
        </p:nvSpPr>
        <p:spPr bwMode="auto">
          <a:xfrm>
            <a:off x="1905000" y="3321050"/>
            <a:ext cx="4724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3</a:t>
            </a: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DS</a:t>
            </a:r>
            <a:r>
              <a:rPr lang="zh-CN" altLang="zh-CN" sz="2600" b="1">
                <a:solidFill>
                  <a:srgbClr val="9900CC"/>
                </a:solidFill>
                <a:latin typeface="Times New Roman" panose="02020503050405090304" pitchFamily="18" charset="0"/>
              </a:rPr>
              <a:t> = 0，</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GS</a:t>
            </a:r>
            <a:r>
              <a:rPr lang="zh-CN" altLang="zh-CN" sz="2600" b="1">
                <a:solidFill>
                  <a:srgbClr val="9900CC"/>
                </a:solidFill>
                <a:latin typeface="Times New Roman" panose="02020503050405090304" pitchFamily="18" charset="0"/>
              </a:rPr>
              <a:t> ≥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GS(th)</a:t>
            </a:r>
            <a:endParaRPr lang="zh-CN" altLang="zh-CN" sz="2600" b="1" baseline="-25000">
              <a:solidFill>
                <a:srgbClr val="9900CC"/>
              </a:solidFill>
              <a:latin typeface="Times New Roman" panose="02020503050405090304" pitchFamily="18" charset="0"/>
            </a:endParaRPr>
          </a:p>
        </p:txBody>
      </p:sp>
      <p:sp>
        <p:nvSpPr>
          <p:cNvPr id="25606" name="Text Box 6"/>
          <p:cNvSpPr txBox="1">
            <a:spLocks noChangeArrowheads="1"/>
          </p:cNvSpPr>
          <p:nvPr/>
        </p:nvSpPr>
        <p:spPr bwMode="auto">
          <a:xfrm>
            <a:off x="1752600" y="3930650"/>
            <a:ext cx="5943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　　由于吸引了足够多P型衬底的电子，</a:t>
            </a:r>
            <a:endParaRPr lang="zh-CN" altLang="zh-CN" sz="2600" b="1">
              <a:latin typeface="Times New Roman" panose="02020503050405090304" pitchFamily="18" charset="0"/>
            </a:endParaRPr>
          </a:p>
        </p:txBody>
      </p:sp>
      <p:sp>
        <p:nvSpPr>
          <p:cNvPr id="25607" name="Text Box 7"/>
          <p:cNvSpPr txBox="1">
            <a:spLocks noChangeArrowheads="1"/>
          </p:cNvSpPr>
          <p:nvPr/>
        </p:nvSpPr>
        <p:spPr bwMode="auto">
          <a:xfrm>
            <a:off x="1752600" y="4464050"/>
            <a:ext cx="9290685"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zh-CN" sz="2600" b="1">
                <a:latin typeface="Times New Roman" panose="02020503050405090304" pitchFamily="18" charset="0"/>
              </a:rPr>
              <a:t>会在耗尽层和 SiO</a:t>
            </a:r>
            <a:r>
              <a:rPr lang="zh-CN" altLang="zh-CN" sz="2600" b="1" baseline="-25000">
                <a:latin typeface="Times New Roman" panose="02020503050405090304" pitchFamily="18" charset="0"/>
              </a:rPr>
              <a:t>2 </a:t>
            </a:r>
            <a:r>
              <a:rPr lang="zh-CN" altLang="zh-CN" sz="2600" b="1">
                <a:latin typeface="Times New Roman" panose="02020503050405090304" pitchFamily="18" charset="0"/>
              </a:rPr>
              <a:t>之间形成可移动的表面电荷层 </a:t>
            </a:r>
            <a:r>
              <a:rPr lang="zh-CN" altLang="zh-CN" sz="2600" b="1">
                <a:solidFill>
                  <a:srgbClr val="FF0000"/>
                </a:solidFill>
                <a:latin typeface="Times New Roman" panose="02020503050405090304" pitchFamily="18" charset="0"/>
              </a:rPr>
              <a:t>——</a:t>
            </a:r>
            <a:r>
              <a:rPr lang="zh-CN" altLang="zh-CN" sz="2600" b="1">
                <a:solidFill>
                  <a:srgbClr val="FF3300"/>
                </a:solidFill>
                <a:latin typeface="Times New Roman" panose="02020503050405090304" pitchFamily="18" charset="0"/>
                <a:sym typeface="+mn-ea"/>
              </a:rPr>
              <a:t>反型层、N 型导电沟道。 </a:t>
            </a:r>
            <a:endParaRPr lang="zh-CN" altLang="zh-CN" sz="2600" b="1">
              <a:solidFill>
                <a:srgbClr val="FF3300"/>
              </a:solidFill>
              <a:latin typeface="Times New Roman" panose="02020503050405090304" pitchFamily="18" charset="0"/>
              <a:sym typeface="+mn-ea"/>
            </a:endParaRPr>
          </a:p>
        </p:txBody>
      </p:sp>
      <p:grpSp>
        <p:nvGrpSpPr>
          <p:cNvPr id="25608" name="Group 8"/>
          <p:cNvGrpSpPr/>
          <p:nvPr/>
        </p:nvGrpSpPr>
        <p:grpSpPr bwMode="auto">
          <a:xfrm>
            <a:off x="6858000" y="838200"/>
            <a:ext cx="3429000" cy="3505200"/>
            <a:chOff x="0" y="0"/>
            <a:chExt cx="2160" cy="2208"/>
          </a:xfrm>
        </p:grpSpPr>
        <p:sp>
          <p:nvSpPr>
            <p:cNvPr id="25609" name="Line 9"/>
            <p:cNvSpPr>
              <a:spLocks noChangeShapeType="1"/>
            </p:cNvSpPr>
            <p:nvPr/>
          </p:nvSpPr>
          <p:spPr bwMode="auto">
            <a:xfrm>
              <a:off x="0" y="48"/>
              <a:ext cx="1968"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10" name="Group 10"/>
            <p:cNvGrpSpPr/>
            <p:nvPr/>
          </p:nvGrpSpPr>
          <p:grpSpPr bwMode="auto">
            <a:xfrm>
              <a:off x="1248" y="192"/>
              <a:ext cx="96" cy="480"/>
              <a:chOff x="0" y="0"/>
              <a:chExt cx="96" cy="480"/>
            </a:xfrm>
          </p:grpSpPr>
          <p:sp>
            <p:nvSpPr>
              <p:cNvPr id="25611" name="Line 11"/>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2" name="Oval 12"/>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613" name="Line 13"/>
            <p:cNvSpPr>
              <a:spLocks noChangeShapeType="1"/>
            </p:cNvSpPr>
            <p:nvPr/>
          </p:nvSpPr>
          <p:spPr bwMode="auto">
            <a:xfrm>
              <a:off x="492"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Oval 14"/>
            <p:cNvSpPr>
              <a:spLocks noChangeArrowheads="1"/>
            </p:cNvSpPr>
            <p:nvPr/>
          </p:nvSpPr>
          <p:spPr bwMode="auto">
            <a:xfrm>
              <a:off x="432"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5" name="Line 15"/>
            <p:cNvSpPr>
              <a:spLocks noChangeShapeType="1"/>
            </p:cNvSpPr>
            <p:nvPr/>
          </p:nvSpPr>
          <p:spPr bwMode="auto">
            <a:xfrm>
              <a:off x="384"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6" name="Line 16"/>
            <p:cNvSpPr>
              <a:spLocks noChangeShapeType="1"/>
            </p:cNvSpPr>
            <p:nvPr/>
          </p:nvSpPr>
          <p:spPr bwMode="auto">
            <a:xfrm>
              <a:off x="1296" y="1728"/>
              <a:ext cx="0" cy="38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7" name="Oval 17"/>
            <p:cNvSpPr>
              <a:spLocks noChangeArrowheads="1"/>
            </p:cNvSpPr>
            <p:nvPr/>
          </p:nvSpPr>
          <p:spPr bwMode="auto">
            <a:xfrm>
              <a:off x="1248" y="2112"/>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8" name="Line 18"/>
            <p:cNvSpPr>
              <a:spLocks noChangeShapeType="1"/>
            </p:cNvSpPr>
            <p:nvPr/>
          </p:nvSpPr>
          <p:spPr bwMode="auto">
            <a:xfrm>
              <a:off x="1056" y="624"/>
              <a:ext cx="432"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19" name="Group 19"/>
            <p:cNvGrpSpPr/>
            <p:nvPr/>
          </p:nvGrpSpPr>
          <p:grpSpPr bwMode="auto">
            <a:xfrm>
              <a:off x="384" y="624"/>
              <a:ext cx="1776" cy="144"/>
              <a:chOff x="0" y="0"/>
              <a:chExt cx="1776" cy="144"/>
            </a:xfrm>
          </p:grpSpPr>
          <p:sp>
            <p:nvSpPr>
              <p:cNvPr id="25620" name="Rectangle 20"/>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1" name="Line 21"/>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2" name="Line 22"/>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23"/>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24"/>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25"/>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6" name="Line 26"/>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7" name="Line 27"/>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8" name="Line 28"/>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9" name="Line 29"/>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0" name="Line 30"/>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1" name="Line 31"/>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2" name="Line 32"/>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3" name="Line 33"/>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4" name="Line 34"/>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5" name="Line 35"/>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6" name="Line 36"/>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7" name="Line 37"/>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8" name="Line 38"/>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9" name="Line 39"/>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0" name="Line 40"/>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641" name="Group 41"/>
            <p:cNvGrpSpPr/>
            <p:nvPr/>
          </p:nvGrpSpPr>
          <p:grpSpPr bwMode="auto">
            <a:xfrm>
              <a:off x="624" y="624"/>
              <a:ext cx="1296" cy="144"/>
              <a:chOff x="0" y="0"/>
              <a:chExt cx="1296" cy="144"/>
            </a:xfrm>
          </p:grpSpPr>
          <p:sp>
            <p:nvSpPr>
              <p:cNvPr id="25642" name="AutoShape 42"/>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3" name="Line 43"/>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4" name="Line 44"/>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45" name="Group 45"/>
              <p:cNvGrpSpPr/>
              <p:nvPr/>
            </p:nvGrpSpPr>
            <p:grpSpPr bwMode="auto">
              <a:xfrm>
                <a:off x="0" y="0"/>
                <a:ext cx="336" cy="144"/>
                <a:chOff x="0" y="0"/>
                <a:chExt cx="336" cy="144"/>
              </a:xfrm>
            </p:grpSpPr>
            <p:sp>
              <p:nvSpPr>
                <p:cNvPr id="25646" name="AutoShape 46"/>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7" name="Line 47"/>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48"/>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9" name="Line 49"/>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50" name="Line 50"/>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651" name="Group 51"/>
            <p:cNvGrpSpPr/>
            <p:nvPr/>
          </p:nvGrpSpPr>
          <p:grpSpPr bwMode="auto">
            <a:xfrm>
              <a:off x="384" y="768"/>
              <a:ext cx="1776" cy="960"/>
              <a:chOff x="0" y="0"/>
              <a:chExt cx="1776" cy="960"/>
            </a:xfrm>
          </p:grpSpPr>
          <p:sp>
            <p:nvSpPr>
              <p:cNvPr id="25652" name="Rectangle 52"/>
              <p:cNvSpPr>
                <a:spLocks noChangeArrowheads="1"/>
              </p:cNvSpPr>
              <p:nvPr/>
            </p:nvSpPr>
            <p:spPr bwMode="auto">
              <a:xfrm>
                <a:off x="0" y="0"/>
                <a:ext cx="1776" cy="96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3" name="Text Box 53"/>
              <p:cNvSpPr txBox="1">
                <a:spLocks noChangeArrowheads="1"/>
              </p:cNvSpPr>
              <p:nvPr/>
            </p:nvSpPr>
            <p:spPr bwMode="auto">
              <a:xfrm>
                <a:off x="528" y="480"/>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 型衬底</a:t>
                </a:r>
                <a:endParaRPr lang="zh-CN" altLang="zh-CN" sz="2000" b="1">
                  <a:latin typeface="Times New Roman" panose="02020503050405090304" pitchFamily="18" charset="0"/>
                </a:endParaRPr>
              </a:p>
            </p:txBody>
          </p:sp>
        </p:grpSp>
        <p:grpSp>
          <p:nvGrpSpPr>
            <p:cNvPr id="25654" name="Group 54"/>
            <p:cNvGrpSpPr/>
            <p:nvPr/>
          </p:nvGrpSpPr>
          <p:grpSpPr bwMode="auto">
            <a:xfrm>
              <a:off x="576" y="768"/>
              <a:ext cx="480" cy="250"/>
              <a:chOff x="0" y="0"/>
              <a:chExt cx="480" cy="250"/>
            </a:xfrm>
          </p:grpSpPr>
          <p:sp>
            <p:nvSpPr>
              <p:cNvPr id="25655" name="Rectangle 55"/>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6" name="Text Box 56"/>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5657" name="Group 57"/>
            <p:cNvGrpSpPr/>
            <p:nvPr/>
          </p:nvGrpSpPr>
          <p:grpSpPr bwMode="auto">
            <a:xfrm>
              <a:off x="1536" y="758"/>
              <a:ext cx="480" cy="250"/>
              <a:chOff x="0" y="0"/>
              <a:chExt cx="480" cy="250"/>
            </a:xfrm>
          </p:grpSpPr>
          <p:sp>
            <p:nvSpPr>
              <p:cNvPr id="25658" name="Rectangle 58"/>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9" name="Text Box 59"/>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5660" name="Text Box 60"/>
            <p:cNvSpPr txBox="1">
              <a:spLocks noChangeArrowheads="1"/>
            </p:cNvSpPr>
            <p:nvPr/>
          </p:nvSpPr>
          <p:spPr bwMode="auto">
            <a:xfrm>
              <a:off x="1344" y="192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5661" name="Text Box 61"/>
            <p:cNvSpPr txBox="1">
              <a:spLocks noChangeArrowheads="1"/>
            </p:cNvSpPr>
            <p:nvPr/>
          </p:nvSpPr>
          <p:spPr bwMode="auto">
            <a:xfrm>
              <a:off x="1344" y="2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5662" name="Text Box 62"/>
            <p:cNvSpPr txBox="1">
              <a:spLocks noChangeArrowheads="1"/>
            </p:cNvSpPr>
            <p:nvPr/>
          </p:nvSpPr>
          <p:spPr bwMode="auto">
            <a:xfrm>
              <a:off x="240" y="2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grpSp>
          <p:nvGrpSpPr>
            <p:cNvPr id="25663" name="Group 63"/>
            <p:cNvGrpSpPr/>
            <p:nvPr/>
          </p:nvGrpSpPr>
          <p:grpSpPr bwMode="auto">
            <a:xfrm>
              <a:off x="1920" y="0"/>
              <a:ext cx="240" cy="624"/>
              <a:chOff x="0" y="0"/>
              <a:chExt cx="240" cy="624"/>
            </a:xfrm>
          </p:grpSpPr>
          <p:grpSp>
            <p:nvGrpSpPr>
              <p:cNvPr id="25664" name="Group 64"/>
              <p:cNvGrpSpPr/>
              <p:nvPr/>
            </p:nvGrpSpPr>
            <p:grpSpPr bwMode="auto">
              <a:xfrm>
                <a:off x="48" y="0"/>
                <a:ext cx="96" cy="624"/>
                <a:chOff x="0" y="0"/>
                <a:chExt cx="96" cy="624"/>
              </a:xfrm>
            </p:grpSpPr>
            <p:sp>
              <p:nvSpPr>
                <p:cNvPr id="25665" name="Line 65"/>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66" name="Oval 66"/>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667" name="Line 67"/>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68" name="Line 68"/>
            <p:cNvSpPr>
              <a:spLocks noChangeShapeType="1"/>
            </p:cNvSpPr>
            <p:nvPr/>
          </p:nvSpPr>
          <p:spPr bwMode="auto">
            <a:xfrm>
              <a:off x="11" y="48"/>
              <a:ext cx="0" cy="1968"/>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69" name="Group 69"/>
            <p:cNvGrpSpPr/>
            <p:nvPr/>
          </p:nvGrpSpPr>
          <p:grpSpPr bwMode="auto">
            <a:xfrm>
              <a:off x="445" y="240"/>
              <a:ext cx="880" cy="336"/>
              <a:chOff x="0" y="0"/>
              <a:chExt cx="880" cy="336"/>
            </a:xfrm>
          </p:grpSpPr>
          <p:grpSp>
            <p:nvGrpSpPr>
              <p:cNvPr id="25670" name="Group 70"/>
              <p:cNvGrpSpPr/>
              <p:nvPr/>
            </p:nvGrpSpPr>
            <p:grpSpPr bwMode="auto">
              <a:xfrm>
                <a:off x="35" y="0"/>
                <a:ext cx="816" cy="336"/>
                <a:chOff x="0" y="0"/>
                <a:chExt cx="816" cy="336"/>
              </a:xfrm>
            </p:grpSpPr>
            <p:grpSp>
              <p:nvGrpSpPr>
                <p:cNvPr id="25671" name="Group 71"/>
                <p:cNvGrpSpPr/>
                <p:nvPr/>
              </p:nvGrpSpPr>
              <p:grpSpPr bwMode="auto">
                <a:xfrm>
                  <a:off x="240" y="0"/>
                  <a:ext cx="432" cy="336"/>
                  <a:chOff x="0" y="0"/>
                  <a:chExt cx="432" cy="336"/>
                </a:xfrm>
              </p:grpSpPr>
              <p:sp>
                <p:nvSpPr>
                  <p:cNvPr id="25672" name="Line 72"/>
                  <p:cNvSpPr>
                    <a:spLocks noChangeShapeType="1"/>
                  </p:cNvSpPr>
                  <p:nvPr/>
                </p:nvSpPr>
                <p:spPr bwMode="auto">
                  <a:xfrm>
                    <a:off x="144"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73" name="Line 73"/>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74" name="Line 74"/>
                  <p:cNvSpPr>
                    <a:spLocks noChangeShapeType="1"/>
                  </p:cNvSpPr>
                  <p:nvPr/>
                </p:nvSpPr>
                <p:spPr bwMode="auto">
                  <a:xfrm flipV="1">
                    <a:off x="0" y="39"/>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75" name="Line 75"/>
                <p:cNvSpPr>
                  <a:spLocks noChangeShapeType="1"/>
                </p:cNvSpPr>
                <p:nvPr/>
              </p:nvSpPr>
              <p:spPr bwMode="auto">
                <a:xfrm>
                  <a:off x="0" y="192"/>
                  <a:ext cx="384"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76" name="Line 76"/>
                <p:cNvSpPr>
                  <a:spLocks noChangeShapeType="1"/>
                </p:cNvSpPr>
                <p:nvPr/>
              </p:nvSpPr>
              <p:spPr bwMode="auto">
                <a:xfrm>
                  <a:off x="432" y="192"/>
                  <a:ext cx="384"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77" name="Oval 77"/>
              <p:cNvSpPr>
                <a:spLocks noChangeArrowheads="1"/>
              </p:cNvSpPr>
              <p:nvPr/>
            </p:nvSpPr>
            <p:spPr bwMode="auto">
              <a:xfrm>
                <a:off x="784" y="122"/>
                <a:ext cx="96" cy="96"/>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8" name="Oval 78"/>
              <p:cNvSpPr>
                <a:spLocks noChangeArrowheads="1"/>
              </p:cNvSpPr>
              <p:nvPr/>
            </p:nvSpPr>
            <p:spPr bwMode="auto">
              <a:xfrm>
                <a:off x="0" y="134"/>
                <a:ext cx="96" cy="96"/>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79" name="Group 79"/>
            <p:cNvGrpSpPr/>
            <p:nvPr/>
          </p:nvGrpSpPr>
          <p:grpSpPr bwMode="auto">
            <a:xfrm>
              <a:off x="1920" y="0"/>
              <a:ext cx="240" cy="624"/>
              <a:chOff x="0" y="0"/>
              <a:chExt cx="240" cy="624"/>
            </a:xfrm>
          </p:grpSpPr>
          <p:grpSp>
            <p:nvGrpSpPr>
              <p:cNvPr id="25680" name="Group 80"/>
              <p:cNvGrpSpPr/>
              <p:nvPr/>
            </p:nvGrpSpPr>
            <p:grpSpPr bwMode="auto">
              <a:xfrm>
                <a:off x="48" y="0"/>
                <a:ext cx="96" cy="624"/>
                <a:chOff x="0" y="0"/>
                <a:chExt cx="96" cy="624"/>
              </a:xfrm>
            </p:grpSpPr>
            <p:sp>
              <p:nvSpPr>
                <p:cNvPr id="25681" name="Line 81"/>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2" name="Oval 82"/>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683" name="Line 83"/>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684" name="Group 84"/>
            <p:cNvGrpSpPr/>
            <p:nvPr/>
          </p:nvGrpSpPr>
          <p:grpSpPr bwMode="auto">
            <a:xfrm>
              <a:off x="22" y="1932"/>
              <a:ext cx="1325" cy="96"/>
              <a:chOff x="0" y="0"/>
              <a:chExt cx="1325" cy="96"/>
            </a:xfrm>
          </p:grpSpPr>
          <p:sp>
            <p:nvSpPr>
              <p:cNvPr id="25685" name="Line 85"/>
              <p:cNvSpPr>
                <a:spLocks noChangeShapeType="1"/>
              </p:cNvSpPr>
              <p:nvPr/>
            </p:nvSpPr>
            <p:spPr bwMode="auto">
              <a:xfrm>
                <a:off x="0" y="71"/>
                <a:ext cx="1296"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86" name="Oval 86"/>
              <p:cNvSpPr>
                <a:spLocks noChangeArrowheads="1"/>
              </p:cNvSpPr>
              <p:nvPr/>
            </p:nvSpPr>
            <p:spPr bwMode="auto">
              <a:xfrm>
                <a:off x="1229" y="0"/>
                <a:ext cx="96" cy="96"/>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687" name="Text Box 87"/>
            <p:cNvSpPr txBox="1">
              <a:spLocks noChangeArrowheads="1"/>
            </p:cNvSpPr>
            <p:nvPr/>
          </p:nvSpPr>
          <p:spPr bwMode="auto">
            <a:xfrm>
              <a:off x="576" y="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grpSp>
          <p:nvGrpSpPr>
            <p:cNvPr id="25688" name="Group 88"/>
            <p:cNvGrpSpPr/>
            <p:nvPr/>
          </p:nvGrpSpPr>
          <p:grpSpPr bwMode="auto">
            <a:xfrm>
              <a:off x="1008" y="695"/>
              <a:ext cx="633" cy="265"/>
              <a:chOff x="0" y="0"/>
              <a:chExt cx="633" cy="265"/>
            </a:xfrm>
          </p:grpSpPr>
          <p:sp>
            <p:nvSpPr>
              <p:cNvPr id="25689" name="Line 89"/>
              <p:cNvSpPr>
                <a:spLocks noChangeShapeType="1"/>
              </p:cNvSpPr>
              <p:nvPr/>
            </p:nvSpPr>
            <p:spPr bwMode="auto">
              <a:xfrm>
                <a:off x="0" y="217"/>
                <a:ext cx="528"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690" name="Group 90"/>
              <p:cNvGrpSpPr/>
              <p:nvPr/>
            </p:nvGrpSpPr>
            <p:grpSpPr bwMode="auto">
              <a:xfrm>
                <a:off x="0" y="0"/>
                <a:ext cx="633" cy="265"/>
                <a:chOff x="0" y="0"/>
                <a:chExt cx="633" cy="265"/>
              </a:xfrm>
            </p:grpSpPr>
            <p:grpSp>
              <p:nvGrpSpPr>
                <p:cNvPr id="25691" name="Group 91"/>
                <p:cNvGrpSpPr/>
                <p:nvPr/>
              </p:nvGrpSpPr>
              <p:grpSpPr bwMode="auto">
                <a:xfrm>
                  <a:off x="0" y="15"/>
                  <a:ext cx="288" cy="250"/>
                  <a:chOff x="0" y="0"/>
                  <a:chExt cx="288" cy="250"/>
                </a:xfrm>
              </p:grpSpPr>
              <p:sp>
                <p:nvSpPr>
                  <p:cNvPr id="25692" name="Oval 92"/>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3" name="Text Box 93"/>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694" name="Group 94"/>
                <p:cNvGrpSpPr/>
                <p:nvPr/>
              </p:nvGrpSpPr>
              <p:grpSpPr bwMode="auto">
                <a:xfrm>
                  <a:off x="172" y="11"/>
                  <a:ext cx="288" cy="250"/>
                  <a:chOff x="0" y="0"/>
                  <a:chExt cx="288" cy="250"/>
                </a:xfrm>
              </p:grpSpPr>
              <p:sp>
                <p:nvSpPr>
                  <p:cNvPr id="25695" name="Oval 95"/>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6" name="Text Box 96"/>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697" name="Group 97"/>
                <p:cNvGrpSpPr/>
                <p:nvPr/>
              </p:nvGrpSpPr>
              <p:grpSpPr bwMode="auto">
                <a:xfrm>
                  <a:off x="345" y="0"/>
                  <a:ext cx="288" cy="250"/>
                  <a:chOff x="0" y="0"/>
                  <a:chExt cx="288" cy="250"/>
                </a:xfrm>
              </p:grpSpPr>
              <p:sp>
                <p:nvSpPr>
                  <p:cNvPr id="25698" name="Oval 98"/>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9" name="Text Box 99"/>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grpSp>
        <p:grpSp>
          <p:nvGrpSpPr>
            <p:cNvPr id="25700" name="Group 100"/>
            <p:cNvGrpSpPr/>
            <p:nvPr/>
          </p:nvGrpSpPr>
          <p:grpSpPr bwMode="auto">
            <a:xfrm>
              <a:off x="1008" y="695"/>
              <a:ext cx="633" cy="265"/>
              <a:chOff x="0" y="0"/>
              <a:chExt cx="633" cy="265"/>
            </a:xfrm>
          </p:grpSpPr>
          <p:sp>
            <p:nvSpPr>
              <p:cNvPr id="25701" name="Line 101"/>
              <p:cNvSpPr>
                <a:spLocks noChangeShapeType="1"/>
              </p:cNvSpPr>
              <p:nvPr/>
            </p:nvSpPr>
            <p:spPr bwMode="auto">
              <a:xfrm>
                <a:off x="0" y="217"/>
                <a:ext cx="528"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702" name="Group 102"/>
              <p:cNvGrpSpPr/>
              <p:nvPr/>
            </p:nvGrpSpPr>
            <p:grpSpPr bwMode="auto">
              <a:xfrm>
                <a:off x="0" y="0"/>
                <a:ext cx="633" cy="265"/>
                <a:chOff x="0" y="0"/>
                <a:chExt cx="633" cy="265"/>
              </a:xfrm>
            </p:grpSpPr>
            <p:grpSp>
              <p:nvGrpSpPr>
                <p:cNvPr id="25703" name="Group 103"/>
                <p:cNvGrpSpPr/>
                <p:nvPr/>
              </p:nvGrpSpPr>
              <p:grpSpPr bwMode="auto">
                <a:xfrm>
                  <a:off x="0" y="15"/>
                  <a:ext cx="288" cy="250"/>
                  <a:chOff x="0" y="0"/>
                  <a:chExt cx="288" cy="250"/>
                </a:xfrm>
              </p:grpSpPr>
              <p:sp>
                <p:nvSpPr>
                  <p:cNvPr id="25704" name="Oval 104"/>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 name="Text Box 105"/>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06" name="Group 106"/>
                <p:cNvGrpSpPr/>
                <p:nvPr/>
              </p:nvGrpSpPr>
              <p:grpSpPr bwMode="auto">
                <a:xfrm>
                  <a:off x="172" y="11"/>
                  <a:ext cx="288" cy="250"/>
                  <a:chOff x="0" y="0"/>
                  <a:chExt cx="288" cy="250"/>
                </a:xfrm>
              </p:grpSpPr>
              <p:sp>
                <p:nvSpPr>
                  <p:cNvPr id="25707" name="Oval 107"/>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8" name="Text Box 108"/>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09" name="Group 109"/>
                <p:cNvGrpSpPr/>
                <p:nvPr/>
              </p:nvGrpSpPr>
              <p:grpSpPr bwMode="auto">
                <a:xfrm>
                  <a:off x="345" y="0"/>
                  <a:ext cx="288" cy="250"/>
                  <a:chOff x="0" y="0"/>
                  <a:chExt cx="288" cy="250"/>
                </a:xfrm>
              </p:grpSpPr>
              <p:sp>
                <p:nvSpPr>
                  <p:cNvPr id="25710" name="Oval 110"/>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1" name="Text Box 111"/>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grpSp>
        <p:grpSp>
          <p:nvGrpSpPr>
            <p:cNvPr id="25712" name="Group 112"/>
            <p:cNvGrpSpPr/>
            <p:nvPr/>
          </p:nvGrpSpPr>
          <p:grpSpPr bwMode="auto">
            <a:xfrm>
              <a:off x="1008" y="743"/>
              <a:ext cx="633" cy="265"/>
              <a:chOff x="0" y="0"/>
              <a:chExt cx="633" cy="265"/>
            </a:xfrm>
          </p:grpSpPr>
          <p:sp>
            <p:nvSpPr>
              <p:cNvPr id="25713" name="Line 113"/>
              <p:cNvSpPr>
                <a:spLocks noChangeShapeType="1"/>
              </p:cNvSpPr>
              <p:nvPr/>
            </p:nvSpPr>
            <p:spPr bwMode="auto">
              <a:xfrm>
                <a:off x="0" y="217"/>
                <a:ext cx="528"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714" name="Group 114"/>
              <p:cNvGrpSpPr/>
              <p:nvPr/>
            </p:nvGrpSpPr>
            <p:grpSpPr bwMode="auto">
              <a:xfrm>
                <a:off x="0" y="0"/>
                <a:ext cx="633" cy="265"/>
                <a:chOff x="0" y="0"/>
                <a:chExt cx="633" cy="265"/>
              </a:xfrm>
            </p:grpSpPr>
            <p:grpSp>
              <p:nvGrpSpPr>
                <p:cNvPr id="25715" name="Group 115"/>
                <p:cNvGrpSpPr/>
                <p:nvPr/>
              </p:nvGrpSpPr>
              <p:grpSpPr bwMode="auto">
                <a:xfrm>
                  <a:off x="0" y="15"/>
                  <a:ext cx="288" cy="250"/>
                  <a:chOff x="0" y="0"/>
                  <a:chExt cx="288" cy="250"/>
                </a:xfrm>
              </p:grpSpPr>
              <p:sp>
                <p:nvSpPr>
                  <p:cNvPr id="25716" name="Oval 116"/>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7" name="Text Box 117"/>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18" name="Group 118"/>
                <p:cNvGrpSpPr/>
                <p:nvPr/>
              </p:nvGrpSpPr>
              <p:grpSpPr bwMode="auto">
                <a:xfrm>
                  <a:off x="172" y="11"/>
                  <a:ext cx="288" cy="250"/>
                  <a:chOff x="0" y="0"/>
                  <a:chExt cx="288" cy="250"/>
                </a:xfrm>
              </p:grpSpPr>
              <p:sp>
                <p:nvSpPr>
                  <p:cNvPr id="25719" name="Oval 119"/>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0" name="Text Box 120"/>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21" name="Group 121"/>
                <p:cNvGrpSpPr/>
                <p:nvPr/>
              </p:nvGrpSpPr>
              <p:grpSpPr bwMode="auto">
                <a:xfrm>
                  <a:off x="345" y="0"/>
                  <a:ext cx="288" cy="250"/>
                  <a:chOff x="0" y="0"/>
                  <a:chExt cx="288" cy="250"/>
                </a:xfrm>
              </p:grpSpPr>
              <p:sp>
                <p:nvSpPr>
                  <p:cNvPr id="25722" name="Oval 122"/>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3" name="Text Box 123"/>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grpSp>
        <p:grpSp>
          <p:nvGrpSpPr>
            <p:cNvPr id="25724" name="Group 124"/>
            <p:cNvGrpSpPr/>
            <p:nvPr/>
          </p:nvGrpSpPr>
          <p:grpSpPr bwMode="auto">
            <a:xfrm>
              <a:off x="1008" y="791"/>
              <a:ext cx="633" cy="265"/>
              <a:chOff x="0" y="0"/>
              <a:chExt cx="633" cy="265"/>
            </a:xfrm>
          </p:grpSpPr>
          <p:sp>
            <p:nvSpPr>
              <p:cNvPr id="25725" name="Line 125"/>
              <p:cNvSpPr>
                <a:spLocks noChangeShapeType="1"/>
              </p:cNvSpPr>
              <p:nvPr/>
            </p:nvSpPr>
            <p:spPr bwMode="auto">
              <a:xfrm>
                <a:off x="0" y="217"/>
                <a:ext cx="528"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726" name="Group 126"/>
              <p:cNvGrpSpPr/>
              <p:nvPr/>
            </p:nvGrpSpPr>
            <p:grpSpPr bwMode="auto">
              <a:xfrm>
                <a:off x="0" y="0"/>
                <a:ext cx="633" cy="265"/>
                <a:chOff x="0" y="0"/>
                <a:chExt cx="633" cy="265"/>
              </a:xfrm>
            </p:grpSpPr>
            <p:grpSp>
              <p:nvGrpSpPr>
                <p:cNvPr id="25727" name="Group 127"/>
                <p:cNvGrpSpPr/>
                <p:nvPr/>
              </p:nvGrpSpPr>
              <p:grpSpPr bwMode="auto">
                <a:xfrm>
                  <a:off x="0" y="15"/>
                  <a:ext cx="288" cy="250"/>
                  <a:chOff x="0" y="0"/>
                  <a:chExt cx="288" cy="250"/>
                </a:xfrm>
              </p:grpSpPr>
              <p:sp>
                <p:nvSpPr>
                  <p:cNvPr id="25728" name="Oval 128"/>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9" name="Text Box 129"/>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30" name="Group 130"/>
                <p:cNvGrpSpPr/>
                <p:nvPr/>
              </p:nvGrpSpPr>
              <p:grpSpPr bwMode="auto">
                <a:xfrm>
                  <a:off x="172" y="11"/>
                  <a:ext cx="288" cy="250"/>
                  <a:chOff x="0" y="0"/>
                  <a:chExt cx="288" cy="250"/>
                </a:xfrm>
              </p:grpSpPr>
              <p:sp>
                <p:nvSpPr>
                  <p:cNvPr id="25731" name="Oval 131"/>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2" name="Text Box 132"/>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nvGrpSpPr>
                <p:cNvPr id="25733" name="Group 133"/>
                <p:cNvGrpSpPr/>
                <p:nvPr/>
              </p:nvGrpSpPr>
              <p:grpSpPr bwMode="auto">
                <a:xfrm>
                  <a:off x="345" y="0"/>
                  <a:ext cx="288" cy="250"/>
                  <a:chOff x="0" y="0"/>
                  <a:chExt cx="288" cy="250"/>
                </a:xfrm>
              </p:grpSpPr>
              <p:sp>
                <p:nvSpPr>
                  <p:cNvPr id="25734" name="Oval 134"/>
                  <p:cNvSpPr>
                    <a:spLocks noChangeArrowheads="1"/>
                  </p:cNvSpPr>
                  <p:nvPr/>
                </p:nvSpPr>
                <p:spPr bwMode="auto">
                  <a:xfrm>
                    <a:off x="27" y="66"/>
                    <a:ext cx="144" cy="144"/>
                  </a:xfrm>
                  <a:prstGeom prst="ellipse">
                    <a:avLst/>
                  </a:prstGeom>
                  <a:solidFill>
                    <a:srgbClr val="FFCCCC"/>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5" name="Text Box 135"/>
                  <p:cNvSpPr txBox="1">
                    <a:spLocks noChangeArrowheads="1"/>
                  </p:cNvSpPr>
                  <p:nvPr/>
                </p:nvSpPr>
                <p:spPr bwMode="auto">
                  <a:xfrm>
                    <a:off x="0" y="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grpSp>
        </p:grpSp>
        <p:grpSp>
          <p:nvGrpSpPr>
            <p:cNvPr id="25736" name="Group 136"/>
            <p:cNvGrpSpPr/>
            <p:nvPr/>
          </p:nvGrpSpPr>
          <p:grpSpPr bwMode="auto">
            <a:xfrm>
              <a:off x="1104" y="768"/>
              <a:ext cx="336" cy="96"/>
              <a:chOff x="0" y="0"/>
              <a:chExt cx="480" cy="140"/>
            </a:xfrm>
          </p:grpSpPr>
          <p:sp>
            <p:nvSpPr>
              <p:cNvPr id="25737" name="Oval 137"/>
              <p:cNvSpPr>
                <a:spLocks noChangeArrowheads="1"/>
              </p:cNvSpPr>
              <p:nvPr/>
            </p:nvSpPr>
            <p:spPr bwMode="auto">
              <a:xfrm>
                <a:off x="0" y="0"/>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8" name="Oval 138"/>
              <p:cNvSpPr>
                <a:spLocks noChangeArrowheads="1"/>
              </p:cNvSpPr>
              <p:nvPr/>
            </p:nvSpPr>
            <p:spPr bwMode="auto">
              <a:xfrm>
                <a:off x="144" y="0"/>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9" name="Oval 139"/>
              <p:cNvSpPr>
                <a:spLocks noChangeArrowheads="1"/>
              </p:cNvSpPr>
              <p:nvPr/>
            </p:nvSpPr>
            <p:spPr bwMode="auto">
              <a:xfrm>
                <a:off x="432" y="0"/>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0" name="Oval 140"/>
              <p:cNvSpPr>
                <a:spLocks noChangeArrowheads="1"/>
              </p:cNvSpPr>
              <p:nvPr/>
            </p:nvSpPr>
            <p:spPr bwMode="auto">
              <a:xfrm>
                <a:off x="288" y="0"/>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1" name="Oval 141"/>
              <p:cNvSpPr>
                <a:spLocks noChangeArrowheads="1"/>
              </p:cNvSpPr>
              <p:nvPr/>
            </p:nvSpPr>
            <p:spPr bwMode="auto">
              <a:xfrm>
                <a:off x="11" y="81"/>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2" name="Oval 142"/>
              <p:cNvSpPr>
                <a:spLocks noChangeArrowheads="1"/>
              </p:cNvSpPr>
              <p:nvPr/>
            </p:nvSpPr>
            <p:spPr bwMode="auto">
              <a:xfrm>
                <a:off x="161" y="73"/>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3" name="Oval 143"/>
              <p:cNvSpPr>
                <a:spLocks noChangeArrowheads="1"/>
              </p:cNvSpPr>
              <p:nvPr/>
            </p:nvSpPr>
            <p:spPr bwMode="auto">
              <a:xfrm>
                <a:off x="288" y="92"/>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4" name="Oval 144"/>
              <p:cNvSpPr>
                <a:spLocks noChangeArrowheads="1"/>
              </p:cNvSpPr>
              <p:nvPr/>
            </p:nvSpPr>
            <p:spPr bwMode="auto">
              <a:xfrm>
                <a:off x="426" y="92"/>
                <a:ext cx="48" cy="48"/>
              </a:xfrm>
              <a:prstGeom prst="ellipse">
                <a:avLst/>
              </a:prstGeom>
              <a:solidFill>
                <a:schemeClr val="tx1"/>
              </a:solid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45" name="Group 145"/>
            <p:cNvGrpSpPr/>
            <p:nvPr/>
          </p:nvGrpSpPr>
          <p:grpSpPr bwMode="auto">
            <a:xfrm>
              <a:off x="768" y="864"/>
              <a:ext cx="816" cy="442"/>
              <a:chOff x="0" y="0"/>
              <a:chExt cx="816" cy="442"/>
            </a:xfrm>
          </p:grpSpPr>
          <p:sp>
            <p:nvSpPr>
              <p:cNvPr id="25746" name="Text Box 146"/>
              <p:cNvSpPr txBox="1">
                <a:spLocks noChangeArrowheads="1"/>
              </p:cNvSpPr>
              <p:nvPr/>
            </p:nvSpPr>
            <p:spPr bwMode="auto">
              <a:xfrm>
                <a:off x="0" y="1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Times New Roman" panose="02020503050405090304" pitchFamily="18" charset="0"/>
                  </a:rPr>
                  <a:t>N 型沟道</a:t>
                </a:r>
                <a:endParaRPr lang="zh-CN" altLang="zh-CN" sz="2000" b="1">
                  <a:solidFill>
                    <a:srgbClr val="FF3300"/>
                  </a:solidFill>
                  <a:latin typeface="Times New Roman" panose="02020503050405090304" pitchFamily="18" charset="0"/>
                </a:endParaRPr>
              </a:p>
            </p:txBody>
          </p:sp>
          <p:sp>
            <p:nvSpPr>
              <p:cNvPr id="25747" name="Line 147"/>
              <p:cNvSpPr>
                <a:spLocks noChangeShapeType="1"/>
              </p:cNvSpPr>
              <p:nvPr/>
            </p:nvSpPr>
            <p:spPr bwMode="auto">
              <a:xfrm flipV="1">
                <a:off x="288" y="0"/>
                <a:ext cx="192" cy="192"/>
              </a:xfrm>
              <a:prstGeom prst="line">
                <a:avLst/>
              </a:prstGeom>
              <a:noFill/>
              <a:ln w="28575" cmpd="sng">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5748" name="Text Box 148"/>
          <p:cNvSpPr txBox="1">
            <a:spLocks noChangeArrowheads="1"/>
          </p:cNvSpPr>
          <p:nvPr/>
        </p:nvSpPr>
        <p:spPr bwMode="auto">
          <a:xfrm>
            <a:off x="2405380" y="4930776"/>
            <a:ext cx="8610600" cy="105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solidFill>
                  <a:srgbClr val="FF3300"/>
                </a:solidFill>
                <a:latin typeface="Times New Roman" panose="02020503050405090304" pitchFamily="18" charset="0"/>
              </a:rPr>
              <a:t>　　　　　　　　　　　　　</a:t>
            </a:r>
            <a:endParaRPr lang="zh-CN" altLang="zh-CN" sz="2600" b="1">
              <a:solidFill>
                <a:srgbClr val="FF3300"/>
              </a:solidFill>
              <a:latin typeface="Times New Roman" panose="02020503050405090304" pitchFamily="18" charset="0"/>
            </a:endParaRPr>
          </a:p>
          <a:p>
            <a:pPr algn="just">
              <a:lnSpc>
                <a:spcPct val="120000"/>
              </a:lnSpc>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 </a:t>
            </a:r>
            <a:r>
              <a:rPr lang="zh-CN" altLang="zh-CN" sz="2600" b="1">
                <a:latin typeface="Times New Roman" panose="02020503050405090304" pitchFamily="18" charset="0"/>
              </a:rPr>
              <a:t>升高，N 沟道变宽。因为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DS</a:t>
            </a:r>
            <a:r>
              <a:rPr lang="zh-CN" altLang="zh-CN" sz="2600" b="1">
                <a:latin typeface="Times New Roman" panose="02020503050405090304" pitchFamily="18" charset="0"/>
              </a:rPr>
              <a:t> = 0 ，所以 </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a:t>
            </a:r>
            <a:r>
              <a:rPr lang="zh-CN" altLang="zh-CN" sz="2600" b="1">
                <a:latin typeface="Times New Roman" panose="02020503050405090304" pitchFamily="18" charset="0"/>
              </a:rPr>
              <a:t> = 0。</a:t>
            </a:r>
            <a:endParaRPr lang="zh-CN" altLang="zh-CN" sz="2600" b="1">
              <a:latin typeface="Times New Roman" panose="02020503050405090304" pitchFamily="18" charset="0"/>
            </a:endParaRPr>
          </a:p>
        </p:txBody>
      </p:sp>
      <p:sp>
        <p:nvSpPr>
          <p:cNvPr id="25749" name="Text Box 149"/>
          <p:cNvSpPr txBox="1">
            <a:spLocks noChangeArrowheads="1"/>
          </p:cNvSpPr>
          <p:nvPr/>
        </p:nvSpPr>
        <p:spPr bwMode="auto">
          <a:xfrm>
            <a:off x="2405064" y="5956300"/>
            <a:ext cx="82629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为开始形成反型层所需的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，称</a:t>
            </a:r>
            <a:r>
              <a:rPr lang="zh-CN" altLang="zh-CN" sz="2600" b="1">
                <a:solidFill>
                  <a:srgbClr val="0000FF"/>
                </a:solidFill>
                <a:latin typeface="Times New Roman" panose="02020503050405090304" pitchFamily="18" charset="0"/>
              </a:rPr>
              <a:t>开启电压</a:t>
            </a:r>
            <a:r>
              <a:rPr lang="zh-CN" altLang="zh-CN" sz="2600" b="1">
                <a:latin typeface="Times New Roman" panose="02020503050405090304" pitchFamily="18" charset="0"/>
              </a:rPr>
              <a:t>。</a:t>
            </a:r>
            <a:endParaRPr lang="zh-CN" altLang="zh-CN" sz="2600" b="1">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checkerboard(across)">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blinds(horizontal)">
                                      <p:cBhvr>
                                        <p:cTn id="12" dur="500"/>
                                        <p:tgtEl>
                                          <p:spTgt spid="2560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25605"/>
                                        </p:tgtEl>
                                        <p:attrNameLst>
                                          <p:attrName>style.visibility</p:attrName>
                                        </p:attrNameLst>
                                      </p:cBhvr>
                                      <p:to>
                                        <p:strVal val="visible"/>
                                      </p:to>
                                    </p:set>
                                    <p:anim calcmode="lin" valueType="num">
                                      <p:cBhvr>
                                        <p:cTn id="17" dur="1000" fill="hold"/>
                                        <p:tgtEl>
                                          <p:spTgt spid="25605"/>
                                        </p:tgtEl>
                                        <p:attrNameLst>
                                          <p:attrName>ppt_w</p:attrName>
                                        </p:attrNameLst>
                                      </p:cBhvr>
                                      <p:tavLst>
                                        <p:tav tm="0">
                                          <p:val>
                                            <p:fltVal val="0"/>
                                          </p:val>
                                        </p:tav>
                                        <p:tav tm="100000">
                                          <p:val>
                                            <p:strVal val="#ppt_w"/>
                                          </p:val>
                                        </p:tav>
                                      </p:tavLst>
                                    </p:anim>
                                    <p:anim calcmode="lin" valueType="num">
                                      <p:cBhvr>
                                        <p:cTn id="18" dur="1000" fill="hold"/>
                                        <p:tgtEl>
                                          <p:spTgt spid="25605"/>
                                        </p:tgtEl>
                                        <p:attrNameLst>
                                          <p:attrName>ppt_h</p:attrName>
                                        </p:attrNameLst>
                                      </p:cBhvr>
                                      <p:tavLst>
                                        <p:tav tm="0">
                                          <p:val>
                                            <p:fltVal val="0"/>
                                          </p:val>
                                        </p:tav>
                                        <p:tav tm="100000">
                                          <p:val>
                                            <p:strVal val="#ppt_h"/>
                                          </p:val>
                                        </p:tav>
                                      </p:tavLst>
                                    </p:anim>
                                    <p:anim calcmode="lin" valueType="num">
                                      <p:cBhvr>
                                        <p:cTn id="19" dur="1000" fill="hold"/>
                                        <p:tgtEl>
                                          <p:spTgt spid="25605"/>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560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25606"/>
                                        </p:tgtEl>
                                        <p:attrNameLst>
                                          <p:attrName>style.visibility</p:attrName>
                                        </p:attrNameLst>
                                      </p:cBhvr>
                                      <p:to>
                                        <p:strVal val="visible"/>
                                      </p:to>
                                    </p:set>
                                    <p:animEffect transition="in" filter="checkerboard(across)">
                                      <p:cBhvr>
                                        <p:cTn id="25" dur="500"/>
                                        <p:tgtEl>
                                          <p:spTgt spid="25606"/>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25603"/>
                                        </p:tgtEl>
                                        <p:attrNameLst>
                                          <p:attrName>style.visibility</p:attrName>
                                        </p:attrNameLst>
                                      </p:cBhvr>
                                      <p:to>
                                        <p:strVal val="visible"/>
                                      </p:to>
                                    </p:set>
                                    <p:animEffect transition="in" filter="dissolve">
                                      <p:cBhvr>
                                        <p:cTn id="29" dur="500"/>
                                        <p:tgtEl>
                                          <p:spTgt spid="25603"/>
                                        </p:tgtEl>
                                      </p:cBhvr>
                                    </p:animEffect>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25607"/>
                                        </p:tgtEl>
                                        <p:attrNameLst>
                                          <p:attrName>style.visibility</p:attrName>
                                        </p:attrNameLst>
                                      </p:cBhvr>
                                      <p:to>
                                        <p:strVal val="visible"/>
                                      </p:to>
                                    </p:set>
                                    <p:anim calcmode="lin" valueType="num">
                                      <p:cBhvr additive="base">
                                        <p:cTn id="33" dur="500" fill="hold"/>
                                        <p:tgtEl>
                                          <p:spTgt spid="25607"/>
                                        </p:tgtEl>
                                        <p:attrNameLst>
                                          <p:attrName>ppt_x</p:attrName>
                                        </p:attrNameLst>
                                      </p:cBhvr>
                                      <p:tavLst>
                                        <p:tav tm="0">
                                          <p:val>
                                            <p:strVal val="0-#ppt_w/2"/>
                                          </p:val>
                                        </p:tav>
                                        <p:tav tm="100000">
                                          <p:val>
                                            <p:strVal val="#ppt_x"/>
                                          </p:val>
                                        </p:tav>
                                      </p:tavLst>
                                    </p:anim>
                                    <p:anim calcmode="lin" valueType="num">
                                      <p:cBhvr additive="base">
                                        <p:cTn id="34" dur="500" fill="hold"/>
                                        <p:tgtEl>
                                          <p:spTgt spid="2560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25748"/>
                                        </p:tgtEl>
                                        <p:attrNameLst>
                                          <p:attrName>style.visibility</p:attrName>
                                        </p:attrNameLst>
                                      </p:cBhvr>
                                      <p:to>
                                        <p:strVal val="visible"/>
                                      </p:to>
                                    </p:set>
                                    <p:animEffect transition="in" filter="checkerboard(across)">
                                      <p:cBhvr>
                                        <p:cTn id="39" dur="500"/>
                                        <p:tgtEl>
                                          <p:spTgt spid="25748"/>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25749"/>
                                        </p:tgtEl>
                                        <p:attrNameLst>
                                          <p:attrName>style.visibility</p:attrName>
                                        </p:attrNameLst>
                                      </p:cBhvr>
                                      <p:to>
                                        <p:strVal val="visible"/>
                                      </p:to>
                                    </p:set>
                                    <p:anim calcmode="lin" valueType="num">
                                      <p:cBhvr>
                                        <p:cTn id="44" dur="500" fill="hold"/>
                                        <p:tgtEl>
                                          <p:spTgt spid="25749"/>
                                        </p:tgtEl>
                                        <p:attrNameLst>
                                          <p:attrName>ppt_w</p:attrName>
                                        </p:attrNameLst>
                                      </p:cBhvr>
                                      <p:tavLst>
                                        <p:tav tm="0">
                                          <p:val>
                                            <p:fltVal val="0"/>
                                          </p:val>
                                        </p:tav>
                                        <p:tav tm="100000">
                                          <p:val>
                                            <p:strVal val="#ppt_w"/>
                                          </p:val>
                                        </p:tav>
                                      </p:tavLst>
                                    </p:anim>
                                    <p:anim calcmode="lin" valueType="num">
                                      <p:cBhvr>
                                        <p:cTn id="45" dur="500" fill="hold"/>
                                        <p:tgtEl>
                                          <p:spTgt spid="257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utoUpdateAnimBg="0"/>
      <p:bldP spid="25604" grpId="0" autoUpdateAnimBg="0"/>
      <p:bldP spid="25605" grpId="0" autoUpdateAnimBg="0"/>
      <p:bldP spid="25606" grpId="0" autoUpdateAnimBg="0"/>
      <p:bldP spid="25607" grpId="0" autoUpdateAnimBg="0"/>
      <p:bldP spid="25748" grpId="0" autoUpdateAnimBg="0"/>
      <p:bldP spid="2574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p:cNvPicPr>
            <a:picLocks noChangeAspect="1"/>
          </p:cNvPicPr>
          <p:nvPr/>
        </p:nvPicPr>
        <p:blipFill>
          <a:blip r:embed="rId1"/>
          <a:stretch>
            <a:fillRect/>
          </a:stretch>
        </p:blipFill>
        <p:spPr>
          <a:xfrm>
            <a:off x="1386205" y="911860"/>
            <a:ext cx="9758680" cy="5034915"/>
          </a:xfrm>
          <a:prstGeom prst="rect">
            <a:avLst/>
          </a:prstGeom>
        </p:spPr>
      </p:pic>
      <p:sp>
        <p:nvSpPr>
          <p:cNvPr id="9" name="灯片编号占位符 8"/>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2438400" y="549275"/>
            <a:ext cx="693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4</a:t>
            </a:r>
            <a:r>
              <a:rPr lang="zh-CN" altLang="zh-CN" sz="2600" b="1">
                <a:solidFill>
                  <a:srgbClr val="9900CC"/>
                </a:solidFill>
                <a:latin typeface="宋体" pitchFamily="2" charset="-122"/>
              </a:rPr>
              <a:t>)</a:t>
            </a:r>
            <a:r>
              <a:rPr lang="zh-CN" altLang="zh-CN" sz="2600" b="1">
                <a:solidFill>
                  <a:srgbClr val="9900CC"/>
                </a:solidFill>
                <a:latin typeface="Times New Roman" panose="02020503050405090304" pitchFamily="18" charset="0"/>
              </a:rPr>
              <a:t> </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DS </a:t>
            </a:r>
            <a:r>
              <a:rPr lang="zh-CN" altLang="zh-CN" sz="2600" b="1">
                <a:solidFill>
                  <a:srgbClr val="9900CC"/>
                </a:solidFill>
                <a:latin typeface="Times New Roman" panose="02020503050405090304" pitchFamily="18" charset="0"/>
              </a:rPr>
              <a:t>对导电沟道的影响 </a:t>
            </a:r>
            <a:r>
              <a:rPr lang="zh-CN" altLang="zh-CN" sz="2600" b="1">
                <a:latin typeface="宋体" pitchFamily="2" charset="-122"/>
              </a:rPr>
              <a:t>(</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 </a:t>
            </a:r>
            <a:r>
              <a:rPr lang="zh-CN" altLang="zh-CN" sz="2600" b="1">
                <a:latin typeface="Times New Roman" panose="02020503050405090304" pitchFamily="18" charset="0"/>
              </a:rPr>
              <a:t>&gt;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r>
              <a:rPr lang="zh-CN" altLang="zh-CN" sz="2600" b="1">
                <a:latin typeface="宋体" pitchFamily="2" charset="-122"/>
              </a:rPr>
              <a:t>)</a:t>
            </a:r>
            <a:endParaRPr lang="zh-CN" altLang="zh-CN" sz="2600" b="1">
              <a:latin typeface="宋体" pitchFamily="2" charset="-122"/>
            </a:endParaRPr>
          </a:p>
        </p:txBody>
      </p:sp>
      <p:sp>
        <p:nvSpPr>
          <p:cNvPr id="27651" name="Text Box 3"/>
          <p:cNvSpPr txBox="1">
            <a:spLocks noChangeArrowheads="1"/>
          </p:cNvSpPr>
          <p:nvPr/>
        </p:nvSpPr>
        <p:spPr bwMode="auto">
          <a:xfrm>
            <a:off x="1774825" y="1628776"/>
            <a:ext cx="47244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导电沟道呈现一个楔形。漏极形成电流 </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7652" name="Text Box 4"/>
          <p:cNvSpPr txBox="1">
            <a:spLocks noChangeArrowheads="1"/>
          </p:cNvSpPr>
          <p:nvPr/>
        </p:nvSpPr>
        <p:spPr bwMode="auto">
          <a:xfrm>
            <a:off x="1524001" y="2781300"/>
            <a:ext cx="5508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rgbClr val="0000FF"/>
                </a:solidFill>
                <a:latin typeface="Times New Roman" panose="02020503050405090304" pitchFamily="18" charset="0"/>
              </a:rPr>
              <a:t>b.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DS</a:t>
            </a:r>
            <a:r>
              <a:rPr lang="zh-CN" altLang="zh-CN" sz="2600" b="1">
                <a:solidFill>
                  <a:srgbClr val="0000FF"/>
                </a:solidFill>
                <a:latin typeface="Times New Roman" panose="02020503050405090304" pitchFamily="18" charset="0"/>
              </a:rPr>
              <a:t>=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GS</a:t>
            </a:r>
            <a:r>
              <a:rPr lang="zh-CN" altLang="zh-CN" sz="2600" b="1">
                <a:solidFill>
                  <a:srgbClr val="0000FF"/>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r>
              <a:rPr lang="zh-CN" altLang="zh-CN" sz="2600" b="1" baseline="-25000">
                <a:solidFill>
                  <a:srgbClr val="0000FF"/>
                </a:solidFill>
                <a:latin typeface="Times New Roman" panose="02020503050405090304" pitchFamily="18" charset="0"/>
              </a:rPr>
              <a:t>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GD</a:t>
            </a:r>
            <a:r>
              <a:rPr lang="zh-CN" altLang="zh-CN" sz="2600" b="1">
                <a:solidFill>
                  <a:srgbClr val="0000FF"/>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7653" name="Text Box 5"/>
          <p:cNvSpPr txBox="1">
            <a:spLocks noChangeArrowheads="1"/>
          </p:cNvSpPr>
          <p:nvPr/>
        </p:nvSpPr>
        <p:spPr bwMode="auto">
          <a:xfrm>
            <a:off x="1774825" y="3500439"/>
            <a:ext cx="48006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靠近漏极沟道达到临界开启程度，出现预夹断。</a:t>
            </a:r>
            <a:endParaRPr lang="zh-CN" altLang="zh-CN" sz="2600" b="1">
              <a:latin typeface="Times New Roman" panose="02020503050405090304" pitchFamily="18" charset="0"/>
            </a:endParaRPr>
          </a:p>
        </p:txBody>
      </p:sp>
      <p:sp>
        <p:nvSpPr>
          <p:cNvPr id="27654" name="Text Box 6"/>
          <p:cNvSpPr txBox="1">
            <a:spLocks noChangeArrowheads="1"/>
          </p:cNvSpPr>
          <p:nvPr/>
        </p:nvSpPr>
        <p:spPr bwMode="auto">
          <a:xfrm>
            <a:off x="1905000" y="4648201"/>
            <a:ext cx="4838700"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rgbClr val="0000FF"/>
                </a:solidFill>
                <a:latin typeface="Times New Roman" panose="02020503050405090304" pitchFamily="18" charset="0"/>
              </a:rPr>
              <a:t>c.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DS </a:t>
            </a:r>
            <a:r>
              <a:rPr lang="zh-CN" altLang="zh-CN" sz="2600" b="1">
                <a:solidFill>
                  <a:srgbClr val="0000FF"/>
                </a:solidFill>
                <a:latin typeface="Times New Roman" panose="02020503050405090304" pitchFamily="18" charset="0"/>
              </a:rPr>
              <a:t>&gt;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GS</a:t>
            </a:r>
            <a:r>
              <a:rPr lang="zh-CN" altLang="zh-CN" sz="2600" b="1">
                <a:solidFill>
                  <a:srgbClr val="0000FF"/>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r>
              <a:rPr lang="zh-CN" altLang="zh-CN" sz="2600" b="1">
                <a:solidFill>
                  <a:srgbClr val="0000FF"/>
                </a:solidFill>
                <a:latin typeface="Times New Roman" panose="02020503050405090304" pitchFamily="18" charset="0"/>
              </a:rPr>
              <a:t>，</a:t>
            </a:r>
            <a:endParaRPr lang="zh-CN" altLang="zh-CN" sz="2600" b="1">
              <a:solidFill>
                <a:srgbClr val="0000FF"/>
              </a:solidFill>
              <a:latin typeface="Times New Roman" panose="02020503050405090304" pitchFamily="18" charset="0"/>
            </a:endParaRPr>
          </a:p>
          <a:p>
            <a:pPr algn="just">
              <a:spcBef>
                <a:spcPct val="50000"/>
              </a:spcBef>
            </a:pPr>
            <a:r>
              <a:rPr lang="zh-CN" altLang="zh-CN" sz="2600" b="1" baseline="-25000">
                <a:solidFill>
                  <a:srgbClr val="0000FF"/>
                </a:solidFill>
                <a:latin typeface="Times New Roman" panose="02020503050405090304" pitchFamily="18" charset="0"/>
              </a:rPr>
              <a:t>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GD</a:t>
            </a:r>
            <a:r>
              <a:rPr lang="zh-CN" altLang="zh-CN" sz="2600" b="1">
                <a:solidFill>
                  <a:srgbClr val="0000FF"/>
                </a:solidFill>
                <a:latin typeface="Times New Roman" panose="02020503050405090304" pitchFamily="18" charset="0"/>
              </a:rPr>
              <a:t> &lt;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7655" name="Text Box 7"/>
          <p:cNvSpPr txBox="1">
            <a:spLocks noChangeArrowheads="1"/>
          </p:cNvSpPr>
          <p:nvPr/>
        </p:nvSpPr>
        <p:spPr bwMode="auto">
          <a:xfrm>
            <a:off x="1524000" y="5813426"/>
            <a:ext cx="84582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由于夹断区的沟道电阻很大，</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DS </a:t>
            </a:r>
            <a:r>
              <a:rPr lang="zh-CN" altLang="zh-CN" sz="2600" b="1">
                <a:latin typeface="Times New Roman" panose="02020503050405090304" pitchFamily="18" charset="0"/>
              </a:rPr>
              <a:t>逐渐增大时，导电沟道两端电压基本不变， </a:t>
            </a:r>
            <a:r>
              <a:rPr lang="zh-CN" altLang="zh-CN" sz="2400" b="1" i="1">
                <a:latin typeface="Times New Roman" panose="02020503050405090304" pitchFamily="18" charset="0"/>
              </a:rPr>
              <a:t>i</a:t>
            </a:r>
            <a:r>
              <a:rPr lang="zh-CN" altLang="zh-CN" sz="2400" b="1" baseline="-25000">
                <a:latin typeface="Times New Roman" panose="02020503050405090304" pitchFamily="18" charset="0"/>
              </a:rPr>
              <a:t>D</a:t>
            </a:r>
            <a:r>
              <a:rPr lang="zh-CN" altLang="zh-CN" sz="2600" b="1">
                <a:latin typeface="Times New Roman" panose="02020503050405090304" pitchFamily="18" charset="0"/>
              </a:rPr>
              <a:t>因而基本不变。</a:t>
            </a:r>
            <a:endParaRPr lang="zh-CN" altLang="zh-CN" sz="2600" b="1">
              <a:latin typeface="Times New Roman" panose="02020503050405090304" pitchFamily="18" charset="0"/>
            </a:endParaRPr>
          </a:p>
        </p:txBody>
      </p:sp>
      <p:sp>
        <p:nvSpPr>
          <p:cNvPr id="27656" name="Text Box 8"/>
          <p:cNvSpPr txBox="1">
            <a:spLocks noChangeArrowheads="1"/>
          </p:cNvSpPr>
          <p:nvPr/>
        </p:nvSpPr>
        <p:spPr bwMode="auto">
          <a:xfrm>
            <a:off x="1905001" y="1052513"/>
            <a:ext cx="77200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rgbClr val="0000FF"/>
                </a:solidFill>
                <a:latin typeface="Times New Roman" panose="02020503050405090304" pitchFamily="18" charset="0"/>
              </a:rPr>
              <a:t>a.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DS</a:t>
            </a:r>
            <a:r>
              <a:rPr lang="zh-CN" altLang="zh-CN" sz="2600" b="1">
                <a:solidFill>
                  <a:srgbClr val="0000FF"/>
                </a:solidFill>
                <a:latin typeface="Times New Roman" panose="02020503050405090304" pitchFamily="18" charset="0"/>
              </a:rPr>
              <a:t> &lt;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GS</a:t>
            </a:r>
            <a:r>
              <a:rPr lang="zh-CN" altLang="zh-CN" sz="2600" b="1">
                <a:solidFill>
                  <a:srgbClr val="0000FF"/>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r>
              <a:rPr lang="zh-CN" altLang="zh-CN" sz="2600" b="1" baseline="-25000">
                <a:solidFill>
                  <a:srgbClr val="0000FF"/>
                </a:solidFill>
                <a:latin typeface="Times New Roman" panose="02020503050405090304" pitchFamily="18" charset="0"/>
              </a:rPr>
              <a:t>  </a:t>
            </a:r>
            <a:r>
              <a:rPr lang="zh-CN" altLang="zh-CN" sz="2600" b="1">
                <a:solidFill>
                  <a:srgbClr val="0000FF"/>
                </a:solidFill>
                <a:latin typeface="Times New Roman" panose="02020503050405090304" pitchFamily="18" charset="0"/>
              </a:rPr>
              <a:t>，即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GD</a:t>
            </a:r>
            <a:r>
              <a:rPr lang="zh-CN" altLang="zh-CN" sz="2600" b="1">
                <a:solidFill>
                  <a:srgbClr val="0000FF"/>
                </a:solidFill>
                <a:latin typeface="Times New Roman" panose="02020503050405090304" pitchFamily="18" charset="0"/>
              </a:rPr>
              <a:t> =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GS</a:t>
            </a:r>
            <a:r>
              <a:rPr lang="zh-CN" altLang="zh-CN" sz="2600" b="1">
                <a:solidFill>
                  <a:srgbClr val="0000FF"/>
                </a:solidFill>
                <a:latin typeface="Times New Roman" panose="02020503050405090304" pitchFamily="18" charset="0"/>
              </a:rPr>
              <a:t> – </a:t>
            </a:r>
            <a:r>
              <a:rPr lang="zh-CN" altLang="zh-CN" sz="26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DS</a:t>
            </a:r>
            <a:r>
              <a:rPr lang="zh-CN" altLang="zh-CN" sz="2600" b="1">
                <a:solidFill>
                  <a:srgbClr val="0000FF"/>
                </a:solidFill>
                <a:latin typeface="Times New Roman" panose="02020503050405090304" pitchFamily="18" charset="0"/>
              </a:rPr>
              <a:t> &gt;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grpSp>
        <p:nvGrpSpPr>
          <p:cNvPr id="27657" name="Group 9"/>
          <p:cNvGrpSpPr/>
          <p:nvPr/>
        </p:nvGrpSpPr>
        <p:grpSpPr bwMode="auto">
          <a:xfrm>
            <a:off x="7010400" y="1905001"/>
            <a:ext cx="3200400" cy="3490913"/>
            <a:chOff x="0" y="0"/>
            <a:chExt cx="2016" cy="2199"/>
          </a:xfrm>
        </p:grpSpPr>
        <p:sp>
          <p:nvSpPr>
            <p:cNvPr id="27658" name="Line 10"/>
            <p:cNvSpPr>
              <a:spLocks noChangeShapeType="1"/>
            </p:cNvSpPr>
            <p:nvPr/>
          </p:nvSpPr>
          <p:spPr bwMode="auto">
            <a:xfrm>
              <a:off x="0" y="291"/>
              <a:ext cx="870"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659" name="Group 11"/>
            <p:cNvGrpSpPr/>
            <p:nvPr/>
          </p:nvGrpSpPr>
          <p:grpSpPr bwMode="auto">
            <a:xfrm>
              <a:off x="1028" y="415"/>
              <a:ext cx="79" cy="416"/>
              <a:chOff x="0" y="0"/>
              <a:chExt cx="96" cy="480"/>
            </a:xfrm>
          </p:grpSpPr>
          <p:sp>
            <p:nvSpPr>
              <p:cNvPr id="27660" name="Line 12"/>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1" name="Oval 13"/>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62" name="Line 14"/>
            <p:cNvSpPr>
              <a:spLocks noChangeShapeType="1"/>
            </p:cNvSpPr>
            <p:nvPr/>
          </p:nvSpPr>
          <p:spPr bwMode="auto">
            <a:xfrm>
              <a:off x="405" y="311"/>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3" name="Oval 15"/>
            <p:cNvSpPr>
              <a:spLocks noChangeArrowheads="1"/>
            </p:cNvSpPr>
            <p:nvPr/>
          </p:nvSpPr>
          <p:spPr bwMode="auto">
            <a:xfrm>
              <a:off x="356" y="249"/>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4" name="Line 16"/>
            <p:cNvSpPr>
              <a:spLocks noChangeShapeType="1"/>
            </p:cNvSpPr>
            <p:nvPr/>
          </p:nvSpPr>
          <p:spPr bwMode="auto">
            <a:xfrm>
              <a:off x="317" y="789"/>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5" name="Line 17"/>
            <p:cNvSpPr>
              <a:spLocks noChangeShapeType="1"/>
            </p:cNvSpPr>
            <p:nvPr/>
          </p:nvSpPr>
          <p:spPr bwMode="auto">
            <a:xfrm>
              <a:off x="1067" y="1745"/>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6" name="Oval 18"/>
            <p:cNvSpPr>
              <a:spLocks noChangeArrowheads="1"/>
            </p:cNvSpPr>
            <p:nvPr/>
          </p:nvSpPr>
          <p:spPr bwMode="auto">
            <a:xfrm>
              <a:off x="1028" y="207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Line 19"/>
            <p:cNvSpPr>
              <a:spLocks noChangeShapeType="1"/>
            </p:cNvSpPr>
            <p:nvPr/>
          </p:nvSpPr>
          <p:spPr bwMode="auto">
            <a:xfrm>
              <a:off x="870" y="789"/>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668" name="Group 20"/>
            <p:cNvGrpSpPr/>
            <p:nvPr/>
          </p:nvGrpSpPr>
          <p:grpSpPr bwMode="auto">
            <a:xfrm>
              <a:off x="317" y="789"/>
              <a:ext cx="1462" cy="125"/>
              <a:chOff x="0" y="0"/>
              <a:chExt cx="1776" cy="144"/>
            </a:xfrm>
          </p:grpSpPr>
          <p:sp>
            <p:nvSpPr>
              <p:cNvPr id="27669" name="Rectangle 21"/>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Line 22"/>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1" name="Line 23"/>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2" name="Line 24"/>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3" name="Line 25"/>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4" name="Line 26"/>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5" name="Line 27"/>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6" name="Line 28"/>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7" name="Line 29"/>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8" name="Line 30"/>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9" name="Line 31"/>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0" name="Line 32"/>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1" name="Line 33"/>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2" name="Line 34"/>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3" name="Line 35"/>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4" name="Line 36"/>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5" name="Line 37"/>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6" name="Line 38"/>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7" name="Line 39"/>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8" name="Line 40"/>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89" name="Line 41"/>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690" name="Group 42"/>
            <p:cNvGrpSpPr/>
            <p:nvPr/>
          </p:nvGrpSpPr>
          <p:grpSpPr bwMode="auto">
            <a:xfrm>
              <a:off x="514" y="789"/>
              <a:ext cx="1067" cy="125"/>
              <a:chOff x="0" y="0"/>
              <a:chExt cx="1296" cy="144"/>
            </a:xfrm>
          </p:grpSpPr>
          <p:sp>
            <p:nvSpPr>
              <p:cNvPr id="27691" name="AutoShape 43"/>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2" name="Line 44"/>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3" name="Line 45"/>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694" name="Group 46"/>
              <p:cNvGrpSpPr/>
              <p:nvPr/>
            </p:nvGrpSpPr>
            <p:grpSpPr bwMode="auto">
              <a:xfrm>
                <a:off x="0" y="0"/>
                <a:ext cx="336" cy="144"/>
                <a:chOff x="0" y="0"/>
                <a:chExt cx="336" cy="144"/>
              </a:xfrm>
            </p:grpSpPr>
            <p:sp>
              <p:nvSpPr>
                <p:cNvPr id="27695" name="AutoShape 47"/>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6" name="Line 48"/>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7" name="Line 49"/>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98" name="Line 50"/>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699" name="Line 51"/>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00" name="Rectangle 52"/>
            <p:cNvSpPr>
              <a:spLocks noChangeArrowheads="1"/>
            </p:cNvSpPr>
            <p:nvPr/>
          </p:nvSpPr>
          <p:spPr bwMode="auto">
            <a:xfrm>
              <a:off x="317" y="914"/>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1" name="Text Box 53"/>
            <p:cNvSpPr txBox="1">
              <a:spLocks noChangeArrowheads="1"/>
            </p:cNvSpPr>
            <p:nvPr/>
          </p:nvSpPr>
          <p:spPr bwMode="auto">
            <a:xfrm>
              <a:off x="752" y="1330"/>
              <a:ext cx="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 型衬底</a:t>
              </a:r>
              <a:endParaRPr lang="zh-CN" altLang="zh-CN" sz="2000" b="1">
                <a:latin typeface="Times New Roman" panose="02020503050405090304" pitchFamily="18" charset="0"/>
              </a:endParaRPr>
            </a:p>
          </p:txBody>
        </p:sp>
        <p:grpSp>
          <p:nvGrpSpPr>
            <p:cNvPr id="27702" name="Group 54"/>
            <p:cNvGrpSpPr/>
            <p:nvPr/>
          </p:nvGrpSpPr>
          <p:grpSpPr bwMode="auto">
            <a:xfrm>
              <a:off x="475" y="914"/>
              <a:ext cx="395" cy="250"/>
              <a:chOff x="0" y="0"/>
              <a:chExt cx="480" cy="289"/>
            </a:xfrm>
          </p:grpSpPr>
          <p:sp>
            <p:nvSpPr>
              <p:cNvPr id="27703" name="Rectangle 55"/>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4" name="Text Box 56"/>
              <p:cNvSpPr txBox="1">
                <a:spLocks noChangeArrowheads="1"/>
              </p:cNvSpPr>
              <p:nvPr/>
            </p:nvSpPr>
            <p:spPr bwMode="auto">
              <a:xfrm>
                <a:off x="97" y="0"/>
                <a:ext cx="38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7705" name="Group 57"/>
            <p:cNvGrpSpPr/>
            <p:nvPr/>
          </p:nvGrpSpPr>
          <p:grpSpPr bwMode="auto">
            <a:xfrm>
              <a:off x="1265" y="905"/>
              <a:ext cx="395" cy="250"/>
              <a:chOff x="0" y="0"/>
              <a:chExt cx="480" cy="289"/>
            </a:xfrm>
          </p:grpSpPr>
          <p:sp>
            <p:nvSpPr>
              <p:cNvPr id="27706" name="Rectangle 58"/>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7" name="Text Box 59"/>
              <p:cNvSpPr txBox="1">
                <a:spLocks noChangeArrowheads="1"/>
              </p:cNvSpPr>
              <p:nvPr/>
            </p:nvSpPr>
            <p:spPr bwMode="auto">
              <a:xfrm>
                <a:off x="96" y="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7708" name="Text Box 60"/>
            <p:cNvSpPr txBox="1">
              <a:spLocks noChangeArrowheads="1"/>
            </p:cNvSpPr>
            <p:nvPr/>
          </p:nvSpPr>
          <p:spPr bwMode="auto">
            <a:xfrm>
              <a:off x="1107" y="191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7709" name="Text Box 61"/>
            <p:cNvSpPr txBox="1">
              <a:spLocks noChangeArrowheads="1"/>
            </p:cNvSpPr>
            <p:nvPr/>
          </p:nvSpPr>
          <p:spPr bwMode="auto">
            <a:xfrm>
              <a:off x="1107"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7710" name="Text Box 62"/>
            <p:cNvSpPr txBox="1">
              <a:spLocks noChangeArrowheads="1"/>
            </p:cNvSpPr>
            <p:nvPr/>
          </p:nvSpPr>
          <p:spPr bwMode="auto">
            <a:xfrm>
              <a:off x="198"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7711" name="Text Box 63"/>
            <p:cNvSpPr txBox="1">
              <a:spLocks noChangeArrowheads="1"/>
            </p:cNvSpPr>
            <p:nvPr/>
          </p:nvSpPr>
          <p:spPr bwMode="auto">
            <a:xfrm>
              <a:off x="1660" y="457"/>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7712" name="Group 64"/>
            <p:cNvGrpSpPr/>
            <p:nvPr/>
          </p:nvGrpSpPr>
          <p:grpSpPr bwMode="auto">
            <a:xfrm>
              <a:off x="1581" y="249"/>
              <a:ext cx="198" cy="540"/>
              <a:chOff x="0" y="0"/>
              <a:chExt cx="240" cy="624"/>
            </a:xfrm>
          </p:grpSpPr>
          <p:grpSp>
            <p:nvGrpSpPr>
              <p:cNvPr id="27713" name="Group 65"/>
              <p:cNvGrpSpPr/>
              <p:nvPr/>
            </p:nvGrpSpPr>
            <p:grpSpPr bwMode="auto">
              <a:xfrm>
                <a:off x="48" y="0"/>
                <a:ext cx="96" cy="624"/>
                <a:chOff x="0" y="0"/>
                <a:chExt cx="96" cy="624"/>
              </a:xfrm>
            </p:grpSpPr>
            <p:sp>
              <p:nvSpPr>
                <p:cNvPr id="27714" name="Line 66"/>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5" name="Oval 67"/>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716" name="Line 68"/>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17" name="Line 69"/>
            <p:cNvSpPr>
              <a:spLocks noChangeShapeType="1"/>
            </p:cNvSpPr>
            <p:nvPr/>
          </p:nvSpPr>
          <p:spPr bwMode="auto">
            <a:xfrm>
              <a:off x="11" y="280"/>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8" name="Line 70"/>
            <p:cNvSpPr>
              <a:spLocks noChangeShapeType="1"/>
            </p:cNvSpPr>
            <p:nvPr/>
          </p:nvSpPr>
          <p:spPr bwMode="auto">
            <a:xfrm>
              <a:off x="701" y="582"/>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19" name="Line 71"/>
            <p:cNvSpPr>
              <a:spLocks noChangeShapeType="1"/>
            </p:cNvSpPr>
            <p:nvPr/>
          </p:nvSpPr>
          <p:spPr bwMode="auto">
            <a:xfrm>
              <a:off x="780" y="498"/>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0" name="Line 72"/>
            <p:cNvSpPr>
              <a:spLocks noChangeShapeType="1"/>
            </p:cNvSpPr>
            <p:nvPr/>
          </p:nvSpPr>
          <p:spPr bwMode="auto">
            <a:xfrm>
              <a:off x="385" y="665"/>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1" name="Line 73"/>
            <p:cNvSpPr>
              <a:spLocks noChangeShapeType="1"/>
            </p:cNvSpPr>
            <p:nvPr/>
          </p:nvSpPr>
          <p:spPr bwMode="auto">
            <a:xfrm>
              <a:off x="762" y="665"/>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2" name="Oval 74"/>
            <p:cNvSpPr>
              <a:spLocks noChangeArrowheads="1"/>
            </p:cNvSpPr>
            <p:nvPr/>
          </p:nvSpPr>
          <p:spPr bwMode="auto">
            <a:xfrm>
              <a:off x="356" y="614"/>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723" name="Group 75"/>
            <p:cNvGrpSpPr/>
            <p:nvPr/>
          </p:nvGrpSpPr>
          <p:grpSpPr bwMode="auto">
            <a:xfrm>
              <a:off x="1581" y="249"/>
              <a:ext cx="198" cy="540"/>
              <a:chOff x="0" y="0"/>
              <a:chExt cx="240" cy="624"/>
            </a:xfrm>
          </p:grpSpPr>
          <p:grpSp>
            <p:nvGrpSpPr>
              <p:cNvPr id="27724" name="Group 76"/>
              <p:cNvGrpSpPr/>
              <p:nvPr/>
            </p:nvGrpSpPr>
            <p:grpSpPr bwMode="auto">
              <a:xfrm>
                <a:off x="48" y="0"/>
                <a:ext cx="96" cy="624"/>
                <a:chOff x="0" y="0"/>
                <a:chExt cx="96" cy="624"/>
              </a:xfrm>
            </p:grpSpPr>
            <p:sp>
              <p:nvSpPr>
                <p:cNvPr id="27725" name="Line 77"/>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6" name="Oval 78"/>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727" name="Line 79"/>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28" name="Line 80"/>
            <p:cNvSpPr>
              <a:spLocks noChangeShapeType="1"/>
            </p:cNvSpPr>
            <p:nvPr/>
          </p:nvSpPr>
          <p:spPr bwMode="auto">
            <a:xfrm>
              <a:off x="0" y="1983"/>
              <a:ext cx="1067"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29" name="Oval 81"/>
            <p:cNvSpPr>
              <a:spLocks noChangeArrowheads="1"/>
            </p:cNvSpPr>
            <p:nvPr/>
          </p:nvSpPr>
          <p:spPr bwMode="auto">
            <a:xfrm>
              <a:off x="1034" y="1932"/>
              <a:ext cx="79" cy="84"/>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0" name="Text Box 82"/>
            <p:cNvSpPr txBox="1">
              <a:spLocks noChangeArrowheads="1"/>
            </p:cNvSpPr>
            <p:nvPr/>
          </p:nvSpPr>
          <p:spPr bwMode="auto">
            <a:xfrm>
              <a:off x="474" y="282"/>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7731" name="Line 83"/>
            <p:cNvSpPr>
              <a:spLocks noChangeShapeType="1"/>
            </p:cNvSpPr>
            <p:nvPr/>
          </p:nvSpPr>
          <p:spPr bwMode="auto">
            <a:xfrm>
              <a:off x="1028" y="291"/>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732" name="Group 84"/>
            <p:cNvGrpSpPr/>
            <p:nvPr/>
          </p:nvGrpSpPr>
          <p:grpSpPr bwMode="auto">
            <a:xfrm>
              <a:off x="814" y="149"/>
              <a:ext cx="356" cy="291"/>
              <a:chOff x="0" y="0"/>
              <a:chExt cx="432" cy="336"/>
            </a:xfrm>
          </p:grpSpPr>
          <p:sp>
            <p:nvSpPr>
              <p:cNvPr id="27733" name="Line 85"/>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4" name="Line 86"/>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5" name="Line 87"/>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6" name="Line 88"/>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37" name="Line 89"/>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38" name="Oval 90"/>
            <p:cNvSpPr>
              <a:spLocks noChangeArrowheads="1"/>
            </p:cNvSpPr>
            <p:nvPr/>
          </p:nvSpPr>
          <p:spPr bwMode="auto">
            <a:xfrm>
              <a:off x="1023" y="603"/>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9" name="Text Box 91"/>
            <p:cNvSpPr txBox="1">
              <a:spLocks noChangeArrowheads="1"/>
            </p:cNvSpPr>
            <p:nvPr/>
          </p:nvSpPr>
          <p:spPr bwMode="auto">
            <a:xfrm>
              <a:off x="632" y="0"/>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7740" name="未知"/>
            <p:cNvSpPr/>
            <p:nvPr/>
          </p:nvSpPr>
          <p:spPr bwMode="auto">
            <a:xfrm>
              <a:off x="830" y="992"/>
              <a:ext cx="442" cy="89"/>
            </a:xfrm>
            <a:custGeom>
              <a:avLst/>
              <a:gdLst>
                <a:gd name="T0" fmla="*/ 0 w 536"/>
                <a:gd name="T1" fmla="*/ 103 h 103"/>
                <a:gd name="T2" fmla="*/ 536 w 536"/>
                <a:gd name="T3" fmla="*/ 0 h 103"/>
              </a:gdLst>
              <a:ahLst/>
              <a:cxnLst>
                <a:cxn ang="0">
                  <a:pos x="T0" y="T1"/>
                </a:cxn>
                <a:cxn ang="0">
                  <a:pos x="T2" y="T3"/>
                </a:cxn>
              </a:cxnLst>
              <a:rect l="0" t="0" r="r" b="b"/>
              <a:pathLst>
                <a:path w="536" h="103">
                  <a:moveTo>
                    <a:pt x="0" y="103"/>
                  </a:moveTo>
                  <a:lnTo>
                    <a:pt x="536" y="0"/>
                  </a:lnTo>
                </a:path>
              </a:pathLst>
            </a:custGeom>
            <a:noFill/>
            <a:ln w="28575"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41" name="Line 93"/>
            <p:cNvSpPr>
              <a:spLocks noChangeShapeType="1"/>
            </p:cNvSpPr>
            <p:nvPr/>
          </p:nvSpPr>
          <p:spPr bwMode="auto">
            <a:xfrm>
              <a:off x="830" y="955"/>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42" name="Line 94"/>
            <p:cNvSpPr>
              <a:spLocks noChangeShapeType="1"/>
            </p:cNvSpPr>
            <p:nvPr/>
          </p:nvSpPr>
          <p:spPr bwMode="auto">
            <a:xfrm>
              <a:off x="830" y="997"/>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743" name="Group 95"/>
          <p:cNvGrpSpPr/>
          <p:nvPr/>
        </p:nvGrpSpPr>
        <p:grpSpPr bwMode="auto">
          <a:xfrm>
            <a:off x="6600825" y="1844675"/>
            <a:ext cx="3657600" cy="3581400"/>
            <a:chOff x="0" y="0"/>
            <a:chExt cx="2304" cy="2256"/>
          </a:xfrm>
        </p:grpSpPr>
        <p:sp>
          <p:nvSpPr>
            <p:cNvPr id="27744" name="Rectangle 96"/>
            <p:cNvSpPr>
              <a:spLocks noChangeArrowheads="1"/>
            </p:cNvSpPr>
            <p:nvPr/>
          </p:nvSpPr>
          <p:spPr bwMode="auto">
            <a:xfrm>
              <a:off x="0" y="0"/>
              <a:ext cx="2304" cy="225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45" name="Line 97"/>
            <p:cNvSpPr>
              <a:spLocks noChangeShapeType="1"/>
            </p:cNvSpPr>
            <p:nvPr/>
          </p:nvSpPr>
          <p:spPr bwMode="auto">
            <a:xfrm>
              <a:off x="288" y="339"/>
              <a:ext cx="870"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746" name="Group 98"/>
            <p:cNvGrpSpPr/>
            <p:nvPr/>
          </p:nvGrpSpPr>
          <p:grpSpPr bwMode="auto">
            <a:xfrm>
              <a:off x="1316" y="463"/>
              <a:ext cx="79" cy="416"/>
              <a:chOff x="0" y="0"/>
              <a:chExt cx="96" cy="480"/>
            </a:xfrm>
          </p:grpSpPr>
          <p:sp>
            <p:nvSpPr>
              <p:cNvPr id="27747" name="Line 99"/>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48" name="Oval 100"/>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749" name="Line 101"/>
            <p:cNvSpPr>
              <a:spLocks noChangeShapeType="1"/>
            </p:cNvSpPr>
            <p:nvPr/>
          </p:nvSpPr>
          <p:spPr bwMode="auto">
            <a:xfrm>
              <a:off x="693" y="359"/>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0" name="Oval 102"/>
            <p:cNvSpPr>
              <a:spLocks noChangeArrowheads="1"/>
            </p:cNvSpPr>
            <p:nvPr/>
          </p:nvSpPr>
          <p:spPr bwMode="auto">
            <a:xfrm>
              <a:off x="644" y="29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 name="Line 103"/>
            <p:cNvSpPr>
              <a:spLocks noChangeShapeType="1"/>
            </p:cNvSpPr>
            <p:nvPr/>
          </p:nvSpPr>
          <p:spPr bwMode="auto">
            <a:xfrm>
              <a:off x="605" y="837"/>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 name="Line 104"/>
            <p:cNvSpPr>
              <a:spLocks noChangeShapeType="1"/>
            </p:cNvSpPr>
            <p:nvPr/>
          </p:nvSpPr>
          <p:spPr bwMode="auto">
            <a:xfrm>
              <a:off x="1355" y="1793"/>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3" name="Oval 105"/>
            <p:cNvSpPr>
              <a:spLocks noChangeArrowheads="1"/>
            </p:cNvSpPr>
            <p:nvPr/>
          </p:nvSpPr>
          <p:spPr bwMode="auto">
            <a:xfrm>
              <a:off x="1316" y="2125"/>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 name="Line 106"/>
            <p:cNvSpPr>
              <a:spLocks noChangeShapeType="1"/>
            </p:cNvSpPr>
            <p:nvPr/>
          </p:nvSpPr>
          <p:spPr bwMode="auto">
            <a:xfrm>
              <a:off x="1158" y="837"/>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755" name="Group 107"/>
            <p:cNvGrpSpPr/>
            <p:nvPr/>
          </p:nvGrpSpPr>
          <p:grpSpPr bwMode="auto">
            <a:xfrm>
              <a:off x="605" y="837"/>
              <a:ext cx="1462" cy="125"/>
              <a:chOff x="0" y="0"/>
              <a:chExt cx="1776" cy="144"/>
            </a:xfrm>
          </p:grpSpPr>
          <p:sp>
            <p:nvSpPr>
              <p:cNvPr id="27756" name="Rectangle 108"/>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7" name="Line 109"/>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8" name="Line 110"/>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9" name="Line 111"/>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0" name="Line 112"/>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1" name="Line 113"/>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2" name="Line 114"/>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3" name="Line 115"/>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4" name="Line 116"/>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5" name="Line 117"/>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6" name="Line 118"/>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7" name="Line 119"/>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8" name="Line 120"/>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69" name="Line 121"/>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0" name="Line 122"/>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1" name="Line 123"/>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2" name="Line 124"/>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3" name="Line 125"/>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4" name="Line 126"/>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5" name="Line 127"/>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76" name="Line 128"/>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777" name="Group 129"/>
            <p:cNvGrpSpPr/>
            <p:nvPr/>
          </p:nvGrpSpPr>
          <p:grpSpPr bwMode="auto">
            <a:xfrm>
              <a:off x="802" y="837"/>
              <a:ext cx="1067" cy="125"/>
              <a:chOff x="0" y="0"/>
              <a:chExt cx="1296" cy="144"/>
            </a:xfrm>
          </p:grpSpPr>
          <p:sp>
            <p:nvSpPr>
              <p:cNvPr id="27778" name="AutoShape 130"/>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79" name="Line 131"/>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80" name="Line 132"/>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781" name="Group 133"/>
              <p:cNvGrpSpPr/>
              <p:nvPr/>
            </p:nvGrpSpPr>
            <p:grpSpPr bwMode="auto">
              <a:xfrm>
                <a:off x="0" y="0"/>
                <a:ext cx="336" cy="144"/>
                <a:chOff x="0" y="0"/>
                <a:chExt cx="336" cy="144"/>
              </a:xfrm>
            </p:grpSpPr>
            <p:sp>
              <p:nvSpPr>
                <p:cNvPr id="27782" name="AutoShape 134"/>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83" name="Line 135"/>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84" name="Line 136"/>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85" name="Line 137"/>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86" name="Line 138"/>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87" name="Rectangle 139"/>
            <p:cNvSpPr>
              <a:spLocks noChangeArrowheads="1"/>
            </p:cNvSpPr>
            <p:nvPr/>
          </p:nvSpPr>
          <p:spPr bwMode="auto">
            <a:xfrm>
              <a:off x="605" y="962"/>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88" name="Text Box 140"/>
            <p:cNvSpPr txBox="1">
              <a:spLocks noChangeArrowheads="1"/>
            </p:cNvSpPr>
            <p:nvPr/>
          </p:nvSpPr>
          <p:spPr bwMode="auto">
            <a:xfrm>
              <a:off x="1040" y="1378"/>
              <a:ext cx="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 型衬底</a:t>
              </a:r>
              <a:endParaRPr lang="zh-CN" altLang="zh-CN" sz="2000" b="1">
                <a:latin typeface="Times New Roman" panose="02020503050405090304" pitchFamily="18" charset="0"/>
              </a:endParaRPr>
            </a:p>
          </p:txBody>
        </p:sp>
        <p:grpSp>
          <p:nvGrpSpPr>
            <p:cNvPr id="27789" name="Group 141"/>
            <p:cNvGrpSpPr/>
            <p:nvPr/>
          </p:nvGrpSpPr>
          <p:grpSpPr bwMode="auto">
            <a:xfrm>
              <a:off x="763" y="962"/>
              <a:ext cx="395" cy="250"/>
              <a:chOff x="0" y="0"/>
              <a:chExt cx="480" cy="289"/>
            </a:xfrm>
          </p:grpSpPr>
          <p:sp>
            <p:nvSpPr>
              <p:cNvPr id="27790" name="Rectangle 142"/>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91" name="Text Box 143"/>
              <p:cNvSpPr txBox="1">
                <a:spLocks noChangeArrowheads="1"/>
              </p:cNvSpPr>
              <p:nvPr/>
            </p:nvSpPr>
            <p:spPr bwMode="auto">
              <a:xfrm>
                <a:off x="97" y="0"/>
                <a:ext cx="38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7792" name="Group 144"/>
            <p:cNvGrpSpPr/>
            <p:nvPr/>
          </p:nvGrpSpPr>
          <p:grpSpPr bwMode="auto">
            <a:xfrm>
              <a:off x="1553" y="953"/>
              <a:ext cx="395" cy="250"/>
              <a:chOff x="0" y="0"/>
              <a:chExt cx="480" cy="289"/>
            </a:xfrm>
          </p:grpSpPr>
          <p:sp>
            <p:nvSpPr>
              <p:cNvPr id="27793" name="Rectangle 145"/>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94" name="Text Box 146"/>
              <p:cNvSpPr txBox="1">
                <a:spLocks noChangeArrowheads="1"/>
              </p:cNvSpPr>
              <p:nvPr/>
            </p:nvSpPr>
            <p:spPr bwMode="auto">
              <a:xfrm>
                <a:off x="96" y="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7795" name="Text Box 147"/>
            <p:cNvSpPr txBox="1">
              <a:spLocks noChangeArrowheads="1"/>
            </p:cNvSpPr>
            <p:nvPr/>
          </p:nvSpPr>
          <p:spPr bwMode="auto">
            <a:xfrm>
              <a:off x="1395" y="1959"/>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7796" name="Text Box 148"/>
            <p:cNvSpPr txBox="1">
              <a:spLocks noChangeArrowheads="1"/>
            </p:cNvSpPr>
            <p:nvPr/>
          </p:nvSpPr>
          <p:spPr bwMode="auto">
            <a:xfrm>
              <a:off x="1395" y="505"/>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7797" name="Text Box 149"/>
            <p:cNvSpPr txBox="1">
              <a:spLocks noChangeArrowheads="1"/>
            </p:cNvSpPr>
            <p:nvPr/>
          </p:nvSpPr>
          <p:spPr bwMode="auto">
            <a:xfrm>
              <a:off x="486" y="505"/>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7798" name="Text Box 150"/>
            <p:cNvSpPr txBox="1">
              <a:spLocks noChangeArrowheads="1"/>
            </p:cNvSpPr>
            <p:nvPr/>
          </p:nvSpPr>
          <p:spPr bwMode="auto">
            <a:xfrm>
              <a:off x="1948" y="505"/>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7799" name="Group 151"/>
            <p:cNvGrpSpPr/>
            <p:nvPr/>
          </p:nvGrpSpPr>
          <p:grpSpPr bwMode="auto">
            <a:xfrm>
              <a:off x="1869" y="297"/>
              <a:ext cx="198" cy="540"/>
              <a:chOff x="0" y="0"/>
              <a:chExt cx="240" cy="624"/>
            </a:xfrm>
          </p:grpSpPr>
          <p:grpSp>
            <p:nvGrpSpPr>
              <p:cNvPr id="27800" name="Group 152"/>
              <p:cNvGrpSpPr/>
              <p:nvPr/>
            </p:nvGrpSpPr>
            <p:grpSpPr bwMode="auto">
              <a:xfrm>
                <a:off x="48" y="0"/>
                <a:ext cx="96" cy="624"/>
                <a:chOff x="0" y="0"/>
                <a:chExt cx="96" cy="624"/>
              </a:xfrm>
            </p:grpSpPr>
            <p:sp>
              <p:nvSpPr>
                <p:cNvPr id="27801" name="Line 153"/>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2" name="Oval 154"/>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803" name="Line 155"/>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04" name="Line 156"/>
            <p:cNvSpPr>
              <a:spLocks noChangeShapeType="1"/>
            </p:cNvSpPr>
            <p:nvPr/>
          </p:nvSpPr>
          <p:spPr bwMode="auto">
            <a:xfrm>
              <a:off x="288" y="339"/>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5" name="Line 157"/>
            <p:cNvSpPr>
              <a:spLocks noChangeShapeType="1"/>
            </p:cNvSpPr>
            <p:nvPr/>
          </p:nvSpPr>
          <p:spPr bwMode="auto">
            <a:xfrm>
              <a:off x="989" y="630"/>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6" name="Line 158"/>
            <p:cNvSpPr>
              <a:spLocks noChangeShapeType="1"/>
            </p:cNvSpPr>
            <p:nvPr/>
          </p:nvSpPr>
          <p:spPr bwMode="auto">
            <a:xfrm>
              <a:off x="1068" y="546"/>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7" name="Line 159"/>
            <p:cNvSpPr>
              <a:spLocks noChangeShapeType="1"/>
            </p:cNvSpPr>
            <p:nvPr/>
          </p:nvSpPr>
          <p:spPr bwMode="auto">
            <a:xfrm>
              <a:off x="673" y="713"/>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8" name="Line 160"/>
            <p:cNvSpPr>
              <a:spLocks noChangeShapeType="1"/>
            </p:cNvSpPr>
            <p:nvPr/>
          </p:nvSpPr>
          <p:spPr bwMode="auto">
            <a:xfrm>
              <a:off x="1050" y="713"/>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09" name="Oval 161"/>
            <p:cNvSpPr>
              <a:spLocks noChangeArrowheads="1"/>
            </p:cNvSpPr>
            <p:nvPr/>
          </p:nvSpPr>
          <p:spPr bwMode="auto">
            <a:xfrm>
              <a:off x="644" y="662"/>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810" name="Group 162"/>
            <p:cNvGrpSpPr/>
            <p:nvPr/>
          </p:nvGrpSpPr>
          <p:grpSpPr bwMode="auto">
            <a:xfrm>
              <a:off x="1869" y="297"/>
              <a:ext cx="198" cy="540"/>
              <a:chOff x="0" y="0"/>
              <a:chExt cx="240" cy="624"/>
            </a:xfrm>
          </p:grpSpPr>
          <p:grpSp>
            <p:nvGrpSpPr>
              <p:cNvPr id="27811" name="Group 163"/>
              <p:cNvGrpSpPr/>
              <p:nvPr/>
            </p:nvGrpSpPr>
            <p:grpSpPr bwMode="auto">
              <a:xfrm>
                <a:off x="48" y="0"/>
                <a:ext cx="96" cy="624"/>
                <a:chOff x="0" y="0"/>
                <a:chExt cx="96" cy="624"/>
              </a:xfrm>
            </p:grpSpPr>
            <p:sp>
              <p:nvSpPr>
                <p:cNvPr id="27812" name="Line 164"/>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13" name="Oval 165"/>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814" name="Line 166"/>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815" name="Group 167"/>
            <p:cNvGrpSpPr/>
            <p:nvPr/>
          </p:nvGrpSpPr>
          <p:grpSpPr bwMode="auto">
            <a:xfrm>
              <a:off x="288" y="1980"/>
              <a:ext cx="1091" cy="84"/>
              <a:chOff x="0" y="0"/>
              <a:chExt cx="1325" cy="96"/>
            </a:xfrm>
          </p:grpSpPr>
          <p:sp>
            <p:nvSpPr>
              <p:cNvPr id="27816" name="Line 168"/>
              <p:cNvSpPr>
                <a:spLocks noChangeShapeType="1"/>
              </p:cNvSpPr>
              <p:nvPr/>
            </p:nvSpPr>
            <p:spPr bwMode="auto">
              <a:xfrm>
                <a:off x="0" y="71"/>
                <a:ext cx="1296"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17" name="Oval 169"/>
              <p:cNvSpPr>
                <a:spLocks noChangeArrowheads="1"/>
              </p:cNvSpPr>
              <p:nvPr/>
            </p:nvSpPr>
            <p:spPr bwMode="auto">
              <a:xfrm>
                <a:off x="1229" y="0"/>
                <a:ext cx="96" cy="96"/>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818" name="Text Box 170"/>
            <p:cNvSpPr txBox="1">
              <a:spLocks noChangeArrowheads="1"/>
            </p:cNvSpPr>
            <p:nvPr/>
          </p:nvSpPr>
          <p:spPr bwMode="auto">
            <a:xfrm>
              <a:off x="762" y="330"/>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7819" name="Line 171"/>
            <p:cNvSpPr>
              <a:spLocks noChangeShapeType="1"/>
            </p:cNvSpPr>
            <p:nvPr/>
          </p:nvSpPr>
          <p:spPr bwMode="auto">
            <a:xfrm>
              <a:off x="1316" y="339"/>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820" name="Group 172"/>
            <p:cNvGrpSpPr/>
            <p:nvPr/>
          </p:nvGrpSpPr>
          <p:grpSpPr bwMode="auto">
            <a:xfrm>
              <a:off x="1102" y="197"/>
              <a:ext cx="356" cy="291"/>
              <a:chOff x="0" y="0"/>
              <a:chExt cx="432" cy="336"/>
            </a:xfrm>
          </p:grpSpPr>
          <p:sp>
            <p:nvSpPr>
              <p:cNvPr id="27821" name="Line 173"/>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22" name="Line 174"/>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23" name="Line 175"/>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24" name="Line 176"/>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25" name="Line 177"/>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26" name="Oval 178"/>
            <p:cNvSpPr>
              <a:spLocks noChangeArrowheads="1"/>
            </p:cNvSpPr>
            <p:nvPr/>
          </p:nvSpPr>
          <p:spPr bwMode="auto">
            <a:xfrm>
              <a:off x="1311" y="651"/>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27" name="Text Box 179"/>
            <p:cNvSpPr txBox="1">
              <a:spLocks noChangeArrowheads="1"/>
            </p:cNvSpPr>
            <p:nvPr/>
          </p:nvSpPr>
          <p:spPr bwMode="auto">
            <a:xfrm>
              <a:off x="920" y="48"/>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7828" name="Line 180"/>
            <p:cNvSpPr>
              <a:spLocks noChangeShapeType="1"/>
            </p:cNvSpPr>
            <p:nvPr/>
          </p:nvSpPr>
          <p:spPr bwMode="auto">
            <a:xfrm>
              <a:off x="1118" y="1003"/>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29" name="Line 181"/>
            <p:cNvSpPr>
              <a:spLocks noChangeShapeType="1"/>
            </p:cNvSpPr>
            <p:nvPr/>
          </p:nvSpPr>
          <p:spPr bwMode="auto">
            <a:xfrm>
              <a:off x="1118" y="1045"/>
              <a:ext cx="226" cy="11"/>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30" name="Line 182"/>
            <p:cNvSpPr>
              <a:spLocks noChangeShapeType="1"/>
            </p:cNvSpPr>
            <p:nvPr/>
          </p:nvSpPr>
          <p:spPr bwMode="auto">
            <a:xfrm flipH="1">
              <a:off x="1104" y="960"/>
              <a:ext cx="480" cy="192"/>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831" name="Group 183"/>
          <p:cNvGrpSpPr/>
          <p:nvPr/>
        </p:nvGrpSpPr>
        <p:grpSpPr bwMode="auto">
          <a:xfrm>
            <a:off x="6934200" y="1892300"/>
            <a:ext cx="3505200" cy="3505200"/>
            <a:chOff x="0" y="0"/>
            <a:chExt cx="2304" cy="2256"/>
          </a:xfrm>
        </p:grpSpPr>
        <p:sp>
          <p:nvSpPr>
            <p:cNvPr id="27832" name="Rectangle 184"/>
            <p:cNvSpPr>
              <a:spLocks noChangeArrowheads="1"/>
            </p:cNvSpPr>
            <p:nvPr/>
          </p:nvSpPr>
          <p:spPr bwMode="auto">
            <a:xfrm>
              <a:off x="0" y="0"/>
              <a:ext cx="2304" cy="225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833" name="Group 185"/>
            <p:cNvGrpSpPr/>
            <p:nvPr/>
          </p:nvGrpSpPr>
          <p:grpSpPr bwMode="auto">
            <a:xfrm>
              <a:off x="288" y="48"/>
              <a:ext cx="2016" cy="2208"/>
              <a:chOff x="0" y="0"/>
              <a:chExt cx="2016" cy="2208"/>
            </a:xfrm>
          </p:grpSpPr>
          <p:sp>
            <p:nvSpPr>
              <p:cNvPr id="27834" name="Line 186"/>
              <p:cNvSpPr>
                <a:spLocks noChangeShapeType="1"/>
              </p:cNvSpPr>
              <p:nvPr/>
            </p:nvSpPr>
            <p:spPr bwMode="auto">
              <a:xfrm>
                <a:off x="0" y="291"/>
                <a:ext cx="870"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835" name="Group 187"/>
              <p:cNvGrpSpPr/>
              <p:nvPr/>
            </p:nvGrpSpPr>
            <p:grpSpPr bwMode="auto">
              <a:xfrm>
                <a:off x="1028" y="415"/>
                <a:ext cx="79" cy="416"/>
                <a:chOff x="0" y="0"/>
                <a:chExt cx="96" cy="480"/>
              </a:xfrm>
            </p:grpSpPr>
            <p:sp>
              <p:nvSpPr>
                <p:cNvPr id="27836" name="Line 188"/>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37" name="Oval 189"/>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838" name="Line 190"/>
              <p:cNvSpPr>
                <a:spLocks noChangeShapeType="1"/>
              </p:cNvSpPr>
              <p:nvPr/>
            </p:nvSpPr>
            <p:spPr bwMode="auto">
              <a:xfrm>
                <a:off x="405" y="311"/>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39" name="Oval 191"/>
              <p:cNvSpPr>
                <a:spLocks noChangeArrowheads="1"/>
              </p:cNvSpPr>
              <p:nvPr/>
            </p:nvSpPr>
            <p:spPr bwMode="auto">
              <a:xfrm>
                <a:off x="356" y="249"/>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40" name="Line 192"/>
              <p:cNvSpPr>
                <a:spLocks noChangeShapeType="1"/>
              </p:cNvSpPr>
              <p:nvPr/>
            </p:nvSpPr>
            <p:spPr bwMode="auto">
              <a:xfrm>
                <a:off x="317" y="789"/>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41" name="Line 193"/>
              <p:cNvSpPr>
                <a:spLocks noChangeShapeType="1"/>
              </p:cNvSpPr>
              <p:nvPr/>
            </p:nvSpPr>
            <p:spPr bwMode="auto">
              <a:xfrm>
                <a:off x="1067" y="1745"/>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42" name="Oval 194"/>
              <p:cNvSpPr>
                <a:spLocks noChangeArrowheads="1"/>
              </p:cNvSpPr>
              <p:nvPr/>
            </p:nvSpPr>
            <p:spPr bwMode="auto">
              <a:xfrm>
                <a:off x="1028" y="207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43" name="Line 195"/>
              <p:cNvSpPr>
                <a:spLocks noChangeShapeType="1"/>
              </p:cNvSpPr>
              <p:nvPr/>
            </p:nvSpPr>
            <p:spPr bwMode="auto">
              <a:xfrm>
                <a:off x="870" y="789"/>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844" name="Group 196"/>
              <p:cNvGrpSpPr/>
              <p:nvPr/>
            </p:nvGrpSpPr>
            <p:grpSpPr bwMode="auto">
              <a:xfrm>
                <a:off x="317" y="789"/>
                <a:ext cx="1462" cy="125"/>
                <a:chOff x="0" y="0"/>
                <a:chExt cx="1776" cy="144"/>
              </a:xfrm>
            </p:grpSpPr>
            <p:sp>
              <p:nvSpPr>
                <p:cNvPr id="27845" name="Rectangle 197"/>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46" name="Line 198"/>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47" name="Line 199"/>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48" name="Line 200"/>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49" name="Line 201"/>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0" name="Line 202"/>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1" name="Line 203"/>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2" name="Line 204"/>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3" name="Line 205"/>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4" name="Line 206"/>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5" name="Line 207"/>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6" name="Line 208"/>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7" name="Line 209"/>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8" name="Line 210"/>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9" name="Line 211"/>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0" name="Line 212"/>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1" name="Line 213"/>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2" name="Line 214"/>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3" name="Line 215"/>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4" name="Line 216"/>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5" name="Line 217"/>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866" name="Group 218"/>
              <p:cNvGrpSpPr/>
              <p:nvPr/>
            </p:nvGrpSpPr>
            <p:grpSpPr bwMode="auto">
              <a:xfrm>
                <a:off x="514" y="789"/>
                <a:ext cx="1067" cy="125"/>
                <a:chOff x="0" y="0"/>
                <a:chExt cx="1296" cy="144"/>
              </a:xfrm>
            </p:grpSpPr>
            <p:sp>
              <p:nvSpPr>
                <p:cNvPr id="27867" name="AutoShape 219"/>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8" name="Line 220"/>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9" name="Line 221"/>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870" name="Group 222"/>
                <p:cNvGrpSpPr/>
                <p:nvPr/>
              </p:nvGrpSpPr>
              <p:grpSpPr bwMode="auto">
                <a:xfrm>
                  <a:off x="0" y="0"/>
                  <a:ext cx="336" cy="144"/>
                  <a:chOff x="0" y="0"/>
                  <a:chExt cx="336" cy="144"/>
                </a:xfrm>
              </p:grpSpPr>
              <p:sp>
                <p:nvSpPr>
                  <p:cNvPr id="27871" name="AutoShape 223"/>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2" name="Line 224"/>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73" name="Line 225"/>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74" name="Line 226"/>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75" name="Line 227"/>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76" name="Rectangle 228"/>
              <p:cNvSpPr>
                <a:spLocks noChangeArrowheads="1"/>
              </p:cNvSpPr>
              <p:nvPr/>
            </p:nvSpPr>
            <p:spPr bwMode="auto">
              <a:xfrm>
                <a:off x="317" y="914"/>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7" name="Text Box 229"/>
              <p:cNvSpPr txBox="1">
                <a:spLocks noChangeArrowheads="1"/>
              </p:cNvSpPr>
              <p:nvPr/>
            </p:nvSpPr>
            <p:spPr bwMode="auto">
              <a:xfrm>
                <a:off x="752" y="1477"/>
                <a:ext cx="832"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 型衬底</a:t>
                </a:r>
                <a:endParaRPr lang="zh-CN" altLang="zh-CN" sz="2000" b="1">
                  <a:latin typeface="Times New Roman" panose="02020503050405090304" pitchFamily="18" charset="0"/>
                </a:endParaRPr>
              </a:p>
            </p:txBody>
          </p:sp>
          <p:grpSp>
            <p:nvGrpSpPr>
              <p:cNvPr id="27878" name="Group 230"/>
              <p:cNvGrpSpPr/>
              <p:nvPr/>
            </p:nvGrpSpPr>
            <p:grpSpPr bwMode="auto">
              <a:xfrm>
                <a:off x="475" y="914"/>
                <a:ext cx="395" cy="256"/>
                <a:chOff x="0" y="0"/>
                <a:chExt cx="480" cy="296"/>
              </a:xfrm>
            </p:grpSpPr>
            <p:sp>
              <p:nvSpPr>
                <p:cNvPr id="27879" name="Rectangle 231"/>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80" name="Text Box 232"/>
                <p:cNvSpPr txBox="1">
                  <a:spLocks noChangeArrowheads="1"/>
                </p:cNvSpPr>
                <p:nvPr/>
              </p:nvSpPr>
              <p:spPr bwMode="auto">
                <a:xfrm>
                  <a:off x="97" y="0"/>
                  <a:ext cx="38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7881" name="Group 233"/>
              <p:cNvGrpSpPr/>
              <p:nvPr/>
            </p:nvGrpSpPr>
            <p:grpSpPr bwMode="auto">
              <a:xfrm>
                <a:off x="1265" y="905"/>
                <a:ext cx="395" cy="256"/>
                <a:chOff x="0" y="0"/>
                <a:chExt cx="480" cy="296"/>
              </a:xfrm>
            </p:grpSpPr>
            <p:sp>
              <p:nvSpPr>
                <p:cNvPr id="27882" name="Rectangle 234"/>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83" name="Text Box 235"/>
                <p:cNvSpPr txBox="1">
                  <a:spLocks noChangeArrowheads="1"/>
                </p:cNvSpPr>
                <p:nvPr/>
              </p:nvSpPr>
              <p:spPr bwMode="auto">
                <a:xfrm>
                  <a:off x="96" y="0"/>
                  <a:ext cx="38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7884" name="Text Box 236"/>
              <p:cNvSpPr txBox="1">
                <a:spLocks noChangeArrowheads="1"/>
              </p:cNvSpPr>
              <p:nvPr/>
            </p:nvSpPr>
            <p:spPr bwMode="auto">
              <a:xfrm>
                <a:off x="1107" y="1911"/>
                <a:ext cx="357"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7885" name="Text Box 237"/>
              <p:cNvSpPr txBox="1">
                <a:spLocks noChangeArrowheads="1"/>
              </p:cNvSpPr>
              <p:nvPr/>
            </p:nvSpPr>
            <p:spPr bwMode="auto">
              <a:xfrm>
                <a:off x="1107" y="457"/>
                <a:ext cx="357"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7886" name="Text Box 238"/>
              <p:cNvSpPr txBox="1">
                <a:spLocks noChangeArrowheads="1"/>
              </p:cNvSpPr>
              <p:nvPr/>
            </p:nvSpPr>
            <p:spPr bwMode="auto">
              <a:xfrm>
                <a:off x="198" y="457"/>
                <a:ext cx="357"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7887" name="Text Box 239"/>
              <p:cNvSpPr txBox="1">
                <a:spLocks noChangeArrowheads="1"/>
              </p:cNvSpPr>
              <p:nvPr/>
            </p:nvSpPr>
            <p:spPr bwMode="auto">
              <a:xfrm>
                <a:off x="1660" y="457"/>
                <a:ext cx="356"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7888" name="Group 240"/>
              <p:cNvGrpSpPr/>
              <p:nvPr/>
            </p:nvGrpSpPr>
            <p:grpSpPr bwMode="auto">
              <a:xfrm>
                <a:off x="1581" y="249"/>
                <a:ext cx="198" cy="540"/>
                <a:chOff x="0" y="0"/>
                <a:chExt cx="240" cy="624"/>
              </a:xfrm>
            </p:grpSpPr>
            <p:grpSp>
              <p:nvGrpSpPr>
                <p:cNvPr id="27889" name="Group 241"/>
                <p:cNvGrpSpPr/>
                <p:nvPr/>
              </p:nvGrpSpPr>
              <p:grpSpPr bwMode="auto">
                <a:xfrm>
                  <a:off x="48" y="0"/>
                  <a:ext cx="96" cy="624"/>
                  <a:chOff x="0" y="0"/>
                  <a:chExt cx="96" cy="624"/>
                </a:xfrm>
              </p:grpSpPr>
              <p:sp>
                <p:nvSpPr>
                  <p:cNvPr id="27890" name="Line 242"/>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1" name="Oval 243"/>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892" name="Line 244"/>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93" name="Line 245"/>
              <p:cNvSpPr>
                <a:spLocks noChangeShapeType="1"/>
              </p:cNvSpPr>
              <p:nvPr/>
            </p:nvSpPr>
            <p:spPr bwMode="auto">
              <a:xfrm>
                <a:off x="0" y="291"/>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4" name="Line 246"/>
              <p:cNvSpPr>
                <a:spLocks noChangeShapeType="1"/>
              </p:cNvSpPr>
              <p:nvPr/>
            </p:nvSpPr>
            <p:spPr bwMode="auto">
              <a:xfrm>
                <a:off x="701" y="582"/>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5" name="Line 247"/>
              <p:cNvSpPr>
                <a:spLocks noChangeShapeType="1"/>
              </p:cNvSpPr>
              <p:nvPr/>
            </p:nvSpPr>
            <p:spPr bwMode="auto">
              <a:xfrm>
                <a:off x="780" y="498"/>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6" name="Line 248"/>
              <p:cNvSpPr>
                <a:spLocks noChangeShapeType="1"/>
              </p:cNvSpPr>
              <p:nvPr/>
            </p:nvSpPr>
            <p:spPr bwMode="auto">
              <a:xfrm>
                <a:off x="385" y="665"/>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7" name="Line 249"/>
              <p:cNvSpPr>
                <a:spLocks noChangeShapeType="1"/>
              </p:cNvSpPr>
              <p:nvPr/>
            </p:nvSpPr>
            <p:spPr bwMode="auto">
              <a:xfrm>
                <a:off x="762" y="665"/>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98" name="Oval 250"/>
              <p:cNvSpPr>
                <a:spLocks noChangeArrowheads="1"/>
              </p:cNvSpPr>
              <p:nvPr/>
            </p:nvSpPr>
            <p:spPr bwMode="auto">
              <a:xfrm>
                <a:off x="356" y="614"/>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899" name="Group 251"/>
              <p:cNvGrpSpPr/>
              <p:nvPr/>
            </p:nvGrpSpPr>
            <p:grpSpPr bwMode="auto">
              <a:xfrm>
                <a:off x="1581" y="249"/>
                <a:ext cx="198" cy="540"/>
                <a:chOff x="0" y="0"/>
                <a:chExt cx="240" cy="624"/>
              </a:xfrm>
            </p:grpSpPr>
            <p:grpSp>
              <p:nvGrpSpPr>
                <p:cNvPr id="27900" name="Group 252"/>
                <p:cNvGrpSpPr/>
                <p:nvPr/>
              </p:nvGrpSpPr>
              <p:grpSpPr bwMode="auto">
                <a:xfrm>
                  <a:off x="48" y="0"/>
                  <a:ext cx="96" cy="624"/>
                  <a:chOff x="0" y="0"/>
                  <a:chExt cx="96" cy="624"/>
                </a:xfrm>
              </p:grpSpPr>
              <p:sp>
                <p:nvSpPr>
                  <p:cNvPr id="27901" name="Line 253"/>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02" name="Oval 254"/>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903" name="Line 255"/>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904" name="Group 256"/>
              <p:cNvGrpSpPr/>
              <p:nvPr/>
            </p:nvGrpSpPr>
            <p:grpSpPr bwMode="auto">
              <a:xfrm>
                <a:off x="0" y="1932"/>
                <a:ext cx="1091" cy="84"/>
                <a:chOff x="0" y="0"/>
                <a:chExt cx="1325" cy="96"/>
              </a:xfrm>
            </p:grpSpPr>
            <p:sp>
              <p:nvSpPr>
                <p:cNvPr id="27905" name="Line 257"/>
                <p:cNvSpPr>
                  <a:spLocks noChangeShapeType="1"/>
                </p:cNvSpPr>
                <p:nvPr/>
              </p:nvSpPr>
              <p:spPr bwMode="auto">
                <a:xfrm>
                  <a:off x="0" y="71"/>
                  <a:ext cx="1296"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06" name="Oval 258"/>
                <p:cNvSpPr>
                  <a:spLocks noChangeArrowheads="1"/>
                </p:cNvSpPr>
                <p:nvPr/>
              </p:nvSpPr>
              <p:spPr bwMode="auto">
                <a:xfrm>
                  <a:off x="1229" y="0"/>
                  <a:ext cx="96" cy="96"/>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907" name="Text Box 259"/>
              <p:cNvSpPr txBox="1">
                <a:spLocks noChangeArrowheads="1"/>
              </p:cNvSpPr>
              <p:nvPr/>
            </p:nvSpPr>
            <p:spPr bwMode="auto">
              <a:xfrm>
                <a:off x="474" y="282"/>
                <a:ext cx="475"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7908" name="Line 260"/>
              <p:cNvSpPr>
                <a:spLocks noChangeShapeType="1"/>
              </p:cNvSpPr>
              <p:nvPr/>
            </p:nvSpPr>
            <p:spPr bwMode="auto">
              <a:xfrm>
                <a:off x="1028" y="291"/>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909" name="Group 261"/>
              <p:cNvGrpSpPr/>
              <p:nvPr/>
            </p:nvGrpSpPr>
            <p:grpSpPr bwMode="auto">
              <a:xfrm>
                <a:off x="814" y="149"/>
                <a:ext cx="356" cy="291"/>
                <a:chOff x="0" y="0"/>
                <a:chExt cx="432" cy="336"/>
              </a:xfrm>
            </p:grpSpPr>
            <p:sp>
              <p:nvSpPr>
                <p:cNvPr id="27910" name="Line 262"/>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1" name="Line 263"/>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2" name="Line 264"/>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3" name="Line 265"/>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4" name="Line 266"/>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915" name="Oval 267"/>
              <p:cNvSpPr>
                <a:spLocks noChangeArrowheads="1"/>
              </p:cNvSpPr>
              <p:nvPr/>
            </p:nvSpPr>
            <p:spPr bwMode="auto">
              <a:xfrm>
                <a:off x="1023" y="603"/>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16" name="Text Box 268"/>
              <p:cNvSpPr txBox="1">
                <a:spLocks noChangeArrowheads="1"/>
              </p:cNvSpPr>
              <p:nvPr/>
            </p:nvSpPr>
            <p:spPr bwMode="auto">
              <a:xfrm>
                <a:off x="632" y="0"/>
                <a:ext cx="475"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7917" name="Line 269"/>
              <p:cNvSpPr>
                <a:spLocks noChangeShapeType="1"/>
              </p:cNvSpPr>
              <p:nvPr/>
            </p:nvSpPr>
            <p:spPr bwMode="auto">
              <a:xfrm>
                <a:off x="830" y="960"/>
                <a:ext cx="226" cy="11"/>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8" name="Line 270"/>
              <p:cNvSpPr>
                <a:spLocks noChangeShapeType="1"/>
              </p:cNvSpPr>
              <p:nvPr/>
            </p:nvSpPr>
            <p:spPr bwMode="auto">
              <a:xfrm flipH="1" flipV="1">
                <a:off x="850" y="1003"/>
                <a:ext cx="110" cy="5"/>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19" name="Line 271"/>
              <p:cNvSpPr>
                <a:spLocks noChangeShapeType="1"/>
              </p:cNvSpPr>
              <p:nvPr/>
            </p:nvSpPr>
            <p:spPr bwMode="auto">
              <a:xfrm flipV="1">
                <a:off x="845" y="925"/>
                <a:ext cx="336" cy="194"/>
              </a:xfrm>
              <a:prstGeom prst="line">
                <a:avLst/>
              </a:prstGeom>
              <a:noFill/>
              <a:ln w="1905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7920" name="Group 272"/>
          <p:cNvGrpSpPr/>
          <p:nvPr/>
        </p:nvGrpSpPr>
        <p:grpSpPr bwMode="auto">
          <a:xfrm>
            <a:off x="8836025" y="3390901"/>
            <a:ext cx="1295400" cy="930275"/>
            <a:chOff x="0" y="0"/>
            <a:chExt cx="816" cy="586"/>
          </a:xfrm>
        </p:grpSpPr>
        <p:sp>
          <p:nvSpPr>
            <p:cNvPr id="27921" name="Line 273"/>
            <p:cNvSpPr>
              <a:spLocks noChangeShapeType="1"/>
            </p:cNvSpPr>
            <p:nvPr/>
          </p:nvSpPr>
          <p:spPr bwMode="auto">
            <a:xfrm>
              <a:off x="192" y="0"/>
              <a:ext cx="0" cy="384"/>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22" name="Line 274"/>
            <p:cNvSpPr>
              <a:spLocks noChangeShapeType="1"/>
            </p:cNvSpPr>
            <p:nvPr/>
          </p:nvSpPr>
          <p:spPr bwMode="auto">
            <a:xfrm>
              <a:off x="288" y="0"/>
              <a:ext cx="0" cy="384"/>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23" name="Line 275"/>
            <p:cNvSpPr>
              <a:spLocks noChangeShapeType="1"/>
            </p:cNvSpPr>
            <p:nvPr/>
          </p:nvSpPr>
          <p:spPr bwMode="auto">
            <a:xfrm>
              <a:off x="0" y="288"/>
              <a:ext cx="192" cy="0"/>
            </a:xfrm>
            <a:prstGeom prst="line">
              <a:avLst/>
            </a:prstGeom>
            <a:noFill/>
            <a:ln w="9525" cmpd="sng">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24" name="Line 276"/>
            <p:cNvSpPr>
              <a:spLocks noChangeShapeType="1"/>
            </p:cNvSpPr>
            <p:nvPr/>
          </p:nvSpPr>
          <p:spPr bwMode="auto">
            <a:xfrm>
              <a:off x="288" y="288"/>
              <a:ext cx="192" cy="0"/>
            </a:xfrm>
            <a:prstGeom prst="line">
              <a:avLst/>
            </a:prstGeom>
            <a:noFill/>
            <a:ln w="9525" cmpd="sng">
              <a:solidFill>
                <a:schemeClr val="tx1"/>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925" name="Text Box 277"/>
            <p:cNvSpPr txBox="1">
              <a:spLocks noChangeArrowheads="1"/>
            </p:cNvSpPr>
            <p:nvPr/>
          </p:nvSpPr>
          <p:spPr bwMode="auto">
            <a:xfrm>
              <a:off x="144" y="336"/>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A50021"/>
                  </a:solidFill>
                  <a:latin typeface="Times New Roman" panose="02020503050405090304" pitchFamily="18" charset="0"/>
                </a:rPr>
                <a:t>夹断区</a:t>
              </a:r>
              <a:endParaRPr lang="zh-CN" altLang="zh-CN" sz="2000" b="1">
                <a:solidFill>
                  <a:srgbClr val="A50021"/>
                </a:solidFill>
                <a:latin typeface="Times New Roman" panose="02020503050405090304" pitchFamily="18" charset="0"/>
              </a:endParaRPr>
            </a:p>
          </p:txBody>
        </p:sp>
      </p:gr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6"/>
                                        </p:tgtEl>
                                        <p:attrNameLst>
                                          <p:attrName>style.visibility</p:attrName>
                                        </p:attrNameLst>
                                      </p:cBhvr>
                                      <p:to>
                                        <p:strVal val="visible"/>
                                      </p:to>
                                    </p:set>
                                    <p:animEffect transition="in" filter="wipe(left)">
                                      <p:cBhvr>
                                        <p:cTn id="12" dur="500"/>
                                        <p:tgtEl>
                                          <p:spTgt spid="27656"/>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7657"/>
                                        </p:tgtEl>
                                        <p:attrNameLst>
                                          <p:attrName>style.visibility</p:attrName>
                                        </p:attrNameLst>
                                      </p:cBhvr>
                                      <p:to>
                                        <p:strVal val="visible"/>
                                      </p:to>
                                    </p:set>
                                    <p:anim calcmode="lin" valueType="num">
                                      <p:cBhvr>
                                        <p:cTn id="17" dur="500" fill="hold"/>
                                        <p:tgtEl>
                                          <p:spTgt spid="27657"/>
                                        </p:tgtEl>
                                        <p:attrNameLst>
                                          <p:attrName>ppt_w</p:attrName>
                                        </p:attrNameLst>
                                      </p:cBhvr>
                                      <p:tavLst>
                                        <p:tav tm="0">
                                          <p:val>
                                            <p:fltVal val="0"/>
                                          </p:val>
                                        </p:tav>
                                        <p:tav tm="100000">
                                          <p:val>
                                            <p:strVal val="#ppt_w"/>
                                          </p:val>
                                        </p:tav>
                                      </p:tavLst>
                                    </p:anim>
                                    <p:anim calcmode="lin" valueType="num">
                                      <p:cBhvr>
                                        <p:cTn id="18" dur="500" fill="hold"/>
                                        <p:tgtEl>
                                          <p:spTgt spid="2765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7651"/>
                                        </p:tgtEl>
                                        <p:attrNameLst>
                                          <p:attrName>style.visibility</p:attrName>
                                        </p:attrNameLst>
                                      </p:cBhvr>
                                      <p:to>
                                        <p:strVal val="visible"/>
                                      </p:to>
                                    </p:set>
                                    <p:animEffect transition="in" filter="checkerboard(across)">
                                      <p:cBhvr>
                                        <p:cTn id="23" dur="500"/>
                                        <p:tgtEl>
                                          <p:spTgt spid="276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652"/>
                                        </p:tgtEl>
                                        <p:attrNameLst>
                                          <p:attrName>style.visibility</p:attrName>
                                        </p:attrNameLst>
                                      </p:cBhvr>
                                      <p:to>
                                        <p:strVal val="visible"/>
                                      </p:to>
                                    </p:set>
                                    <p:animEffect transition="in" filter="wipe(left)">
                                      <p:cBhvr>
                                        <p:cTn id="28" dur="500"/>
                                        <p:tgtEl>
                                          <p:spTgt spid="276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7743"/>
                                        </p:tgtEl>
                                        <p:attrNameLst>
                                          <p:attrName>style.visibility</p:attrName>
                                        </p:attrNameLst>
                                      </p:cBhvr>
                                      <p:to>
                                        <p:strVal val="visible"/>
                                      </p:to>
                                    </p:set>
                                    <p:animEffect transition="in" filter="wipe(up)">
                                      <p:cBhvr>
                                        <p:cTn id="33" dur="500"/>
                                        <p:tgtEl>
                                          <p:spTgt spid="27743"/>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7653"/>
                                        </p:tgtEl>
                                        <p:attrNameLst>
                                          <p:attrName>style.visibility</p:attrName>
                                        </p:attrNameLst>
                                      </p:cBhvr>
                                      <p:to>
                                        <p:strVal val="visible"/>
                                      </p:to>
                                    </p:set>
                                    <p:animEffect transition="in" filter="checkerboard(across)">
                                      <p:cBhvr>
                                        <p:cTn id="38" dur="500"/>
                                        <p:tgtEl>
                                          <p:spTgt spid="276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7654"/>
                                        </p:tgtEl>
                                        <p:attrNameLst>
                                          <p:attrName>style.visibility</p:attrName>
                                        </p:attrNameLst>
                                      </p:cBhvr>
                                      <p:to>
                                        <p:strVal val="visible"/>
                                      </p:to>
                                    </p:set>
                                    <p:animEffect transition="in" filter="wipe(left)">
                                      <p:cBhvr>
                                        <p:cTn id="43" dur="500"/>
                                        <p:tgtEl>
                                          <p:spTgt spid="2765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7831"/>
                                        </p:tgtEl>
                                        <p:attrNameLst>
                                          <p:attrName>style.visibility</p:attrName>
                                        </p:attrNameLst>
                                      </p:cBhvr>
                                      <p:to>
                                        <p:strVal val="visible"/>
                                      </p:to>
                                    </p:set>
                                    <p:animEffect transition="in" filter="wipe(up)">
                                      <p:cBhvr>
                                        <p:cTn id="48" dur="500"/>
                                        <p:tgtEl>
                                          <p:spTgt spid="278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7920"/>
                                        </p:tgtEl>
                                        <p:attrNameLst>
                                          <p:attrName>style.visibility</p:attrName>
                                        </p:attrNameLst>
                                      </p:cBhvr>
                                      <p:to>
                                        <p:strVal val="visible"/>
                                      </p:to>
                                    </p:set>
                                    <p:animEffect transition="in" filter="wipe(up)">
                                      <p:cBhvr>
                                        <p:cTn id="53" dur="500"/>
                                        <p:tgtEl>
                                          <p:spTgt spid="27920"/>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nodeType="clickEffect">
                                  <p:stCondLst>
                                    <p:cond delay="0"/>
                                  </p:stCondLst>
                                  <p:childTnLst>
                                    <p:set>
                                      <p:cBhvr>
                                        <p:cTn id="57" dur="1" fill="hold">
                                          <p:stCondLst>
                                            <p:cond delay="0"/>
                                          </p:stCondLst>
                                        </p:cTn>
                                        <p:tgtEl>
                                          <p:spTgt spid="27655"/>
                                        </p:tgtEl>
                                        <p:attrNameLst>
                                          <p:attrName>style.visibility</p:attrName>
                                        </p:attrNameLst>
                                      </p:cBhvr>
                                      <p:to>
                                        <p:strVal val="visible"/>
                                      </p:to>
                                    </p:set>
                                    <p:animEffect transition="in" filter="checkerboard(across)">
                                      <p:cBhvr>
                                        <p:cTn id="5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autoUpdateAnimBg="0"/>
      <p:bldP spid="27652" grpId="0" autoUpdateAnimBg="0"/>
      <p:bldP spid="27653" grpId="0" autoUpdateAnimBg="0"/>
      <p:bldP spid="27654" grpId="0" autoUpdateAnimBg="0"/>
      <p:bldP spid="27655" grpId="0" autoUpdateAnimBg="0"/>
      <p:bldP spid="27656" grpId="0" autoUpdateAnimBg="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p:cNvGrpSpPr/>
          <p:nvPr/>
        </p:nvGrpSpPr>
        <p:grpSpPr bwMode="auto">
          <a:xfrm>
            <a:off x="1981200" y="1985963"/>
            <a:ext cx="2698750" cy="3490912"/>
            <a:chOff x="0" y="0"/>
            <a:chExt cx="1700" cy="2199"/>
          </a:xfrm>
        </p:grpSpPr>
        <p:sp>
          <p:nvSpPr>
            <p:cNvPr id="28675" name="Text Box 3"/>
            <p:cNvSpPr txBox="1">
              <a:spLocks noChangeArrowheads="1"/>
            </p:cNvSpPr>
            <p:nvPr/>
          </p:nvSpPr>
          <p:spPr bwMode="auto">
            <a:xfrm>
              <a:off x="1344" y="497"/>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8676" name="Group 4"/>
            <p:cNvGrpSpPr/>
            <p:nvPr/>
          </p:nvGrpSpPr>
          <p:grpSpPr bwMode="auto">
            <a:xfrm>
              <a:off x="0" y="0"/>
              <a:ext cx="1661" cy="2199"/>
              <a:chOff x="0" y="0"/>
              <a:chExt cx="1661" cy="2199"/>
            </a:xfrm>
          </p:grpSpPr>
          <p:sp>
            <p:nvSpPr>
              <p:cNvPr id="28677" name="Line 5"/>
              <p:cNvSpPr>
                <a:spLocks noChangeShapeType="1"/>
              </p:cNvSpPr>
              <p:nvPr/>
            </p:nvSpPr>
            <p:spPr bwMode="auto">
              <a:xfrm>
                <a:off x="0" y="291"/>
                <a:ext cx="774"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678" name="Group 6"/>
              <p:cNvGrpSpPr/>
              <p:nvPr/>
            </p:nvGrpSpPr>
            <p:grpSpPr bwMode="auto">
              <a:xfrm>
                <a:off x="910" y="415"/>
                <a:ext cx="79" cy="416"/>
                <a:chOff x="0" y="0"/>
                <a:chExt cx="96" cy="480"/>
              </a:xfrm>
            </p:grpSpPr>
            <p:sp>
              <p:nvSpPr>
                <p:cNvPr id="28679" name="Line 7"/>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Oval 8"/>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681" name="Line 9"/>
              <p:cNvSpPr>
                <a:spLocks noChangeShapeType="1"/>
              </p:cNvSpPr>
              <p:nvPr/>
            </p:nvSpPr>
            <p:spPr bwMode="auto">
              <a:xfrm>
                <a:off x="287" y="311"/>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Oval 10"/>
              <p:cNvSpPr>
                <a:spLocks noChangeArrowheads="1"/>
              </p:cNvSpPr>
              <p:nvPr/>
            </p:nvSpPr>
            <p:spPr bwMode="auto">
              <a:xfrm>
                <a:off x="238" y="249"/>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1"/>
              <p:cNvSpPr>
                <a:spLocks noChangeShapeType="1"/>
              </p:cNvSpPr>
              <p:nvPr/>
            </p:nvSpPr>
            <p:spPr bwMode="auto">
              <a:xfrm>
                <a:off x="199" y="789"/>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12"/>
              <p:cNvSpPr>
                <a:spLocks noChangeShapeType="1"/>
              </p:cNvSpPr>
              <p:nvPr/>
            </p:nvSpPr>
            <p:spPr bwMode="auto">
              <a:xfrm>
                <a:off x="949" y="1745"/>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Oval 13"/>
              <p:cNvSpPr>
                <a:spLocks noChangeArrowheads="1"/>
              </p:cNvSpPr>
              <p:nvPr/>
            </p:nvSpPr>
            <p:spPr bwMode="auto">
              <a:xfrm>
                <a:off x="910" y="207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4"/>
              <p:cNvSpPr>
                <a:spLocks noChangeShapeType="1"/>
              </p:cNvSpPr>
              <p:nvPr/>
            </p:nvSpPr>
            <p:spPr bwMode="auto">
              <a:xfrm>
                <a:off x="752" y="789"/>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687" name="Group 15"/>
              <p:cNvGrpSpPr/>
              <p:nvPr/>
            </p:nvGrpSpPr>
            <p:grpSpPr bwMode="auto">
              <a:xfrm>
                <a:off x="199" y="789"/>
                <a:ext cx="1462" cy="125"/>
                <a:chOff x="0" y="0"/>
                <a:chExt cx="1776" cy="144"/>
              </a:xfrm>
            </p:grpSpPr>
            <p:sp>
              <p:nvSpPr>
                <p:cNvPr id="28688" name="Rectangle 16"/>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7"/>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18"/>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Line 19"/>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Line 20"/>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3" name="Line 21"/>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4" name="Line 22"/>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5" name="Line 23"/>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6" name="Line 24"/>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7" name="Line 25"/>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8" name="Line 26"/>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9" name="Line 27"/>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0" name="Line 28"/>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1" name="Line 29"/>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2" name="Line 30"/>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3" name="Line 31"/>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4" name="Line 32"/>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5" name="Line 33"/>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6" name="Line 34"/>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7" name="Line 35"/>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8" name="Line 36"/>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709" name="Group 37"/>
              <p:cNvGrpSpPr/>
              <p:nvPr/>
            </p:nvGrpSpPr>
            <p:grpSpPr bwMode="auto">
              <a:xfrm>
                <a:off x="396" y="789"/>
                <a:ext cx="1067" cy="125"/>
                <a:chOff x="0" y="0"/>
                <a:chExt cx="1296" cy="144"/>
              </a:xfrm>
            </p:grpSpPr>
            <p:sp>
              <p:nvSpPr>
                <p:cNvPr id="28710" name="AutoShape 38"/>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1" name="Line 39"/>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2" name="Line 40"/>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713" name="Group 41"/>
                <p:cNvGrpSpPr/>
                <p:nvPr/>
              </p:nvGrpSpPr>
              <p:grpSpPr bwMode="auto">
                <a:xfrm>
                  <a:off x="0" y="0"/>
                  <a:ext cx="336" cy="144"/>
                  <a:chOff x="0" y="0"/>
                  <a:chExt cx="336" cy="144"/>
                </a:xfrm>
              </p:grpSpPr>
              <p:sp>
                <p:nvSpPr>
                  <p:cNvPr id="28714" name="AutoShape 42"/>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5" name="Line 43"/>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6" name="Line 44"/>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7" name="Line 45"/>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718" name="Line 46"/>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719" name="Rectangle 47"/>
              <p:cNvSpPr>
                <a:spLocks noChangeArrowheads="1"/>
              </p:cNvSpPr>
              <p:nvPr/>
            </p:nvSpPr>
            <p:spPr bwMode="auto">
              <a:xfrm>
                <a:off x="199" y="914"/>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0" name="Text Box 48"/>
              <p:cNvSpPr txBox="1">
                <a:spLocks noChangeArrowheads="1"/>
              </p:cNvSpPr>
              <p:nvPr/>
            </p:nvSpPr>
            <p:spPr bwMode="auto">
              <a:xfrm>
                <a:off x="634" y="1330"/>
                <a:ext cx="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P型衬底</a:t>
                </a:r>
                <a:endParaRPr lang="zh-CN" altLang="zh-CN" sz="2000" b="1">
                  <a:latin typeface="Times New Roman" panose="02020503050405090304" pitchFamily="18" charset="0"/>
                </a:endParaRPr>
              </a:p>
            </p:txBody>
          </p:sp>
          <p:grpSp>
            <p:nvGrpSpPr>
              <p:cNvPr id="28721" name="Group 49"/>
              <p:cNvGrpSpPr/>
              <p:nvPr/>
            </p:nvGrpSpPr>
            <p:grpSpPr bwMode="auto">
              <a:xfrm>
                <a:off x="357" y="914"/>
                <a:ext cx="395" cy="250"/>
                <a:chOff x="0" y="0"/>
                <a:chExt cx="480" cy="289"/>
              </a:xfrm>
            </p:grpSpPr>
            <p:sp>
              <p:nvSpPr>
                <p:cNvPr id="28722" name="Rectangle 50"/>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3" name="Text Box 51"/>
                <p:cNvSpPr txBox="1">
                  <a:spLocks noChangeArrowheads="1"/>
                </p:cNvSpPr>
                <p:nvPr/>
              </p:nvSpPr>
              <p:spPr bwMode="auto">
                <a:xfrm>
                  <a:off x="97" y="0"/>
                  <a:ext cx="38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8724" name="Group 52"/>
              <p:cNvGrpSpPr/>
              <p:nvPr/>
            </p:nvGrpSpPr>
            <p:grpSpPr bwMode="auto">
              <a:xfrm>
                <a:off x="1147" y="905"/>
                <a:ext cx="395" cy="250"/>
                <a:chOff x="0" y="0"/>
                <a:chExt cx="480" cy="289"/>
              </a:xfrm>
            </p:grpSpPr>
            <p:sp>
              <p:nvSpPr>
                <p:cNvPr id="28725" name="Rectangle 53"/>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Text Box 54"/>
                <p:cNvSpPr txBox="1">
                  <a:spLocks noChangeArrowheads="1"/>
                </p:cNvSpPr>
                <p:nvPr/>
              </p:nvSpPr>
              <p:spPr bwMode="auto">
                <a:xfrm>
                  <a:off x="96" y="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8727" name="Text Box 55"/>
              <p:cNvSpPr txBox="1">
                <a:spLocks noChangeArrowheads="1"/>
              </p:cNvSpPr>
              <p:nvPr/>
            </p:nvSpPr>
            <p:spPr bwMode="auto">
              <a:xfrm>
                <a:off x="989" y="191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8728" name="Text Box 56"/>
              <p:cNvSpPr txBox="1">
                <a:spLocks noChangeArrowheads="1"/>
              </p:cNvSpPr>
              <p:nvPr/>
            </p:nvSpPr>
            <p:spPr bwMode="auto">
              <a:xfrm>
                <a:off x="989"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8729" name="Text Box 57"/>
              <p:cNvSpPr txBox="1">
                <a:spLocks noChangeArrowheads="1"/>
              </p:cNvSpPr>
              <p:nvPr/>
            </p:nvSpPr>
            <p:spPr bwMode="auto">
              <a:xfrm>
                <a:off x="80"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grpSp>
            <p:nvGrpSpPr>
              <p:cNvPr id="28730" name="Group 58"/>
              <p:cNvGrpSpPr/>
              <p:nvPr/>
            </p:nvGrpSpPr>
            <p:grpSpPr bwMode="auto">
              <a:xfrm>
                <a:off x="1463" y="249"/>
                <a:ext cx="198" cy="540"/>
                <a:chOff x="0" y="0"/>
                <a:chExt cx="240" cy="624"/>
              </a:xfrm>
            </p:grpSpPr>
            <p:grpSp>
              <p:nvGrpSpPr>
                <p:cNvPr id="28731" name="Group 59"/>
                <p:cNvGrpSpPr/>
                <p:nvPr/>
              </p:nvGrpSpPr>
              <p:grpSpPr bwMode="auto">
                <a:xfrm>
                  <a:off x="48" y="0"/>
                  <a:ext cx="96" cy="624"/>
                  <a:chOff x="0" y="0"/>
                  <a:chExt cx="96" cy="624"/>
                </a:xfrm>
              </p:grpSpPr>
              <p:sp>
                <p:nvSpPr>
                  <p:cNvPr id="28732" name="Line 60"/>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3" name="Oval 61"/>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34" name="Line 62"/>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735" name="Line 63"/>
              <p:cNvSpPr>
                <a:spLocks noChangeShapeType="1"/>
              </p:cNvSpPr>
              <p:nvPr/>
            </p:nvSpPr>
            <p:spPr bwMode="auto">
              <a:xfrm>
                <a:off x="14" y="280"/>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6" name="Line 64"/>
              <p:cNvSpPr>
                <a:spLocks noChangeShapeType="1"/>
              </p:cNvSpPr>
              <p:nvPr/>
            </p:nvSpPr>
            <p:spPr bwMode="auto">
              <a:xfrm>
                <a:off x="583" y="582"/>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7" name="Line 65"/>
              <p:cNvSpPr>
                <a:spLocks noChangeShapeType="1"/>
              </p:cNvSpPr>
              <p:nvPr/>
            </p:nvSpPr>
            <p:spPr bwMode="auto">
              <a:xfrm>
                <a:off x="662" y="498"/>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8" name="Line 66"/>
              <p:cNvSpPr>
                <a:spLocks noChangeShapeType="1"/>
              </p:cNvSpPr>
              <p:nvPr/>
            </p:nvSpPr>
            <p:spPr bwMode="auto">
              <a:xfrm>
                <a:off x="267" y="665"/>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39" name="Line 67"/>
              <p:cNvSpPr>
                <a:spLocks noChangeShapeType="1"/>
              </p:cNvSpPr>
              <p:nvPr/>
            </p:nvSpPr>
            <p:spPr bwMode="auto">
              <a:xfrm>
                <a:off x="644" y="665"/>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0" name="Oval 68"/>
              <p:cNvSpPr>
                <a:spLocks noChangeArrowheads="1"/>
              </p:cNvSpPr>
              <p:nvPr/>
            </p:nvSpPr>
            <p:spPr bwMode="auto">
              <a:xfrm>
                <a:off x="238" y="614"/>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741" name="Group 69"/>
              <p:cNvGrpSpPr/>
              <p:nvPr/>
            </p:nvGrpSpPr>
            <p:grpSpPr bwMode="auto">
              <a:xfrm>
                <a:off x="1463" y="249"/>
                <a:ext cx="198" cy="540"/>
                <a:chOff x="0" y="0"/>
                <a:chExt cx="240" cy="624"/>
              </a:xfrm>
            </p:grpSpPr>
            <p:grpSp>
              <p:nvGrpSpPr>
                <p:cNvPr id="28742" name="Group 70"/>
                <p:cNvGrpSpPr/>
                <p:nvPr/>
              </p:nvGrpSpPr>
              <p:grpSpPr bwMode="auto">
                <a:xfrm>
                  <a:off x="48" y="0"/>
                  <a:ext cx="96" cy="624"/>
                  <a:chOff x="0" y="0"/>
                  <a:chExt cx="96" cy="624"/>
                </a:xfrm>
              </p:grpSpPr>
              <p:sp>
                <p:nvSpPr>
                  <p:cNvPr id="28743" name="Line 71"/>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4" name="Oval 72"/>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45" name="Line 73"/>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746" name="Line 74"/>
              <p:cNvSpPr>
                <a:spLocks noChangeShapeType="1"/>
              </p:cNvSpPr>
              <p:nvPr/>
            </p:nvSpPr>
            <p:spPr bwMode="auto">
              <a:xfrm>
                <a:off x="0" y="1983"/>
                <a:ext cx="971"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47" name="Oval 75"/>
              <p:cNvSpPr>
                <a:spLocks noChangeArrowheads="1"/>
              </p:cNvSpPr>
              <p:nvPr/>
            </p:nvSpPr>
            <p:spPr bwMode="auto">
              <a:xfrm>
                <a:off x="916" y="1932"/>
                <a:ext cx="79" cy="84"/>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48" name="Text Box 76"/>
              <p:cNvSpPr txBox="1">
                <a:spLocks noChangeArrowheads="1"/>
              </p:cNvSpPr>
              <p:nvPr/>
            </p:nvSpPr>
            <p:spPr bwMode="auto">
              <a:xfrm>
                <a:off x="356" y="282"/>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8749" name="Line 77"/>
              <p:cNvSpPr>
                <a:spLocks noChangeShapeType="1"/>
              </p:cNvSpPr>
              <p:nvPr/>
            </p:nvSpPr>
            <p:spPr bwMode="auto">
              <a:xfrm>
                <a:off x="910" y="291"/>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750" name="Group 78"/>
              <p:cNvGrpSpPr/>
              <p:nvPr/>
            </p:nvGrpSpPr>
            <p:grpSpPr bwMode="auto">
              <a:xfrm>
                <a:off x="696" y="149"/>
                <a:ext cx="356" cy="291"/>
                <a:chOff x="0" y="0"/>
                <a:chExt cx="432" cy="336"/>
              </a:xfrm>
            </p:grpSpPr>
            <p:sp>
              <p:nvSpPr>
                <p:cNvPr id="28751" name="Line 79"/>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52" name="Line 80"/>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53" name="Line 81"/>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54" name="Line 82"/>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55" name="Line 83"/>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756" name="Oval 84"/>
              <p:cNvSpPr>
                <a:spLocks noChangeArrowheads="1"/>
              </p:cNvSpPr>
              <p:nvPr/>
            </p:nvSpPr>
            <p:spPr bwMode="auto">
              <a:xfrm>
                <a:off x="905" y="603"/>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57" name="Text Box 85"/>
              <p:cNvSpPr txBox="1">
                <a:spLocks noChangeArrowheads="1"/>
              </p:cNvSpPr>
              <p:nvPr/>
            </p:nvSpPr>
            <p:spPr bwMode="auto">
              <a:xfrm>
                <a:off x="514" y="0"/>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8758" name="未知"/>
              <p:cNvSpPr/>
              <p:nvPr/>
            </p:nvSpPr>
            <p:spPr bwMode="auto">
              <a:xfrm>
                <a:off x="712" y="992"/>
                <a:ext cx="442" cy="89"/>
              </a:xfrm>
              <a:custGeom>
                <a:avLst/>
                <a:gdLst>
                  <a:gd name="T0" fmla="*/ 0 w 536"/>
                  <a:gd name="T1" fmla="*/ 103 h 103"/>
                  <a:gd name="T2" fmla="*/ 536 w 536"/>
                  <a:gd name="T3" fmla="*/ 0 h 103"/>
                </a:gdLst>
                <a:ahLst/>
                <a:cxnLst>
                  <a:cxn ang="0">
                    <a:pos x="T0" y="T1"/>
                  </a:cxn>
                  <a:cxn ang="0">
                    <a:pos x="T2" y="T3"/>
                  </a:cxn>
                </a:cxnLst>
                <a:rect l="0" t="0" r="r" b="b"/>
                <a:pathLst>
                  <a:path w="536" h="103">
                    <a:moveTo>
                      <a:pt x="0" y="103"/>
                    </a:moveTo>
                    <a:lnTo>
                      <a:pt x="536" y="0"/>
                    </a:lnTo>
                  </a:path>
                </a:pathLst>
              </a:custGeom>
              <a:noFill/>
              <a:ln w="28575" cmpd="sng">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59" name="Line 87"/>
              <p:cNvSpPr>
                <a:spLocks noChangeShapeType="1"/>
              </p:cNvSpPr>
              <p:nvPr/>
            </p:nvSpPr>
            <p:spPr bwMode="auto">
              <a:xfrm>
                <a:off x="712" y="955"/>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0" name="Line 88"/>
              <p:cNvSpPr>
                <a:spLocks noChangeShapeType="1"/>
              </p:cNvSpPr>
              <p:nvPr/>
            </p:nvSpPr>
            <p:spPr bwMode="auto">
              <a:xfrm>
                <a:off x="712" y="997"/>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8761" name="Group 89"/>
          <p:cNvGrpSpPr/>
          <p:nvPr/>
        </p:nvGrpSpPr>
        <p:grpSpPr bwMode="auto">
          <a:xfrm>
            <a:off x="4876800" y="1985963"/>
            <a:ext cx="3035300" cy="3490912"/>
            <a:chOff x="0" y="0"/>
            <a:chExt cx="1912" cy="2199"/>
          </a:xfrm>
        </p:grpSpPr>
        <p:sp>
          <p:nvSpPr>
            <p:cNvPr id="28762" name="Line 90"/>
            <p:cNvSpPr>
              <a:spLocks noChangeShapeType="1"/>
            </p:cNvSpPr>
            <p:nvPr/>
          </p:nvSpPr>
          <p:spPr bwMode="auto">
            <a:xfrm>
              <a:off x="0" y="295"/>
              <a:ext cx="774"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763" name="Group 91"/>
            <p:cNvGrpSpPr/>
            <p:nvPr/>
          </p:nvGrpSpPr>
          <p:grpSpPr bwMode="auto">
            <a:xfrm>
              <a:off x="924" y="415"/>
              <a:ext cx="79" cy="416"/>
              <a:chOff x="0" y="0"/>
              <a:chExt cx="96" cy="480"/>
            </a:xfrm>
          </p:grpSpPr>
          <p:sp>
            <p:nvSpPr>
              <p:cNvPr id="28764" name="Line 92"/>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5" name="Oval 93"/>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66" name="Line 94"/>
            <p:cNvSpPr>
              <a:spLocks noChangeShapeType="1"/>
            </p:cNvSpPr>
            <p:nvPr/>
          </p:nvSpPr>
          <p:spPr bwMode="auto">
            <a:xfrm>
              <a:off x="301" y="311"/>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7" name="Oval 95"/>
            <p:cNvSpPr>
              <a:spLocks noChangeArrowheads="1"/>
            </p:cNvSpPr>
            <p:nvPr/>
          </p:nvSpPr>
          <p:spPr bwMode="auto">
            <a:xfrm>
              <a:off x="252" y="249"/>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68" name="Line 96"/>
            <p:cNvSpPr>
              <a:spLocks noChangeShapeType="1"/>
            </p:cNvSpPr>
            <p:nvPr/>
          </p:nvSpPr>
          <p:spPr bwMode="auto">
            <a:xfrm>
              <a:off x="213" y="789"/>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69" name="Line 97"/>
            <p:cNvSpPr>
              <a:spLocks noChangeShapeType="1"/>
            </p:cNvSpPr>
            <p:nvPr/>
          </p:nvSpPr>
          <p:spPr bwMode="auto">
            <a:xfrm>
              <a:off x="963" y="1745"/>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0" name="Oval 98"/>
            <p:cNvSpPr>
              <a:spLocks noChangeArrowheads="1"/>
            </p:cNvSpPr>
            <p:nvPr/>
          </p:nvSpPr>
          <p:spPr bwMode="auto">
            <a:xfrm>
              <a:off x="924" y="207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1" name="Line 99"/>
            <p:cNvSpPr>
              <a:spLocks noChangeShapeType="1"/>
            </p:cNvSpPr>
            <p:nvPr/>
          </p:nvSpPr>
          <p:spPr bwMode="auto">
            <a:xfrm>
              <a:off x="766" y="789"/>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772" name="Group 100"/>
            <p:cNvGrpSpPr/>
            <p:nvPr/>
          </p:nvGrpSpPr>
          <p:grpSpPr bwMode="auto">
            <a:xfrm>
              <a:off x="213" y="789"/>
              <a:ext cx="1462" cy="125"/>
              <a:chOff x="0" y="0"/>
              <a:chExt cx="1776" cy="144"/>
            </a:xfrm>
          </p:grpSpPr>
          <p:sp>
            <p:nvSpPr>
              <p:cNvPr id="28773" name="Rectangle 101"/>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74" name="Line 102"/>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5" name="Line 103"/>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6" name="Line 104"/>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7" name="Line 105"/>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8" name="Line 106"/>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79" name="Line 107"/>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0" name="Line 108"/>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1" name="Line 109"/>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2" name="Line 110"/>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3" name="Line 111"/>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4" name="Line 112"/>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5" name="Line 113"/>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6" name="Line 114"/>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7" name="Line 115"/>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8" name="Line 116"/>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89" name="Line 117"/>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90" name="Line 118"/>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91" name="Line 119"/>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92" name="Line 120"/>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93" name="Line 121"/>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794" name="Group 122"/>
            <p:cNvGrpSpPr/>
            <p:nvPr/>
          </p:nvGrpSpPr>
          <p:grpSpPr bwMode="auto">
            <a:xfrm>
              <a:off x="410" y="789"/>
              <a:ext cx="1067" cy="125"/>
              <a:chOff x="0" y="0"/>
              <a:chExt cx="1296" cy="144"/>
            </a:xfrm>
          </p:grpSpPr>
          <p:sp>
            <p:nvSpPr>
              <p:cNvPr id="28795" name="AutoShape 123"/>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96" name="Line 124"/>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97" name="Line 125"/>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798" name="Group 126"/>
              <p:cNvGrpSpPr/>
              <p:nvPr/>
            </p:nvGrpSpPr>
            <p:grpSpPr bwMode="auto">
              <a:xfrm>
                <a:off x="0" y="0"/>
                <a:ext cx="336" cy="144"/>
                <a:chOff x="0" y="0"/>
                <a:chExt cx="336" cy="144"/>
              </a:xfrm>
            </p:grpSpPr>
            <p:sp>
              <p:nvSpPr>
                <p:cNvPr id="28799" name="AutoShape 127"/>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0" name="Line 128"/>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01" name="Line 129"/>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02" name="Line 130"/>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03" name="Line 131"/>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04" name="Rectangle 132"/>
            <p:cNvSpPr>
              <a:spLocks noChangeArrowheads="1"/>
            </p:cNvSpPr>
            <p:nvPr/>
          </p:nvSpPr>
          <p:spPr bwMode="auto">
            <a:xfrm>
              <a:off x="213" y="914"/>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5" name="Text Box 133"/>
            <p:cNvSpPr txBox="1">
              <a:spLocks noChangeArrowheads="1"/>
            </p:cNvSpPr>
            <p:nvPr/>
          </p:nvSpPr>
          <p:spPr bwMode="auto">
            <a:xfrm>
              <a:off x="648" y="1330"/>
              <a:ext cx="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P型衬底</a:t>
              </a:r>
              <a:endParaRPr lang="zh-CN" altLang="zh-CN" sz="2000" b="1">
                <a:latin typeface="Times New Roman" panose="02020503050405090304" pitchFamily="18" charset="0"/>
              </a:endParaRPr>
            </a:p>
          </p:txBody>
        </p:sp>
        <p:grpSp>
          <p:nvGrpSpPr>
            <p:cNvPr id="28806" name="Group 134"/>
            <p:cNvGrpSpPr/>
            <p:nvPr/>
          </p:nvGrpSpPr>
          <p:grpSpPr bwMode="auto">
            <a:xfrm>
              <a:off x="371" y="914"/>
              <a:ext cx="395" cy="250"/>
              <a:chOff x="0" y="0"/>
              <a:chExt cx="480" cy="289"/>
            </a:xfrm>
          </p:grpSpPr>
          <p:sp>
            <p:nvSpPr>
              <p:cNvPr id="28807" name="Rectangle 135"/>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08" name="Text Box 136"/>
              <p:cNvSpPr txBox="1">
                <a:spLocks noChangeArrowheads="1"/>
              </p:cNvSpPr>
              <p:nvPr/>
            </p:nvSpPr>
            <p:spPr bwMode="auto">
              <a:xfrm>
                <a:off x="97" y="0"/>
                <a:ext cx="38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8809" name="Group 137"/>
            <p:cNvGrpSpPr/>
            <p:nvPr/>
          </p:nvGrpSpPr>
          <p:grpSpPr bwMode="auto">
            <a:xfrm>
              <a:off x="1161" y="905"/>
              <a:ext cx="395" cy="250"/>
              <a:chOff x="0" y="0"/>
              <a:chExt cx="480" cy="289"/>
            </a:xfrm>
          </p:grpSpPr>
          <p:sp>
            <p:nvSpPr>
              <p:cNvPr id="28810" name="Rectangle 138"/>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11" name="Text Box 139"/>
              <p:cNvSpPr txBox="1">
                <a:spLocks noChangeArrowheads="1"/>
              </p:cNvSpPr>
              <p:nvPr/>
            </p:nvSpPr>
            <p:spPr bwMode="auto">
              <a:xfrm>
                <a:off x="96" y="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8812" name="Text Box 140"/>
            <p:cNvSpPr txBox="1">
              <a:spLocks noChangeArrowheads="1"/>
            </p:cNvSpPr>
            <p:nvPr/>
          </p:nvSpPr>
          <p:spPr bwMode="auto">
            <a:xfrm>
              <a:off x="1003" y="191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8813" name="Text Box 141"/>
            <p:cNvSpPr txBox="1">
              <a:spLocks noChangeArrowheads="1"/>
            </p:cNvSpPr>
            <p:nvPr/>
          </p:nvSpPr>
          <p:spPr bwMode="auto">
            <a:xfrm>
              <a:off x="1003"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8814" name="Text Box 142"/>
            <p:cNvSpPr txBox="1">
              <a:spLocks noChangeArrowheads="1"/>
            </p:cNvSpPr>
            <p:nvPr/>
          </p:nvSpPr>
          <p:spPr bwMode="auto">
            <a:xfrm>
              <a:off x="94"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8815" name="Text Box 143"/>
            <p:cNvSpPr txBox="1">
              <a:spLocks noChangeArrowheads="1"/>
            </p:cNvSpPr>
            <p:nvPr/>
          </p:nvSpPr>
          <p:spPr bwMode="auto">
            <a:xfrm>
              <a:off x="1556" y="457"/>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8816" name="Group 144"/>
            <p:cNvGrpSpPr/>
            <p:nvPr/>
          </p:nvGrpSpPr>
          <p:grpSpPr bwMode="auto">
            <a:xfrm>
              <a:off x="1477" y="249"/>
              <a:ext cx="198" cy="540"/>
              <a:chOff x="0" y="0"/>
              <a:chExt cx="240" cy="624"/>
            </a:xfrm>
          </p:grpSpPr>
          <p:grpSp>
            <p:nvGrpSpPr>
              <p:cNvPr id="28817" name="Group 145"/>
              <p:cNvGrpSpPr/>
              <p:nvPr/>
            </p:nvGrpSpPr>
            <p:grpSpPr bwMode="auto">
              <a:xfrm>
                <a:off x="48" y="0"/>
                <a:ext cx="96" cy="624"/>
                <a:chOff x="0" y="0"/>
                <a:chExt cx="96" cy="624"/>
              </a:xfrm>
            </p:grpSpPr>
            <p:sp>
              <p:nvSpPr>
                <p:cNvPr id="28818" name="Line 146"/>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19" name="Oval 147"/>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20" name="Line 148"/>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21" name="Line 149"/>
            <p:cNvSpPr>
              <a:spLocks noChangeShapeType="1"/>
            </p:cNvSpPr>
            <p:nvPr/>
          </p:nvSpPr>
          <p:spPr bwMode="auto">
            <a:xfrm>
              <a:off x="597" y="582"/>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22" name="Line 150"/>
            <p:cNvSpPr>
              <a:spLocks noChangeShapeType="1"/>
            </p:cNvSpPr>
            <p:nvPr/>
          </p:nvSpPr>
          <p:spPr bwMode="auto">
            <a:xfrm>
              <a:off x="676" y="498"/>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23" name="Line 151"/>
            <p:cNvSpPr>
              <a:spLocks noChangeShapeType="1"/>
            </p:cNvSpPr>
            <p:nvPr/>
          </p:nvSpPr>
          <p:spPr bwMode="auto">
            <a:xfrm>
              <a:off x="281" y="665"/>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24" name="Line 152"/>
            <p:cNvSpPr>
              <a:spLocks noChangeShapeType="1"/>
            </p:cNvSpPr>
            <p:nvPr/>
          </p:nvSpPr>
          <p:spPr bwMode="auto">
            <a:xfrm>
              <a:off x="658" y="665"/>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25" name="Oval 153"/>
            <p:cNvSpPr>
              <a:spLocks noChangeArrowheads="1"/>
            </p:cNvSpPr>
            <p:nvPr/>
          </p:nvSpPr>
          <p:spPr bwMode="auto">
            <a:xfrm>
              <a:off x="252" y="614"/>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826" name="Group 154"/>
            <p:cNvGrpSpPr/>
            <p:nvPr/>
          </p:nvGrpSpPr>
          <p:grpSpPr bwMode="auto">
            <a:xfrm>
              <a:off x="1477" y="249"/>
              <a:ext cx="198" cy="540"/>
              <a:chOff x="0" y="0"/>
              <a:chExt cx="240" cy="624"/>
            </a:xfrm>
          </p:grpSpPr>
          <p:grpSp>
            <p:nvGrpSpPr>
              <p:cNvPr id="28827" name="Group 155"/>
              <p:cNvGrpSpPr/>
              <p:nvPr/>
            </p:nvGrpSpPr>
            <p:grpSpPr bwMode="auto">
              <a:xfrm>
                <a:off x="48" y="0"/>
                <a:ext cx="96" cy="624"/>
                <a:chOff x="0" y="0"/>
                <a:chExt cx="96" cy="624"/>
              </a:xfrm>
            </p:grpSpPr>
            <p:sp>
              <p:nvSpPr>
                <p:cNvPr id="28828" name="Line 156"/>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29" name="Oval 157"/>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30" name="Line 158"/>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31" name="Text Box 159"/>
            <p:cNvSpPr txBox="1">
              <a:spLocks noChangeArrowheads="1"/>
            </p:cNvSpPr>
            <p:nvPr/>
          </p:nvSpPr>
          <p:spPr bwMode="auto">
            <a:xfrm>
              <a:off x="370" y="282"/>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8832" name="Line 160"/>
            <p:cNvSpPr>
              <a:spLocks noChangeShapeType="1"/>
            </p:cNvSpPr>
            <p:nvPr/>
          </p:nvSpPr>
          <p:spPr bwMode="auto">
            <a:xfrm>
              <a:off x="924" y="291"/>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833" name="Group 161"/>
            <p:cNvGrpSpPr/>
            <p:nvPr/>
          </p:nvGrpSpPr>
          <p:grpSpPr bwMode="auto">
            <a:xfrm>
              <a:off x="710" y="149"/>
              <a:ext cx="356" cy="291"/>
              <a:chOff x="0" y="0"/>
              <a:chExt cx="432" cy="336"/>
            </a:xfrm>
          </p:grpSpPr>
          <p:sp>
            <p:nvSpPr>
              <p:cNvPr id="28834" name="Line 162"/>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35" name="Line 163"/>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36" name="Line 164"/>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37" name="Line 165"/>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38" name="Line 166"/>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39" name="Oval 167"/>
            <p:cNvSpPr>
              <a:spLocks noChangeArrowheads="1"/>
            </p:cNvSpPr>
            <p:nvPr/>
          </p:nvSpPr>
          <p:spPr bwMode="auto">
            <a:xfrm>
              <a:off x="919" y="603"/>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40" name="Text Box 168"/>
            <p:cNvSpPr txBox="1">
              <a:spLocks noChangeArrowheads="1"/>
            </p:cNvSpPr>
            <p:nvPr/>
          </p:nvSpPr>
          <p:spPr bwMode="auto">
            <a:xfrm>
              <a:off x="528" y="0"/>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8841" name="Line 169"/>
            <p:cNvSpPr>
              <a:spLocks noChangeShapeType="1"/>
            </p:cNvSpPr>
            <p:nvPr/>
          </p:nvSpPr>
          <p:spPr bwMode="auto">
            <a:xfrm>
              <a:off x="726" y="955"/>
              <a:ext cx="435"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42" name="Line 170"/>
            <p:cNvSpPr>
              <a:spLocks noChangeShapeType="1"/>
            </p:cNvSpPr>
            <p:nvPr/>
          </p:nvSpPr>
          <p:spPr bwMode="auto">
            <a:xfrm>
              <a:off x="726" y="997"/>
              <a:ext cx="226" cy="11"/>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43" name="Line 171"/>
            <p:cNvSpPr>
              <a:spLocks noChangeShapeType="1"/>
            </p:cNvSpPr>
            <p:nvPr/>
          </p:nvSpPr>
          <p:spPr bwMode="auto">
            <a:xfrm flipH="1">
              <a:off x="712" y="912"/>
              <a:ext cx="480" cy="192"/>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44" name="Line 172"/>
            <p:cNvSpPr>
              <a:spLocks noChangeShapeType="1"/>
            </p:cNvSpPr>
            <p:nvPr/>
          </p:nvSpPr>
          <p:spPr bwMode="auto">
            <a:xfrm>
              <a:off x="3" y="295"/>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45" name="Line 173"/>
            <p:cNvSpPr>
              <a:spLocks noChangeShapeType="1"/>
            </p:cNvSpPr>
            <p:nvPr/>
          </p:nvSpPr>
          <p:spPr bwMode="auto">
            <a:xfrm>
              <a:off x="0" y="1987"/>
              <a:ext cx="971"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46" name="Oval 174"/>
            <p:cNvSpPr>
              <a:spLocks noChangeArrowheads="1"/>
            </p:cNvSpPr>
            <p:nvPr/>
          </p:nvSpPr>
          <p:spPr bwMode="auto">
            <a:xfrm>
              <a:off x="935" y="1942"/>
              <a:ext cx="79" cy="84"/>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847" name="Group 175"/>
          <p:cNvGrpSpPr/>
          <p:nvPr/>
        </p:nvGrpSpPr>
        <p:grpSpPr bwMode="auto">
          <a:xfrm>
            <a:off x="7696200" y="1971676"/>
            <a:ext cx="3048000" cy="3490913"/>
            <a:chOff x="0" y="0"/>
            <a:chExt cx="1912" cy="2199"/>
          </a:xfrm>
        </p:grpSpPr>
        <p:sp>
          <p:nvSpPr>
            <p:cNvPr id="28848" name="Line 176"/>
            <p:cNvSpPr>
              <a:spLocks noChangeShapeType="1"/>
            </p:cNvSpPr>
            <p:nvPr/>
          </p:nvSpPr>
          <p:spPr bwMode="auto">
            <a:xfrm>
              <a:off x="0" y="299"/>
              <a:ext cx="774"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849" name="Group 177"/>
            <p:cNvGrpSpPr/>
            <p:nvPr/>
          </p:nvGrpSpPr>
          <p:grpSpPr bwMode="auto">
            <a:xfrm>
              <a:off x="924" y="415"/>
              <a:ext cx="79" cy="416"/>
              <a:chOff x="0" y="0"/>
              <a:chExt cx="96" cy="480"/>
            </a:xfrm>
          </p:grpSpPr>
          <p:sp>
            <p:nvSpPr>
              <p:cNvPr id="28850" name="Line 178"/>
              <p:cNvSpPr>
                <a:spLocks noChangeShapeType="1"/>
              </p:cNvSpPr>
              <p:nvPr/>
            </p:nvSpPr>
            <p:spPr bwMode="auto">
              <a:xfrm>
                <a:off x="48" y="84"/>
                <a:ext cx="0" cy="3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51" name="Oval 179"/>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852" name="Line 180"/>
            <p:cNvSpPr>
              <a:spLocks noChangeShapeType="1"/>
            </p:cNvSpPr>
            <p:nvPr/>
          </p:nvSpPr>
          <p:spPr bwMode="auto">
            <a:xfrm>
              <a:off x="301" y="311"/>
              <a:ext cx="0" cy="47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53" name="Oval 181"/>
            <p:cNvSpPr>
              <a:spLocks noChangeArrowheads="1"/>
            </p:cNvSpPr>
            <p:nvPr/>
          </p:nvSpPr>
          <p:spPr bwMode="auto">
            <a:xfrm>
              <a:off x="252" y="249"/>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4" name="Line 182"/>
            <p:cNvSpPr>
              <a:spLocks noChangeShapeType="1"/>
            </p:cNvSpPr>
            <p:nvPr/>
          </p:nvSpPr>
          <p:spPr bwMode="auto">
            <a:xfrm>
              <a:off x="213" y="789"/>
              <a:ext cx="197"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55" name="Line 183"/>
            <p:cNvSpPr>
              <a:spLocks noChangeShapeType="1"/>
            </p:cNvSpPr>
            <p:nvPr/>
          </p:nvSpPr>
          <p:spPr bwMode="auto">
            <a:xfrm>
              <a:off x="963" y="1745"/>
              <a:ext cx="0" cy="33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56" name="Oval 184"/>
            <p:cNvSpPr>
              <a:spLocks noChangeArrowheads="1"/>
            </p:cNvSpPr>
            <p:nvPr/>
          </p:nvSpPr>
          <p:spPr bwMode="auto">
            <a:xfrm>
              <a:off x="924" y="2077"/>
              <a:ext cx="79" cy="83"/>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57" name="Line 185"/>
            <p:cNvSpPr>
              <a:spLocks noChangeShapeType="1"/>
            </p:cNvSpPr>
            <p:nvPr/>
          </p:nvSpPr>
          <p:spPr bwMode="auto">
            <a:xfrm>
              <a:off x="766" y="789"/>
              <a:ext cx="356"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858" name="Group 186"/>
            <p:cNvGrpSpPr/>
            <p:nvPr/>
          </p:nvGrpSpPr>
          <p:grpSpPr bwMode="auto">
            <a:xfrm>
              <a:off x="213" y="789"/>
              <a:ext cx="1462" cy="125"/>
              <a:chOff x="0" y="0"/>
              <a:chExt cx="1776" cy="144"/>
            </a:xfrm>
          </p:grpSpPr>
          <p:sp>
            <p:nvSpPr>
              <p:cNvPr id="28859" name="Rectangle 187"/>
              <p:cNvSpPr>
                <a:spLocks noChangeArrowheads="1"/>
              </p:cNvSpPr>
              <p:nvPr/>
            </p:nvSpPr>
            <p:spPr bwMode="auto">
              <a:xfrm>
                <a:off x="0" y="0"/>
                <a:ext cx="1776" cy="144"/>
              </a:xfrm>
              <a:prstGeom prst="rect">
                <a:avLst/>
              </a:prstGeom>
              <a:solidFill>
                <a:srgbClr val="FF99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60" name="Line 188"/>
              <p:cNvSpPr>
                <a:spLocks noChangeShapeType="1"/>
              </p:cNvSpPr>
              <p:nvPr/>
            </p:nvSpPr>
            <p:spPr bwMode="auto">
              <a:xfrm flipH="1">
                <a:off x="9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1" name="Line 189"/>
              <p:cNvSpPr>
                <a:spLocks noChangeShapeType="1"/>
              </p:cNvSpPr>
              <p:nvPr/>
            </p:nvSpPr>
            <p:spPr bwMode="auto">
              <a:xfrm flipH="1">
                <a:off x="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2" name="Line 190"/>
              <p:cNvSpPr>
                <a:spLocks noChangeShapeType="1"/>
              </p:cNvSpPr>
              <p:nvPr/>
            </p:nvSpPr>
            <p:spPr bwMode="auto">
              <a:xfrm flipH="1">
                <a:off x="105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3" name="Line 191"/>
              <p:cNvSpPr>
                <a:spLocks noChangeShapeType="1"/>
              </p:cNvSpPr>
              <p:nvPr/>
            </p:nvSpPr>
            <p:spPr bwMode="auto">
              <a:xfrm flipH="1">
                <a:off x="86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4" name="Line 192"/>
              <p:cNvSpPr>
                <a:spLocks noChangeShapeType="1"/>
              </p:cNvSpPr>
              <p:nvPr/>
            </p:nvSpPr>
            <p:spPr bwMode="auto">
              <a:xfrm flipH="1">
                <a:off x="48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5" name="Line 193"/>
              <p:cNvSpPr>
                <a:spLocks noChangeShapeType="1"/>
              </p:cNvSpPr>
              <p:nvPr/>
            </p:nvSpPr>
            <p:spPr bwMode="auto">
              <a:xfrm flipH="1">
                <a:off x="57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6" name="Line 194"/>
              <p:cNvSpPr>
                <a:spLocks noChangeShapeType="1"/>
              </p:cNvSpPr>
              <p:nvPr/>
            </p:nvSpPr>
            <p:spPr bwMode="auto">
              <a:xfrm flipH="1">
                <a:off x="67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7" name="Line 195"/>
              <p:cNvSpPr>
                <a:spLocks noChangeShapeType="1"/>
              </p:cNvSpPr>
              <p:nvPr/>
            </p:nvSpPr>
            <p:spPr bwMode="auto">
              <a:xfrm flipH="1">
                <a:off x="76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8" name="Line 196"/>
              <p:cNvSpPr>
                <a:spLocks noChangeShapeType="1"/>
              </p:cNvSpPr>
              <p:nvPr/>
            </p:nvSpPr>
            <p:spPr bwMode="auto">
              <a:xfrm flipH="1">
                <a:off x="96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69" name="Line 197"/>
              <p:cNvSpPr>
                <a:spLocks noChangeShapeType="1"/>
              </p:cNvSpPr>
              <p:nvPr/>
            </p:nvSpPr>
            <p:spPr bwMode="auto">
              <a:xfrm flipH="1">
                <a:off x="1440"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0" name="Line 198"/>
              <p:cNvSpPr>
                <a:spLocks noChangeShapeType="1"/>
              </p:cNvSpPr>
              <p:nvPr/>
            </p:nvSpPr>
            <p:spPr bwMode="auto">
              <a:xfrm flipH="1">
                <a:off x="1536"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1" name="Line 199"/>
              <p:cNvSpPr>
                <a:spLocks noChangeShapeType="1"/>
              </p:cNvSpPr>
              <p:nvPr/>
            </p:nvSpPr>
            <p:spPr bwMode="auto">
              <a:xfrm flipH="1">
                <a:off x="163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2" name="Line 200"/>
              <p:cNvSpPr>
                <a:spLocks noChangeShapeType="1"/>
              </p:cNvSpPr>
              <p:nvPr/>
            </p:nvSpPr>
            <p:spPr bwMode="auto">
              <a:xfrm flipH="1">
                <a:off x="19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3" name="Line 201"/>
              <p:cNvSpPr>
                <a:spLocks noChangeShapeType="1"/>
              </p:cNvSpPr>
              <p:nvPr/>
            </p:nvSpPr>
            <p:spPr bwMode="auto">
              <a:xfrm flipH="1">
                <a:off x="1152" y="48"/>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4" name="Line 202"/>
              <p:cNvSpPr>
                <a:spLocks noChangeShapeType="1"/>
              </p:cNvSpPr>
              <p:nvPr/>
            </p:nvSpPr>
            <p:spPr bwMode="auto">
              <a:xfrm flipH="1">
                <a:off x="38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5" name="Line 203"/>
              <p:cNvSpPr>
                <a:spLocks noChangeShapeType="1"/>
              </p:cNvSpPr>
              <p:nvPr/>
            </p:nvSpPr>
            <p:spPr bwMode="auto">
              <a:xfrm flipH="1">
                <a:off x="28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6" name="Line 204"/>
              <p:cNvSpPr>
                <a:spLocks noChangeShapeType="1"/>
              </p:cNvSpPr>
              <p:nvPr/>
            </p:nvSpPr>
            <p:spPr bwMode="auto">
              <a:xfrm flipH="1">
                <a:off x="19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7" name="Line 205"/>
              <p:cNvSpPr>
                <a:spLocks noChangeShapeType="1"/>
              </p:cNvSpPr>
              <p:nvPr/>
            </p:nvSpPr>
            <p:spPr bwMode="auto">
              <a:xfrm flipH="1">
                <a:off x="1152"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8" name="Line 206"/>
              <p:cNvSpPr>
                <a:spLocks noChangeShapeType="1"/>
              </p:cNvSpPr>
              <p:nvPr/>
            </p:nvSpPr>
            <p:spPr bwMode="auto">
              <a:xfrm flipH="1">
                <a:off x="1248"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79" name="Line 207"/>
              <p:cNvSpPr>
                <a:spLocks noChangeShapeType="1"/>
              </p:cNvSpPr>
              <p:nvPr/>
            </p:nvSpPr>
            <p:spPr bwMode="auto">
              <a:xfrm flipH="1">
                <a:off x="1344" y="0"/>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880" name="Group 208"/>
            <p:cNvGrpSpPr/>
            <p:nvPr/>
          </p:nvGrpSpPr>
          <p:grpSpPr bwMode="auto">
            <a:xfrm>
              <a:off x="410" y="789"/>
              <a:ext cx="1067" cy="125"/>
              <a:chOff x="0" y="0"/>
              <a:chExt cx="1296" cy="144"/>
            </a:xfrm>
          </p:grpSpPr>
          <p:sp>
            <p:nvSpPr>
              <p:cNvPr id="28881" name="AutoShape 209"/>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82" name="Line 210"/>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83" name="Line 211"/>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884" name="Group 212"/>
              <p:cNvGrpSpPr/>
              <p:nvPr/>
            </p:nvGrpSpPr>
            <p:grpSpPr bwMode="auto">
              <a:xfrm>
                <a:off x="0" y="0"/>
                <a:ext cx="336" cy="144"/>
                <a:chOff x="0" y="0"/>
                <a:chExt cx="336" cy="144"/>
              </a:xfrm>
            </p:grpSpPr>
            <p:sp>
              <p:nvSpPr>
                <p:cNvPr id="28885" name="AutoShape 213"/>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86" name="Line 214"/>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87" name="Line 215"/>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888" name="Line 216"/>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89" name="Line 217"/>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890" name="Rectangle 218"/>
            <p:cNvSpPr>
              <a:spLocks noChangeArrowheads="1"/>
            </p:cNvSpPr>
            <p:nvPr/>
          </p:nvSpPr>
          <p:spPr bwMode="auto">
            <a:xfrm>
              <a:off x="213" y="914"/>
              <a:ext cx="1462" cy="83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91" name="Text Box 219"/>
            <p:cNvSpPr txBox="1">
              <a:spLocks noChangeArrowheads="1"/>
            </p:cNvSpPr>
            <p:nvPr/>
          </p:nvSpPr>
          <p:spPr bwMode="auto">
            <a:xfrm>
              <a:off x="648" y="1478"/>
              <a:ext cx="8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P型衬底</a:t>
              </a:r>
              <a:endParaRPr lang="zh-CN" altLang="zh-CN" sz="2000" b="1">
                <a:latin typeface="Times New Roman" panose="02020503050405090304" pitchFamily="18" charset="0"/>
              </a:endParaRPr>
            </a:p>
          </p:txBody>
        </p:sp>
        <p:grpSp>
          <p:nvGrpSpPr>
            <p:cNvPr id="28892" name="Group 220"/>
            <p:cNvGrpSpPr/>
            <p:nvPr/>
          </p:nvGrpSpPr>
          <p:grpSpPr bwMode="auto">
            <a:xfrm>
              <a:off x="371" y="914"/>
              <a:ext cx="395" cy="250"/>
              <a:chOff x="0" y="0"/>
              <a:chExt cx="480" cy="289"/>
            </a:xfrm>
          </p:grpSpPr>
          <p:sp>
            <p:nvSpPr>
              <p:cNvPr id="28893" name="Rectangle 221"/>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94" name="Text Box 222"/>
              <p:cNvSpPr txBox="1">
                <a:spLocks noChangeArrowheads="1"/>
              </p:cNvSpPr>
              <p:nvPr/>
            </p:nvSpPr>
            <p:spPr bwMode="auto">
              <a:xfrm>
                <a:off x="97" y="0"/>
                <a:ext cx="38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28895" name="Group 223"/>
            <p:cNvGrpSpPr/>
            <p:nvPr/>
          </p:nvGrpSpPr>
          <p:grpSpPr bwMode="auto">
            <a:xfrm>
              <a:off x="1161" y="905"/>
              <a:ext cx="395" cy="250"/>
              <a:chOff x="0" y="0"/>
              <a:chExt cx="480" cy="289"/>
            </a:xfrm>
          </p:grpSpPr>
          <p:sp>
            <p:nvSpPr>
              <p:cNvPr id="28896" name="Rectangle 224"/>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97" name="Text Box 225"/>
              <p:cNvSpPr txBox="1">
                <a:spLocks noChangeArrowheads="1"/>
              </p:cNvSpPr>
              <p:nvPr/>
            </p:nvSpPr>
            <p:spPr bwMode="auto">
              <a:xfrm>
                <a:off x="96" y="0"/>
                <a:ext cx="38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28898" name="Text Box 226"/>
            <p:cNvSpPr txBox="1">
              <a:spLocks noChangeArrowheads="1"/>
            </p:cNvSpPr>
            <p:nvPr/>
          </p:nvSpPr>
          <p:spPr bwMode="auto">
            <a:xfrm>
              <a:off x="1003" y="1911"/>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28899" name="Text Box 227"/>
            <p:cNvSpPr txBox="1">
              <a:spLocks noChangeArrowheads="1"/>
            </p:cNvSpPr>
            <p:nvPr/>
          </p:nvSpPr>
          <p:spPr bwMode="auto">
            <a:xfrm>
              <a:off x="1003"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28900" name="Text Box 228"/>
            <p:cNvSpPr txBox="1">
              <a:spLocks noChangeArrowheads="1"/>
            </p:cNvSpPr>
            <p:nvPr/>
          </p:nvSpPr>
          <p:spPr bwMode="auto">
            <a:xfrm>
              <a:off x="94" y="457"/>
              <a:ext cx="3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28901" name="Text Box 229"/>
            <p:cNvSpPr txBox="1">
              <a:spLocks noChangeArrowheads="1"/>
            </p:cNvSpPr>
            <p:nvPr/>
          </p:nvSpPr>
          <p:spPr bwMode="auto">
            <a:xfrm>
              <a:off x="1556" y="457"/>
              <a:ext cx="3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grpSp>
          <p:nvGrpSpPr>
            <p:cNvPr id="28902" name="Group 230"/>
            <p:cNvGrpSpPr/>
            <p:nvPr/>
          </p:nvGrpSpPr>
          <p:grpSpPr bwMode="auto">
            <a:xfrm>
              <a:off x="1477" y="249"/>
              <a:ext cx="198" cy="540"/>
              <a:chOff x="0" y="0"/>
              <a:chExt cx="240" cy="624"/>
            </a:xfrm>
          </p:grpSpPr>
          <p:grpSp>
            <p:nvGrpSpPr>
              <p:cNvPr id="28903" name="Group 231"/>
              <p:cNvGrpSpPr/>
              <p:nvPr/>
            </p:nvGrpSpPr>
            <p:grpSpPr bwMode="auto">
              <a:xfrm>
                <a:off x="48" y="0"/>
                <a:ext cx="96" cy="624"/>
                <a:chOff x="0" y="0"/>
                <a:chExt cx="96" cy="624"/>
              </a:xfrm>
            </p:grpSpPr>
            <p:sp>
              <p:nvSpPr>
                <p:cNvPr id="28904" name="Line 232"/>
                <p:cNvSpPr>
                  <a:spLocks noChangeShapeType="1"/>
                </p:cNvSpPr>
                <p:nvPr/>
              </p:nvSpPr>
              <p:spPr bwMode="auto">
                <a:xfrm>
                  <a:off x="60" y="72"/>
                  <a:ext cx="0" cy="55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05" name="Oval 233"/>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906" name="Line 234"/>
              <p:cNvSpPr>
                <a:spLocks noChangeShapeType="1"/>
              </p:cNvSpPr>
              <p:nvPr/>
            </p:nvSpPr>
            <p:spPr bwMode="auto">
              <a:xfrm>
                <a:off x="0" y="62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907" name="Line 235"/>
            <p:cNvSpPr>
              <a:spLocks noChangeShapeType="1"/>
            </p:cNvSpPr>
            <p:nvPr/>
          </p:nvSpPr>
          <p:spPr bwMode="auto">
            <a:xfrm>
              <a:off x="597" y="582"/>
              <a:ext cx="0" cy="12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08" name="Line 236"/>
            <p:cNvSpPr>
              <a:spLocks noChangeShapeType="1"/>
            </p:cNvSpPr>
            <p:nvPr/>
          </p:nvSpPr>
          <p:spPr bwMode="auto">
            <a:xfrm>
              <a:off x="676" y="498"/>
              <a:ext cx="0" cy="291"/>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09" name="Line 237"/>
            <p:cNvSpPr>
              <a:spLocks noChangeShapeType="1"/>
            </p:cNvSpPr>
            <p:nvPr/>
          </p:nvSpPr>
          <p:spPr bwMode="auto">
            <a:xfrm>
              <a:off x="281" y="665"/>
              <a:ext cx="316"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10" name="Line 238"/>
            <p:cNvSpPr>
              <a:spLocks noChangeShapeType="1"/>
            </p:cNvSpPr>
            <p:nvPr/>
          </p:nvSpPr>
          <p:spPr bwMode="auto">
            <a:xfrm>
              <a:off x="658" y="665"/>
              <a:ext cx="305" cy="0"/>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11" name="Oval 239"/>
            <p:cNvSpPr>
              <a:spLocks noChangeArrowheads="1"/>
            </p:cNvSpPr>
            <p:nvPr/>
          </p:nvSpPr>
          <p:spPr bwMode="auto">
            <a:xfrm>
              <a:off x="252" y="614"/>
              <a:ext cx="79" cy="84"/>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912" name="Group 240"/>
            <p:cNvGrpSpPr/>
            <p:nvPr/>
          </p:nvGrpSpPr>
          <p:grpSpPr bwMode="auto">
            <a:xfrm>
              <a:off x="1477" y="249"/>
              <a:ext cx="198" cy="540"/>
              <a:chOff x="0" y="0"/>
              <a:chExt cx="240" cy="624"/>
            </a:xfrm>
          </p:grpSpPr>
          <p:grpSp>
            <p:nvGrpSpPr>
              <p:cNvPr id="28913" name="Group 241"/>
              <p:cNvGrpSpPr/>
              <p:nvPr/>
            </p:nvGrpSpPr>
            <p:grpSpPr bwMode="auto">
              <a:xfrm>
                <a:off x="48" y="0"/>
                <a:ext cx="96" cy="624"/>
                <a:chOff x="0" y="0"/>
                <a:chExt cx="96" cy="624"/>
              </a:xfrm>
            </p:grpSpPr>
            <p:sp>
              <p:nvSpPr>
                <p:cNvPr id="28914" name="Line 242"/>
                <p:cNvSpPr>
                  <a:spLocks noChangeShapeType="1"/>
                </p:cNvSpPr>
                <p:nvPr/>
              </p:nvSpPr>
              <p:spPr bwMode="auto">
                <a:xfrm>
                  <a:off x="60" y="72"/>
                  <a:ext cx="0" cy="552"/>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15" name="Oval 243"/>
                <p:cNvSpPr>
                  <a:spLocks noChangeArrowheads="1"/>
                </p:cNvSpPr>
                <p:nvPr/>
              </p:nvSpPr>
              <p:spPr bwMode="auto">
                <a:xfrm>
                  <a:off x="0" y="0"/>
                  <a:ext cx="96" cy="96"/>
                </a:xfrm>
                <a:prstGeom prst="ellipse">
                  <a:avLst/>
                </a:prstGeom>
                <a:solidFill>
                  <a:schemeClr val="bg1"/>
                </a:solidFill>
                <a:ln w="38100" cmpd="sng">
                  <a:solidFill>
                    <a:srgbClr val="A5002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916" name="Line 244"/>
              <p:cNvSpPr>
                <a:spLocks noChangeShapeType="1"/>
              </p:cNvSpPr>
              <p:nvPr/>
            </p:nvSpPr>
            <p:spPr bwMode="auto">
              <a:xfrm>
                <a:off x="0" y="624"/>
                <a:ext cx="240" cy="0"/>
              </a:xfrm>
              <a:prstGeom prst="line">
                <a:avLst/>
              </a:prstGeom>
              <a:noFill/>
              <a:ln w="762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917" name="Oval 245"/>
            <p:cNvSpPr>
              <a:spLocks noChangeArrowheads="1"/>
            </p:cNvSpPr>
            <p:nvPr/>
          </p:nvSpPr>
          <p:spPr bwMode="auto">
            <a:xfrm>
              <a:off x="937" y="1931"/>
              <a:ext cx="79" cy="84"/>
            </a:xfrm>
            <a:prstGeom prst="ellipse">
              <a:avLst/>
            </a:prstGeom>
            <a:solidFill>
              <a:srgbClr val="A50021"/>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18" name="Text Box 246"/>
            <p:cNvSpPr txBox="1">
              <a:spLocks noChangeArrowheads="1"/>
            </p:cNvSpPr>
            <p:nvPr/>
          </p:nvSpPr>
          <p:spPr bwMode="auto">
            <a:xfrm>
              <a:off x="370" y="282"/>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GG</a:t>
              </a:r>
              <a:endParaRPr lang="zh-CN" altLang="zh-CN" sz="2000" b="1" baseline="-25000">
                <a:solidFill>
                  <a:srgbClr val="0000FF"/>
                </a:solidFill>
                <a:latin typeface="Times New Roman" panose="02020503050405090304" pitchFamily="18" charset="0"/>
              </a:endParaRPr>
            </a:p>
          </p:txBody>
        </p:sp>
        <p:sp>
          <p:nvSpPr>
            <p:cNvPr id="28919" name="Line 247"/>
            <p:cNvSpPr>
              <a:spLocks noChangeShapeType="1"/>
            </p:cNvSpPr>
            <p:nvPr/>
          </p:nvSpPr>
          <p:spPr bwMode="auto">
            <a:xfrm>
              <a:off x="924" y="291"/>
              <a:ext cx="593"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920" name="Group 248"/>
            <p:cNvGrpSpPr/>
            <p:nvPr/>
          </p:nvGrpSpPr>
          <p:grpSpPr bwMode="auto">
            <a:xfrm>
              <a:off x="710" y="149"/>
              <a:ext cx="356" cy="291"/>
              <a:chOff x="0" y="0"/>
              <a:chExt cx="432" cy="336"/>
            </a:xfrm>
          </p:grpSpPr>
          <p:sp>
            <p:nvSpPr>
              <p:cNvPr id="28921" name="Line 249"/>
              <p:cNvSpPr>
                <a:spLocks noChangeShapeType="1"/>
              </p:cNvSpPr>
              <p:nvPr/>
            </p:nvSpPr>
            <p:spPr bwMode="auto">
              <a:xfrm>
                <a:off x="96"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22" name="Line 250"/>
              <p:cNvSpPr>
                <a:spLocks noChangeShapeType="1"/>
              </p:cNvSpPr>
              <p:nvPr/>
            </p:nvSpPr>
            <p:spPr bwMode="auto">
              <a:xfrm>
                <a:off x="144"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23" name="Line 251"/>
              <p:cNvSpPr>
                <a:spLocks noChangeShapeType="1"/>
              </p:cNvSpPr>
              <p:nvPr/>
            </p:nvSpPr>
            <p:spPr bwMode="auto">
              <a:xfrm flipV="1">
                <a:off x="0" y="0"/>
                <a:ext cx="432" cy="249"/>
              </a:xfrm>
              <a:prstGeom prst="line">
                <a:avLst/>
              </a:prstGeom>
              <a:noFill/>
              <a:ln w="38100" cmpd="sng">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24" name="Line 252"/>
              <p:cNvSpPr>
                <a:spLocks noChangeShapeType="1"/>
              </p:cNvSpPr>
              <p:nvPr/>
            </p:nvSpPr>
            <p:spPr bwMode="auto">
              <a:xfrm>
                <a:off x="192" y="96"/>
                <a:ext cx="0" cy="144"/>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25" name="Line 253"/>
              <p:cNvSpPr>
                <a:spLocks noChangeShapeType="1"/>
              </p:cNvSpPr>
              <p:nvPr/>
            </p:nvSpPr>
            <p:spPr bwMode="auto">
              <a:xfrm>
                <a:off x="240" y="0"/>
                <a:ext cx="0" cy="336"/>
              </a:xfrm>
              <a:prstGeom prst="line">
                <a:avLst/>
              </a:prstGeom>
              <a:noFill/>
              <a:ln w="38100" cmpd="sng">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926" name="Oval 254"/>
            <p:cNvSpPr>
              <a:spLocks noChangeArrowheads="1"/>
            </p:cNvSpPr>
            <p:nvPr/>
          </p:nvSpPr>
          <p:spPr bwMode="auto">
            <a:xfrm>
              <a:off x="919" y="603"/>
              <a:ext cx="79" cy="83"/>
            </a:xfrm>
            <a:prstGeom prst="ellipse">
              <a:avLst/>
            </a:prstGeom>
            <a:solidFill>
              <a:srgbClr val="0000FF"/>
            </a:solidFill>
            <a:ln w="38100" cmpd="sng">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27" name="Text Box 255"/>
            <p:cNvSpPr txBox="1">
              <a:spLocks noChangeArrowheads="1"/>
            </p:cNvSpPr>
            <p:nvPr/>
          </p:nvSpPr>
          <p:spPr bwMode="auto">
            <a:xfrm>
              <a:off x="528" y="0"/>
              <a:ext cx="4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solidFill>
                    <a:srgbClr val="0000FF"/>
                  </a:solidFill>
                  <a:latin typeface="Times New Roman" panose="02020503050405090304" pitchFamily="18" charset="0"/>
                </a:rPr>
                <a:t>V</a:t>
              </a:r>
              <a:r>
                <a:rPr lang="zh-CN" altLang="zh-CN" sz="2000" b="1" baseline="-25000">
                  <a:solidFill>
                    <a:srgbClr val="0000FF"/>
                  </a:solidFill>
                  <a:latin typeface="Times New Roman" panose="02020503050405090304" pitchFamily="18" charset="0"/>
                </a:rPr>
                <a:t>DD</a:t>
              </a:r>
              <a:endParaRPr lang="zh-CN" altLang="zh-CN" sz="2000" b="1" baseline="-25000">
                <a:solidFill>
                  <a:srgbClr val="0000FF"/>
                </a:solidFill>
                <a:latin typeface="Times New Roman" panose="02020503050405090304" pitchFamily="18" charset="0"/>
              </a:endParaRPr>
            </a:p>
          </p:txBody>
        </p:sp>
        <p:sp>
          <p:nvSpPr>
            <p:cNvPr id="28928" name="Line 256"/>
            <p:cNvSpPr>
              <a:spLocks noChangeShapeType="1"/>
            </p:cNvSpPr>
            <p:nvPr/>
          </p:nvSpPr>
          <p:spPr bwMode="auto">
            <a:xfrm>
              <a:off x="726" y="960"/>
              <a:ext cx="226" cy="11"/>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29" name="Line 257"/>
            <p:cNvSpPr>
              <a:spLocks noChangeShapeType="1"/>
            </p:cNvSpPr>
            <p:nvPr/>
          </p:nvSpPr>
          <p:spPr bwMode="auto">
            <a:xfrm flipH="1" flipV="1">
              <a:off x="746" y="1003"/>
              <a:ext cx="110" cy="5"/>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0" name="Line 258"/>
            <p:cNvSpPr>
              <a:spLocks noChangeShapeType="1"/>
            </p:cNvSpPr>
            <p:nvPr/>
          </p:nvSpPr>
          <p:spPr bwMode="auto">
            <a:xfrm flipV="1">
              <a:off x="741" y="925"/>
              <a:ext cx="336" cy="194"/>
            </a:xfrm>
            <a:prstGeom prst="line">
              <a:avLst/>
            </a:prstGeom>
            <a:noFill/>
            <a:ln w="1905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931" name="Group 259"/>
            <p:cNvGrpSpPr/>
            <p:nvPr/>
          </p:nvGrpSpPr>
          <p:grpSpPr bwMode="auto">
            <a:xfrm>
              <a:off x="856" y="927"/>
              <a:ext cx="816" cy="586"/>
              <a:chOff x="0" y="0"/>
              <a:chExt cx="816" cy="586"/>
            </a:xfrm>
          </p:grpSpPr>
          <p:sp>
            <p:nvSpPr>
              <p:cNvPr id="28932" name="Line 260"/>
              <p:cNvSpPr>
                <a:spLocks noChangeShapeType="1"/>
              </p:cNvSpPr>
              <p:nvPr/>
            </p:nvSpPr>
            <p:spPr bwMode="auto">
              <a:xfrm>
                <a:off x="192" y="0"/>
                <a:ext cx="0" cy="384"/>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3" name="Line 261"/>
              <p:cNvSpPr>
                <a:spLocks noChangeShapeType="1"/>
              </p:cNvSpPr>
              <p:nvPr/>
            </p:nvSpPr>
            <p:spPr bwMode="auto">
              <a:xfrm>
                <a:off x="288" y="0"/>
                <a:ext cx="0" cy="384"/>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4" name="Line 262"/>
              <p:cNvSpPr>
                <a:spLocks noChangeShapeType="1"/>
              </p:cNvSpPr>
              <p:nvPr/>
            </p:nvSpPr>
            <p:spPr bwMode="auto">
              <a:xfrm>
                <a:off x="0" y="288"/>
                <a:ext cx="192" cy="0"/>
              </a:xfrm>
              <a:prstGeom prst="line">
                <a:avLst/>
              </a:prstGeom>
              <a:noFill/>
              <a:ln w="9525" cmpd="sng">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5" name="Line 263"/>
              <p:cNvSpPr>
                <a:spLocks noChangeShapeType="1"/>
              </p:cNvSpPr>
              <p:nvPr/>
            </p:nvSpPr>
            <p:spPr bwMode="auto">
              <a:xfrm>
                <a:off x="288" y="288"/>
                <a:ext cx="192" cy="0"/>
              </a:xfrm>
              <a:prstGeom prst="line">
                <a:avLst/>
              </a:prstGeom>
              <a:noFill/>
              <a:ln w="9525" cmpd="sng">
                <a:solidFill>
                  <a:schemeClr val="tx1"/>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6" name="Text Box 264"/>
              <p:cNvSpPr txBox="1">
                <a:spLocks noChangeArrowheads="1"/>
              </p:cNvSpPr>
              <p:nvPr/>
            </p:nvSpPr>
            <p:spPr bwMode="auto">
              <a:xfrm>
                <a:off x="144" y="336"/>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A50021"/>
                    </a:solidFill>
                    <a:latin typeface="Times New Roman" panose="02020503050405090304" pitchFamily="18" charset="0"/>
                  </a:rPr>
                  <a:t>夹断区</a:t>
                </a:r>
                <a:endParaRPr lang="zh-CN" altLang="zh-CN" sz="2000" b="1">
                  <a:solidFill>
                    <a:srgbClr val="A50021"/>
                  </a:solidFill>
                  <a:latin typeface="Times New Roman" panose="02020503050405090304" pitchFamily="18" charset="0"/>
                </a:endParaRPr>
              </a:p>
            </p:txBody>
          </p:sp>
        </p:grpSp>
        <p:sp>
          <p:nvSpPr>
            <p:cNvPr id="28937" name="Line 265"/>
            <p:cNvSpPr>
              <a:spLocks noChangeShapeType="1"/>
            </p:cNvSpPr>
            <p:nvPr/>
          </p:nvSpPr>
          <p:spPr bwMode="auto">
            <a:xfrm>
              <a:off x="3" y="288"/>
              <a:ext cx="0" cy="1703"/>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938" name="Line 266"/>
            <p:cNvSpPr>
              <a:spLocks noChangeShapeType="1"/>
            </p:cNvSpPr>
            <p:nvPr/>
          </p:nvSpPr>
          <p:spPr bwMode="auto">
            <a:xfrm>
              <a:off x="0" y="1991"/>
              <a:ext cx="971" cy="0"/>
            </a:xfrm>
            <a:prstGeom prst="line">
              <a:avLst/>
            </a:prstGeom>
            <a:noFill/>
            <a:ln w="38100" cmpd="sng">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939" name="Text Box 267"/>
          <p:cNvSpPr txBox="1">
            <a:spLocks noChangeArrowheads="1"/>
          </p:cNvSpPr>
          <p:nvPr/>
        </p:nvSpPr>
        <p:spPr bwMode="auto">
          <a:xfrm>
            <a:off x="2782888" y="60960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a:solidFill>
                  <a:srgbClr val="FF00FF"/>
                </a:solidFill>
                <a:latin typeface="Times New Roman" panose="02020503050405090304" pitchFamily="18" charset="0"/>
                <a:ea typeface="黑体" pitchFamily="49" charset="-122"/>
              </a:rPr>
              <a:t>图 3.2.2　</a:t>
            </a:r>
            <a:r>
              <a:rPr lang="zh-CN" altLang="zh-CN" sz="2400" b="1" i="1">
                <a:solidFill>
                  <a:srgbClr val="FF00FF"/>
                </a:solidFill>
                <a:latin typeface="Times New Roman" panose="02020503050405090304" pitchFamily="18" charset="0"/>
                <a:ea typeface="黑体" pitchFamily="49" charset="-122"/>
              </a:rPr>
              <a:t>U</a:t>
            </a:r>
            <a:r>
              <a:rPr lang="zh-CN" altLang="zh-CN" sz="2400" b="1" baseline="-25000">
                <a:solidFill>
                  <a:srgbClr val="FF00FF"/>
                </a:solidFill>
                <a:latin typeface="Times New Roman" panose="02020503050405090304" pitchFamily="18" charset="0"/>
                <a:ea typeface="黑体" pitchFamily="49" charset="-122"/>
              </a:rPr>
              <a:t>DS</a:t>
            </a:r>
            <a:r>
              <a:rPr lang="zh-CN" altLang="zh-CN" sz="2400" b="1">
                <a:solidFill>
                  <a:srgbClr val="FF00FF"/>
                </a:solidFill>
                <a:latin typeface="Times New Roman" panose="02020503050405090304" pitchFamily="18" charset="0"/>
                <a:ea typeface="黑体" pitchFamily="49" charset="-122"/>
              </a:rPr>
              <a:t> 对导电沟道的影响</a:t>
            </a:r>
            <a:endParaRPr lang="zh-CN" altLang="zh-CN" sz="2400" b="1">
              <a:solidFill>
                <a:srgbClr val="FF00FF"/>
              </a:solidFill>
              <a:latin typeface="Times New Roman" panose="02020503050405090304" pitchFamily="18" charset="0"/>
              <a:ea typeface="黑体" pitchFamily="49" charset="-122"/>
            </a:endParaRPr>
          </a:p>
        </p:txBody>
      </p:sp>
      <p:sp>
        <p:nvSpPr>
          <p:cNvPr id="28940" name="Text Box 268"/>
          <p:cNvSpPr txBox="1">
            <a:spLocks noChangeArrowheads="1"/>
          </p:cNvSpPr>
          <p:nvPr/>
        </p:nvSpPr>
        <p:spPr bwMode="auto">
          <a:xfrm>
            <a:off x="1919288" y="5507038"/>
            <a:ext cx="25765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a</a:t>
            </a: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 </a:t>
            </a:r>
            <a:r>
              <a:rPr lang="zh-CN" altLang="zh-CN" sz="2200" b="1" i="1">
                <a:solidFill>
                  <a:srgbClr val="0000FF"/>
                </a:solidFill>
                <a:latin typeface="Times New Roman" panose="02020503050405090304" pitchFamily="18" charset="0"/>
              </a:rPr>
              <a:t>U</a:t>
            </a:r>
            <a:r>
              <a:rPr lang="zh-CN" altLang="zh-CN" sz="2200" b="1" baseline="-25000">
                <a:solidFill>
                  <a:srgbClr val="0000FF"/>
                </a:solidFill>
                <a:latin typeface="Times New Roman" panose="02020503050405090304" pitchFamily="18" charset="0"/>
              </a:rPr>
              <a:t>GD</a:t>
            </a:r>
            <a:r>
              <a:rPr lang="zh-CN" altLang="zh-CN" sz="2200" b="1">
                <a:solidFill>
                  <a:srgbClr val="0000FF"/>
                </a:solidFill>
                <a:latin typeface="Times New Roman" panose="02020503050405090304" pitchFamily="18" charset="0"/>
              </a:rPr>
              <a:t> &gt;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8941" name="Text Box 269"/>
          <p:cNvSpPr txBox="1">
            <a:spLocks noChangeArrowheads="1"/>
          </p:cNvSpPr>
          <p:nvPr/>
        </p:nvSpPr>
        <p:spPr bwMode="auto">
          <a:xfrm>
            <a:off x="4800601" y="5507038"/>
            <a:ext cx="27352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b</a:t>
            </a: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 </a:t>
            </a:r>
            <a:r>
              <a:rPr lang="zh-CN" altLang="zh-CN" sz="2200" b="1" i="1">
                <a:solidFill>
                  <a:srgbClr val="0000FF"/>
                </a:solidFill>
                <a:latin typeface="Times New Roman" panose="02020503050405090304" pitchFamily="18" charset="0"/>
              </a:rPr>
              <a:t>U</a:t>
            </a:r>
            <a:r>
              <a:rPr lang="zh-CN" altLang="zh-CN" sz="2200" b="1" baseline="-25000">
                <a:solidFill>
                  <a:srgbClr val="0000FF"/>
                </a:solidFill>
                <a:latin typeface="Times New Roman" panose="02020503050405090304" pitchFamily="18" charset="0"/>
              </a:rPr>
              <a:t>GD</a:t>
            </a:r>
            <a:r>
              <a:rPr lang="zh-CN" altLang="zh-CN" sz="2200" b="1">
                <a:solidFill>
                  <a:srgbClr val="0000FF"/>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8942" name="Text Box 270"/>
          <p:cNvSpPr txBox="1">
            <a:spLocks noChangeArrowheads="1"/>
          </p:cNvSpPr>
          <p:nvPr/>
        </p:nvSpPr>
        <p:spPr bwMode="auto">
          <a:xfrm>
            <a:off x="7824788" y="5448300"/>
            <a:ext cx="251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c</a:t>
            </a:r>
            <a:r>
              <a:rPr lang="zh-CN" altLang="zh-CN" sz="2200" b="1">
                <a:solidFill>
                  <a:srgbClr val="0000FF"/>
                </a:solidFill>
                <a:latin typeface="宋体" pitchFamily="2" charset="-122"/>
              </a:rPr>
              <a:t>)</a:t>
            </a:r>
            <a:r>
              <a:rPr lang="zh-CN" altLang="zh-CN" sz="2200" b="1">
                <a:solidFill>
                  <a:srgbClr val="0000FF"/>
                </a:solidFill>
                <a:latin typeface="Times New Roman" panose="02020503050405090304" pitchFamily="18" charset="0"/>
              </a:rPr>
              <a:t> </a:t>
            </a:r>
            <a:r>
              <a:rPr lang="zh-CN" altLang="zh-CN" sz="2200" b="1" i="1">
                <a:solidFill>
                  <a:srgbClr val="0000FF"/>
                </a:solidFill>
                <a:latin typeface="Times New Roman" panose="02020503050405090304" pitchFamily="18" charset="0"/>
              </a:rPr>
              <a:t>U</a:t>
            </a:r>
            <a:r>
              <a:rPr lang="zh-CN" altLang="zh-CN" sz="2200" b="1" baseline="-25000">
                <a:solidFill>
                  <a:srgbClr val="0000FF"/>
                </a:solidFill>
                <a:latin typeface="Times New Roman" panose="02020503050405090304" pitchFamily="18" charset="0"/>
              </a:rPr>
              <a:t>GD</a:t>
            </a:r>
            <a:r>
              <a:rPr lang="zh-CN" altLang="zh-CN" sz="2200" b="1">
                <a:solidFill>
                  <a:srgbClr val="0000FF"/>
                </a:solidFill>
                <a:latin typeface="Times New Roman" panose="02020503050405090304" pitchFamily="18" charset="0"/>
              </a:rPr>
              <a:t> &lt;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a:t>
            </a:r>
            <a:endParaRPr lang="zh-CN" altLang="zh-CN" sz="2600" b="1">
              <a:latin typeface="Times New Roman" panose="02020503050405090304" pitchFamily="18" charset="0"/>
            </a:endParaRPr>
          </a:p>
        </p:txBody>
      </p:sp>
      <p:sp>
        <p:nvSpPr>
          <p:cNvPr id="28943" name="Text Box 271"/>
          <p:cNvSpPr txBox="1">
            <a:spLocks noChangeArrowheads="1"/>
          </p:cNvSpPr>
          <p:nvPr/>
        </p:nvSpPr>
        <p:spPr bwMode="auto">
          <a:xfrm>
            <a:off x="1774825" y="623888"/>
            <a:ext cx="8534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在</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DS </a:t>
            </a:r>
            <a:r>
              <a:rPr lang="zh-CN" altLang="zh-CN" sz="2600" b="1">
                <a:solidFill>
                  <a:srgbClr val="FF0000"/>
                </a:solidFill>
                <a:latin typeface="Times New Roman" panose="02020503050405090304" pitchFamily="18" charset="0"/>
              </a:rPr>
              <a:t>&gt; </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GS</a:t>
            </a:r>
            <a:r>
              <a:rPr lang="zh-CN" altLang="zh-CN" sz="2600" b="1">
                <a:solidFill>
                  <a:srgbClr val="FF0000"/>
                </a:solidFill>
                <a:latin typeface="Times New Roman" panose="02020503050405090304" pitchFamily="18" charset="0"/>
              </a:rPr>
              <a:t> –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400" b="1">
                <a:latin typeface="Times New Roman" panose="02020503050405090304" pitchFamily="18" charset="0"/>
              </a:rPr>
              <a:t>时，对应于不同的</a:t>
            </a:r>
            <a:r>
              <a:rPr lang="zh-CN" altLang="zh-CN" sz="2800" b="1" i="1">
                <a:solidFill>
                  <a:srgbClr val="0000FF"/>
                </a:solidFill>
                <a:latin typeface="Times New Roman" panose="02020503050405090304" pitchFamily="18" charset="0"/>
              </a:rPr>
              <a:t>u</a:t>
            </a:r>
            <a:r>
              <a:rPr lang="zh-CN" altLang="zh-CN" sz="2600" b="1" baseline="-25000">
                <a:solidFill>
                  <a:srgbClr val="0000FF"/>
                </a:solidFill>
                <a:latin typeface="Times New Roman" panose="02020503050405090304" pitchFamily="18" charset="0"/>
              </a:rPr>
              <a:t>GS</a:t>
            </a:r>
            <a:r>
              <a:rPr lang="zh-CN" altLang="zh-CN" sz="2400" b="1">
                <a:latin typeface="Times New Roman" panose="02020503050405090304" pitchFamily="18" charset="0"/>
              </a:rPr>
              <a:t>就有一个确定的</a:t>
            </a:r>
            <a:r>
              <a:rPr lang="zh-CN" altLang="zh-CN" sz="2400" b="1" i="1">
                <a:latin typeface="Times New Roman" panose="02020503050405090304" pitchFamily="18" charset="0"/>
              </a:rPr>
              <a:t>i</a:t>
            </a:r>
            <a:r>
              <a:rPr lang="zh-CN" altLang="zh-CN" sz="2400" b="1" baseline="-25000">
                <a:latin typeface="Times New Roman" panose="02020503050405090304" pitchFamily="18" charset="0"/>
              </a:rPr>
              <a:t>D</a:t>
            </a:r>
            <a:r>
              <a:rPr lang="zh-CN" altLang="zh-CN" sz="2400" b="1">
                <a:latin typeface="Times New Roman" panose="02020503050405090304" pitchFamily="18" charset="0"/>
              </a:rPr>
              <a:t> 。</a:t>
            </a:r>
            <a:endParaRPr lang="zh-CN" altLang="zh-CN" sz="2400" b="1">
              <a:latin typeface="Times New Roman" panose="02020503050405090304" pitchFamily="18" charset="0"/>
            </a:endParaRPr>
          </a:p>
          <a:p>
            <a:pPr>
              <a:spcBef>
                <a:spcPct val="50000"/>
              </a:spcBef>
            </a:pPr>
            <a:r>
              <a:rPr lang="zh-CN" altLang="zh-CN" sz="2400" b="1">
                <a:latin typeface="Times New Roman" panose="02020503050405090304" pitchFamily="18" charset="0"/>
              </a:rPr>
              <a:t>此时， 可以把</a:t>
            </a:r>
            <a:r>
              <a:rPr lang="zh-CN" altLang="zh-CN" sz="2400" b="1" i="1">
                <a:latin typeface="Times New Roman" panose="02020503050405090304" pitchFamily="18" charset="0"/>
              </a:rPr>
              <a:t>i</a:t>
            </a:r>
            <a:r>
              <a:rPr lang="zh-CN" altLang="zh-CN" sz="2400" b="1" baseline="-25000">
                <a:latin typeface="Times New Roman" panose="02020503050405090304" pitchFamily="18" charset="0"/>
              </a:rPr>
              <a:t>D</a:t>
            </a:r>
            <a:r>
              <a:rPr lang="zh-CN" altLang="zh-CN" sz="2400" b="1">
                <a:latin typeface="Times New Roman" panose="02020503050405090304" pitchFamily="18" charset="0"/>
              </a:rPr>
              <a:t>近似看成是</a:t>
            </a:r>
            <a:r>
              <a:rPr lang="zh-CN" altLang="zh-CN" sz="2400" b="1" i="1">
                <a:latin typeface="Times New Roman" panose="02020503050405090304" pitchFamily="18" charset="0"/>
              </a:rPr>
              <a:t>u</a:t>
            </a:r>
            <a:r>
              <a:rPr lang="zh-CN" altLang="zh-CN" sz="2400" b="1" baseline="-25000">
                <a:latin typeface="Times New Roman" panose="02020503050405090304" pitchFamily="18" charset="0"/>
              </a:rPr>
              <a:t>GS</a:t>
            </a:r>
            <a:r>
              <a:rPr lang="zh-CN" altLang="zh-CN" sz="2400" b="1">
                <a:latin typeface="Times New Roman" panose="02020503050405090304" pitchFamily="18" charset="0"/>
              </a:rPr>
              <a:t>控制的电流源。</a:t>
            </a:r>
            <a:endParaRPr lang="zh-CN" altLang="zh-CN" sz="2400" b="1">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939"/>
                                        </p:tgtEl>
                                        <p:attrNameLst>
                                          <p:attrName>style.visibility</p:attrName>
                                        </p:attrNameLst>
                                      </p:cBhvr>
                                      <p:to>
                                        <p:strVal val="visible"/>
                                      </p:to>
                                    </p:set>
                                    <p:animEffect transition="in" filter="dissolve">
                                      <p:cBhvr>
                                        <p:cTn id="7" dur="500"/>
                                        <p:tgtEl>
                                          <p:spTgt spid="28939"/>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28940"/>
                                        </p:tgtEl>
                                        <p:attrNameLst>
                                          <p:attrName>style.visibility</p:attrName>
                                        </p:attrNameLst>
                                      </p:cBhvr>
                                      <p:to>
                                        <p:strVal val="visible"/>
                                      </p:to>
                                    </p:set>
                                    <p:animEffect transition="in" filter="wipe(left)">
                                      <p:cBhvr>
                                        <p:cTn id="11" dur="500"/>
                                        <p:tgtEl>
                                          <p:spTgt spid="28940"/>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28941"/>
                                        </p:tgtEl>
                                        <p:attrNameLst>
                                          <p:attrName>style.visibility</p:attrName>
                                        </p:attrNameLst>
                                      </p:cBhvr>
                                      <p:to>
                                        <p:strVal val="visible"/>
                                      </p:to>
                                    </p:set>
                                    <p:animEffect transition="in" filter="wipe(left)">
                                      <p:cBhvr>
                                        <p:cTn id="15" dur="500"/>
                                        <p:tgtEl>
                                          <p:spTgt spid="28941"/>
                                        </p:tgtEl>
                                      </p:cBhvr>
                                    </p:animEffect>
                                  </p:childTnLst>
                                </p:cTn>
                              </p:par>
                            </p:childTnLst>
                          </p:cTn>
                        </p:par>
                        <p:par>
                          <p:cTn id="16" fill="hold">
                            <p:stCondLst>
                              <p:cond delay="5500"/>
                            </p:stCondLst>
                            <p:childTnLst>
                              <p:par>
                                <p:cTn id="17" presetID="22" presetClass="entr" presetSubtype="8" fill="hold" nodeType="afterEffect">
                                  <p:stCondLst>
                                    <p:cond delay="2000"/>
                                  </p:stCondLst>
                                  <p:childTnLst>
                                    <p:set>
                                      <p:cBhvr>
                                        <p:cTn id="18" dur="1" fill="hold">
                                          <p:stCondLst>
                                            <p:cond delay="0"/>
                                          </p:stCondLst>
                                        </p:cTn>
                                        <p:tgtEl>
                                          <p:spTgt spid="28942"/>
                                        </p:tgtEl>
                                        <p:attrNameLst>
                                          <p:attrName>style.visibility</p:attrName>
                                        </p:attrNameLst>
                                      </p:cBhvr>
                                      <p:to>
                                        <p:strVal val="visible"/>
                                      </p:to>
                                    </p:set>
                                    <p:animEffect transition="in" filter="wipe(left)">
                                      <p:cBhvr>
                                        <p:cTn id="19" dur="500"/>
                                        <p:tgtEl>
                                          <p:spTgt spid="2894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28943">
                                            <p:txEl>
                                              <p:pRg st="0" end="0"/>
                                            </p:txEl>
                                          </p:spTgt>
                                        </p:tgtEl>
                                        <p:attrNameLst>
                                          <p:attrName>style.visibility</p:attrName>
                                        </p:attrNameLst>
                                      </p:cBhvr>
                                      <p:to>
                                        <p:strVal val="visible"/>
                                      </p:to>
                                    </p:set>
                                    <p:animEffect transition="in" filter="box(out)">
                                      <p:cBhvr>
                                        <p:cTn id="24" dur="500"/>
                                        <p:tgtEl>
                                          <p:spTgt spid="28943">
                                            <p:txEl>
                                              <p:pRg st="0" end="0"/>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28943">
                                            <p:txEl>
                                              <p:pRg st="1" end="1"/>
                                            </p:txEl>
                                          </p:spTgt>
                                        </p:tgtEl>
                                        <p:attrNameLst>
                                          <p:attrName>style.visibility</p:attrName>
                                        </p:attrNameLst>
                                      </p:cBhvr>
                                      <p:to>
                                        <p:strVal val="visible"/>
                                      </p:to>
                                    </p:set>
                                    <p:animEffect transition="in" filter="box(out)">
                                      <p:cBhvr>
                                        <p:cTn id="29" dur="500"/>
                                        <p:tgtEl>
                                          <p:spTgt spid="28943">
                                            <p:txEl>
                                              <p:pRg st="1" end="1"/>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39" grpId="0" autoUpdateAnimBg="0"/>
      <p:bldP spid="28940" grpId="0" autoUpdateAnimBg="0"/>
      <p:bldP spid="28941" grpId="0" autoUpdateAnimBg="0"/>
      <p:bldP spid="28942" grpId="0" autoUpdateAnimBg="0"/>
      <p:bldP spid="28943" grpId="0" autoUpdateAnimBg="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102765" y="895978"/>
            <a:ext cx="7618530" cy="603465"/>
          </a:xfrm>
        </p:spPr>
        <p:txBody>
          <a:bodyPr/>
          <a:lstStyle/>
          <a:p>
            <a:pPr algn="l"/>
            <a:r>
              <a:rPr lang="en-US" altLang="zh-CN" sz="3335">
                <a:solidFill>
                  <a:schemeClr val="tx1"/>
                </a:solidFill>
                <a:latin typeface="华文行楷" panose="02010800040101010101" pitchFamily="2" charset="-122"/>
                <a:ea typeface="华文行楷" panose="02010800040101010101" pitchFamily="2" charset="-122"/>
              </a:rPr>
              <a:t>2.  </a:t>
            </a:r>
            <a:r>
              <a:rPr lang="zh-CN" altLang="en-US" sz="3335">
                <a:solidFill>
                  <a:schemeClr val="tx1"/>
                </a:solidFill>
                <a:latin typeface="华文行楷" panose="02010800040101010101" pitchFamily="2" charset="-122"/>
                <a:ea typeface="华文行楷" panose="02010800040101010101" pitchFamily="2" charset="-122"/>
              </a:rPr>
              <a:t>绝缘栅型场效应管</a:t>
            </a:r>
            <a:endParaRPr lang="zh-CN" altLang="en-US" sz="3335">
              <a:solidFill>
                <a:schemeClr val="tx1"/>
              </a:solidFill>
              <a:latin typeface="华文行楷" panose="02010800040101010101" pitchFamily="2" charset="-122"/>
              <a:ea typeface="华文行楷" panose="02010800040101010101" pitchFamily="2" charset="-122"/>
            </a:endParaRPr>
          </a:p>
        </p:txBody>
      </p:sp>
      <p:sp>
        <p:nvSpPr>
          <p:cNvPr id="5" name="Text Box 3"/>
          <p:cNvSpPr txBox="1">
            <a:spLocks noChangeArrowheads="1"/>
          </p:cNvSpPr>
          <p:nvPr/>
        </p:nvSpPr>
        <p:spPr bwMode="auto">
          <a:xfrm>
            <a:off x="681729" y="5199589"/>
            <a:ext cx="11248114" cy="1014730"/>
          </a:xfrm>
          <a:prstGeom prst="rect">
            <a:avLst/>
          </a:prstGeom>
          <a:noFill/>
          <a:ln w="9525">
            <a:noFill/>
            <a:miter lim="800000"/>
          </a:ln>
          <a:effectLst/>
        </p:spPr>
        <p:txBody>
          <a:bodyPr wrap="square">
            <a:spAutoFit/>
          </a:bodyPr>
          <a:lstStyle/>
          <a:p>
            <a:pPr algn="l" eaLnBrk="0" hangingPunct="0">
              <a:lnSpc>
                <a:spcPct val="120000"/>
              </a:lnSpc>
              <a:spcBef>
                <a:spcPct val="50000"/>
              </a:spcBef>
            </a:pPr>
            <a:r>
              <a:rPr lang="en-US" altLang="zh-CN" sz="2500" b="1" i="1" dirty="0">
                <a:latin typeface="Times New Roman" panose="02020503050405090304" pitchFamily="18" charset="0"/>
              </a:rPr>
              <a:t>    </a:t>
            </a:r>
            <a:r>
              <a:rPr lang="en-US" altLang="zh-CN" sz="2500" b="1" i="1" dirty="0" smtClean="0">
                <a:latin typeface="Times New Roman" panose="02020503050405090304" pitchFamily="18" charset="0"/>
              </a:rPr>
              <a:t>    </a:t>
            </a:r>
            <a:r>
              <a:rPr lang="en-US" altLang="zh-CN" sz="2500" b="1" i="1" dirty="0" err="1" smtClean="0">
                <a:latin typeface="Times New Roman" panose="02020503050405090304" pitchFamily="18" charset="0"/>
              </a:rPr>
              <a:t>u</a:t>
            </a:r>
            <a:r>
              <a:rPr lang="en-US" altLang="zh-CN" sz="2500" b="1" baseline="-25000" dirty="0" err="1" smtClean="0">
                <a:latin typeface="Times New Roman" panose="02020503050405090304" pitchFamily="18" charset="0"/>
              </a:rPr>
              <a:t>GS</a:t>
            </a:r>
            <a:r>
              <a:rPr lang="zh-CN" altLang="en-US" sz="2500" b="1" dirty="0">
                <a:latin typeface="Times New Roman" panose="02020503050405090304" pitchFamily="18" charset="0"/>
              </a:rPr>
              <a:t>增大，反型层（导电沟道）将变厚变长。当反型层将两个</a:t>
            </a:r>
            <a:r>
              <a:rPr lang="en-US" altLang="zh-CN" sz="2500" b="1" dirty="0">
                <a:latin typeface="Times New Roman" panose="02020503050405090304" pitchFamily="18" charset="0"/>
              </a:rPr>
              <a:t>N</a:t>
            </a:r>
            <a:r>
              <a:rPr lang="zh-CN" altLang="en-US" sz="2500" b="1" dirty="0">
                <a:latin typeface="Times New Roman" panose="02020503050405090304" pitchFamily="18" charset="0"/>
              </a:rPr>
              <a:t>区相接时，形成导电沟道。</a:t>
            </a:r>
            <a:endParaRPr lang="zh-CN" altLang="en-US" sz="2500" b="1" dirty="0">
              <a:latin typeface="Times New Roman" panose="02020503050405090304" pitchFamily="18" charset="0"/>
            </a:endParaRPr>
          </a:p>
        </p:txBody>
      </p:sp>
      <p:graphicFrame>
        <p:nvGraphicFramePr>
          <p:cNvPr id="6" name="Object 4"/>
          <p:cNvGraphicFramePr>
            <a:graphicFrameLocks noChangeAspect="1"/>
          </p:cNvGraphicFramePr>
          <p:nvPr/>
        </p:nvGraphicFramePr>
        <p:xfrm>
          <a:off x="3052038" y="1945841"/>
          <a:ext cx="2885055" cy="2534550"/>
        </p:xfrm>
        <a:graphic>
          <a:graphicData uri="http://schemas.openxmlformats.org/presentationml/2006/ole">
            <mc:AlternateContent xmlns:mc="http://schemas.openxmlformats.org/markup-compatibility/2006">
              <mc:Choice xmlns:v="urn:schemas-microsoft-com:vml" Requires="v">
                <p:oleObj spid="_x0000_s52241" name="Photo Editor 照片" r:id="rId1" imgW="8943975" imgH="7858125" progId="MSPhotoEd.3">
                  <p:embed/>
                </p:oleObj>
              </mc:Choice>
              <mc:Fallback>
                <p:oleObj name="Photo Editor 照片" r:id="rId1" imgW="8943975" imgH="7858125" progId="MSPhotoEd.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038" y="1945841"/>
                        <a:ext cx="2885055" cy="253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5"/>
          <p:cNvSpPr/>
          <p:nvPr/>
        </p:nvSpPr>
        <p:spPr bwMode="auto">
          <a:xfrm>
            <a:off x="5115390" y="4485351"/>
            <a:ext cx="1587194" cy="396798"/>
          </a:xfrm>
          <a:prstGeom prst="borderCallout1">
            <a:avLst>
              <a:gd name="adj1" fmla="val 30000"/>
              <a:gd name="adj2" fmla="val -5000"/>
              <a:gd name="adj3" fmla="val -364583"/>
              <a:gd name="adj4" fmla="val -24792"/>
            </a:avLst>
          </a:prstGeom>
          <a:solidFill>
            <a:srgbClr val="00FFFF"/>
          </a:solidFill>
          <a:ln w="19050">
            <a:solidFill>
              <a:srgbClr val="FF0000"/>
            </a:solidFill>
            <a:miter lim="800000"/>
          </a:ln>
          <a:effectLst/>
        </p:spPr>
        <p:txBody>
          <a:bodyPr/>
          <a:lstStyle/>
          <a:p>
            <a:pPr eaLnBrk="0" hangingPunct="0"/>
            <a:r>
              <a:rPr lang="en-US" altLang="zh-CN" sz="2085" b="1">
                <a:latin typeface="Times New Roman" panose="02020503050405090304" pitchFamily="18" charset="0"/>
              </a:rPr>
              <a:t>SiO</a:t>
            </a:r>
            <a:r>
              <a:rPr lang="en-US" altLang="zh-CN" sz="2085" b="1" baseline="-25000">
                <a:latin typeface="Times New Roman" panose="02020503050405090304" pitchFamily="18" charset="0"/>
              </a:rPr>
              <a:t>2</a:t>
            </a:r>
            <a:r>
              <a:rPr lang="zh-CN" altLang="en-US" sz="2085" b="1">
                <a:latin typeface="Times New Roman" panose="02020503050405090304" pitchFamily="18" charset="0"/>
              </a:rPr>
              <a:t>绝缘层</a:t>
            </a:r>
            <a:endParaRPr lang="zh-CN" altLang="en-US" sz="2085" b="1">
              <a:latin typeface="Times New Roman" panose="02020503050405090304" pitchFamily="18" charset="0"/>
            </a:endParaRPr>
          </a:p>
        </p:txBody>
      </p:sp>
      <p:sp>
        <p:nvSpPr>
          <p:cNvPr id="8" name="Text Box 6"/>
          <p:cNvSpPr txBox="1">
            <a:spLocks noChangeArrowheads="1"/>
          </p:cNvSpPr>
          <p:nvPr/>
        </p:nvSpPr>
        <p:spPr bwMode="auto">
          <a:xfrm>
            <a:off x="4956671" y="3691755"/>
            <a:ext cx="872957" cy="412115"/>
          </a:xfrm>
          <a:prstGeom prst="rect">
            <a:avLst/>
          </a:prstGeom>
          <a:noFill/>
          <a:ln w="9525">
            <a:noFill/>
            <a:miter lim="800000"/>
          </a:ln>
          <a:effectLst/>
        </p:spPr>
        <p:txBody>
          <a:bodyPr>
            <a:spAutoFit/>
          </a:bodyPr>
          <a:lstStyle/>
          <a:p>
            <a:pPr algn="l">
              <a:spcBef>
                <a:spcPct val="50000"/>
              </a:spcBef>
            </a:pPr>
            <a:r>
              <a:rPr kumimoji="1" lang="zh-CN" altLang="en-US" sz="2085" b="1">
                <a:solidFill>
                  <a:srgbClr val="A50021"/>
                </a:solidFill>
                <a:latin typeface="Times New Roman" panose="02020503050405090304" pitchFamily="18" charset="0"/>
              </a:rPr>
              <a:t>衬底</a:t>
            </a:r>
            <a:endParaRPr kumimoji="1" lang="zh-CN" altLang="en-US" sz="2085" b="1">
              <a:solidFill>
                <a:srgbClr val="A50021"/>
              </a:solidFill>
              <a:latin typeface="Times New Roman" panose="02020503050405090304" pitchFamily="18" charset="0"/>
            </a:endParaRPr>
          </a:p>
        </p:txBody>
      </p:sp>
      <p:graphicFrame>
        <p:nvGraphicFramePr>
          <p:cNvPr id="9" name="Object 7"/>
          <p:cNvGraphicFramePr>
            <a:graphicFrameLocks noChangeAspect="1"/>
          </p:cNvGraphicFramePr>
          <p:nvPr/>
        </p:nvGraphicFramePr>
        <p:xfrm>
          <a:off x="6305786" y="1866482"/>
          <a:ext cx="2754443" cy="2473377"/>
        </p:xfrm>
        <a:graphic>
          <a:graphicData uri="http://schemas.openxmlformats.org/presentationml/2006/ole">
            <mc:AlternateContent xmlns:mc="http://schemas.openxmlformats.org/markup-compatibility/2006">
              <mc:Choice xmlns:v="urn:schemas-microsoft-com:vml" Requires="v">
                <p:oleObj spid="_x0000_s52242" name="Photo Editor 照片" r:id="rId3" imgW="8734425" imgH="7839075" progId="MSPhotoEd.3">
                  <p:embed/>
                </p:oleObj>
              </mc:Choice>
              <mc:Fallback>
                <p:oleObj name="Photo Editor 照片" r:id="rId3" imgW="8734425" imgH="7839075"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786" y="1866482"/>
                        <a:ext cx="2754443" cy="247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8"/>
          <p:cNvGrpSpPr/>
          <p:nvPr/>
        </p:nvGrpSpPr>
        <p:grpSpPr bwMode="auto">
          <a:xfrm>
            <a:off x="1941003" y="3850474"/>
            <a:ext cx="2222071" cy="1111036"/>
            <a:chOff x="720" y="2256"/>
            <a:chExt cx="1344" cy="672"/>
          </a:xfrm>
        </p:grpSpPr>
        <p:sp>
          <p:nvSpPr>
            <p:cNvPr id="11" name="AutoShape 9"/>
            <p:cNvSpPr/>
            <p:nvPr/>
          </p:nvSpPr>
          <p:spPr bwMode="auto">
            <a:xfrm>
              <a:off x="768" y="2688"/>
              <a:ext cx="647" cy="240"/>
            </a:xfrm>
            <a:prstGeom prst="borderCallout1">
              <a:avLst>
                <a:gd name="adj1" fmla="val 30000"/>
                <a:gd name="adj2" fmla="val 107417"/>
                <a:gd name="adj3" fmla="val -323333"/>
                <a:gd name="adj4" fmla="val 195981"/>
              </a:avLst>
            </a:prstGeom>
            <a:solidFill>
              <a:srgbClr val="00FFFF"/>
            </a:solidFill>
            <a:ln w="19050">
              <a:solidFill>
                <a:srgbClr val="FF0000"/>
              </a:solidFill>
              <a:miter lim="800000"/>
            </a:ln>
            <a:effectLst/>
          </p:spPr>
          <p:txBody>
            <a:bodyPr/>
            <a:lstStyle/>
            <a:p>
              <a:r>
                <a:rPr kumimoji="1" lang="zh-CN" altLang="en-US" sz="2085" b="1">
                  <a:latin typeface="Times New Roman" panose="02020503050405090304" pitchFamily="18" charset="0"/>
                </a:rPr>
                <a:t>耗尽层</a:t>
              </a:r>
              <a:endParaRPr kumimoji="1" lang="zh-CN" altLang="en-US" sz="2085" b="1">
                <a:latin typeface="Times New Roman" panose="02020503050405090304" pitchFamily="18" charset="0"/>
              </a:endParaRPr>
            </a:p>
          </p:txBody>
        </p:sp>
        <p:sp>
          <p:nvSpPr>
            <p:cNvPr id="12" name="AutoShape 10"/>
            <p:cNvSpPr/>
            <p:nvPr/>
          </p:nvSpPr>
          <p:spPr bwMode="auto">
            <a:xfrm>
              <a:off x="1574" y="2688"/>
              <a:ext cx="490" cy="240"/>
            </a:xfrm>
            <a:prstGeom prst="borderCallout1">
              <a:avLst>
                <a:gd name="adj1" fmla="val 30000"/>
                <a:gd name="adj2" fmla="val 111111"/>
                <a:gd name="adj3" fmla="val -302012"/>
                <a:gd name="adj4" fmla="val 149693"/>
              </a:avLst>
            </a:prstGeom>
            <a:solidFill>
              <a:srgbClr val="00FFFF"/>
            </a:solidFill>
            <a:ln w="19050">
              <a:solidFill>
                <a:srgbClr val="FF0000"/>
              </a:solidFill>
              <a:miter lim="800000"/>
            </a:ln>
            <a:effectLst/>
          </p:spPr>
          <p:txBody>
            <a:bodyPr/>
            <a:lstStyle/>
            <a:p>
              <a:r>
                <a:rPr kumimoji="1" lang="zh-CN" altLang="en-US" sz="2085" b="1">
                  <a:latin typeface="Times New Roman" panose="02020503050405090304" pitchFamily="18" charset="0"/>
                </a:rPr>
                <a:t>空穴</a:t>
              </a:r>
              <a:endParaRPr kumimoji="1" lang="zh-CN" altLang="en-US" sz="2085" b="1">
                <a:latin typeface="Times New Roman" panose="02020503050405090304" pitchFamily="18" charset="0"/>
              </a:endParaRPr>
            </a:p>
          </p:txBody>
        </p:sp>
        <p:sp>
          <p:nvSpPr>
            <p:cNvPr id="13" name="AutoShape 11"/>
            <p:cNvSpPr/>
            <p:nvPr/>
          </p:nvSpPr>
          <p:spPr bwMode="auto">
            <a:xfrm>
              <a:off x="720" y="2256"/>
              <a:ext cx="645" cy="288"/>
            </a:xfrm>
            <a:prstGeom prst="borderCallout1">
              <a:avLst>
                <a:gd name="adj1" fmla="val 25000"/>
                <a:gd name="adj2" fmla="val 107440"/>
                <a:gd name="adj3" fmla="val -135764"/>
                <a:gd name="adj4" fmla="val 165583"/>
              </a:avLst>
            </a:prstGeom>
            <a:solidFill>
              <a:srgbClr val="00FFFF"/>
            </a:solidFill>
            <a:ln w="19050">
              <a:solidFill>
                <a:srgbClr val="FF0000"/>
              </a:solidFill>
              <a:miter lim="800000"/>
            </a:ln>
            <a:effectLst/>
          </p:spPr>
          <p:txBody>
            <a:bodyPr/>
            <a:lstStyle/>
            <a:p>
              <a:r>
                <a:rPr kumimoji="1" lang="zh-CN" altLang="en-US" sz="2085" b="1">
                  <a:latin typeface="Times New Roman" panose="02020503050405090304" pitchFamily="18" charset="0"/>
                </a:rPr>
                <a:t>高掺杂</a:t>
              </a:r>
              <a:endParaRPr kumimoji="1" lang="zh-CN" altLang="en-US" sz="2085" b="1">
                <a:latin typeface="Times New Roman" panose="02020503050405090304" pitchFamily="18" charset="0"/>
              </a:endParaRPr>
            </a:p>
          </p:txBody>
        </p:sp>
      </p:grpSp>
      <p:sp>
        <p:nvSpPr>
          <p:cNvPr id="14" name="AutoShape 12"/>
          <p:cNvSpPr/>
          <p:nvPr/>
        </p:nvSpPr>
        <p:spPr bwMode="auto">
          <a:xfrm>
            <a:off x="7729300" y="4405992"/>
            <a:ext cx="1185436" cy="505918"/>
          </a:xfrm>
          <a:prstGeom prst="borderCallout2">
            <a:avLst>
              <a:gd name="adj1" fmla="val 23528"/>
              <a:gd name="adj2" fmla="val -6694"/>
              <a:gd name="adj3" fmla="val 23528"/>
              <a:gd name="adj4" fmla="val -12690"/>
              <a:gd name="adj5" fmla="val -255556"/>
              <a:gd name="adj6" fmla="val -18968"/>
            </a:avLst>
          </a:prstGeom>
          <a:solidFill>
            <a:srgbClr val="00FFFF"/>
          </a:solidFill>
          <a:ln w="19050">
            <a:solidFill>
              <a:srgbClr val="FF0000"/>
            </a:solidFill>
            <a:miter lim="800000"/>
          </a:ln>
          <a:effectLst/>
        </p:spPr>
        <p:txBody>
          <a:bodyPr/>
          <a:lstStyle/>
          <a:p>
            <a:pPr eaLnBrk="0" hangingPunct="0"/>
            <a:r>
              <a:rPr lang="zh-CN" altLang="en-US" sz="2085" b="1">
                <a:latin typeface="Times New Roman" panose="02020503050405090304" pitchFamily="18" charset="0"/>
              </a:rPr>
              <a:t>反型层</a:t>
            </a:r>
            <a:endParaRPr lang="zh-CN" altLang="en-US" sz="2085" b="1">
              <a:latin typeface="Times New Roman" panose="02020503050405090304" pitchFamily="18" charset="0"/>
            </a:endParaRPr>
          </a:p>
        </p:txBody>
      </p:sp>
      <p:grpSp>
        <p:nvGrpSpPr>
          <p:cNvPr id="15" name="Group 13"/>
          <p:cNvGrpSpPr/>
          <p:nvPr/>
        </p:nvGrpSpPr>
        <p:grpSpPr bwMode="auto">
          <a:xfrm>
            <a:off x="1226765" y="1707762"/>
            <a:ext cx="1587194" cy="1734339"/>
            <a:chOff x="288" y="960"/>
            <a:chExt cx="960" cy="1049"/>
          </a:xfrm>
        </p:grpSpPr>
        <p:sp>
          <p:nvSpPr>
            <p:cNvPr id="16" name="Text Box 14"/>
            <p:cNvSpPr txBox="1">
              <a:spLocks noChangeArrowheads="1"/>
            </p:cNvSpPr>
            <p:nvPr/>
          </p:nvSpPr>
          <p:spPr bwMode="auto">
            <a:xfrm>
              <a:off x="288" y="960"/>
              <a:ext cx="960" cy="288"/>
            </a:xfrm>
            <a:prstGeom prst="rect">
              <a:avLst/>
            </a:prstGeom>
            <a:noFill/>
            <a:ln w="9525">
              <a:noFill/>
              <a:miter lim="800000"/>
            </a:ln>
            <a:effectLst/>
          </p:spPr>
          <p:txBody>
            <a:bodyPr>
              <a:spAutoFit/>
            </a:bodyPr>
            <a:lstStyle/>
            <a:p>
              <a:pPr algn="l" eaLnBrk="0" hangingPunct="0">
                <a:spcBef>
                  <a:spcPct val="50000"/>
                </a:spcBef>
              </a:pPr>
              <a:r>
                <a:rPr lang="zh-CN" altLang="en-US" sz="2500" b="1">
                  <a:latin typeface="Times New Roman" panose="02020503050405090304" pitchFamily="18" charset="0"/>
                </a:rPr>
                <a:t>增强型管</a:t>
              </a:r>
              <a:endParaRPr lang="zh-CN" altLang="en-US" sz="2500" b="1">
                <a:latin typeface="Times New Roman" panose="02020503050405090304" pitchFamily="18" charset="0"/>
              </a:endParaRPr>
            </a:p>
          </p:txBody>
        </p:sp>
        <p:graphicFrame>
          <p:nvGraphicFramePr>
            <p:cNvPr id="17" name="Object 15"/>
            <p:cNvGraphicFramePr>
              <a:graphicFrameLocks noChangeAspect="1"/>
            </p:cNvGraphicFramePr>
            <p:nvPr/>
          </p:nvGraphicFramePr>
          <p:xfrm>
            <a:off x="336" y="1296"/>
            <a:ext cx="768" cy="713"/>
          </p:xfrm>
          <a:graphic>
            <a:graphicData uri="http://schemas.openxmlformats.org/presentationml/2006/ole">
              <mc:AlternateContent xmlns:mc="http://schemas.openxmlformats.org/markup-compatibility/2006">
                <mc:Choice xmlns:v="urn:schemas-microsoft-com:vml" Requires="v">
                  <p:oleObj spid="_x0000_s52243" name="Photo Editor 照片" r:id="rId5" imgW="5838825" imgH="5419725" progId="MSPhotoEd.3">
                    <p:embed/>
                  </p:oleObj>
                </mc:Choice>
                <mc:Fallback>
                  <p:oleObj name="Photo Editor 照片" r:id="rId5" imgW="5838825" imgH="5419725" progId="MSPhotoEd.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296"/>
                          <a:ext cx="768" cy="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8" name="AutoShape 16"/>
          <p:cNvSpPr/>
          <p:nvPr/>
        </p:nvSpPr>
        <p:spPr bwMode="auto">
          <a:xfrm>
            <a:off x="8765936" y="1310964"/>
            <a:ext cx="1349115" cy="714237"/>
          </a:xfrm>
          <a:prstGeom prst="borderCallout1">
            <a:avLst>
              <a:gd name="adj1" fmla="val 16667"/>
              <a:gd name="adj2" fmla="val -5884"/>
              <a:gd name="adj3" fmla="val 125926"/>
              <a:gd name="adj4" fmla="val -92523"/>
            </a:avLst>
          </a:prstGeom>
          <a:solidFill>
            <a:srgbClr val="00FFFF"/>
          </a:solidFill>
          <a:ln w="19050">
            <a:solidFill>
              <a:srgbClr val="FF0000"/>
            </a:solidFill>
            <a:miter lim="800000"/>
          </a:ln>
          <a:effectLst/>
        </p:spPr>
        <p:txBody>
          <a:bodyPr/>
          <a:lstStyle/>
          <a:p>
            <a:r>
              <a:rPr lang="zh-CN" altLang="en-US" sz="2085" b="1"/>
              <a:t>大到一定值才开启</a:t>
            </a:r>
            <a:endParaRPr lang="zh-CN" altLang="en-US" sz="2085"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
                                            <p:txEl>
                                              <p:pRg st="4294967295" end="429496729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4294967295" end="4294967295"/>
                                            </p:txEl>
                                          </p:spTgt>
                                        </p:tgtEl>
                                        <p:attrNameLst>
                                          <p:attrName>style.visibility</p:attrName>
                                        </p:attrNameLst>
                                      </p:cBhvr>
                                      <p:to>
                                        <p:strVal val="visible"/>
                                      </p:to>
                                    </p:set>
                                    <p:animEffect transition="in" filter="wipe(left)">
                                      <p:cBhvr>
                                        <p:cTn id="47" dur="500"/>
                                        <p:tgtEl>
                                          <p:spTgt spid="5">
                                            <p:txEl>
                                              <p:pRg st="4294967295" end="429496729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wipe(left)">
                                      <p:cBhvr>
                                        <p:cTn id="5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P spid="7" grpId="0" bldLvl="0" animBg="1" autoUpdateAnimBg="0"/>
      <p:bldP spid="8" grpId="0" autoUpdateAnimBg="0" build="p"/>
      <p:bldP spid="14" grpId="0" bldLvl="0" animBg="1" autoUpdateAnimBg="0"/>
      <p:bldP spid="18" grpId="0" bldLvl="0" animBg="1" autoUpdateAnimBg="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900935" y="792973"/>
            <a:ext cx="7618530" cy="603465"/>
          </a:xfrm>
        </p:spPr>
        <p:txBody>
          <a:bodyPr/>
          <a:lstStyle/>
          <a:p>
            <a:pPr algn="l"/>
            <a:r>
              <a:rPr lang="zh-CN" altLang="en-US" sz="3335">
                <a:solidFill>
                  <a:schemeClr val="tx1"/>
                </a:solidFill>
                <a:latin typeface="华文行楷" panose="02010800040101010101" pitchFamily="2" charset="-122"/>
                <a:ea typeface="华文行楷" panose="02010800040101010101" pitchFamily="2" charset="-122"/>
              </a:rPr>
              <a:t>增强型</a:t>
            </a:r>
            <a:r>
              <a:rPr lang="en-US" altLang="zh-CN" sz="2915" b="1">
                <a:solidFill>
                  <a:schemeClr val="tx1"/>
                </a:solidFill>
                <a:latin typeface="Times New Roman" panose="02020503050405090304" pitchFamily="18" charset="0"/>
                <a:ea typeface="华文行楷" panose="02010800040101010101" pitchFamily="2" charset="-122"/>
              </a:rPr>
              <a:t>MOS</a:t>
            </a:r>
            <a:r>
              <a:rPr lang="zh-CN" altLang="en-US" sz="3335">
                <a:solidFill>
                  <a:schemeClr val="tx1"/>
                </a:solidFill>
                <a:latin typeface="华文行楷" panose="02010800040101010101" pitchFamily="2" charset="-122"/>
                <a:ea typeface="华文行楷" panose="02010800040101010101" pitchFamily="2" charset="-122"/>
              </a:rPr>
              <a:t>管</a:t>
            </a:r>
            <a:r>
              <a:rPr lang="en-US" altLang="zh-CN" sz="3335" b="1" i="1">
                <a:solidFill>
                  <a:schemeClr val="tx1"/>
                </a:solidFill>
                <a:latin typeface="Times New Roman" panose="02020503050405090304" pitchFamily="18" charset="0"/>
                <a:ea typeface="华文行楷" panose="02010800040101010101" pitchFamily="2" charset="-122"/>
              </a:rPr>
              <a:t>u</a:t>
            </a:r>
            <a:r>
              <a:rPr lang="en-US" altLang="zh-CN" sz="3335" b="1" baseline="-25000">
                <a:solidFill>
                  <a:schemeClr val="tx1"/>
                </a:solidFill>
                <a:latin typeface="Times New Roman" panose="02020503050405090304" pitchFamily="18" charset="0"/>
                <a:ea typeface="华文行楷" panose="02010800040101010101" pitchFamily="2" charset="-122"/>
              </a:rPr>
              <a:t>DS</a:t>
            </a:r>
            <a:r>
              <a:rPr lang="zh-CN" altLang="en-US" sz="3335">
                <a:solidFill>
                  <a:schemeClr val="tx1"/>
                </a:solidFill>
                <a:latin typeface="华文行楷" panose="02010800040101010101" pitchFamily="2" charset="-122"/>
                <a:ea typeface="华文行楷" panose="02010800040101010101" pitchFamily="2" charset="-122"/>
              </a:rPr>
              <a:t>对</a:t>
            </a:r>
            <a:r>
              <a:rPr lang="en-US" altLang="zh-CN" sz="3335" b="1" i="1">
                <a:solidFill>
                  <a:schemeClr val="tx1"/>
                </a:solidFill>
                <a:latin typeface="Times New Roman" panose="02020503050405090304" pitchFamily="18" charset="0"/>
                <a:ea typeface="华文行楷" panose="02010800040101010101" pitchFamily="2" charset="-122"/>
              </a:rPr>
              <a:t>i</a:t>
            </a:r>
            <a:r>
              <a:rPr lang="en-US" altLang="zh-CN" sz="3335" b="1" baseline="-25000">
                <a:solidFill>
                  <a:schemeClr val="tx1"/>
                </a:solidFill>
                <a:latin typeface="Times New Roman" panose="02020503050405090304" pitchFamily="18" charset="0"/>
                <a:ea typeface="华文行楷" panose="02010800040101010101" pitchFamily="2" charset="-122"/>
              </a:rPr>
              <a:t>D</a:t>
            </a:r>
            <a:r>
              <a:rPr lang="zh-CN" altLang="en-US" sz="3335">
                <a:solidFill>
                  <a:schemeClr val="tx1"/>
                </a:solidFill>
                <a:latin typeface="华文行楷" panose="02010800040101010101" pitchFamily="2" charset="-122"/>
                <a:ea typeface="华文行楷" panose="02010800040101010101" pitchFamily="2" charset="-122"/>
              </a:rPr>
              <a:t>的影响</a:t>
            </a:r>
            <a:endParaRPr lang="zh-CN" altLang="en-US" sz="3335">
              <a:solidFill>
                <a:schemeClr val="tx1"/>
              </a:solidFill>
              <a:latin typeface="华文行楷" panose="02010800040101010101" pitchFamily="2" charset="-122"/>
              <a:ea typeface="华文行楷" panose="02010800040101010101" pitchFamily="2" charset="-122"/>
            </a:endParaRPr>
          </a:p>
        </p:txBody>
      </p:sp>
      <p:sp>
        <p:nvSpPr>
          <p:cNvPr id="5" name="Text Box 3"/>
          <p:cNvSpPr txBox="1">
            <a:spLocks noChangeArrowheads="1"/>
          </p:cNvSpPr>
          <p:nvPr/>
        </p:nvSpPr>
        <p:spPr bwMode="auto">
          <a:xfrm>
            <a:off x="704581" y="5415696"/>
            <a:ext cx="10976607" cy="860425"/>
          </a:xfrm>
          <a:prstGeom prst="rect">
            <a:avLst/>
          </a:prstGeom>
          <a:noFill/>
          <a:ln w="9525">
            <a:noFill/>
            <a:miter lim="800000"/>
          </a:ln>
          <a:effectLst/>
        </p:spPr>
        <p:txBody>
          <a:bodyPr wrap="square">
            <a:spAutoFit/>
          </a:bodyPr>
          <a:lstStyle/>
          <a:p>
            <a:pPr algn="l" eaLnBrk="0" hangingPunct="0">
              <a:spcBef>
                <a:spcPct val="50000"/>
              </a:spcBef>
            </a:pPr>
            <a:r>
              <a:rPr lang="en-US" altLang="zh-CN" sz="2500" b="1" i="1" dirty="0">
                <a:latin typeface="Times New Roman" panose="02020503050405090304" pitchFamily="18" charset="0"/>
              </a:rPr>
              <a:t>    </a:t>
            </a:r>
            <a:r>
              <a:rPr lang="zh-CN" altLang="en-US" sz="2500" b="1" dirty="0">
                <a:latin typeface="Times New Roman" panose="02020503050405090304" pitchFamily="18" charset="0"/>
              </a:rPr>
              <a:t>用场效应管组成放大电路时应使之工作在恒流区。</a:t>
            </a:r>
            <a:r>
              <a:rPr lang="en-US" altLang="zh-CN" sz="2500" b="1" dirty="0">
                <a:latin typeface="Times New Roman" panose="02020503050405090304" pitchFamily="18" charset="0"/>
              </a:rPr>
              <a:t>N</a:t>
            </a:r>
            <a:r>
              <a:rPr lang="zh-CN" altLang="en-US" sz="2500" b="1" dirty="0">
                <a:latin typeface="Times New Roman" panose="02020503050405090304" pitchFamily="18" charset="0"/>
              </a:rPr>
              <a:t>沟道增强型</a:t>
            </a:r>
            <a:r>
              <a:rPr lang="en-US" altLang="zh-CN" sz="2500" b="1" dirty="0">
                <a:latin typeface="Times New Roman" panose="02020503050405090304" pitchFamily="18" charset="0"/>
              </a:rPr>
              <a:t>MOS</a:t>
            </a:r>
            <a:r>
              <a:rPr lang="zh-CN" altLang="en-US" sz="2500" b="1" dirty="0">
                <a:latin typeface="Times New Roman" panose="02020503050405090304" pitchFamily="18" charset="0"/>
              </a:rPr>
              <a:t>管工作在恒流区的条件是什么？</a:t>
            </a:r>
            <a:endParaRPr lang="zh-CN" altLang="en-US" sz="2500" b="1" dirty="0">
              <a:latin typeface="Times New Roman" panose="02020503050405090304" pitchFamily="18" charset="0"/>
            </a:endParaRPr>
          </a:p>
        </p:txBody>
      </p:sp>
      <p:graphicFrame>
        <p:nvGraphicFramePr>
          <p:cNvPr id="6" name="Object 4"/>
          <p:cNvGraphicFramePr>
            <a:graphicFrameLocks noChangeAspect="1"/>
          </p:cNvGraphicFramePr>
          <p:nvPr/>
        </p:nvGraphicFramePr>
        <p:xfrm>
          <a:off x="1348988" y="1622943"/>
          <a:ext cx="2539510" cy="2441964"/>
        </p:xfrm>
        <a:graphic>
          <a:graphicData uri="http://schemas.openxmlformats.org/presentationml/2006/ole">
            <mc:AlternateContent xmlns:mc="http://schemas.openxmlformats.org/markup-compatibility/2006">
              <mc:Choice xmlns:v="urn:schemas-microsoft-com:vml" Requires="v">
                <p:oleObj spid="_x0000_s53265" name="Photo Editor 照片" r:id="rId1" imgW="8924925" imgH="8582025" progId="MSPhotoEd.3">
                  <p:embed/>
                </p:oleObj>
              </mc:Choice>
              <mc:Fallback>
                <p:oleObj name="Photo Editor 照片" r:id="rId1" imgW="8924925" imgH="8582025" progId="MSPhotoEd.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988" y="1622943"/>
                        <a:ext cx="2539510" cy="2441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4276530" y="1541931"/>
          <a:ext cx="2698230" cy="2496524"/>
        </p:xfrm>
        <a:graphic>
          <a:graphicData uri="http://schemas.openxmlformats.org/presentationml/2006/ole">
            <mc:AlternateContent xmlns:mc="http://schemas.openxmlformats.org/markup-compatibility/2006">
              <mc:Choice xmlns:v="urn:schemas-microsoft-com:vml" Requires="v">
                <p:oleObj spid="_x0000_s53266" name="Photo Editor 照片" r:id="rId3" imgW="9191625" imgH="8505825" progId="MSPhotoEd.3">
                  <p:embed/>
                </p:oleObj>
              </mc:Choice>
              <mc:Fallback>
                <p:oleObj name="Photo Editor 照片" r:id="rId3" imgW="9191625" imgH="8505825"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530" y="1541931"/>
                        <a:ext cx="2698230" cy="249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nvGraphicFramePr>
        <p:xfrm>
          <a:off x="7479540" y="1437771"/>
          <a:ext cx="2519670" cy="2420471"/>
        </p:xfrm>
        <a:graphic>
          <a:graphicData uri="http://schemas.openxmlformats.org/presentationml/2006/ole">
            <mc:AlternateContent xmlns:mc="http://schemas.openxmlformats.org/markup-compatibility/2006">
              <mc:Choice xmlns:v="urn:schemas-microsoft-com:vml" Requires="v">
                <p:oleObj spid="_x0000_s53267" name="Photo Editor 照片" r:id="rId5" imgW="8886825" imgH="8543925" progId="MSPhotoEd.3">
                  <p:embed/>
                </p:oleObj>
              </mc:Choice>
              <mc:Fallback>
                <p:oleObj name="Photo Editor 照片" r:id="rId5" imgW="8886825" imgH="8543925" progId="MSPhotoEd.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9540" y="1437771"/>
                        <a:ext cx="2519670" cy="242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7"/>
          <p:cNvSpPr txBox="1">
            <a:spLocks noChangeArrowheads="1"/>
          </p:cNvSpPr>
          <p:nvPr/>
        </p:nvSpPr>
        <p:spPr bwMode="auto">
          <a:xfrm>
            <a:off x="999074" y="4083094"/>
            <a:ext cx="2889424" cy="860425"/>
          </a:xfrm>
          <a:prstGeom prst="rect">
            <a:avLst/>
          </a:prstGeom>
          <a:noFill/>
          <a:ln w="9525">
            <a:noFill/>
            <a:miter lim="800000"/>
          </a:ln>
          <a:effectLst/>
        </p:spPr>
        <p:txBody>
          <a:bodyPr wrap="square">
            <a:spAutoFit/>
          </a:bodyPr>
          <a:lstStyle/>
          <a:p>
            <a:pPr algn="l">
              <a:spcBef>
                <a:spcPct val="50000"/>
              </a:spcBef>
            </a:pPr>
            <a:r>
              <a:rPr kumimoji="1" lang="en-US" altLang="zh-CN" sz="2500" b="1" i="1" dirty="0" smtClean="0">
                <a:latin typeface="Times New Roman" panose="02020503050405090304" pitchFamily="18" charset="0"/>
              </a:rPr>
              <a:t> </a:t>
            </a:r>
            <a:r>
              <a:rPr kumimoji="1" lang="en-US" altLang="zh-CN" sz="2500" b="1" i="1" dirty="0" err="1">
                <a:latin typeface="Times New Roman" panose="02020503050405090304" pitchFamily="18" charset="0"/>
              </a:rPr>
              <a:t>i</a:t>
            </a:r>
            <a:r>
              <a:rPr kumimoji="1" lang="en-US" altLang="zh-CN" sz="2500" b="1" baseline="-25000" dirty="0" err="1">
                <a:latin typeface="Times New Roman" panose="02020503050405090304" pitchFamily="18" charset="0"/>
              </a:rPr>
              <a:t>D</a:t>
            </a:r>
            <a:r>
              <a:rPr kumimoji="1" lang="zh-CN" altLang="en-US" sz="2500" b="1" dirty="0">
                <a:latin typeface="Times New Roman" panose="02020503050405090304" pitchFamily="18" charset="0"/>
              </a:rPr>
              <a:t>随</a:t>
            </a:r>
            <a:r>
              <a:rPr kumimoji="1" lang="en-US" altLang="zh-CN" sz="2500" b="1" i="1" dirty="0" err="1">
                <a:latin typeface="Times New Roman" panose="02020503050405090304" pitchFamily="18" charset="0"/>
              </a:rPr>
              <a:t>u</a:t>
            </a:r>
            <a:r>
              <a:rPr kumimoji="1" lang="en-US" altLang="zh-CN" sz="2500" b="1" baseline="-25000" dirty="0" err="1">
                <a:latin typeface="Times New Roman" panose="02020503050405090304" pitchFamily="18" charset="0"/>
              </a:rPr>
              <a:t>DS</a:t>
            </a:r>
            <a:r>
              <a:rPr kumimoji="1" lang="zh-CN" altLang="en-US" sz="2500" b="1" dirty="0">
                <a:latin typeface="Times New Roman" panose="02020503050405090304" pitchFamily="18" charset="0"/>
              </a:rPr>
              <a:t>的增大而增大，可变电阻区</a:t>
            </a:r>
            <a:endParaRPr kumimoji="1" lang="zh-CN" altLang="en-US" sz="2500" b="1" dirty="0">
              <a:latin typeface="Times New Roman" panose="02020503050405090304" pitchFamily="18" charset="0"/>
            </a:endParaRPr>
          </a:p>
        </p:txBody>
      </p:sp>
      <p:sp>
        <p:nvSpPr>
          <p:cNvPr id="10" name="Text Box 8"/>
          <p:cNvSpPr txBox="1">
            <a:spLocks noChangeArrowheads="1"/>
          </p:cNvSpPr>
          <p:nvPr/>
        </p:nvSpPr>
        <p:spPr bwMode="auto">
          <a:xfrm>
            <a:off x="4413038" y="4003734"/>
            <a:ext cx="2555607" cy="860425"/>
          </a:xfrm>
          <a:prstGeom prst="rect">
            <a:avLst/>
          </a:prstGeom>
          <a:noFill/>
          <a:ln w="9525">
            <a:noFill/>
            <a:miter lim="800000"/>
          </a:ln>
          <a:effectLst/>
        </p:spPr>
        <p:txBody>
          <a:bodyPr wrap="square">
            <a:spAutoFit/>
          </a:bodyPr>
          <a:lstStyle/>
          <a:p>
            <a:pPr algn="l">
              <a:spcBef>
                <a:spcPts val="0"/>
              </a:spcBef>
            </a:pPr>
            <a:r>
              <a:rPr kumimoji="1" lang="en-US" altLang="zh-CN" sz="2500" b="1" i="1" dirty="0" smtClean="0">
                <a:latin typeface="Times New Roman" panose="02020503050405090304" pitchFamily="18" charset="0"/>
              </a:rPr>
              <a:t> </a:t>
            </a:r>
            <a:r>
              <a:rPr kumimoji="1" lang="en-US" altLang="zh-CN" sz="2500" b="1" i="1" dirty="0" err="1">
                <a:latin typeface="Times New Roman" panose="02020503050405090304" pitchFamily="18" charset="0"/>
              </a:rPr>
              <a:t>u</a:t>
            </a:r>
            <a:r>
              <a:rPr kumimoji="1" lang="en-US" altLang="zh-CN" sz="2500" b="1" baseline="-25000" dirty="0" err="1">
                <a:latin typeface="Times New Roman" panose="02020503050405090304" pitchFamily="18" charset="0"/>
              </a:rPr>
              <a:t>GD</a:t>
            </a:r>
            <a:r>
              <a:rPr kumimoji="1" lang="zh-CN" altLang="en-US" sz="2500" b="1" dirty="0">
                <a:latin typeface="Times New Roman" panose="02020503050405090304" pitchFamily="18" charset="0"/>
              </a:rPr>
              <a:t>＝</a:t>
            </a:r>
            <a:r>
              <a:rPr kumimoji="1" lang="en-US" altLang="zh-CN" sz="2500" b="1" i="1" dirty="0">
                <a:latin typeface="Times New Roman" panose="02020503050405090304" pitchFamily="18" charset="0"/>
              </a:rPr>
              <a:t>U</a:t>
            </a:r>
            <a:r>
              <a:rPr kumimoji="1" lang="en-US" altLang="zh-CN" sz="2500" b="1" baseline="-25000" dirty="0">
                <a:latin typeface="Times New Roman" panose="02020503050405090304" pitchFamily="18" charset="0"/>
              </a:rPr>
              <a:t>GS</a:t>
            </a:r>
            <a:r>
              <a:rPr kumimoji="1" lang="zh-CN" altLang="en-US" sz="2500" b="1" baseline="-25000" dirty="0">
                <a:latin typeface="Times New Roman" panose="02020503050405090304" pitchFamily="18" charset="0"/>
              </a:rPr>
              <a:t>（</a:t>
            </a:r>
            <a:r>
              <a:rPr kumimoji="1" lang="en-US" altLang="zh-CN" sz="2500" b="1" baseline="-25000" dirty="0" err="1">
                <a:latin typeface="Times New Roman" panose="02020503050405090304" pitchFamily="18" charset="0"/>
              </a:rPr>
              <a:t>th</a:t>
            </a:r>
            <a:r>
              <a:rPr kumimoji="1" lang="zh-CN" altLang="en-US" sz="2500" b="1" baseline="-25000" dirty="0">
                <a:latin typeface="Times New Roman" panose="02020503050405090304" pitchFamily="18" charset="0"/>
              </a:rPr>
              <a:t>）</a:t>
            </a:r>
            <a:r>
              <a:rPr kumimoji="1" lang="en-US" altLang="zh-CN" sz="2500" b="1" dirty="0" smtClean="0">
                <a:latin typeface="Times New Roman" panose="02020503050405090304" pitchFamily="18" charset="0"/>
              </a:rPr>
              <a:t>,</a:t>
            </a:r>
            <a:endParaRPr kumimoji="1" lang="en-US" altLang="zh-CN" sz="2500" b="1" dirty="0" smtClean="0">
              <a:latin typeface="Times New Roman" panose="02020503050405090304" pitchFamily="18" charset="0"/>
            </a:endParaRPr>
          </a:p>
          <a:p>
            <a:pPr algn="l">
              <a:spcBef>
                <a:spcPts val="0"/>
              </a:spcBef>
            </a:pPr>
            <a:r>
              <a:rPr kumimoji="1" lang="zh-CN" altLang="en-US" sz="2500" b="1" dirty="0" smtClean="0">
                <a:latin typeface="Times New Roman" panose="02020503050405090304" pitchFamily="18" charset="0"/>
              </a:rPr>
              <a:t>预</a:t>
            </a:r>
            <a:r>
              <a:rPr kumimoji="1" lang="zh-CN" altLang="en-US" sz="2500" b="1" dirty="0">
                <a:latin typeface="Times New Roman" panose="02020503050405090304" pitchFamily="18" charset="0"/>
              </a:rPr>
              <a:t>夹断</a:t>
            </a:r>
            <a:endParaRPr kumimoji="1" lang="zh-CN" altLang="en-US" sz="2500" b="1" dirty="0">
              <a:latin typeface="Times New Roman" panose="02020503050405090304" pitchFamily="18" charset="0"/>
            </a:endParaRPr>
          </a:p>
        </p:txBody>
      </p:sp>
      <p:sp>
        <p:nvSpPr>
          <p:cNvPr id="11" name="Text Box 9"/>
          <p:cNvSpPr txBox="1">
            <a:spLocks noChangeArrowheads="1"/>
          </p:cNvSpPr>
          <p:nvPr/>
        </p:nvSpPr>
        <p:spPr bwMode="auto">
          <a:xfrm>
            <a:off x="7300963" y="4003734"/>
            <a:ext cx="2852924" cy="860425"/>
          </a:xfrm>
          <a:prstGeom prst="rect">
            <a:avLst/>
          </a:prstGeom>
          <a:noFill/>
          <a:ln w="9525">
            <a:noFill/>
            <a:miter lim="800000"/>
          </a:ln>
          <a:effectLst/>
        </p:spPr>
        <p:txBody>
          <a:bodyPr wrap="square">
            <a:spAutoFit/>
          </a:bodyPr>
          <a:lstStyle/>
          <a:p>
            <a:pPr algn="just">
              <a:spcBef>
                <a:spcPct val="50000"/>
              </a:spcBef>
            </a:pPr>
            <a:r>
              <a:rPr kumimoji="1" lang="en-US" altLang="zh-CN" sz="2500" b="1" i="1" dirty="0">
                <a:latin typeface="Times New Roman" panose="02020503050405090304" pitchFamily="18" charset="0"/>
              </a:rPr>
              <a:t> </a:t>
            </a:r>
            <a:r>
              <a:rPr kumimoji="1" lang="en-US" altLang="zh-CN" sz="2500" b="1" i="1" dirty="0" err="1" smtClean="0">
                <a:latin typeface="Times New Roman" panose="02020503050405090304" pitchFamily="18" charset="0"/>
              </a:rPr>
              <a:t>i</a:t>
            </a:r>
            <a:r>
              <a:rPr kumimoji="1" lang="en-US" altLang="zh-CN" sz="2500" b="1" baseline="-25000" dirty="0" err="1" smtClean="0">
                <a:latin typeface="Times New Roman" panose="02020503050405090304" pitchFamily="18" charset="0"/>
              </a:rPr>
              <a:t>D</a:t>
            </a:r>
            <a:r>
              <a:rPr kumimoji="1" lang="zh-CN" altLang="en-US" sz="2500" b="1" dirty="0">
                <a:latin typeface="Times New Roman" panose="02020503050405090304" pitchFamily="18" charset="0"/>
              </a:rPr>
              <a:t>几乎仅仅受控于</a:t>
            </a:r>
            <a:r>
              <a:rPr kumimoji="1" lang="en-US" altLang="zh-CN" sz="2500" b="1" i="1" dirty="0" err="1">
                <a:latin typeface="Times New Roman" panose="02020503050405090304" pitchFamily="18" charset="0"/>
              </a:rPr>
              <a:t>u</a:t>
            </a:r>
            <a:r>
              <a:rPr kumimoji="1" lang="en-US" altLang="zh-CN" sz="2500" b="1" baseline="-25000" dirty="0" err="1">
                <a:latin typeface="Times New Roman" panose="02020503050405090304" pitchFamily="18" charset="0"/>
              </a:rPr>
              <a:t>GS</a:t>
            </a:r>
            <a:r>
              <a:rPr kumimoji="1" lang="zh-CN" altLang="en-US" sz="2500" b="1" dirty="0">
                <a:latin typeface="Times New Roman" panose="02020503050405090304" pitchFamily="18" charset="0"/>
              </a:rPr>
              <a:t>，恒流区</a:t>
            </a:r>
            <a:endParaRPr kumimoji="1" lang="zh-CN" altLang="en-US" sz="2500" b="1" dirty="0">
              <a:latin typeface="Times New Roman" panose="02020503050405090304" pitchFamily="18" charset="0"/>
            </a:endParaRPr>
          </a:p>
        </p:txBody>
      </p:sp>
      <p:sp>
        <p:nvSpPr>
          <p:cNvPr id="12" name="AutoShape 10"/>
          <p:cNvSpPr/>
          <p:nvPr/>
        </p:nvSpPr>
        <p:spPr bwMode="auto">
          <a:xfrm>
            <a:off x="6805998" y="1025795"/>
            <a:ext cx="2002178" cy="474505"/>
          </a:xfrm>
          <a:prstGeom prst="borderCallout1">
            <a:avLst>
              <a:gd name="adj1" fmla="val 93250"/>
              <a:gd name="adj2" fmla="val 12191"/>
              <a:gd name="adj3" fmla="val 371837"/>
              <a:gd name="adj4" fmla="val -33011"/>
            </a:avLst>
          </a:prstGeom>
          <a:solidFill>
            <a:srgbClr val="00FFFF"/>
          </a:solidFill>
          <a:ln w="19050">
            <a:solidFill>
              <a:srgbClr val="FF0000"/>
            </a:solidFill>
            <a:miter lim="800000"/>
          </a:ln>
          <a:effectLst/>
        </p:spPr>
        <p:txBody>
          <a:bodyPr/>
          <a:lstStyle/>
          <a:p>
            <a:r>
              <a:rPr kumimoji="1" lang="zh-CN" altLang="en-US" sz="2500" b="1">
                <a:latin typeface="Times New Roman" panose="02020503050405090304" pitchFamily="18" charset="0"/>
              </a:rPr>
              <a:t>刚出现夹断</a:t>
            </a:r>
            <a:endParaRPr kumimoji="1" lang="zh-CN" altLang="en-US" sz="2500" b="1">
              <a:latin typeface="Times New Roman" panose="02020503050405090304" pitchFamily="18" charset="0"/>
            </a:endParaRPr>
          </a:p>
        </p:txBody>
      </p:sp>
      <p:sp>
        <p:nvSpPr>
          <p:cNvPr id="13" name="AutoShape 11"/>
          <p:cNvSpPr/>
          <p:nvPr/>
        </p:nvSpPr>
        <p:spPr bwMode="auto">
          <a:xfrm>
            <a:off x="1086550" y="4914518"/>
            <a:ext cx="6400028" cy="490570"/>
          </a:xfrm>
          <a:prstGeom prst="borderCallout1">
            <a:avLst>
              <a:gd name="adj1" fmla="val 3299"/>
              <a:gd name="adj2" fmla="val 91108"/>
              <a:gd name="adj3" fmla="val -480748"/>
              <a:gd name="adj4" fmla="val 123892"/>
            </a:avLst>
          </a:prstGeom>
          <a:solidFill>
            <a:srgbClr val="00FFFF"/>
          </a:solidFill>
          <a:ln w="19050">
            <a:solidFill>
              <a:srgbClr val="FF0000"/>
            </a:solidFill>
            <a:miter lim="800000"/>
          </a:ln>
          <a:effectLst/>
        </p:spPr>
        <p:txBody>
          <a:bodyPr/>
          <a:lstStyle/>
          <a:p>
            <a:r>
              <a:rPr kumimoji="1" lang="en-US" altLang="zh-CN" sz="2500" b="1" i="1">
                <a:latin typeface="Times New Roman" panose="02020503050405090304" pitchFamily="18" charset="0"/>
              </a:rPr>
              <a:t>u</a:t>
            </a:r>
            <a:r>
              <a:rPr kumimoji="1" lang="en-US" altLang="zh-CN" sz="2500" b="1" baseline="-25000">
                <a:latin typeface="Times New Roman" panose="02020503050405090304" pitchFamily="18" charset="0"/>
              </a:rPr>
              <a:t>GS</a:t>
            </a:r>
            <a:r>
              <a:rPr kumimoji="1" lang="zh-CN" altLang="en-US" sz="2500" b="1">
                <a:latin typeface="Times New Roman" panose="02020503050405090304" pitchFamily="18" charset="0"/>
              </a:rPr>
              <a:t>的增大几乎全部用来克服夹断区的电阻</a:t>
            </a:r>
            <a:endParaRPr kumimoji="1" lang="zh-CN" altLang="en-US" sz="2500" b="1">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4294967295" end="4294967295"/>
                                            </p:txEl>
                                          </p:spTgt>
                                        </p:tgtEl>
                                        <p:attrNameLst>
                                          <p:attrName>style.visibility</p:attrName>
                                        </p:attrNameLst>
                                      </p:cBhvr>
                                      <p:to>
                                        <p:strVal val="visible"/>
                                      </p:to>
                                    </p:set>
                                    <p:animEffect transition="in" filter="wipe(left)">
                                      <p:cBhvr>
                                        <p:cTn id="12" dur="500"/>
                                        <p:tgtEl>
                                          <p:spTgt spid="9">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xEl>
                                              <p:pRg st="4294967295" end="4294967295"/>
                                            </p:txEl>
                                          </p:spTgt>
                                        </p:tgtEl>
                                        <p:attrNameLst>
                                          <p:attrName>style.visibility</p:attrName>
                                        </p:attrNameLst>
                                      </p:cBhvr>
                                      <p:to>
                                        <p:strVal val="visible"/>
                                      </p:to>
                                    </p:set>
                                    <p:animEffect transition="in" filter="wipe(left)">
                                      <p:cBhvr>
                                        <p:cTn id="31" dur="500"/>
                                        <p:tgtEl>
                                          <p:spTgt spid="10">
                                            <p:txEl>
                                              <p:pRg st="4294967295" end="429496729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left)">
                                      <p:cBhvr>
                                        <p:cTn id="36" dur="500"/>
                                        <p:tgtEl>
                                          <p:spTgt spid="1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wipe(left)">
                                      <p:cBhvr>
                                        <p:cTn id="41" dur="500"/>
                                        <p:tgtEl>
                                          <p:spTgt spid="10">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
                                            <p:txEl>
                                              <p:pRg st="4294967295" end="4294967295"/>
                                            </p:txEl>
                                          </p:spTgt>
                                        </p:tgtEl>
                                        <p:attrNameLst>
                                          <p:attrName>style.visibility</p:attrName>
                                        </p:attrNameLst>
                                      </p:cBhvr>
                                      <p:to>
                                        <p:strVal val="visible"/>
                                      </p:to>
                                    </p:set>
                                    <p:animEffect transition="in" filter="wipe(left)">
                                      <p:cBhvr>
                                        <p:cTn id="51" dur="500"/>
                                        <p:tgtEl>
                                          <p:spTgt spid="11">
                                            <p:txEl>
                                              <p:pRg st="4294967295" end="429496729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wipe(left)">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xEl>
                                              <p:pRg st="4294967295" end="4294967295"/>
                                            </p:txEl>
                                          </p:spTgt>
                                        </p:tgtEl>
                                        <p:attrNameLst>
                                          <p:attrName>style.visibility</p:attrName>
                                        </p:attrNameLst>
                                      </p:cBhvr>
                                      <p:to>
                                        <p:strVal val="visible"/>
                                      </p:to>
                                    </p:set>
                                    <p:animEffect transition="in" filter="wipe(left)">
                                      <p:cBhvr>
                                        <p:cTn id="65" dur="500"/>
                                        <p:tgtEl>
                                          <p:spTgt spid="5">
                                            <p:txEl>
                                              <p:pRg st="4294967295" end="429496729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
                                            <p:txEl>
                                              <p:pRg st="0" end="0"/>
                                            </p:txEl>
                                          </p:spTgt>
                                        </p:tgtEl>
                                        <p:attrNameLst>
                                          <p:attrName>style.visibility</p:attrName>
                                        </p:attrNameLst>
                                      </p:cBhvr>
                                      <p:to>
                                        <p:strVal val="visible"/>
                                      </p:to>
                                    </p:set>
                                    <p:animEffect transition="in" filter="wipe(left)">
                                      <p:cBhvr>
                                        <p:cTn id="7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P spid="9" grpId="0" autoUpdateAnimBg="0" build="p"/>
      <p:bldP spid="10" grpId="0" autoUpdateAnimBg="0" build="p"/>
      <p:bldP spid="11" grpId="0" autoUpdateAnimBg="0" build="p"/>
      <p:bldP spid="12" grpId="0" bldLvl="0" animBg="1" autoUpdateAnimBg="0"/>
      <p:bldP spid="13" grpId="0" bldLvl="0" animBg="1" autoUpdateAnimBg="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79650" y="653098"/>
            <a:ext cx="358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FF3300"/>
                </a:solidFill>
                <a:latin typeface="Times New Roman" panose="02020503050405090304" pitchFamily="18" charset="0"/>
              </a:rPr>
              <a:t>3. 特性曲线与电流方程</a:t>
            </a:r>
            <a:endParaRPr lang="zh-CN" altLang="zh-CN" sz="2600" b="1">
              <a:solidFill>
                <a:srgbClr val="FF3300"/>
              </a:solidFill>
              <a:latin typeface="Times New Roman" panose="02020503050405090304" pitchFamily="18" charset="0"/>
            </a:endParaRPr>
          </a:p>
        </p:txBody>
      </p:sp>
      <p:sp>
        <p:nvSpPr>
          <p:cNvPr id="29699" name="Text Box 3"/>
          <p:cNvSpPr txBox="1">
            <a:spLocks noChangeArrowheads="1"/>
          </p:cNvSpPr>
          <p:nvPr/>
        </p:nvSpPr>
        <p:spPr bwMode="auto">
          <a:xfrm>
            <a:off x="2063750" y="1156335"/>
            <a:ext cx="2743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0000FF"/>
                </a:solidFill>
                <a:latin typeface="宋体" pitchFamily="2" charset="-122"/>
              </a:rPr>
              <a:t>(</a:t>
            </a:r>
            <a:r>
              <a:rPr lang="zh-CN" altLang="zh-CN" sz="2600" b="1">
                <a:solidFill>
                  <a:srgbClr val="0000FF"/>
                </a:solidFill>
                <a:latin typeface="Times New Roman" panose="02020503050405090304" pitchFamily="18" charset="0"/>
              </a:rPr>
              <a:t>a</a:t>
            </a:r>
            <a:r>
              <a:rPr lang="zh-CN" altLang="zh-CN" sz="2600" b="1">
                <a:solidFill>
                  <a:srgbClr val="0000FF"/>
                </a:solidFill>
                <a:latin typeface="宋体" pitchFamily="2" charset="-122"/>
              </a:rPr>
              <a:t>)转移特性</a:t>
            </a:r>
            <a:endParaRPr lang="zh-CN" altLang="zh-CN" sz="2600" b="1">
              <a:solidFill>
                <a:srgbClr val="0000FF"/>
              </a:solidFill>
              <a:latin typeface="宋体" pitchFamily="2" charset="-122"/>
            </a:endParaRPr>
          </a:p>
        </p:txBody>
      </p:sp>
      <p:sp>
        <p:nvSpPr>
          <p:cNvPr id="29700" name="Text Box 4"/>
          <p:cNvSpPr txBox="1">
            <a:spLocks noChangeArrowheads="1"/>
          </p:cNvSpPr>
          <p:nvPr/>
        </p:nvSpPr>
        <p:spPr bwMode="auto">
          <a:xfrm>
            <a:off x="6934200" y="1010285"/>
            <a:ext cx="2209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0000FF"/>
                </a:solidFill>
                <a:latin typeface="宋体" pitchFamily="2" charset="-122"/>
              </a:rPr>
              <a:t>(</a:t>
            </a:r>
            <a:r>
              <a:rPr lang="zh-CN" altLang="zh-CN" sz="2600" b="1">
                <a:solidFill>
                  <a:srgbClr val="0000FF"/>
                </a:solidFill>
                <a:latin typeface="Times New Roman" panose="02020503050405090304" pitchFamily="18" charset="0"/>
              </a:rPr>
              <a:t>b</a:t>
            </a:r>
            <a:r>
              <a:rPr lang="zh-CN" altLang="zh-CN" sz="2600" b="1">
                <a:solidFill>
                  <a:srgbClr val="0000FF"/>
                </a:solidFill>
                <a:latin typeface="宋体" pitchFamily="2" charset="-122"/>
              </a:rPr>
              <a:t>)输出特性</a:t>
            </a:r>
            <a:endParaRPr lang="zh-CN" altLang="zh-CN" sz="2600" b="1">
              <a:solidFill>
                <a:srgbClr val="0000FF"/>
              </a:solidFill>
              <a:latin typeface="宋体" pitchFamily="2" charset="-122"/>
            </a:endParaRPr>
          </a:p>
        </p:txBody>
      </p:sp>
      <p:sp>
        <p:nvSpPr>
          <p:cNvPr id="29701" name="Text Box 5"/>
          <p:cNvSpPr txBox="1">
            <a:spLocks noChangeArrowheads="1"/>
          </p:cNvSpPr>
          <p:nvPr/>
        </p:nvSpPr>
        <p:spPr bwMode="auto">
          <a:xfrm>
            <a:off x="1847850" y="1661160"/>
            <a:ext cx="39052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&lt;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 </a:t>
            </a:r>
            <a:r>
              <a:rPr lang="zh-CN" altLang="zh-CN" sz="2600" b="1">
                <a:latin typeface="Times New Roman" panose="02020503050405090304" pitchFamily="18" charset="0"/>
              </a:rPr>
              <a:t>，</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a:t>
            </a:r>
            <a:r>
              <a:rPr lang="zh-CN" altLang="zh-CN" sz="2600" b="1">
                <a:latin typeface="Times New Roman" panose="02020503050405090304" pitchFamily="18" charset="0"/>
              </a:rPr>
              <a:t> = 0；</a:t>
            </a:r>
            <a:endParaRPr lang="zh-CN" altLang="zh-CN" sz="2600" b="1">
              <a:latin typeface="Times New Roman" panose="02020503050405090304" pitchFamily="18" charset="0"/>
            </a:endParaRPr>
          </a:p>
        </p:txBody>
      </p:sp>
      <p:sp>
        <p:nvSpPr>
          <p:cNvPr id="29702" name="Text Box 6"/>
          <p:cNvSpPr txBox="1">
            <a:spLocks noChangeArrowheads="1"/>
          </p:cNvSpPr>
          <p:nvPr/>
        </p:nvSpPr>
        <p:spPr bwMode="auto">
          <a:xfrm>
            <a:off x="1524000" y="2164398"/>
            <a:ext cx="43434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i="1">
                <a:latin typeface="Times New Roman" panose="02020503050405090304" pitchFamily="18" charset="0"/>
              </a:rPr>
              <a:t>　　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a:t>
            </a:r>
            <a:r>
              <a:rPr lang="zh-CN" altLang="zh-CN" sz="2200" b="1">
                <a:latin typeface="Times New Roman" panose="02020503050405090304" pitchFamily="18" charset="0"/>
              </a:rPr>
              <a:t>≥</a:t>
            </a:r>
            <a:r>
              <a:rPr lang="zh-CN" altLang="zh-CN" sz="2600" b="1">
                <a:latin typeface="Times New Roman" panose="02020503050405090304" pitchFamily="18" charset="0"/>
              </a:rPr>
              <a: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 ，形成导电沟道，随着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 </a:t>
            </a:r>
            <a:r>
              <a:rPr lang="zh-CN" altLang="zh-CN" sz="2600" b="1">
                <a:latin typeface="Times New Roman" panose="02020503050405090304" pitchFamily="18" charset="0"/>
              </a:rPr>
              <a:t>的增加，</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a:t>
            </a:r>
            <a:r>
              <a:rPr lang="zh-CN" altLang="zh-CN" sz="2600" b="1">
                <a:latin typeface="Times New Roman" panose="02020503050405090304" pitchFamily="18" charset="0"/>
              </a:rPr>
              <a:t> </a:t>
            </a:r>
            <a:r>
              <a:rPr lang="zh-CN" altLang="zh-CN" sz="2600" b="1">
                <a:latin typeface="Times New Roman" panose="02020503050405090304" pitchFamily="18" charset="0"/>
                <a:sym typeface="Wingdings 3" panose="05040102010807070707" pitchFamily="18" charset="2"/>
              </a:rPr>
              <a:t>逐渐增大。</a:t>
            </a:r>
            <a:endParaRPr lang="zh-CN" altLang="zh-CN" sz="2600" b="1">
              <a:latin typeface="Times New Roman" panose="02020503050405090304" pitchFamily="18" charset="0"/>
              <a:sym typeface="Wingdings 3" panose="05040102010807070707" pitchFamily="18" charset="2"/>
            </a:endParaRPr>
          </a:p>
        </p:txBody>
      </p:sp>
      <p:sp>
        <p:nvSpPr>
          <p:cNvPr id="29703" name="Line 7"/>
          <p:cNvSpPr>
            <a:spLocks noChangeShapeType="1"/>
          </p:cNvSpPr>
          <p:nvPr/>
        </p:nvSpPr>
        <p:spPr bwMode="auto">
          <a:xfrm>
            <a:off x="6096000" y="1315085"/>
            <a:ext cx="0" cy="4953000"/>
          </a:xfrm>
          <a:prstGeom prst="line">
            <a:avLst/>
          </a:prstGeom>
          <a:noFill/>
          <a:ln w="19050"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704" name="Object 8"/>
          <p:cNvGraphicFramePr>
            <a:graphicFrameLocks noChangeAspect="1"/>
          </p:cNvGraphicFramePr>
          <p:nvPr/>
        </p:nvGraphicFramePr>
        <p:xfrm>
          <a:off x="2800350" y="3529649"/>
          <a:ext cx="2432050" cy="752475"/>
        </p:xfrm>
        <a:graphic>
          <a:graphicData uri="http://schemas.openxmlformats.org/presentationml/2006/ole">
            <mc:AlternateContent xmlns:mc="http://schemas.openxmlformats.org/markup-compatibility/2006">
              <mc:Choice xmlns:v="urn:schemas-microsoft-com:vml" Requires="v">
                <p:oleObj spid="_x0000_s4" name="" r:id="rId1" imgW="1181100" imgH="393700" progId="Equation.3">
                  <p:embed/>
                </p:oleObj>
              </mc:Choice>
              <mc:Fallback>
                <p:oleObj name="" r:id="rId1" imgW="1181100" imgH="393700" progId="Equation.3">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3529649"/>
                        <a:ext cx="243205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5" name="Text Box 9"/>
          <p:cNvSpPr txBox="1">
            <a:spLocks noChangeArrowheads="1"/>
          </p:cNvSpPr>
          <p:nvPr/>
        </p:nvSpPr>
        <p:spPr bwMode="auto">
          <a:xfrm>
            <a:off x="3648076" y="4439285"/>
            <a:ext cx="26638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9900CC"/>
                </a:solidFill>
                <a:latin typeface="宋体" pitchFamily="2" charset="-122"/>
              </a:rPr>
              <a:t>(</a:t>
            </a:r>
            <a:r>
              <a:rPr lang="zh-CN" altLang="zh-CN" sz="2000" b="1">
                <a:solidFill>
                  <a:srgbClr val="9900CC"/>
                </a:solidFill>
                <a:latin typeface="Times New Roman" panose="02020503050405090304" pitchFamily="18" charset="0"/>
              </a:rPr>
              <a:t>当 </a:t>
            </a:r>
            <a:r>
              <a:rPr lang="zh-CN" altLang="zh-CN" sz="2000" b="1" i="1">
                <a:solidFill>
                  <a:srgbClr val="9900CC"/>
                </a:solidFill>
                <a:latin typeface="Times New Roman" panose="02020503050405090304" pitchFamily="18" charset="0"/>
              </a:rPr>
              <a:t>U</a:t>
            </a:r>
            <a:r>
              <a:rPr lang="zh-CN" altLang="zh-CN" sz="2000" b="1" baseline="-25000">
                <a:solidFill>
                  <a:srgbClr val="9900CC"/>
                </a:solidFill>
                <a:latin typeface="Times New Roman" panose="02020503050405090304" pitchFamily="18" charset="0"/>
              </a:rPr>
              <a:t>GS </a:t>
            </a:r>
            <a:r>
              <a:rPr lang="zh-CN" altLang="zh-CN" sz="2000" b="1">
                <a:solidFill>
                  <a:srgbClr val="9900CC"/>
                </a:solidFill>
                <a:latin typeface="Times New Roman" panose="02020503050405090304" pitchFamily="18" charset="0"/>
              </a:rPr>
              <a:t>&gt;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000" b="1">
                <a:solidFill>
                  <a:srgbClr val="9900CC"/>
                </a:solidFill>
                <a:latin typeface="Times New Roman" panose="02020503050405090304" pitchFamily="18" charset="0"/>
              </a:rPr>
              <a:t>时</a:t>
            </a:r>
            <a:r>
              <a:rPr lang="zh-CN" altLang="zh-CN" sz="2000" b="1">
                <a:solidFill>
                  <a:srgbClr val="9900CC"/>
                </a:solidFill>
                <a:latin typeface="宋体" pitchFamily="2" charset="-122"/>
              </a:rPr>
              <a:t>)</a:t>
            </a:r>
            <a:endParaRPr lang="zh-CN" altLang="zh-CN" sz="2000" b="1">
              <a:solidFill>
                <a:srgbClr val="9900CC"/>
              </a:solidFill>
              <a:latin typeface="宋体" pitchFamily="2" charset="-122"/>
            </a:endParaRPr>
          </a:p>
        </p:txBody>
      </p:sp>
      <p:sp>
        <p:nvSpPr>
          <p:cNvPr id="29706" name="Text Box 10"/>
          <p:cNvSpPr txBox="1">
            <a:spLocks noChangeArrowheads="1"/>
          </p:cNvSpPr>
          <p:nvPr/>
        </p:nvSpPr>
        <p:spPr bwMode="auto">
          <a:xfrm>
            <a:off x="6324600" y="1543685"/>
            <a:ext cx="40386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solidFill>
                  <a:schemeClr val="tx2"/>
                </a:solidFill>
                <a:latin typeface="宋体" pitchFamily="2" charset="-122"/>
              </a:rPr>
              <a:t>　　三个区：可变电阻区、恒流区(或饱和区)、夹断区。</a:t>
            </a:r>
            <a:endParaRPr lang="zh-CN" altLang="zh-CN" sz="2600" b="1">
              <a:solidFill>
                <a:schemeClr val="tx2"/>
              </a:solidFill>
              <a:latin typeface="宋体" pitchFamily="2" charset="-122"/>
            </a:endParaRPr>
          </a:p>
        </p:txBody>
      </p:sp>
      <p:grpSp>
        <p:nvGrpSpPr>
          <p:cNvPr id="29707" name="Group 11"/>
          <p:cNvGrpSpPr/>
          <p:nvPr/>
        </p:nvGrpSpPr>
        <p:grpSpPr bwMode="auto">
          <a:xfrm>
            <a:off x="1752601" y="4423411"/>
            <a:ext cx="2701925" cy="2301875"/>
            <a:chOff x="0" y="0"/>
            <a:chExt cx="1702" cy="1450"/>
          </a:xfrm>
        </p:grpSpPr>
        <p:grpSp>
          <p:nvGrpSpPr>
            <p:cNvPr id="29708" name="Group 12"/>
            <p:cNvGrpSpPr/>
            <p:nvPr/>
          </p:nvGrpSpPr>
          <p:grpSpPr bwMode="auto">
            <a:xfrm>
              <a:off x="0" y="0"/>
              <a:ext cx="1702" cy="1450"/>
              <a:chOff x="0" y="0"/>
              <a:chExt cx="1702" cy="1450"/>
            </a:xfrm>
          </p:grpSpPr>
          <p:sp>
            <p:nvSpPr>
              <p:cNvPr id="29709" name="Line 13"/>
              <p:cNvSpPr>
                <a:spLocks noChangeShapeType="1"/>
              </p:cNvSpPr>
              <p:nvPr/>
            </p:nvSpPr>
            <p:spPr bwMode="auto">
              <a:xfrm>
                <a:off x="286" y="1217"/>
                <a:ext cx="912"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0" name="Line 14"/>
              <p:cNvSpPr>
                <a:spLocks noChangeShapeType="1"/>
              </p:cNvSpPr>
              <p:nvPr/>
            </p:nvSpPr>
            <p:spPr bwMode="auto">
              <a:xfrm flipV="1">
                <a:off x="286" y="113"/>
                <a:ext cx="0" cy="1104"/>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1" name="未知"/>
              <p:cNvSpPr/>
              <p:nvPr/>
            </p:nvSpPr>
            <p:spPr bwMode="auto">
              <a:xfrm>
                <a:off x="622" y="257"/>
                <a:ext cx="528" cy="960"/>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2" name="Line 16"/>
              <p:cNvSpPr>
                <a:spLocks noChangeShapeType="1"/>
              </p:cNvSpPr>
              <p:nvPr/>
            </p:nvSpPr>
            <p:spPr bwMode="auto">
              <a:xfrm>
                <a:off x="286" y="970"/>
                <a:ext cx="48"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3" name="Line 17"/>
              <p:cNvSpPr>
                <a:spLocks noChangeShapeType="1"/>
              </p:cNvSpPr>
              <p:nvPr/>
            </p:nvSpPr>
            <p:spPr bwMode="auto">
              <a:xfrm>
                <a:off x="286" y="634"/>
                <a:ext cx="48"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4" name="Line 18"/>
              <p:cNvSpPr>
                <a:spLocks noChangeShapeType="1"/>
              </p:cNvSpPr>
              <p:nvPr/>
            </p:nvSpPr>
            <p:spPr bwMode="auto">
              <a:xfrm>
                <a:off x="286" y="305"/>
                <a:ext cx="48"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5" name="Line 19"/>
              <p:cNvSpPr>
                <a:spLocks noChangeShapeType="1"/>
              </p:cNvSpPr>
              <p:nvPr/>
            </p:nvSpPr>
            <p:spPr bwMode="auto">
              <a:xfrm>
                <a:off x="622" y="1169"/>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6" name="Line 20"/>
              <p:cNvSpPr>
                <a:spLocks noChangeShapeType="1"/>
              </p:cNvSpPr>
              <p:nvPr/>
            </p:nvSpPr>
            <p:spPr bwMode="auto">
              <a:xfrm>
                <a:off x="958" y="1169"/>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7" name="Text Box 21"/>
              <p:cNvSpPr txBox="1">
                <a:spLocks noChangeArrowheads="1"/>
              </p:cNvSpPr>
              <p:nvPr/>
            </p:nvSpPr>
            <p:spPr bwMode="auto">
              <a:xfrm>
                <a:off x="430" y="12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A50021"/>
                    </a:solidFill>
                    <a:latin typeface="Times New Roman" panose="02020503050405090304" pitchFamily="18" charset="0"/>
                  </a:rPr>
                  <a:t>U</a:t>
                </a:r>
                <a:r>
                  <a:rPr lang="zh-CN" altLang="zh-CN" sz="2000" b="1" baseline="-25000">
                    <a:solidFill>
                      <a:srgbClr val="A50021"/>
                    </a:solidFill>
                    <a:latin typeface="Times New Roman" panose="02020503050405090304" pitchFamily="18" charset="0"/>
                  </a:rPr>
                  <a:t>T</a:t>
                </a:r>
                <a:r>
                  <a:rPr lang="zh-CN" altLang="zh-CN" sz="2000" b="1">
                    <a:solidFill>
                      <a:srgbClr val="A50021"/>
                    </a:solidFill>
                    <a:latin typeface="Times New Roman" panose="02020503050405090304" pitchFamily="18" charset="0"/>
                  </a:rPr>
                  <a:t>    2</a:t>
                </a:r>
                <a:r>
                  <a:rPr lang="zh-CN" altLang="zh-CN" sz="2000" b="1" i="1">
                    <a:solidFill>
                      <a:srgbClr val="A50021"/>
                    </a:solidFill>
                    <a:latin typeface="Times New Roman" panose="02020503050405090304" pitchFamily="18" charset="0"/>
                  </a:rPr>
                  <a:t>U</a:t>
                </a:r>
                <a:r>
                  <a:rPr lang="zh-CN" altLang="zh-CN" sz="2000" b="1" baseline="-25000">
                    <a:solidFill>
                      <a:srgbClr val="A50021"/>
                    </a:solidFill>
                    <a:latin typeface="Times New Roman" panose="02020503050405090304" pitchFamily="18" charset="0"/>
                  </a:rPr>
                  <a:t>T</a:t>
                </a:r>
                <a:endParaRPr lang="zh-CN" altLang="zh-CN" sz="2000" b="1" baseline="-25000">
                  <a:solidFill>
                    <a:srgbClr val="A50021"/>
                  </a:solidFill>
                  <a:latin typeface="Times New Roman" panose="02020503050405090304" pitchFamily="18" charset="0"/>
                </a:endParaRPr>
              </a:p>
            </p:txBody>
          </p:sp>
          <p:sp>
            <p:nvSpPr>
              <p:cNvPr id="29718" name="Text Box 22"/>
              <p:cNvSpPr txBox="1">
                <a:spLocks noChangeArrowheads="1"/>
              </p:cNvSpPr>
              <p:nvPr/>
            </p:nvSpPr>
            <p:spPr bwMode="auto">
              <a:xfrm>
                <a:off x="0" y="768"/>
                <a:ext cx="3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zh-CN" sz="2000" b="1" i="1">
                    <a:solidFill>
                      <a:srgbClr val="A50021"/>
                    </a:solidFill>
                    <a:latin typeface="Times New Roman" panose="02020503050405090304" pitchFamily="18" charset="0"/>
                  </a:rPr>
                  <a:t>I</a:t>
                </a:r>
                <a:r>
                  <a:rPr lang="zh-CN" altLang="zh-CN" sz="2000" b="1" baseline="-25000">
                    <a:solidFill>
                      <a:srgbClr val="A50021"/>
                    </a:solidFill>
                    <a:latin typeface="Times New Roman" panose="02020503050405090304" pitchFamily="18" charset="0"/>
                  </a:rPr>
                  <a:t>DO</a:t>
                </a:r>
                <a:endParaRPr lang="zh-CN" altLang="zh-CN" sz="2000" b="1" baseline="-25000">
                  <a:solidFill>
                    <a:srgbClr val="A50021"/>
                  </a:solidFill>
                  <a:latin typeface="Times New Roman" panose="02020503050405090304" pitchFamily="18" charset="0"/>
                </a:endParaRPr>
              </a:p>
            </p:txBody>
          </p:sp>
          <p:sp>
            <p:nvSpPr>
              <p:cNvPr id="29719" name="Text Box 23"/>
              <p:cNvSpPr txBox="1">
                <a:spLocks noChangeArrowheads="1"/>
              </p:cNvSpPr>
              <p:nvPr/>
            </p:nvSpPr>
            <p:spPr bwMode="auto">
              <a:xfrm>
                <a:off x="1150" y="1104"/>
                <a:ext cx="5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r>
                  <a:rPr lang="zh-CN" altLang="zh-CN" sz="2000" b="1">
                    <a:latin typeface="Times New Roman" panose="02020503050405090304" pitchFamily="18" charset="0"/>
                  </a:rPr>
                  <a:t> /V</a:t>
                </a:r>
                <a:endParaRPr lang="zh-CN" altLang="zh-CN" sz="2000" b="1">
                  <a:latin typeface="Times New Roman" panose="02020503050405090304" pitchFamily="18" charset="0"/>
                </a:endParaRPr>
              </a:p>
            </p:txBody>
          </p:sp>
          <p:sp>
            <p:nvSpPr>
              <p:cNvPr id="29720" name="Text Box 24"/>
              <p:cNvSpPr txBox="1">
                <a:spLocks noChangeArrowheads="1"/>
              </p:cNvSpPr>
              <p:nvPr/>
            </p:nvSpPr>
            <p:spPr bwMode="auto">
              <a:xfrm>
                <a:off x="286" y="0"/>
                <a:ext cx="57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000" b="1">
                    <a:latin typeface="Times New Roman" panose="02020503050405090304" pitchFamily="18" charset="0"/>
                  </a:rPr>
                  <a:t> /mA</a:t>
                </a:r>
                <a:endParaRPr lang="zh-CN" altLang="zh-CN" sz="2000" b="1">
                  <a:latin typeface="Times New Roman" panose="02020503050405090304" pitchFamily="18" charset="0"/>
                </a:endParaRPr>
              </a:p>
            </p:txBody>
          </p:sp>
          <p:sp>
            <p:nvSpPr>
              <p:cNvPr id="29721" name="Line 25"/>
              <p:cNvSpPr>
                <a:spLocks noChangeShapeType="1"/>
              </p:cNvSpPr>
              <p:nvPr/>
            </p:nvSpPr>
            <p:spPr bwMode="auto">
              <a:xfrm>
                <a:off x="958" y="922"/>
                <a:ext cx="0" cy="288"/>
              </a:xfrm>
              <a:prstGeom prst="line">
                <a:avLst/>
              </a:prstGeom>
              <a:noFill/>
              <a:ln w="9525" cmpd="sng">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2" name="Line 26"/>
              <p:cNvSpPr>
                <a:spLocks noChangeShapeType="1"/>
              </p:cNvSpPr>
              <p:nvPr/>
            </p:nvSpPr>
            <p:spPr bwMode="auto">
              <a:xfrm>
                <a:off x="286" y="922"/>
                <a:ext cx="624" cy="0"/>
              </a:xfrm>
              <a:prstGeom prst="line">
                <a:avLst/>
              </a:prstGeom>
              <a:noFill/>
              <a:ln w="9525" cmpd="sng">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23" name="Text Box 27"/>
            <p:cNvSpPr txBox="1">
              <a:spLocks noChangeArrowheads="1"/>
            </p:cNvSpPr>
            <p:nvPr/>
          </p:nvSpPr>
          <p:spPr bwMode="auto">
            <a:xfrm>
              <a:off x="144" y="1177"/>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latin typeface="Times New Roman" panose="02020503050405090304" pitchFamily="18" charset="0"/>
                </a:rPr>
                <a:t>O</a:t>
              </a:r>
              <a:endParaRPr lang="zh-CN" altLang="zh-CN" sz="2000" b="1" i="1">
                <a:latin typeface="Times New Roman" panose="02020503050405090304" pitchFamily="18" charset="0"/>
              </a:endParaRPr>
            </a:p>
          </p:txBody>
        </p:sp>
      </p:grpSp>
      <p:sp>
        <p:nvSpPr>
          <p:cNvPr id="29724" name="Text Box 28"/>
          <p:cNvSpPr txBox="1">
            <a:spLocks noChangeArrowheads="1"/>
          </p:cNvSpPr>
          <p:nvPr/>
        </p:nvSpPr>
        <p:spPr bwMode="auto">
          <a:xfrm>
            <a:off x="4191000" y="6268085"/>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a:solidFill>
                  <a:srgbClr val="FF00FF"/>
                </a:solidFill>
                <a:latin typeface="Times New Roman" panose="02020503050405090304" pitchFamily="18" charset="0"/>
                <a:ea typeface="黑体" pitchFamily="49" charset="-122"/>
              </a:rPr>
              <a:t>图 3.2.3 </a:t>
            </a:r>
            <a:r>
              <a:rPr lang="zh-CN" altLang="zh-CN" sz="2000" b="1">
                <a:solidFill>
                  <a:srgbClr val="0000FF"/>
                </a:solidFill>
                <a:latin typeface="宋体" pitchFamily="2" charset="-122"/>
              </a:rPr>
              <a:t>(</a:t>
            </a:r>
            <a:r>
              <a:rPr lang="zh-CN" altLang="zh-CN" sz="2000" b="1">
                <a:solidFill>
                  <a:srgbClr val="0000FF"/>
                </a:solidFill>
                <a:latin typeface="Times New Roman" panose="02020503050405090304" pitchFamily="18" charset="0"/>
              </a:rPr>
              <a:t>a</a:t>
            </a:r>
            <a:r>
              <a:rPr lang="zh-CN" altLang="zh-CN" sz="2000" b="1">
                <a:solidFill>
                  <a:srgbClr val="0000FF"/>
                </a:solidFill>
                <a:latin typeface="宋体" pitchFamily="2" charset="-122"/>
              </a:rPr>
              <a:t>)</a:t>
            </a:r>
            <a:endParaRPr lang="zh-CN" altLang="zh-CN" sz="2000" b="1">
              <a:solidFill>
                <a:srgbClr val="0000FF"/>
              </a:solidFill>
              <a:latin typeface="宋体" pitchFamily="2" charset="-122"/>
            </a:endParaRPr>
          </a:p>
        </p:txBody>
      </p:sp>
      <p:sp>
        <p:nvSpPr>
          <p:cNvPr id="29725" name="Text Box 29"/>
          <p:cNvSpPr txBox="1">
            <a:spLocks noChangeArrowheads="1"/>
          </p:cNvSpPr>
          <p:nvPr/>
        </p:nvSpPr>
        <p:spPr bwMode="auto">
          <a:xfrm>
            <a:off x="7010400" y="6191885"/>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a:solidFill>
                  <a:srgbClr val="FF00FF"/>
                </a:solidFill>
                <a:latin typeface="Times New Roman" panose="02020503050405090304" pitchFamily="18" charset="0"/>
                <a:ea typeface="黑体" pitchFamily="49" charset="-122"/>
              </a:rPr>
              <a:t>图 3.2.3 </a:t>
            </a:r>
            <a:r>
              <a:rPr lang="zh-CN" altLang="zh-CN" sz="2000" b="1">
                <a:solidFill>
                  <a:srgbClr val="0000FF"/>
                </a:solidFill>
                <a:latin typeface="宋体" pitchFamily="2" charset="-122"/>
              </a:rPr>
              <a:t>(</a:t>
            </a:r>
            <a:r>
              <a:rPr lang="zh-CN" altLang="zh-CN" sz="2000" b="1">
                <a:solidFill>
                  <a:srgbClr val="0000FF"/>
                </a:solidFill>
                <a:latin typeface="Times New Roman" panose="02020503050405090304" pitchFamily="18" charset="0"/>
              </a:rPr>
              <a:t>b</a:t>
            </a:r>
            <a:r>
              <a:rPr lang="zh-CN" altLang="zh-CN" sz="2000" b="1">
                <a:solidFill>
                  <a:srgbClr val="0000FF"/>
                </a:solidFill>
                <a:latin typeface="宋体" pitchFamily="2" charset="-122"/>
              </a:rPr>
              <a:t>)</a:t>
            </a:r>
            <a:endParaRPr lang="zh-CN" altLang="zh-CN" sz="2000" b="1">
              <a:solidFill>
                <a:srgbClr val="0000FF"/>
              </a:solidFill>
              <a:latin typeface="宋体" pitchFamily="2" charset="-122"/>
            </a:endParaRPr>
          </a:p>
        </p:txBody>
      </p:sp>
      <p:grpSp>
        <p:nvGrpSpPr>
          <p:cNvPr id="29726" name="Group 30"/>
          <p:cNvGrpSpPr/>
          <p:nvPr/>
        </p:nvGrpSpPr>
        <p:grpSpPr bwMode="auto">
          <a:xfrm>
            <a:off x="6248400" y="2740661"/>
            <a:ext cx="4419600" cy="3376613"/>
            <a:chOff x="0" y="0"/>
            <a:chExt cx="2784" cy="2127"/>
          </a:xfrm>
        </p:grpSpPr>
        <p:grpSp>
          <p:nvGrpSpPr>
            <p:cNvPr id="29727" name="Group 31"/>
            <p:cNvGrpSpPr/>
            <p:nvPr/>
          </p:nvGrpSpPr>
          <p:grpSpPr bwMode="auto">
            <a:xfrm>
              <a:off x="0" y="0"/>
              <a:ext cx="2784" cy="2127"/>
              <a:chOff x="0" y="0"/>
              <a:chExt cx="2784" cy="2127"/>
            </a:xfrm>
          </p:grpSpPr>
          <p:sp>
            <p:nvSpPr>
              <p:cNvPr id="29728" name="Text Box 32"/>
              <p:cNvSpPr txBox="1">
                <a:spLocks noChangeArrowheads="1"/>
              </p:cNvSpPr>
              <p:nvPr/>
            </p:nvSpPr>
            <p:spPr bwMode="auto">
              <a:xfrm>
                <a:off x="0" y="0"/>
                <a:ext cx="57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000" b="1" i="1">
                    <a:latin typeface="Times New Roman" panose="02020503050405090304" pitchFamily="18" charset="0"/>
                  </a:rPr>
                  <a:t>/</a:t>
                </a:r>
                <a:r>
                  <a:rPr lang="zh-CN" altLang="zh-CN" sz="2000" b="1">
                    <a:latin typeface="Times New Roman" panose="02020503050405090304" pitchFamily="18" charset="0"/>
                  </a:rPr>
                  <a:t>mA</a:t>
                </a:r>
                <a:endParaRPr lang="zh-CN" altLang="zh-CN" sz="2000" b="1">
                  <a:latin typeface="Times New Roman" panose="02020503050405090304" pitchFamily="18" charset="0"/>
                </a:endParaRPr>
              </a:p>
            </p:txBody>
          </p:sp>
          <p:sp>
            <p:nvSpPr>
              <p:cNvPr id="29729" name="Text Box 33"/>
              <p:cNvSpPr txBox="1">
                <a:spLocks noChangeArrowheads="1"/>
              </p:cNvSpPr>
              <p:nvPr/>
            </p:nvSpPr>
            <p:spPr bwMode="auto">
              <a:xfrm>
                <a:off x="2055" y="1872"/>
                <a:ext cx="57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 </a:t>
                </a:r>
                <a:r>
                  <a:rPr lang="zh-CN" altLang="zh-CN" sz="2000" b="1" i="1">
                    <a:latin typeface="Times New Roman" panose="02020503050405090304" pitchFamily="18" charset="0"/>
                  </a:rPr>
                  <a:t>/</a:t>
                </a:r>
                <a:r>
                  <a:rPr lang="zh-CN" altLang="zh-CN" sz="2000" b="1">
                    <a:latin typeface="Times New Roman" panose="02020503050405090304" pitchFamily="18" charset="0"/>
                  </a:rPr>
                  <a:t>V</a:t>
                </a:r>
                <a:endParaRPr lang="zh-CN" altLang="zh-CN" sz="2000" b="1">
                  <a:latin typeface="Times New Roman" panose="02020503050405090304" pitchFamily="18" charset="0"/>
                </a:endParaRPr>
              </a:p>
            </p:txBody>
          </p:sp>
          <p:sp>
            <p:nvSpPr>
              <p:cNvPr id="29730" name="Line 34"/>
              <p:cNvSpPr>
                <a:spLocks noChangeShapeType="1"/>
              </p:cNvSpPr>
              <p:nvPr/>
            </p:nvSpPr>
            <p:spPr bwMode="auto">
              <a:xfrm>
                <a:off x="505" y="1872"/>
                <a:ext cx="1886" cy="0"/>
              </a:xfrm>
              <a:prstGeom prst="line">
                <a:avLst/>
              </a:prstGeom>
              <a:noFill/>
              <a:ln w="1905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1" name="Text Box 35"/>
              <p:cNvSpPr txBox="1">
                <a:spLocks noChangeArrowheads="1"/>
              </p:cNvSpPr>
              <p:nvPr/>
            </p:nvSpPr>
            <p:spPr bwMode="auto">
              <a:xfrm>
                <a:off x="375" y="1824"/>
                <a:ext cx="35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O</a:t>
                </a:r>
                <a:endParaRPr lang="zh-CN" altLang="zh-CN" sz="2000" b="1" i="1">
                  <a:latin typeface="Times New Roman" panose="02020503050405090304" pitchFamily="18" charset="0"/>
                </a:endParaRPr>
              </a:p>
            </p:txBody>
          </p:sp>
          <p:sp>
            <p:nvSpPr>
              <p:cNvPr id="29732" name="未知"/>
              <p:cNvSpPr/>
              <p:nvPr/>
            </p:nvSpPr>
            <p:spPr bwMode="auto">
              <a:xfrm>
                <a:off x="519" y="1296"/>
                <a:ext cx="192" cy="576"/>
              </a:xfrm>
              <a:custGeom>
                <a:avLst/>
                <a:gdLst>
                  <a:gd name="T0" fmla="*/ 0 w 192"/>
                  <a:gd name="T1" fmla="*/ 576 h 576"/>
                  <a:gd name="T2" fmla="*/ 148 w 192"/>
                  <a:gd name="T3" fmla="*/ 116 h 576"/>
                  <a:gd name="T4" fmla="*/ 192 w 192"/>
                  <a:gd name="T5" fmla="*/ 0 h 576"/>
                </a:gdLst>
                <a:ahLst/>
                <a:cxnLst>
                  <a:cxn ang="0">
                    <a:pos x="T0" y="T1"/>
                  </a:cxn>
                  <a:cxn ang="0">
                    <a:pos x="T2" y="T3"/>
                  </a:cxn>
                  <a:cxn ang="0">
                    <a:pos x="T4" y="T5"/>
                  </a:cxn>
                </a:cxnLst>
                <a:rect l="0" t="0" r="r" b="b"/>
                <a:pathLst>
                  <a:path w="192" h="576">
                    <a:moveTo>
                      <a:pt x="0" y="576"/>
                    </a:moveTo>
                    <a:cubicBezTo>
                      <a:pt x="25" y="499"/>
                      <a:pt x="116" y="212"/>
                      <a:pt x="148" y="116"/>
                    </a:cubicBezTo>
                    <a:cubicBezTo>
                      <a:pt x="180" y="20"/>
                      <a:pt x="183" y="24"/>
                      <a:pt x="192" y="0"/>
                    </a:cubicBezTo>
                  </a:path>
                </a:pathLst>
              </a:custGeom>
              <a:noFill/>
              <a:ln w="254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3" name="Line 37"/>
              <p:cNvSpPr>
                <a:spLocks noChangeShapeType="1"/>
              </p:cNvSpPr>
              <p:nvPr/>
            </p:nvSpPr>
            <p:spPr bwMode="auto">
              <a:xfrm flipV="1">
                <a:off x="519" y="144"/>
                <a:ext cx="0" cy="1728"/>
              </a:xfrm>
              <a:prstGeom prst="line">
                <a:avLst/>
              </a:prstGeom>
              <a:noFill/>
              <a:ln w="1905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4" name="未知"/>
              <p:cNvSpPr/>
              <p:nvPr/>
            </p:nvSpPr>
            <p:spPr bwMode="auto">
              <a:xfrm>
                <a:off x="707" y="1012"/>
                <a:ext cx="1492" cy="296"/>
              </a:xfrm>
              <a:custGeom>
                <a:avLst/>
                <a:gdLst>
                  <a:gd name="T0" fmla="*/ 0 w 1492"/>
                  <a:gd name="T1" fmla="*/ 296 h 296"/>
                  <a:gd name="T2" fmla="*/ 48 w 1492"/>
                  <a:gd name="T3" fmla="*/ 212 h 296"/>
                  <a:gd name="T4" fmla="*/ 210 w 1492"/>
                  <a:gd name="T5" fmla="*/ 166 h 296"/>
                  <a:gd name="T6" fmla="*/ 1033 w 1492"/>
                  <a:gd name="T7" fmla="*/ 103 h 296"/>
                  <a:gd name="T8" fmla="*/ 1408 w 1492"/>
                  <a:gd name="T9" fmla="*/ 76 h 296"/>
                  <a:gd name="T10" fmla="*/ 1492 w 1492"/>
                  <a:gd name="T11" fmla="*/ 0 h 296"/>
                </a:gdLst>
                <a:ahLst/>
                <a:cxnLst>
                  <a:cxn ang="0">
                    <a:pos x="T0" y="T1"/>
                  </a:cxn>
                  <a:cxn ang="0">
                    <a:pos x="T2" y="T3"/>
                  </a:cxn>
                  <a:cxn ang="0">
                    <a:pos x="T4" y="T5"/>
                  </a:cxn>
                  <a:cxn ang="0">
                    <a:pos x="T6" y="T7"/>
                  </a:cxn>
                  <a:cxn ang="0">
                    <a:pos x="T8" y="T9"/>
                  </a:cxn>
                  <a:cxn ang="0">
                    <a:pos x="T10" y="T11"/>
                  </a:cxn>
                </a:cxnLst>
                <a:rect l="0" t="0" r="r" b="b"/>
                <a:pathLst>
                  <a:path w="1492" h="296">
                    <a:moveTo>
                      <a:pt x="0" y="296"/>
                    </a:moveTo>
                    <a:cubicBezTo>
                      <a:pt x="8" y="283"/>
                      <a:pt x="13" y="234"/>
                      <a:pt x="48" y="212"/>
                    </a:cubicBezTo>
                    <a:cubicBezTo>
                      <a:pt x="83" y="190"/>
                      <a:pt x="46" y="184"/>
                      <a:pt x="210" y="166"/>
                    </a:cubicBezTo>
                    <a:cubicBezTo>
                      <a:pt x="374" y="148"/>
                      <a:pt x="833" y="118"/>
                      <a:pt x="1033" y="103"/>
                    </a:cubicBezTo>
                    <a:cubicBezTo>
                      <a:pt x="1233" y="88"/>
                      <a:pt x="1332" y="93"/>
                      <a:pt x="1408" y="76"/>
                    </a:cubicBezTo>
                    <a:cubicBezTo>
                      <a:pt x="1484" y="59"/>
                      <a:pt x="1475" y="16"/>
                      <a:pt x="1492" y="0"/>
                    </a:cubicBezTo>
                  </a:path>
                </a:pathLst>
              </a:custGeom>
              <a:noFill/>
              <a:ln w="28575"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5" name="未知"/>
              <p:cNvSpPr/>
              <p:nvPr/>
            </p:nvSpPr>
            <p:spPr bwMode="auto">
              <a:xfrm>
                <a:off x="615" y="1412"/>
                <a:ext cx="1448" cy="316"/>
              </a:xfrm>
              <a:custGeom>
                <a:avLst/>
                <a:gdLst>
                  <a:gd name="T0" fmla="*/ 0 w 1448"/>
                  <a:gd name="T1" fmla="*/ 316 h 316"/>
                  <a:gd name="T2" fmla="*/ 50 w 1448"/>
                  <a:gd name="T3" fmla="*/ 240 h 316"/>
                  <a:gd name="T4" fmla="*/ 199 w 1448"/>
                  <a:gd name="T5" fmla="*/ 164 h 316"/>
                  <a:gd name="T6" fmla="*/ 994 w 1448"/>
                  <a:gd name="T7" fmla="*/ 89 h 316"/>
                  <a:gd name="T8" fmla="*/ 1308 w 1448"/>
                  <a:gd name="T9" fmla="*/ 52 h 316"/>
                  <a:gd name="T10" fmla="*/ 1400 w 1448"/>
                  <a:gd name="T11" fmla="*/ 36 h 316"/>
                  <a:gd name="T12" fmla="*/ 1448 w 1448"/>
                  <a:gd name="T13" fmla="*/ 0 h 316"/>
                </a:gdLst>
                <a:ahLst/>
                <a:cxnLst>
                  <a:cxn ang="0">
                    <a:pos x="T0" y="T1"/>
                  </a:cxn>
                  <a:cxn ang="0">
                    <a:pos x="T2" y="T3"/>
                  </a:cxn>
                  <a:cxn ang="0">
                    <a:pos x="T4" y="T5"/>
                  </a:cxn>
                  <a:cxn ang="0">
                    <a:pos x="T6" y="T7"/>
                  </a:cxn>
                  <a:cxn ang="0">
                    <a:pos x="T8" y="T9"/>
                  </a:cxn>
                  <a:cxn ang="0">
                    <a:pos x="T10" y="T11"/>
                  </a:cxn>
                  <a:cxn ang="0">
                    <a:pos x="T12" y="T13"/>
                  </a:cxn>
                </a:cxnLst>
                <a:rect l="0" t="0" r="r" b="b"/>
                <a:pathLst>
                  <a:path w="1448" h="316">
                    <a:moveTo>
                      <a:pt x="0" y="316"/>
                    </a:moveTo>
                    <a:cubicBezTo>
                      <a:pt x="8" y="291"/>
                      <a:pt x="17" y="265"/>
                      <a:pt x="50" y="240"/>
                    </a:cubicBezTo>
                    <a:cubicBezTo>
                      <a:pt x="83" y="215"/>
                      <a:pt x="41" y="190"/>
                      <a:pt x="199" y="164"/>
                    </a:cubicBezTo>
                    <a:cubicBezTo>
                      <a:pt x="356" y="139"/>
                      <a:pt x="809" y="108"/>
                      <a:pt x="994" y="89"/>
                    </a:cubicBezTo>
                    <a:cubicBezTo>
                      <a:pt x="1179" y="70"/>
                      <a:pt x="1240" y="61"/>
                      <a:pt x="1308" y="52"/>
                    </a:cubicBezTo>
                    <a:cubicBezTo>
                      <a:pt x="1376" y="43"/>
                      <a:pt x="1377" y="45"/>
                      <a:pt x="1400" y="36"/>
                    </a:cubicBezTo>
                    <a:cubicBezTo>
                      <a:pt x="1423" y="27"/>
                      <a:pt x="1438" y="7"/>
                      <a:pt x="1448" y="0"/>
                    </a:cubicBezTo>
                  </a:path>
                </a:pathLst>
              </a:custGeom>
              <a:noFill/>
              <a:ln w="381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6" name="未知"/>
              <p:cNvSpPr/>
              <p:nvPr/>
            </p:nvSpPr>
            <p:spPr bwMode="auto">
              <a:xfrm>
                <a:off x="519" y="1728"/>
                <a:ext cx="96" cy="144"/>
              </a:xfrm>
              <a:custGeom>
                <a:avLst/>
                <a:gdLst>
                  <a:gd name="T0" fmla="*/ 0 w 96"/>
                  <a:gd name="T1" fmla="*/ 144 h 144"/>
                  <a:gd name="T2" fmla="*/ 96 w 96"/>
                  <a:gd name="T3" fmla="*/ 0 h 144"/>
                </a:gdLst>
                <a:ahLst/>
                <a:cxnLst>
                  <a:cxn ang="0">
                    <a:pos x="T0" y="T1"/>
                  </a:cxn>
                  <a:cxn ang="0">
                    <a:pos x="T2" y="T3"/>
                  </a:cxn>
                </a:cxnLst>
                <a:rect l="0" t="0" r="r" b="b"/>
                <a:pathLst>
                  <a:path w="96" h="144">
                    <a:moveTo>
                      <a:pt x="0" y="144"/>
                    </a:moveTo>
                    <a:cubicBezTo>
                      <a:pt x="36" y="84"/>
                      <a:pt x="72" y="24"/>
                      <a:pt x="96" y="0"/>
                    </a:cubicBezTo>
                  </a:path>
                </a:pathLst>
              </a:custGeom>
              <a:noFill/>
              <a:ln w="25400" cap="flat" cmpd="sng">
                <a:solidFill>
                  <a:srgbClr val="0066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7" name="未知"/>
              <p:cNvSpPr/>
              <p:nvPr/>
            </p:nvSpPr>
            <p:spPr bwMode="auto">
              <a:xfrm>
                <a:off x="519" y="1712"/>
                <a:ext cx="1428" cy="160"/>
              </a:xfrm>
              <a:custGeom>
                <a:avLst/>
                <a:gdLst>
                  <a:gd name="T0" fmla="*/ 0 w 1428"/>
                  <a:gd name="T1" fmla="*/ 160 h 160"/>
                  <a:gd name="T2" fmla="*/ 50 w 1428"/>
                  <a:gd name="T3" fmla="*/ 130 h 160"/>
                  <a:gd name="T4" fmla="*/ 199 w 1428"/>
                  <a:gd name="T5" fmla="*/ 99 h 160"/>
                  <a:gd name="T6" fmla="*/ 994 w 1428"/>
                  <a:gd name="T7" fmla="*/ 69 h 160"/>
                  <a:gd name="T8" fmla="*/ 1356 w 1428"/>
                  <a:gd name="T9" fmla="*/ 44 h 160"/>
                  <a:gd name="T10" fmla="*/ 1424 w 1428"/>
                  <a:gd name="T11" fmla="*/ 0 h 160"/>
                </a:gdLst>
                <a:ahLst/>
                <a:cxnLst>
                  <a:cxn ang="0">
                    <a:pos x="T0" y="T1"/>
                  </a:cxn>
                  <a:cxn ang="0">
                    <a:pos x="T2" y="T3"/>
                  </a:cxn>
                  <a:cxn ang="0">
                    <a:pos x="T4" y="T5"/>
                  </a:cxn>
                  <a:cxn ang="0">
                    <a:pos x="T6" y="T7"/>
                  </a:cxn>
                  <a:cxn ang="0">
                    <a:pos x="T8" y="T9"/>
                  </a:cxn>
                  <a:cxn ang="0">
                    <a:pos x="T10" y="T11"/>
                  </a:cxn>
                </a:cxnLst>
                <a:rect l="0" t="0" r="r" b="b"/>
                <a:pathLst>
                  <a:path w="1428" h="160">
                    <a:moveTo>
                      <a:pt x="0" y="160"/>
                    </a:moveTo>
                    <a:cubicBezTo>
                      <a:pt x="8" y="150"/>
                      <a:pt x="17" y="140"/>
                      <a:pt x="50" y="130"/>
                    </a:cubicBezTo>
                    <a:cubicBezTo>
                      <a:pt x="83" y="120"/>
                      <a:pt x="41" y="109"/>
                      <a:pt x="199" y="99"/>
                    </a:cubicBezTo>
                    <a:cubicBezTo>
                      <a:pt x="356" y="89"/>
                      <a:pt x="801" y="78"/>
                      <a:pt x="994" y="69"/>
                    </a:cubicBezTo>
                    <a:cubicBezTo>
                      <a:pt x="1187" y="60"/>
                      <a:pt x="1284" y="55"/>
                      <a:pt x="1356" y="44"/>
                    </a:cubicBezTo>
                    <a:cubicBezTo>
                      <a:pt x="1428" y="33"/>
                      <a:pt x="1410" y="9"/>
                      <a:pt x="1424" y="0"/>
                    </a:cubicBezTo>
                  </a:path>
                </a:pathLst>
              </a:custGeom>
              <a:noFill/>
              <a:ln w="381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8" name="未知"/>
              <p:cNvSpPr/>
              <p:nvPr/>
            </p:nvSpPr>
            <p:spPr bwMode="auto">
              <a:xfrm>
                <a:off x="663" y="432"/>
                <a:ext cx="1592" cy="536"/>
              </a:xfrm>
              <a:custGeom>
                <a:avLst/>
                <a:gdLst>
                  <a:gd name="T0" fmla="*/ 0 w 1592"/>
                  <a:gd name="T1" fmla="*/ 536 h 536"/>
                  <a:gd name="T2" fmla="*/ 36 w 1592"/>
                  <a:gd name="T3" fmla="*/ 416 h 536"/>
                  <a:gd name="T4" fmla="*/ 88 w 1592"/>
                  <a:gd name="T5" fmla="*/ 364 h 536"/>
                  <a:gd name="T6" fmla="*/ 219 w 1592"/>
                  <a:gd name="T7" fmla="*/ 319 h 536"/>
                  <a:gd name="T8" fmla="*/ 1097 w 1592"/>
                  <a:gd name="T9" fmla="*/ 210 h 536"/>
                  <a:gd name="T10" fmla="*/ 1488 w 1592"/>
                  <a:gd name="T11" fmla="*/ 152 h 536"/>
                  <a:gd name="T12" fmla="*/ 1560 w 1592"/>
                  <a:gd name="T13" fmla="*/ 100 h 536"/>
                  <a:gd name="T14" fmla="*/ 1592 w 1592"/>
                  <a:gd name="T15" fmla="*/ 0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2" h="536">
                    <a:moveTo>
                      <a:pt x="0" y="536"/>
                    </a:moveTo>
                    <a:cubicBezTo>
                      <a:pt x="6" y="516"/>
                      <a:pt x="21" y="445"/>
                      <a:pt x="36" y="416"/>
                    </a:cubicBezTo>
                    <a:cubicBezTo>
                      <a:pt x="51" y="387"/>
                      <a:pt x="58" y="380"/>
                      <a:pt x="88" y="364"/>
                    </a:cubicBezTo>
                    <a:cubicBezTo>
                      <a:pt x="118" y="348"/>
                      <a:pt x="51" y="345"/>
                      <a:pt x="219" y="319"/>
                    </a:cubicBezTo>
                    <a:cubicBezTo>
                      <a:pt x="387" y="293"/>
                      <a:pt x="886" y="238"/>
                      <a:pt x="1097" y="210"/>
                    </a:cubicBezTo>
                    <a:cubicBezTo>
                      <a:pt x="1308" y="182"/>
                      <a:pt x="1411" y="170"/>
                      <a:pt x="1488" y="152"/>
                    </a:cubicBezTo>
                    <a:cubicBezTo>
                      <a:pt x="1565" y="134"/>
                      <a:pt x="1543" y="125"/>
                      <a:pt x="1560" y="100"/>
                    </a:cubicBezTo>
                    <a:cubicBezTo>
                      <a:pt x="1577" y="75"/>
                      <a:pt x="1585" y="21"/>
                      <a:pt x="1592" y="0"/>
                    </a:cubicBezTo>
                  </a:path>
                </a:pathLst>
              </a:custGeom>
              <a:noFill/>
              <a:ln w="28575"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9" name="未知"/>
              <p:cNvSpPr/>
              <p:nvPr/>
            </p:nvSpPr>
            <p:spPr bwMode="auto">
              <a:xfrm>
                <a:off x="519" y="960"/>
                <a:ext cx="144" cy="912"/>
              </a:xfrm>
              <a:custGeom>
                <a:avLst/>
                <a:gdLst>
                  <a:gd name="T0" fmla="*/ 0 w 144"/>
                  <a:gd name="T1" fmla="*/ 1008 h 1008"/>
                  <a:gd name="T2" fmla="*/ 144 w 144"/>
                  <a:gd name="T3" fmla="*/ 0 h 1008"/>
                </a:gdLst>
                <a:ahLst/>
                <a:cxnLst>
                  <a:cxn ang="0">
                    <a:pos x="T0" y="T1"/>
                  </a:cxn>
                  <a:cxn ang="0">
                    <a:pos x="T2" y="T3"/>
                  </a:cxn>
                </a:cxnLst>
                <a:rect l="0" t="0" r="r" b="b"/>
                <a:pathLst>
                  <a:path w="144" h="1008">
                    <a:moveTo>
                      <a:pt x="0" y="1008"/>
                    </a:moveTo>
                    <a:cubicBezTo>
                      <a:pt x="60" y="588"/>
                      <a:pt x="120" y="168"/>
                      <a:pt x="144" y="0"/>
                    </a:cubicBezTo>
                  </a:path>
                </a:pathLst>
              </a:custGeom>
              <a:noFill/>
              <a:ln w="254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29740" name="Object 44"/>
              <p:cNvGraphicFramePr>
                <a:graphicFrameLocks noChangeAspect="1"/>
              </p:cNvGraphicFramePr>
              <p:nvPr/>
            </p:nvGraphicFramePr>
            <p:xfrm>
              <a:off x="760" y="1808"/>
              <a:ext cx="928" cy="319"/>
            </p:xfrm>
            <a:graphic>
              <a:graphicData uri="http://schemas.openxmlformats.org/presentationml/2006/ole">
                <mc:AlternateContent xmlns:mc="http://schemas.openxmlformats.org/markup-compatibility/2006">
                  <mc:Choice xmlns:v="urn:schemas-microsoft-com:vml" Requires="v">
                    <p:oleObj spid="_x0000_s2" name="" r:id="rId3" imgW="735965" imgH="254000" progId="Equation.3">
                      <p:embed/>
                    </p:oleObj>
                  </mc:Choice>
                  <mc:Fallback>
                    <p:oleObj name="" r:id="rId3" imgW="735965" imgH="25400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 y="1808"/>
                            <a:ext cx="928"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41" name="Text Box 45"/>
              <p:cNvSpPr txBox="1">
                <a:spLocks noChangeArrowheads="1"/>
              </p:cNvSpPr>
              <p:nvPr/>
            </p:nvSpPr>
            <p:spPr bwMode="auto">
              <a:xfrm>
                <a:off x="720" y="0"/>
                <a:ext cx="8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b="1">
                    <a:solidFill>
                      <a:srgbClr val="FF3300"/>
                    </a:solidFill>
                    <a:latin typeface="Times New Roman" panose="02020503050405090304" pitchFamily="18" charset="0"/>
                  </a:rPr>
                  <a:t>预夹断轨迹</a:t>
                </a:r>
                <a:endParaRPr lang="zh-CN" altLang="zh-CN" b="1">
                  <a:solidFill>
                    <a:srgbClr val="FF3300"/>
                  </a:solidFill>
                  <a:latin typeface="Times New Roman" panose="02020503050405090304" pitchFamily="18" charset="0"/>
                </a:endParaRPr>
              </a:p>
            </p:txBody>
          </p:sp>
          <p:sp>
            <p:nvSpPr>
              <p:cNvPr id="29742" name="未知"/>
              <p:cNvSpPr/>
              <p:nvPr/>
            </p:nvSpPr>
            <p:spPr bwMode="auto">
              <a:xfrm>
                <a:off x="526" y="192"/>
                <a:ext cx="434" cy="1680"/>
              </a:xfrm>
              <a:custGeom>
                <a:avLst/>
                <a:gdLst>
                  <a:gd name="T0" fmla="*/ 348 w 348"/>
                  <a:gd name="T1" fmla="*/ 0 h 1240"/>
                  <a:gd name="T2" fmla="*/ 288 w 348"/>
                  <a:gd name="T3" fmla="*/ 376 h 1240"/>
                  <a:gd name="T4" fmla="*/ 192 w 348"/>
                  <a:gd name="T5" fmla="*/ 952 h 1240"/>
                  <a:gd name="T6" fmla="*/ 0 w 348"/>
                  <a:gd name="T7" fmla="*/ 1240 h 1240"/>
                </a:gdLst>
                <a:ahLst/>
                <a:cxnLst>
                  <a:cxn ang="0">
                    <a:pos x="T0" y="T1"/>
                  </a:cxn>
                  <a:cxn ang="0">
                    <a:pos x="T2" y="T3"/>
                  </a:cxn>
                  <a:cxn ang="0">
                    <a:pos x="T4" y="T5"/>
                  </a:cxn>
                  <a:cxn ang="0">
                    <a:pos x="T6" y="T7"/>
                  </a:cxn>
                </a:cxnLst>
                <a:rect l="0" t="0" r="r" b="b"/>
                <a:pathLst>
                  <a:path w="348" h="1240">
                    <a:moveTo>
                      <a:pt x="348" y="0"/>
                    </a:moveTo>
                    <a:cubicBezTo>
                      <a:pt x="339" y="63"/>
                      <a:pt x="314" y="217"/>
                      <a:pt x="288" y="376"/>
                    </a:cubicBezTo>
                    <a:cubicBezTo>
                      <a:pt x="262" y="535"/>
                      <a:pt x="240" y="808"/>
                      <a:pt x="192" y="952"/>
                    </a:cubicBezTo>
                    <a:cubicBezTo>
                      <a:pt x="144" y="1096"/>
                      <a:pt x="72" y="1168"/>
                      <a:pt x="0" y="1240"/>
                    </a:cubicBezTo>
                  </a:path>
                </a:pathLst>
              </a:custGeom>
              <a:noFill/>
              <a:ln w="25400" cap="flat" cmpd="sng">
                <a:solidFill>
                  <a:schemeClr val="accent2"/>
                </a:solidFill>
                <a:prstDash val="lgDash"/>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43" name="Text Box 47"/>
              <p:cNvSpPr txBox="1">
                <a:spLocks noChangeArrowheads="1"/>
              </p:cNvSpPr>
              <p:nvPr/>
            </p:nvSpPr>
            <p:spPr bwMode="auto">
              <a:xfrm>
                <a:off x="1152" y="393"/>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b="1">
                    <a:solidFill>
                      <a:srgbClr val="9900CC"/>
                    </a:solidFill>
                    <a:latin typeface="Times New Roman" panose="02020503050405090304" pitchFamily="18" charset="0"/>
                  </a:rPr>
                  <a:t>恒流区</a:t>
                </a:r>
                <a:endParaRPr lang="zh-CN" altLang="zh-CN" b="1">
                  <a:solidFill>
                    <a:srgbClr val="9900CC"/>
                  </a:solidFill>
                  <a:latin typeface="Times New Roman" panose="02020503050405090304" pitchFamily="18" charset="0"/>
                </a:endParaRPr>
              </a:p>
            </p:txBody>
          </p:sp>
          <p:grpSp>
            <p:nvGrpSpPr>
              <p:cNvPr id="29744" name="Group 48"/>
              <p:cNvGrpSpPr/>
              <p:nvPr/>
            </p:nvGrpSpPr>
            <p:grpSpPr bwMode="auto">
              <a:xfrm>
                <a:off x="1719" y="144"/>
                <a:ext cx="1065" cy="1728"/>
                <a:chOff x="0" y="0"/>
                <a:chExt cx="1065" cy="1728"/>
              </a:xfrm>
            </p:grpSpPr>
            <p:sp>
              <p:nvSpPr>
                <p:cNvPr id="29745" name="Line 49"/>
                <p:cNvSpPr>
                  <a:spLocks noChangeShapeType="1"/>
                </p:cNvSpPr>
                <p:nvPr/>
              </p:nvSpPr>
              <p:spPr bwMode="auto">
                <a:xfrm flipH="1">
                  <a:off x="0" y="0"/>
                  <a:ext cx="537" cy="1728"/>
                </a:xfrm>
                <a:prstGeom prst="line">
                  <a:avLst/>
                </a:prstGeom>
                <a:noFill/>
                <a:ln w="19050"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6" name="Text Box 50"/>
                <p:cNvSpPr txBox="1">
                  <a:spLocks noChangeArrowheads="1"/>
                </p:cNvSpPr>
                <p:nvPr/>
              </p:nvSpPr>
              <p:spPr bwMode="auto">
                <a:xfrm>
                  <a:off x="441" y="4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solidFill>
                      <a:srgbClr val="0000FF"/>
                    </a:solidFill>
                    <a:latin typeface="Times New Roman" panose="02020503050405090304" pitchFamily="18" charset="0"/>
                  </a:endParaRPr>
                </a:p>
              </p:txBody>
            </p:sp>
          </p:grpSp>
          <p:sp>
            <p:nvSpPr>
              <p:cNvPr id="29747" name="Text Box 51"/>
              <p:cNvSpPr txBox="1">
                <a:spLocks noChangeArrowheads="1"/>
              </p:cNvSpPr>
              <p:nvPr/>
            </p:nvSpPr>
            <p:spPr bwMode="auto">
              <a:xfrm>
                <a:off x="423" y="336"/>
                <a:ext cx="5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b="1">
                    <a:solidFill>
                      <a:srgbClr val="0000FF"/>
                    </a:solidFill>
                    <a:latin typeface="Times New Roman" panose="02020503050405090304" pitchFamily="18" charset="0"/>
                  </a:rPr>
                  <a:t>  可变电阻区</a:t>
                </a:r>
                <a:endParaRPr lang="zh-CN" altLang="zh-CN" b="1">
                  <a:solidFill>
                    <a:srgbClr val="0000FF"/>
                  </a:solidFill>
                  <a:latin typeface="Times New Roman" panose="02020503050405090304" pitchFamily="18" charset="0"/>
                </a:endParaRPr>
              </a:p>
            </p:txBody>
          </p:sp>
          <p:sp>
            <p:nvSpPr>
              <p:cNvPr id="29748" name="Line 52"/>
              <p:cNvSpPr>
                <a:spLocks noChangeShapeType="1"/>
              </p:cNvSpPr>
              <p:nvPr/>
            </p:nvSpPr>
            <p:spPr bwMode="auto">
              <a:xfrm>
                <a:off x="1200" y="1824"/>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49" name="Rectangle 53"/>
            <p:cNvSpPr>
              <a:spLocks noChangeArrowheads="1"/>
            </p:cNvSpPr>
            <p:nvPr/>
          </p:nvSpPr>
          <p:spPr bwMode="auto">
            <a:xfrm>
              <a:off x="1440" y="1776"/>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b="1">
                  <a:solidFill>
                    <a:srgbClr val="9900FF"/>
                  </a:solidFill>
                  <a:latin typeface="宋体" pitchFamily="2" charset="-122"/>
                </a:rPr>
                <a:t>夹断区。</a:t>
              </a:r>
              <a:endParaRPr lang="zh-CN" altLang="zh-CN" b="1">
                <a:solidFill>
                  <a:srgbClr val="9900FF"/>
                </a:solidFill>
                <a:latin typeface="宋体" pitchFamily="2" charset="-122"/>
              </a:endParaRPr>
            </a:p>
          </p:txBody>
        </p:sp>
      </p:grpSp>
      <p:grpSp>
        <p:nvGrpSpPr>
          <p:cNvPr id="29750" name="Group 54"/>
          <p:cNvGrpSpPr/>
          <p:nvPr/>
        </p:nvGrpSpPr>
        <p:grpSpPr bwMode="auto">
          <a:xfrm>
            <a:off x="9067800" y="3840799"/>
            <a:ext cx="1114426" cy="1131887"/>
            <a:chOff x="0" y="0"/>
            <a:chExt cx="702" cy="713"/>
          </a:xfrm>
        </p:grpSpPr>
        <p:sp>
          <p:nvSpPr>
            <p:cNvPr id="29751" name="Line 55"/>
            <p:cNvSpPr>
              <a:spLocks noChangeShapeType="1"/>
            </p:cNvSpPr>
            <p:nvPr/>
          </p:nvSpPr>
          <p:spPr bwMode="auto">
            <a:xfrm flipV="1">
              <a:off x="336" y="185"/>
              <a:ext cx="144" cy="528"/>
            </a:xfrm>
            <a:prstGeom prst="line">
              <a:avLst/>
            </a:prstGeom>
            <a:noFill/>
            <a:ln w="9525"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2" name="Rectangle 56"/>
            <p:cNvSpPr>
              <a:spLocks noChangeArrowheads="1"/>
            </p:cNvSpPr>
            <p:nvPr/>
          </p:nvSpPr>
          <p:spPr bwMode="auto">
            <a:xfrm>
              <a:off x="0" y="0"/>
              <a:ext cx="7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solidFill>
                    <a:srgbClr val="FF0000"/>
                  </a:solidFill>
                  <a:latin typeface="Times New Roman" panose="02020503050405090304" pitchFamily="18" charset="0"/>
                </a:rPr>
                <a:t>U</a:t>
              </a:r>
              <a:r>
                <a:rPr lang="zh-CN" altLang="zh-CN" sz="2000" b="1" baseline="-25000">
                  <a:solidFill>
                    <a:srgbClr val="FF0000"/>
                  </a:solidFill>
                  <a:latin typeface="Times New Roman" panose="02020503050405090304" pitchFamily="18" charset="0"/>
                </a:rPr>
                <a:t>GS</a:t>
              </a:r>
              <a:r>
                <a:rPr lang="zh-CN" altLang="zh-CN" sz="2000" b="1">
                  <a:solidFill>
                    <a:srgbClr val="FF0000"/>
                  </a:solidFill>
                  <a:latin typeface="Times New Roman" panose="02020503050405090304" pitchFamily="18" charset="0"/>
                </a:rPr>
                <a:t>增加</a:t>
              </a:r>
              <a:endParaRPr lang="zh-CN" altLang="zh-CN" sz="2000" b="1">
                <a:solidFill>
                  <a:srgbClr val="FF0000"/>
                </a:solidFill>
                <a:latin typeface="Times New Roman" panose="02020503050405090304" pitchFamily="18" charset="0"/>
              </a:endParaRPr>
            </a:p>
          </p:txBody>
        </p:sp>
      </p:gr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dissolve">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checkerboard(across)">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checkerboard(across)">
                                      <p:cBhvr>
                                        <p:cTn id="17" dur="500"/>
                                        <p:tgtEl>
                                          <p:spTgt spid="2970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9704"/>
                                        </p:tgtEl>
                                        <p:attrNameLst>
                                          <p:attrName>style.visibility</p:attrName>
                                        </p:attrNameLst>
                                      </p:cBhvr>
                                      <p:to>
                                        <p:strVal val="visible"/>
                                      </p:to>
                                    </p:set>
                                    <p:animEffect transition="in" filter="checkerboard(across)">
                                      <p:cBhvr>
                                        <p:cTn id="22" dur="500"/>
                                        <p:tgtEl>
                                          <p:spTgt spid="2970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9705"/>
                                        </p:tgtEl>
                                        <p:attrNameLst>
                                          <p:attrName>style.visibility</p:attrName>
                                        </p:attrNameLst>
                                      </p:cBhvr>
                                      <p:to>
                                        <p:strVal val="visible"/>
                                      </p:to>
                                    </p:set>
                                    <p:animEffect transition="in" filter="dissolve">
                                      <p:cBhvr>
                                        <p:cTn id="27" dur="500"/>
                                        <p:tgtEl>
                                          <p:spTgt spid="297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707"/>
                                        </p:tgtEl>
                                        <p:attrNameLst>
                                          <p:attrName>style.visibility</p:attrName>
                                        </p:attrNameLst>
                                      </p:cBhvr>
                                      <p:to>
                                        <p:strVal val="visible"/>
                                      </p:to>
                                    </p:set>
                                    <p:animEffect transition="in" filter="wipe(up)">
                                      <p:cBhvr>
                                        <p:cTn id="32" dur="500"/>
                                        <p:tgtEl>
                                          <p:spTgt spid="29707"/>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29724"/>
                                        </p:tgtEl>
                                        <p:attrNameLst>
                                          <p:attrName>style.visibility</p:attrName>
                                        </p:attrNameLst>
                                      </p:cBhvr>
                                      <p:to>
                                        <p:strVal val="visible"/>
                                      </p:to>
                                    </p:set>
                                    <p:animEffect transition="in" filter="dissolve">
                                      <p:cBhvr>
                                        <p:cTn id="36" dur="500"/>
                                        <p:tgtEl>
                                          <p:spTgt spid="29724"/>
                                        </p:tgtEl>
                                      </p:cBhvr>
                                    </p:animEffect>
                                  </p:childTnLst>
                                </p:cTn>
                              </p:par>
                            </p:childTnLst>
                          </p:cTn>
                        </p:par>
                        <p:par>
                          <p:cTn id="37" fill="hold">
                            <p:stCondLst>
                              <p:cond delay="1000"/>
                            </p:stCondLst>
                            <p:childTnLst>
                              <p:par>
                                <p:cTn id="38" presetID="22" presetClass="entr" presetSubtype="1" fill="hold" nodeType="afterEffect">
                                  <p:stCondLst>
                                    <p:cond delay="1000"/>
                                  </p:stCondLst>
                                  <p:childTnLst>
                                    <p:set>
                                      <p:cBhvr>
                                        <p:cTn id="39" dur="1" fill="hold">
                                          <p:stCondLst>
                                            <p:cond delay="0"/>
                                          </p:stCondLst>
                                        </p:cTn>
                                        <p:tgtEl>
                                          <p:spTgt spid="29703"/>
                                        </p:tgtEl>
                                        <p:attrNameLst>
                                          <p:attrName>style.visibility</p:attrName>
                                        </p:attrNameLst>
                                      </p:cBhvr>
                                      <p:to>
                                        <p:strVal val="visible"/>
                                      </p:to>
                                    </p:set>
                                    <p:animEffect transition="in" filter="wipe(up)">
                                      <p:cBhvr>
                                        <p:cTn id="40" dur="500"/>
                                        <p:tgtEl>
                                          <p:spTgt spid="2970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9700"/>
                                        </p:tgtEl>
                                        <p:attrNameLst>
                                          <p:attrName>style.visibility</p:attrName>
                                        </p:attrNameLst>
                                      </p:cBhvr>
                                      <p:to>
                                        <p:strVal val="visible"/>
                                      </p:to>
                                    </p:set>
                                    <p:animEffect transition="in" filter="dissolve">
                                      <p:cBhvr>
                                        <p:cTn id="45" dur="500"/>
                                        <p:tgtEl>
                                          <p:spTgt spid="29700"/>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29725"/>
                                        </p:tgtEl>
                                        <p:attrNameLst>
                                          <p:attrName>style.visibility</p:attrName>
                                        </p:attrNameLst>
                                      </p:cBhvr>
                                      <p:to>
                                        <p:strVal val="visible"/>
                                      </p:to>
                                    </p:set>
                                    <p:animEffect transition="in" filter="dissolve">
                                      <p:cBhvr>
                                        <p:cTn id="49" dur="500"/>
                                        <p:tgtEl>
                                          <p:spTgt spid="29725"/>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32" fill="hold" nodeType="clickEffect">
                                  <p:stCondLst>
                                    <p:cond delay="0"/>
                                  </p:stCondLst>
                                  <p:childTnLst>
                                    <p:set>
                                      <p:cBhvr>
                                        <p:cTn id="53" dur="1" fill="hold">
                                          <p:stCondLst>
                                            <p:cond delay="0"/>
                                          </p:stCondLst>
                                        </p:cTn>
                                        <p:tgtEl>
                                          <p:spTgt spid="29726"/>
                                        </p:tgtEl>
                                        <p:attrNameLst>
                                          <p:attrName>style.visibility</p:attrName>
                                        </p:attrNameLst>
                                      </p:cBhvr>
                                      <p:to>
                                        <p:strVal val="visible"/>
                                      </p:to>
                                    </p:set>
                                    <p:animEffect transition="in" filter="box(out)">
                                      <p:cBhvr>
                                        <p:cTn id="54" dur="500"/>
                                        <p:tgtEl>
                                          <p:spTgt spid="29726"/>
                                        </p:tgtEl>
                                      </p:cBhvr>
                                    </p:animEffect>
                                  </p:childTnLst>
                                  <p:subTnLst>
                                    <p:audio>
                                      <p:cMediaNode>
                                        <p:cTn display="0" masterRel="sameClick">
                                          <p:stCondLst>
                                            <p:cond evt="begin" delay="0">
                                              <p:tn val="52"/>
                                            </p:cond>
                                          </p:stCondLst>
                                          <p:endCondLst>
                                            <p:cond evt="onStopAudio" delay="0">
                                              <p:tgtEl>
                                                <p:sldTgt/>
                                              </p:tgtEl>
                                            </p:cond>
                                          </p:endCondLst>
                                        </p:cTn>
                                        <p:tgtEl>
                                          <p:sndTgt r:embed="rId6" name="camera.wav"/>
                                        </p:tgtEl>
                                      </p:cMediaNode>
                                    </p:audio>
                                  </p:subTnLst>
                                </p:cTn>
                              </p:par>
                            </p:childTnLst>
                          </p:cTn>
                        </p:par>
                      </p:childTnLst>
                    </p:cTn>
                  </p:par>
                  <p:par>
                    <p:cTn id="55" fill="hold">
                      <p:stCondLst>
                        <p:cond delay="indefinite"/>
                      </p:stCondLst>
                      <p:childTnLst>
                        <p:par>
                          <p:cTn id="56" fill="hold">
                            <p:stCondLst>
                              <p:cond delay="0"/>
                            </p:stCondLst>
                            <p:childTnLst>
                              <p:par>
                                <p:cTn id="57" presetID="4" presetClass="entr" presetSubtype="32" fill="hold" nodeType="clickEffect">
                                  <p:stCondLst>
                                    <p:cond delay="0"/>
                                  </p:stCondLst>
                                  <p:childTnLst>
                                    <p:set>
                                      <p:cBhvr>
                                        <p:cTn id="58" dur="1" fill="hold">
                                          <p:stCondLst>
                                            <p:cond delay="0"/>
                                          </p:stCondLst>
                                        </p:cTn>
                                        <p:tgtEl>
                                          <p:spTgt spid="29750"/>
                                        </p:tgtEl>
                                        <p:attrNameLst>
                                          <p:attrName>style.visibility</p:attrName>
                                        </p:attrNameLst>
                                      </p:cBhvr>
                                      <p:to>
                                        <p:strVal val="visible"/>
                                      </p:to>
                                    </p:set>
                                    <p:animEffect transition="in" filter="box(out)">
                                      <p:cBhvr>
                                        <p:cTn id="59" dur="500"/>
                                        <p:tgtEl>
                                          <p:spTgt spid="29750"/>
                                        </p:tgtEl>
                                      </p:cBhvr>
                                    </p:animEffect>
                                  </p:childTnLst>
                                  <p:subTnLst>
                                    <p:audio>
                                      <p:cMediaNode>
                                        <p:cTn display="0" masterRel="sameClick">
                                          <p:stCondLst>
                                            <p:cond evt="begin" delay="0">
                                              <p:tn val="57"/>
                                            </p:cond>
                                          </p:stCondLst>
                                          <p:endCondLst>
                                            <p:cond evt="onStopAudio" delay="0">
                                              <p:tgtEl>
                                                <p:sldTgt/>
                                              </p:tgtEl>
                                            </p:cond>
                                          </p:endCondLst>
                                        </p:cTn>
                                        <p:tgtEl>
                                          <p:sndTgt r:embed="rId6" name="camera.wav"/>
                                        </p:tgtEl>
                                      </p:cMediaNode>
                                    </p:audio>
                                  </p:sub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29706"/>
                                        </p:tgtEl>
                                        <p:attrNameLst>
                                          <p:attrName>style.visibility</p:attrName>
                                        </p:attrNameLst>
                                      </p:cBhvr>
                                      <p:to>
                                        <p:strVal val="visible"/>
                                      </p:to>
                                    </p:set>
                                    <p:animEffect transition="in" filter="checkerboard(across)">
                                      <p:cBhvr>
                                        <p:cTn id="64"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P spid="29700" grpId="0" autoUpdateAnimBg="0"/>
      <p:bldP spid="29701" grpId="0" autoUpdateAnimBg="0"/>
      <p:bldP spid="29702" grpId="0" autoUpdateAnimBg="0"/>
      <p:bldP spid="29705" grpId="0" autoUpdateAnimBg="0"/>
      <p:bldP spid="29706" grpId="0" autoUpdateAnimBg="0"/>
      <p:bldP spid="29724" grpId="0" autoUpdateAnimBg="0"/>
      <p:bldP spid="29725" grpId="0" autoUpdateAnimBg="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084797" y="833277"/>
            <a:ext cx="7339119" cy="856423"/>
          </a:xfrm>
        </p:spPr>
        <p:txBody>
          <a:bodyPr/>
          <a:lstStyle/>
          <a:p>
            <a:pPr algn="l">
              <a:lnSpc>
                <a:spcPct val="80000"/>
              </a:lnSpc>
            </a:pPr>
            <a:r>
              <a:rPr lang="en-US" altLang="zh-CN" sz="3750" dirty="0" smtClean="0">
                <a:solidFill>
                  <a:schemeClr val="tx1"/>
                </a:solidFill>
                <a:latin typeface="华文行楷" panose="02010800040101010101" pitchFamily="2" charset="-122"/>
                <a:ea typeface="华文行楷" panose="02010800040101010101" pitchFamily="2" charset="-122"/>
              </a:rPr>
              <a:t>2.6.1  </a:t>
            </a:r>
            <a:r>
              <a:rPr lang="zh-CN" altLang="en-US" sz="3750" dirty="0" smtClean="0">
                <a:solidFill>
                  <a:schemeClr val="tx1"/>
                </a:solidFill>
                <a:latin typeface="华文行楷" panose="02010800040101010101" pitchFamily="2" charset="-122"/>
                <a:ea typeface="华文行楷" panose="02010800040101010101" pitchFamily="2" charset="-122"/>
              </a:rPr>
              <a:t>场效应</a:t>
            </a:r>
            <a:r>
              <a:rPr lang="zh-CN" altLang="en-US" sz="3750" dirty="0">
                <a:solidFill>
                  <a:schemeClr val="tx1"/>
                </a:solidFill>
                <a:latin typeface="华文行楷" panose="02010800040101010101" pitchFamily="2" charset="-122"/>
                <a:ea typeface="华文行楷" panose="02010800040101010101" pitchFamily="2" charset="-122"/>
              </a:rPr>
              <a:t>管（以</a:t>
            </a:r>
            <a:r>
              <a:rPr lang="en-US" altLang="zh-CN" sz="3750" b="1" dirty="0">
                <a:solidFill>
                  <a:schemeClr val="tx1"/>
                </a:solidFill>
                <a:latin typeface="Times New Roman" panose="02020503050405090304" pitchFamily="18" charset="0"/>
                <a:ea typeface="华文行楷" panose="02010800040101010101" pitchFamily="2" charset="-122"/>
                <a:cs typeface="Times New Roman" panose="02020503050405090304" pitchFamily="18" charset="0"/>
              </a:rPr>
              <a:t>N</a:t>
            </a:r>
            <a:r>
              <a:rPr lang="zh-CN" altLang="zh-CN" sz="3750" dirty="0">
                <a:solidFill>
                  <a:schemeClr val="tx1"/>
                </a:solidFill>
                <a:latin typeface="华文行楷" panose="02010800040101010101" pitchFamily="2" charset="-122"/>
                <a:ea typeface="华文行楷" panose="02010800040101010101" pitchFamily="2" charset="-122"/>
              </a:rPr>
              <a:t>沟道为例）</a:t>
            </a:r>
            <a:endParaRPr lang="zh-CN" altLang="en-US" sz="3750" dirty="0">
              <a:solidFill>
                <a:schemeClr val="tx1"/>
              </a:solidFill>
              <a:latin typeface="华文行楷" panose="02010800040101010101" pitchFamily="2" charset="-122"/>
              <a:ea typeface="华文行楷" panose="02010800040101010101" pitchFamily="2" charset="-122"/>
            </a:endParaRPr>
          </a:p>
        </p:txBody>
      </p:sp>
      <p:sp>
        <p:nvSpPr>
          <p:cNvPr id="5" name="Text Box 3"/>
          <p:cNvSpPr txBox="1">
            <a:spLocks noChangeArrowheads="1"/>
          </p:cNvSpPr>
          <p:nvPr/>
        </p:nvSpPr>
        <p:spPr bwMode="auto">
          <a:xfrm>
            <a:off x="765704" y="2012925"/>
            <a:ext cx="11014308" cy="1418590"/>
          </a:xfrm>
          <a:prstGeom prst="rect">
            <a:avLst/>
          </a:prstGeom>
          <a:noFill/>
          <a:ln w="9525">
            <a:noFill/>
            <a:miter lim="800000"/>
          </a:ln>
        </p:spPr>
        <p:txBody>
          <a:bodyPr wrap="square">
            <a:spAutoFit/>
          </a:bodyPr>
          <a:lstStyle/>
          <a:p>
            <a:pPr algn="l">
              <a:lnSpc>
                <a:spcPct val="115000"/>
              </a:lnSpc>
            </a:pPr>
            <a:r>
              <a:rPr kumimoji="1" lang="zh-CN" altLang="zh-CN" sz="2500" b="1" dirty="0">
                <a:latin typeface="Times New Roman" panose="02020503050405090304" pitchFamily="18" charset="0"/>
              </a:rPr>
              <a:t>    </a:t>
            </a:r>
            <a:r>
              <a:rPr kumimoji="1" lang="en-US" altLang="zh-CN" sz="2500" b="1" dirty="0" smtClean="0">
                <a:latin typeface="Times New Roman" panose="02020503050405090304" pitchFamily="18" charset="0"/>
              </a:rPr>
              <a:t>    </a:t>
            </a:r>
            <a:r>
              <a:rPr kumimoji="1" lang="zh-CN" altLang="zh-CN" sz="2500" b="1" dirty="0" smtClean="0">
                <a:latin typeface="Times New Roman" panose="02020503050405090304" pitchFamily="18" charset="0"/>
              </a:rPr>
              <a:t>场效应</a:t>
            </a:r>
            <a:r>
              <a:rPr kumimoji="1" lang="zh-CN" altLang="zh-CN" sz="2500" b="1" dirty="0">
                <a:latin typeface="Times New Roman" panose="02020503050405090304" pitchFamily="18" charset="0"/>
              </a:rPr>
              <a:t>管有三个极：源极（</a:t>
            </a:r>
            <a:r>
              <a:rPr kumimoji="1" lang="en-US" altLang="zh-CN" sz="2500" b="1" dirty="0">
                <a:latin typeface="Times New Roman" panose="02020503050405090304" pitchFamily="18" charset="0"/>
              </a:rPr>
              <a:t>s</a:t>
            </a:r>
            <a:r>
              <a:rPr kumimoji="1" lang="zh-CN" altLang="zh-CN" sz="2500" b="1" dirty="0">
                <a:latin typeface="Times New Roman" panose="02020503050405090304" pitchFamily="18" charset="0"/>
              </a:rPr>
              <a:t>）</a:t>
            </a:r>
            <a:r>
              <a:rPr kumimoji="1" lang="zh-CN" altLang="en-US" sz="2500" b="1" dirty="0">
                <a:latin typeface="Times New Roman" panose="02020503050405090304" pitchFamily="18" charset="0"/>
              </a:rPr>
              <a:t>、栅极（</a:t>
            </a:r>
            <a:r>
              <a:rPr kumimoji="1" lang="en-US" altLang="zh-CN" sz="2500" b="1" dirty="0">
                <a:latin typeface="Times New Roman" panose="02020503050405090304" pitchFamily="18" charset="0"/>
              </a:rPr>
              <a:t>g</a:t>
            </a:r>
            <a:r>
              <a:rPr kumimoji="1" lang="zh-CN" altLang="en-US" sz="2500" b="1" dirty="0">
                <a:latin typeface="Times New Roman" panose="02020503050405090304" pitchFamily="18" charset="0"/>
              </a:rPr>
              <a:t>）、漏极（</a:t>
            </a:r>
            <a:r>
              <a:rPr kumimoji="1" lang="en-US" altLang="zh-CN" sz="2500" b="1" dirty="0">
                <a:latin typeface="Times New Roman" panose="02020503050405090304" pitchFamily="18" charset="0"/>
              </a:rPr>
              <a:t>d</a:t>
            </a:r>
            <a:r>
              <a:rPr kumimoji="1" lang="zh-CN" altLang="en-US" sz="2500" b="1" dirty="0">
                <a:latin typeface="Times New Roman" panose="02020503050405090304" pitchFamily="18" charset="0"/>
              </a:rPr>
              <a:t>），对应于晶体管的</a:t>
            </a:r>
            <a:r>
              <a:rPr kumimoji="1" lang="en-US" altLang="zh-CN" sz="2500" b="1" dirty="0">
                <a:latin typeface="Times New Roman" panose="02020503050405090304" pitchFamily="18" charset="0"/>
              </a:rPr>
              <a:t>e</a:t>
            </a:r>
            <a:r>
              <a:rPr kumimoji="1" lang="zh-CN" altLang="en-US" sz="2500" b="1" dirty="0">
                <a:latin typeface="Times New Roman" panose="02020503050405090304" pitchFamily="18" charset="0"/>
              </a:rPr>
              <a:t>、</a:t>
            </a:r>
            <a:r>
              <a:rPr kumimoji="1" lang="en-US" altLang="zh-CN" sz="2500" b="1" dirty="0">
                <a:latin typeface="Times New Roman" panose="02020503050405090304" pitchFamily="18" charset="0"/>
              </a:rPr>
              <a:t>b</a:t>
            </a:r>
            <a:r>
              <a:rPr kumimoji="1" lang="zh-CN" altLang="en-US" sz="2500" b="1" dirty="0">
                <a:latin typeface="Times New Roman" panose="02020503050405090304" pitchFamily="18" charset="0"/>
              </a:rPr>
              <a:t>、</a:t>
            </a:r>
            <a:r>
              <a:rPr kumimoji="1" lang="en-US" altLang="zh-CN" sz="2500" b="1" dirty="0">
                <a:latin typeface="Times New Roman" panose="02020503050405090304" pitchFamily="18" charset="0"/>
              </a:rPr>
              <a:t>c</a:t>
            </a:r>
            <a:r>
              <a:rPr kumimoji="1" lang="zh-CN" altLang="en-US" sz="2500" b="1" dirty="0">
                <a:latin typeface="Times New Roman" panose="02020503050405090304" pitchFamily="18" charset="0"/>
              </a:rPr>
              <a:t>；有</a:t>
            </a:r>
            <a:r>
              <a:rPr kumimoji="1" lang="zh-CN" altLang="zh-CN" sz="2500" b="1" dirty="0">
                <a:latin typeface="Times New Roman" panose="02020503050405090304" pitchFamily="18" charset="0"/>
              </a:rPr>
              <a:t>三个工作区域：截止区、恒流区、可变电阻区，对应于</a:t>
            </a:r>
            <a:r>
              <a:rPr kumimoji="1" lang="zh-CN" altLang="en-US" sz="2500" b="1" dirty="0">
                <a:latin typeface="Times New Roman" panose="02020503050405090304" pitchFamily="18" charset="0"/>
              </a:rPr>
              <a:t>晶体</a:t>
            </a:r>
            <a:r>
              <a:rPr kumimoji="1" lang="zh-CN" altLang="zh-CN" sz="2500" b="1" dirty="0">
                <a:latin typeface="Times New Roman" panose="02020503050405090304" pitchFamily="18" charset="0"/>
              </a:rPr>
              <a:t>管的截止区、放大区、饱和区。</a:t>
            </a:r>
            <a:endParaRPr kumimoji="1" lang="zh-CN" altLang="en-US" sz="2500" b="1" dirty="0">
              <a:latin typeface="Times New Roman" panose="02020503050405090304" pitchFamily="18" charset="0"/>
            </a:endParaRPr>
          </a:p>
        </p:txBody>
      </p:sp>
      <p:sp>
        <p:nvSpPr>
          <p:cNvPr id="6" name="Text Box 4"/>
          <p:cNvSpPr txBox="1">
            <a:spLocks noChangeArrowheads="1"/>
          </p:cNvSpPr>
          <p:nvPr/>
        </p:nvSpPr>
        <p:spPr bwMode="auto">
          <a:xfrm>
            <a:off x="1378346" y="3476119"/>
            <a:ext cx="3015668" cy="539750"/>
          </a:xfrm>
          <a:prstGeom prst="rect">
            <a:avLst/>
          </a:prstGeom>
          <a:noFill/>
          <a:ln w="9525">
            <a:noFill/>
            <a:miter lim="800000"/>
          </a:ln>
          <a:effectLst/>
        </p:spPr>
        <p:txBody>
          <a:bodyPr>
            <a:spAutoFit/>
          </a:bodyPr>
          <a:lstStyle/>
          <a:p>
            <a:pPr algn="l">
              <a:spcBef>
                <a:spcPct val="50000"/>
              </a:spcBef>
            </a:pPr>
            <a:r>
              <a:rPr kumimoji="1" lang="en-US" altLang="zh-CN" sz="2915" b="0" dirty="0">
                <a:latin typeface="华文行楷" panose="02010800040101010101" pitchFamily="2" charset="-122"/>
                <a:ea typeface="华文行楷" panose="02010800040101010101" pitchFamily="2" charset="-122"/>
              </a:rPr>
              <a:t>1. </a:t>
            </a:r>
            <a:r>
              <a:rPr kumimoji="1" lang="zh-CN" altLang="en-US" sz="2915" b="0" dirty="0">
                <a:latin typeface="华文行楷" panose="02010800040101010101" pitchFamily="2" charset="-122"/>
                <a:ea typeface="华文行楷" panose="02010800040101010101" pitchFamily="2" charset="-122"/>
              </a:rPr>
              <a:t>结型场效应管</a:t>
            </a:r>
            <a:endParaRPr kumimoji="1" lang="zh-CN" altLang="en-US" sz="2915" b="0" dirty="0">
              <a:latin typeface="华文行楷" panose="02010800040101010101" pitchFamily="2" charset="-122"/>
              <a:ea typeface="华文行楷" panose="02010800040101010101" pitchFamily="2" charset="-122"/>
            </a:endParaRPr>
          </a:p>
        </p:txBody>
      </p:sp>
      <p:grpSp>
        <p:nvGrpSpPr>
          <p:cNvPr id="7" name="Group 5"/>
          <p:cNvGrpSpPr/>
          <p:nvPr/>
        </p:nvGrpSpPr>
        <p:grpSpPr bwMode="auto">
          <a:xfrm>
            <a:off x="2555515" y="4256490"/>
            <a:ext cx="1838500" cy="1507834"/>
            <a:chOff x="679" y="2469"/>
            <a:chExt cx="1112" cy="912"/>
          </a:xfrm>
        </p:grpSpPr>
        <p:pic>
          <p:nvPicPr>
            <p:cNvPr id="8" name="Picture 6" descr="Dz010413"/>
            <p:cNvPicPr>
              <a:picLocks noChangeAspect="1" noChangeArrowheads="1"/>
            </p:cNvPicPr>
            <p:nvPr/>
          </p:nvPicPr>
          <p:blipFill>
            <a:blip r:embed="rId1" cstate="print"/>
            <a:srcRect t="2077" r="87846" b="89021"/>
            <a:stretch>
              <a:fillRect/>
            </a:stretch>
          </p:blipFill>
          <p:spPr bwMode="auto">
            <a:xfrm>
              <a:off x="1063" y="2469"/>
              <a:ext cx="728" cy="912"/>
            </a:xfrm>
            <a:prstGeom prst="rect">
              <a:avLst/>
            </a:prstGeom>
            <a:noFill/>
          </p:spPr>
        </p:pic>
        <p:sp>
          <p:nvSpPr>
            <p:cNvPr id="9" name="Text Box 7"/>
            <p:cNvSpPr txBox="1">
              <a:spLocks noChangeArrowheads="1"/>
            </p:cNvSpPr>
            <p:nvPr/>
          </p:nvSpPr>
          <p:spPr bwMode="auto">
            <a:xfrm>
              <a:off x="679" y="2565"/>
              <a:ext cx="576" cy="288"/>
            </a:xfrm>
            <a:prstGeom prst="rect">
              <a:avLst/>
            </a:prstGeom>
            <a:noFill/>
            <a:ln w="9525">
              <a:noFill/>
              <a:miter lim="800000"/>
            </a:ln>
            <a:effectLst/>
          </p:spPr>
          <p:txBody>
            <a:bodyPr>
              <a:spAutoFit/>
            </a:bodyPr>
            <a:lstStyle/>
            <a:p>
              <a:pPr algn="l">
                <a:spcBef>
                  <a:spcPct val="50000"/>
                </a:spcBef>
              </a:pPr>
              <a:r>
                <a:rPr kumimoji="1" lang="zh-CN" altLang="en-US" sz="2500">
                  <a:latin typeface="Times New Roman" panose="02020503050405090304" pitchFamily="18" charset="0"/>
                </a:rPr>
                <a:t>符号</a:t>
              </a:r>
              <a:endParaRPr kumimoji="1" lang="zh-CN" altLang="en-US" sz="2500">
                <a:latin typeface="Times New Roman" panose="02020503050405090304" pitchFamily="18" charset="0"/>
              </a:endParaRPr>
            </a:p>
          </p:txBody>
        </p:sp>
      </p:grpSp>
      <p:grpSp>
        <p:nvGrpSpPr>
          <p:cNvPr id="10" name="Group 8"/>
          <p:cNvGrpSpPr/>
          <p:nvPr/>
        </p:nvGrpSpPr>
        <p:grpSpPr bwMode="auto">
          <a:xfrm>
            <a:off x="4702277" y="3423214"/>
            <a:ext cx="3721638" cy="2539510"/>
            <a:chOff x="2359" y="2037"/>
            <a:chExt cx="2251" cy="1536"/>
          </a:xfrm>
        </p:grpSpPr>
        <p:pic>
          <p:nvPicPr>
            <p:cNvPr id="11" name="Picture 9" descr="Dz010402"/>
            <p:cNvPicPr>
              <a:picLocks noChangeAspect="1" noChangeArrowheads="1"/>
            </p:cNvPicPr>
            <p:nvPr/>
          </p:nvPicPr>
          <p:blipFill>
            <a:blip r:embed="rId2" cstate="print"/>
            <a:srcRect/>
            <a:stretch>
              <a:fillRect/>
            </a:stretch>
          </p:blipFill>
          <p:spPr bwMode="auto">
            <a:xfrm>
              <a:off x="3175" y="2037"/>
              <a:ext cx="1435" cy="1536"/>
            </a:xfrm>
            <a:prstGeom prst="rect">
              <a:avLst/>
            </a:prstGeom>
            <a:noFill/>
          </p:spPr>
        </p:pic>
        <p:sp>
          <p:nvSpPr>
            <p:cNvPr id="12" name="Text Box 10"/>
            <p:cNvSpPr txBox="1">
              <a:spLocks noChangeArrowheads="1"/>
            </p:cNvSpPr>
            <p:nvPr/>
          </p:nvSpPr>
          <p:spPr bwMode="auto">
            <a:xfrm>
              <a:off x="2359" y="2037"/>
              <a:ext cx="1152" cy="288"/>
            </a:xfrm>
            <a:prstGeom prst="rect">
              <a:avLst/>
            </a:prstGeom>
            <a:noFill/>
            <a:ln w="9525">
              <a:noFill/>
              <a:miter lim="800000"/>
            </a:ln>
            <a:effectLst/>
          </p:spPr>
          <p:txBody>
            <a:bodyPr>
              <a:spAutoFit/>
            </a:bodyPr>
            <a:lstStyle/>
            <a:p>
              <a:pPr algn="l">
                <a:spcBef>
                  <a:spcPct val="50000"/>
                </a:spcBef>
              </a:pPr>
              <a:r>
                <a:rPr kumimoji="1" lang="zh-CN" altLang="en-US" sz="2500" b="1" dirty="0">
                  <a:latin typeface="Times New Roman" panose="02020503050405090304" pitchFamily="18" charset="0"/>
                </a:rPr>
                <a:t>结构示意图</a:t>
              </a:r>
              <a:endParaRPr kumimoji="1" lang="zh-CN" altLang="en-US" sz="2500" b="1" dirty="0">
                <a:latin typeface="Times New Roman" panose="02020503050405090304" pitchFamily="18" charset="0"/>
              </a:endParaRPr>
            </a:p>
          </p:txBody>
        </p:sp>
      </p:grpSp>
      <p:grpSp>
        <p:nvGrpSpPr>
          <p:cNvPr id="13" name="Group 15"/>
          <p:cNvGrpSpPr/>
          <p:nvPr/>
        </p:nvGrpSpPr>
        <p:grpSpPr bwMode="auto">
          <a:xfrm>
            <a:off x="5188355" y="3327321"/>
            <a:ext cx="3202494" cy="2875136"/>
            <a:chOff x="2653" y="1979"/>
            <a:chExt cx="1937" cy="1739"/>
          </a:xfrm>
        </p:grpSpPr>
        <p:sp>
          <p:nvSpPr>
            <p:cNvPr id="14" name="Text Box 16"/>
            <p:cNvSpPr txBox="1">
              <a:spLocks noChangeArrowheads="1"/>
            </p:cNvSpPr>
            <p:nvPr/>
          </p:nvSpPr>
          <p:spPr bwMode="auto">
            <a:xfrm>
              <a:off x="2653" y="2659"/>
              <a:ext cx="591" cy="288"/>
            </a:xfrm>
            <a:prstGeom prst="rect">
              <a:avLst/>
            </a:prstGeom>
            <a:noFill/>
            <a:ln w="9525">
              <a:noFill/>
              <a:miter lim="800000"/>
            </a:ln>
            <a:effectLst/>
          </p:spPr>
          <p:txBody>
            <a:bodyPr>
              <a:spAutoFit/>
            </a:bodyPr>
            <a:lstStyle/>
            <a:p>
              <a:pPr algn="l">
                <a:spcBef>
                  <a:spcPct val="50000"/>
                </a:spcBef>
              </a:pPr>
              <a:r>
                <a:rPr kumimoji="1" lang="zh-CN" altLang="en-US" sz="2500" b="1">
                  <a:solidFill>
                    <a:srgbClr val="A50021"/>
                  </a:solidFill>
                  <a:latin typeface="Times New Roman" panose="02020503050405090304" pitchFamily="18" charset="0"/>
                </a:rPr>
                <a:t>栅极</a:t>
              </a:r>
              <a:endParaRPr kumimoji="1" lang="zh-CN" altLang="en-US" sz="2500" b="1">
                <a:solidFill>
                  <a:srgbClr val="A50021"/>
                </a:solidFill>
                <a:latin typeface="Times New Roman" panose="02020503050405090304" pitchFamily="18" charset="0"/>
              </a:endParaRPr>
            </a:p>
          </p:txBody>
        </p:sp>
        <p:sp>
          <p:nvSpPr>
            <p:cNvPr id="15" name="Text Box 17"/>
            <p:cNvSpPr txBox="1">
              <a:spLocks noChangeArrowheads="1"/>
            </p:cNvSpPr>
            <p:nvPr/>
          </p:nvSpPr>
          <p:spPr bwMode="auto">
            <a:xfrm>
              <a:off x="4014" y="1979"/>
              <a:ext cx="576" cy="288"/>
            </a:xfrm>
            <a:prstGeom prst="rect">
              <a:avLst/>
            </a:prstGeom>
            <a:noFill/>
            <a:ln w="9525">
              <a:noFill/>
              <a:miter lim="800000"/>
            </a:ln>
            <a:effectLst/>
          </p:spPr>
          <p:txBody>
            <a:bodyPr>
              <a:spAutoFit/>
            </a:bodyPr>
            <a:lstStyle/>
            <a:p>
              <a:pPr algn="l">
                <a:spcBef>
                  <a:spcPct val="50000"/>
                </a:spcBef>
              </a:pPr>
              <a:r>
                <a:rPr kumimoji="1" lang="zh-CN" altLang="en-US" sz="2500" b="1">
                  <a:solidFill>
                    <a:srgbClr val="A50021"/>
                  </a:solidFill>
                  <a:latin typeface="Times New Roman" panose="02020503050405090304" pitchFamily="18" charset="0"/>
                </a:rPr>
                <a:t>漏极</a:t>
              </a:r>
              <a:endParaRPr kumimoji="1" lang="zh-CN" altLang="en-US" sz="2500" b="1">
                <a:solidFill>
                  <a:srgbClr val="A50021"/>
                </a:solidFill>
                <a:latin typeface="Times New Roman" panose="02020503050405090304" pitchFamily="18" charset="0"/>
              </a:endParaRPr>
            </a:p>
          </p:txBody>
        </p:sp>
        <p:sp>
          <p:nvSpPr>
            <p:cNvPr id="16" name="Text Box 18"/>
            <p:cNvSpPr txBox="1">
              <a:spLocks noChangeArrowheads="1"/>
            </p:cNvSpPr>
            <p:nvPr/>
          </p:nvSpPr>
          <p:spPr bwMode="auto">
            <a:xfrm>
              <a:off x="3969" y="3430"/>
              <a:ext cx="576" cy="288"/>
            </a:xfrm>
            <a:prstGeom prst="rect">
              <a:avLst/>
            </a:prstGeom>
            <a:noFill/>
            <a:ln w="9525">
              <a:noFill/>
              <a:miter lim="800000"/>
            </a:ln>
            <a:effectLst/>
          </p:spPr>
          <p:txBody>
            <a:bodyPr>
              <a:spAutoFit/>
            </a:bodyPr>
            <a:lstStyle/>
            <a:p>
              <a:pPr algn="l">
                <a:spcBef>
                  <a:spcPct val="50000"/>
                </a:spcBef>
              </a:pPr>
              <a:r>
                <a:rPr kumimoji="1" lang="zh-CN" altLang="en-US" sz="2500" b="1">
                  <a:solidFill>
                    <a:srgbClr val="A50021"/>
                  </a:solidFill>
                  <a:latin typeface="Times New Roman" panose="02020503050405090304" pitchFamily="18" charset="0"/>
                </a:rPr>
                <a:t>源极</a:t>
              </a:r>
              <a:endParaRPr kumimoji="1" lang="zh-CN" altLang="en-US" sz="2500" b="1">
                <a:solidFill>
                  <a:srgbClr val="A50021"/>
                </a:solidFill>
                <a:latin typeface="Times New Roman" panose="02020503050405090304" pitchFamily="18" charset="0"/>
              </a:endParaRPr>
            </a:p>
          </p:txBody>
        </p:sp>
      </p:grpSp>
      <p:sp>
        <p:nvSpPr>
          <p:cNvPr id="17" name="AutoShape 19"/>
          <p:cNvSpPr/>
          <p:nvPr/>
        </p:nvSpPr>
        <p:spPr bwMode="auto">
          <a:xfrm>
            <a:off x="8810794" y="4256490"/>
            <a:ext cx="952316" cy="872957"/>
          </a:xfrm>
          <a:prstGeom prst="borderCallout2">
            <a:avLst>
              <a:gd name="adj1" fmla="val 62005"/>
              <a:gd name="adj2" fmla="val 786"/>
              <a:gd name="adj3" fmla="val 22896"/>
              <a:gd name="adj4" fmla="val -48553"/>
              <a:gd name="adj5" fmla="val 23694"/>
              <a:gd name="adj6" fmla="val -175230"/>
            </a:avLst>
          </a:prstGeom>
          <a:solidFill>
            <a:srgbClr val="66FFFF"/>
          </a:solidFill>
          <a:ln w="19050">
            <a:solidFill>
              <a:srgbClr val="FF0000"/>
            </a:solidFill>
            <a:miter lim="800000"/>
          </a:ln>
          <a:effectLst/>
        </p:spPr>
        <p:txBody>
          <a:bodyPr/>
          <a:lstStyle/>
          <a:p>
            <a:r>
              <a:rPr kumimoji="1" lang="zh-CN" altLang="en-US" sz="2500" b="1">
                <a:latin typeface="Verdana" panose="020B0804030504040204" pitchFamily="34" charset="0"/>
              </a:rPr>
              <a:t>导电沟道</a:t>
            </a:r>
            <a:endParaRPr kumimoji="1" lang="zh-CN" altLang="en-US" sz="2500" b="1">
              <a:latin typeface="Verdana" panose="020B0804030504040204" pitchFamily="34" charset="0"/>
            </a:endParaRPr>
          </a:p>
        </p:txBody>
      </p:sp>
      <p:sp>
        <p:nvSpPr>
          <p:cNvPr id="18" name="Text Box 20"/>
          <p:cNvSpPr txBox="1">
            <a:spLocks noChangeArrowheads="1"/>
          </p:cNvSpPr>
          <p:nvPr/>
        </p:nvSpPr>
        <p:spPr bwMode="auto">
          <a:xfrm>
            <a:off x="1378346" y="1359011"/>
            <a:ext cx="7919462" cy="675005"/>
          </a:xfrm>
          <a:prstGeom prst="rect">
            <a:avLst/>
          </a:prstGeom>
          <a:noFill/>
          <a:ln w="9525" algn="ctr">
            <a:noFill/>
            <a:miter lim="800000"/>
          </a:ln>
          <a:effectLst/>
        </p:spPr>
        <p:txBody>
          <a:bodyPr wrap="square">
            <a:spAutoFit/>
          </a:bodyPr>
          <a:lstStyle/>
          <a:p>
            <a:pPr algn="l">
              <a:lnSpc>
                <a:spcPct val="130000"/>
              </a:lnSpc>
              <a:spcBef>
                <a:spcPct val="50000"/>
              </a:spcBef>
            </a:pPr>
            <a:r>
              <a:rPr kumimoji="1" lang="zh-CN" altLang="en-US" sz="2915" b="1" dirty="0">
                <a:latin typeface="Times New Roman" panose="02020503050405090304" pitchFamily="18" charset="0"/>
                <a:ea typeface="华文行楷" panose="02010800040101010101" pitchFamily="2" charset="-122"/>
              </a:rPr>
              <a:t>单极型管∶</a:t>
            </a:r>
            <a:r>
              <a:rPr kumimoji="1" lang="zh-CN" altLang="en-US" sz="2500" b="1" dirty="0">
                <a:latin typeface="Times New Roman" panose="02020503050405090304" pitchFamily="18" charset="0"/>
              </a:rPr>
              <a:t>噪声小、抗辐射能力强、低电压工作</a:t>
            </a:r>
            <a:endParaRPr kumimoji="1" lang="zh-CN" altLang="en-US" sz="2915" b="1" dirty="0">
              <a:latin typeface="Times New Roman" panose="02020503050405090304" pitchFamily="18" charset="0"/>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4294967295" end="4294967295"/>
                                            </p:txEl>
                                          </p:spTgt>
                                        </p:tgtEl>
                                        <p:attrNameLst>
                                          <p:attrName>style.visibility</p:attrName>
                                        </p:attrNameLst>
                                      </p:cBhvr>
                                      <p:to>
                                        <p:strVal val="visible"/>
                                      </p:to>
                                    </p:set>
                                    <p:animEffect transition="in" filter="wipe(left)">
                                      <p:cBhvr>
                                        <p:cTn id="12" dur="500"/>
                                        <p:tgtEl>
                                          <p:spTgt spid="6">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build="p"/>
      <p:bldP spid="17" grpId="0" bldLvl="0" animBg="1" autoUpdateAnimBg="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1630863" y="1955605"/>
          <a:ext cx="1717806" cy="2301431"/>
        </p:xfrm>
        <a:graphic>
          <a:graphicData uri="http://schemas.openxmlformats.org/presentationml/2006/ole">
            <mc:AlternateContent xmlns:mc="http://schemas.openxmlformats.org/markup-compatibility/2006">
              <mc:Choice xmlns:v="urn:schemas-microsoft-com:vml" Requires="v">
                <p:oleObj spid="_x0000_s48145" name="Photo Editor 照片" r:id="rId1" imgW="6143625" imgH="8239125" progId="MSPhotoEd.3">
                  <p:embed/>
                </p:oleObj>
              </mc:Choice>
              <mc:Fallback>
                <p:oleObj name="Photo Editor 照片" r:id="rId1" imgW="6143625" imgH="823912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63" y="1955605"/>
                        <a:ext cx="1717806" cy="230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a:spLocks noGrp="1" noChangeArrowheads="1"/>
          </p:cNvSpPr>
          <p:nvPr>
            <p:ph type="title"/>
          </p:nvPr>
        </p:nvSpPr>
        <p:spPr>
          <a:xfrm>
            <a:off x="1015826" y="923929"/>
            <a:ext cx="8412127" cy="714237"/>
          </a:xfrm>
        </p:spPr>
        <p:txBody>
          <a:bodyPr/>
          <a:lstStyle/>
          <a:p>
            <a:pPr algn="l">
              <a:lnSpc>
                <a:spcPct val="80000"/>
              </a:lnSpc>
            </a:pPr>
            <a:r>
              <a:rPr lang="zh-CN" altLang="en-US" sz="3335">
                <a:solidFill>
                  <a:schemeClr val="tx1"/>
                </a:solidFill>
                <a:latin typeface="华文行楷" panose="02010800040101010101" pitchFamily="2" charset="-122"/>
                <a:ea typeface="华文行楷" panose="02010800040101010101" pitchFamily="2" charset="-122"/>
              </a:rPr>
              <a:t>栅</a:t>
            </a:r>
            <a:r>
              <a:rPr lang="en-US" altLang="zh-CN" sz="3335">
                <a:solidFill>
                  <a:schemeClr val="tx1"/>
                </a:solidFill>
                <a:latin typeface="华文行楷" panose="02010800040101010101" pitchFamily="2" charset="-122"/>
                <a:ea typeface="华文行楷" panose="02010800040101010101" pitchFamily="2" charset="-122"/>
              </a:rPr>
              <a:t>-</a:t>
            </a:r>
            <a:r>
              <a:rPr lang="zh-CN" altLang="en-US" sz="3335">
                <a:solidFill>
                  <a:schemeClr val="tx1"/>
                </a:solidFill>
                <a:latin typeface="华文行楷" panose="02010800040101010101" pitchFamily="2" charset="-122"/>
                <a:ea typeface="华文行楷" panose="02010800040101010101" pitchFamily="2" charset="-122"/>
              </a:rPr>
              <a:t>源电压对导电沟道宽度的控制作用</a:t>
            </a:r>
            <a:endParaRPr lang="zh-CN" altLang="en-US" sz="3335">
              <a:solidFill>
                <a:schemeClr val="tx1"/>
              </a:solidFill>
              <a:latin typeface="华文行楷" panose="02010800040101010101" pitchFamily="2" charset="-122"/>
              <a:ea typeface="华文行楷" panose="02010800040101010101" pitchFamily="2" charset="-122"/>
            </a:endParaRPr>
          </a:p>
        </p:txBody>
      </p:sp>
      <p:grpSp>
        <p:nvGrpSpPr>
          <p:cNvPr id="6" name="Group 4"/>
          <p:cNvGrpSpPr/>
          <p:nvPr/>
        </p:nvGrpSpPr>
        <p:grpSpPr bwMode="auto">
          <a:xfrm>
            <a:off x="3317257" y="1876245"/>
            <a:ext cx="2856949" cy="2167512"/>
            <a:chOff x="1680" y="1056"/>
            <a:chExt cx="1728" cy="1311"/>
          </a:xfrm>
        </p:grpSpPr>
        <p:graphicFrame>
          <p:nvGraphicFramePr>
            <p:cNvPr id="7" name="Object 5"/>
            <p:cNvGraphicFramePr>
              <a:graphicFrameLocks noChangeAspect="1"/>
            </p:cNvGraphicFramePr>
            <p:nvPr/>
          </p:nvGraphicFramePr>
          <p:xfrm>
            <a:off x="1920" y="1056"/>
            <a:ext cx="1488" cy="1311"/>
          </p:xfrm>
          <a:graphic>
            <a:graphicData uri="http://schemas.openxmlformats.org/presentationml/2006/ole">
              <mc:AlternateContent xmlns:mc="http://schemas.openxmlformats.org/markup-compatibility/2006">
                <mc:Choice xmlns:v="urn:schemas-microsoft-com:vml" Requires="v">
                  <p:oleObj spid="_x0000_s48146" name="Photo Editor 照片" r:id="rId3" imgW="9305925" imgH="8201025" progId="MSPhotoEd.3">
                    <p:embed/>
                  </p:oleObj>
                </mc:Choice>
                <mc:Fallback>
                  <p:oleObj name="Photo Editor 照片" r:id="rId3" imgW="9305925" imgH="8201025"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1056"/>
                          <a:ext cx="1488" cy="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6"/>
            <p:cNvSpPr>
              <a:spLocks noChangeArrowheads="1"/>
            </p:cNvSpPr>
            <p:nvPr/>
          </p:nvSpPr>
          <p:spPr bwMode="auto">
            <a:xfrm>
              <a:off x="1680" y="1680"/>
              <a:ext cx="240" cy="144"/>
            </a:xfrm>
            <a:prstGeom prst="rightArrow">
              <a:avLst>
                <a:gd name="adj1" fmla="val 50000"/>
                <a:gd name="adj2" fmla="val 41667"/>
              </a:avLst>
            </a:prstGeom>
            <a:solidFill>
              <a:srgbClr val="CCFFFF"/>
            </a:solidFill>
            <a:ln w="28575">
              <a:solidFill>
                <a:srgbClr val="FF6600"/>
              </a:solidFill>
              <a:miter lim="800000"/>
            </a:ln>
            <a:effectLst/>
          </p:spPr>
          <p:txBody>
            <a:bodyPr wrap="none" anchor="ctr"/>
            <a:lstStyle/>
            <a:p>
              <a:endParaRPr lang="zh-CN" altLang="en-US" sz="1875"/>
            </a:p>
          </p:txBody>
        </p:sp>
      </p:grpSp>
      <p:grpSp>
        <p:nvGrpSpPr>
          <p:cNvPr id="9" name="Group 7"/>
          <p:cNvGrpSpPr/>
          <p:nvPr/>
        </p:nvGrpSpPr>
        <p:grpSpPr bwMode="auto">
          <a:xfrm>
            <a:off x="6174206" y="1876245"/>
            <a:ext cx="2856949" cy="2243565"/>
            <a:chOff x="3408" y="1056"/>
            <a:chExt cx="1728" cy="1357"/>
          </a:xfrm>
        </p:grpSpPr>
        <p:graphicFrame>
          <p:nvGraphicFramePr>
            <p:cNvPr id="10" name="Object 8"/>
            <p:cNvGraphicFramePr>
              <a:graphicFrameLocks noChangeAspect="1"/>
            </p:cNvGraphicFramePr>
            <p:nvPr/>
          </p:nvGraphicFramePr>
          <p:xfrm>
            <a:off x="3648" y="1056"/>
            <a:ext cx="1488" cy="1357"/>
          </p:xfrm>
          <a:graphic>
            <a:graphicData uri="http://schemas.openxmlformats.org/presentationml/2006/ole">
              <mc:AlternateContent xmlns:mc="http://schemas.openxmlformats.org/markup-compatibility/2006">
                <mc:Choice xmlns:v="urn:schemas-microsoft-com:vml" Requires="v">
                  <p:oleObj spid="_x0000_s48147" name="Photo Editor 照片" r:id="rId5" imgW="9039225" imgH="8239125" progId="MSPhotoEd.3">
                    <p:embed/>
                  </p:oleObj>
                </mc:Choice>
                <mc:Fallback>
                  <p:oleObj name="Photo Editor 照片" r:id="rId5" imgW="9039225" imgH="8239125" progId="MSPhotoEd.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056"/>
                          <a:ext cx="1488" cy="1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AutoShape 9"/>
            <p:cNvSpPr>
              <a:spLocks noChangeArrowheads="1"/>
            </p:cNvSpPr>
            <p:nvPr/>
          </p:nvSpPr>
          <p:spPr bwMode="auto">
            <a:xfrm>
              <a:off x="3408" y="1680"/>
              <a:ext cx="240" cy="144"/>
            </a:xfrm>
            <a:prstGeom prst="rightArrow">
              <a:avLst>
                <a:gd name="adj1" fmla="val 50000"/>
                <a:gd name="adj2" fmla="val 41667"/>
              </a:avLst>
            </a:prstGeom>
            <a:solidFill>
              <a:srgbClr val="CCFFFF"/>
            </a:solidFill>
            <a:ln w="28575">
              <a:solidFill>
                <a:srgbClr val="FF6600"/>
              </a:solidFill>
              <a:miter lim="800000"/>
            </a:ln>
            <a:effectLst/>
          </p:spPr>
          <p:txBody>
            <a:bodyPr wrap="none" anchor="ctr"/>
            <a:lstStyle/>
            <a:p>
              <a:endParaRPr lang="zh-CN" altLang="en-US" sz="1875"/>
            </a:p>
          </p:txBody>
        </p:sp>
      </p:grpSp>
      <p:sp>
        <p:nvSpPr>
          <p:cNvPr id="12" name="Text Box 10"/>
          <p:cNvSpPr txBox="1">
            <a:spLocks noChangeArrowheads="1"/>
          </p:cNvSpPr>
          <p:nvPr/>
        </p:nvSpPr>
        <p:spPr bwMode="auto">
          <a:xfrm>
            <a:off x="1650703" y="4415755"/>
            <a:ext cx="1587194" cy="475615"/>
          </a:xfrm>
          <a:prstGeom prst="rect">
            <a:avLst/>
          </a:prstGeom>
          <a:noFill/>
          <a:ln w="9525">
            <a:noFill/>
            <a:miter lim="800000"/>
          </a:ln>
          <a:effectLst/>
        </p:spPr>
        <p:txBody>
          <a:bodyPr>
            <a:spAutoFit/>
          </a:bodyPr>
          <a:lstStyle/>
          <a:p>
            <a:pPr algn="l">
              <a:spcBef>
                <a:spcPct val="50000"/>
              </a:spcBef>
            </a:pPr>
            <a:r>
              <a:rPr kumimoji="1" lang="zh-CN" altLang="en-US" sz="2500" b="1">
                <a:latin typeface="Times New Roman" panose="02020503050405090304" pitchFamily="18" charset="0"/>
              </a:rPr>
              <a:t>沟道最宽</a:t>
            </a:r>
            <a:endParaRPr kumimoji="1" lang="zh-CN" altLang="en-US" sz="2500" b="1">
              <a:latin typeface="Times New Roman" panose="02020503050405090304" pitchFamily="18" charset="0"/>
            </a:endParaRPr>
          </a:p>
        </p:txBody>
      </p:sp>
      <p:grpSp>
        <p:nvGrpSpPr>
          <p:cNvPr id="13" name="Group 11"/>
          <p:cNvGrpSpPr/>
          <p:nvPr/>
        </p:nvGrpSpPr>
        <p:grpSpPr bwMode="auto">
          <a:xfrm>
            <a:off x="3158537" y="4415755"/>
            <a:ext cx="2856949" cy="476158"/>
            <a:chOff x="1584" y="2592"/>
            <a:chExt cx="1728" cy="288"/>
          </a:xfrm>
        </p:grpSpPr>
        <p:sp>
          <p:nvSpPr>
            <p:cNvPr id="14" name="AutoShape 12"/>
            <p:cNvSpPr>
              <a:spLocks noChangeArrowheads="1"/>
            </p:cNvSpPr>
            <p:nvPr/>
          </p:nvSpPr>
          <p:spPr bwMode="auto">
            <a:xfrm>
              <a:off x="1584" y="2688"/>
              <a:ext cx="720" cy="144"/>
            </a:xfrm>
            <a:prstGeom prst="rightArrow">
              <a:avLst>
                <a:gd name="adj1" fmla="val 50000"/>
                <a:gd name="adj2" fmla="val 125000"/>
              </a:avLst>
            </a:prstGeom>
            <a:solidFill>
              <a:srgbClr val="00FFFF"/>
            </a:solidFill>
            <a:ln w="28575">
              <a:solidFill>
                <a:srgbClr val="FF0000"/>
              </a:solidFill>
              <a:miter lim="800000"/>
            </a:ln>
            <a:effectLst/>
          </p:spPr>
          <p:txBody>
            <a:bodyPr wrap="none" anchor="ctr"/>
            <a:lstStyle/>
            <a:p>
              <a:endParaRPr lang="zh-CN" altLang="en-US" sz="1875" b="1"/>
            </a:p>
          </p:txBody>
        </p:sp>
        <p:sp>
          <p:nvSpPr>
            <p:cNvPr id="15" name="Text Box 13"/>
            <p:cNvSpPr txBox="1">
              <a:spLocks noChangeArrowheads="1"/>
            </p:cNvSpPr>
            <p:nvPr/>
          </p:nvSpPr>
          <p:spPr bwMode="auto">
            <a:xfrm>
              <a:off x="2352" y="2592"/>
              <a:ext cx="960" cy="288"/>
            </a:xfrm>
            <a:prstGeom prst="rect">
              <a:avLst/>
            </a:prstGeom>
            <a:solidFill>
              <a:srgbClr val="00FFFF"/>
            </a:solidFill>
            <a:ln w="9525">
              <a:solidFill>
                <a:srgbClr val="FF0000"/>
              </a:solidFill>
              <a:miter lim="800000"/>
            </a:ln>
            <a:effectLst/>
          </p:spPr>
          <p:txBody>
            <a:bodyPr>
              <a:spAutoFit/>
            </a:bodyPr>
            <a:lstStyle/>
            <a:p>
              <a:pPr algn="l">
                <a:spcBef>
                  <a:spcPct val="50000"/>
                </a:spcBef>
              </a:pPr>
              <a:r>
                <a:rPr kumimoji="1" lang="zh-CN" altLang="en-US" sz="2500" b="1">
                  <a:latin typeface="Times New Roman" panose="02020503050405090304" pitchFamily="18" charset="0"/>
                </a:rPr>
                <a:t>沟道变窄</a:t>
              </a:r>
              <a:endParaRPr kumimoji="1" lang="zh-CN" altLang="en-US" sz="2500" b="1">
                <a:latin typeface="Times New Roman" panose="02020503050405090304" pitchFamily="18" charset="0"/>
              </a:endParaRPr>
            </a:p>
          </p:txBody>
        </p:sp>
      </p:grpSp>
      <p:grpSp>
        <p:nvGrpSpPr>
          <p:cNvPr id="16" name="Group 14"/>
          <p:cNvGrpSpPr/>
          <p:nvPr/>
        </p:nvGrpSpPr>
        <p:grpSpPr bwMode="auto">
          <a:xfrm>
            <a:off x="6126259" y="4151223"/>
            <a:ext cx="3015668" cy="859730"/>
            <a:chOff x="3216" y="2448"/>
            <a:chExt cx="1824" cy="520"/>
          </a:xfrm>
        </p:grpSpPr>
        <p:sp>
          <p:nvSpPr>
            <p:cNvPr id="17" name="AutoShape 15"/>
            <p:cNvSpPr>
              <a:spLocks noChangeArrowheads="1"/>
            </p:cNvSpPr>
            <p:nvPr/>
          </p:nvSpPr>
          <p:spPr bwMode="auto">
            <a:xfrm>
              <a:off x="3216" y="2688"/>
              <a:ext cx="720" cy="144"/>
            </a:xfrm>
            <a:prstGeom prst="rightArrow">
              <a:avLst>
                <a:gd name="adj1" fmla="val 50000"/>
                <a:gd name="adj2" fmla="val 125000"/>
              </a:avLst>
            </a:prstGeom>
            <a:solidFill>
              <a:srgbClr val="00FFFF"/>
            </a:solidFill>
            <a:ln w="28575">
              <a:solidFill>
                <a:srgbClr val="FF0000"/>
              </a:solidFill>
              <a:miter lim="800000"/>
            </a:ln>
            <a:effectLst/>
          </p:spPr>
          <p:txBody>
            <a:bodyPr wrap="none" anchor="ctr"/>
            <a:lstStyle/>
            <a:p>
              <a:endParaRPr lang="zh-CN" altLang="en-US" sz="1875" b="1"/>
            </a:p>
          </p:txBody>
        </p:sp>
        <p:sp>
          <p:nvSpPr>
            <p:cNvPr id="18" name="Text Box 16"/>
            <p:cNvSpPr txBox="1">
              <a:spLocks noChangeArrowheads="1"/>
            </p:cNvSpPr>
            <p:nvPr/>
          </p:nvSpPr>
          <p:spPr bwMode="auto">
            <a:xfrm>
              <a:off x="4080" y="2448"/>
              <a:ext cx="960" cy="520"/>
            </a:xfrm>
            <a:prstGeom prst="rect">
              <a:avLst/>
            </a:prstGeom>
            <a:solidFill>
              <a:srgbClr val="00FFFF"/>
            </a:solidFill>
            <a:ln w="9525">
              <a:solidFill>
                <a:srgbClr val="FF0000"/>
              </a:solidFill>
              <a:miter lim="800000"/>
            </a:ln>
            <a:effectLst/>
          </p:spPr>
          <p:txBody>
            <a:bodyPr>
              <a:spAutoFit/>
            </a:bodyPr>
            <a:lstStyle/>
            <a:p>
              <a:pPr algn="l">
                <a:spcBef>
                  <a:spcPct val="50000"/>
                </a:spcBef>
              </a:pPr>
              <a:r>
                <a:rPr kumimoji="1" lang="zh-CN" altLang="en-US" sz="2500" b="1">
                  <a:latin typeface="Times New Roman" panose="02020503050405090304" pitchFamily="18" charset="0"/>
                </a:rPr>
                <a:t>沟道消失称为夹断</a:t>
              </a:r>
              <a:endParaRPr kumimoji="1" lang="zh-CN" altLang="en-US" sz="2500" b="1">
                <a:latin typeface="Times New Roman" panose="02020503050405090304" pitchFamily="18" charset="0"/>
              </a:endParaRPr>
            </a:p>
          </p:txBody>
        </p:sp>
      </p:grpSp>
      <p:sp>
        <p:nvSpPr>
          <p:cNvPr id="19" name="Text Box 17"/>
          <p:cNvSpPr txBox="1">
            <a:spLocks noChangeArrowheads="1"/>
          </p:cNvSpPr>
          <p:nvPr/>
        </p:nvSpPr>
        <p:spPr bwMode="auto">
          <a:xfrm>
            <a:off x="1048269" y="5432551"/>
            <a:ext cx="9843249" cy="475615"/>
          </a:xfrm>
          <a:prstGeom prst="rect">
            <a:avLst/>
          </a:prstGeom>
          <a:noFill/>
          <a:ln w="9525">
            <a:noFill/>
            <a:miter lim="800000"/>
          </a:ln>
          <a:effectLst/>
        </p:spPr>
        <p:txBody>
          <a:bodyPr wrap="square">
            <a:spAutoFit/>
          </a:bodyPr>
          <a:lstStyle/>
          <a:p>
            <a:pPr algn="l"/>
            <a:r>
              <a:rPr kumimoji="1" lang="en-US" altLang="zh-CN" sz="2500" b="1" i="1" dirty="0">
                <a:solidFill>
                  <a:srgbClr val="CC0066"/>
                </a:solidFill>
                <a:latin typeface="Times New Roman" panose="02020503050405090304" pitchFamily="18" charset="0"/>
              </a:rPr>
              <a:t>   </a:t>
            </a:r>
            <a:r>
              <a:rPr kumimoji="1" lang="en-US" altLang="zh-CN" sz="2500" b="1" i="1" dirty="0" smtClean="0">
                <a:solidFill>
                  <a:srgbClr val="CC0066"/>
                </a:solidFill>
                <a:latin typeface="Times New Roman" panose="02020503050405090304" pitchFamily="18" charset="0"/>
              </a:rPr>
              <a:t>     </a:t>
            </a:r>
            <a:r>
              <a:rPr kumimoji="1" lang="en-US" altLang="zh-CN" sz="2500" b="1" i="1" dirty="0" err="1" smtClean="0">
                <a:solidFill>
                  <a:srgbClr val="A50021"/>
                </a:solidFill>
                <a:latin typeface="Times New Roman" panose="02020503050405090304" pitchFamily="18" charset="0"/>
              </a:rPr>
              <a:t>u</a:t>
            </a:r>
            <a:r>
              <a:rPr kumimoji="1" lang="en-US" altLang="zh-CN" sz="2500" b="1" baseline="-25000" dirty="0" err="1" smtClean="0">
                <a:solidFill>
                  <a:srgbClr val="A50021"/>
                </a:solidFill>
                <a:latin typeface="Times New Roman" panose="02020503050405090304" pitchFamily="18" charset="0"/>
              </a:rPr>
              <a:t>GS</a:t>
            </a:r>
            <a:r>
              <a:rPr kumimoji="1" lang="zh-CN" altLang="en-US" sz="2500" b="1" dirty="0">
                <a:solidFill>
                  <a:srgbClr val="A50021"/>
                </a:solidFill>
                <a:latin typeface="Times New Roman" panose="02020503050405090304" pitchFamily="18" charset="0"/>
              </a:rPr>
              <a:t>可以控制导电沟道的宽度。为什么</a:t>
            </a:r>
            <a:r>
              <a:rPr kumimoji="1" lang="en-US" altLang="zh-CN" sz="2500" b="1" dirty="0">
                <a:solidFill>
                  <a:srgbClr val="A50021"/>
                </a:solidFill>
                <a:latin typeface="Times New Roman" panose="02020503050405090304" pitchFamily="18" charset="0"/>
              </a:rPr>
              <a:t>g-s</a:t>
            </a:r>
            <a:r>
              <a:rPr kumimoji="1" lang="zh-CN" altLang="en-US" sz="2500" b="1" dirty="0">
                <a:solidFill>
                  <a:srgbClr val="A50021"/>
                </a:solidFill>
                <a:latin typeface="Times New Roman" panose="02020503050405090304" pitchFamily="18" charset="0"/>
              </a:rPr>
              <a:t>必须加负电压？</a:t>
            </a:r>
            <a:endParaRPr kumimoji="1" lang="zh-CN" altLang="en-US" sz="2500" b="1" dirty="0">
              <a:solidFill>
                <a:srgbClr val="A50021"/>
              </a:solidFill>
              <a:latin typeface="Times New Roman" panose="02020503050405090304" pitchFamily="18" charset="0"/>
            </a:endParaRPr>
          </a:p>
        </p:txBody>
      </p:sp>
      <p:sp>
        <p:nvSpPr>
          <p:cNvPr id="20" name="AutoShape 18"/>
          <p:cNvSpPr/>
          <p:nvPr/>
        </p:nvSpPr>
        <p:spPr bwMode="auto">
          <a:xfrm>
            <a:off x="5451701" y="3851972"/>
            <a:ext cx="1269755" cy="486078"/>
          </a:xfrm>
          <a:prstGeom prst="borderCallout1">
            <a:avLst>
              <a:gd name="adj1" fmla="val 24491"/>
              <a:gd name="adj2" fmla="val 106250"/>
              <a:gd name="adj3" fmla="val -43537"/>
              <a:gd name="adj4" fmla="val 111588"/>
            </a:avLst>
          </a:prstGeom>
          <a:solidFill>
            <a:srgbClr val="00FFFF"/>
          </a:solidFill>
          <a:ln w="19050">
            <a:solidFill>
              <a:srgbClr val="FF0000"/>
            </a:solidFill>
            <a:miter lim="800000"/>
          </a:ln>
          <a:effectLst/>
        </p:spPr>
        <p:txBody>
          <a:bodyPr/>
          <a:lstStyle/>
          <a:p>
            <a:pPr algn="l"/>
            <a:r>
              <a:rPr kumimoji="1" lang="en-US" altLang="zh-CN" sz="2085" b="1" i="1" dirty="0">
                <a:latin typeface="Times New Roman" panose="02020503050405090304" pitchFamily="18" charset="0"/>
              </a:rPr>
              <a:t>U</a:t>
            </a:r>
            <a:r>
              <a:rPr kumimoji="1" lang="en-US" altLang="zh-CN" sz="2085" b="1" baseline="-25000" dirty="0">
                <a:latin typeface="Times New Roman" panose="02020503050405090304" pitchFamily="18" charset="0"/>
              </a:rPr>
              <a:t>GS</a:t>
            </a:r>
            <a:r>
              <a:rPr kumimoji="1" lang="zh-CN" altLang="en-US" sz="2085" b="1" baseline="-25000" dirty="0">
                <a:latin typeface="Times New Roman" panose="02020503050405090304" pitchFamily="18" charset="0"/>
              </a:rPr>
              <a:t>（</a:t>
            </a:r>
            <a:r>
              <a:rPr kumimoji="1" lang="en-US" altLang="zh-CN" sz="2085" b="1" baseline="-25000" dirty="0">
                <a:latin typeface="Times New Roman" panose="02020503050405090304" pitchFamily="18" charset="0"/>
              </a:rPr>
              <a:t>off</a:t>
            </a:r>
            <a:r>
              <a:rPr kumimoji="1" lang="zh-CN" altLang="en-US" sz="2085" b="1" baseline="-25000" dirty="0">
                <a:latin typeface="Times New Roman" panose="02020503050405090304" pitchFamily="18" charset="0"/>
              </a:rPr>
              <a:t>）</a:t>
            </a:r>
            <a:endParaRPr kumimoji="1" lang="zh-CN" altLang="en-US" sz="2085" b="1" baseline="-25000" dirty="0">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4294967295" end="4294967295"/>
                                            </p:txEl>
                                          </p:spTgt>
                                        </p:tgtEl>
                                        <p:attrNameLst>
                                          <p:attrName>style.visibility</p:attrName>
                                        </p:attrNameLst>
                                      </p:cBhvr>
                                      <p:to>
                                        <p:strVal val="visible"/>
                                      </p:to>
                                    </p:set>
                                    <p:animEffect transition="in" filter="wipe(left)">
                                      <p:cBhvr>
                                        <p:cTn id="7" dur="500"/>
                                        <p:tgtEl>
                                          <p:spTgt spid="12">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
                                            <p:txEl>
                                              <p:pRg st="4294967295" end="4294967295"/>
                                            </p:txEl>
                                          </p:spTgt>
                                        </p:tgtEl>
                                        <p:attrNameLst>
                                          <p:attrName>style.visibility</p:attrName>
                                        </p:attrNameLst>
                                      </p:cBhvr>
                                      <p:to>
                                        <p:strVal val="visible"/>
                                      </p:to>
                                    </p:set>
                                    <p:animEffect transition="in" filter="wipe(left)">
                                      <p:cBhvr>
                                        <p:cTn id="41" dur="500"/>
                                        <p:tgtEl>
                                          <p:spTgt spid="19">
                                            <p:txEl>
                                              <p:pRg st="4294967295" end="429496729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wipe(left)">
                                      <p:cBhvr>
                                        <p:cTn id="4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build="p"/>
      <p:bldP spid="19" grpId="0" autoUpdateAnimBg="0" build="p"/>
      <p:bldP spid="20" grpId="0" bldLvl="0" animBg="1" autoUpdateAnimBg="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graphicFrame>
        <p:nvGraphicFramePr>
          <p:cNvPr id="2" name="Object 2"/>
          <p:cNvGraphicFramePr>
            <a:graphicFrameLocks noChangeAspect="1"/>
          </p:cNvGraphicFramePr>
          <p:nvPr>
            <p:custDataLst>
              <p:tags r:id="rId2"/>
            </p:custDataLst>
          </p:nvPr>
        </p:nvGraphicFramePr>
        <p:xfrm>
          <a:off x="7426271" y="2079858"/>
          <a:ext cx="2971800" cy="2259012"/>
        </p:xfrm>
        <a:graphic>
          <a:graphicData uri="http://schemas.openxmlformats.org/presentationml/2006/ole">
            <mc:AlternateContent xmlns:mc="http://schemas.openxmlformats.org/markup-compatibility/2006">
              <mc:Choice xmlns:v="urn:schemas-microsoft-com:vml" Requires="v">
                <p:oleObj spid="_x0000_s49169" name="Photo Editor 照片" r:id="rId3" imgW="10982325" imgH="8353425" progId="MSPhotoEd.3">
                  <p:embed/>
                </p:oleObj>
              </mc:Choice>
              <mc:Fallback>
                <p:oleObj name="Photo Editor 照片" r:id="rId3" imgW="10982325" imgH="8353425"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271" y="2079858"/>
                        <a:ext cx="2971800" cy="22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p:cNvSpPr>
            <a:spLocks noGrp="1" noChangeArrowheads="1"/>
          </p:cNvSpPr>
          <p:nvPr>
            <p:custDataLst>
              <p:tags r:id="rId5"/>
            </p:custDataLst>
          </p:nvPr>
        </p:nvSpPr>
        <p:spPr>
          <a:xfrm>
            <a:off x="1440587" y="875221"/>
            <a:ext cx="8229600" cy="533400"/>
          </a:xfrm>
          <a:prstGeom prst="rect">
            <a:avLst/>
          </a:prstGeom>
        </p:spPr>
        <p:txBody>
          <a:bodyPr/>
          <a:lstStyle>
            <a:lvl1pPr marL="878205" indent="-876300" algn="l" rtl="0" eaLnBrk="1" fontAlgn="base" hangingPunct="1">
              <a:lnSpc>
                <a:spcPct val="90000"/>
              </a:lnSpc>
              <a:spcBef>
                <a:spcPct val="0"/>
              </a:spcBef>
              <a:spcAft>
                <a:spcPct val="0"/>
              </a:spcAft>
              <a:defRPr sz="4200" kern="1200">
                <a:solidFill>
                  <a:schemeClr val="tx1"/>
                </a:solidFill>
                <a:latin typeface="+mj-lt"/>
                <a:ea typeface="+mj-ea"/>
                <a:cs typeface="+mj-cs"/>
                <a:sym typeface="Calibri Light" pitchFamily="34" charset="0"/>
              </a:defRPr>
            </a:lvl1pPr>
            <a:lvl2pPr marL="8782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2pPr>
            <a:lvl3pPr marL="8782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3pPr>
            <a:lvl4pPr marL="8782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4pPr>
            <a:lvl5pPr marL="8782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5pPr>
            <a:lvl6pPr marL="13354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6pPr>
            <a:lvl7pPr marL="17926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7pPr>
            <a:lvl8pPr marL="22498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8pPr>
            <a:lvl9pPr marL="2707005" indent="-876300" algn="l" rtl="0" eaLnBrk="1" fontAlgn="base" hangingPunct="1">
              <a:lnSpc>
                <a:spcPct val="90000"/>
              </a:lnSpc>
              <a:spcBef>
                <a:spcPct val="0"/>
              </a:spcBef>
              <a:spcAft>
                <a:spcPct val="0"/>
              </a:spcAft>
              <a:defRPr sz="4200">
                <a:solidFill>
                  <a:schemeClr val="tx1"/>
                </a:solidFill>
                <a:latin typeface="Calibri Light" pitchFamily="34" charset="0"/>
                <a:ea typeface="宋体" pitchFamily="2" charset="-122"/>
                <a:sym typeface="Calibri Light" pitchFamily="34" charset="0"/>
              </a:defRPr>
            </a:lvl9pPr>
          </a:lstStyle>
          <a:p>
            <a:pPr algn="l">
              <a:lnSpc>
                <a:spcPct val="80000"/>
              </a:lnSpc>
            </a:pPr>
            <a:r>
              <a:rPr lang="zh-CN" altLang="en-US" sz="3200" dirty="0">
                <a:solidFill>
                  <a:schemeClr val="tx1"/>
                </a:solidFill>
                <a:latin typeface="华文行楷" panose="02010800040101010101" pitchFamily="2" charset="-122"/>
                <a:ea typeface="华文行楷" panose="02010800040101010101" pitchFamily="2" charset="-122"/>
              </a:rPr>
              <a:t>漏</a:t>
            </a:r>
            <a:r>
              <a:rPr lang="en-US" altLang="zh-CN" sz="3200" dirty="0">
                <a:solidFill>
                  <a:schemeClr val="tx1"/>
                </a:solidFill>
                <a:latin typeface="华文行楷" panose="02010800040101010101" pitchFamily="2" charset="-122"/>
                <a:ea typeface="华文行楷" panose="02010800040101010101" pitchFamily="2" charset="-122"/>
              </a:rPr>
              <a:t>-</a:t>
            </a:r>
            <a:r>
              <a:rPr lang="zh-CN" altLang="en-US" sz="3200" dirty="0">
                <a:solidFill>
                  <a:schemeClr val="tx1"/>
                </a:solidFill>
                <a:latin typeface="华文行楷" panose="02010800040101010101" pitchFamily="2" charset="-122"/>
                <a:ea typeface="华文行楷" panose="02010800040101010101" pitchFamily="2" charset="-122"/>
              </a:rPr>
              <a:t>源电压对漏极电流的影响</a:t>
            </a:r>
            <a:endParaRPr lang="zh-CN" altLang="en-US" sz="3200" dirty="0">
              <a:solidFill>
                <a:schemeClr val="tx1"/>
              </a:solidFill>
              <a:latin typeface="华文行楷" panose="02010800040101010101" pitchFamily="2" charset="-122"/>
              <a:ea typeface="华文行楷" panose="02010800040101010101" pitchFamily="2" charset="-122"/>
            </a:endParaRPr>
          </a:p>
        </p:txBody>
      </p:sp>
      <p:graphicFrame>
        <p:nvGraphicFramePr>
          <p:cNvPr id="6" name="Object 4"/>
          <p:cNvGraphicFramePr>
            <a:graphicFrameLocks noChangeAspect="1"/>
          </p:cNvGraphicFramePr>
          <p:nvPr>
            <p:custDataLst>
              <p:tags r:id="rId6"/>
            </p:custDataLst>
          </p:nvPr>
        </p:nvGraphicFramePr>
        <p:xfrm>
          <a:off x="1028286" y="2029327"/>
          <a:ext cx="3048000" cy="2273300"/>
        </p:xfrm>
        <a:graphic>
          <a:graphicData uri="http://schemas.openxmlformats.org/presentationml/2006/ole">
            <mc:AlternateContent xmlns:mc="http://schemas.openxmlformats.org/markup-compatibility/2006">
              <mc:Choice xmlns:v="urn:schemas-microsoft-com:vml" Requires="v">
                <p:oleObj spid="_x0000_s49170" name="Photo Editor 照片" r:id="rId7" imgW="13382625" imgH="9572625" progId="MSPhotoEd.3">
                  <p:embed/>
                </p:oleObj>
              </mc:Choice>
              <mc:Fallback>
                <p:oleObj name="Photo Editor 照片" r:id="rId7" imgW="13382625" imgH="9572625" progId="MSPhotoEd.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l="7097" t="5000" r="8411" b="6876"/>
                      <a:stretch>
                        <a:fillRect/>
                      </a:stretch>
                    </p:blipFill>
                    <p:spPr bwMode="auto">
                      <a:xfrm>
                        <a:off x="1028286" y="2029327"/>
                        <a:ext cx="3048000"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5"/>
          <p:cNvSpPr/>
          <p:nvPr>
            <p:custDataLst>
              <p:tags r:id="rId9"/>
            </p:custDataLst>
          </p:nvPr>
        </p:nvSpPr>
        <p:spPr bwMode="auto">
          <a:xfrm>
            <a:off x="2787505" y="4356035"/>
            <a:ext cx="4953000" cy="450856"/>
          </a:xfrm>
          <a:prstGeom prst="borderCallout1">
            <a:avLst>
              <a:gd name="adj1" fmla="val -11096"/>
              <a:gd name="adj2" fmla="val 4385"/>
              <a:gd name="adj3" fmla="val -263564"/>
              <a:gd name="adj4" fmla="val -5346"/>
            </a:avLst>
          </a:prstGeom>
          <a:solidFill>
            <a:srgbClr val="FFFFCC"/>
          </a:solidFill>
          <a:ln w="19050">
            <a:solidFill>
              <a:srgbClr val="FF6600"/>
            </a:solidFill>
            <a:miter lim="800000"/>
          </a:ln>
          <a:effectLst/>
        </p:spPr>
        <p:txBody>
          <a:bodyPr/>
          <a:lstStyle/>
          <a:p>
            <a:pPr algn="l" eaLnBrk="0" hangingPunct="0"/>
            <a:r>
              <a:rPr lang="en-US" altLang="zh-CN" sz="2000" b="1" i="1" dirty="0" err="1">
                <a:solidFill>
                  <a:srgbClr val="000000"/>
                </a:solidFill>
                <a:latin typeface="Times New Roman" panose="02020503050405090304" pitchFamily="18" charset="0"/>
              </a:rPr>
              <a:t>u</a:t>
            </a:r>
            <a:r>
              <a:rPr lang="en-US" altLang="zh-CN" sz="2000" b="1" baseline="-25000" dirty="0" err="1">
                <a:solidFill>
                  <a:srgbClr val="000000"/>
                </a:solidFill>
                <a:latin typeface="Times New Roman" panose="02020503050405090304" pitchFamily="18" charset="0"/>
              </a:rPr>
              <a:t>GS</a:t>
            </a:r>
            <a:r>
              <a:rPr lang="zh-CN" altLang="en-US" sz="2000" b="1" dirty="0">
                <a:solidFill>
                  <a:srgbClr val="000000"/>
                </a:solidFill>
                <a:latin typeface="Times New Roman" panose="02020503050405090304" pitchFamily="18" charset="0"/>
              </a:rPr>
              <a:t>＞</a:t>
            </a:r>
            <a:r>
              <a:rPr lang="en-US" altLang="zh-CN" sz="2000" b="1" i="1" dirty="0">
                <a:solidFill>
                  <a:srgbClr val="000000"/>
                </a:solidFill>
                <a:latin typeface="Times New Roman" panose="02020503050405090304" pitchFamily="18" charset="0"/>
              </a:rPr>
              <a:t>U</a:t>
            </a:r>
            <a:r>
              <a:rPr lang="en-US" altLang="zh-CN" sz="2000" b="1" baseline="-25000" dirty="0">
                <a:solidFill>
                  <a:srgbClr val="000000"/>
                </a:solidFill>
                <a:latin typeface="Times New Roman" panose="02020503050405090304" pitchFamily="18" charset="0"/>
              </a:rPr>
              <a:t>GS</a:t>
            </a:r>
            <a:r>
              <a:rPr lang="zh-CN" altLang="en-US" sz="2000" b="1" baseline="-25000" dirty="0">
                <a:solidFill>
                  <a:srgbClr val="000000"/>
                </a:solidFill>
                <a:latin typeface="Times New Roman" panose="02020503050405090304" pitchFamily="18" charset="0"/>
              </a:rPr>
              <a:t>（</a:t>
            </a:r>
            <a:r>
              <a:rPr lang="en-US" altLang="zh-CN" sz="2000" b="1" baseline="-25000" dirty="0">
                <a:solidFill>
                  <a:srgbClr val="000000"/>
                </a:solidFill>
                <a:latin typeface="Times New Roman" panose="02020503050405090304" pitchFamily="18" charset="0"/>
              </a:rPr>
              <a:t>off</a:t>
            </a:r>
            <a:r>
              <a:rPr lang="zh-CN" altLang="en-US" sz="2000" b="1" baseline="-25000" dirty="0">
                <a:solidFill>
                  <a:srgbClr val="000000"/>
                </a:solidFill>
                <a:latin typeface="Times New Roman" panose="02020503050405090304" pitchFamily="18" charset="0"/>
              </a:rPr>
              <a:t>）</a:t>
            </a:r>
            <a:r>
              <a:rPr lang="zh-CN" altLang="en-US" sz="2000" b="1" dirty="0">
                <a:solidFill>
                  <a:srgbClr val="000000"/>
                </a:solidFill>
                <a:latin typeface="Times New Roman" panose="02020503050405090304" pitchFamily="18" charset="0"/>
              </a:rPr>
              <a:t>且不变，</a:t>
            </a:r>
            <a:r>
              <a:rPr lang="en-US" altLang="zh-CN" sz="2000" b="1" i="1" dirty="0">
                <a:solidFill>
                  <a:srgbClr val="000000"/>
                </a:solidFill>
                <a:latin typeface="Times New Roman" panose="02020503050405090304" pitchFamily="18" charset="0"/>
              </a:rPr>
              <a:t>V</a:t>
            </a:r>
            <a:r>
              <a:rPr lang="en-US" altLang="zh-CN" sz="2000" b="1" baseline="-25000" dirty="0">
                <a:solidFill>
                  <a:srgbClr val="000000"/>
                </a:solidFill>
                <a:latin typeface="Times New Roman" panose="02020503050405090304" pitchFamily="18" charset="0"/>
              </a:rPr>
              <a:t>DD</a:t>
            </a:r>
            <a:r>
              <a:rPr lang="zh-CN" altLang="en-US" sz="2000" b="1" dirty="0">
                <a:solidFill>
                  <a:srgbClr val="000000"/>
                </a:solidFill>
                <a:latin typeface="Times New Roman" panose="02020503050405090304" pitchFamily="18" charset="0"/>
              </a:rPr>
              <a:t>增大，</a:t>
            </a:r>
            <a:r>
              <a:rPr lang="en-US" altLang="zh-CN" sz="2000" b="1" i="1" dirty="0" err="1">
                <a:solidFill>
                  <a:srgbClr val="000000"/>
                </a:solidFill>
                <a:latin typeface="Times New Roman" panose="02020503050405090304" pitchFamily="18" charset="0"/>
              </a:rPr>
              <a:t>i</a:t>
            </a:r>
            <a:r>
              <a:rPr lang="en-US" altLang="zh-CN" sz="2000" b="1" baseline="-25000" dirty="0" err="1">
                <a:solidFill>
                  <a:srgbClr val="000000"/>
                </a:solidFill>
                <a:latin typeface="Times New Roman" panose="02020503050405090304" pitchFamily="18" charset="0"/>
              </a:rPr>
              <a:t>D</a:t>
            </a:r>
            <a:r>
              <a:rPr lang="zh-CN" altLang="en-US" sz="2000" b="1" dirty="0">
                <a:solidFill>
                  <a:srgbClr val="000000"/>
                </a:solidFill>
                <a:latin typeface="Times New Roman" panose="02020503050405090304" pitchFamily="18" charset="0"/>
              </a:rPr>
              <a:t>增大。</a:t>
            </a:r>
            <a:endParaRPr kumimoji="1" lang="zh-CN" altLang="en-US" sz="2000" b="1" dirty="0">
              <a:latin typeface="Times New Roman" panose="02020503050405090304" pitchFamily="18" charset="0"/>
            </a:endParaRPr>
          </a:p>
        </p:txBody>
      </p:sp>
      <p:graphicFrame>
        <p:nvGraphicFramePr>
          <p:cNvPr id="8" name="Object 6"/>
          <p:cNvGraphicFramePr>
            <a:graphicFrameLocks noChangeAspect="1"/>
          </p:cNvGraphicFramePr>
          <p:nvPr>
            <p:custDataLst>
              <p:tags r:id="rId10"/>
            </p:custDataLst>
          </p:nvPr>
        </p:nvGraphicFramePr>
        <p:xfrm>
          <a:off x="4217933" y="2102468"/>
          <a:ext cx="2971800" cy="2255838"/>
        </p:xfrm>
        <a:graphic>
          <a:graphicData uri="http://schemas.openxmlformats.org/presentationml/2006/ole">
            <mc:AlternateContent xmlns:mc="http://schemas.openxmlformats.org/markup-compatibility/2006">
              <mc:Choice xmlns:v="urn:schemas-microsoft-com:vml" Requires="v">
                <p:oleObj spid="_x0000_s49171" name="Photo Editor 照片" r:id="rId11" imgW="10906125" imgH="8277225" progId="MSPhotoEd.3">
                  <p:embed/>
                </p:oleObj>
              </mc:Choice>
              <mc:Fallback>
                <p:oleObj name="Photo Editor 照片" r:id="rId11" imgW="10906125" imgH="8277225" progId="MSPhotoEd.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7933" y="2102468"/>
                        <a:ext cx="2971800"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AutoShape 7"/>
          <p:cNvSpPr/>
          <p:nvPr>
            <p:custDataLst>
              <p:tags r:id="rId13"/>
            </p:custDataLst>
          </p:nvPr>
        </p:nvSpPr>
        <p:spPr bwMode="auto">
          <a:xfrm>
            <a:off x="6374836" y="1531826"/>
            <a:ext cx="1120775" cy="444500"/>
          </a:xfrm>
          <a:prstGeom prst="borderCallout1">
            <a:avLst>
              <a:gd name="adj1" fmla="val 58705"/>
              <a:gd name="adj2" fmla="val -644"/>
              <a:gd name="adj3" fmla="val 203560"/>
              <a:gd name="adj4" fmla="val -60292"/>
            </a:avLst>
          </a:prstGeom>
          <a:solidFill>
            <a:srgbClr val="FFFFCC"/>
          </a:solidFill>
          <a:ln w="19050">
            <a:solidFill>
              <a:srgbClr val="FF6600"/>
            </a:solidFill>
            <a:miter lim="800000"/>
          </a:ln>
          <a:effectLst/>
        </p:spPr>
        <p:txBody>
          <a:bodyPr/>
          <a:lstStyle/>
          <a:p>
            <a:pPr algn="ctr"/>
            <a:r>
              <a:rPr kumimoji="1" lang="zh-CN" altLang="en-US" sz="2000" b="1">
                <a:latin typeface="Times New Roman" panose="02020503050405090304" pitchFamily="18" charset="0"/>
              </a:rPr>
              <a:t>预夹断</a:t>
            </a:r>
            <a:endParaRPr kumimoji="1" lang="zh-CN" altLang="en-US" sz="2000" b="1">
              <a:latin typeface="Times New Roman" panose="02020503050405090304" pitchFamily="18" charset="0"/>
            </a:endParaRPr>
          </a:p>
        </p:txBody>
      </p:sp>
      <p:sp>
        <p:nvSpPr>
          <p:cNvPr id="10" name="Text Box 8"/>
          <p:cNvSpPr txBox="1">
            <a:spLocks noChangeArrowheads="1"/>
          </p:cNvSpPr>
          <p:nvPr>
            <p:custDataLst>
              <p:tags r:id="rId14"/>
            </p:custDataLst>
          </p:nvPr>
        </p:nvSpPr>
        <p:spPr bwMode="auto">
          <a:xfrm>
            <a:off x="4103753" y="1516932"/>
            <a:ext cx="1917700" cy="461665"/>
          </a:xfrm>
          <a:prstGeom prst="rect">
            <a:avLst/>
          </a:prstGeom>
          <a:solidFill>
            <a:srgbClr val="00FFFF"/>
          </a:solidFill>
          <a:ln w="9525">
            <a:solidFill>
              <a:srgbClr val="FF0000"/>
            </a:solidFill>
            <a:miter lim="800000"/>
          </a:ln>
          <a:effectLst/>
        </p:spPr>
        <p:txBody>
          <a:bodyPr>
            <a:spAutoFit/>
          </a:bodyPr>
          <a:lstStyle/>
          <a:p>
            <a:pPr algn="l">
              <a:spcBef>
                <a:spcPct val="50000"/>
              </a:spcBef>
            </a:pPr>
            <a:r>
              <a:rPr lang="en-US" altLang="zh-CN" sz="2400" b="1" i="1" dirty="0" err="1">
                <a:solidFill>
                  <a:srgbClr val="000000"/>
                </a:solidFill>
                <a:latin typeface="Times New Roman" panose="02020503050405090304" pitchFamily="18" charset="0"/>
              </a:rPr>
              <a:t>u</a:t>
            </a:r>
            <a:r>
              <a:rPr lang="en-US" altLang="zh-CN" sz="2400" b="1" baseline="-25000" dirty="0" err="1">
                <a:solidFill>
                  <a:srgbClr val="000000"/>
                </a:solidFill>
                <a:latin typeface="Times New Roman" panose="02020503050405090304" pitchFamily="18" charset="0"/>
              </a:rPr>
              <a:t>GD</a:t>
            </a:r>
            <a:r>
              <a:rPr lang="zh-CN" altLang="en-US" sz="2400" b="1" dirty="0">
                <a:solidFill>
                  <a:srgbClr val="000000"/>
                </a:solidFill>
                <a:latin typeface="Times New Roman" panose="02020503050405090304" pitchFamily="18" charset="0"/>
              </a:rPr>
              <a:t>＝</a:t>
            </a:r>
            <a:r>
              <a:rPr lang="en-US" altLang="zh-CN" sz="2400" b="1" i="1" dirty="0">
                <a:solidFill>
                  <a:srgbClr val="000000"/>
                </a:solidFill>
                <a:latin typeface="Times New Roman" panose="02020503050405090304" pitchFamily="18" charset="0"/>
              </a:rPr>
              <a:t>U</a:t>
            </a:r>
            <a:r>
              <a:rPr lang="en-US" altLang="zh-CN" sz="2400" b="1" baseline="-25000" dirty="0">
                <a:solidFill>
                  <a:srgbClr val="000000"/>
                </a:solidFill>
                <a:latin typeface="Times New Roman" panose="02020503050405090304" pitchFamily="18" charset="0"/>
              </a:rPr>
              <a:t>GS</a:t>
            </a:r>
            <a:r>
              <a:rPr lang="zh-CN" altLang="en-US" sz="2400" b="1" baseline="-25000" dirty="0">
                <a:solidFill>
                  <a:srgbClr val="000000"/>
                </a:solidFill>
                <a:latin typeface="Times New Roman" panose="02020503050405090304" pitchFamily="18" charset="0"/>
              </a:rPr>
              <a:t>（</a:t>
            </a:r>
            <a:r>
              <a:rPr lang="en-US" altLang="zh-CN" sz="2400" b="1" baseline="-25000" dirty="0">
                <a:solidFill>
                  <a:srgbClr val="000000"/>
                </a:solidFill>
                <a:latin typeface="Times New Roman" panose="02020503050405090304" pitchFamily="18" charset="0"/>
              </a:rPr>
              <a:t>off</a:t>
            </a:r>
            <a:r>
              <a:rPr lang="zh-CN" altLang="en-US" sz="2400" b="1" baseline="-25000" dirty="0">
                <a:solidFill>
                  <a:srgbClr val="000000"/>
                </a:solidFill>
                <a:latin typeface="Times New Roman" panose="02020503050405090304" pitchFamily="18" charset="0"/>
              </a:rPr>
              <a:t>）</a:t>
            </a:r>
            <a:endParaRPr lang="zh-CN" altLang="en-US" sz="2400" b="1" baseline="-25000" dirty="0">
              <a:solidFill>
                <a:srgbClr val="000000"/>
              </a:solidFill>
              <a:latin typeface="Times New Roman" panose="02020503050405090304" pitchFamily="18" charset="0"/>
            </a:endParaRPr>
          </a:p>
        </p:txBody>
      </p:sp>
      <p:sp>
        <p:nvSpPr>
          <p:cNvPr id="11" name="AutoShape 9"/>
          <p:cNvSpPr/>
          <p:nvPr>
            <p:custDataLst>
              <p:tags r:id="rId15"/>
            </p:custDataLst>
          </p:nvPr>
        </p:nvSpPr>
        <p:spPr bwMode="auto">
          <a:xfrm>
            <a:off x="6458255" y="5033773"/>
            <a:ext cx="5419635" cy="784539"/>
          </a:xfrm>
          <a:prstGeom prst="borderCallout1">
            <a:avLst>
              <a:gd name="adj1" fmla="val 1360"/>
              <a:gd name="adj2" fmla="val 27219"/>
              <a:gd name="adj3" fmla="val -208868"/>
              <a:gd name="adj4" fmla="val 42565"/>
            </a:avLst>
          </a:prstGeom>
          <a:solidFill>
            <a:srgbClr val="FFFFCC"/>
          </a:solidFill>
          <a:ln w="19050">
            <a:solidFill>
              <a:srgbClr val="FF6600"/>
            </a:solidFill>
            <a:miter lim="800000"/>
          </a:ln>
          <a:effectLst/>
        </p:spPr>
        <p:txBody>
          <a:bodyPr/>
          <a:lstStyle/>
          <a:p>
            <a:pPr algn="l"/>
            <a:r>
              <a:rPr lang="en-US" altLang="zh-CN" sz="2000" b="1" i="1" dirty="0" smtClean="0">
                <a:solidFill>
                  <a:srgbClr val="000000"/>
                </a:solidFill>
                <a:latin typeface="Times New Roman" panose="02020503050405090304" pitchFamily="18" charset="0"/>
              </a:rPr>
              <a:t>V</a:t>
            </a:r>
            <a:r>
              <a:rPr lang="en-US" altLang="zh-CN" sz="2000" b="1" baseline="-25000" dirty="0" smtClean="0">
                <a:solidFill>
                  <a:srgbClr val="000000"/>
                </a:solidFill>
                <a:latin typeface="Times New Roman" panose="02020503050405090304" pitchFamily="18" charset="0"/>
              </a:rPr>
              <a:t>DD</a:t>
            </a:r>
            <a:r>
              <a:rPr lang="zh-CN" altLang="en-US" sz="2000" b="1" dirty="0">
                <a:solidFill>
                  <a:srgbClr val="000000"/>
                </a:solidFill>
                <a:latin typeface="Times New Roman" panose="02020503050405090304" pitchFamily="18" charset="0"/>
              </a:rPr>
              <a:t>的增大，几乎全部用来克服沟道的电阻，</a:t>
            </a:r>
            <a:r>
              <a:rPr lang="en-US" altLang="zh-CN" sz="2000" b="1" i="1" dirty="0" err="1">
                <a:solidFill>
                  <a:srgbClr val="000000"/>
                </a:solidFill>
                <a:latin typeface="Times New Roman" panose="02020503050405090304" pitchFamily="18" charset="0"/>
              </a:rPr>
              <a:t>i</a:t>
            </a:r>
            <a:r>
              <a:rPr lang="en-US" altLang="zh-CN" sz="2000" b="1" baseline="-25000" dirty="0" err="1">
                <a:solidFill>
                  <a:srgbClr val="000000"/>
                </a:solidFill>
                <a:latin typeface="Times New Roman" panose="02020503050405090304" pitchFamily="18" charset="0"/>
              </a:rPr>
              <a:t>D</a:t>
            </a:r>
            <a:r>
              <a:rPr lang="zh-CN" altLang="en-US" sz="2000" b="1" dirty="0">
                <a:solidFill>
                  <a:srgbClr val="000000"/>
                </a:solidFill>
                <a:latin typeface="Times New Roman" panose="02020503050405090304" pitchFamily="18" charset="0"/>
              </a:rPr>
              <a:t>几乎不变，进入恒流区，</a:t>
            </a:r>
            <a:r>
              <a:rPr lang="en-US" altLang="zh-CN" sz="2000" b="1" i="1" dirty="0" err="1">
                <a:solidFill>
                  <a:srgbClr val="000000"/>
                </a:solidFill>
                <a:latin typeface="Times New Roman" panose="02020503050405090304" pitchFamily="18" charset="0"/>
              </a:rPr>
              <a:t>i</a:t>
            </a:r>
            <a:r>
              <a:rPr lang="en-US" altLang="zh-CN" sz="2000" b="1" baseline="-25000" dirty="0" err="1">
                <a:solidFill>
                  <a:srgbClr val="000000"/>
                </a:solidFill>
                <a:latin typeface="Times New Roman" panose="02020503050405090304" pitchFamily="18" charset="0"/>
              </a:rPr>
              <a:t>D</a:t>
            </a:r>
            <a:r>
              <a:rPr lang="zh-CN" altLang="en-US" sz="2000" b="1" dirty="0">
                <a:solidFill>
                  <a:srgbClr val="000000"/>
                </a:solidFill>
                <a:latin typeface="Times New Roman" panose="02020503050405090304" pitchFamily="18" charset="0"/>
              </a:rPr>
              <a:t>几乎仅仅决定于</a:t>
            </a:r>
            <a:r>
              <a:rPr lang="en-US" altLang="zh-CN" sz="2000" b="1" i="1" dirty="0" err="1">
                <a:solidFill>
                  <a:srgbClr val="000000"/>
                </a:solidFill>
                <a:latin typeface="Times New Roman" panose="02020503050405090304" pitchFamily="18" charset="0"/>
              </a:rPr>
              <a:t>u</a:t>
            </a:r>
            <a:r>
              <a:rPr lang="en-US" altLang="zh-CN" sz="2000" b="1" baseline="-25000" dirty="0" err="1">
                <a:solidFill>
                  <a:srgbClr val="000000"/>
                </a:solidFill>
                <a:latin typeface="Times New Roman" panose="02020503050405090304" pitchFamily="18" charset="0"/>
              </a:rPr>
              <a:t>GS</a:t>
            </a:r>
            <a:r>
              <a:rPr lang="zh-CN" altLang="en-US" sz="2000" b="1" dirty="0">
                <a:solidFill>
                  <a:srgbClr val="000000"/>
                </a:solidFill>
                <a:latin typeface="Times New Roman" panose="02020503050405090304" pitchFamily="18" charset="0"/>
              </a:rPr>
              <a:t>。</a:t>
            </a:r>
            <a:endParaRPr lang="zh-CN" altLang="en-US" sz="2000" b="1" dirty="0">
              <a:solidFill>
                <a:srgbClr val="000000"/>
              </a:solidFill>
              <a:latin typeface="Times New Roman" panose="02020503050405090304" pitchFamily="18" charset="0"/>
            </a:endParaRPr>
          </a:p>
        </p:txBody>
      </p:sp>
      <p:sp>
        <p:nvSpPr>
          <p:cNvPr id="12" name="Text Box 10"/>
          <p:cNvSpPr txBox="1">
            <a:spLocks noChangeArrowheads="1"/>
          </p:cNvSpPr>
          <p:nvPr>
            <p:custDataLst>
              <p:tags r:id="rId16"/>
            </p:custDataLst>
          </p:nvPr>
        </p:nvSpPr>
        <p:spPr bwMode="auto">
          <a:xfrm>
            <a:off x="1028286" y="5197442"/>
            <a:ext cx="5791200" cy="457200"/>
          </a:xfrm>
          <a:prstGeom prst="rect">
            <a:avLst/>
          </a:prstGeom>
          <a:noFill/>
          <a:ln w="19050">
            <a:noFill/>
            <a:miter lim="800000"/>
          </a:ln>
          <a:effectLst/>
        </p:spPr>
        <p:txBody>
          <a:bodyPr>
            <a:spAutoFit/>
          </a:bodyPr>
          <a:lstStyle/>
          <a:p>
            <a:pPr algn="l">
              <a:spcBef>
                <a:spcPct val="50000"/>
              </a:spcBef>
            </a:pPr>
            <a:r>
              <a:rPr kumimoji="1" lang="zh-CN" altLang="en-US" sz="2400" b="1" dirty="0">
                <a:solidFill>
                  <a:srgbClr val="A50021"/>
                </a:solidFill>
                <a:latin typeface="Times New Roman" panose="02020503050405090304" pitchFamily="18" charset="0"/>
              </a:rPr>
              <a:t>场效应管工作在恒流区的条件是什么？</a:t>
            </a:r>
            <a:endParaRPr kumimoji="1" lang="zh-CN" altLang="en-US" sz="2400" b="1" dirty="0">
              <a:solidFill>
                <a:srgbClr val="A50021"/>
              </a:solidFill>
              <a:latin typeface="Times New Roman" panose="02020503050405090304" pitchFamily="18" charset="0"/>
            </a:endParaRPr>
          </a:p>
        </p:txBody>
      </p:sp>
      <p:sp>
        <p:nvSpPr>
          <p:cNvPr id="13" name="Text Box 11"/>
          <p:cNvSpPr txBox="1">
            <a:spLocks noChangeArrowheads="1"/>
          </p:cNvSpPr>
          <p:nvPr>
            <p:custDataLst>
              <p:tags r:id="rId17"/>
            </p:custDataLst>
          </p:nvPr>
        </p:nvSpPr>
        <p:spPr bwMode="auto">
          <a:xfrm>
            <a:off x="1208798" y="1482737"/>
            <a:ext cx="1981184" cy="461665"/>
          </a:xfrm>
          <a:prstGeom prst="rect">
            <a:avLst/>
          </a:prstGeom>
          <a:solidFill>
            <a:srgbClr val="00FFFF"/>
          </a:solidFill>
          <a:ln w="9525">
            <a:solidFill>
              <a:srgbClr val="FF0000"/>
            </a:solidFill>
            <a:miter lim="800000"/>
          </a:ln>
          <a:effectLst/>
        </p:spPr>
        <p:txBody>
          <a:bodyPr wrap="square">
            <a:spAutoFit/>
          </a:bodyPr>
          <a:lstStyle/>
          <a:p>
            <a:pPr algn="l">
              <a:spcBef>
                <a:spcPct val="50000"/>
              </a:spcBef>
            </a:pPr>
            <a:r>
              <a:rPr lang="en-US" altLang="zh-CN" sz="2400" b="1" i="1" dirty="0" err="1">
                <a:solidFill>
                  <a:srgbClr val="000000"/>
                </a:solidFill>
                <a:latin typeface="Times New Roman" panose="02020503050405090304" pitchFamily="18" charset="0"/>
              </a:rPr>
              <a:t>u</a:t>
            </a:r>
            <a:r>
              <a:rPr lang="en-US" altLang="zh-CN" sz="2400" b="1" baseline="-25000" dirty="0" err="1">
                <a:solidFill>
                  <a:srgbClr val="000000"/>
                </a:solidFill>
                <a:latin typeface="Times New Roman" panose="02020503050405090304" pitchFamily="18" charset="0"/>
              </a:rPr>
              <a:t>GD</a:t>
            </a:r>
            <a:r>
              <a:rPr lang="en-US" altLang="zh-CN" sz="2400" b="1" dirty="0">
                <a:solidFill>
                  <a:srgbClr val="000000"/>
                </a:solidFill>
                <a:latin typeface="Times New Roman" panose="02020503050405090304" pitchFamily="18" charset="0"/>
              </a:rPr>
              <a:t>&gt;</a:t>
            </a:r>
            <a:r>
              <a:rPr lang="en-US" altLang="zh-CN" sz="2400" b="1" i="1" dirty="0">
                <a:solidFill>
                  <a:srgbClr val="000000"/>
                </a:solidFill>
                <a:latin typeface="Times New Roman" panose="02020503050405090304" pitchFamily="18" charset="0"/>
              </a:rPr>
              <a:t>U</a:t>
            </a:r>
            <a:r>
              <a:rPr lang="en-US" altLang="zh-CN" sz="2400" b="1" baseline="-25000" dirty="0">
                <a:solidFill>
                  <a:srgbClr val="000000"/>
                </a:solidFill>
                <a:latin typeface="Times New Roman" panose="02020503050405090304" pitchFamily="18" charset="0"/>
              </a:rPr>
              <a:t>GS</a:t>
            </a:r>
            <a:r>
              <a:rPr lang="zh-CN" altLang="en-US" sz="2400" b="1" baseline="-25000" dirty="0">
                <a:solidFill>
                  <a:srgbClr val="000000"/>
                </a:solidFill>
                <a:latin typeface="Times New Roman" panose="02020503050405090304" pitchFamily="18" charset="0"/>
              </a:rPr>
              <a:t>（</a:t>
            </a:r>
            <a:r>
              <a:rPr lang="en-US" altLang="zh-CN" sz="2400" b="1" baseline="-25000" dirty="0">
                <a:solidFill>
                  <a:srgbClr val="000000"/>
                </a:solidFill>
                <a:latin typeface="Times New Roman" panose="02020503050405090304" pitchFamily="18" charset="0"/>
              </a:rPr>
              <a:t>off</a:t>
            </a:r>
            <a:r>
              <a:rPr lang="zh-CN" altLang="en-US" sz="2400" b="1" baseline="-25000" dirty="0">
                <a:solidFill>
                  <a:srgbClr val="000000"/>
                </a:solidFill>
                <a:latin typeface="Times New Roman" panose="02020503050405090304" pitchFamily="18" charset="0"/>
              </a:rPr>
              <a:t>）</a:t>
            </a:r>
            <a:endParaRPr lang="zh-CN" altLang="en-US" sz="2400" b="1" baseline="-25000" dirty="0">
              <a:solidFill>
                <a:srgbClr val="000000"/>
              </a:solidFill>
              <a:latin typeface="Times New Roman" panose="02020503050405090304" pitchFamily="18" charset="0"/>
            </a:endParaRPr>
          </a:p>
        </p:txBody>
      </p:sp>
      <p:sp>
        <p:nvSpPr>
          <p:cNvPr id="14" name="Text Box 12"/>
          <p:cNvSpPr txBox="1">
            <a:spLocks noChangeArrowheads="1"/>
          </p:cNvSpPr>
          <p:nvPr>
            <p:custDataLst>
              <p:tags r:id="rId18"/>
            </p:custDataLst>
          </p:nvPr>
        </p:nvSpPr>
        <p:spPr bwMode="auto">
          <a:xfrm>
            <a:off x="7740505" y="1531826"/>
            <a:ext cx="1801813" cy="461665"/>
          </a:xfrm>
          <a:prstGeom prst="rect">
            <a:avLst/>
          </a:prstGeom>
          <a:solidFill>
            <a:srgbClr val="00FFFF"/>
          </a:solidFill>
          <a:ln w="9525">
            <a:solidFill>
              <a:srgbClr val="FF0000"/>
            </a:solidFill>
            <a:miter lim="800000"/>
          </a:ln>
          <a:effectLst/>
        </p:spPr>
        <p:txBody>
          <a:bodyPr>
            <a:spAutoFit/>
          </a:bodyPr>
          <a:lstStyle/>
          <a:p>
            <a:pPr algn="l">
              <a:spcBef>
                <a:spcPct val="50000"/>
              </a:spcBef>
            </a:pPr>
            <a:r>
              <a:rPr lang="en-US" altLang="zh-CN" sz="2400" b="1" i="1">
                <a:solidFill>
                  <a:srgbClr val="000000"/>
                </a:solidFill>
                <a:latin typeface="Times New Roman" panose="02020503050405090304" pitchFamily="18" charset="0"/>
              </a:rPr>
              <a:t>u</a:t>
            </a:r>
            <a:r>
              <a:rPr lang="en-US" altLang="zh-CN" sz="2400" b="1" baseline="-25000">
                <a:solidFill>
                  <a:srgbClr val="000000"/>
                </a:solidFill>
                <a:latin typeface="Times New Roman" panose="02020503050405090304" pitchFamily="18" charset="0"/>
              </a:rPr>
              <a:t>GD</a:t>
            </a:r>
            <a:r>
              <a:rPr lang="en-US" altLang="zh-CN" sz="2400" b="1">
                <a:solidFill>
                  <a:srgbClr val="000000"/>
                </a:solidFill>
                <a:latin typeface="Times New Roman" panose="02020503050405090304" pitchFamily="18" charset="0"/>
              </a:rPr>
              <a:t>&lt;</a:t>
            </a:r>
            <a:r>
              <a:rPr lang="en-US" altLang="zh-CN" sz="2400" b="1" i="1">
                <a:solidFill>
                  <a:srgbClr val="000000"/>
                </a:solidFill>
                <a:latin typeface="Times New Roman" panose="02020503050405090304" pitchFamily="18" charset="0"/>
              </a:rPr>
              <a:t>U</a:t>
            </a:r>
            <a:r>
              <a:rPr lang="en-US" altLang="zh-CN" sz="2400" b="1" baseline="-25000">
                <a:solidFill>
                  <a:srgbClr val="000000"/>
                </a:solidFill>
                <a:latin typeface="Times New Roman" panose="02020503050405090304" pitchFamily="18" charset="0"/>
              </a:rPr>
              <a:t>GS</a:t>
            </a:r>
            <a:r>
              <a:rPr lang="zh-CN" altLang="en-US" sz="2400" b="1" baseline="-25000">
                <a:solidFill>
                  <a:srgbClr val="000000"/>
                </a:solidFill>
                <a:latin typeface="Times New Roman" panose="02020503050405090304" pitchFamily="18" charset="0"/>
              </a:rPr>
              <a:t>（</a:t>
            </a:r>
            <a:r>
              <a:rPr lang="en-US" altLang="zh-CN" sz="2400" b="1" baseline="-25000">
                <a:solidFill>
                  <a:srgbClr val="000000"/>
                </a:solidFill>
                <a:latin typeface="Times New Roman" panose="02020503050405090304" pitchFamily="18" charset="0"/>
              </a:rPr>
              <a:t>off</a:t>
            </a:r>
            <a:r>
              <a:rPr lang="zh-CN" altLang="en-US" sz="2400" b="1" baseline="-25000">
                <a:solidFill>
                  <a:srgbClr val="000000"/>
                </a:solidFill>
                <a:latin typeface="Times New Roman" panose="02020503050405090304" pitchFamily="18" charset="0"/>
              </a:rPr>
              <a:t>）</a:t>
            </a:r>
            <a:endParaRPr lang="zh-CN" altLang="en-US" sz="2400" b="1" baseline="-25000">
              <a:solidFill>
                <a:srgbClr val="000000"/>
              </a:solidFill>
              <a:latin typeface="Times New Roman" panose="02020503050405090304" pitchFamily="18"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9" grpId="0" bldLvl="0" animBg="1" autoUpdateAnimBg="0"/>
      <p:bldP spid="10" grpId="0" bldLvl="0" animBg="1" autoUpdateAnimBg="0"/>
      <p:bldP spid="11" grpId="0" bldLvl="0" animBg="1" autoUpdateAnimBg="0"/>
      <p:bldP spid="12" grpId="0" bldLvl="0" animBg="1" autoUpdateAnimBg="0"/>
      <p:bldP spid="13" grpId="0" bldLvl="0" animBg="1" autoUpdateAnimBg="0"/>
      <p:bldP spid="14" grpId="0" bldLvl="0" animBg="1" autoUpdateAnimBg="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z010413"/>
          <p:cNvPicPr>
            <a:picLocks noChangeAspect="1" noChangeArrowheads="1"/>
          </p:cNvPicPr>
          <p:nvPr/>
        </p:nvPicPr>
        <p:blipFill>
          <a:blip r:embed="rId1" cstate="print"/>
          <a:srcRect l="33928" r="44804" b="88428"/>
          <a:stretch>
            <a:fillRect/>
          </a:stretch>
        </p:blipFill>
        <p:spPr bwMode="auto">
          <a:xfrm>
            <a:off x="2089739" y="3312924"/>
            <a:ext cx="3015668" cy="2802389"/>
          </a:xfrm>
          <a:prstGeom prst="rect">
            <a:avLst/>
          </a:prstGeom>
          <a:noFill/>
        </p:spPr>
      </p:pic>
      <p:graphicFrame>
        <p:nvGraphicFramePr>
          <p:cNvPr id="5" name="Object 3"/>
          <p:cNvGraphicFramePr>
            <a:graphicFrameLocks noChangeAspect="1"/>
          </p:cNvGraphicFramePr>
          <p:nvPr/>
        </p:nvGraphicFramePr>
        <p:xfrm>
          <a:off x="1496195" y="1616611"/>
          <a:ext cx="2698230" cy="697704"/>
        </p:xfrm>
        <a:graphic>
          <a:graphicData uri="http://schemas.openxmlformats.org/presentationml/2006/ole">
            <mc:AlternateContent xmlns:mc="http://schemas.openxmlformats.org/markup-compatibility/2006">
              <mc:Choice xmlns:v="urn:schemas-microsoft-com:vml" Requires="v">
                <p:oleObj spid="_x0000_s50196" name="Equation" r:id="rId2" imgW="1180465" imgH="304800" progId="Equation.3">
                  <p:embed/>
                </p:oleObj>
              </mc:Choice>
              <mc:Fallback>
                <p:oleObj name="Equation" r:id="rId2" imgW="1180465" imgH="304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195" y="1616611"/>
                        <a:ext cx="2698230" cy="697704"/>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6" name="AutoShape 4"/>
          <p:cNvSpPr/>
          <p:nvPr/>
        </p:nvSpPr>
        <p:spPr bwMode="auto">
          <a:xfrm>
            <a:off x="1454862" y="4582680"/>
            <a:ext cx="793597" cy="714237"/>
          </a:xfrm>
          <a:prstGeom prst="borderCallout2">
            <a:avLst>
              <a:gd name="adj1" fmla="val 36793"/>
              <a:gd name="adj2" fmla="val 106604"/>
              <a:gd name="adj3" fmla="val 35535"/>
              <a:gd name="adj4" fmla="val 140562"/>
              <a:gd name="adj5" fmla="val 156250"/>
              <a:gd name="adj6" fmla="val 178125"/>
            </a:avLst>
          </a:prstGeom>
          <a:solidFill>
            <a:srgbClr val="FFFFCC"/>
          </a:solidFill>
          <a:ln w="19050">
            <a:solidFill>
              <a:srgbClr val="FF0000"/>
            </a:solidFill>
            <a:miter lim="800000"/>
          </a:ln>
          <a:effectLst/>
        </p:spPr>
        <p:txBody>
          <a:bodyPr/>
          <a:lstStyle/>
          <a:p>
            <a:pPr eaLnBrk="0" hangingPunct="0"/>
            <a:r>
              <a:rPr lang="zh-CN" altLang="en-US" sz="2085" b="1" dirty="0">
                <a:solidFill>
                  <a:srgbClr val="000000"/>
                </a:solidFill>
                <a:latin typeface="Times New Roman" panose="02020503050405090304" pitchFamily="18" charset="0"/>
              </a:rPr>
              <a:t>夹断电压</a:t>
            </a:r>
            <a:endParaRPr lang="zh-CN" altLang="en-US" sz="2085" b="1" dirty="0">
              <a:solidFill>
                <a:srgbClr val="000000"/>
              </a:solidFill>
              <a:latin typeface="Times New Roman" panose="02020503050405090304" pitchFamily="18" charset="0"/>
            </a:endParaRPr>
          </a:p>
        </p:txBody>
      </p:sp>
      <p:sp>
        <p:nvSpPr>
          <p:cNvPr id="7" name="AutoShape 5"/>
          <p:cNvSpPr/>
          <p:nvPr/>
        </p:nvSpPr>
        <p:spPr bwMode="auto">
          <a:xfrm>
            <a:off x="1454862" y="3630363"/>
            <a:ext cx="1111036" cy="793597"/>
          </a:xfrm>
          <a:prstGeom prst="borderCallout2">
            <a:avLst>
              <a:gd name="adj1" fmla="val 15000"/>
              <a:gd name="adj2" fmla="val 107144"/>
              <a:gd name="adj3" fmla="val 15000"/>
              <a:gd name="adj4" fmla="val 167560"/>
              <a:gd name="adj5" fmla="val 60868"/>
              <a:gd name="adj6" fmla="val 234040"/>
            </a:avLst>
          </a:prstGeom>
          <a:solidFill>
            <a:srgbClr val="FFFFCC"/>
          </a:solidFill>
          <a:ln w="19050">
            <a:solidFill>
              <a:srgbClr val="FF0000"/>
            </a:solidFill>
            <a:miter lim="800000"/>
          </a:ln>
          <a:effectLst/>
        </p:spPr>
        <p:txBody>
          <a:bodyPr/>
          <a:lstStyle/>
          <a:p>
            <a:pPr eaLnBrk="0" hangingPunct="0"/>
            <a:r>
              <a:rPr lang="zh-CN" altLang="en-US" sz="2085" b="1" dirty="0">
                <a:latin typeface="Times New Roman" panose="02020503050405090304" pitchFamily="18" charset="0"/>
              </a:rPr>
              <a:t>漏极饱和电流</a:t>
            </a:r>
            <a:endParaRPr lang="zh-CN" altLang="en-US" sz="2085" b="1" dirty="0">
              <a:latin typeface="Times New Roman" panose="02020503050405090304" pitchFamily="18" charset="0"/>
            </a:endParaRPr>
          </a:p>
        </p:txBody>
      </p:sp>
      <p:sp>
        <p:nvSpPr>
          <p:cNvPr id="8" name="Rectangle 6"/>
          <p:cNvSpPr>
            <a:spLocks noGrp="1" noChangeArrowheads="1"/>
          </p:cNvSpPr>
          <p:nvPr>
            <p:ph type="title"/>
          </p:nvPr>
        </p:nvSpPr>
        <p:spPr>
          <a:xfrm>
            <a:off x="1039876" y="837894"/>
            <a:ext cx="8094689" cy="529065"/>
          </a:xfrm>
        </p:spPr>
        <p:txBody>
          <a:bodyPr>
            <a:normAutofit fontScale="90000"/>
          </a:bodyPr>
          <a:lstStyle/>
          <a:p>
            <a:pPr algn="l"/>
            <a:r>
              <a:rPr lang="zh-CN" altLang="en-US" sz="3750">
                <a:solidFill>
                  <a:schemeClr val="tx1"/>
                </a:solidFill>
                <a:latin typeface="Verdana" panose="020B0804030504040204" pitchFamily="34" charset="0"/>
                <a:ea typeface="华文行楷" panose="02010800040101010101" pitchFamily="2" charset="-122"/>
              </a:rPr>
              <a:t>转移特性</a:t>
            </a:r>
            <a:endParaRPr lang="zh-CN" altLang="en-US" sz="3750">
              <a:solidFill>
                <a:schemeClr val="tx1"/>
              </a:solidFill>
              <a:latin typeface="Verdana" panose="020B0804030504040204" pitchFamily="34" charset="0"/>
              <a:ea typeface="华文行楷" panose="02010800040101010101" pitchFamily="2" charset="-122"/>
            </a:endParaRPr>
          </a:p>
        </p:txBody>
      </p:sp>
      <p:sp>
        <p:nvSpPr>
          <p:cNvPr id="9" name="Text Box 7"/>
          <p:cNvSpPr txBox="1">
            <a:spLocks noChangeArrowheads="1"/>
          </p:cNvSpPr>
          <p:nvPr/>
        </p:nvSpPr>
        <p:spPr bwMode="auto">
          <a:xfrm>
            <a:off x="1178756" y="2489568"/>
            <a:ext cx="9285084" cy="475615"/>
          </a:xfrm>
          <a:prstGeom prst="rect">
            <a:avLst/>
          </a:prstGeom>
          <a:noFill/>
          <a:ln w="9525">
            <a:noFill/>
            <a:miter lim="800000"/>
          </a:ln>
          <a:effectLst/>
        </p:spPr>
        <p:txBody>
          <a:bodyPr>
            <a:spAutoFit/>
          </a:bodyPr>
          <a:lstStyle/>
          <a:p>
            <a:pPr algn="l">
              <a:spcBef>
                <a:spcPct val="50000"/>
              </a:spcBef>
            </a:pPr>
            <a:r>
              <a:rPr kumimoji="1" lang="zh-CN" altLang="en-US" sz="2500" b="1" dirty="0">
                <a:latin typeface="Times New Roman" panose="02020503050405090304" pitchFamily="18" charset="0"/>
              </a:rPr>
              <a:t>场效应管工作在恒流区，因而</a:t>
            </a:r>
            <a:r>
              <a:rPr kumimoji="1" lang="en-US" altLang="zh-CN" sz="2500" b="1" i="1" dirty="0" err="1">
                <a:latin typeface="Times New Roman" panose="02020503050405090304" pitchFamily="18" charset="0"/>
              </a:rPr>
              <a:t>u</a:t>
            </a:r>
            <a:r>
              <a:rPr kumimoji="1" lang="en-US" altLang="zh-CN" sz="2500" b="1" baseline="-25000" dirty="0" err="1">
                <a:latin typeface="Times New Roman" panose="02020503050405090304" pitchFamily="18" charset="0"/>
              </a:rPr>
              <a:t>GS</a:t>
            </a:r>
            <a:r>
              <a:rPr kumimoji="1" lang="zh-CN" altLang="en-US" sz="2500" b="1" dirty="0">
                <a:latin typeface="Times New Roman" panose="02020503050405090304" pitchFamily="18" charset="0"/>
              </a:rPr>
              <a:t>＞</a:t>
            </a:r>
            <a:r>
              <a:rPr kumimoji="1" lang="en-US" altLang="zh-CN" sz="2500" b="1" i="1" dirty="0">
                <a:latin typeface="Times New Roman" panose="02020503050405090304" pitchFamily="18" charset="0"/>
              </a:rPr>
              <a:t>U</a:t>
            </a:r>
            <a:r>
              <a:rPr kumimoji="1" lang="en-US" altLang="zh-CN" sz="2500" b="1" baseline="-25000" dirty="0">
                <a:latin typeface="Times New Roman" panose="02020503050405090304" pitchFamily="18" charset="0"/>
              </a:rPr>
              <a:t>GS</a:t>
            </a:r>
            <a:r>
              <a:rPr kumimoji="1" lang="zh-CN" altLang="en-US" sz="2500" b="1" baseline="-25000" dirty="0">
                <a:latin typeface="Times New Roman" panose="02020503050405090304" pitchFamily="18" charset="0"/>
              </a:rPr>
              <a:t>（</a:t>
            </a:r>
            <a:r>
              <a:rPr kumimoji="1" lang="en-US" altLang="zh-CN" sz="2500" b="1" baseline="-25000" dirty="0">
                <a:latin typeface="Times New Roman" panose="02020503050405090304" pitchFamily="18" charset="0"/>
              </a:rPr>
              <a:t>off</a:t>
            </a:r>
            <a:r>
              <a:rPr kumimoji="1" lang="zh-CN" altLang="en-US" sz="2500" b="1" baseline="-25000" dirty="0">
                <a:latin typeface="Times New Roman" panose="02020503050405090304" pitchFamily="18" charset="0"/>
              </a:rPr>
              <a:t>）</a:t>
            </a:r>
            <a:r>
              <a:rPr kumimoji="1" lang="zh-CN" altLang="en-US" sz="2500" b="1" dirty="0">
                <a:latin typeface="Times New Roman" panose="02020503050405090304" pitchFamily="18" charset="0"/>
              </a:rPr>
              <a:t>且</a:t>
            </a:r>
            <a:r>
              <a:rPr kumimoji="1" lang="en-US" altLang="zh-CN" sz="2500" b="1" i="1" dirty="0" err="1">
                <a:latin typeface="Times New Roman" panose="02020503050405090304" pitchFamily="18" charset="0"/>
              </a:rPr>
              <a:t>u</a:t>
            </a:r>
            <a:r>
              <a:rPr kumimoji="1" lang="en-US" altLang="zh-CN" sz="2500" b="1" baseline="-25000" dirty="0" err="1">
                <a:latin typeface="Times New Roman" panose="02020503050405090304" pitchFamily="18" charset="0"/>
              </a:rPr>
              <a:t>GD</a:t>
            </a:r>
            <a:r>
              <a:rPr kumimoji="1" lang="zh-CN" altLang="en-US" sz="2500" b="1" dirty="0">
                <a:latin typeface="Times New Roman" panose="02020503050405090304" pitchFamily="18" charset="0"/>
              </a:rPr>
              <a:t>＜</a:t>
            </a:r>
            <a:r>
              <a:rPr kumimoji="1" lang="en-US" altLang="zh-CN" sz="2500" b="1" i="1" dirty="0">
                <a:latin typeface="Times New Roman" panose="02020503050405090304" pitchFamily="18" charset="0"/>
              </a:rPr>
              <a:t>U</a:t>
            </a:r>
            <a:r>
              <a:rPr kumimoji="1" lang="en-US" altLang="zh-CN" sz="2500" b="1" baseline="-25000" dirty="0">
                <a:latin typeface="Times New Roman" panose="02020503050405090304" pitchFamily="18" charset="0"/>
              </a:rPr>
              <a:t>GS</a:t>
            </a:r>
            <a:r>
              <a:rPr kumimoji="1" lang="zh-CN" altLang="en-US" sz="2500" b="1" baseline="-25000" dirty="0">
                <a:latin typeface="Times New Roman" panose="02020503050405090304" pitchFamily="18" charset="0"/>
              </a:rPr>
              <a:t>（</a:t>
            </a:r>
            <a:r>
              <a:rPr kumimoji="1" lang="en-US" altLang="zh-CN" sz="2500" b="1" baseline="-25000" dirty="0">
                <a:latin typeface="Times New Roman" panose="02020503050405090304" pitchFamily="18" charset="0"/>
              </a:rPr>
              <a:t>off</a:t>
            </a:r>
            <a:r>
              <a:rPr kumimoji="1" lang="zh-CN" altLang="en-US" sz="2500" b="1" baseline="-25000" dirty="0">
                <a:latin typeface="Times New Roman" panose="02020503050405090304" pitchFamily="18" charset="0"/>
              </a:rPr>
              <a:t>）</a:t>
            </a:r>
            <a:r>
              <a:rPr kumimoji="1" lang="zh-CN" altLang="en-US" sz="2500" b="1" dirty="0">
                <a:latin typeface="Times New Roman" panose="02020503050405090304" pitchFamily="18" charset="0"/>
              </a:rPr>
              <a:t>。</a:t>
            </a:r>
            <a:endParaRPr kumimoji="1" lang="zh-CN" altLang="en-US" sz="2500" b="1" dirty="0">
              <a:latin typeface="Times New Roman" panose="02020503050405090304" pitchFamily="18" charset="0"/>
            </a:endParaRPr>
          </a:p>
        </p:txBody>
      </p:sp>
      <p:sp>
        <p:nvSpPr>
          <p:cNvPr id="10" name="AutoShape 8"/>
          <p:cNvSpPr/>
          <p:nvPr/>
        </p:nvSpPr>
        <p:spPr bwMode="auto">
          <a:xfrm>
            <a:off x="5313727" y="3088072"/>
            <a:ext cx="2681696" cy="600157"/>
          </a:xfrm>
          <a:prstGeom prst="borderCallout1">
            <a:avLst>
              <a:gd name="adj1" fmla="val 19833"/>
              <a:gd name="adj2" fmla="val 102958"/>
              <a:gd name="adj3" fmla="val -36917"/>
              <a:gd name="adj4" fmla="val 115292"/>
            </a:avLst>
          </a:prstGeom>
          <a:solidFill>
            <a:srgbClr val="FFFFCC"/>
          </a:solidFill>
          <a:ln w="19050">
            <a:solidFill>
              <a:srgbClr val="FF0000"/>
            </a:solidFill>
            <a:miter lim="800000"/>
          </a:ln>
          <a:effectLst/>
        </p:spPr>
        <p:txBody>
          <a:bodyPr/>
          <a:lstStyle/>
          <a:p>
            <a:r>
              <a:rPr kumimoji="1" lang="en-US" altLang="zh-CN" sz="2500" i="1">
                <a:latin typeface="Times New Roman" panose="02020503050405090304" pitchFamily="18" charset="0"/>
              </a:rPr>
              <a:t>u</a:t>
            </a:r>
            <a:r>
              <a:rPr kumimoji="1" lang="en-US" altLang="zh-CN" sz="2500" baseline="-25000">
                <a:latin typeface="Times New Roman" panose="02020503050405090304" pitchFamily="18" charset="0"/>
              </a:rPr>
              <a:t>DG</a:t>
            </a:r>
            <a:r>
              <a:rPr kumimoji="1" lang="zh-CN" altLang="en-US" sz="2500">
                <a:latin typeface="Times New Roman" panose="02020503050405090304" pitchFamily="18" charset="0"/>
              </a:rPr>
              <a:t>＞－</a:t>
            </a:r>
            <a:r>
              <a:rPr kumimoji="1" lang="en-US" altLang="zh-CN" sz="2500" i="1">
                <a:latin typeface="Times New Roman" panose="02020503050405090304" pitchFamily="18" charset="0"/>
              </a:rPr>
              <a:t>U</a:t>
            </a:r>
            <a:r>
              <a:rPr kumimoji="1" lang="en-US" altLang="zh-CN" sz="2500" baseline="-25000">
                <a:latin typeface="Times New Roman" panose="02020503050405090304" pitchFamily="18" charset="0"/>
              </a:rPr>
              <a:t>GS</a:t>
            </a:r>
            <a:r>
              <a:rPr kumimoji="1" lang="zh-CN" altLang="en-US" sz="2500" baseline="-25000">
                <a:latin typeface="Times New Roman" panose="02020503050405090304" pitchFamily="18" charset="0"/>
              </a:rPr>
              <a:t>（</a:t>
            </a:r>
            <a:r>
              <a:rPr kumimoji="1" lang="en-US" altLang="zh-CN" sz="2500" baseline="-25000">
                <a:latin typeface="Times New Roman" panose="02020503050405090304" pitchFamily="18" charset="0"/>
              </a:rPr>
              <a:t>off</a:t>
            </a:r>
            <a:r>
              <a:rPr kumimoji="1" lang="zh-CN" altLang="en-US" sz="2500" baseline="-25000">
                <a:latin typeface="Times New Roman" panose="02020503050405090304" pitchFamily="18" charset="0"/>
              </a:rPr>
              <a:t>）</a:t>
            </a:r>
            <a:endParaRPr kumimoji="1" lang="zh-CN" altLang="en-US" sz="2500" baseline="-25000">
              <a:latin typeface="Times New Roman" panose="02020503050405090304" pitchFamily="18" charset="0"/>
            </a:endParaRPr>
          </a:p>
        </p:txBody>
      </p:sp>
      <p:graphicFrame>
        <p:nvGraphicFramePr>
          <p:cNvPr id="11" name="Object 9"/>
          <p:cNvGraphicFramePr>
            <a:graphicFrameLocks noGrp="1" noChangeAspect="1"/>
          </p:cNvGraphicFramePr>
          <p:nvPr>
            <p:ph idx="1"/>
          </p:nvPr>
        </p:nvGraphicFramePr>
        <p:xfrm>
          <a:off x="5313727" y="3810575"/>
          <a:ext cx="2774283" cy="605118"/>
        </p:xfrm>
        <a:graphic>
          <a:graphicData uri="http://schemas.openxmlformats.org/presentationml/2006/ole">
            <mc:AlternateContent xmlns:mc="http://schemas.openxmlformats.org/markup-compatibility/2006">
              <mc:Choice xmlns:v="urn:schemas-microsoft-com:vml" Requires="v">
                <p:oleObj spid="_x0000_s50197" name="公式" r:id="rId4" imgW="1104900" imgH="241300" progId="Equation.3">
                  <p:embed/>
                </p:oleObj>
              </mc:Choice>
              <mc:Fallback>
                <p:oleObj name="公式" r:id="rId4" imgW="1104900" imgH="2413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727" y="3810575"/>
                        <a:ext cx="2774283" cy="605118"/>
                      </a:xfrm>
                      <a:prstGeom prst="rect">
                        <a:avLst/>
                      </a:prstGeom>
                      <a:solidFill>
                        <a:srgbClr val="FFFFCC"/>
                      </a:solidFill>
                      <a:ln w="19050">
                        <a:solidFill>
                          <a:srgbClr val="FF0000"/>
                        </a:solidFill>
                        <a:miter lim="800000"/>
                        <a:headEnd/>
                        <a:tailEnd/>
                      </a:ln>
                    </p:spPr>
                  </p:pic>
                </p:oleObj>
              </mc:Fallback>
            </mc:AlternateContent>
          </a:graphicData>
        </a:graphic>
      </p:graphicFrame>
      <p:graphicFrame>
        <p:nvGraphicFramePr>
          <p:cNvPr id="12" name="Object 10"/>
          <p:cNvGraphicFramePr>
            <a:graphicFrameLocks noChangeAspect="1"/>
          </p:cNvGraphicFramePr>
          <p:nvPr/>
        </p:nvGraphicFramePr>
        <p:xfrm>
          <a:off x="5313727" y="4546306"/>
          <a:ext cx="2924735" cy="1501221"/>
        </p:xfrm>
        <a:graphic>
          <a:graphicData uri="http://schemas.openxmlformats.org/presentationml/2006/ole">
            <mc:AlternateContent xmlns:mc="http://schemas.openxmlformats.org/markup-compatibility/2006">
              <mc:Choice xmlns:v="urn:schemas-microsoft-com:vml" Requires="v">
                <p:oleObj spid="_x0000_s50198" name="Equation" r:id="rId6" imgW="1333500" imgH="685800" progId="Equation.3">
                  <p:embed/>
                </p:oleObj>
              </mc:Choice>
              <mc:Fallback>
                <p:oleObj name="Equation" r:id="rId6" imgW="1333500" imgH="6858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727" y="4546306"/>
                        <a:ext cx="2924735" cy="1501221"/>
                      </a:xfrm>
                      <a:prstGeom prst="rect">
                        <a:avLst/>
                      </a:prstGeom>
                      <a:solidFill>
                        <a:srgbClr val="66FFFF"/>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4294967295" end="4294967295"/>
                                            </p:txEl>
                                          </p:spTgt>
                                        </p:tgtEl>
                                        <p:attrNameLst>
                                          <p:attrName>style.visibility</p:attrName>
                                        </p:attrNameLst>
                                      </p:cBhvr>
                                      <p:to>
                                        <p:strVal val="visible"/>
                                      </p:to>
                                    </p:set>
                                    <p:animEffect transition="in" filter="wipe(left)">
                                      <p:cBhvr>
                                        <p:cTn id="12" dur="500"/>
                                        <p:tgtEl>
                                          <p:spTgt spid="9">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7" grpId="0" bldLvl="0" animBg="1" autoUpdateAnimBg="0"/>
      <p:bldP spid="9" grpId="0" autoUpdateAnimBg="0" build="p"/>
      <p:bldP spid="10" grpId="0" bldLvl="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3616260" y="2263061"/>
          <a:ext cx="4047344" cy="2890015"/>
        </p:xfrm>
        <a:graphic>
          <a:graphicData uri="http://schemas.openxmlformats.org/presentationml/2006/ole">
            <mc:AlternateContent xmlns:mc="http://schemas.openxmlformats.org/markup-compatibility/2006">
              <mc:Choice xmlns:v="urn:schemas-microsoft-com:vml" Requires="v">
                <p:oleObj spid="_x0000_s51217" name="Photo Editor 照片" r:id="rId1" imgW="12544425" imgH="8963025" progId="MSPhotoEd.3">
                  <p:embed/>
                </p:oleObj>
              </mc:Choice>
              <mc:Fallback>
                <p:oleObj name="Photo Editor 照片" r:id="rId1" imgW="12544425" imgH="8963025" progId="MSPhotoEd.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260" y="2263061"/>
                        <a:ext cx="4047344" cy="2890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1101550" y="1583360"/>
          <a:ext cx="2380791" cy="615038"/>
        </p:xfrm>
        <a:graphic>
          <a:graphicData uri="http://schemas.openxmlformats.org/presentationml/2006/ole">
            <mc:AlternateContent xmlns:mc="http://schemas.openxmlformats.org/markup-compatibility/2006">
              <mc:Choice xmlns:v="urn:schemas-microsoft-com:vml" Requires="v">
                <p:oleObj spid="_x0000_s51218" name="Equation" r:id="rId3" imgW="1180465" imgH="304800" progId="Equation.3">
                  <p:embed/>
                </p:oleObj>
              </mc:Choice>
              <mc:Fallback>
                <p:oleObj name="Equation" r:id="rId3" imgW="1180465" imgH="304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550" y="1583360"/>
                        <a:ext cx="2380791" cy="615038"/>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6" name="Line 4"/>
          <p:cNvSpPr>
            <a:spLocks noChangeShapeType="1"/>
          </p:cNvSpPr>
          <p:nvPr/>
        </p:nvSpPr>
        <p:spPr bwMode="auto">
          <a:xfrm flipV="1">
            <a:off x="5520892" y="2421781"/>
            <a:ext cx="0" cy="2539510"/>
          </a:xfrm>
          <a:prstGeom prst="line">
            <a:avLst/>
          </a:prstGeom>
          <a:noFill/>
          <a:ln w="19050">
            <a:solidFill>
              <a:srgbClr val="FF0000"/>
            </a:solidFill>
            <a:prstDash val="lgDash"/>
            <a:round/>
          </a:ln>
          <a:effectLst/>
        </p:spPr>
        <p:txBody>
          <a:bodyPr/>
          <a:lstStyle/>
          <a:p>
            <a:endParaRPr lang="zh-CN" altLang="en-US" sz="1875" b="1"/>
          </a:p>
        </p:txBody>
      </p:sp>
      <p:sp>
        <p:nvSpPr>
          <p:cNvPr id="7" name="AutoShape 5"/>
          <p:cNvSpPr/>
          <p:nvPr/>
        </p:nvSpPr>
        <p:spPr bwMode="auto">
          <a:xfrm>
            <a:off x="1270190" y="2897939"/>
            <a:ext cx="1949271" cy="757783"/>
          </a:xfrm>
          <a:prstGeom prst="borderCallout1">
            <a:avLst>
              <a:gd name="adj1" fmla="val 13908"/>
              <a:gd name="adj2" fmla="val 102038"/>
              <a:gd name="adj3" fmla="val 42300"/>
              <a:gd name="adj4" fmla="val 143152"/>
            </a:avLst>
          </a:prstGeom>
          <a:solidFill>
            <a:srgbClr val="FFFFCC"/>
          </a:solidFill>
          <a:ln w="19050">
            <a:solidFill>
              <a:srgbClr val="FF6600"/>
            </a:solidFill>
            <a:miter lim="800000"/>
          </a:ln>
          <a:effectLst/>
        </p:spPr>
        <p:txBody>
          <a:bodyPr/>
          <a:lstStyle/>
          <a:p>
            <a:r>
              <a:rPr lang="en-US" altLang="zh-CN" sz="2085" b="1" dirty="0">
                <a:latin typeface="Times New Roman" panose="02020503050405090304" pitchFamily="18" charset="0"/>
              </a:rPr>
              <a:t>g-s</a:t>
            </a:r>
            <a:r>
              <a:rPr lang="zh-CN" altLang="en-US" sz="2085" b="1" dirty="0">
                <a:latin typeface="Times New Roman" panose="02020503050405090304" pitchFamily="18" charset="0"/>
              </a:rPr>
              <a:t>电压控制</a:t>
            </a:r>
            <a:r>
              <a:rPr lang="en-US" altLang="zh-CN" sz="2085" b="1" dirty="0">
                <a:latin typeface="Times New Roman" panose="02020503050405090304" pitchFamily="18" charset="0"/>
              </a:rPr>
              <a:t>d-s</a:t>
            </a:r>
            <a:r>
              <a:rPr lang="zh-CN" altLang="en-US" sz="2085" b="1" dirty="0">
                <a:latin typeface="Times New Roman" panose="02020503050405090304" pitchFamily="18" charset="0"/>
              </a:rPr>
              <a:t>的等效电阻</a:t>
            </a:r>
            <a:endParaRPr lang="zh-CN" altLang="en-US" sz="2085" b="1" dirty="0">
              <a:latin typeface="Times New Roman" panose="02020503050405090304" pitchFamily="18" charset="0"/>
            </a:endParaRPr>
          </a:p>
        </p:txBody>
      </p:sp>
      <p:sp>
        <p:nvSpPr>
          <p:cNvPr id="8" name="Rectangle 6"/>
          <p:cNvSpPr>
            <a:spLocks noGrp="1" noChangeArrowheads="1"/>
          </p:cNvSpPr>
          <p:nvPr>
            <p:ph type="title"/>
          </p:nvPr>
        </p:nvSpPr>
        <p:spPr>
          <a:xfrm>
            <a:off x="990776" y="763494"/>
            <a:ext cx="8094689" cy="714237"/>
          </a:xfrm>
        </p:spPr>
        <p:txBody>
          <a:bodyPr/>
          <a:lstStyle/>
          <a:p>
            <a:pPr algn="l"/>
            <a:r>
              <a:rPr lang="zh-CN" altLang="en-US" sz="3750">
                <a:solidFill>
                  <a:schemeClr val="tx1"/>
                </a:solidFill>
                <a:latin typeface="Verdana" panose="020B0804030504040204" pitchFamily="34" charset="0"/>
                <a:ea typeface="华文行楷" panose="02010800040101010101" pitchFamily="2" charset="-122"/>
              </a:rPr>
              <a:t>输出特性</a:t>
            </a:r>
            <a:endParaRPr lang="zh-CN" altLang="en-US" sz="3750">
              <a:solidFill>
                <a:schemeClr val="tx1"/>
              </a:solidFill>
              <a:latin typeface="Verdana" panose="020B0804030504040204" pitchFamily="34" charset="0"/>
              <a:ea typeface="华文行楷" panose="02010800040101010101" pitchFamily="2" charset="-122"/>
            </a:endParaRPr>
          </a:p>
        </p:txBody>
      </p:sp>
      <p:graphicFrame>
        <p:nvGraphicFramePr>
          <p:cNvPr id="9" name="Object 7"/>
          <p:cNvGraphicFramePr>
            <a:graphicFrameLocks noChangeAspect="1"/>
          </p:cNvGraphicFramePr>
          <p:nvPr/>
        </p:nvGraphicFramePr>
        <p:xfrm>
          <a:off x="1314829" y="5019536"/>
          <a:ext cx="2222071" cy="820050"/>
        </p:xfrm>
        <a:graphic>
          <a:graphicData uri="http://schemas.openxmlformats.org/presentationml/2006/ole">
            <mc:AlternateContent xmlns:mc="http://schemas.openxmlformats.org/markup-compatibility/2006">
              <mc:Choice xmlns:v="urn:schemas-microsoft-com:vml" Requires="v">
                <p:oleObj spid="_x0000_s51219" name="Equation" r:id="rId5" imgW="1167765" imgH="431800" progId="Equation.3">
                  <p:embed/>
                </p:oleObj>
              </mc:Choice>
              <mc:Fallback>
                <p:oleObj name="Equation" r:id="rId5" imgW="1167765" imgH="431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829" y="5019536"/>
                        <a:ext cx="2222071" cy="820050"/>
                      </a:xfrm>
                      <a:prstGeom prst="rect">
                        <a:avLst/>
                      </a:prstGeom>
                      <a:solidFill>
                        <a:srgbClr val="66FFFF"/>
                      </a:solidFill>
                      <a:ln w="9525">
                        <a:solidFill>
                          <a:srgbClr val="FF6600"/>
                        </a:solidFill>
                        <a:miter lim="800000"/>
                        <a:headEnd/>
                        <a:tailEnd/>
                      </a:ln>
                    </p:spPr>
                  </p:pic>
                </p:oleObj>
              </mc:Fallback>
            </mc:AlternateContent>
          </a:graphicData>
        </a:graphic>
      </p:graphicFrame>
      <p:sp>
        <p:nvSpPr>
          <p:cNvPr id="10" name="Freeform 8"/>
          <p:cNvSpPr/>
          <p:nvPr/>
        </p:nvSpPr>
        <p:spPr bwMode="auto">
          <a:xfrm>
            <a:off x="3933698" y="2421781"/>
            <a:ext cx="872957" cy="2460150"/>
          </a:xfrm>
          <a:custGeom>
            <a:avLst/>
            <a:gdLst/>
            <a:ahLst/>
            <a:cxnLst>
              <a:cxn ang="0">
                <a:pos x="0" y="1488"/>
              </a:cxn>
              <a:cxn ang="0">
                <a:pos x="336" y="1200"/>
              </a:cxn>
              <a:cxn ang="0">
                <a:pos x="528" y="0"/>
              </a:cxn>
            </a:cxnLst>
            <a:rect l="0" t="0" r="r" b="b"/>
            <a:pathLst>
              <a:path w="528" h="1488">
                <a:moveTo>
                  <a:pt x="0" y="1488"/>
                </a:moveTo>
                <a:cubicBezTo>
                  <a:pt x="124" y="1468"/>
                  <a:pt x="248" y="1448"/>
                  <a:pt x="336" y="1200"/>
                </a:cubicBezTo>
                <a:cubicBezTo>
                  <a:pt x="424" y="952"/>
                  <a:pt x="496" y="200"/>
                  <a:pt x="528" y="0"/>
                </a:cubicBezTo>
              </a:path>
            </a:pathLst>
          </a:custGeom>
          <a:noFill/>
          <a:ln w="19050" cap="flat" cmpd="sng">
            <a:solidFill>
              <a:srgbClr val="FF0000"/>
            </a:solidFill>
            <a:prstDash val="lgDash"/>
            <a:round/>
          </a:ln>
          <a:effectLst/>
        </p:spPr>
        <p:txBody>
          <a:bodyPr/>
          <a:lstStyle/>
          <a:p>
            <a:endParaRPr lang="zh-CN" altLang="en-US" sz="1875" b="1"/>
          </a:p>
        </p:txBody>
      </p:sp>
      <p:sp>
        <p:nvSpPr>
          <p:cNvPr id="11" name="AutoShape 9"/>
          <p:cNvSpPr/>
          <p:nvPr/>
        </p:nvSpPr>
        <p:spPr bwMode="auto">
          <a:xfrm>
            <a:off x="5203453" y="1628184"/>
            <a:ext cx="3491826" cy="476158"/>
          </a:xfrm>
          <a:prstGeom prst="borderCallout1">
            <a:avLst>
              <a:gd name="adj1" fmla="val 25000"/>
              <a:gd name="adj2" fmla="val -2273"/>
              <a:gd name="adj3" fmla="val 188889"/>
              <a:gd name="adj4" fmla="val -12120"/>
            </a:avLst>
          </a:prstGeom>
          <a:solidFill>
            <a:srgbClr val="FFFFCC"/>
          </a:solidFill>
          <a:ln w="19050">
            <a:solidFill>
              <a:srgbClr val="FF0000"/>
            </a:solidFill>
            <a:miter lim="800000"/>
          </a:ln>
          <a:effectLst/>
        </p:spPr>
        <p:txBody>
          <a:bodyPr/>
          <a:lstStyle/>
          <a:p>
            <a:r>
              <a:rPr kumimoji="1" lang="zh-CN" altLang="en-US" sz="2085" b="1" dirty="0">
                <a:latin typeface="Times New Roman" panose="02020503050405090304" pitchFamily="18" charset="0"/>
              </a:rPr>
              <a:t>预夹断轨迹，</a:t>
            </a:r>
            <a:r>
              <a:rPr kumimoji="1" lang="en-US" altLang="zh-CN" sz="2085" b="1" i="1" dirty="0" err="1">
                <a:latin typeface="Times New Roman" panose="02020503050405090304" pitchFamily="18" charset="0"/>
              </a:rPr>
              <a:t>u</a:t>
            </a:r>
            <a:r>
              <a:rPr kumimoji="1" lang="en-US" altLang="zh-CN" sz="2085" b="1" baseline="-25000" dirty="0" err="1">
                <a:latin typeface="Times New Roman" panose="02020503050405090304" pitchFamily="18" charset="0"/>
              </a:rPr>
              <a:t>GD</a:t>
            </a:r>
            <a:r>
              <a:rPr kumimoji="1" lang="zh-CN" altLang="en-US" sz="2085" b="1" dirty="0">
                <a:latin typeface="Times New Roman" panose="02020503050405090304" pitchFamily="18" charset="0"/>
              </a:rPr>
              <a:t>＝</a:t>
            </a:r>
            <a:r>
              <a:rPr kumimoji="1" lang="en-US" altLang="zh-CN" sz="2085" b="1" i="1" dirty="0">
                <a:latin typeface="Times New Roman" panose="02020503050405090304" pitchFamily="18" charset="0"/>
              </a:rPr>
              <a:t>U</a:t>
            </a:r>
            <a:r>
              <a:rPr kumimoji="1" lang="en-US" altLang="zh-CN" sz="2085" b="1" baseline="-25000" dirty="0">
                <a:latin typeface="Times New Roman" panose="02020503050405090304" pitchFamily="18" charset="0"/>
              </a:rPr>
              <a:t>GS</a:t>
            </a:r>
            <a:r>
              <a:rPr kumimoji="1" lang="zh-CN" altLang="en-US" sz="2085" b="1" baseline="-25000" dirty="0">
                <a:latin typeface="Times New Roman" panose="02020503050405090304" pitchFamily="18" charset="0"/>
              </a:rPr>
              <a:t>（</a:t>
            </a:r>
            <a:r>
              <a:rPr kumimoji="1" lang="en-US" altLang="zh-CN" sz="2085" b="1" baseline="-25000" dirty="0">
                <a:latin typeface="Times New Roman" panose="02020503050405090304" pitchFamily="18" charset="0"/>
              </a:rPr>
              <a:t>off</a:t>
            </a:r>
            <a:r>
              <a:rPr kumimoji="1" lang="zh-CN" altLang="en-US" sz="2085" b="1" baseline="-25000" dirty="0">
                <a:latin typeface="Times New Roman" panose="02020503050405090304" pitchFamily="18" charset="0"/>
              </a:rPr>
              <a:t>）</a:t>
            </a:r>
            <a:endParaRPr kumimoji="1" lang="zh-CN" altLang="en-US" sz="2085" b="1" dirty="0">
              <a:latin typeface="Times New Roman" panose="02020503050405090304" pitchFamily="18" charset="0"/>
            </a:endParaRPr>
          </a:p>
        </p:txBody>
      </p:sp>
      <p:sp>
        <p:nvSpPr>
          <p:cNvPr id="12" name="Text Box 10"/>
          <p:cNvSpPr txBox="1">
            <a:spLocks noChangeArrowheads="1"/>
          </p:cNvSpPr>
          <p:nvPr/>
        </p:nvSpPr>
        <p:spPr bwMode="auto">
          <a:xfrm>
            <a:off x="4013057" y="2979776"/>
            <a:ext cx="476158" cy="1537335"/>
          </a:xfrm>
          <a:prstGeom prst="rect">
            <a:avLst/>
          </a:prstGeom>
          <a:noFill/>
          <a:ln w="9525">
            <a:noFill/>
            <a:miter lim="800000"/>
          </a:ln>
          <a:effectLst/>
        </p:spPr>
        <p:txBody>
          <a:bodyPr>
            <a:spAutoFit/>
          </a:bodyPr>
          <a:lstStyle/>
          <a:p>
            <a:pPr algn="l">
              <a:spcBef>
                <a:spcPct val="50000"/>
              </a:spcBef>
            </a:pPr>
            <a:r>
              <a:rPr kumimoji="1" lang="zh-CN" altLang="en-US" sz="1875" b="1" dirty="0">
                <a:solidFill>
                  <a:srgbClr val="CC0066"/>
                </a:solidFill>
                <a:latin typeface="Times New Roman" panose="02020503050405090304" pitchFamily="18" charset="0"/>
              </a:rPr>
              <a:t>可变电阻区</a:t>
            </a:r>
            <a:endParaRPr kumimoji="1" lang="zh-CN" altLang="en-US" sz="1875" b="1" dirty="0">
              <a:solidFill>
                <a:srgbClr val="CC0066"/>
              </a:solidFill>
              <a:latin typeface="Times New Roman" panose="02020503050405090304" pitchFamily="18" charset="0"/>
            </a:endParaRPr>
          </a:p>
        </p:txBody>
      </p:sp>
      <p:sp>
        <p:nvSpPr>
          <p:cNvPr id="13" name="Text Box 11"/>
          <p:cNvSpPr txBox="1">
            <a:spLocks noChangeArrowheads="1"/>
          </p:cNvSpPr>
          <p:nvPr/>
        </p:nvSpPr>
        <p:spPr bwMode="auto">
          <a:xfrm>
            <a:off x="5838331" y="3056658"/>
            <a:ext cx="396798" cy="1247140"/>
          </a:xfrm>
          <a:prstGeom prst="rect">
            <a:avLst/>
          </a:prstGeom>
          <a:noFill/>
          <a:ln w="9525">
            <a:noFill/>
            <a:miter lim="800000"/>
          </a:ln>
          <a:effectLst/>
        </p:spPr>
        <p:txBody>
          <a:bodyPr>
            <a:spAutoFit/>
          </a:bodyPr>
          <a:lstStyle/>
          <a:p>
            <a:pPr algn="l">
              <a:spcBef>
                <a:spcPct val="50000"/>
              </a:spcBef>
            </a:pPr>
            <a:r>
              <a:rPr kumimoji="1" lang="zh-CN" altLang="en-US" sz="1875" b="1">
                <a:solidFill>
                  <a:srgbClr val="CC0066"/>
                </a:solidFill>
                <a:latin typeface="Times New Roman" panose="02020503050405090304" pitchFamily="18" charset="0"/>
              </a:rPr>
              <a:t>恒</a:t>
            </a:r>
            <a:endParaRPr kumimoji="1" lang="zh-CN" altLang="en-US" sz="1875" b="1">
              <a:solidFill>
                <a:srgbClr val="CC0066"/>
              </a:solidFill>
              <a:latin typeface="Times New Roman" panose="02020503050405090304" pitchFamily="18" charset="0"/>
            </a:endParaRPr>
          </a:p>
          <a:p>
            <a:pPr algn="l">
              <a:spcBef>
                <a:spcPct val="50000"/>
              </a:spcBef>
            </a:pPr>
            <a:r>
              <a:rPr kumimoji="1" lang="zh-CN" altLang="en-US" sz="1875" b="1">
                <a:solidFill>
                  <a:srgbClr val="CC0066"/>
                </a:solidFill>
                <a:latin typeface="Times New Roman" panose="02020503050405090304" pitchFamily="18" charset="0"/>
              </a:rPr>
              <a:t>流</a:t>
            </a:r>
            <a:endParaRPr kumimoji="1" lang="zh-CN" altLang="en-US" sz="1875" b="1">
              <a:solidFill>
                <a:srgbClr val="CC0066"/>
              </a:solidFill>
              <a:latin typeface="Times New Roman" panose="02020503050405090304" pitchFamily="18" charset="0"/>
            </a:endParaRPr>
          </a:p>
          <a:p>
            <a:pPr algn="l">
              <a:spcBef>
                <a:spcPct val="50000"/>
              </a:spcBef>
            </a:pPr>
            <a:r>
              <a:rPr kumimoji="1" lang="zh-CN" altLang="en-US" sz="1875" b="1">
                <a:solidFill>
                  <a:srgbClr val="CC0066"/>
                </a:solidFill>
                <a:latin typeface="Times New Roman" panose="02020503050405090304" pitchFamily="18" charset="0"/>
              </a:rPr>
              <a:t>区</a:t>
            </a:r>
            <a:endParaRPr kumimoji="1" lang="zh-CN" altLang="en-US" sz="1875" b="1">
              <a:solidFill>
                <a:srgbClr val="CC0066"/>
              </a:solidFill>
              <a:latin typeface="Times New Roman" panose="02020503050405090304" pitchFamily="18" charset="0"/>
            </a:endParaRPr>
          </a:p>
        </p:txBody>
      </p:sp>
      <p:sp>
        <p:nvSpPr>
          <p:cNvPr id="14" name="AutoShape 12"/>
          <p:cNvSpPr/>
          <p:nvPr/>
        </p:nvSpPr>
        <p:spPr bwMode="auto">
          <a:xfrm>
            <a:off x="7981042" y="2676269"/>
            <a:ext cx="2534301" cy="481118"/>
          </a:xfrm>
          <a:prstGeom prst="borderCallout1">
            <a:avLst>
              <a:gd name="adj1" fmla="val 31490"/>
              <a:gd name="adj2" fmla="val -1114"/>
              <a:gd name="adj3" fmla="val 130162"/>
              <a:gd name="adj4" fmla="val -67519"/>
            </a:avLst>
          </a:prstGeom>
          <a:solidFill>
            <a:srgbClr val="FFFFCC"/>
          </a:solidFill>
          <a:ln w="19050">
            <a:solidFill>
              <a:srgbClr val="FF0000"/>
            </a:solidFill>
            <a:miter lim="800000"/>
          </a:ln>
          <a:effectLst/>
        </p:spPr>
        <p:txBody>
          <a:bodyPr/>
          <a:lstStyle/>
          <a:p>
            <a:pPr algn="l">
              <a:spcBef>
                <a:spcPct val="50000"/>
              </a:spcBef>
            </a:pPr>
            <a:r>
              <a:rPr lang="en-US" altLang="zh-CN" sz="2085" b="1" i="1">
                <a:latin typeface="Times New Roman" panose="02020503050405090304" pitchFamily="18" charset="0"/>
              </a:rPr>
              <a:t>i</a:t>
            </a:r>
            <a:r>
              <a:rPr lang="en-US" altLang="zh-CN" sz="2085" b="1" baseline="-25000">
                <a:latin typeface="Times New Roman" panose="02020503050405090304" pitchFamily="18" charset="0"/>
              </a:rPr>
              <a:t>D</a:t>
            </a:r>
            <a:r>
              <a:rPr lang="zh-CN" altLang="en-US" sz="2085" b="1">
                <a:latin typeface="Times New Roman" panose="02020503050405090304" pitchFamily="18" charset="0"/>
              </a:rPr>
              <a:t>几乎仅决定于</a:t>
            </a:r>
            <a:r>
              <a:rPr lang="en-US" altLang="zh-CN" sz="2085" b="1" i="1">
                <a:latin typeface="Times New Roman" panose="02020503050405090304" pitchFamily="18" charset="0"/>
              </a:rPr>
              <a:t>u</a:t>
            </a:r>
            <a:r>
              <a:rPr lang="en-US" altLang="zh-CN" sz="2085" b="1" baseline="-25000">
                <a:latin typeface="Times New Roman" panose="02020503050405090304" pitchFamily="18" charset="0"/>
              </a:rPr>
              <a:t>GS</a:t>
            </a:r>
            <a:endParaRPr kumimoji="1" lang="en-US" altLang="zh-CN" sz="2085" b="1">
              <a:latin typeface="Times New Roman" panose="02020503050405090304" pitchFamily="18" charset="0"/>
            </a:endParaRPr>
          </a:p>
        </p:txBody>
      </p:sp>
      <p:sp>
        <p:nvSpPr>
          <p:cNvPr id="15" name="Text Box 13"/>
          <p:cNvSpPr txBox="1">
            <a:spLocks noChangeArrowheads="1"/>
          </p:cNvSpPr>
          <p:nvPr/>
        </p:nvSpPr>
        <p:spPr bwMode="auto">
          <a:xfrm>
            <a:off x="7584244" y="3453457"/>
            <a:ext cx="476158" cy="1247140"/>
          </a:xfrm>
          <a:prstGeom prst="rect">
            <a:avLst/>
          </a:prstGeom>
          <a:noFill/>
          <a:ln w="9525">
            <a:noFill/>
            <a:miter lim="800000"/>
          </a:ln>
          <a:effectLst/>
        </p:spPr>
        <p:txBody>
          <a:bodyPr>
            <a:spAutoFit/>
          </a:bodyPr>
          <a:lstStyle/>
          <a:p>
            <a:pPr algn="l">
              <a:spcBef>
                <a:spcPct val="50000"/>
              </a:spcBef>
            </a:pPr>
            <a:r>
              <a:rPr kumimoji="1" lang="zh-CN" altLang="en-US" sz="1875" b="1" dirty="0">
                <a:solidFill>
                  <a:srgbClr val="CC0066"/>
                </a:solidFill>
                <a:latin typeface="Times New Roman" panose="02020503050405090304" pitchFamily="18" charset="0"/>
              </a:rPr>
              <a:t>击</a:t>
            </a:r>
            <a:endParaRPr kumimoji="1" lang="zh-CN" altLang="en-US" sz="1875" b="1" dirty="0">
              <a:solidFill>
                <a:srgbClr val="CC0066"/>
              </a:solidFill>
              <a:latin typeface="Times New Roman" panose="02020503050405090304" pitchFamily="18" charset="0"/>
            </a:endParaRPr>
          </a:p>
          <a:p>
            <a:pPr algn="l">
              <a:spcBef>
                <a:spcPct val="50000"/>
              </a:spcBef>
            </a:pPr>
            <a:r>
              <a:rPr kumimoji="1" lang="zh-CN" altLang="en-US" sz="1875" b="1" dirty="0">
                <a:solidFill>
                  <a:srgbClr val="CC0066"/>
                </a:solidFill>
                <a:latin typeface="Times New Roman" panose="02020503050405090304" pitchFamily="18" charset="0"/>
              </a:rPr>
              <a:t>穿</a:t>
            </a:r>
            <a:endParaRPr kumimoji="1" lang="zh-CN" altLang="en-US" sz="1875" b="1" dirty="0">
              <a:solidFill>
                <a:srgbClr val="CC0066"/>
              </a:solidFill>
              <a:latin typeface="Times New Roman" panose="02020503050405090304" pitchFamily="18" charset="0"/>
            </a:endParaRPr>
          </a:p>
          <a:p>
            <a:pPr algn="l">
              <a:spcBef>
                <a:spcPct val="50000"/>
              </a:spcBef>
            </a:pPr>
            <a:r>
              <a:rPr kumimoji="1" lang="zh-CN" altLang="en-US" sz="1875" b="1" dirty="0">
                <a:solidFill>
                  <a:srgbClr val="CC0066"/>
                </a:solidFill>
                <a:latin typeface="Times New Roman" panose="02020503050405090304" pitchFamily="18" charset="0"/>
              </a:rPr>
              <a:t>区</a:t>
            </a:r>
            <a:endParaRPr kumimoji="1" lang="zh-CN" altLang="en-US" sz="1875" b="1" dirty="0">
              <a:solidFill>
                <a:srgbClr val="CC0066"/>
              </a:solidFill>
              <a:latin typeface="Times New Roman" panose="02020503050405090304" pitchFamily="18" charset="0"/>
            </a:endParaRPr>
          </a:p>
        </p:txBody>
      </p:sp>
      <p:sp>
        <p:nvSpPr>
          <p:cNvPr id="16" name="Text Box 14"/>
          <p:cNvSpPr txBox="1">
            <a:spLocks noChangeArrowheads="1"/>
          </p:cNvSpPr>
          <p:nvPr/>
        </p:nvSpPr>
        <p:spPr bwMode="auto">
          <a:xfrm>
            <a:off x="4647936" y="4961291"/>
            <a:ext cx="2142712" cy="380365"/>
          </a:xfrm>
          <a:prstGeom prst="rect">
            <a:avLst/>
          </a:prstGeom>
          <a:noFill/>
          <a:ln w="9525">
            <a:noFill/>
            <a:miter lim="800000"/>
          </a:ln>
          <a:effectLst/>
        </p:spPr>
        <p:txBody>
          <a:bodyPr>
            <a:spAutoFit/>
          </a:bodyPr>
          <a:lstStyle/>
          <a:p>
            <a:pPr algn="l">
              <a:spcBef>
                <a:spcPct val="50000"/>
              </a:spcBef>
            </a:pPr>
            <a:r>
              <a:rPr kumimoji="1" lang="zh-CN" altLang="en-US" sz="1875" b="1">
                <a:solidFill>
                  <a:srgbClr val="CC0066"/>
                </a:solidFill>
                <a:latin typeface="Times New Roman" panose="02020503050405090304" pitchFamily="18" charset="0"/>
              </a:rPr>
              <a:t>夹断区（截止区）</a:t>
            </a:r>
            <a:endParaRPr kumimoji="1" lang="zh-CN" altLang="en-US" sz="1875" b="1">
              <a:solidFill>
                <a:srgbClr val="CC0066"/>
              </a:solidFill>
              <a:latin typeface="Times New Roman" panose="02020503050405090304" pitchFamily="18" charset="0"/>
            </a:endParaRPr>
          </a:p>
        </p:txBody>
      </p:sp>
      <p:grpSp>
        <p:nvGrpSpPr>
          <p:cNvPr id="17" name="Group 15"/>
          <p:cNvGrpSpPr/>
          <p:nvPr/>
        </p:nvGrpSpPr>
        <p:grpSpPr bwMode="auto">
          <a:xfrm>
            <a:off x="6552568" y="4485133"/>
            <a:ext cx="2637057" cy="682825"/>
            <a:chOff x="3504" y="2592"/>
            <a:chExt cx="1595" cy="413"/>
          </a:xfrm>
        </p:grpSpPr>
        <p:sp>
          <p:nvSpPr>
            <p:cNvPr id="18" name="Oval 16"/>
            <p:cNvSpPr>
              <a:spLocks noChangeArrowheads="1"/>
            </p:cNvSpPr>
            <p:nvPr/>
          </p:nvSpPr>
          <p:spPr bwMode="auto">
            <a:xfrm>
              <a:off x="3504" y="2592"/>
              <a:ext cx="336" cy="240"/>
            </a:xfrm>
            <a:prstGeom prst="ellipse">
              <a:avLst/>
            </a:prstGeom>
            <a:noFill/>
            <a:ln w="28575">
              <a:solidFill>
                <a:srgbClr val="FF0000"/>
              </a:solidFill>
              <a:round/>
            </a:ln>
            <a:effectLst/>
          </p:spPr>
          <p:txBody>
            <a:bodyPr wrap="none" anchor="ctr"/>
            <a:lstStyle/>
            <a:p>
              <a:endParaRPr lang="zh-CN" altLang="en-US" sz="1875" b="1"/>
            </a:p>
          </p:txBody>
        </p:sp>
        <p:sp>
          <p:nvSpPr>
            <p:cNvPr id="19" name="AutoShape 17"/>
            <p:cNvSpPr/>
            <p:nvPr/>
          </p:nvSpPr>
          <p:spPr bwMode="auto">
            <a:xfrm>
              <a:off x="4272" y="2736"/>
              <a:ext cx="827" cy="269"/>
            </a:xfrm>
            <a:prstGeom prst="borderCallout1">
              <a:avLst>
                <a:gd name="adj1" fmla="val 26764"/>
                <a:gd name="adj2" fmla="val -5806"/>
                <a:gd name="adj3" fmla="val -14870"/>
                <a:gd name="adj4" fmla="val -51389"/>
              </a:avLst>
            </a:prstGeom>
            <a:solidFill>
              <a:srgbClr val="FFFFCC"/>
            </a:solidFill>
            <a:ln w="19050">
              <a:solidFill>
                <a:srgbClr val="FF0000"/>
              </a:solidFill>
              <a:miter lim="800000"/>
            </a:ln>
            <a:effectLst/>
          </p:spPr>
          <p:txBody>
            <a:bodyPr/>
            <a:lstStyle/>
            <a:p>
              <a:r>
                <a:rPr kumimoji="1" lang="zh-CN" altLang="en-US" sz="2085" b="1">
                  <a:latin typeface="Times New Roman" panose="02020503050405090304" pitchFamily="18" charset="0"/>
                </a:rPr>
                <a:t>夹断电压</a:t>
              </a:r>
              <a:endParaRPr kumimoji="1" lang="zh-CN" altLang="en-US" sz="2085" b="1">
                <a:latin typeface="Times New Roman" panose="02020503050405090304" pitchFamily="18" charset="0"/>
              </a:endParaRPr>
            </a:p>
          </p:txBody>
        </p:sp>
      </p:grpSp>
      <p:grpSp>
        <p:nvGrpSpPr>
          <p:cNvPr id="20" name="Group 18"/>
          <p:cNvGrpSpPr/>
          <p:nvPr/>
        </p:nvGrpSpPr>
        <p:grpSpPr bwMode="auto">
          <a:xfrm>
            <a:off x="3298821" y="2421784"/>
            <a:ext cx="1904633" cy="380266"/>
            <a:chOff x="1536" y="1344"/>
            <a:chExt cx="1152" cy="230"/>
          </a:xfrm>
        </p:grpSpPr>
        <p:sp>
          <p:nvSpPr>
            <p:cNvPr id="21" name="Line 19"/>
            <p:cNvSpPr>
              <a:spLocks noChangeShapeType="1"/>
            </p:cNvSpPr>
            <p:nvPr/>
          </p:nvSpPr>
          <p:spPr bwMode="auto">
            <a:xfrm flipH="1">
              <a:off x="1872" y="1488"/>
              <a:ext cx="816" cy="0"/>
            </a:xfrm>
            <a:prstGeom prst="line">
              <a:avLst/>
            </a:prstGeom>
            <a:noFill/>
            <a:ln w="19050">
              <a:solidFill>
                <a:srgbClr val="FF6600"/>
              </a:solidFill>
              <a:prstDash val="lgDash"/>
              <a:round/>
            </a:ln>
            <a:effectLst/>
          </p:spPr>
          <p:txBody>
            <a:bodyPr/>
            <a:lstStyle/>
            <a:p>
              <a:endParaRPr lang="zh-CN" altLang="en-US" sz="1875" b="1"/>
            </a:p>
          </p:txBody>
        </p:sp>
        <p:sp>
          <p:nvSpPr>
            <p:cNvPr id="22" name="Text Box 20"/>
            <p:cNvSpPr txBox="1">
              <a:spLocks noChangeArrowheads="1"/>
            </p:cNvSpPr>
            <p:nvPr/>
          </p:nvSpPr>
          <p:spPr bwMode="auto">
            <a:xfrm>
              <a:off x="1536" y="1344"/>
              <a:ext cx="384" cy="230"/>
            </a:xfrm>
            <a:prstGeom prst="rect">
              <a:avLst/>
            </a:prstGeom>
            <a:noFill/>
            <a:ln w="9525">
              <a:noFill/>
              <a:miter lim="800000"/>
            </a:ln>
            <a:effectLst/>
          </p:spPr>
          <p:txBody>
            <a:bodyPr>
              <a:spAutoFit/>
            </a:bodyPr>
            <a:lstStyle/>
            <a:p>
              <a:pPr algn="l">
                <a:spcBef>
                  <a:spcPct val="50000"/>
                </a:spcBef>
              </a:pPr>
              <a:r>
                <a:rPr kumimoji="1" lang="en-US" altLang="zh-CN" sz="1875" b="1" i="1">
                  <a:latin typeface="Times New Roman" panose="02020503050405090304" pitchFamily="18" charset="0"/>
                </a:rPr>
                <a:t>I</a:t>
              </a:r>
              <a:r>
                <a:rPr kumimoji="1" lang="en-US" altLang="zh-CN" sz="1875" b="1" baseline="-25000">
                  <a:latin typeface="Times New Roman" panose="02020503050405090304" pitchFamily="18" charset="0"/>
                </a:rPr>
                <a:t>DSS</a:t>
              </a:r>
              <a:endParaRPr kumimoji="1" lang="en-US" altLang="zh-CN" sz="1875" b="1">
                <a:latin typeface="Times New Roman" panose="02020503050405090304" pitchFamily="18" charset="0"/>
              </a:endParaRPr>
            </a:p>
          </p:txBody>
        </p:sp>
      </p:grpSp>
      <p:grpSp>
        <p:nvGrpSpPr>
          <p:cNvPr id="23" name="Group 21"/>
          <p:cNvGrpSpPr/>
          <p:nvPr/>
        </p:nvGrpSpPr>
        <p:grpSpPr bwMode="auto">
          <a:xfrm>
            <a:off x="3270715" y="3197192"/>
            <a:ext cx="1535940" cy="1111036"/>
            <a:chOff x="1519" y="1813"/>
            <a:chExt cx="929" cy="672"/>
          </a:xfrm>
        </p:grpSpPr>
        <p:sp>
          <p:nvSpPr>
            <p:cNvPr id="24" name="Line 22"/>
            <p:cNvSpPr>
              <a:spLocks noChangeShapeType="1"/>
            </p:cNvSpPr>
            <p:nvPr/>
          </p:nvSpPr>
          <p:spPr bwMode="auto">
            <a:xfrm flipH="1">
              <a:off x="1872" y="1956"/>
              <a:ext cx="528" cy="0"/>
            </a:xfrm>
            <a:prstGeom prst="line">
              <a:avLst/>
            </a:prstGeom>
            <a:noFill/>
            <a:ln w="19050">
              <a:solidFill>
                <a:srgbClr val="FF0000"/>
              </a:solidFill>
              <a:prstDash val="lgDash"/>
              <a:round/>
            </a:ln>
            <a:effectLst/>
          </p:spPr>
          <p:txBody>
            <a:bodyPr/>
            <a:lstStyle/>
            <a:p>
              <a:endParaRPr lang="zh-CN" altLang="en-US" sz="1875" b="1"/>
            </a:p>
          </p:txBody>
        </p:sp>
        <p:sp>
          <p:nvSpPr>
            <p:cNvPr id="25" name="Line 23"/>
            <p:cNvSpPr>
              <a:spLocks noChangeShapeType="1"/>
            </p:cNvSpPr>
            <p:nvPr/>
          </p:nvSpPr>
          <p:spPr bwMode="auto">
            <a:xfrm flipH="1">
              <a:off x="1872" y="2352"/>
              <a:ext cx="576" cy="0"/>
            </a:xfrm>
            <a:prstGeom prst="line">
              <a:avLst/>
            </a:prstGeom>
            <a:noFill/>
            <a:ln w="19050">
              <a:solidFill>
                <a:srgbClr val="FF0000"/>
              </a:solidFill>
              <a:prstDash val="lgDash"/>
              <a:round/>
            </a:ln>
            <a:effectLst/>
          </p:spPr>
          <p:txBody>
            <a:bodyPr/>
            <a:lstStyle/>
            <a:p>
              <a:endParaRPr lang="zh-CN" altLang="en-US" sz="1875" b="1"/>
            </a:p>
          </p:txBody>
        </p:sp>
        <p:sp>
          <p:nvSpPr>
            <p:cNvPr id="26" name="Line 24"/>
            <p:cNvSpPr>
              <a:spLocks noChangeShapeType="1"/>
            </p:cNvSpPr>
            <p:nvPr/>
          </p:nvSpPr>
          <p:spPr bwMode="auto">
            <a:xfrm flipH="1">
              <a:off x="1557" y="1950"/>
              <a:ext cx="288" cy="0"/>
            </a:xfrm>
            <a:prstGeom prst="line">
              <a:avLst/>
            </a:prstGeom>
            <a:noFill/>
            <a:ln w="9525">
              <a:solidFill>
                <a:srgbClr val="FF0000"/>
              </a:solidFill>
              <a:round/>
            </a:ln>
            <a:effectLst/>
          </p:spPr>
          <p:txBody>
            <a:bodyPr/>
            <a:lstStyle/>
            <a:p>
              <a:endParaRPr lang="zh-CN" altLang="en-US" sz="1875" b="1"/>
            </a:p>
          </p:txBody>
        </p:sp>
        <p:sp>
          <p:nvSpPr>
            <p:cNvPr id="27" name="Line 25"/>
            <p:cNvSpPr>
              <a:spLocks noChangeShapeType="1"/>
            </p:cNvSpPr>
            <p:nvPr/>
          </p:nvSpPr>
          <p:spPr bwMode="auto">
            <a:xfrm flipH="1">
              <a:off x="1559" y="2341"/>
              <a:ext cx="288" cy="0"/>
            </a:xfrm>
            <a:prstGeom prst="line">
              <a:avLst/>
            </a:prstGeom>
            <a:noFill/>
            <a:ln w="12700">
              <a:solidFill>
                <a:srgbClr val="FF0000"/>
              </a:solidFill>
              <a:round/>
            </a:ln>
            <a:effectLst/>
          </p:spPr>
          <p:txBody>
            <a:bodyPr/>
            <a:lstStyle/>
            <a:p>
              <a:endParaRPr lang="zh-CN" altLang="en-US" sz="1875" b="1"/>
            </a:p>
          </p:txBody>
        </p:sp>
        <p:sp>
          <p:nvSpPr>
            <p:cNvPr id="28" name="Line 26"/>
            <p:cNvSpPr>
              <a:spLocks noChangeShapeType="1"/>
            </p:cNvSpPr>
            <p:nvPr/>
          </p:nvSpPr>
          <p:spPr bwMode="auto">
            <a:xfrm>
              <a:off x="1647" y="1813"/>
              <a:ext cx="0" cy="144"/>
            </a:xfrm>
            <a:prstGeom prst="line">
              <a:avLst/>
            </a:prstGeom>
            <a:noFill/>
            <a:ln w="12700">
              <a:solidFill>
                <a:srgbClr val="FF0000"/>
              </a:solidFill>
              <a:round/>
              <a:tailEnd type="triangle" w="med" len="med"/>
            </a:ln>
            <a:effectLst/>
          </p:spPr>
          <p:txBody>
            <a:bodyPr/>
            <a:lstStyle/>
            <a:p>
              <a:endParaRPr lang="zh-CN" altLang="en-US" sz="1875" b="1"/>
            </a:p>
          </p:txBody>
        </p:sp>
        <p:sp>
          <p:nvSpPr>
            <p:cNvPr id="29" name="Line 27"/>
            <p:cNvSpPr>
              <a:spLocks noChangeShapeType="1"/>
            </p:cNvSpPr>
            <p:nvPr/>
          </p:nvSpPr>
          <p:spPr bwMode="auto">
            <a:xfrm flipV="1">
              <a:off x="1655" y="2341"/>
              <a:ext cx="0" cy="144"/>
            </a:xfrm>
            <a:prstGeom prst="line">
              <a:avLst/>
            </a:prstGeom>
            <a:noFill/>
            <a:ln w="12700">
              <a:solidFill>
                <a:srgbClr val="FF0000"/>
              </a:solidFill>
              <a:round/>
              <a:tailEnd type="triangle" w="med" len="med"/>
            </a:ln>
            <a:effectLst/>
          </p:spPr>
          <p:txBody>
            <a:bodyPr/>
            <a:lstStyle/>
            <a:p>
              <a:endParaRPr lang="zh-CN" altLang="en-US" sz="1875" b="1"/>
            </a:p>
          </p:txBody>
        </p:sp>
        <p:sp>
          <p:nvSpPr>
            <p:cNvPr id="30" name="Text Box 28"/>
            <p:cNvSpPr txBox="1">
              <a:spLocks noChangeArrowheads="1"/>
            </p:cNvSpPr>
            <p:nvPr/>
          </p:nvSpPr>
          <p:spPr bwMode="auto">
            <a:xfrm>
              <a:off x="1519" y="2034"/>
              <a:ext cx="545" cy="230"/>
            </a:xfrm>
            <a:prstGeom prst="rect">
              <a:avLst/>
            </a:prstGeom>
            <a:noFill/>
            <a:ln w="9525">
              <a:noFill/>
              <a:miter lim="800000"/>
            </a:ln>
            <a:effectLst/>
          </p:spPr>
          <p:txBody>
            <a:bodyPr>
              <a:spAutoFit/>
            </a:bodyPr>
            <a:lstStyle/>
            <a:p>
              <a:pPr algn="l">
                <a:spcBef>
                  <a:spcPct val="50000"/>
                </a:spcBef>
              </a:pPr>
              <a:r>
                <a:rPr kumimoji="1" lang="en-US" altLang="zh-CN" sz="1875" b="1">
                  <a:latin typeface="Times New Roman" panose="02020503050405090304" pitchFamily="18" charset="0"/>
                  <a:cs typeface="Times New Roman" panose="02020503050405090304" pitchFamily="18" charset="0"/>
                </a:rPr>
                <a:t>Δ</a:t>
              </a:r>
              <a:r>
                <a:rPr kumimoji="1" lang="en-US" altLang="zh-CN" sz="1875" b="1" i="1">
                  <a:latin typeface="Times New Roman" panose="02020503050405090304" pitchFamily="18" charset="0"/>
                  <a:cs typeface="Times New Roman" panose="02020503050405090304" pitchFamily="18" charset="0"/>
                </a:rPr>
                <a:t>i</a:t>
              </a:r>
              <a:r>
                <a:rPr kumimoji="1" lang="en-US" altLang="zh-CN" sz="1875" b="1" baseline="-25000">
                  <a:latin typeface="Times New Roman" panose="02020503050405090304" pitchFamily="18" charset="0"/>
                  <a:cs typeface="Times New Roman" panose="02020503050405090304" pitchFamily="18" charset="0"/>
                </a:rPr>
                <a:t>D</a:t>
              </a:r>
              <a:endParaRPr kumimoji="1" lang="en-US" altLang="zh-CN" sz="1875" b="1">
                <a:latin typeface="Times New Roman" panose="02020503050405090304" pitchFamily="18" charset="0"/>
              </a:endParaRPr>
            </a:p>
          </p:txBody>
        </p:sp>
      </p:grpSp>
      <p:sp>
        <p:nvSpPr>
          <p:cNvPr id="31" name="Text Box 29"/>
          <p:cNvSpPr txBox="1">
            <a:spLocks noChangeArrowheads="1"/>
          </p:cNvSpPr>
          <p:nvPr/>
        </p:nvSpPr>
        <p:spPr bwMode="auto">
          <a:xfrm>
            <a:off x="4461562" y="5492321"/>
            <a:ext cx="6721521" cy="475615"/>
          </a:xfrm>
          <a:prstGeom prst="rect">
            <a:avLst/>
          </a:prstGeom>
          <a:noFill/>
          <a:ln w="9525">
            <a:noFill/>
            <a:miter lim="800000"/>
          </a:ln>
          <a:effectLst/>
        </p:spPr>
        <p:txBody>
          <a:bodyPr wrap="square">
            <a:spAutoFit/>
          </a:bodyPr>
          <a:lstStyle/>
          <a:p>
            <a:pPr algn="l">
              <a:spcBef>
                <a:spcPct val="50000"/>
              </a:spcBef>
            </a:pPr>
            <a:r>
              <a:rPr kumimoji="1" lang="en-US" altLang="zh-CN" sz="2500" b="1" dirty="0">
                <a:latin typeface="Times New Roman" panose="02020503050405090304" pitchFamily="18" charset="0"/>
              </a:rPr>
              <a:t> </a:t>
            </a:r>
            <a:r>
              <a:rPr kumimoji="1" lang="zh-CN" altLang="en-US" sz="2500" b="1" dirty="0" smtClean="0">
                <a:latin typeface="Times New Roman" panose="02020503050405090304" pitchFamily="18" charset="0"/>
              </a:rPr>
              <a:t>不同</a:t>
            </a:r>
            <a:r>
              <a:rPr kumimoji="1" lang="zh-CN" altLang="en-US" sz="2500" b="1" dirty="0">
                <a:latin typeface="Times New Roman" panose="02020503050405090304" pitchFamily="18" charset="0"/>
              </a:rPr>
              <a:t>型号的管子</a:t>
            </a:r>
            <a:r>
              <a:rPr kumimoji="1" lang="en-US" altLang="zh-CN" sz="2500" b="1" i="1" dirty="0">
                <a:latin typeface="Times New Roman" panose="02020503050405090304" pitchFamily="18" charset="0"/>
              </a:rPr>
              <a:t>U</a:t>
            </a:r>
            <a:r>
              <a:rPr kumimoji="1" lang="en-US" altLang="zh-CN" sz="2500" b="1" baseline="-25000" dirty="0">
                <a:latin typeface="Times New Roman" panose="02020503050405090304" pitchFamily="18" charset="0"/>
              </a:rPr>
              <a:t>GS</a:t>
            </a:r>
            <a:r>
              <a:rPr kumimoji="1" lang="zh-CN" altLang="en-US" sz="2500" b="1" baseline="-25000" dirty="0">
                <a:latin typeface="Times New Roman" panose="02020503050405090304" pitchFamily="18" charset="0"/>
              </a:rPr>
              <a:t>（</a:t>
            </a:r>
            <a:r>
              <a:rPr kumimoji="1" lang="en-US" altLang="zh-CN" sz="2500" b="1" baseline="-25000" dirty="0">
                <a:latin typeface="Times New Roman" panose="02020503050405090304" pitchFamily="18" charset="0"/>
              </a:rPr>
              <a:t>off</a:t>
            </a:r>
            <a:r>
              <a:rPr kumimoji="1" lang="zh-CN" altLang="en-US" sz="2500" b="1" baseline="-25000" dirty="0">
                <a:latin typeface="Times New Roman" panose="02020503050405090304" pitchFamily="18" charset="0"/>
              </a:rPr>
              <a:t>）</a:t>
            </a:r>
            <a:r>
              <a:rPr kumimoji="1" lang="zh-CN" altLang="en-US" sz="2500" b="1" dirty="0">
                <a:latin typeface="Times New Roman" panose="02020503050405090304" pitchFamily="18" charset="0"/>
              </a:rPr>
              <a:t>、</a:t>
            </a:r>
            <a:r>
              <a:rPr kumimoji="1" lang="en-US" altLang="zh-CN" sz="2500" b="1" i="1" dirty="0">
                <a:latin typeface="Times New Roman" panose="02020503050405090304" pitchFamily="18" charset="0"/>
              </a:rPr>
              <a:t>I</a:t>
            </a:r>
            <a:r>
              <a:rPr kumimoji="1" lang="en-US" altLang="zh-CN" sz="2500" b="1" baseline="-25000" dirty="0">
                <a:latin typeface="Times New Roman" panose="02020503050405090304" pitchFamily="18" charset="0"/>
              </a:rPr>
              <a:t>DSS</a:t>
            </a:r>
            <a:r>
              <a:rPr kumimoji="1" lang="zh-CN" altLang="en-US" sz="2500" b="1" dirty="0">
                <a:latin typeface="Times New Roman" panose="02020503050405090304" pitchFamily="18" charset="0"/>
              </a:rPr>
              <a:t>将不同。</a:t>
            </a:r>
            <a:endParaRPr kumimoji="1" lang="zh-CN" altLang="en-US" sz="2500" b="1" dirty="0">
              <a:latin typeface="Times New Roman" panose="02020503050405090304" pitchFamily="18" charset="0"/>
            </a:endParaRPr>
          </a:p>
        </p:txBody>
      </p:sp>
      <p:sp>
        <p:nvSpPr>
          <p:cNvPr id="32" name="Text Box 30"/>
          <p:cNvSpPr txBox="1">
            <a:spLocks noChangeArrowheads="1"/>
          </p:cNvSpPr>
          <p:nvPr/>
        </p:nvSpPr>
        <p:spPr bwMode="auto">
          <a:xfrm>
            <a:off x="1195789" y="4376388"/>
            <a:ext cx="1904633" cy="475615"/>
          </a:xfrm>
          <a:prstGeom prst="rect">
            <a:avLst/>
          </a:prstGeom>
          <a:noFill/>
          <a:ln w="9525">
            <a:noFill/>
            <a:miter lim="800000"/>
          </a:ln>
          <a:effectLst/>
        </p:spPr>
        <p:txBody>
          <a:bodyPr>
            <a:spAutoFit/>
          </a:bodyPr>
          <a:lstStyle/>
          <a:p>
            <a:pPr algn="l">
              <a:spcBef>
                <a:spcPct val="50000"/>
              </a:spcBef>
            </a:pPr>
            <a:r>
              <a:rPr kumimoji="1" lang="zh-CN" altLang="en-US" sz="2500" b="1" dirty="0">
                <a:latin typeface="Times New Roman" panose="02020503050405090304" pitchFamily="18" charset="0"/>
              </a:rPr>
              <a:t>低频跨导：</a:t>
            </a:r>
            <a:endParaRPr kumimoji="1" lang="zh-CN" altLang="en-US" sz="2500" b="1" dirty="0">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
                                            <p:txEl>
                                              <p:pRg st="4294967295" end="429496729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6">
                                            <p:txEl>
                                              <p:pRg st="4294967295" end="429496729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right)">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2">
                                            <p:txEl>
                                              <p:pRg st="4294967295" end="4294967295"/>
                                            </p:txEl>
                                          </p:spTgt>
                                        </p:tgtEl>
                                        <p:attrNameLst>
                                          <p:attrName>style.visibility</p:attrName>
                                        </p:attrNameLst>
                                      </p:cBhvr>
                                      <p:to>
                                        <p:strVal val="visible"/>
                                      </p:to>
                                    </p:set>
                                    <p:animEffect transition="in" filter="wipe(left)">
                                      <p:cBhvr>
                                        <p:cTn id="69" dur="500"/>
                                        <p:tgtEl>
                                          <p:spTgt spid="32">
                                            <p:txEl>
                                              <p:pRg st="4294967295" end="429496729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2">
                                            <p:txEl>
                                              <p:pRg st="0" end="0"/>
                                            </p:txEl>
                                          </p:spTgt>
                                        </p:tgtEl>
                                        <p:attrNameLst>
                                          <p:attrName>style.visibility</p:attrName>
                                        </p:attrNameLst>
                                      </p:cBhvr>
                                      <p:to>
                                        <p:strVal val="visible"/>
                                      </p:to>
                                    </p:set>
                                    <p:animEffect transition="in" filter="wipe(left)">
                                      <p:cBhvr>
                                        <p:cTn id="74" dur="500"/>
                                        <p:tgtEl>
                                          <p:spTgt spid="32">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499"/>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500"/>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1">
                                            <p:txEl>
                                              <p:pRg st="4294967295" end="4294967295"/>
                                            </p:txEl>
                                          </p:spTgt>
                                        </p:tgtEl>
                                        <p:attrNameLst>
                                          <p:attrName>style.visibility</p:attrName>
                                        </p:attrNameLst>
                                      </p:cBhvr>
                                      <p:to>
                                        <p:strVal val="visible"/>
                                      </p:to>
                                    </p:set>
                                    <p:animEffect transition="in" filter="wipe(left)">
                                      <p:cBhvr>
                                        <p:cTn id="93" dur="500"/>
                                        <p:tgtEl>
                                          <p:spTgt spid="31">
                                            <p:txEl>
                                              <p:pRg st="4294967295" end="429496729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1">
                                            <p:txEl>
                                              <p:pRg st="0" end="0"/>
                                            </p:txEl>
                                          </p:spTgt>
                                        </p:tgtEl>
                                        <p:attrNameLst>
                                          <p:attrName>style.visibility</p:attrName>
                                        </p:attrNameLst>
                                      </p:cBhvr>
                                      <p:to>
                                        <p:strVal val="visible"/>
                                      </p:to>
                                    </p:set>
                                    <p:animEffect transition="in" filter="wipe(left)">
                                      <p:cBhvr>
                                        <p:cTn id="9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autoUpdateAnimBg="0"/>
      <p:bldP spid="10" grpId="0" bldLvl="0" animBg="1"/>
      <p:bldP spid="11" grpId="0" bldLvl="0" animBg="1" autoUpdateAnimBg="0"/>
      <p:bldP spid="12" grpId="0" autoUpdateAnimBg="0" build="p"/>
      <p:bldP spid="13" grpId="0" bldLvl="0" animBg="1" autoUpdateAnimBg="0"/>
      <p:bldP spid="14" grpId="0" bldLvl="0" animBg="1" autoUpdateAnimBg="0"/>
      <p:bldP spid="15" grpId="0" bldLvl="0" animBg="1" autoUpdateAnimBg="0"/>
      <p:bldP spid="16" grpId="0" autoUpdateAnimBg="0" build="p"/>
      <p:bldP spid="31" grpId="0" autoUpdateAnimBg="0" build="p"/>
      <p:bldP spid="32" grpId="0" autoUpdateAnimBg="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hlinkClick r:id="rId1" action="ppaction://hlinksldjump"/>
          </p:cNvPr>
          <p:cNvSpPr>
            <a:spLocks noChangeArrowheads="1"/>
          </p:cNvSpPr>
          <p:nvPr/>
        </p:nvSpPr>
        <p:spPr bwMode="auto">
          <a:xfrm>
            <a:off x="2270125" y="1989138"/>
            <a:ext cx="6661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120000"/>
              </a:lnSpc>
            </a:pPr>
            <a:r>
              <a:rPr lang="en-US" altLang="zh-CN" sz="3200" dirty="0">
                <a:latin typeface="黑体" pitchFamily="49" charset="-122"/>
                <a:ea typeface="黑体" pitchFamily="49" charset="-122"/>
              </a:rPr>
              <a:t>1.1.1 </a:t>
            </a:r>
            <a:r>
              <a:rPr lang="zh-CN" altLang="en-US" sz="3200" dirty="0">
                <a:latin typeface="黑体" pitchFamily="49" charset="-122"/>
                <a:ea typeface="黑体" pitchFamily="49" charset="-122"/>
              </a:rPr>
              <a:t>电路</a:t>
            </a:r>
            <a:endParaRPr lang="zh-CN" altLang="en-US" sz="3200" dirty="0">
              <a:latin typeface="黑体" pitchFamily="49" charset="-122"/>
              <a:ea typeface="黑体" pitchFamily="49" charset="-122"/>
            </a:endParaRPr>
          </a:p>
        </p:txBody>
      </p:sp>
      <p:sp>
        <p:nvSpPr>
          <p:cNvPr id="7174" name="Rectangle 6">
            <a:hlinkClick r:id="rId2" action="ppaction://hlinksldjump"/>
          </p:cNvPr>
          <p:cNvSpPr>
            <a:spLocks noChangeArrowheads="1"/>
          </p:cNvSpPr>
          <p:nvPr/>
        </p:nvSpPr>
        <p:spPr bwMode="auto">
          <a:xfrm>
            <a:off x="2284255" y="2936876"/>
            <a:ext cx="50882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1.1.2 </a:t>
            </a:r>
            <a:r>
              <a:rPr lang="zh-CN" altLang="en-US" sz="3200" dirty="0">
                <a:latin typeface="黑体" pitchFamily="49" charset="-122"/>
                <a:ea typeface="黑体" pitchFamily="49" charset="-122"/>
              </a:rPr>
              <a:t>电路元件和电路模型</a:t>
            </a:r>
            <a:endParaRPr lang="zh-CN" altLang="en-US" sz="3200" dirty="0">
              <a:latin typeface="黑体" pitchFamily="49" charset="-122"/>
              <a:ea typeface="黑体" pitchFamily="49" charset="-122"/>
            </a:endParaRPr>
          </a:p>
        </p:txBody>
      </p:sp>
      <p:sp>
        <p:nvSpPr>
          <p:cNvPr id="7175" name="Rectangle 7">
            <a:hlinkClick r:id="rId3" action="ppaction://hlinksldjump"/>
          </p:cNvPr>
          <p:cNvSpPr>
            <a:spLocks noChangeArrowheads="1"/>
          </p:cNvSpPr>
          <p:nvPr/>
        </p:nvSpPr>
        <p:spPr bwMode="auto">
          <a:xfrm>
            <a:off x="2295050" y="3879851"/>
            <a:ext cx="59048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a:latin typeface="黑体" pitchFamily="49" charset="-122"/>
                <a:ea typeface="黑体" pitchFamily="49" charset="-122"/>
              </a:rPr>
              <a:t>1.1.3 </a:t>
            </a:r>
            <a:r>
              <a:rPr lang="zh-CN" altLang="en-US" sz="3200">
                <a:latin typeface="黑体" pitchFamily="49" charset="-122"/>
                <a:ea typeface="黑体" pitchFamily="49" charset="-122"/>
              </a:rPr>
              <a:t>电流、电压及其参考方向</a:t>
            </a:r>
            <a:endParaRPr lang="zh-CN" altLang="en-US" sz="3200">
              <a:latin typeface="黑体" pitchFamily="49" charset="-122"/>
              <a:ea typeface="黑体" pitchFamily="49" charset="-122"/>
            </a:endParaRPr>
          </a:p>
        </p:txBody>
      </p:sp>
      <p:sp>
        <p:nvSpPr>
          <p:cNvPr id="7176" name="Rectangle 8">
            <a:hlinkClick r:id="rId4" action="ppaction://hlinksldjump"/>
          </p:cNvPr>
          <p:cNvSpPr>
            <a:spLocks noChangeArrowheads="1"/>
          </p:cNvSpPr>
          <p:nvPr/>
        </p:nvSpPr>
        <p:spPr bwMode="auto">
          <a:xfrm>
            <a:off x="2314416" y="4824414"/>
            <a:ext cx="30467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1.1.4 </a:t>
            </a:r>
            <a:r>
              <a:rPr lang="zh-CN" altLang="en-US" sz="3200" dirty="0">
                <a:latin typeface="黑体" pitchFamily="49" charset="-122"/>
                <a:ea typeface="黑体" pitchFamily="49" charset="-122"/>
              </a:rPr>
              <a:t>电路功率</a:t>
            </a:r>
            <a:endParaRPr lang="zh-CN" altLang="en-US" sz="3200" dirty="0">
              <a:latin typeface="黑体" pitchFamily="49" charset="-122"/>
              <a:ea typeface="黑体" pitchFamily="49" charset="-122"/>
            </a:endParaRPr>
          </a:p>
        </p:txBody>
      </p:sp>
      <p:sp>
        <p:nvSpPr>
          <p:cNvPr id="8201" name="Rectangle 9"/>
          <p:cNvSpPr>
            <a:spLocks noGrp="1" noChangeArrowheads="1"/>
          </p:cNvSpPr>
          <p:nvPr>
            <p:ph type="title" idx="4294967295"/>
          </p:nvPr>
        </p:nvSpPr>
        <p:spPr>
          <a:xfrm>
            <a:off x="1315709" y="211192"/>
            <a:ext cx="10364451" cy="1596177"/>
          </a:xfrm>
        </p:spPr>
        <p:txBody>
          <a:bodyPr/>
          <a:lstStyle/>
          <a:p>
            <a:pPr algn="l" eaLnBrk="1" hangingPunct="1"/>
            <a:r>
              <a:rPr lang="en-US" altLang="zh-CN" b="1" dirty="0">
                <a:solidFill>
                  <a:srgbClr val="CC0000"/>
                </a:solidFill>
                <a:latin typeface="华文楷体" panose="02010600040101010101" pitchFamily="2" charset="-122"/>
                <a:ea typeface="华文楷体" panose="02010600040101010101" pitchFamily="2" charset="-122"/>
              </a:rPr>
              <a:t>1.1 </a:t>
            </a:r>
            <a:r>
              <a:rPr lang="zh-CN" altLang="en-US" b="1" dirty="0">
                <a:solidFill>
                  <a:srgbClr val="CC0000"/>
                </a:solidFill>
                <a:latin typeface="华文楷体" panose="02010600040101010101" pitchFamily="2" charset="-122"/>
                <a:ea typeface="华文楷体" panose="02010600040101010101" pitchFamily="2" charset="-122"/>
              </a:rPr>
              <a:t>电路和电路的基本物理量</a:t>
            </a:r>
            <a:endParaRPr lang="zh-CN" altLang="en-US" b="1" dirty="0">
              <a:solidFill>
                <a:srgbClr val="CC0000"/>
              </a:solidFill>
              <a:latin typeface="华文楷体" panose="02010600040101010101" pitchFamily="2" charset="-122"/>
              <a:ea typeface="华文楷体" panose="02010600040101010101"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blinds(horizontal)">
                                      <p:cBhvr>
                                        <p:cTn id="7" dur="500"/>
                                        <p:tgtEl>
                                          <p:spTgt spid="7170">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blinds(horizontal)">
                                      <p:cBhvr>
                                        <p:cTn id="10" dur="500"/>
                                        <p:tgtEl>
                                          <p:spTgt spid="717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175"/>
                                        </p:tgtEl>
                                        <p:attrNameLst>
                                          <p:attrName>style.visibility</p:attrName>
                                        </p:attrNameLst>
                                      </p:cBhvr>
                                      <p:to>
                                        <p:strVal val="visible"/>
                                      </p:to>
                                    </p:set>
                                    <p:animEffect transition="in" filter="blinds(horizontal)">
                                      <p:cBhvr>
                                        <p:cTn id="13" dur="500"/>
                                        <p:tgtEl>
                                          <p:spTgt spid="717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176"/>
                                        </p:tgtEl>
                                        <p:attrNameLst>
                                          <p:attrName>style.visibility</p:attrName>
                                        </p:attrNameLst>
                                      </p:cBhvr>
                                      <p:to>
                                        <p:strVal val="visible"/>
                                      </p:to>
                                    </p:set>
                                    <p:animEffect transition="in" filter="blinds(horizontal)">
                                      <p:cBhvr>
                                        <p:cTn id="16"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7175" grpId="0"/>
      <p:bldP spid="717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6541477" y="879915"/>
          <a:ext cx="862013" cy="409575"/>
        </p:xfrm>
        <a:graphic>
          <a:graphicData uri="http://schemas.openxmlformats.org/presentationml/2006/ole">
            <mc:AlternateContent xmlns:mc="http://schemas.openxmlformats.org/markup-compatibility/2006">
              <mc:Choice xmlns:v="urn:schemas-microsoft-com:vml" Requires="v">
                <p:oleObj spid="_x0000_s3" name="Equation" r:id="rId1" imgW="380365" imgH="177800" progId="Equation.DSMT4">
                  <p:embed/>
                </p:oleObj>
              </mc:Choice>
              <mc:Fallback>
                <p:oleObj name="Equation" r:id="rId1" imgW="380365" imgH="1778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477" y="879915"/>
                        <a:ext cx="8620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2"/>
          <p:cNvGraphicFramePr>
            <a:graphicFrameLocks noChangeAspect="1"/>
          </p:cNvGraphicFramePr>
          <p:nvPr/>
        </p:nvGraphicFramePr>
        <p:xfrm>
          <a:off x="7620977" y="808478"/>
          <a:ext cx="1081088" cy="466725"/>
        </p:xfrm>
        <a:graphic>
          <a:graphicData uri="http://schemas.openxmlformats.org/presentationml/2006/ole">
            <mc:AlternateContent xmlns:mc="http://schemas.openxmlformats.org/markup-compatibility/2006">
              <mc:Choice xmlns:v="urn:schemas-microsoft-com:vml" Requires="v">
                <p:oleObj spid="_x0000_s5" name="Equation" r:id="rId3" imgW="419100" imgH="177800" progId="Equation.DSMT4">
                  <p:embed/>
                </p:oleObj>
              </mc:Choice>
              <mc:Fallback>
                <p:oleObj name="Equation" r:id="rId3" imgW="419100" imgH="177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977" y="808478"/>
                        <a:ext cx="108108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4"/>
          <p:cNvSpPr>
            <a:spLocks noChangeArrowheads="1"/>
          </p:cNvSpPr>
          <p:nvPr/>
        </p:nvSpPr>
        <p:spPr bwMode="auto">
          <a:xfrm>
            <a:off x="883333" y="799905"/>
            <a:ext cx="7375381"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800" b="1" dirty="0">
                <a:latin typeface="楷体_GB2312" pitchFamily="1" charset="-122"/>
                <a:ea typeface="楷体_GB2312" pitchFamily="1" charset="-122"/>
                <a:cs typeface="Times New Roman" panose="02020503050405090304" pitchFamily="18" charset="0"/>
              </a:rPr>
              <a:t>2-4    </a:t>
            </a:r>
            <a:r>
              <a:rPr lang="zh-CN" altLang="en-US" sz="2800" b="1" dirty="0">
                <a:latin typeface="楷体_GB2312" pitchFamily="1" charset="-122"/>
                <a:ea typeface="楷体_GB2312" pitchFamily="1" charset="-122"/>
                <a:cs typeface="Times New Roman" panose="02020503050405090304" pitchFamily="18" charset="0"/>
              </a:rPr>
              <a:t>下图所示电路中，已知电阻     </a:t>
            </a:r>
            <a:r>
              <a:rPr lang="en-US" altLang="zh-CN" sz="2800" b="1" dirty="0">
                <a:latin typeface="楷体_GB2312" pitchFamily="1" charset="-122"/>
                <a:ea typeface="楷体_GB2312" pitchFamily="1" charset="-122"/>
                <a:cs typeface="Times New Roman" panose="02020503050405090304" pitchFamily="18" charset="0"/>
              </a:rPr>
              <a:t>,</a:t>
            </a:r>
            <a:endParaRPr lang="en-US" altLang="zh-CN" sz="2800" b="1" dirty="0">
              <a:latin typeface="楷体_GB2312" pitchFamily="1" charset="-122"/>
              <a:ea typeface="楷体_GB2312" pitchFamily="1" charset="-122"/>
              <a:cs typeface="Times New Roman" panose="02020503050405090304" pitchFamily="18" charset="0"/>
            </a:endParaRPr>
          </a:p>
        </p:txBody>
      </p:sp>
      <p:sp>
        <p:nvSpPr>
          <p:cNvPr id="7" name="Rectangle 4"/>
          <p:cNvSpPr>
            <a:spLocks noChangeArrowheads="1"/>
          </p:cNvSpPr>
          <p:nvPr/>
        </p:nvSpPr>
        <p:spPr bwMode="auto">
          <a:xfrm>
            <a:off x="2437790" y="1454749"/>
            <a:ext cx="52031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2800" b="1" dirty="0">
                <a:latin typeface="楷体_GB2312" pitchFamily="1" charset="-122"/>
                <a:ea typeface="楷体_GB2312" pitchFamily="1" charset="-122"/>
                <a:cs typeface="Times New Roman" panose="02020503050405090304" pitchFamily="18" charset="0"/>
              </a:rPr>
              <a:t>，则下列关系正确的是（    ）</a:t>
            </a:r>
            <a:r>
              <a:rPr lang="zh-CN" altLang="en-US" sz="900" dirty="0">
                <a:ea typeface="楷体_GB2312" pitchFamily="1" charset="-122"/>
                <a:cs typeface="Times New Roman" panose="02020503050405090304" pitchFamily="18" charset="0"/>
              </a:rPr>
              <a:t> </a:t>
            </a:r>
            <a:endParaRPr lang="zh-CN" altLang="en-US" dirty="0">
              <a:ea typeface="楷体_GB2312" pitchFamily="1" charset="-122"/>
              <a:cs typeface="Times New Roman" panose="02020503050405090304" pitchFamily="18" charset="0"/>
            </a:endParaRPr>
          </a:p>
        </p:txBody>
      </p:sp>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690" y="2321365"/>
            <a:ext cx="2592387"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4627" y="3977128"/>
            <a:ext cx="4968875"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992313" y="653098"/>
            <a:ext cx="685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0000FF"/>
                </a:solidFill>
                <a:latin typeface="Times New Roman" panose="02020503050405090304" pitchFamily="18" charset="0"/>
              </a:rPr>
              <a:t>3.2.2 N 沟道耗尽型 MOS 场效应管</a:t>
            </a:r>
            <a:endParaRPr lang="zh-CN" altLang="zh-CN" sz="2800" b="1">
              <a:solidFill>
                <a:srgbClr val="0000FF"/>
              </a:solidFill>
              <a:latin typeface="Times New Roman" panose="02020503050405090304" pitchFamily="18" charset="0"/>
            </a:endParaRPr>
          </a:p>
        </p:txBody>
      </p:sp>
      <p:grpSp>
        <p:nvGrpSpPr>
          <p:cNvPr id="30723" name="Group 3"/>
          <p:cNvGrpSpPr/>
          <p:nvPr/>
        </p:nvGrpSpPr>
        <p:grpSpPr bwMode="auto">
          <a:xfrm>
            <a:off x="6934200" y="2915285"/>
            <a:ext cx="3505200" cy="2895600"/>
            <a:chOff x="0" y="0"/>
            <a:chExt cx="2208" cy="1824"/>
          </a:xfrm>
        </p:grpSpPr>
        <p:grpSp>
          <p:nvGrpSpPr>
            <p:cNvPr id="30724" name="Group 4"/>
            <p:cNvGrpSpPr/>
            <p:nvPr/>
          </p:nvGrpSpPr>
          <p:grpSpPr bwMode="auto">
            <a:xfrm>
              <a:off x="144" y="120"/>
              <a:ext cx="240" cy="360"/>
              <a:chOff x="0" y="0"/>
              <a:chExt cx="240" cy="360"/>
            </a:xfrm>
          </p:grpSpPr>
          <p:grpSp>
            <p:nvGrpSpPr>
              <p:cNvPr id="30725" name="Group 5"/>
              <p:cNvGrpSpPr/>
              <p:nvPr/>
            </p:nvGrpSpPr>
            <p:grpSpPr bwMode="auto">
              <a:xfrm>
                <a:off x="48" y="0"/>
                <a:ext cx="96" cy="360"/>
                <a:chOff x="0" y="0"/>
                <a:chExt cx="96" cy="360"/>
              </a:xfrm>
            </p:grpSpPr>
            <p:sp>
              <p:nvSpPr>
                <p:cNvPr id="30726" name="Line 6"/>
                <p:cNvSpPr>
                  <a:spLocks noChangeShapeType="1"/>
                </p:cNvSpPr>
                <p:nvPr/>
              </p:nvSpPr>
              <p:spPr bwMode="auto">
                <a:xfrm>
                  <a:off x="60" y="72"/>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Oval 7"/>
                <p:cNvSpPr>
                  <a:spLocks noChangeArrowheads="1"/>
                </p:cNvSpPr>
                <p:nvPr/>
              </p:nvSpPr>
              <p:spPr bwMode="auto">
                <a:xfrm>
                  <a:off x="0"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728" name="Line 8"/>
              <p:cNvSpPr>
                <a:spLocks noChangeShapeType="1"/>
              </p:cNvSpPr>
              <p:nvPr/>
            </p:nvSpPr>
            <p:spPr bwMode="auto">
              <a:xfrm>
                <a:off x="0" y="26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729" name="Group 9"/>
            <p:cNvGrpSpPr/>
            <p:nvPr/>
          </p:nvGrpSpPr>
          <p:grpSpPr bwMode="auto">
            <a:xfrm>
              <a:off x="1008" y="1392"/>
              <a:ext cx="96" cy="348"/>
              <a:chOff x="0" y="0"/>
              <a:chExt cx="96" cy="348"/>
            </a:xfrm>
          </p:grpSpPr>
          <p:sp>
            <p:nvSpPr>
              <p:cNvPr id="30730" name="Line 10"/>
              <p:cNvSpPr>
                <a:spLocks noChangeShapeType="1"/>
              </p:cNvSpPr>
              <p:nvPr/>
            </p:nvSpPr>
            <p:spPr bwMode="auto">
              <a:xfrm>
                <a:off x="48" y="0"/>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1" name="Oval 11"/>
              <p:cNvSpPr>
                <a:spLocks noChangeArrowheads="1"/>
              </p:cNvSpPr>
              <p:nvPr/>
            </p:nvSpPr>
            <p:spPr bwMode="auto">
              <a:xfrm>
                <a:off x="0" y="252"/>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732" name="Group 12"/>
            <p:cNvGrpSpPr/>
            <p:nvPr/>
          </p:nvGrpSpPr>
          <p:grpSpPr bwMode="auto">
            <a:xfrm>
              <a:off x="1680" y="120"/>
              <a:ext cx="240" cy="360"/>
              <a:chOff x="0" y="0"/>
              <a:chExt cx="240" cy="360"/>
            </a:xfrm>
          </p:grpSpPr>
          <p:sp>
            <p:nvSpPr>
              <p:cNvPr id="30733" name="Line 13"/>
              <p:cNvSpPr>
                <a:spLocks noChangeShapeType="1"/>
              </p:cNvSpPr>
              <p:nvPr/>
            </p:nvSpPr>
            <p:spPr bwMode="auto">
              <a:xfrm>
                <a:off x="96" y="72"/>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4" name="Oval 14"/>
              <p:cNvSpPr>
                <a:spLocks noChangeArrowheads="1"/>
              </p:cNvSpPr>
              <p:nvPr/>
            </p:nvSpPr>
            <p:spPr bwMode="auto">
              <a:xfrm>
                <a:off x="48"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5" name="Line 15"/>
              <p:cNvSpPr>
                <a:spLocks noChangeShapeType="1"/>
              </p:cNvSpPr>
              <p:nvPr/>
            </p:nvSpPr>
            <p:spPr bwMode="auto">
              <a:xfrm>
                <a:off x="0" y="264"/>
                <a:ext cx="240"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736" name="Group 16"/>
            <p:cNvGrpSpPr/>
            <p:nvPr/>
          </p:nvGrpSpPr>
          <p:grpSpPr bwMode="auto">
            <a:xfrm>
              <a:off x="816" y="108"/>
              <a:ext cx="432" cy="372"/>
              <a:chOff x="0" y="0"/>
              <a:chExt cx="432" cy="372"/>
            </a:xfrm>
          </p:grpSpPr>
          <p:sp>
            <p:nvSpPr>
              <p:cNvPr id="30737" name="Line 17"/>
              <p:cNvSpPr>
                <a:spLocks noChangeShapeType="1"/>
              </p:cNvSpPr>
              <p:nvPr/>
            </p:nvSpPr>
            <p:spPr bwMode="auto">
              <a:xfrm>
                <a:off x="240" y="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8" name="Oval 18"/>
              <p:cNvSpPr>
                <a:spLocks noChangeArrowheads="1"/>
              </p:cNvSpPr>
              <p:nvPr/>
            </p:nvSpPr>
            <p:spPr bwMode="auto">
              <a:xfrm>
                <a:off x="192" y="0"/>
                <a:ext cx="96" cy="96"/>
              </a:xfrm>
              <a:prstGeom prst="ellipse">
                <a:avLst/>
              </a:prstGeom>
              <a:solidFill>
                <a:schemeClr val="bg1"/>
              </a:solidFill>
              <a:ln w="381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9" name="Line 19"/>
              <p:cNvSpPr>
                <a:spLocks noChangeShapeType="1"/>
              </p:cNvSpPr>
              <p:nvPr/>
            </p:nvSpPr>
            <p:spPr bwMode="auto">
              <a:xfrm>
                <a:off x="0" y="276"/>
                <a:ext cx="432" cy="0"/>
              </a:xfrm>
              <a:prstGeom prst="line">
                <a:avLst/>
              </a:prstGeom>
              <a:noFill/>
              <a:ln w="762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40" name="Rectangle 20"/>
            <p:cNvSpPr>
              <a:spLocks noChangeArrowheads="1"/>
            </p:cNvSpPr>
            <p:nvPr/>
          </p:nvSpPr>
          <p:spPr bwMode="auto">
            <a:xfrm>
              <a:off x="144" y="384"/>
              <a:ext cx="1776" cy="144"/>
            </a:xfrm>
            <a:prstGeom prst="rect">
              <a:avLst/>
            </a:prstGeom>
            <a:solidFill>
              <a:srgbClr val="FFCC66"/>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1" name="Line 21"/>
            <p:cNvSpPr>
              <a:spLocks noChangeShapeType="1"/>
            </p:cNvSpPr>
            <p:nvPr/>
          </p:nvSpPr>
          <p:spPr bwMode="auto">
            <a:xfrm flipH="1">
              <a:off x="240"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2" name="Line 22"/>
            <p:cNvSpPr>
              <a:spLocks noChangeShapeType="1"/>
            </p:cNvSpPr>
            <p:nvPr/>
          </p:nvSpPr>
          <p:spPr bwMode="auto">
            <a:xfrm flipH="1">
              <a:off x="144"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3" name="Line 23"/>
            <p:cNvSpPr>
              <a:spLocks noChangeShapeType="1"/>
            </p:cNvSpPr>
            <p:nvPr/>
          </p:nvSpPr>
          <p:spPr bwMode="auto">
            <a:xfrm flipH="1">
              <a:off x="624"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4" name="Line 24"/>
            <p:cNvSpPr>
              <a:spLocks noChangeShapeType="1"/>
            </p:cNvSpPr>
            <p:nvPr/>
          </p:nvSpPr>
          <p:spPr bwMode="auto">
            <a:xfrm flipH="1">
              <a:off x="1584"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5" name="Line 25"/>
            <p:cNvSpPr>
              <a:spLocks noChangeShapeType="1"/>
            </p:cNvSpPr>
            <p:nvPr/>
          </p:nvSpPr>
          <p:spPr bwMode="auto">
            <a:xfrm flipH="1">
              <a:off x="1680"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6" name="Line 26"/>
            <p:cNvSpPr>
              <a:spLocks noChangeShapeType="1"/>
            </p:cNvSpPr>
            <p:nvPr/>
          </p:nvSpPr>
          <p:spPr bwMode="auto">
            <a:xfrm flipH="1">
              <a:off x="1776"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7" name="Line 27"/>
            <p:cNvSpPr>
              <a:spLocks noChangeShapeType="1"/>
            </p:cNvSpPr>
            <p:nvPr/>
          </p:nvSpPr>
          <p:spPr bwMode="auto">
            <a:xfrm flipH="1">
              <a:off x="336" y="432"/>
              <a:ext cx="96" cy="96"/>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8" name="Line 28"/>
            <p:cNvSpPr>
              <a:spLocks noChangeShapeType="1"/>
            </p:cNvSpPr>
            <p:nvPr/>
          </p:nvSpPr>
          <p:spPr bwMode="auto">
            <a:xfrm flipH="1">
              <a:off x="528"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9" name="Line 29"/>
            <p:cNvSpPr>
              <a:spLocks noChangeShapeType="1"/>
            </p:cNvSpPr>
            <p:nvPr/>
          </p:nvSpPr>
          <p:spPr bwMode="auto">
            <a:xfrm flipH="1">
              <a:off x="432"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0" name="Line 30"/>
            <p:cNvSpPr>
              <a:spLocks noChangeShapeType="1"/>
            </p:cNvSpPr>
            <p:nvPr/>
          </p:nvSpPr>
          <p:spPr bwMode="auto">
            <a:xfrm flipH="1">
              <a:off x="336"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1" name="Line 31"/>
            <p:cNvSpPr>
              <a:spLocks noChangeShapeType="1"/>
            </p:cNvSpPr>
            <p:nvPr/>
          </p:nvSpPr>
          <p:spPr bwMode="auto">
            <a:xfrm flipH="1">
              <a:off x="1392"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2" name="Line 32"/>
            <p:cNvSpPr>
              <a:spLocks noChangeShapeType="1"/>
            </p:cNvSpPr>
            <p:nvPr/>
          </p:nvSpPr>
          <p:spPr bwMode="auto">
            <a:xfrm flipH="1">
              <a:off x="1488" y="384"/>
              <a:ext cx="144" cy="144"/>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753" name="Group 33"/>
            <p:cNvGrpSpPr/>
            <p:nvPr/>
          </p:nvGrpSpPr>
          <p:grpSpPr bwMode="auto">
            <a:xfrm>
              <a:off x="384" y="384"/>
              <a:ext cx="1296" cy="144"/>
              <a:chOff x="0" y="0"/>
              <a:chExt cx="1296" cy="144"/>
            </a:xfrm>
          </p:grpSpPr>
          <p:sp>
            <p:nvSpPr>
              <p:cNvPr id="30754" name="AutoShape 34"/>
              <p:cNvSpPr>
                <a:spLocks noChangeArrowheads="1"/>
              </p:cNvSpPr>
              <p:nvPr/>
            </p:nvSpPr>
            <p:spPr bwMode="auto">
              <a:xfrm>
                <a:off x="96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5" name="Line 35"/>
              <p:cNvSpPr>
                <a:spLocks noChangeShapeType="1"/>
              </p:cNvSpPr>
              <p:nvPr/>
            </p:nvSpPr>
            <p:spPr bwMode="auto">
              <a:xfrm>
                <a:off x="96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6" name="Line 36"/>
              <p:cNvSpPr>
                <a:spLocks noChangeShapeType="1"/>
              </p:cNvSpPr>
              <p:nvPr/>
            </p:nvSpPr>
            <p:spPr bwMode="auto">
              <a:xfrm flipH="1">
                <a:off x="120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0757" name="Group 37"/>
              <p:cNvGrpSpPr/>
              <p:nvPr/>
            </p:nvGrpSpPr>
            <p:grpSpPr bwMode="auto">
              <a:xfrm>
                <a:off x="0" y="0"/>
                <a:ext cx="336" cy="144"/>
                <a:chOff x="0" y="0"/>
                <a:chExt cx="336" cy="144"/>
              </a:xfrm>
            </p:grpSpPr>
            <p:sp>
              <p:nvSpPr>
                <p:cNvPr id="30758" name="AutoShape 38"/>
                <p:cNvSpPr>
                  <a:spLocks noChangeArrowheads="1"/>
                </p:cNvSpPr>
                <p:nvPr/>
              </p:nvSpPr>
              <p:spPr bwMode="auto">
                <a:xfrm>
                  <a:off x="0" y="0"/>
                  <a:ext cx="336" cy="14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9" name="Line 39"/>
                <p:cNvSpPr>
                  <a:spLocks noChangeShapeType="1"/>
                </p:cNvSpPr>
                <p:nvPr/>
              </p:nvSpPr>
              <p:spPr bwMode="auto">
                <a:xfrm>
                  <a:off x="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0" name="Line 40"/>
                <p:cNvSpPr>
                  <a:spLocks noChangeShapeType="1"/>
                </p:cNvSpPr>
                <p:nvPr/>
              </p:nvSpPr>
              <p:spPr bwMode="auto">
                <a:xfrm flipH="1">
                  <a:off x="240" y="0"/>
                  <a:ext cx="96" cy="14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1" name="Line 41"/>
                <p:cNvSpPr>
                  <a:spLocks noChangeShapeType="1"/>
                </p:cNvSpPr>
                <p:nvPr/>
              </p:nvSpPr>
              <p:spPr bwMode="auto">
                <a:xfrm>
                  <a:off x="9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62" name="Line 42"/>
              <p:cNvSpPr>
                <a:spLocks noChangeShapeType="1"/>
              </p:cNvSpPr>
              <p:nvPr/>
            </p:nvSpPr>
            <p:spPr bwMode="auto">
              <a:xfrm>
                <a:off x="1056" y="144"/>
                <a:ext cx="144"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63" name="Rectangle 43"/>
            <p:cNvSpPr>
              <a:spLocks noChangeArrowheads="1"/>
            </p:cNvSpPr>
            <p:nvPr/>
          </p:nvSpPr>
          <p:spPr bwMode="auto">
            <a:xfrm>
              <a:off x="144" y="528"/>
              <a:ext cx="1776" cy="960"/>
            </a:xfrm>
            <a:prstGeom prst="rect">
              <a:avLst/>
            </a:prstGeom>
            <a:solidFill>
              <a:srgbClr val="CCFFFF"/>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4" name="Text Box 44"/>
            <p:cNvSpPr txBox="1">
              <a:spLocks noChangeArrowheads="1"/>
            </p:cNvSpPr>
            <p:nvPr/>
          </p:nvSpPr>
          <p:spPr bwMode="auto">
            <a:xfrm>
              <a:off x="720" y="1190"/>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P型衬底</a:t>
              </a:r>
              <a:endParaRPr lang="zh-CN" altLang="zh-CN" sz="2000" b="1">
                <a:latin typeface="Times New Roman" panose="02020503050405090304" pitchFamily="18" charset="0"/>
              </a:endParaRPr>
            </a:p>
          </p:txBody>
        </p:sp>
        <p:grpSp>
          <p:nvGrpSpPr>
            <p:cNvPr id="30765" name="Group 45"/>
            <p:cNvGrpSpPr/>
            <p:nvPr/>
          </p:nvGrpSpPr>
          <p:grpSpPr bwMode="auto">
            <a:xfrm>
              <a:off x="336" y="528"/>
              <a:ext cx="480" cy="250"/>
              <a:chOff x="0" y="0"/>
              <a:chExt cx="480" cy="250"/>
            </a:xfrm>
          </p:grpSpPr>
          <p:sp>
            <p:nvSpPr>
              <p:cNvPr id="30766" name="Rectangle 46"/>
              <p:cNvSpPr>
                <a:spLocks noChangeArrowheads="1"/>
              </p:cNvSpPr>
              <p:nvPr/>
            </p:nvSpPr>
            <p:spPr bwMode="auto">
              <a:xfrm>
                <a:off x="0" y="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7" name="Text Box 47"/>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grpSp>
          <p:nvGrpSpPr>
            <p:cNvPr id="30768" name="Group 48"/>
            <p:cNvGrpSpPr/>
            <p:nvPr/>
          </p:nvGrpSpPr>
          <p:grpSpPr bwMode="auto">
            <a:xfrm>
              <a:off x="1296" y="518"/>
              <a:ext cx="480" cy="250"/>
              <a:chOff x="0" y="0"/>
              <a:chExt cx="480" cy="250"/>
            </a:xfrm>
          </p:grpSpPr>
          <p:sp>
            <p:nvSpPr>
              <p:cNvPr id="30769" name="Rectangle 49"/>
              <p:cNvSpPr>
                <a:spLocks noChangeArrowheads="1"/>
              </p:cNvSpPr>
              <p:nvPr/>
            </p:nvSpPr>
            <p:spPr bwMode="auto">
              <a:xfrm>
                <a:off x="0" y="10"/>
                <a:ext cx="432" cy="240"/>
              </a:xfrm>
              <a:prstGeom prst="rect">
                <a:avLst/>
              </a:prstGeom>
              <a:solidFill>
                <a:srgbClr val="FFFFCC"/>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0" name="Text Box 50"/>
              <p:cNvSpPr txBox="1">
                <a:spLocks noChangeArrowheads="1"/>
              </p:cNvSpPr>
              <p:nvPr/>
            </p:nvSpPr>
            <p:spPr bwMode="auto">
              <a:xfrm>
                <a:off x="96"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N</a:t>
                </a:r>
                <a:r>
                  <a:rPr lang="zh-CN" altLang="zh-CN" sz="2000" b="1" baseline="30000">
                    <a:latin typeface="Times New Roman" panose="02020503050405090304" pitchFamily="18" charset="0"/>
                  </a:rPr>
                  <a:t>+</a:t>
                </a:r>
                <a:endParaRPr lang="zh-CN" altLang="zh-CN" sz="2000" b="1">
                  <a:latin typeface="Times New Roman" panose="02020503050405090304" pitchFamily="18" charset="0"/>
                </a:endParaRPr>
              </a:p>
            </p:txBody>
          </p:sp>
        </p:grpSp>
        <p:sp>
          <p:nvSpPr>
            <p:cNvPr id="30771" name="Text Box 51"/>
            <p:cNvSpPr txBox="1">
              <a:spLocks noChangeArrowheads="1"/>
            </p:cNvSpPr>
            <p:nvPr/>
          </p:nvSpPr>
          <p:spPr bwMode="auto">
            <a:xfrm>
              <a:off x="1056" y="153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B</a:t>
              </a:r>
              <a:endParaRPr lang="zh-CN" altLang="zh-CN" sz="2400" b="1">
                <a:solidFill>
                  <a:srgbClr val="FF3300"/>
                </a:solidFill>
                <a:latin typeface="Times New Roman" panose="02020503050405090304" pitchFamily="18" charset="0"/>
              </a:endParaRPr>
            </a:p>
          </p:txBody>
        </p:sp>
        <p:sp>
          <p:nvSpPr>
            <p:cNvPr id="30772" name="Text Box 52"/>
            <p:cNvSpPr txBox="1">
              <a:spLocks noChangeArrowheads="1"/>
            </p:cNvSpPr>
            <p:nvPr/>
          </p:nvSpPr>
          <p:spPr bwMode="auto">
            <a:xfrm>
              <a:off x="1104" y="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G</a:t>
              </a:r>
              <a:endParaRPr lang="zh-CN" altLang="zh-CN" sz="2400" b="1">
                <a:solidFill>
                  <a:srgbClr val="FF3300"/>
                </a:solidFill>
                <a:latin typeface="Times New Roman" panose="02020503050405090304" pitchFamily="18" charset="0"/>
              </a:endParaRPr>
            </a:p>
          </p:txBody>
        </p:sp>
        <p:sp>
          <p:nvSpPr>
            <p:cNvPr id="30773" name="Text Box 53"/>
            <p:cNvSpPr txBox="1">
              <a:spLocks noChangeArrowheads="1"/>
            </p:cNvSpPr>
            <p:nvPr/>
          </p:nvSpPr>
          <p:spPr bwMode="auto">
            <a:xfrm>
              <a:off x="0" y="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30774" name="Text Box 54"/>
            <p:cNvSpPr txBox="1">
              <a:spLocks noChangeArrowheads="1"/>
            </p:cNvSpPr>
            <p:nvPr/>
          </p:nvSpPr>
          <p:spPr bwMode="auto">
            <a:xfrm>
              <a:off x="1776" y="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Times New Roman" panose="02020503050405090304" pitchFamily="18" charset="0"/>
                </a:rPr>
                <a:t>D</a:t>
              </a:r>
              <a:endParaRPr lang="zh-CN" altLang="zh-CN" sz="2400" b="1">
                <a:solidFill>
                  <a:srgbClr val="FF3300"/>
                </a:solidFill>
                <a:latin typeface="Times New Roman" panose="02020503050405090304" pitchFamily="18" charset="0"/>
              </a:endParaRPr>
            </a:p>
          </p:txBody>
        </p:sp>
        <p:sp>
          <p:nvSpPr>
            <p:cNvPr id="30775" name="Text Box 55"/>
            <p:cNvSpPr txBox="1">
              <a:spLocks noChangeArrowheads="1"/>
            </p:cNvSpPr>
            <p:nvPr/>
          </p:nvSpPr>
          <p:spPr bwMode="auto">
            <a:xfrm>
              <a:off x="720" y="326"/>
              <a:ext cx="720" cy="250"/>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Times New Roman" panose="02020503050405090304" pitchFamily="18" charset="0"/>
                </a:rPr>
                <a:t>++++++</a:t>
              </a:r>
              <a:endParaRPr lang="zh-CN" altLang="zh-CN" sz="2000" b="1">
                <a:solidFill>
                  <a:srgbClr val="FF3300"/>
                </a:solidFill>
                <a:latin typeface="Times New Roman" panose="02020503050405090304" pitchFamily="18" charset="0"/>
              </a:endParaRPr>
            </a:p>
          </p:txBody>
        </p:sp>
        <p:sp>
          <p:nvSpPr>
            <p:cNvPr id="30776" name="Line 56"/>
            <p:cNvSpPr>
              <a:spLocks noChangeShapeType="1"/>
            </p:cNvSpPr>
            <p:nvPr/>
          </p:nvSpPr>
          <p:spPr bwMode="auto">
            <a:xfrm>
              <a:off x="768" y="576"/>
              <a:ext cx="528" cy="0"/>
            </a:xfrm>
            <a:prstGeom prst="line">
              <a:avLst/>
            </a:prstGeom>
            <a:noFill/>
            <a:ln w="38100" cmpd="sng">
              <a:solidFill>
                <a:srgbClr val="99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77" name="Line 57"/>
            <p:cNvSpPr>
              <a:spLocks noChangeShapeType="1"/>
            </p:cNvSpPr>
            <p:nvPr/>
          </p:nvSpPr>
          <p:spPr bwMode="auto">
            <a:xfrm>
              <a:off x="780" y="645"/>
              <a:ext cx="528" cy="0"/>
            </a:xfrm>
            <a:prstGeom prst="line">
              <a:avLst/>
            </a:prstGeom>
            <a:noFill/>
            <a:ln w="38100" cmpd="sng">
              <a:solidFill>
                <a:srgbClr val="99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78" name="Line 58"/>
            <p:cNvSpPr>
              <a:spLocks noChangeShapeType="1"/>
            </p:cNvSpPr>
            <p:nvPr/>
          </p:nvSpPr>
          <p:spPr bwMode="auto">
            <a:xfrm>
              <a:off x="768" y="693"/>
              <a:ext cx="528" cy="0"/>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79" name="Text Box 59"/>
          <p:cNvSpPr txBox="1">
            <a:spLocks noChangeArrowheads="1"/>
          </p:cNvSpPr>
          <p:nvPr/>
        </p:nvSpPr>
        <p:spPr bwMode="auto">
          <a:xfrm>
            <a:off x="1847850" y="1229361"/>
            <a:ext cx="8610600"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zh-CN" sz="2600" b="1">
                <a:latin typeface="Times New Roman" panose="02020503050405090304" pitchFamily="18" charset="0"/>
              </a:rPr>
              <a:t>　　制造过程中预先在二氧化硅的绝缘层中掺入正离子，这些正离子电场在 P 型衬底中</a:t>
            </a:r>
            <a:r>
              <a:rPr lang="zh-CN" altLang="zh-CN" sz="2600" b="1">
                <a:latin typeface="宋体" pitchFamily="2" charset="-122"/>
              </a:rPr>
              <a:t>“</a:t>
            </a:r>
            <a:r>
              <a:rPr lang="zh-CN" altLang="zh-CN" sz="2600" b="1">
                <a:latin typeface="Times New Roman" panose="02020503050405090304" pitchFamily="18" charset="0"/>
              </a:rPr>
              <a:t>感应</a:t>
            </a:r>
            <a:r>
              <a:rPr lang="zh-CN" altLang="zh-CN" sz="2600" b="1">
                <a:latin typeface="宋体" pitchFamily="2" charset="-122"/>
              </a:rPr>
              <a:t>”</a:t>
            </a:r>
            <a:r>
              <a:rPr lang="zh-CN" altLang="zh-CN" sz="2600" b="1">
                <a:latin typeface="Times New Roman" panose="02020503050405090304" pitchFamily="18" charset="0"/>
              </a:rPr>
              <a:t>负电荷，形成</a:t>
            </a:r>
            <a:r>
              <a:rPr lang="zh-CN" altLang="zh-CN" sz="2600" b="1">
                <a:latin typeface="宋体" pitchFamily="2" charset="-122"/>
              </a:rPr>
              <a:t>“</a:t>
            </a:r>
            <a:r>
              <a:rPr lang="zh-CN" altLang="zh-CN" sz="2600" b="1">
                <a:latin typeface="Times New Roman" panose="02020503050405090304" pitchFamily="18" charset="0"/>
              </a:rPr>
              <a:t>反型层</a:t>
            </a:r>
            <a:r>
              <a:rPr lang="zh-CN" altLang="zh-CN" sz="2600" b="1">
                <a:latin typeface="宋体" pitchFamily="2" charset="-122"/>
              </a:rPr>
              <a:t>”</a:t>
            </a:r>
            <a:r>
              <a:rPr lang="zh-CN" altLang="zh-CN" sz="2600" b="1">
                <a:latin typeface="Times New Roman" panose="02020503050405090304" pitchFamily="18" charset="0"/>
              </a:rPr>
              <a:t>。即使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 0 也会形成 N 型导电沟道。</a:t>
            </a:r>
            <a:endParaRPr lang="zh-CN" altLang="zh-CN" sz="2600" b="1">
              <a:latin typeface="Times New Roman" panose="02020503050405090304" pitchFamily="18" charset="0"/>
            </a:endParaRPr>
          </a:p>
        </p:txBody>
      </p:sp>
      <p:sp>
        <p:nvSpPr>
          <p:cNvPr id="30780" name="Text Box 60"/>
          <p:cNvSpPr txBox="1">
            <a:spLocks noChangeArrowheads="1"/>
          </p:cNvSpPr>
          <p:nvPr/>
        </p:nvSpPr>
        <p:spPr bwMode="auto">
          <a:xfrm>
            <a:off x="8077200" y="3372486"/>
            <a:ext cx="1143000" cy="39687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Times New Roman" panose="02020503050405090304" pitchFamily="18" charset="0"/>
              </a:rPr>
              <a:t>++++++</a:t>
            </a:r>
            <a:endParaRPr lang="zh-CN" altLang="zh-CN" sz="2000" b="1">
              <a:solidFill>
                <a:srgbClr val="FF3300"/>
              </a:solidFill>
              <a:latin typeface="Times New Roman" panose="02020503050405090304" pitchFamily="18" charset="0"/>
            </a:endParaRPr>
          </a:p>
        </p:txBody>
      </p:sp>
      <p:sp>
        <p:nvSpPr>
          <p:cNvPr id="30781" name="Text Box 61"/>
          <p:cNvSpPr txBox="1">
            <a:spLocks noChangeArrowheads="1"/>
          </p:cNvSpPr>
          <p:nvPr/>
        </p:nvSpPr>
        <p:spPr bwMode="auto">
          <a:xfrm>
            <a:off x="8077200" y="3372486"/>
            <a:ext cx="1143000" cy="39687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Times New Roman" panose="02020503050405090304" pitchFamily="18" charset="0"/>
              </a:rPr>
              <a:t>++++++</a:t>
            </a:r>
            <a:endParaRPr lang="zh-CN" altLang="zh-CN" sz="2000" b="1">
              <a:solidFill>
                <a:srgbClr val="FF3300"/>
              </a:solidFill>
              <a:latin typeface="Times New Roman" panose="02020503050405090304" pitchFamily="18" charset="0"/>
            </a:endParaRPr>
          </a:p>
        </p:txBody>
      </p:sp>
      <p:sp>
        <p:nvSpPr>
          <p:cNvPr id="30782" name="Text Box 62"/>
          <p:cNvSpPr txBox="1">
            <a:spLocks noChangeArrowheads="1"/>
          </p:cNvSpPr>
          <p:nvPr/>
        </p:nvSpPr>
        <p:spPr bwMode="auto">
          <a:xfrm>
            <a:off x="1981200" y="2839085"/>
            <a:ext cx="42672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zh-CN" sz="2600" b="1" i="1">
                <a:solidFill>
                  <a:srgbClr val="9900CC"/>
                </a:solidFill>
                <a:latin typeface="Times New Roman" panose="02020503050405090304" pitchFamily="18" charset="0"/>
              </a:rPr>
              <a:t>　　U</a:t>
            </a:r>
            <a:r>
              <a:rPr lang="zh-CN" altLang="zh-CN" sz="2600" b="1" baseline="-25000">
                <a:solidFill>
                  <a:srgbClr val="9900CC"/>
                </a:solidFill>
                <a:latin typeface="Times New Roman" panose="02020503050405090304" pitchFamily="18" charset="0"/>
              </a:rPr>
              <a:t>GS</a:t>
            </a:r>
            <a:r>
              <a:rPr lang="zh-CN" altLang="zh-CN" sz="2600" b="1">
                <a:solidFill>
                  <a:srgbClr val="9900CC"/>
                </a:solidFill>
                <a:latin typeface="Times New Roman" panose="02020503050405090304" pitchFamily="18" charset="0"/>
              </a:rPr>
              <a:t> = 0，</a:t>
            </a:r>
            <a:r>
              <a:rPr lang="zh-CN" altLang="zh-CN" sz="2600" b="1" i="1">
                <a:solidFill>
                  <a:srgbClr val="9900CC"/>
                </a:solidFill>
                <a:latin typeface="Times New Roman" panose="02020503050405090304" pitchFamily="18" charset="0"/>
              </a:rPr>
              <a:t>U</a:t>
            </a:r>
            <a:r>
              <a:rPr lang="zh-CN" altLang="zh-CN" sz="2600" b="1" baseline="-25000">
                <a:solidFill>
                  <a:srgbClr val="9900CC"/>
                </a:solidFill>
                <a:latin typeface="Times New Roman" panose="02020503050405090304" pitchFamily="18" charset="0"/>
              </a:rPr>
              <a:t>DS</a:t>
            </a:r>
            <a:r>
              <a:rPr lang="zh-CN" altLang="zh-CN" sz="2600" b="1">
                <a:solidFill>
                  <a:srgbClr val="9900CC"/>
                </a:solidFill>
                <a:latin typeface="Times New Roman" panose="02020503050405090304" pitchFamily="18" charset="0"/>
              </a:rPr>
              <a:t> &gt; 0，产生较大的漏极电流；</a:t>
            </a:r>
            <a:endParaRPr lang="zh-CN" altLang="zh-CN" sz="2600" b="1">
              <a:solidFill>
                <a:srgbClr val="9900CC"/>
              </a:solidFill>
              <a:latin typeface="Times New Roman" panose="02020503050405090304" pitchFamily="18" charset="0"/>
            </a:endParaRPr>
          </a:p>
        </p:txBody>
      </p:sp>
      <p:sp>
        <p:nvSpPr>
          <p:cNvPr id="30783" name="Text Box 63"/>
          <p:cNvSpPr txBox="1">
            <a:spLocks noChangeArrowheads="1"/>
          </p:cNvSpPr>
          <p:nvPr/>
        </p:nvSpPr>
        <p:spPr bwMode="auto">
          <a:xfrm>
            <a:off x="1905000" y="3753486"/>
            <a:ext cx="4267200"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zh-CN" sz="2600" b="1" i="1">
                <a:solidFill>
                  <a:srgbClr val="0000FF"/>
                </a:solidFill>
                <a:latin typeface="Times New Roman" panose="02020503050405090304" pitchFamily="18" charset="0"/>
              </a:rPr>
              <a:t>　　U</a:t>
            </a:r>
            <a:r>
              <a:rPr lang="zh-CN" altLang="zh-CN" sz="2600" b="1" baseline="-25000">
                <a:solidFill>
                  <a:srgbClr val="0000FF"/>
                </a:solidFill>
                <a:latin typeface="Times New Roman" panose="02020503050405090304" pitchFamily="18" charset="0"/>
              </a:rPr>
              <a:t>GS</a:t>
            </a:r>
            <a:r>
              <a:rPr lang="zh-CN" altLang="zh-CN" sz="2600" b="1">
                <a:solidFill>
                  <a:srgbClr val="0000FF"/>
                </a:solidFill>
                <a:latin typeface="Times New Roman" panose="02020503050405090304" pitchFamily="18" charset="0"/>
              </a:rPr>
              <a:t> &lt; 0，绝缘层中正离子感应的负电荷减少，导电沟道变窄，</a:t>
            </a:r>
            <a:r>
              <a:rPr lang="zh-CN" altLang="zh-CN" sz="2600" b="1" i="1">
                <a:solidFill>
                  <a:srgbClr val="0000FF"/>
                </a:solidFill>
                <a:latin typeface="Times New Roman" panose="02020503050405090304" pitchFamily="18" charset="0"/>
              </a:rPr>
              <a:t>i</a:t>
            </a:r>
            <a:r>
              <a:rPr lang="zh-CN" altLang="zh-CN" sz="2600" b="1" baseline="-25000">
                <a:solidFill>
                  <a:srgbClr val="0000FF"/>
                </a:solidFill>
                <a:latin typeface="Times New Roman" panose="02020503050405090304" pitchFamily="18" charset="0"/>
              </a:rPr>
              <a:t>D</a:t>
            </a:r>
            <a:r>
              <a:rPr lang="zh-CN" altLang="zh-CN" sz="2600" b="1">
                <a:solidFill>
                  <a:srgbClr val="0000FF"/>
                </a:solidFill>
                <a:latin typeface="Times New Roman" panose="02020503050405090304" pitchFamily="18" charset="0"/>
              </a:rPr>
              <a:t> 减小；</a:t>
            </a:r>
            <a:endParaRPr lang="zh-CN" altLang="zh-CN" sz="2600" b="1" baseline="-25000">
              <a:solidFill>
                <a:srgbClr val="0000FF"/>
              </a:solidFill>
              <a:latin typeface="Times New Roman" panose="02020503050405090304" pitchFamily="18" charset="0"/>
            </a:endParaRPr>
          </a:p>
        </p:txBody>
      </p:sp>
      <p:sp>
        <p:nvSpPr>
          <p:cNvPr id="30784" name="Text Box 64"/>
          <p:cNvSpPr txBox="1">
            <a:spLocks noChangeArrowheads="1"/>
          </p:cNvSpPr>
          <p:nvPr/>
        </p:nvSpPr>
        <p:spPr bwMode="auto">
          <a:xfrm>
            <a:off x="1905000" y="5048885"/>
            <a:ext cx="43434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zh-CN" sz="2600" b="1" i="1">
                <a:solidFill>
                  <a:srgbClr val="A50021"/>
                </a:solidFill>
                <a:latin typeface="Times New Roman" panose="02020503050405090304" pitchFamily="18" charset="0"/>
              </a:rPr>
              <a:t>　　U</a:t>
            </a:r>
            <a:r>
              <a:rPr lang="zh-CN" altLang="zh-CN" sz="2600" b="1" baseline="-25000">
                <a:solidFill>
                  <a:srgbClr val="A50021"/>
                </a:solidFill>
                <a:latin typeface="Times New Roman" panose="02020503050405090304" pitchFamily="18" charset="0"/>
              </a:rPr>
              <a:t>GS</a:t>
            </a:r>
            <a:r>
              <a:rPr lang="zh-CN" altLang="zh-CN" sz="2600" b="1">
                <a:solidFill>
                  <a:srgbClr val="A50021"/>
                </a:solidFill>
                <a:latin typeface="Times New Roman" panose="02020503050405090304" pitchFamily="18" charset="0"/>
              </a:rPr>
              <a:t> =</a:t>
            </a:r>
            <a:r>
              <a:rPr lang="zh-CN" altLang="zh-CN" sz="2600" b="1">
                <a:solidFill>
                  <a:srgbClr val="A50021"/>
                </a:solidFill>
                <a:latin typeface="Symbol" panose="05050102010706020507" pitchFamily="18" charset="2"/>
              </a:rPr>
              <a:t> </a:t>
            </a:r>
            <a:r>
              <a:rPr lang="zh-CN" altLang="zh-CN" sz="2600" b="1" i="1">
                <a:solidFill>
                  <a:srgbClr val="A50021"/>
                </a:solidFill>
                <a:latin typeface="Times New Roman" panose="02020503050405090304" pitchFamily="18" charset="0"/>
              </a:rPr>
              <a:t>U</a:t>
            </a:r>
            <a:r>
              <a:rPr lang="zh-CN" altLang="zh-CN" sz="2600" b="1" baseline="-25000">
                <a:solidFill>
                  <a:srgbClr val="A50021"/>
                </a:solidFill>
                <a:latin typeface="Times New Roman" panose="02020503050405090304" pitchFamily="18" charset="0"/>
              </a:rPr>
              <a:t>GS(off)</a:t>
            </a:r>
            <a:r>
              <a:rPr lang="zh-CN" altLang="zh-CN" sz="2600" b="1">
                <a:solidFill>
                  <a:srgbClr val="A50021"/>
                </a:solidFill>
                <a:latin typeface="Times New Roman" panose="02020503050405090304" pitchFamily="18" charset="0"/>
              </a:rPr>
              <a:t> , </a:t>
            </a:r>
            <a:r>
              <a:rPr lang="zh-CN" altLang="zh-CN" sz="2600" b="1">
                <a:solidFill>
                  <a:srgbClr val="A50021"/>
                </a:solidFill>
                <a:latin typeface="宋体" pitchFamily="2" charset="-122"/>
              </a:rPr>
              <a:t>感应电荷被“耗尽”，</a:t>
            </a:r>
            <a:r>
              <a:rPr lang="zh-CN" altLang="zh-CN" sz="2600" b="1" i="1">
                <a:solidFill>
                  <a:srgbClr val="A50021"/>
                </a:solidFill>
                <a:latin typeface="Times New Roman" panose="02020503050405090304" pitchFamily="18" charset="0"/>
              </a:rPr>
              <a:t>i</a:t>
            </a:r>
            <a:r>
              <a:rPr lang="zh-CN" altLang="zh-CN" sz="2600" b="1" baseline="-25000">
                <a:solidFill>
                  <a:srgbClr val="A50021"/>
                </a:solidFill>
                <a:latin typeface="Times New Roman" panose="02020503050405090304" pitchFamily="18" charset="0"/>
              </a:rPr>
              <a:t>D</a:t>
            </a:r>
            <a:r>
              <a:rPr lang="zh-CN" altLang="zh-CN" sz="2600" b="1">
                <a:solidFill>
                  <a:srgbClr val="A50021"/>
                </a:solidFill>
                <a:latin typeface="Times New Roman" panose="02020503050405090304" pitchFamily="18" charset="0"/>
              </a:rPr>
              <a:t> </a:t>
            </a:r>
            <a:r>
              <a:rPr lang="zh-CN" altLang="zh-CN" sz="2600" b="1">
                <a:solidFill>
                  <a:srgbClr val="A50021"/>
                </a:solidFill>
                <a:latin typeface="Times New Roman" panose="02020503050405090304" pitchFamily="18" charset="0"/>
                <a:sym typeface="Symbol" panose="05050102010706020507" pitchFamily="18" charset="2"/>
              </a:rPr>
              <a:t> </a:t>
            </a:r>
            <a:r>
              <a:rPr lang="zh-CN" altLang="zh-CN" sz="2600" b="1">
                <a:solidFill>
                  <a:srgbClr val="A50021"/>
                </a:solidFill>
                <a:latin typeface="Times New Roman" panose="02020503050405090304" pitchFamily="18" charset="0"/>
              </a:rPr>
              <a:t>0。</a:t>
            </a:r>
            <a:endParaRPr lang="zh-CN" altLang="zh-CN" sz="2600" b="1">
              <a:solidFill>
                <a:srgbClr val="A50021"/>
              </a:solidFill>
              <a:latin typeface="Times New Roman" panose="02020503050405090304" pitchFamily="18" charset="0"/>
            </a:endParaRPr>
          </a:p>
        </p:txBody>
      </p:sp>
      <p:sp>
        <p:nvSpPr>
          <p:cNvPr id="30785" name="Text Box 65"/>
          <p:cNvSpPr txBox="1">
            <a:spLocks noChangeArrowheads="1"/>
          </p:cNvSpPr>
          <p:nvPr/>
        </p:nvSpPr>
        <p:spPr bwMode="auto">
          <a:xfrm>
            <a:off x="2667000" y="6115685"/>
            <a:ext cx="3810000" cy="48895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i="1">
                <a:solidFill>
                  <a:srgbClr val="A50021"/>
                </a:solidFill>
                <a:latin typeface="Times New Roman" panose="02020503050405090304" pitchFamily="18" charset="0"/>
              </a:rPr>
              <a:t>U</a:t>
            </a:r>
            <a:r>
              <a:rPr lang="zh-CN" altLang="zh-CN" sz="2600" b="1" baseline="-25000">
                <a:solidFill>
                  <a:srgbClr val="A50021"/>
                </a:solidFill>
                <a:latin typeface="Times New Roman" panose="02020503050405090304" pitchFamily="18" charset="0"/>
              </a:rPr>
              <a:t>P</a:t>
            </a:r>
            <a:r>
              <a:rPr lang="zh-CN" altLang="zh-CN" sz="2400" b="1">
                <a:solidFill>
                  <a:srgbClr val="FF3300"/>
                </a:solidFill>
                <a:latin typeface="Times New Roman" panose="02020503050405090304" pitchFamily="18" charset="0"/>
              </a:rPr>
              <a:t>或</a:t>
            </a:r>
            <a:r>
              <a:rPr lang="zh-CN" altLang="zh-CN" sz="2400" b="1" i="1">
                <a:solidFill>
                  <a:srgbClr val="FF3300"/>
                </a:solidFill>
                <a:latin typeface="Times New Roman" panose="02020503050405090304" pitchFamily="18" charset="0"/>
              </a:rPr>
              <a:t>U</a:t>
            </a:r>
            <a:r>
              <a:rPr lang="zh-CN" altLang="zh-CN" sz="2400" b="1" baseline="-25000">
                <a:solidFill>
                  <a:srgbClr val="FF3300"/>
                </a:solidFill>
                <a:latin typeface="Times New Roman" panose="02020503050405090304" pitchFamily="18" charset="0"/>
              </a:rPr>
              <a:t>GS(off)</a:t>
            </a:r>
            <a:r>
              <a:rPr lang="zh-CN" altLang="zh-CN" sz="2400" b="1">
                <a:solidFill>
                  <a:srgbClr val="FF3300"/>
                </a:solidFill>
                <a:latin typeface="Times New Roman" panose="02020503050405090304" pitchFamily="18" charset="0"/>
              </a:rPr>
              <a:t>称为夹断电压</a:t>
            </a:r>
            <a:endParaRPr lang="zh-CN" altLang="zh-CN" sz="2400" b="1">
              <a:solidFill>
                <a:srgbClr val="FF3300"/>
              </a:solidFill>
              <a:latin typeface="Times New Roman" panose="02020503050405090304" pitchFamily="18" charset="0"/>
            </a:endParaRPr>
          </a:p>
        </p:txBody>
      </p:sp>
      <p:sp>
        <p:nvSpPr>
          <p:cNvPr id="30786" name="Text Box 66"/>
          <p:cNvSpPr txBox="1">
            <a:spLocks noChangeArrowheads="1"/>
          </p:cNvSpPr>
          <p:nvPr/>
        </p:nvSpPr>
        <p:spPr bwMode="auto">
          <a:xfrm>
            <a:off x="7315200" y="5887085"/>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a:solidFill>
                  <a:srgbClr val="FF00FF"/>
                </a:solidFill>
                <a:latin typeface="Times New Roman" panose="02020503050405090304" pitchFamily="18" charset="0"/>
                <a:ea typeface="黑体" pitchFamily="49" charset="-122"/>
              </a:rPr>
              <a:t>图 3.2.4</a:t>
            </a:r>
            <a:endParaRPr lang="zh-CN" altLang="zh-CN" sz="2000" b="1">
              <a:solidFill>
                <a:srgbClr val="0000FF"/>
              </a:solidFill>
              <a:latin typeface="宋体" pitchFamily="2" charset="-122"/>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dissolve">
                                      <p:cBhvr>
                                        <p:cTn id="7" dur="5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79"/>
                                        </p:tgtEl>
                                        <p:attrNameLst>
                                          <p:attrName>style.visibility</p:attrName>
                                        </p:attrNameLst>
                                      </p:cBhvr>
                                      <p:to>
                                        <p:strVal val="visible"/>
                                      </p:to>
                                    </p:set>
                                    <p:animEffect transition="in" filter="checkerboard(across)">
                                      <p:cBhvr>
                                        <p:cTn id="12" dur="500"/>
                                        <p:tgtEl>
                                          <p:spTgt spid="30779"/>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 calcmode="lin" valueType="num">
                                      <p:cBhvr>
                                        <p:cTn id="17" dur="500" fill="hold"/>
                                        <p:tgtEl>
                                          <p:spTgt spid="30723"/>
                                        </p:tgtEl>
                                        <p:attrNameLst>
                                          <p:attrName>ppt_w</p:attrName>
                                        </p:attrNameLst>
                                      </p:cBhvr>
                                      <p:tavLst>
                                        <p:tav tm="0">
                                          <p:val>
                                            <p:fltVal val="0"/>
                                          </p:val>
                                        </p:tav>
                                        <p:tav tm="100000">
                                          <p:val>
                                            <p:strVal val="#ppt_w"/>
                                          </p:val>
                                        </p:tav>
                                      </p:tavLst>
                                    </p:anim>
                                    <p:anim calcmode="lin" valueType="num">
                                      <p:cBhvr>
                                        <p:cTn id="18" dur="500" fill="hold"/>
                                        <p:tgtEl>
                                          <p:spTgt spid="30723"/>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30786"/>
                                        </p:tgtEl>
                                        <p:attrNameLst>
                                          <p:attrName>style.visibility</p:attrName>
                                        </p:attrNameLst>
                                      </p:cBhvr>
                                      <p:to>
                                        <p:strVal val="visible"/>
                                      </p:to>
                                    </p:set>
                                    <p:animEffect transition="in" filter="dissolve">
                                      <p:cBhvr>
                                        <p:cTn id="22" dur="500"/>
                                        <p:tgtEl>
                                          <p:spTgt spid="3078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nodeType="clickEffect">
                                  <p:stCondLst>
                                    <p:cond delay="0"/>
                                  </p:stCondLst>
                                  <p:childTnLst>
                                    <p:set>
                                      <p:cBhvr>
                                        <p:cTn id="26" dur="1" fill="hold">
                                          <p:stCondLst>
                                            <p:cond delay="0"/>
                                          </p:stCondLst>
                                        </p:cTn>
                                        <p:tgtEl>
                                          <p:spTgt spid="30780"/>
                                        </p:tgtEl>
                                        <p:attrNameLst>
                                          <p:attrName>style.visibility</p:attrName>
                                        </p:attrNameLst>
                                      </p:cBhvr>
                                      <p:to>
                                        <p:strVal val="visible"/>
                                      </p:to>
                                    </p:set>
                                    <p:anim calcmode="lin" valueType="num">
                                      <p:cBhvr>
                                        <p:cTn id="27" dur="500" fill="hold"/>
                                        <p:tgtEl>
                                          <p:spTgt spid="30780"/>
                                        </p:tgtEl>
                                        <p:attrNameLst>
                                          <p:attrName>ppt_w</p:attrName>
                                        </p:attrNameLst>
                                      </p:cBhvr>
                                      <p:tavLst>
                                        <p:tav tm="0">
                                          <p:val>
                                            <p:strVal val="4*#ppt_w"/>
                                          </p:val>
                                        </p:tav>
                                        <p:tav tm="100000">
                                          <p:val>
                                            <p:strVal val="#ppt_w"/>
                                          </p:val>
                                        </p:tav>
                                      </p:tavLst>
                                    </p:anim>
                                    <p:anim calcmode="lin" valueType="num">
                                      <p:cBhvr>
                                        <p:cTn id="28" dur="500" fill="hold"/>
                                        <p:tgtEl>
                                          <p:spTgt spid="30780"/>
                                        </p:tgtEl>
                                        <p:attrNameLst>
                                          <p:attrName>ppt_h</p:attrName>
                                        </p:attrNameLst>
                                      </p:cBhvr>
                                      <p:tavLst>
                                        <p:tav tm="0">
                                          <p:val>
                                            <p:strVal val="4*#ppt_h"/>
                                          </p:val>
                                        </p:tav>
                                        <p:tav tm="100000">
                                          <p:val>
                                            <p:strVal val="#ppt_h"/>
                                          </p:val>
                                        </p:tav>
                                      </p:tavLst>
                                    </p:anim>
                                  </p:childTnLst>
                                  <p:subTnLst>
                                    <p:set>
                                      <p:cBhvr override="childStyle">
                                        <p:cTn dur="1" fill="hold" display="0" masterRel="sameClick" afterEffect="1">
                                          <p:stCondLst>
                                            <p:cond evt="end" delay="0">
                                              <p:tn val="25"/>
                                            </p:cond>
                                          </p:stCondLst>
                                        </p:cTn>
                                        <p:tgtEl>
                                          <p:spTgt spid="30780"/>
                                        </p:tgtEl>
                                        <p:attrNameLst>
                                          <p:attrName>style.visibility</p:attrName>
                                        </p:attrNameLst>
                                      </p:cBhvr>
                                      <p:to>
                                        <p:strVal val="hidden"/>
                                      </p:to>
                                    </p:set>
                                  </p:subTnLst>
                                </p:cTn>
                              </p:par>
                            </p:childTnLst>
                          </p:cTn>
                        </p:par>
                        <p:par>
                          <p:cTn id="29" fill="hold">
                            <p:stCondLst>
                              <p:cond delay="500"/>
                            </p:stCondLst>
                            <p:childTnLst>
                              <p:par>
                                <p:cTn id="30" presetID="23" presetClass="entr" presetSubtype="32" fill="hold" nodeType="afterEffect">
                                  <p:stCondLst>
                                    <p:cond delay="0"/>
                                  </p:stCondLst>
                                  <p:childTnLst>
                                    <p:set>
                                      <p:cBhvr>
                                        <p:cTn id="31" dur="1" fill="hold">
                                          <p:stCondLst>
                                            <p:cond delay="0"/>
                                          </p:stCondLst>
                                        </p:cTn>
                                        <p:tgtEl>
                                          <p:spTgt spid="30781"/>
                                        </p:tgtEl>
                                        <p:attrNameLst>
                                          <p:attrName>style.visibility</p:attrName>
                                        </p:attrNameLst>
                                      </p:cBhvr>
                                      <p:to>
                                        <p:strVal val="visible"/>
                                      </p:to>
                                    </p:set>
                                    <p:anim calcmode="lin" valueType="num">
                                      <p:cBhvr>
                                        <p:cTn id="32" dur="500" fill="hold"/>
                                        <p:tgtEl>
                                          <p:spTgt spid="30781"/>
                                        </p:tgtEl>
                                        <p:attrNameLst>
                                          <p:attrName>ppt_w</p:attrName>
                                        </p:attrNameLst>
                                      </p:cBhvr>
                                      <p:tavLst>
                                        <p:tav tm="0">
                                          <p:val>
                                            <p:strVal val="4*#ppt_w"/>
                                          </p:val>
                                        </p:tav>
                                        <p:tav tm="100000">
                                          <p:val>
                                            <p:strVal val="#ppt_w"/>
                                          </p:val>
                                        </p:tav>
                                      </p:tavLst>
                                    </p:anim>
                                    <p:anim calcmode="lin" valueType="num">
                                      <p:cBhvr>
                                        <p:cTn id="33" dur="500" fill="hold"/>
                                        <p:tgtEl>
                                          <p:spTgt spid="30781"/>
                                        </p:tgtEl>
                                        <p:attrNameLst>
                                          <p:attrName>ppt_h</p:attrName>
                                        </p:attrNameLst>
                                      </p:cBhvr>
                                      <p:tavLst>
                                        <p:tav tm="0">
                                          <p:val>
                                            <p:strVal val="4*#ppt_h"/>
                                          </p:val>
                                        </p:tav>
                                        <p:tav tm="100000">
                                          <p:val>
                                            <p:strVal val="#ppt_h"/>
                                          </p:val>
                                        </p:tav>
                                      </p:tavLst>
                                    </p:anim>
                                  </p:childTnLst>
                                  <p:subTnLst>
                                    <p:set>
                                      <p:cBhvr override="childStyle">
                                        <p:cTn dur="1" fill="hold" display="0" masterRel="sameClick" afterEffect="1">
                                          <p:stCondLst>
                                            <p:cond evt="end" delay="0">
                                              <p:tn val="30"/>
                                            </p:cond>
                                          </p:stCondLst>
                                        </p:cTn>
                                        <p:tgtEl>
                                          <p:spTgt spid="30781"/>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0782"/>
                                        </p:tgtEl>
                                        <p:attrNameLst>
                                          <p:attrName>style.visibility</p:attrName>
                                        </p:attrNameLst>
                                      </p:cBhvr>
                                      <p:to>
                                        <p:strVal val="visible"/>
                                      </p:to>
                                    </p:set>
                                    <p:animEffect transition="in" filter="checkerboard(across)">
                                      <p:cBhvr>
                                        <p:cTn id="38" dur="500"/>
                                        <p:tgtEl>
                                          <p:spTgt spid="3078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30783"/>
                                        </p:tgtEl>
                                        <p:attrNameLst>
                                          <p:attrName>style.visibility</p:attrName>
                                        </p:attrNameLst>
                                      </p:cBhvr>
                                      <p:to>
                                        <p:strVal val="visible"/>
                                      </p:to>
                                    </p:set>
                                    <p:animEffect transition="in" filter="checkerboard(across)">
                                      <p:cBhvr>
                                        <p:cTn id="43" dur="500"/>
                                        <p:tgtEl>
                                          <p:spTgt spid="30783"/>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30784"/>
                                        </p:tgtEl>
                                        <p:attrNameLst>
                                          <p:attrName>style.visibility</p:attrName>
                                        </p:attrNameLst>
                                      </p:cBhvr>
                                      <p:to>
                                        <p:strVal val="visible"/>
                                      </p:to>
                                    </p:set>
                                    <p:animEffect transition="in" filter="checkerboard(across)">
                                      <p:cBhvr>
                                        <p:cTn id="48" dur="500"/>
                                        <p:tgtEl>
                                          <p:spTgt spid="30784"/>
                                        </p:tgtEl>
                                      </p:cBhvr>
                                    </p:animEffect>
                                  </p:childTnLst>
                                </p:cTn>
                              </p:par>
                            </p:childTnLst>
                          </p:cTn>
                        </p:par>
                        <p:par>
                          <p:cTn id="49" fill="hold">
                            <p:stCondLst>
                              <p:cond delay="500"/>
                            </p:stCondLst>
                            <p:childTnLst>
                              <p:par>
                                <p:cTn id="50" presetID="23" presetClass="entr" presetSubtype="16" fill="hold" nodeType="afterEffect">
                                  <p:stCondLst>
                                    <p:cond delay="1000"/>
                                  </p:stCondLst>
                                  <p:childTnLst>
                                    <p:set>
                                      <p:cBhvr>
                                        <p:cTn id="51" dur="1" fill="hold">
                                          <p:stCondLst>
                                            <p:cond delay="0"/>
                                          </p:stCondLst>
                                        </p:cTn>
                                        <p:tgtEl>
                                          <p:spTgt spid="30785"/>
                                        </p:tgtEl>
                                        <p:attrNameLst>
                                          <p:attrName>style.visibility</p:attrName>
                                        </p:attrNameLst>
                                      </p:cBhvr>
                                      <p:to>
                                        <p:strVal val="visible"/>
                                      </p:to>
                                    </p:set>
                                    <p:anim calcmode="lin" valueType="num">
                                      <p:cBhvr>
                                        <p:cTn id="52" dur="500" fill="hold"/>
                                        <p:tgtEl>
                                          <p:spTgt spid="30785"/>
                                        </p:tgtEl>
                                        <p:attrNameLst>
                                          <p:attrName>ppt_w</p:attrName>
                                        </p:attrNameLst>
                                      </p:cBhvr>
                                      <p:tavLst>
                                        <p:tav tm="0">
                                          <p:val>
                                            <p:fltVal val="0"/>
                                          </p:val>
                                        </p:tav>
                                        <p:tav tm="100000">
                                          <p:val>
                                            <p:strVal val="#ppt_w"/>
                                          </p:val>
                                        </p:tav>
                                      </p:tavLst>
                                    </p:anim>
                                    <p:anim calcmode="lin" valueType="num">
                                      <p:cBhvr>
                                        <p:cTn id="53" dur="500" fill="hold"/>
                                        <p:tgtEl>
                                          <p:spTgt spid="307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79" grpId="0" autoUpdateAnimBg="0"/>
      <p:bldP spid="30780" grpId="0" animBg="1" autoUpdateAnimBg="0"/>
      <p:bldP spid="30781" grpId="0" animBg="1" autoUpdateAnimBg="0"/>
      <p:bldP spid="30782" grpId="0" autoUpdateAnimBg="0"/>
      <p:bldP spid="30783" grpId="0" autoUpdateAnimBg="0"/>
      <p:bldP spid="30784" grpId="0" autoUpdateAnimBg="0"/>
      <p:bldP spid="30785" grpId="0" animBg="1" autoUpdateAnimBg="0"/>
      <p:bldP spid="30786" grpId="0" autoUpdateAnimBg="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015545" y="908892"/>
            <a:ext cx="3967985" cy="603465"/>
          </a:xfrm>
        </p:spPr>
        <p:txBody>
          <a:bodyPr/>
          <a:lstStyle/>
          <a:p>
            <a:pPr algn="l"/>
            <a:r>
              <a:rPr lang="zh-CN" altLang="en-US" sz="3335">
                <a:solidFill>
                  <a:schemeClr val="tx1"/>
                </a:solidFill>
                <a:latin typeface="华文行楷" panose="02010800040101010101" pitchFamily="2" charset="-122"/>
                <a:ea typeface="华文行楷" panose="02010800040101010101" pitchFamily="2" charset="-122"/>
              </a:rPr>
              <a:t>耗尽型 </a:t>
            </a:r>
            <a:r>
              <a:rPr lang="en-US" altLang="zh-CN" sz="2915" b="1">
                <a:solidFill>
                  <a:schemeClr val="tx1"/>
                </a:solidFill>
                <a:latin typeface="Times New Roman" panose="02020503050405090304" pitchFamily="18" charset="0"/>
                <a:ea typeface="华文行楷" panose="02010800040101010101" pitchFamily="2" charset="-122"/>
              </a:rPr>
              <a:t>MOS</a:t>
            </a:r>
            <a:r>
              <a:rPr lang="zh-CN" altLang="en-US" sz="3335">
                <a:solidFill>
                  <a:schemeClr val="tx1"/>
                </a:solidFill>
                <a:latin typeface="华文行楷" panose="02010800040101010101" pitchFamily="2" charset="-122"/>
                <a:ea typeface="华文行楷" panose="02010800040101010101" pitchFamily="2" charset="-122"/>
              </a:rPr>
              <a:t>管</a:t>
            </a:r>
            <a:endParaRPr lang="zh-CN" altLang="en-US" sz="3335">
              <a:solidFill>
                <a:schemeClr val="tx1"/>
              </a:solidFill>
              <a:latin typeface="华文行楷" panose="02010800040101010101" pitchFamily="2" charset="-122"/>
              <a:ea typeface="华文行楷" panose="02010800040101010101" pitchFamily="2" charset="-122"/>
            </a:endParaRPr>
          </a:p>
        </p:txBody>
      </p:sp>
      <p:sp>
        <p:nvSpPr>
          <p:cNvPr id="5" name="Text Box 3"/>
          <p:cNvSpPr txBox="1">
            <a:spLocks noChangeArrowheads="1"/>
          </p:cNvSpPr>
          <p:nvPr/>
        </p:nvSpPr>
        <p:spPr bwMode="auto">
          <a:xfrm>
            <a:off x="504947" y="4864244"/>
            <a:ext cx="11230145" cy="1014730"/>
          </a:xfrm>
          <a:prstGeom prst="rect">
            <a:avLst/>
          </a:prstGeom>
          <a:noFill/>
          <a:ln w="9525">
            <a:noFill/>
            <a:miter lim="800000"/>
          </a:ln>
          <a:effectLst/>
        </p:spPr>
        <p:txBody>
          <a:bodyPr wrap="square">
            <a:spAutoFit/>
          </a:bodyPr>
          <a:lstStyle/>
          <a:p>
            <a:pPr algn="l" eaLnBrk="0" hangingPunct="0">
              <a:lnSpc>
                <a:spcPct val="120000"/>
              </a:lnSpc>
              <a:spcBef>
                <a:spcPct val="50000"/>
              </a:spcBef>
            </a:pPr>
            <a:r>
              <a:rPr lang="en-US" altLang="zh-CN" sz="2500" b="1" i="1" dirty="0">
                <a:latin typeface="Times New Roman" panose="02020503050405090304" pitchFamily="18" charset="0"/>
              </a:rPr>
              <a:t>      </a:t>
            </a:r>
            <a:r>
              <a:rPr lang="en-US" altLang="zh-CN" sz="2500" b="1" i="1" dirty="0" smtClean="0">
                <a:latin typeface="Times New Roman" panose="02020503050405090304" pitchFamily="18" charset="0"/>
              </a:rPr>
              <a:t> </a:t>
            </a:r>
            <a:r>
              <a:rPr lang="zh-CN" altLang="en-US" sz="2500" b="1" dirty="0" smtClean="0">
                <a:latin typeface="Times New Roman" panose="02020503050405090304" pitchFamily="18" charset="0"/>
              </a:rPr>
              <a:t>耗尽</a:t>
            </a:r>
            <a:r>
              <a:rPr lang="zh-CN" altLang="en-US" sz="2500" b="1" dirty="0">
                <a:latin typeface="Times New Roman" panose="02020503050405090304" pitchFamily="18" charset="0"/>
              </a:rPr>
              <a:t>型</a:t>
            </a:r>
            <a:r>
              <a:rPr lang="en-US" altLang="zh-CN" sz="2500" b="1" dirty="0">
                <a:latin typeface="Times New Roman" panose="02020503050405090304" pitchFamily="18" charset="0"/>
              </a:rPr>
              <a:t>MOS</a:t>
            </a:r>
            <a:r>
              <a:rPr lang="zh-CN" altLang="en-US" sz="2500" b="1" dirty="0">
                <a:latin typeface="Times New Roman" panose="02020503050405090304" pitchFamily="18" charset="0"/>
              </a:rPr>
              <a:t>管在</a:t>
            </a:r>
            <a:r>
              <a:rPr lang="zh-CN" altLang="en-US" sz="2500" b="1" i="1" dirty="0">
                <a:latin typeface="Times New Roman" panose="02020503050405090304" pitchFamily="18" charset="0"/>
              </a:rPr>
              <a:t> </a:t>
            </a: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 </a:t>
            </a: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en-US" altLang="zh-CN" sz="2500" b="1" dirty="0">
                <a:latin typeface="Times New Roman" panose="02020503050405090304" pitchFamily="18" charset="0"/>
              </a:rPr>
              <a:t> </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 </a:t>
            </a: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en-US" altLang="zh-CN" sz="2500" b="1" dirty="0">
                <a:latin typeface="Times New Roman" panose="02020503050405090304" pitchFamily="18" charset="0"/>
              </a:rPr>
              <a:t> </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时均可导通，且与结型场效应管不同，由于</a:t>
            </a:r>
            <a:r>
              <a:rPr lang="en-US" altLang="zh-CN" sz="2500" b="1" dirty="0">
                <a:latin typeface="Times New Roman" panose="02020503050405090304" pitchFamily="18" charset="0"/>
              </a:rPr>
              <a:t>SiO</a:t>
            </a:r>
            <a:r>
              <a:rPr lang="en-US" altLang="zh-CN" sz="2500" b="1" baseline="-25000" dirty="0">
                <a:latin typeface="Times New Roman" panose="02020503050405090304" pitchFamily="18" charset="0"/>
              </a:rPr>
              <a:t>2</a:t>
            </a:r>
            <a:r>
              <a:rPr lang="zh-CN" altLang="en-US" sz="2500" b="1" dirty="0">
                <a:latin typeface="Times New Roman" panose="02020503050405090304" pitchFamily="18" charset="0"/>
              </a:rPr>
              <a:t>绝缘层的存在，在</a:t>
            </a: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时仍保持</a:t>
            </a:r>
            <a:r>
              <a:rPr lang="en-US" altLang="zh-CN" sz="2500" b="1" dirty="0">
                <a:latin typeface="Times New Roman" panose="02020503050405090304" pitchFamily="18" charset="0"/>
              </a:rPr>
              <a:t>g-s</a:t>
            </a:r>
            <a:r>
              <a:rPr lang="zh-CN" altLang="en-US" sz="2500" b="1" dirty="0">
                <a:latin typeface="Times New Roman" panose="02020503050405090304" pitchFamily="18" charset="0"/>
              </a:rPr>
              <a:t>间电阻非常大的特点。</a:t>
            </a:r>
            <a:endParaRPr lang="zh-CN" altLang="en-US" sz="2500" b="1" dirty="0">
              <a:latin typeface="Times New Roman" panose="02020503050405090304" pitchFamily="18" charset="0"/>
            </a:endParaRPr>
          </a:p>
        </p:txBody>
      </p:sp>
      <p:graphicFrame>
        <p:nvGraphicFramePr>
          <p:cNvPr id="6" name="Object 4"/>
          <p:cNvGraphicFramePr>
            <a:graphicFrameLocks noChangeAspect="1"/>
          </p:cNvGraphicFramePr>
          <p:nvPr/>
        </p:nvGraphicFramePr>
        <p:xfrm>
          <a:off x="3946894" y="1752747"/>
          <a:ext cx="3174388" cy="2751136"/>
        </p:xfrm>
        <a:graphic>
          <a:graphicData uri="http://schemas.openxmlformats.org/presentationml/2006/ole">
            <mc:AlternateContent xmlns:mc="http://schemas.openxmlformats.org/markup-compatibility/2006">
              <mc:Choice xmlns:v="urn:schemas-microsoft-com:vml" Requires="v">
                <p:oleObj spid="_x0000_s54284" name="Photo Editor 照片" r:id="rId1" imgW="9420225" imgH="10258425" progId="MSPhotoEd.3">
                  <p:embed/>
                </p:oleObj>
              </mc:Choice>
              <mc:Fallback>
                <p:oleObj name="Photo Editor 照片" r:id="rId1" imgW="9420225" imgH="10258425" progId="MSPhotoEd.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894" y="1752747"/>
                        <a:ext cx="3174388" cy="275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5"/>
          <p:cNvSpPr/>
          <p:nvPr/>
        </p:nvSpPr>
        <p:spPr bwMode="auto">
          <a:xfrm>
            <a:off x="7359360" y="3816099"/>
            <a:ext cx="1507834" cy="476158"/>
          </a:xfrm>
          <a:prstGeom prst="borderCallout2">
            <a:avLst>
              <a:gd name="adj1" fmla="val 25000"/>
              <a:gd name="adj2" fmla="val -5264"/>
              <a:gd name="adj3" fmla="val 25000"/>
              <a:gd name="adj4" fmla="val -57676"/>
              <a:gd name="adj5" fmla="val -245139"/>
              <a:gd name="adj6" fmla="val -112171"/>
            </a:avLst>
          </a:prstGeom>
          <a:solidFill>
            <a:srgbClr val="00FFFF"/>
          </a:solidFill>
          <a:ln w="19050">
            <a:solidFill>
              <a:srgbClr val="FF0000"/>
            </a:solidFill>
            <a:miter lim="800000"/>
          </a:ln>
          <a:effectLst/>
        </p:spPr>
        <p:txBody>
          <a:bodyPr/>
          <a:lstStyle/>
          <a:p>
            <a:pPr eaLnBrk="0" hangingPunct="0"/>
            <a:r>
              <a:rPr lang="zh-CN" altLang="en-US" sz="2085" b="1">
                <a:latin typeface="Times New Roman" panose="02020503050405090304" pitchFamily="18" charset="0"/>
              </a:rPr>
              <a:t>加正离子</a:t>
            </a:r>
            <a:endParaRPr lang="zh-CN" altLang="en-US" sz="2085" b="1">
              <a:latin typeface="Times New Roman" panose="02020503050405090304" pitchFamily="18" charset="0"/>
            </a:endParaRPr>
          </a:p>
        </p:txBody>
      </p:sp>
      <p:sp>
        <p:nvSpPr>
          <p:cNvPr id="8" name="AutoShape 6"/>
          <p:cNvSpPr/>
          <p:nvPr/>
        </p:nvSpPr>
        <p:spPr bwMode="auto">
          <a:xfrm>
            <a:off x="7359360" y="2784423"/>
            <a:ext cx="1446661" cy="772103"/>
          </a:xfrm>
          <a:prstGeom prst="borderCallout1">
            <a:avLst>
              <a:gd name="adj1" fmla="val 15417"/>
              <a:gd name="adj2" fmla="val -5486"/>
              <a:gd name="adj3" fmla="val -81157"/>
              <a:gd name="adj4" fmla="val -128801"/>
            </a:avLst>
          </a:prstGeom>
          <a:solidFill>
            <a:srgbClr val="00FFFF"/>
          </a:solidFill>
          <a:ln w="19050">
            <a:solidFill>
              <a:srgbClr val="FF0000"/>
            </a:solidFill>
            <a:miter lim="800000"/>
          </a:ln>
          <a:effectLst/>
        </p:spPr>
        <p:txBody>
          <a:bodyPr/>
          <a:lstStyle/>
          <a:p>
            <a:r>
              <a:rPr lang="zh-CN" altLang="en-US" sz="2085" b="1"/>
              <a:t>小到一定值才夹断</a:t>
            </a:r>
            <a:endParaRPr lang="zh-CN" altLang="en-US" sz="2085" b="1"/>
          </a:p>
        </p:txBody>
      </p:sp>
      <p:graphicFrame>
        <p:nvGraphicFramePr>
          <p:cNvPr id="9" name="Object 7"/>
          <p:cNvGraphicFramePr>
            <a:graphicFrameLocks noChangeAspect="1"/>
          </p:cNvGraphicFramePr>
          <p:nvPr/>
        </p:nvGraphicFramePr>
        <p:xfrm>
          <a:off x="1804182" y="1990826"/>
          <a:ext cx="1666554" cy="1555780"/>
        </p:xfrm>
        <a:graphic>
          <a:graphicData uri="http://schemas.openxmlformats.org/presentationml/2006/ole">
            <mc:AlternateContent xmlns:mc="http://schemas.openxmlformats.org/markup-compatibility/2006">
              <mc:Choice xmlns:v="urn:schemas-microsoft-com:vml" Requires="v">
                <p:oleObj spid="_x0000_s54285" name="Photo Editor 照片" r:id="rId3" imgW="5724525" imgH="5343525" progId="MSPhotoEd.3">
                  <p:embed/>
                </p:oleObj>
              </mc:Choice>
              <mc:Fallback>
                <p:oleObj name="Photo Editor 照片" r:id="rId3" imgW="5724525" imgH="5343525"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182" y="1990826"/>
                        <a:ext cx="1666554" cy="155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8"/>
          <p:cNvSpPr/>
          <p:nvPr/>
        </p:nvSpPr>
        <p:spPr bwMode="auto">
          <a:xfrm>
            <a:off x="1804182" y="3736740"/>
            <a:ext cx="1957539" cy="724157"/>
          </a:xfrm>
          <a:prstGeom prst="borderCallout1">
            <a:avLst>
              <a:gd name="adj1" fmla="val 16440"/>
              <a:gd name="adj2" fmla="val 104056"/>
              <a:gd name="adj3" fmla="val -112329"/>
              <a:gd name="adj4" fmla="val 183023"/>
            </a:avLst>
          </a:prstGeom>
          <a:solidFill>
            <a:srgbClr val="00FFFF"/>
          </a:solidFill>
          <a:ln w="19050">
            <a:solidFill>
              <a:srgbClr val="FF0000"/>
            </a:solidFill>
            <a:miter lim="800000"/>
          </a:ln>
          <a:effectLst/>
        </p:spPr>
        <p:txBody>
          <a:bodyPr/>
          <a:lstStyle/>
          <a:p>
            <a:r>
              <a:rPr lang="en-US" altLang="zh-CN" sz="2085" b="1" i="1">
                <a:latin typeface="Times New Roman" panose="02020503050405090304" pitchFamily="18" charset="0"/>
              </a:rPr>
              <a:t>u</a:t>
            </a:r>
            <a:r>
              <a:rPr lang="en-US" altLang="zh-CN" sz="2085" b="1" baseline="-25000">
                <a:latin typeface="Times New Roman" panose="02020503050405090304" pitchFamily="18" charset="0"/>
              </a:rPr>
              <a:t>GS</a:t>
            </a:r>
            <a:r>
              <a:rPr lang="en-US" altLang="zh-CN" sz="2085" b="1">
                <a:latin typeface="Times New Roman" panose="02020503050405090304" pitchFamily="18" charset="0"/>
              </a:rPr>
              <a:t>=0</a:t>
            </a:r>
            <a:r>
              <a:rPr lang="zh-CN" altLang="en-US" sz="2085" b="1">
                <a:latin typeface="Times New Roman" panose="02020503050405090304" pitchFamily="18" charset="0"/>
              </a:rPr>
              <a:t>时就存在导电沟道</a:t>
            </a:r>
            <a:endParaRPr lang="zh-CN" altLang="en-US" sz="2085" b="1">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xEl>
                                              <p:pRg st="4294967295" end="4294967295"/>
                                            </p:txEl>
                                          </p:spTgt>
                                        </p:tgtEl>
                                        <p:attrNameLst>
                                          <p:attrName>style.visibility</p:attrName>
                                        </p:attrNameLst>
                                      </p:cBhvr>
                                      <p:to>
                                        <p:strVal val="visible"/>
                                      </p:to>
                                    </p:set>
                                    <p:animEffect transition="in" filter="wipe(left)">
                                      <p:cBhvr>
                                        <p:cTn id="29" dur="500"/>
                                        <p:tgtEl>
                                          <p:spTgt spid="5">
                                            <p:txEl>
                                              <p:pRg st="4294967295" end="429496729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wipe(left)">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P spid="7" grpId="0" bldLvl="0" animBg="1" autoUpdateAnimBg="0"/>
      <p:bldP spid="8" grpId="0" bldLvl="0" animBg="1" autoUpdateAnimBg="0"/>
      <p:bldP spid="10" grpId="0" bldLvl="0" animBg="1" autoUpdateAnimBg="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286000" y="609600"/>
            <a:ext cx="6019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600" b="1">
                <a:solidFill>
                  <a:srgbClr val="FF3300"/>
                </a:solidFill>
                <a:latin typeface="Times New Roman" panose="02020503050405090304" pitchFamily="18" charset="0"/>
              </a:rPr>
              <a:t>N 沟道耗尽型 MOS 管特性</a:t>
            </a:r>
            <a:endParaRPr lang="zh-CN" altLang="zh-CN" sz="2600" b="1">
              <a:solidFill>
                <a:srgbClr val="FF3300"/>
              </a:solidFill>
              <a:latin typeface="Times New Roman" panose="02020503050405090304" pitchFamily="18" charset="0"/>
            </a:endParaRPr>
          </a:p>
        </p:txBody>
      </p:sp>
      <p:sp>
        <p:nvSpPr>
          <p:cNvPr id="31747" name="未知"/>
          <p:cNvSpPr/>
          <p:nvPr/>
        </p:nvSpPr>
        <p:spPr bwMode="auto">
          <a:xfrm>
            <a:off x="3709988" y="2087563"/>
            <a:ext cx="1905000" cy="1828800"/>
          </a:xfrm>
          <a:custGeom>
            <a:avLst/>
            <a:gdLst>
              <a:gd name="T0" fmla="*/ 0 w 384"/>
              <a:gd name="T1" fmla="*/ 960 h 960"/>
              <a:gd name="T2" fmla="*/ 192 w 384"/>
              <a:gd name="T3" fmla="*/ 720 h 960"/>
              <a:gd name="T4" fmla="*/ 384 w 384"/>
              <a:gd name="T5" fmla="*/ 0 h 960"/>
            </a:gdLst>
            <a:ahLst/>
            <a:cxnLst>
              <a:cxn ang="0">
                <a:pos x="T0" y="T1"/>
              </a:cxn>
              <a:cxn ang="0">
                <a:pos x="T2" y="T3"/>
              </a:cxn>
              <a:cxn ang="0">
                <a:pos x="T4" y="T5"/>
              </a:cxn>
            </a:cxnLst>
            <a:rect l="0" t="0" r="r" b="b"/>
            <a:pathLst>
              <a:path w="384" h="960">
                <a:moveTo>
                  <a:pt x="0" y="960"/>
                </a:moveTo>
                <a:cubicBezTo>
                  <a:pt x="64" y="920"/>
                  <a:pt x="128" y="880"/>
                  <a:pt x="192" y="720"/>
                </a:cubicBezTo>
                <a:cubicBezTo>
                  <a:pt x="256" y="560"/>
                  <a:pt x="352" y="120"/>
                  <a:pt x="384" y="0"/>
                </a:cubicBezTo>
              </a:path>
            </a:pathLst>
          </a:custGeom>
          <a:noFill/>
          <a:ln w="28575" cap="flat" cmpd="sng">
            <a:solidFill>
              <a:srgbClr val="FF33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48" name="Rectangle 4"/>
          <p:cNvSpPr>
            <a:spLocks noChangeArrowheads="1"/>
          </p:cNvSpPr>
          <p:nvPr/>
        </p:nvSpPr>
        <p:spPr bwMode="auto">
          <a:xfrm>
            <a:off x="2362201" y="1143001"/>
            <a:ext cx="2308225" cy="16795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zh-CN" sz="2600" b="1">
                <a:solidFill>
                  <a:schemeClr val="accent2"/>
                </a:solidFill>
                <a:latin typeface="Times New Roman" panose="02020503050405090304" pitchFamily="18" charset="0"/>
              </a:rPr>
              <a:t>工作条件：</a:t>
            </a:r>
            <a:endParaRPr lang="zh-CN" altLang="zh-CN" sz="2600" b="1">
              <a:solidFill>
                <a:schemeClr val="accent2"/>
              </a:solidFill>
              <a:latin typeface="Times New Roman" panose="02020503050405090304" pitchFamily="18" charset="0"/>
            </a:endParaRPr>
          </a:p>
          <a:p>
            <a:pPr eaLnBrk="0" hangingPunct="0"/>
            <a:r>
              <a:rPr lang="zh-CN" altLang="zh-CN" sz="2600" b="1" i="1">
                <a:solidFill>
                  <a:schemeClr val="tx2"/>
                </a:solidFill>
                <a:latin typeface="Times New Roman" panose="02020503050405090304" pitchFamily="18" charset="0"/>
              </a:rPr>
              <a:t>U</a:t>
            </a:r>
            <a:r>
              <a:rPr lang="zh-CN" altLang="zh-CN" sz="2600" b="1" baseline="-25000">
                <a:solidFill>
                  <a:schemeClr val="tx2"/>
                </a:solidFill>
                <a:latin typeface="Times New Roman" panose="02020503050405090304" pitchFamily="18" charset="0"/>
              </a:rPr>
              <a:t>DS</a:t>
            </a:r>
            <a:r>
              <a:rPr lang="zh-CN" altLang="zh-CN" sz="2600" b="1">
                <a:solidFill>
                  <a:schemeClr val="tx2"/>
                </a:solidFill>
                <a:latin typeface="Times New Roman" panose="02020503050405090304" pitchFamily="18" charset="0"/>
              </a:rPr>
              <a:t> &gt; 0；</a:t>
            </a:r>
            <a:endParaRPr lang="zh-CN" altLang="zh-CN" sz="2600" b="1">
              <a:solidFill>
                <a:schemeClr val="tx2"/>
              </a:solidFill>
              <a:latin typeface="Times New Roman" panose="02020503050405090304" pitchFamily="18" charset="0"/>
            </a:endParaRPr>
          </a:p>
          <a:p>
            <a:pPr eaLnBrk="0" hangingPunct="0"/>
            <a:r>
              <a:rPr lang="zh-CN" altLang="zh-CN" sz="2600" b="1" i="1">
                <a:solidFill>
                  <a:schemeClr val="tx2"/>
                </a:solidFill>
                <a:latin typeface="Times New Roman" panose="02020503050405090304" pitchFamily="18" charset="0"/>
              </a:rPr>
              <a:t>U</a:t>
            </a:r>
            <a:r>
              <a:rPr lang="zh-CN" altLang="zh-CN" sz="2600" b="1" baseline="-25000">
                <a:solidFill>
                  <a:schemeClr val="tx2"/>
                </a:solidFill>
                <a:latin typeface="Times New Roman" panose="02020503050405090304" pitchFamily="18" charset="0"/>
              </a:rPr>
              <a:t>GS</a:t>
            </a:r>
            <a:r>
              <a:rPr lang="zh-CN" altLang="zh-CN" sz="2600" b="1">
                <a:solidFill>
                  <a:schemeClr val="tx2"/>
                </a:solidFill>
                <a:latin typeface="Times New Roman" panose="02020503050405090304" pitchFamily="18" charset="0"/>
              </a:rPr>
              <a:t> 正、负、零均可。</a:t>
            </a:r>
            <a:endParaRPr lang="zh-CN" altLang="zh-CN" sz="2600" b="1">
              <a:solidFill>
                <a:schemeClr val="tx2"/>
              </a:solidFill>
              <a:latin typeface="Times New Roman" panose="02020503050405090304" pitchFamily="18" charset="0"/>
            </a:endParaRPr>
          </a:p>
        </p:txBody>
      </p:sp>
      <p:grpSp>
        <p:nvGrpSpPr>
          <p:cNvPr id="31749" name="Group 5"/>
          <p:cNvGrpSpPr/>
          <p:nvPr/>
        </p:nvGrpSpPr>
        <p:grpSpPr bwMode="auto">
          <a:xfrm>
            <a:off x="3505200" y="1219200"/>
            <a:ext cx="3505200" cy="3475038"/>
            <a:chOff x="0" y="0"/>
            <a:chExt cx="2208" cy="2189"/>
          </a:xfrm>
        </p:grpSpPr>
        <p:grpSp>
          <p:nvGrpSpPr>
            <p:cNvPr id="31750" name="Group 6"/>
            <p:cNvGrpSpPr/>
            <p:nvPr/>
          </p:nvGrpSpPr>
          <p:grpSpPr bwMode="auto">
            <a:xfrm>
              <a:off x="0" y="0"/>
              <a:ext cx="2208" cy="1930"/>
              <a:chOff x="0" y="0"/>
              <a:chExt cx="2208" cy="1930"/>
            </a:xfrm>
          </p:grpSpPr>
          <p:sp>
            <p:nvSpPr>
              <p:cNvPr id="31751" name="Text Box 7"/>
              <p:cNvSpPr txBox="1">
                <a:spLocks noChangeArrowheads="1"/>
              </p:cNvSpPr>
              <p:nvPr/>
            </p:nvSpPr>
            <p:spPr bwMode="auto">
              <a:xfrm>
                <a:off x="720" y="0"/>
                <a:ext cx="720"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000" b="1">
                    <a:latin typeface="Times New Roman" panose="02020503050405090304" pitchFamily="18" charset="0"/>
                  </a:rPr>
                  <a:t>/</a:t>
                </a:r>
                <a:r>
                  <a:rPr lang="zh-CN" altLang="zh-CN" sz="2000" b="1">
                    <a:latin typeface="Times New Roman" panose="02020503050405090304" pitchFamily="18" charset="0"/>
                    <a:sym typeface="Symbol" panose="05050102010706020507" pitchFamily="18" charset="2"/>
                  </a:rPr>
                  <a:t>m</a:t>
                </a:r>
                <a:r>
                  <a:rPr lang="zh-CN" altLang="zh-CN" sz="2000" b="1">
                    <a:latin typeface="Times New Roman" panose="02020503050405090304" pitchFamily="18" charset="0"/>
                  </a:rPr>
                  <a:t>A</a:t>
                </a:r>
                <a:endParaRPr lang="zh-CN" altLang="zh-CN" sz="2000" b="1">
                  <a:latin typeface="Times New Roman" panose="02020503050405090304" pitchFamily="18" charset="0"/>
                </a:endParaRPr>
              </a:p>
            </p:txBody>
          </p:sp>
          <p:sp>
            <p:nvSpPr>
              <p:cNvPr id="31752" name="Text Box 8"/>
              <p:cNvSpPr txBox="1">
                <a:spLocks noChangeArrowheads="1"/>
              </p:cNvSpPr>
              <p:nvPr/>
            </p:nvSpPr>
            <p:spPr bwMode="auto">
              <a:xfrm>
                <a:off x="1584" y="1680"/>
                <a:ext cx="62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 </a:t>
                </a:r>
                <a:r>
                  <a:rPr lang="zh-CN" altLang="zh-CN" sz="2000" b="1">
                    <a:latin typeface="Times New Roman" panose="02020503050405090304" pitchFamily="18" charset="0"/>
                  </a:rPr>
                  <a:t>/V</a:t>
                </a:r>
                <a:endParaRPr lang="zh-CN" altLang="zh-CN" sz="2000" b="1">
                  <a:latin typeface="Times New Roman" panose="02020503050405090304" pitchFamily="18" charset="0"/>
                </a:endParaRPr>
              </a:p>
            </p:txBody>
          </p:sp>
          <p:sp>
            <p:nvSpPr>
              <p:cNvPr id="31753" name="Line 9"/>
              <p:cNvSpPr>
                <a:spLocks noChangeShapeType="1"/>
              </p:cNvSpPr>
              <p:nvPr/>
            </p:nvSpPr>
            <p:spPr bwMode="auto">
              <a:xfrm flipV="1">
                <a:off x="1008" y="192"/>
                <a:ext cx="0" cy="1488"/>
              </a:xfrm>
              <a:prstGeom prst="line">
                <a:avLst/>
              </a:prstGeom>
              <a:noFill/>
              <a:ln w="2540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54" name="Line 10"/>
              <p:cNvSpPr>
                <a:spLocks noChangeShapeType="1"/>
              </p:cNvSpPr>
              <p:nvPr/>
            </p:nvSpPr>
            <p:spPr bwMode="auto">
              <a:xfrm>
                <a:off x="0" y="1680"/>
                <a:ext cx="1968" cy="0"/>
              </a:xfrm>
              <a:prstGeom prst="line">
                <a:avLst/>
              </a:prstGeom>
              <a:noFill/>
              <a:ln w="2540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55" name="Text Box 11"/>
              <p:cNvSpPr txBox="1">
                <a:spLocks noChangeArrowheads="1"/>
              </p:cNvSpPr>
              <p:nvPr/>
            </p:nvSpPr>
            <p:spPr bwMode="auto">
              <a:xfrm>
                <a:off x="816" y="1680"/>
                <a:ext cx="288"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O</a:t>
                </a:r>
                <a:endParaRPr lang="zh-CN" altLang="zh-CN" sz="2000" b="1" i="1">
                  <a:latin typeface="Times New Roman" panose="02020503050405090304" pitchFamily="18" charset="0"/>
                </a:endParaRPr>
              </a:p>
            </p:txBody>
          </p:sp>
        </p:grpSp>
        <p:sp>
          <p:nvSpPr>
            <p:cNvPr id="31756" name="Rectangle 12"/>
            <p:cNvSpPr>
              <a:spLocks noChangeArrowheads="1"/>
            </p:cNvSpPr>
            <p:nvPr/>
          </p:nvSpPr>
          <p:spPr bwMode="auto">
            <a:xfrm>
              <a:off x="0" y="1680"/>
              <a:ext cx="62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zh-CN" sz="2000" b="1" i="1">
                  <a:solidFill>
                    <a:srgbClr val="0000FF"/>
                  </a:solidFill>
                  <a:latin typeface="Times New Roman" panose="02020503050405090304" pitchFamily="18" charset="0"/>
                </a:rPr>
                <a:t>U</a:t>
              </a:r>
              <a:r>
                <a:rPr lang="zh-CN" altLang="zh-CN" sz="2000" b="1" baseline="-25000">
                  <a:solidFill>
                    <a:srgbClr val="0000FF"/>
                  </a:solidFill>
                  <a:latin typeface="Times New Roman" panose="02020503050405090304" pitchFamily="18" charset="0"/>
                </a:rPr>
                <a:t>P</a:t>
              </a:r>
              <a:endParaRPr lang="zh-CN" altLang="zh-CN" sz="2000" b="1" baseline="-25000">
                <a:solidFill>
                  <a:srgbClr val="0000FF"/>
                </a:solidFill>
                <a:latin typeface="Times New Roman" panose="02020503050405090304" pitchFamily="18" charset="0"/>
              </a:endParaRPr>
            </a:p>
          </p:txBody>
        </p:sp>
        <p:sp>
          <p:nvSpPr>
            <p:cNvPr id="31757" name="Text Box 13"/>
            <p:cNvSpPr txBox="1">
              <a:spLocks noChangeArrowheads="1"/>
            </p:cNvSpPr>
            <p:nvPr/>
          </p:nvSpPr>
          <p:spPr bwMode="auto">
            <a:xfrm>
              <a:off x="576" y="1920"/>
              <a:ext cx="115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200" b="1">
                  <a:solidFill>
                    <a:srgbClr val="CC0000"/>
                  </a:solidFill>
                  <a:latin typeface="宋体" pitchFamily="2" charset="-122"/>
                </a:rPr>
                <a:t>(</a:t>
              </a:r>
              <a:r>
                <a:rPr lang="zh-CN" altLang="zh-CN" sz="2200" b="1">
                  <a:solidFill>
                    <a:srgbClr val="CC0000"/>
                  </a:solidFill>
                  <a:latin typeface="Times New Roman" panose="02020503050405090304" pitchFamily="18" charset="0"/>
                </a:rPr>
                <a:t>a</a:t>
              </a:r>
              <a:r>
                <a:rPr lang="zh-CN" altLang="zh-CN" sz="2200" b="1">
                  <a:solidFill>
                    <a:srgbClr val="CC0000"/>
                  </a:solidFill>
                  <a:latin typeface="宋体" pitchFamily="2" charset="-122"/>
                </a:rPr>
                <a:t>)</a:t>
              </a:r>
              <a:r>
                <a:rPr lang="zh-CN" altLang="zh-CN" sz="2200" b="1">
                  <a:solidFill>
                    <a:srgbClr val="CC0000"/>
                  </a:solidFill>
                  <a:latin typeface="Times New Roman" panose="02020503050405090304" pitchFamily="18" charset="0"/>
                </a:rPr>
                <a:t>转移特性</a:t>
              </a:r>
              <a:endParaRPr lang="zh-CN" altLang="zh-CN" sz="2200" b="1">
                <a:solidFill>
                  <a:srgbClr val="CC0000"/>
                </a:solidFill>
                <a:latin typeface="Times New Roman" panose="02020503050405090304" pitchFamily="18" charset="0"/>
              </a:endParaRPr>
            </a:p>
          </p:txBody>
        </p:sp>
        <p:sp>
          <p:nvSpPr>
            <p:cNvPr id="31758" name="Rectangle 14"/>
            <p:cNvSpPr>
              <a:spLocks noChangeArrowheads="1"/>
            </p:cNvSpPr>
            <p:nvPr/>
          </p:nvSpPr>
          <p:spPr bwMode="auto">
            <a:xfrm>
              <a:off x="672" y="902"/>
              <a:ext cx="624"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zh-CN" sz="2000" b="1" i="1">
                  <a:solidFill>
                    <a:srgbClr val="0000FF"/>
                  </a:solidFill>
                  <a:latin typeface="Times New Roman" panose="02020503050405090304" pitchFamily="18" charset="0"/>
                </a:rPr>
                <a:t>I</a:t>
              </a:r>
              <a:r>
                <a:rPr lang="zh-CN" altLang="zh-CN" sz="2000" b="1" baseline="-25000">
                  <a:solidFill>
                    <a:srgbClr val="0000FF"/>
                  </a:solidFill>
                  <a:latin typeface="Times New Roman" panose="02020503050405090304" pitchFamily="18" charset="0"/>
                </a:rPr>
                <a:t>DSS</a:t>
              </a:r>
              <a:endParaRPr lang="zh-CN" altLang="zh-CN" sz="2000" b="1" baseline="-25000">
                <a:solidFill>
                  <a:srgbClr val="0000FF"/>
                </a:solidFill>
                <a:latin typeface="Times New Roman" panose="02020503050405090304" pitchFamily="18" charset="0"/>
              </a:endParaRPr>
            </a:p>
          </p:txBody>
        </p:sp>
      </p:grpSp>
      <p:sp>
        <p:nvSpPr>
          <p:cNvPr id="31759" name="Line 15"/>
          <p:cNvSpPr>
            <a:spLocks noChangeShapeType="1"/>
          </p:cNvSpPr>
          <p:nvPr/>
        </p:nvSpPr>
        <p:spPr bwMode="auto">
          <a:xfrm>
            <a:off x="3733800" y="3810000"/>
            <a:ext cx="0" cy="7620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0" name="Line 16"/>
          <p:cNvSpPr>
            <a:spLocks noChangeShapeType="1"/>
          </p:cNvSpPr>
          <p:nvPr/>
        </p:nvSpPr>
        <p:spPr bwMode="auto">
          <a:xfrm>
            <a:off x="5105400" y="2819400"/>
            <a:ext cx="76200" cy="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1" name="Text Box 17"/>
          <p:cNvSpPr txBox="1">
            <a:spLocks noChangeArrowheads="1"/>
          </p:cNvSpPr>
          <p:nvPr/>
        </p:nvSpPr>
        <p:spPr bwMode="auto">
          <a:xfrm>
            <a:off x="2209800" y="4953001"/>
            <a:ext cx="1981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00FF"/>
                </a:solidFill>
                <a:latin typeface="黑体" pitchFamily="49" charset="-122"/>
                <a:ea typeface="黑体" pitchFamily="49" charset="-122"/>
              </a:rPr>
              <a:t>耗尽型 MOS 管的符号</a:t>
            </a:r>
            <a:endParaRPr lang="zh-CN" altLang="zh-CN" sz="2400" b="1">
              <a:solidFill>
                <a:srgbClr val="FF00FF"/>
              </a:solidFill>
              <a:latin typeface="黑体" pitchFamily="49" charset="-122"/>
              <a:ea typeface="黑体" pitchFamily="49" charset="-122"/>
            </a:endParaRPr>
          </a:p>
        </p:txBody>
      </p:sp>
      <p:grpSp>
        <p:nvGrpSpPr>
          <p:cNvPr id="31762" name="Group 18"/>
          <p:cNvGrpSpPr/>
          <p:nvPr/>
        </p:nvGrpSpPr>
        <p:grpSpPr bwMode="auto">
          <a:xfrm>
            <a:off x="4572000" y="4502150"/>
            <a:ext cx="1479550" cy="1974850"/>
            <a:chOff x="0" y="-44"/>
            <a:chExt cx="932" cy="1244"/>
          </a:xfrm>
        </p:grpSpPr>
        <p:sp>
          <p:nvSpPr>
            <p:cNvPr id="31763" name="Line 19"/>
            <p:cNvSpPr>
              <a:spLocks noChangeShapeType="1"/>
            </p:cNvSpPr>
            <p:nvPr/>
          </p:nvSpPr>
          <p:spPr bwMode="auto">
            <a:xfrm>
              <a:off x="288"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64" name="Line 20"/>
            <p:cNvSpPr>
              <a:spLocks noChangeShapeType="1"/>
            </p:cNvSpPr>
            <p:nvPr/>
          </p:nvSpPr>
          <p:spPr bwMode="auto">
            <a:xfrm>
              <a:off x="384"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65" name="Line 21"/>
            <p:cNvSpPr>
              <a:spLocks noChangeShapeType="1"/>
            </p:cNvSpPr>
            <p:nvPr/>
          </p:nvSpPr>
          <p:spPr bwMode="auto">
            <a:xfrm>
              <a:off x="384"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66" name="Line 22"/>
            <p:cNvSpPr>
              <a:spLocks noChangeShapeType="1"/>
            </p:cNvSpPr>
            <p:nvPr/>
          </p:nvSpPr>
          <p:spPr bwMode="auto">
            <a:xfrm>
              <a:off x="384" y="624"/>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67" name="Line 23"/>
            <p:cNvSpPr>
              <a:spLocks noChangeShapeType="1"/>
            </p:cNvSpPr>
            <p:nvPr/>
          </p:nvSpPr>
          <p:spPr bwMode="auto">
            <a:xfrm>
              <a:off x="384"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1768" name="Line 24"/>
            <p:cNvSpPr>
              <a:spLocks noChangeShapeType="1"/>
            </p:cNvSpPr>
            <p:nvPr/>
          </p:nvSpPr>
          <p:spPr bwMode="auto">
            <a:xfrm>
              <a:off x="384" y="528"/>
              <a:ext cx="384"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69" name="Line 25"/>
            <p:cNvSpPr>
              <a:spLocks noChangeShapeType="1"/>
            </p:cNvSpPr>
            <p:nvPr/>
          </p:nvSpPr>
          <p:spPr bwMode="auto">
            <a:xfrm>
              <a:off x="384"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70" name="Line 26"/>
            <p:cNvSpPr>
              <a:spLocks noChangeShapeType="1"/>
            </p:cNvSpPr>
            <p:nvPr/>
          </p:nvSpPr>
          <p:spPr bwMode="auto">
            <a:xfrm flipV="1">
              <a:off x="480" y="144"/>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71" name="Line 27"/>
            <p:cNvSpPr>
              <a:spLocks noChangeShapeType="1"/>
            </p:cNvSpPr>
            <p:nvPr/>
          </p:nvSpPr>
          <p:spPr bwMode="auto">
            <a:xfrm>
              <a:off x="96"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72" name="Oval 28"/>
            <p:cNvSpPr>
              <a:spLocks noChangeArrowheads="1"/>
            </p:cNvSpPr>
            <p:nvPr/>
          </p:nvSpPr>
          <p:spPr bwMode="auto">
            <a:xfrm>
              <a:off x="48" y="49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73" name="Line 29"/>
            <p:cNvSpPr>
              <a:spLocks noChangeShapeType="1"/>
            </p:cNvSpPr>
            <p:nvPr/>
          </p:nvSpPr>
          <p:spPr bwMode="auto">
            <a:xfrm flipV="1">
              <a:off x="480"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1774" name="Oval 30"/>
            <p:cNvSpPr>
              <a:spLocks noChangeArrowheads="1"/>
            </p:cNvSpPr>
            <p:nvPr/>
          </p:nvSpPr>
          <p:spPr bwMode="auto">
            <a:xfrm>
              <a:off x="768" y="361"/>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75" name="Oval 31"/>
            <p:cNvSpPr>
              <a:spLocks noChangeArrowheads="1"/>
            </p:cNvSpPr>
            <p:nvPr/>
          </p:nvSpPr>
          <p:spPr bwMode="auto">
            <a:xfrm>
              <a:off x="457" y="82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76" name="Oval 32"/>
            <p:cNvSpPr>
              <a:spLocks noChangeArrowheads="1"/>
            </p:cNvSpPr>
            <p:nvPr/>
          </p:nvSpPr>
          <p:spPr bwMode="auto">
            <a:xfrm>
              <a:off x="457" y="-4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1777" name="Rectangle 33"/>
            <p:cNvSpPr>
              <a:spLocks noChangeArrowheads="1"/>
            </p:cNvSpPr>
            <p:nvPr/>
          </p:nvSpPr>
          <p:spPr bwMode="auto">
            <a:xfrm>
              <a:off x="480" y="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S</a:t>
              </a:r>
              <a:endParaRPr lang="zh-CN" altLang="zh-CN" sz="2400" b="1">
                <a:solidFill>
                  <a:srgbClr val="FF0066"/>
                </a:solidFill>
                <a:latin typeface="Times New Roman" panose="02020503050405090304" pitchFamily="18" charset="0"/>
              </a:endParaRPr>
            </a:p>
          </p:txBody>
        </p:sp>
        <p:sp>
          <p:nvSpPr>
            <p:cNvPr id="31778" name="Rectangle 34"/>
            <p:cNvSpPr>
              <a:spLocks noChangeArrowheads="1"/>
            </p:cNvSpPr>
            <p:nvPr/>
          </p:nvSpPr>
          <p:spPr bwMode="auto">
            <a:xfrm>
              <a:off x="0" y="672"/>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G</a:t>
              </a:r>
              <a:endParaRPr lang="zh-CN" altLang="zh-CN" sz="2400" b="1">
                <a:solidFill>
                  <a:srgbClr val="FF0066"/>
                </a:solidFill>
                <a:latin typeface="Times New Roman" panose="02020503050405090304" pitchFamily="18" charset="0"/>
              </a:endParaRPr>
            </a:p>
          </p:txBody>
        </p:sp>
        <p:sp>
          <p:nvSpPr>
            <p:cNvPr id="31779" name="Rectangle 35"/>
            <p:cNvSpPr>
              <a:spLocks noChangeArrowheads="1"/>
            </p:cNvSpPr>
            <p:nvPr/>
          </p:nvSpPr>
          <p:spPr bwMode="auto">
            <a:xfrm>
              <a:off x="480" y="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FF0066"/>
                  </a:solidFill>
                  <a:latin typeface="Times New Roman" panose="02020503050405090304" pitchFamily="18" charset="0"/>
                </a:rPr>
                <a:t>D</a:t>
              </a:r>
              <a:endParaRPr lang="zh-CN" altLang="zh-CN" sz="2400" b="1">
                <a:solidFill>
                  <a:srgbClr val="FF0066"/>
                </a:solidFill>
                <a:latin typeface="Times New Roman" panose="02020503050405090304" pitchFamily="18" charset="0"/>
              </a:endParaRPr>
            </a:p>
          </p:txBody>
        </p:sp>
        <p:sp>
          <p:nvSpPr>
            <p:cNvPr id="31780" name="Rectangle 36"/>
            <p:cNvSpPr>
              <a:spLocks noChangeArrowheads="1"/>
            </p:cNvSpPr>
            <p:nvPr/>
          </p:nvSpPr>
          <p:spPr bwMode="auto">
            <a:xfrm>
              <a:off x="672" y="52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Times New Roman" panose="02020503050405090304" pitchFamily="18" charset="0"/>
                </a:rPr>
                <a:t>B</a:t>
              </a:r>
              <a:endParaRPr lang="zh-CN" altLang="zh-CN" sz="2400" b="1">
                <a:solidFill>
                  <a:srgbClr val="0033CC"/>
                </a:solidFill>
                <a:latin typeface="Times New Roman" panose="02020503050405090304" pitchFamily="18" charset="0"/>
              </a:endParaRPr>
            </a:p>
          </p:txBody>
        </p:sp>
        <p:sp>
          <p:nvSpPr>
            <p:cNvPr id="31781" name="Line 37"/>
            <p:cNvSpPr>
              <a:spLocks noChangeShapeType="1"/>
            </p:cNvSpPr>
            <p:nvPr/>
          </p:nvSpPr>
          <p:spPr bwMode="auto">
            <a:xfrm>
              <a:off x="384" y="336"/>
              <a:ext cx="0" cy="33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782" name="Group 38"/>
          <p:cNvGrpSpPr/>
          <p:nvPr/>
        </p:nvGrpSpPr>
        <p:grpSpPr bwMode="auto">
          <a:xfrm>
            <a:off x="6294438" y="914400"/>
            <a:ext cx="4373562" cy="3779838"/>
            <a:chOff x="0" y="0"/>
            <a:chExt cx="2755" cy="2381"/>
          </a:xfrm>
        </p:grpSpPr>
        <p:sp>
          <p:nvSpPr>
            <p:cNvPr id="31783" name="Text Box 39"/>
            <p:cNvSpPr txBox="1">
              <a:spLocks noChangeArrowheads="1"/>
            </p:cNvSpPr>
            <p:nvPr/>
          </p:nvSpPr>
          <p:spPr bwMode="auto">
            <a:xfrm>
              <a:off x="912" y="2112"/>
              <a:ext cx="115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200" b="1">
                  <a:solidFill>
                    <a:srgbClr val="CC0000"/>
                  </a:solidFill>
                  <a:latin typeface="宋体" pitchFamily="2" charset="-122"/>
                </a:rPr>
                <a:t>(</a:t>
              </a:r>
              <a:r>
                <a:rPr lang="zh-CN" altLang="zh-CN" sz="2200" b="1">
                  <a:solidFill>
                    <a:srgbClr val="CC0000"/>
                  </a:solidFill>
                  <a:latin typeface="Times New Roman" panose="02020503050405090304" pitchFamily="18" charset="0"/>
                </a:rPr>
                <a:t>b</a:t>
              </a:r>
              <a:r>
                <a:rPr lang="zh-CN" altLang="zh-CN" sz="2200" b="1">
                  <a:solidFill>
                    <a:srgbClr val="CC0000"/>
                  </a:solidFill>
                  <a:latin typeface="宋体" pitchFamily="2" charset="-122"/>
                </a:rPr>
                <a:t>)</a:t>
              </a:r>
              <a:r>
                <a:rPr lang="zh-CN" altLang="zh-CN" sz="2200" b="1">
                  <a:solidFill>
                    <a:srgbClr val="CC0000"/>
                  </a:solidFill>
                  <a:latin typeface="Times New Roman" panose="02020503050405090304" pitchFamily="18" charset="0"/>
                </a:rPr>
                <a:t>输出特性</a:t>
              </a:r>
              <a:endParaRPr lang="zh-CN" altLang="zh-CN" sz="2200" b="1">
                <a:solidFill>
                  <a:srgbClr val="CC0000"/>
                </a:solidFill>
                <a:latin typeface="Times New Roman" panose="02020503050405090304" pitchFamily="18" charset="0"/>
              </a:endParaRPr>
            </a:p>
          </p:txBody>
        </p:sp>
        <p:sp>
          <p:nvSpPr>
            <p:cNvPr id="31784" name="Text Box 40"/>
            <p:cNvSpPr txBox="1">
              <a:spLocks noChangeArrowheads="1"/>
            </p:cNvSpPr>
            <p:nvPr/>
          </p:nvSpPr>
          <p:spPr bwMode="auto">
            <a:xfrm>
              <a:off x="0" y="0"/>
              <a:ext cx="57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000" b="1" i="1">
                  <a:latin typeface="Times New Roman" panose="02020503050405090304" pitchFamily="18" charset="0"/>
                </a:rPr>
                <a:t>/</a:t>
              </a:r>
              <a:r>
                <a:rPr lang="zh-CN" altLang="zh-CN" sz="2000" b="1">
                  <a:latin typeface="Times New Roman" panose="02020503050405090304" pitchFamily="18" charset="0"/>
                </a:rPr>
                <a:t>mA</a:t>
              </a:r>
              <a:endParaRPr lang="zh-CN" altLang="zh-CN" sz="2000" b="1">
                <a:latin typeface="Times New Roman" panose="02020503050405090304" pitchFamily="18" charset="0"/>
              </a:endParaRPr>
            </a:p>
          </p:txBody>
        </p:sp>
        <p:sp>
          <p:nvSpPr>
            <p:cNvPr id="31785" name="Text Box 41"/>
            <p:cNvSpPr txBox="1">
              <a:spLocks noChangeArrowheads="1"/>
            </p:cNvSpPr>
            <p:nvPr/>
          </p:nvSpPr>
          <p:spPr bwMode="auto">
            <a:xfrm>
              <a:off x="2055" y="1872"/>
              <a:ext cx="57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 </a:t>
              </a:r>
              <a:r>
                <a:rPr lang="zh-CN" altLang="zh-CN" sz="2000" b="1" i="1">
                  <a:latin typeface="Times New Roman" panose="02020503050405090304" pitchFamily="18" charset="0"/>
                </a:rPr>
                <a:t>/</a:t>
              </a:r>
              <a:r>
                <a:rPr lang="zh-CN" altLang="zh-CN" sz="2000" b="1">
                  <a:latin typeface="Times New Roman" panose="02020503050405090304" pitchFamily="18" charset="0"/>
                </a:rPr>
                <a:t>V</a:t>
              </a:r>
              <a:endParaRPr lang="zh-CN" altLang="zh-CN" sz="2000" b="1">
                <a:latin typeface="Times New Roman" panose="02020503050405090304" pitchFamily="18" charset="0"/>
              </a:endParaRPr>
            </a:p>
          </p:txBody>
        </p:sp>
        <p:sp>
          <p:nvSpPr>
            <p:cNvPr id="31786" name="Line 42"/>
            <p:cNvSpPr>
              <a:spLocks noChangeShapeType="1"/>
            </p:cNvSpPr>
            <p:nvPr/>
          </p:nvSpPr>
          <p:spPr bwMode="auto">
            <a:xfrm>
              <a:off x="505" y="1872"/>
              <a:ext cx="1886" cy="0"/>
            </a:xfrm>
            <a:prstGeom prst="line">
              <a:avLst/>
            </a:prstGeom>
            <a:noFill/>
            <a:ln w="1905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87" name="Text Box 43"/>
            <p:cNvSpPr txBox="1">
              <a:spLocks noChangeArrowheads="1"/>
            </p:cNvSpPr>
            <p:nvPr/>
          </p:nvSpPr>
          <p:spPr bwMode="auto">
            <a:xfrm>
              <a:off x="375" y="1824"/>
              <a:ext cx="35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lang="zh-CN" altLang="zh-CN" sz="2000" b="1" i="1">
                  <a:latin typeface="Times New Roman" panose="02020503050405090304" pitchFamily="18" charset="0"/>
                </a:rPr>
                <a:t>O</a:t>
              </a:r>
              <a:endParaRPr lang="zh-CN" altLang="zh-CN" sz="2000" b="1" i="1">
                <a:latin typeface="Times New Roman" panose="02020503050405090304" pitchFamily="18" charset="0"/>
              </a:endParaRPr>
            </a:p>
          </p:txBody>
        </p:sp>
        <p:sp>
          <p:nvSpPr>
            <p:cNvPr id="31788" name="Line 44"/>
            <p:cNvSpPr>
              <a:spLocks noChangeShapeType="1"/>
            </p:cNvSpPr>
            <p:nvPr/>
          </p:nvSpPr>
          <p:spPr bwMode="auto">
            <a:xfrm flipV="1">
              <a:off x="519" y="336"/>
              <a:ext cx="0" cy="1536"/>
            </a:xfrm>
            <a:prstGeom prst="line">
              <a:avLst/>
            </a:prstGeom>
            <a:noFill/>
            <a:ln w="19050" cmpd="sng">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89" name="未知"/>
            <p:cNvSpPr/>
            <p:nvPr/>
          </p:nvSpPr>
          <p:spPr bwMode="auto">
            <a:xfrm>
              <a:off x="607" y="1008"/>
              <a:ext cx="1287" cy="392"/>
            </a:xfrm>
            <a:custGeom>
              <a:avLst/>
              <a:gdLst>
                <a:gd name="T0" fmla="*/ 0 w 1287"/>
                <a:gd name="T1" fmla="*/ 392 h 392"/>
                <a:gd name="T2" fmla="*/ 148 w 1287"/>
                <a:gd name="T3" fmla="*/ 132 h 392"/>
                <a:gd name="T4" fmla="*/ 310 w 1287"/>
                <a:gd name="T5" fmla="*/ 86 h 392"/>
                <a:gd name="T6" fmla="*/ 1133 w 1287"/>
                <a:gd name="T7" fmla="*/ 23 h 392"/>
                <a:gd name="T8" fmla="*/ 1232 w 1287"/>
                <a:gd name="T9" fmla="*/ 12 h 392"/>
                <a:gd name="T10" fmla="*/ 1255 w 1287"/>
                <a:gd name="T11" fmla="*/ 0 h 392"/>
              </a:gdLst>
              <a:ahLst/>
              <a:cxnLst>
                <a:cxn ang="0">
                  <a:pos x="T0" y="T1"/>
                </a:cxn>
                <a:cxn ang="0">
                  <a:pos x="T2" y="T3"/>
                </a:cxn>
                <a:cxn ang="0">
                  <a:pos x="T4" y="T5"/>
                </a:cxn>
                <a:cxn ang="0">
                  <a:pos x="T6" y="T7"/>
                </a:cxn>
                <a:cxn ang="0">
                  <a:pos x="T8" y="T9"/>
                </a:cxn>
                <a:cxn ang="0">
                  <a:pos x="T10" y="T11"/>
                </a:cxn>
              </a:cxnLst>
              <a:rect l="0" t="0" r="r" b="b"/>
              <a:pathLst>
                <a:path w="1287" h="392">
                  <a:moveTo>
                    <a:pt x="0" y="392"/>
                  </a:moveTo>
                  <a:cubicBezTo>
                    <a:pt x="25" y="349"/>
                    <a:pt x="96" y="183"/>
                    <a:pt x="148" y="132"/>
                  </a:cubicBezTo>
                  <a:cubicBezTo>
                    <a:pt x="200" y="81"/>
                    <a:pt x="146" y="104"/>
                    <a:pt x="310" y="86"/>
                  </a:cubicBezTo>
                  <a:cubicBezTo>
                    <a:pt x="474" y="68"/>
                    <a:pt x="979" y="35"/>
                    <a:pt x="1133" y="23"/>
                  </a:cubicBezTo>
                  <a:cubicBezTo>
                    <a:pt x="1287" y="11"/>
                    <a:pt x="1212" y="16"/>
                    <a:pt x="1232" y="12"/>
                  </a:cubicBezTo>
                  <a:cubicBezTo>
                    <a:pt x="1252" y="8"/>
                    <a:pt x="1250" y="2"/>
                    <a:pt x="1255" y="0"/>
                  </a:cubicBezTo>
                </a:path>
              </a:pathLst>
            </a:custGeom>
            <a:noFill/>
            <a:ln w="28575"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0" name="未知"/>
            <p:cNvSpPr/>
            <p:nvPr/>
          </p:nvSpPr>
          <p:spPr bwMode="auto">
            <a:xfrm>
              <a:off x="549" y="1323"/>
              <a:ext cx="1498" cy="357"/>
            </a:xfrm>
            <a:custGeom>
              <a:avLst/>
              <a:gdLst>
                <a:gd name="T0" fmla="*/ 0 w 1498"/>
                <a:gd name="T1" fmla="*/ 357 h 357"/>
                <a:gd name="T2" fmla="*/ 116 w 1498"/>
                <a:gd name="T3" fmla="*/ 213 h 357"/>
                <a:gd name="T4" fmla="*/ 265 w 1498"/>
                <a:gd name="T5" fmla="*/ 137 h 357"/>
                <a:gd name="T6" fmla="*/ 1060 w 1498"/>
                <a:gd name="T7" fmla="*/ 62 h 357"/>
                <a:gd name="T8" fmla="*/ 1374 w 1498"/>
                <a:gd name="T9" fmla="*/ 25 h 357"/>
                <a:gd name="T10" fmla="*/ 1466 w 1498"/>
                <a:gd name="T11" fmla="*/ 9 h 357"/>
                <a:gd name="T12" fmla="*/ 1498 w 1498"/>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1498" h="357">
                  <a:moveTo>
                    <a:pt x="0" y="357"/>
                  </a:moveTo>
                  <a:cubicBezTo>
                    <a:pt x="4" y="333"/>
                    <a:pt x="72" y="250"/>
                    <a:pt x="116" y="213"/>
                  </a:cubicBezTo>
                  <a:cubicBezTo>
                    <a:pt x="160" y="176"/>
                    <a:pt x="107" y="163"/>
                    <a:pt x="265" y="137"/>
                  </a:cubicBezTo>
                  <a:cubicBezTo>
                    <a:pt x="422" y="112"/>
                    <a:pt x="875" y="81"/>
                    <a:pt x="1060" y="62"/>
                  </a:cubicBezTo>
                  <a:cubicBezTo>
                    <a:pt x="1245" y="43"/>
                    <a:pt x="1306" y="34"/>
                    <a:pt x="1374" y="25"/>
                  </a:cubicBezTo>
                  <a:cubicBezTo>
                    <a:pt x="1442" y="16"/>
                    <a:pt x="1445" y="13"/>
                    <a:pt x="1466" y="9"/>
                  </a:cubicBezTo>
                  <a:cubicBezTo>
                    <a:pt x="1487" y="5"/>
                    <a:pt x="1491" y="2"/>
                    <a:pt x="1498" y="0"/>
                  </a:cubicBezTo>
                </a:path>
              </a:pathLst>
            </a:custGeom>
            <a:noFill/>
            <a:ln w="381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1" name="未知"/>
            <p:cNvSpPr/>
            <p:nvPr/>
          </p:nvSpPr>
          <p:spPr bwMode="auto">
            <a:xfrm>
              <a:off x="519" y="1528"/>
              <a:ext cx="1701" cy="296"/>
            </a:xfrm>
            <a:custGeom>
              <a:avLst/>
              <a:gdLst>
                <a:gd name="T0" fmla="*/ 0 w 1701"/>
                <a:gd name="T1" fmla="*/ 296 h 296"/>
                <a:gd name="T2" fmla="*/ 50 w 1701"/>
                <a:gd name="T3" fmla="*/ 266 h 296"/>
                <a:gd name="T4" fmla="*/ 199 w 1701"/>
                <a:gd name="T5" fmla="*/ 235 h 296"/>
                <a:gd name="T6" fmla="*/ 994 w 1701"/>
                <a:gd name="T7" fmla="*/ 205 h 296"/>
                <a:gd name="T8" fmla="*/ 1470 w 1701"/>
                <a:gd name="T9" fmla="*/ 184 h 296"/>
                <a:gd name="T10" fmla="*/ 1701 w 1701"/>
                <a:gd name="T11" fmla="*/ 0 h 296"/>
              </a:gdLst>
              <a:ahLst/>
              <a:cxnLst>
                <a:cxn ang="0">
                  <a:pos x="T0" y="T1"/>
                </a:cxn>
                <a:cxn ang="0">
                  <a:pos x="T2" y="T3"/>
                </a:cxn>
                <a:cxn ang="0">
                  <a:pos x="T4" y="T5"/>
                </a:cxn>
                <a:cxn ang="0">
                  <a:pos x="T6" y="T7"/>
                </a:cxn>
                <a:cxn ang="0">
                  <a:pos x="T8" y="T9"/>
                </a:cxn>
                <a:cxn ang="0">
                  <a:pos x="T10" y="T11"/>
                </a:cxn>
              </a:cxnLst>
              <a:rect l="0" t="0" r="r" b="b"/>
              <a:pathLst>
                <a:path w="1701" h="296">
                  <a:moveTo>
                    <a:pt x="0" y="296"/>
                  </a:moveTo>
                  <a:cubicBezTo>
                    <a:pt x="8" y="286"/>
                    <a:pt x="17" y="276"/>
                    <a:pt x="50" y="266"/>
                  </a:cubicBezTo>
                  <a:cubicBezTo>
                    <a:pt x="83" y="256"/>
                    <a:pt x="41" y="245"/>
                    <a:pt x="199" y="235"/>
                  </a:cubicBezTo>
                  <a:cubicBezTo>
                    <a:pt x="356" y="225"/>
                    <a:pt x="782" y="213"/>
                    <a:pt x="994" y="205"/>
                  </a:cubicBezTo>
                  <a:cubicBezTo>
                    <a:pt x="1206" y="197"/>
                    <a:pt x="1352" y="218"/>
                    <a:pt x="1470" y="184"/>
                  </a:cubicBezTo>
                  <a:cubicBezTo>
                    <a:pt x="1588" y="150"/>
                    <a:pt x="1653" y="38"/>
                    <a:pt x="1701" y="0"/>
                  </a:cubicBezTo>
                </a:path>
              </a:pathLst>
            </a:custGeom>
            <a:noFill/>
            <a:ln w="381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2" name="未知"/>
            <p:cNvSpPr/>
            <p:nvPr/>
          </p:nvSpPr>
          <p:spPr bwMode="auto">
            <a:xfrm>
              <a:off x="663" y="618"/>
              <a:ext cx="1260" cy="350"/>
            </a:xfrm>
            <a:custGeom>
              <a:avLst/>
              <a:gdLst>
                <a:gd name="T0" fmla="*/ 0 w 1260"/>
                <a:gd name="T1" fmla="*/ 350 h 350"/>
                <a:gd name="T2" fmla="*/ 36 w 1260"/>
                <a:gd name="T3" fmla="*/ 230 h 350"/>
                <a:gd name="T4" fmla="*/ 88 w 1260"/>
                <a:gd name="T5" fmla="*/ 178 h 350"/>
                <a:gd name="T6" fmla="*/ 219 w 1260"/>
                <a:gd name="T7" fmla="*/ 133 h 350"/>
                <a:gd name="T8" fmla="*/ 1097 w 1260"/>
                <a:gd name="T9" fmla="*/ 24 h 350"/>
                <a:gd name="T10" fmla="*/ 1199 w 1260"/>
                <a:gd name="T11" fmla="*/ 2 h 350"/>
                <a:gd name="T12" fmla="*/ 1130 w 1260"/>
                <a:gd name="T13" fmla="*/ 14 h 350"/>
                <a:gd name="T14" fmla="*/ 1176 w 1260"/>
                <a:gd name="T15" fmla="*/ 14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0" h="350">
                  <a:moveTo>
                    <a:pt x="0" y="350"/>
                  </a:moveTo>
                  <a:cubicBezTo>
                    <a:pt x="6" y="330"/>
                    <a:pt x="21" y="259"/>
                    <a:pt x="36" y="230"/>
                  </a:cubicBezTo>
                  <a:cubicBezTo>
                    <a:pt x="51" y="201"/>
                    <a:pt x="58" y="194"/>
                    <a:pt x="88" y="178"/>
                  </a:cubicBezTo>
                  <a:cubicBezTo>
                    <a:pt x="118" y="162"/>
                    <a:pt x="51" y="159"/>
                    <a:pt x="219" y="133"/>
                  </a:cubicBezTo>
                  <a:cubicBezTo>
                    <a:pt x="387" y="107"/>
                    <a:pt x="934" y="46"/>
                    <a:pt x="1097" y="24"/>
                  </a:cubicBezTo>
                  <a:cubicBezTo>
                    <a:pt x="1260" y="2"/>
                    <a:pt x="1194" y="4"/>
                    <a:pt x="1199" y="2"/>
                  </a:cubicBezTo>
                  <a:cubicBezTo>
                    <a:pt x="1204" y="0"/>
                    <a:pt x="1134" y="12"/>
                    <a:pt x="1130" y="14"/>
                  </a:cubicBezTo>
                  <a:cubicBezTo>
                    <a:pt x="1126" y="16"/>
                    <a:pt x="1167" y="14"/>
                    <a:pt x="1176" y="14"/>
                  </a:cubicBezTo>
                </a:path>
              </a:pathLst>
            </a:custGeom>
            <a:noFill/>
            <a:ln w="28575"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3" name="未知"/>
            <p:cNvSpPr/>
            <p:nvPr/>
          </p:nvSpPr>
          <p:spPr bwMode="auto">
            <a:xfrm>
              <a:off x="520" y="288"/>
              <a:ext cx="411" cy="1584"/>
            </a:xfrm>
            <a:custGeom>
              <a:avLst/>
              <a:gdLst>
                <a:gd name="T0" fmla="*/ 434 w 436"/>
                <a:gd name="T1" fmla="*/ 0 h 1680"/>
                <a:gd name="T2" fmla="*/ 403 w 436"/>
                <a:gd name="T3" fmla="*/ 543 h 1680"/>
                <a:gd name="T4" fmla="*/ 239 w 436"/>
                <a:gd name="T5" fmla="*/ 1290 h 1680"/>
                <a:gd name="T6" fmla="*/ 0 w 436"/>
                <a:gd name="T7" fmla="*/ 1680 h 1680"/>
              </a:gdLst>
              <a:ahLst/>
              <a:cxnLst>
                <a:cxn ang="0">
                  <a:pos x="T0" y="T1"/>
                </a:cxn>
                <a:cxn ang="0">
                  <a:pos x="T2" y="T3"/>
                </a:cxn>
                <a:cxn ang="0">
                  <a:pos x="T4" y="T5"/>
                </a:cxn>
                <a:cxn ang="0">
                  <a:pos x="T6" y="T7"/>
                </a:cxn>
              </a:cxnLst>
              <a:rect l="0" t="0" r="r" b="b"/>
              <a:pathLst>
                <a:path w="436" h="1680">
                  <a:moveTo>
                    <a:pt x="434" y="0"/>
                  </a:moveTo>
                  <a:cubicBezTo>
                    <a:pt x="429" y="90"/>
                    <a:pt x="436" y="328"/>
                    <a:pt x="403" y="543"/>
                  </a:cubicBezTo>
                  <a:cubicBezTo>
                    <a:pt x="370" y="758"/>
                    <a:pt x="306" y="1101"/>
                    <a:pt x="239" y="1290"/>
                  </a:cubicBezTo>
                  <a:cubicBezTo>
                    <a:pt x="172" y="1479"/>
                    <a:pt x="90" y="1582"/>
                    <a:pt x="0" y="1680"/>
                  </a:cubicBezTo>
                </a:path>
              </a:pathLst>
            </a:custGeom>
            <a:noFill/>
            <a:ln w="12700" cap="flat" cmpd="sng">
              <a:solidFill>
                <a:schemeClr val="accent2"/>
              </a:solidFill>
              <a:prstDash val="lgDash"/>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4" name="Line 50"/>
            <p:cNvSpPr>
              <a:spLocks noChangeShapeType="1"/>
            </p:cNvSpPr>
            <p:nvPr/>
          </p:nvSpPr>
          <p:spPr bwMode="auto">
            <a:xfrm>
              <a:off x="1200" y="1824"/>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5" name="未知"/>
            <p:cNvSpPr/>
            <p:nvPr/>
          </p:nvSpPr>
          <p:spPr bwMode="auto">
            <a:xfrm>
              <a:off x="1883" y="1672"/>
              <a:ext cx="421" cy="218"/>
            </a:xfrm>
            <a:custGeom>
              <a:avLst/>
              <a:gdLst>
                <a:gd name="T0" fmla="*/ 118 w 421"/>
                <a:gd name="T1" fmla="*/ 204 h 218"/>
                <a:gd name="T2" fmla="*/ 37 w 421"/>
                <a:gd name="T3" fmla="*/ 204 h 218"/>
                <a:gd name="T4" fmla="*/ 14 w 421"/>
                <a:gd name="T5" fmla="*/ 192 h 218"/>
                <a:gd name="T6" fmla="*/ 37 w 421"/>
                <a:gd name="T7" fmla="*/ 204 h 218"/>
                <a:gd name="T8" fmla="*/ 238 w 421"/>
                <a:gd name="T9" fmla="*/ 184 h 218"/>
                <a:gd name="T10" fmla="*/ 421 w 421"/>
                <a:gd name="T11" fmla="*/ 0 h 218"/>
              </a:gdLst>
              <a:ahLst/>
              <a:cxnLst>
                <a:cxn ang="0">
                  <a:pos x="T0" y="T1"/>
                </a:cxn>
                <a:cxn ang="0">
                  <a:pos x="T2" y="T3"/>
                </a:cxn>
                <a:cxn ang="0">
                  <a:pos x="T4" y="T5"/>
                </a:cxn>
                <a:cxn ang="0">
                  <a:pos x="T6" y="T7"/>
                </a:cxn>
                <a:cxn ang="0">
                  <a:pos x="T8" y="T9"/>
                </a:cxn>
                <a:cxn ang="0">
                  <a:pos x="T10" y="T11"/>
                </a:cxn>
              </a:cxnLst>
              <a:rect l="0" t="0" r="r" b="b"/>
              <a:pathLst>
                <a:path w="421" h="218">
                  <a:moveTo>
                    <a:pt x="118" y="204"/>
                  </a:moveTo>
                  <a:cubicBezTo>
                    <a:pt x="105" y="204"/>
                    <a:pt x="54" y="206"/>
                    <a:pt x="37" y="204"/>
                  </a:cubicBezTo>
                  <a:cubicBezTo>
                    <a:pt x="20" y="202"/>
                    <a:pt x="14" y="192"/>
                    <a:pt x="14" y="192"/>
                  </a:cubicBezTo>
                  <a:cubicBezTo>
                    <a:pt x="14" y="192"/>
                    <a:pt x="0" y="205"/>
                    <a:pt x="37" y="204"/>
                  </a:cubicBezTo>
                  <a:cubicBezTo>
                    <a:pt x="74" y="203"/>
                    <a:pt x="174" y="218"/>
                    <a:pt x="238" y="184"/>
                  </a:cubicBezTo>
                  <a:cubicBezTo>
                    <a:pt x="302" y="150"/>
                    <a:pt x="383" y="38"/>
                    <a:pt x="421" y="0"/>
                  </a:cubicBezTo>
                </a:path>
              </a:pathLst>
            </a:custGeom>
            <a:noFill/>
            <a:ln w="38100"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796" name="Line 52"/>
            <p:cNvSpPr>
              <a:spLocks noChangeShapeType="1"/>
            </p:cNvSpPr>
            <p:nvPr/>
          </p:nvSpPr>
          <p:spPr bwMode="auto">
            <a:xfrm>
              <a:off x="864" y="1824"/>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7" name="Line 53"/>
            <p:cNvSpPr>
              <a:spLocks noChangeShapeType="1"/>
            </p:cNvSpPr>
            <p:nvPr/>
          </p:nvSpPr>
          <p:spPr bwMode="auto">
            <a:xfrm>
              <a:off x="1872" y="1824"/>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8" name="Line 54"/>
            <p:cNvSpPr>
              <a:spLocks noChangeShapeType="1"/>
            </p:cNvSpPr>
            <p:nvPr/>
          </p:nvSpPr>
          <p:spPr bwMode="auto">
            <a:xfrm>
              <a:off x="1536" y="1824"/>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9" name="Line 55"/>
            <p:cNvSpPr>
              <a:spLocks noChangeShapeType="1"/>
            </p:cNvSpPr>
            <p:nvPr/>
          </p:nvSpPr>
          <p:spPr bwMode="auto">
            <a:xfrm>
              <a:off x="528" y="672"/>
              <a:ext cx="48" cy="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0" name="Line 56"/>
            <p:cNvSpPr>
              <a:spLocks noChangeShapeType="1"/>
            </p:cNvSpPr>
            <p:nvPr/>
          </p:nvSpPr>
          <p:spPr bwMode="auto">
            <a:xfrm>
              <a:off x="528" y="1008"/>
              <a:ext cx="48" cy="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1" name="Line 57"/>
            <p:cNvSpPr>
              <a:spLocks noChangeShapeType="1"/>
            </p:cNvSpPr>
            <p:nvPr/>
          </p:nvSpPr>
          <p:spPr bwMode="auto">
            <a:xfrm>
              <a:off x="528" y="1344"/>
              <a:ext cx="48" cy="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2" name="Line 58"/>
            <p:cNvSpPr>
              <a:spLocks noChangeShapeType="1"/>
            </p:cNvSpPr>
            <p:nvPr/>
          </p:nvSpPr>
          <p:spPr bwMode="auto">
            <a:xfrm>
              <a:off x="528" y="1632"/>
              <a:ext cx="48" cy="0"/>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3" name="Line 59"/>
            <p:cNvSpPr>
              <a:spLocks noChangeShapeType="1"/>
            </p:cNvSpPr>
            <p:nvPr/>
          </p:nvSpPr>
          <p:spPr bwMode="auto">
            <a:xfrm>
              <a:off x="499" y="1056"/>
              <a:ext cx="768" cy="0"/>
            </a:xfrm>
            <a:prstGeom prst="line">
              <a:avLst/>
            </a:prstGeom>
            <a:noFill/>
            <a:ln w="9525" cmpd="sng">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4" name="Text Box 60"/>
            <p:cNvSpPr txBox="1">
              <a:spLocks noChangeArrowheads="1"/>
            </p:cNvSpPr>
            <p:nvPr/>
          </p:nvSpPr>
          <p:spPr bwMode="auto">
            <a:xfrm>
              <a:off x="1872" y="48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+1V</a:t>
              </a:r>
              <a:endParaRPr lang="zh-CN" altLang="zh-CN" sz="2000" b="1">
                <a:latin typeface="Times New Roman" panose="02020503050405090304" pitchFamily="18" charset="0"/>
              </a:endParaRPr>
            </a:p>
          </p:txBody>
        </p:sp>
        <p:sp>
          <p:nvSpPr>
            <p:cNvPr id="31805" name="Text Box 61"/>
            <p:cNvSpPr txBox="1">
              <a:spLocks noChangeArrowheads="1"/>
            </p:cNvSpPr>
            <p:nvPr/>
          </p:nvSpPr>
          <p:spPr bwMode="auto">
            <a:xfrm>
              <a:off x="1872" y="848"/>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r>
                <a:rPr lang="zh-CN" altLang="zh-CN" sz="2000" b="1">
                  <a:latin typeface="Times New Roman" panose="02020503050405090304" pitchFamily="18" charset="0"/>
                </a:rPr>
                <a:t>=0</a:t>
              </a:r>
              <a:endParaRPr lang="zh-CN" altLang="zh-CN" sz="2000" b="1">
                <a:latin typeface="Times New Roman" panose="02020503050405090304" pitchFamily="18" charset="0"/>
              </a:endParaRPr>
            </a:p>
          </p:txBody>
        </p:sp>
        <p:sp>
          <p:nvSpPr>
            <p:cNvPr id="31806" name="Text Box 62"/>
            <p:cNvSpPr txBox="1">
              <a:spLocks noChangeArrowheads="1"/>
            </p:cNvSpPr>
            <p:nvPr/>
          </p:nvSpPr>
          <p:spPr bwMode="auto">
            <a:xfrm>
              <a:off x="2275" y="160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Symbol" panose="05050102010706020507" pitchFamily="18" charset="2"/>
                </a:rPr>
                <a:t>-</a:t>
              </a:r>
              <a:r>
                <a:rPr lang="zh-CN" altLang="zh-CN" sz="2000" b="1">
                  <a:latin typeface="Times New Roman" panose="02020503050405090304" pitchFamily="18" charset="0"/>
                </a:rPr>
                <a:t>3 V</a:t>
              </a:r>
              <a:endParaRPr lang="zh-CN" altLang="zh-CN" sz="2000" b="1">
                <a:latin typeface="Times New Roman" panose="02020503050405090304" pitchFamily="18" charset="0"/>
              </a:endParaRPr>
            </a:p>
          </p:txBody>
        </p:sp>
        <p:sp>
          <p:nvSpPr>
            <p:cNvPr id="31807" name="Text Box 63"/>
            <p:cNvSpPr txBox="1">
              <a:spLocks noChangeArrowheads="1"/>
            </p:cNvSpPr>
            <p:nvPr/>
          </p:nvSpPr>
          <p:spPr bwMode="auto">
            <a:xfrm>
              <a:off x="2064" y="119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Symbol" panose="05050102010706020507" pitchFamily="18" charset="2"/>
                </a:rPr>
                <a:t>-</a:t>
              </a:r>
              <a:r>
                <a:rPr lang="zh-CN" altLang="zh-CN" sz="2000" b="1">
                  <a:latin typeface="Times New Roman" panose="02020503050405090304" pitchFamily="18" charset="0"/>
                </a:rPr>
                <a:t>1 V</a:t>
              </a:r>
              <a:endParaRPr lang="zh-CN" altLang="zh-CN" sz="2000" b="1">
                <a:latin typeface="Times New Roman" panose="02020503050405090304" pitchFamily="18" charset="0"/>
              </a:endParaRPr>
            </a:p>
          </p:txBody>
        </p:sp>
        <p:sp>
          <p:nvSpPr>
            <p:cNvPr id="31808" name="Text Box 64"/>
            <p:cNvSpPr txBox="1">
              <a:spLocks noChangeArrowheads="1"/>
            </p:cNvSpPr>
            <p:nvPr/>
          </p:nvSpPr>
          <p:spPr bwMode="auto">
            <a:xfrm>
              <a:off x="2208" y="143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Symbol" panose="05050102010706020507" pitchFamily="18" charset="2"/>
                </a:rPr>
                <a:t>-</a:t>
              </a:r>
              <a:r>
                <a:rPr lang="zh-CN" altLang="zh-CN" sz="2000" b="1">
                  <a:latin typeface="Times New Roman" panose="02020503050405090304" pitchFamily="18" charset="0"/>
                </a:rPr>
                <a:t>2 V</a:t>
              </a:r>
              <a:endParaRPr lang="zh-CN" altLang="zh-CN" sz="2000" b="1">
                <a:latin typeface="Times New Roman" panose="02020503050405090304" pitchFamily="18" charset="0"/>
              </a:endParaRPr>
            </a:p>
          </p:txBody>
        </p:sp>
        <p:sp>
          <p:nvSpPr>
            <p:cNvPr id="31809" name="Text Box 65"/>
            <p:cNvSpPr txBox="1">
              <a:spLocks noChangeArrowheads="1"/>
            </p:cNvSpPr>
            <p:nvPr/>
          </p:nvSpPr>
          <p:spPr bwMode="auto">
            <a:xfrm>
              <a:off x="336" y="52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4</a:t>
              </a:r>
              <a:endParaRPr lang="zh-CN" altLang="zh-CN" sz="2000" b="1">
                <a:latin typeface="Times New Roman" panose="02020503050405090304" pitchFamily="18" charset="0"/>
              </a:endParaRPr>
            </a:p>
          </p:txBody>
        </p:sp>
        <p:sp>
          <p:nvSpPr>
            <p:cNvPr id="31810" name="Text Box 66"/>
            <p:cNvSpPr txBox="1">
              <a:spLocks noChangeArrowheads="1"/>
            </p:cNvSpPr>
            <p:nvPr/>
          </p:nvSpPr>
          <p:spPr bwMode="auto">
            <a:xfrm>
              <a:off x="336" y="91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3</a:t>
              </a:r>
              <a:endParaRPr lang="zh-CN" altLang="zh-CN" sz="2000" b="1">
                <a:latin typeface="Times New Roman" panose="02020503050405090304" pitchFamily="18" charset="0"/>
              </a:endParaRPr>
            </a:p>
          </p:txBody>
        </p:sp>
        <p:sp>
          <p:nvSpPr>
            <p:cNvPr id="31811" name="Text Box 67"/>
            <p:cNvSpPr txBox="1">
              <a:spLocks noChangeArrowheads="1"/>
            </p:cNvSpPr>
            <p:nvPr/>
          </p:nvSpPr>
          <p:spPr bwMode="auto">
            <a:xfrm>
              <a:off x="336" y="123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2</a:t>
              </a:r>
              <a:endParaRPr lang="zh-CN" altLang="zh-CN" sz="2000" b="1">
                <a:latin typeface="Times New Roman" panose="02020503050405090304" pitchFamily="18" charset="0"/>
              </a:endParaRPr>
            </a:p>
          </p:txBody>
        </p:sp>
        <p:sp>
          <p:nvSpPr>
            <p:cNvPr id="31812" name="Text Box 68"/>
            <p:cNvSpPr txBox="1">
              <a:spLocks noChangeArrowheads="1"/>
            </p:cNvSpPr>
            <p:nvPr/>
          </p:nvSpPr>
          <p:spPr bwMode="auto">
            <a:xfrm>
              <a:off x="336" y="1519"/>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1</a:t>
              </a:r>
              <a:endParaRPr lang="zh-CN" altLang="zh-CN" sz="2000" b="1">
                <a:latin typeface="Times New Roman" panose="02020503050405090304" pitchFamily="18" charset="0"/>
              </a:endParaRPr>
            </a:p>
          </p:txBody>
        </p:sp>
        <p:sp>
          <p:nvSpPr>
            <p:cNvPr id="31813" name="Text Box 69"/>
            <p:cNvSpPr txBox="1">
              <a:spLocks noChangeArrowheads="1"/>
            </p:cNvSpPr>
            <p:nvPr/>
          </p:nvSpPr>
          <p:spPr bwMode="auto">
            <a:xfrm>
              <a:off x="720" y="187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5</a:t>
              </a:r>
              <a:endParaRPr lang="zh-CN" altLang="zh-CN" sz="2000" b="1">
                <a:latin typeface="Times New Roman" panose="02020503050405090304" pitchFamily="18" charset="0"/>
              </a:endParaRPr>
            </a:p>
          </p:txBody>
        </p:sp>
        <p:sp>
          <p:nvSpPr>
            <p:cNvPr id="31814" name="Text Box 70"/>
            <p:cNvSpPr txBox="1">
              <a:spLocks noChangeArrowheads="1"/>
            </p:cNvSpPr>
            <p:nvPr/>
          </p:nvSpPr>
          <p:spPr bwMode="auto">
            <a:xfrm>
              <a:off x="1056" y="187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10</a:t>
              </a:r>
              <a:endParaRPr lang="zh-CN" altLang="zh-CN" sz="2000" b="1">
                <a:latin typeface="Times New Roman" panose="02020503050405090304" pitchFamily="18" charset="0"/>
              </a:endParaRPr>
            </a:p>
          </p:txBody>
        </p:sp>
        <p:sp>
          <p:nvSpPr>
            <p:cNvPr id="31815" name="Text Box 71"/>
            <p:cNvSpPr txBox="1">
              <a:spLocks noChangeArrowheads="1"/>
            </p:cNvSpPr>
            <p:nvPr/>
          </p:nvSpPr>
          <p:spPr bwMode="auto">
            <a:xfrm>
              <a:off x="1440" y="187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15</a:t>
              </a:r>
              <a:endParaRPr lang="zh-CN" altLang="zh-CN" sz="2000" b="1">
                <a:latin typeface="Times New Roman" panose="02020503050405090304" pitchFamily="18" charset="0"/>
              </a:endParaRPr>
            </a:p>
          </p:txBody>
        </p:sp>
        <p:sp>
          <p:nvSpPr>
            <p:cNvPr id="31816" name="Text Box 72"/>
            <p:cNvSpPr txBox="1">
              <a:spLocks noChangeArrowheads="1"/>
            </p:cNvSpPr>
            <p:nvPr/>
          </p:nvSpPr>
          <p:spPr bwMode="auto">
            <a:xfrm>
              <a:off x="1728" y="186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latin typeface="Times New Roman" panose="02020503050405090304" pitchFamily="18" charset="0"/>
                </a:rPr>
                <a:t>20</a:t>
              </a:r>
              <a:endParaRPr lang="zh-CN" altLang="zh-CN" sz="2000" b="1">
                <a:latin typeface="Times New Roman" panose="02020503050405090304" pitchFamily="18" charset="0"/>
              </a:endParaRPr>
            </a:p>
          </p:txBody>
        </p:sp>
        <p:sp>
          <p:nvSpPr>
            <p:cNvPr id="31817" name="未知"/>
            <p:cNvSpPr/>
            <p:nvPr/>
          </p:nvSpPr>
          <p:spPr bwMode="auto">
            <a:xfrm>
              <a:off x="524" y="912"/>
              <a:ext cx="144" cy="912"/>
            </a:xfrm>
            <a:custGeom>
              <a:avLst/>
              <a:gdLst>
                <a:gd name="T0" fmla="*/ 0 w 144"/>
                <a:gd name="T1" fmla="*/ 1008 h 1008"/>
                <a:gd name="T2" fmla="*/ 144 w 144"/>
                <a:gd name="T3" fmla="*/ 0 h 1008"/>
              </a:gdLst>
              <a:ahLst/>
              <a:cxnLst>
                <a:cxn ang="0">
                  <a:pos x="T0" y="T1"/>
                </a:cxn>
                <a:cxn ang="0">
                  <a:pos x="T2" y="T3"/>
                </a:cxn>
              </a:cxnLst>
              <a:rect l="0" t="0" r="r" b="b"/>
              <a:pathLst>
                <a:path w="144" h="1008">
                  <a:moveTo>
                    <a:pt x="0" y="1008"/>
                  </a:moveTo>
                  <a:cubicBezTo>
                    <a:pt x="60" y="588"/>
                    <a:pt x="120" y="168"/>
                    <a:pt x="144" y="0"/>
                  </a:cubicBezTo>
                </a:path>
              </a:pathLst>
            </a:custGeom>
            <a:noFill/>
            <a:ln w="28575" cap="flat" cmpd="sng">
              <a:solidFill>
                <a:srgbClr val="9900CC"/>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1818" name="Rectangle 74"/>
          <p:cNvSpPr>
            <a:spLocks noChangeArrowheads="1"/>
          </p:cNvSpPr>
          <p:nvPr/>
        </p:nvSpPr>
        <p:spPr bwMode="auto">
          <a:xfrm>
            <a:off x="6096000" y="5181600"/>
            <a:ext cx="406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600" b="1">
                <a:solidFill>
                  <a:srgbClr val="FF3300"/>
                </a:solidFill>
                <a:latin typeface="Times New Roman" panose="02020503050405090304" pitchFamily="18" charset="0"/>
              </a:rPr>
              <a:t>N 沟道耗尽型MOSFET</a:t>
            </a:r>
            <a:endParaRPr lang="zh-CN" altLang="zh-CN" sz="2600" b="1">
              <a:solidFill>
                <a:srgbClr val="FF3300"/>
              </a:solidFill>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spd="med">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dissolve">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wipe(left)">
                                      <p:cBhvr>
                                        <p:cTn id="12" dur="500"/>
                                        <p:tgtEl>
                                          <p:spTgt spid="317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782"/>
                                        </p:tgtEl>
                                        <p:attrNameLst>
                                          <p:attrName>style.visibility</p:attrName>
                                        </p:attrNameLst>
                                      </p:cBhvr>
                                      <p:to>
                                        <p:strVal val="visible"/>
                                      </p:to>
                                    </p:set>
                                    <p:animEffect transition="in" filter="wipe(up)">
                                      <p:cBhvr>
                                        <p:cTn id="17" dur="500"/>
                                        <p:tgtEl>
                                          <p:spTgt spid="317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48"/>
                                        </p:tgtEl>
                                        <p:attrNameLst>
                                          <p:attrName>style.visibility</p:attrName>
                                        </p:attrNameLst>
                                      </p:cBhvr>
                                      <p:to>
                                        <p:strVal val="visible"/>
                                      </p:to>
                                    </p:set>
                                    <p:animEffect transition="in" filter="wipe(left)">
                                      <p:cBhvr>
                                        <p:cTn id="22" dur="500"/>
                                        <p:tgtEl>
                                          <p:spTgt spid="3174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1761"/>
                                        </p:tgtEl>
                                        <p:attrNameLst>
                                          <p:attrName>style.visibility</p:attrName>
                                        </p:attrNameLst>
                                      </p:cBhvr>
                                      <p:to>
                                        <p:strVal val="visible"/>
                                      </p:to>
                                    </p:set>
                                    <p:animEffect transition="in" filter="dissolve">
                                      <p:cBhvr>
                                        <p:cTn id="27" dur="500"/>
                                        <p:tgtEl>
                                          <p:spTgt spid="31761"/>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1762"/>
                                        </p:tgtEl>
                                        <p:attrNameLst>
                                          <p:attrName>style.visibility</p:attrName>
                                        </p:attrNameLst>
                                      </p:cBhvr>
                                      <p:to>
                                        <p:strVal val="visible"/>
                                      </p:to>
                                    </p:set>
                                    <p:anim calcmode="lin" valueType="num">
                                      <p:cBhvr>
                                        <p:cTn id="32" dur="500" fill="hold"/>
                                        <p:tgtEl>
                                          <p:spTgt spid="31762"/>
                                        </p:tgtEl>
                                        <p:attrNameLst>
                                          <p:attrName>ppt_w</p:attrName>
                                        </p:attrNameLst>
                                      </p:cBhvr>
                                      <p:tavLst>
                                        <p:tav tm="0">
                                          <p:val>
                                            <p:fltVal val="0"/>
                                          </p:val>
                                        </p:tav>
                                        <p:tav tm="100000">
                                          <p:val>
                                            <p:strVal val="#ppt_w"/>
                                          </p:val>
                                        </p:tav>
                                      </p:tavLst>
                                    </p:anim>
                                    <p:anim calcmode="lin" valueType="num">
                                      <p:cBhvr>
                                        <p:cTn id="33" dur="500" fill="hold"/>
                                        <p:tgtEl>
                                          <p:spTgt spid="31762"/>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1818">
                                            <p:txEl>
                                              <p:pRg st="0" end="0"/>
                                            </p:txEl>
                                          </p:spTgt>
                                        </p:tgtEl>
                                        <p:attrNameLst>
                                          <p:attrName>style.visibility</p:attrName>
                                        </p:attrNameLst>
                                      </p:cBhvr>
                                      <p:to>
                                        <p:strVal val="visible"/>
                                      </p:to>
                                    </p:set>
                                    <p:animEffect transition="in" filter="box(out)">
                                      <p:cBhvr>
                                        <p:cTn id="38" dur="500"/>
                                        <p:tgtEl>
                                          <p:spTgt spid="31818">
                                            <p:txEl>
                                              <p:pRg st="0" end="0"/>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8" grpId="0" autoUpdateAnimBg="0"/>
      <p:bldP spid="31761" grpId="0" autoUpdateAnimBg="0"/>
      <p:bldP spid="31818" grpId="0" autoUpdateAnimBg="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2362200" y="547688"/>
            <a:ext cx="335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chemeClr val="accent2"/>
                </a:solidFill>
                <a:latin typeface="Times New Roman" panose="02020503050405090304" pitchFamily="18" charset="0"/>
              </a:rPr>
              <a:t>三、P沟道MOS管</a:t>
            </a:r>
            <a:endParaRPr lang="zh-CN" altLang="zh-CN" sz="2800" b="1">
              <a:solidFill>
                <a:schemeClr val="accent2"/>
              </a:solidFill>
              <a:latin typeface="Times New Roman" panose="02020503050405090304" pitchFamily="18" charset="0"/>
            </a:endParaRPr>
          </a:p>
        </p:txBody>
      </p:sp>
      <p:sp>
        <p:nvSpPr>
          <p:cNvPr id="32773" name="Rectangle 5"/>
          <p:cNvSpPr>
            <a:spLocks noChangeArrowheads="1"/>
          </p:cNvSpPr>
          <p:nvPr/>
        </p:nvSpPr>
        <p:spPr bwMode="auto">
          <a:xfrm>
            <a:off x="2286000" y="1050925"/>
            <a:ext cx="8001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latin typeface="Times New Roman" panose="02020503050405090304" pitchFamily="18" charset="0"/>
              </a:rPr>
              <a:t>1.</a:t>
            </a:r>
            <a:r>
              <a:rPr lang="zh-CN" altLang="zh-CN" sz="2400" b="1">
                <a:solidFill>
                  <a:srgbClr val="FF0000"/>
                </a:solidFill>
                <a:latin typeface="Times New Roman" panose="02020503050405090304" pitchFamily="18" charset="0"/>
              </a:rPr>
              <a:t>P沟道增强型MOS管</a:t>
            </a:r>
            <a:r>
              <a:rPr lang="zh-CN" altLang="zh-CN" sz="2400" b="1">
                <a:latin typeface="Times New Roman" panose="02020503050405090304" pitchFamily="18" charset="0"/>
              </a:rPr>
              <a:t>的开启电压</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600" b="1">
                <a:latin typeface="Times New Roman" panose="02020503050405090304" pitchFamily="18" charset="0"/>
              </a:rPr>
              <a:t>&lt; 0</a:t>
            </a:r>
            <a:endParaRPr lang="zh-CN" altLang="zh-CN" sz="2600" b="1">
              <a:latin typeface="Times New Roman" panose="02020503050405090304" pitchFamily="18" charset="0"/>
            </a:endParaRPr>
          </a:p>
          <a:p>
            <a:endParaRPr lang="zh-CN" altLang="zh-CN" sz="2400" b="1">
              <a:latin typeface="Times New Roman" panose="02020503050405090304" pitchFamily="18" charset="0"/>
            </a:endParaRPr>
          </a:p>
          <a:p>
            <a:r>
              <a:rPr lang="zh-CN" altLang="zh-CN" sz="2400" b="1">
                <a:latin typeface="Times New Roman" panose="02020503050405090304" pitchFamily="18" charset="0"/>
              </a:rPr>
              <a:t>当</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&lt;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a:t>
            </a:r>
            <a:r>
              <a:rPr lang="zh-CN" altLang="zh-CN" sz="2400" b="1">
                <a:latin typeface="Times New Roman" panose="02020503050405090304" pitchFamily="18" charset="0"/>
              </a:rPr>
              <a:t> ，</a:t>
            </a:r>
            <a:endParaRPr lang="zh-CN" altLang="zh-CN" sz="2400" b="1">
              <a:latin typeface="Times New Roman" panose="02020503050405090304" pitchFamily="18" charset="0"/>
            </a:endParaRPr>
          </a:p>
          <a:p>
            <a:r>
              <a:rPr lang="zh-CN" altLang="zh-CN" sz="2400" b="1">
                <a:latin typeface="Times New Roman" panose="02020503050405090304" pitchFamily="18" charset="0"/>
              </a:rPr>
              <a:t>漏-源之间应加负电源电压</a:t>
            </a:r>
            <a:endParaRPr lang="zh-CN" altLang="zh-CN" sz="2400" b="1">
              <a:latin typeface="Times New Roman" panose="02020503050405090304" pitchFamily="18" charset="0"/>
            </a:endParaRPr>
          </a:p>
          <a:p>
            <a:r>
              <a:rPr lang="zh-CN" altLang="zh-CN" sz="2400" b="1">
                <a:solidFill>
                  <a:srgbClr val="FF00FF"/>
                </a:solidFill>
                <a:latin typeface="Times New Roman" panose="02020503050405090304" pitchFamily="18" charset="0"/>
              </a:rPr>
              <a:t>管子才导通,空穴导电</a:t>
            </a:r>
            <a:r>
              <a:rPr lang="zh-CN" altLang="zh-CN" sz="2400" b="1">
                <a:latin typeface="Times New Roman" panose="02020503050405090304" pitchFamily="18" charset="0"/>
              </a:rPr>
              <a:t>。</a:t>
            </a:r>
            <a:endParaRPr lang="zh-CN" altLang="zh-CN" sz="2400" b="1">
              <a:latin typeface="Times New Roman" panose="02020503050405090304" pitchFamily="18" charset="0"/>
            </a:endParaRPr>
          </a:p>
        </p:txBody>
      </p:sp>
      <p:sp>
        <p:nvSpPr>
          <p:cNvPr id="32774" name="Rectangle 6"/>
          <p:cNvSpPr>
            <a:spLocks noChangeArrowheads="1"/>
          </p:cNvSpPr>
          <p:nvPr/>
        </p:nvSpPr>
        <p:spPr bwMode="auto">
          <a:xfrm>
            <a:off x="2362200" y="3352800"/>
            <a:ext cx="73152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latin typeface="Times New Roman" panose="02020503050405090304" pitchFamily="18" charset="0"/>
              </a:rPr>
              <a:t>2.</a:t>
            </a:r>
            <a:r>
              <a:rPr lang="zh-CN" altLang="zh-CN" sz="2400" b="1">
                <a:solidFill>
                  <a:srgbClr val="FF0000"/>
                </a:solidFill>
                <a:latin typeface="Times New Roman" panose="02020503050405090304" pitchFamily="18" charset="0"/>
              </a:rPr>
              <a:t>P沟道耗尽型MOS管</a:t>
            </a:r>
            <a:r>
              <a:rPr lang="zh-CN" altLang="zh-CN" sz="2400" b="1">
                <a:latin typeface="Times New Roman" panose="02020503050405090304" pitchFamily="18" charset="0"/>
              </a:rPr>
              <a:t>的夹断电压</a:t>
            </a:r>
            <a:r>
              <a:rPr lang="zh-CN" altLang="zh-CN" sz="2400" b="1" i="1">
                <a:latin typeface="Times New Roman" panose="02020503050405090304" pitchFamily="18" charset="0"/>
              </a:rPr>
              <a:t>U</a:t>
            </a:r>
            <a:r>
              <a:rPr lang="zh-CN" altLang="zh-CN" sz="2400" b="1" baseline="-25000">
                <a:latin typeface="Times New Roman" panose="02020503050405090304" pitchFamily="18" charset="0"/>
              </a:rPr>
              <a:t>GS(off)</a:t>
            </a:r>
            <a:r>
              <a:rPr lang="zh-CN" altLang="zh-CN" sz="2400" b="1">
                <a:latin typeface="Times New Roman" panose="02020503050405090304" pitchFamily="18" charset="0"/>
              </a:rPr>
              <a:t>＞0</a:t>
            </a:r>
            <a:endParaRPr lang="zh-CN" altLang="zh-CN" sz="2400" b="1">
              <a:latin typeface="Times New Roman" panose="02020503050405090304" pitchFamily="18" charset="0"/>
            </a:endParaRPr>
          </a:p>
          <a:p>
            <a:endParaRPr lang="zh-CN" altLang="zh-CN" sz="2400" b="1">
              <a:latin typeface="Times New Roman" panose="02020503050405090304" pitchFamily="18" charset="0"/>
            </a:endParaRPr>
          </a:p>
          <a:p>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可在正、负值的一定范围内实现对</a:t>
            </a:r>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600" b="1">
                <a:latin typeface="Times New Roman" panose="02020503050405090304" pitchFamily="18" charset="0"/>
              </a:rPr>
              <a:t>的控制</a:t>
            </a:r>
            <a:r>
              <a:rPr lang="zh-CN" altLang="zh-CN" sz="2400" b="1">
                <a:latin typeface="Times New Roman" panose="02020503050405090304" pitchFamily="18" charset="0"/>
              </a:rPr>
              <a:t>，</a:t>
            </a:r>
            <a:endParaRPr lang="zh-CN" altLang="zh-CN" sz="2400" b="1">
              <a:latin typeface="Times New Roman" panose="02020503050405090304" pitchFamily="18" charset="0"/>
            </a:endParaRPr>
          </a:p>
          <a:p>
            <a:r>
              <a:rPr lang="zh-CN" altLang="zh-CN" sz="2400" b="1">
                <a:latin typeface="Times New Roman" panose="02020503050405090304" pitchFamily="18" charset="0"/>
              </a:rPr>
              <a:t>漏-源之间应加负电源电压。</a:t>
            </a:r>
            <a:endParaRPr lang="zh-CN" altLang="zh-CN" sz="2400" b="1">
              <a:latin typeface="Times New Roman" panose="02020503050405090304" pitchFamily="18" charset="0"/>
            </a:endParaRPr>
          </a:p>
        </p:txBody>
      </p:sp>
      <p:grpSp>
        <p:nvGrpSpPr>
          <p:cNvPr id="32775" name="Group 7"/>
          <p:cNvGrpSpPr/>
          <p:nvPr/>
        </p:nvGrpSpPr>
        <p:grpSpPr bwMode="auto">
          <a:xfrm>
            <a:off x="7942264" y="4502150"/>
            <a:ext cx="2497137" cy="1974850"/>
            <a:chOff x="0" y="-44"/>
            <a:chExt cx="1573" cy="1244"/>
          </a:xfrm>
        </p:grpSpPr>
        <p:grpSp>
          <p:nvGrpSpPr>
            <p:cNvPr id="32776" name="Group 8"/>
            <p:cNvGrpSpPr/>
            <p:nvPr/>
          </p:nvGrpSpPr>
          <p:grpSpPr bwMode="auto">
            <a:xfrm>
              <a:off x="0" y="-44"/>
              <a:ext cx="932" cy="1244"/>
              <a:chOff x="0" y="-44"/>
              <a:chExt cx="932" cy="1244"/>
            </a:xfrm>
          </p:grpSpPr>
          <p:grpSp>
            <p:nvGrpSpPr>
              <p:cNvPr id="32777" name="Group 9"/>
              <p:cNvGrpSpPr/>
              <p:nvPr/>
            </p:nvGrpSpPr>
            <p:grpSpPr bwMode="auto">
              <a:xfrm>
                <a:off x="384" y="144"/>
                <a:ext cx="96" cy="576"/>
                <a:chOff x="0" y="0"/>
                <a:chExt cx="96" cy="576"/>
              </a:xfrm>
            </p:grpSpPr>
            <p:sp>
              <p:nvSpPr>
                <p:cNvPr id="32778" name="Line 10"/>
                <p:cNvSpPr>
                  <a:spLocks noChangeShapeType="1"/>
                </p:cNvSpPr>
                <p:nvPr/>
              </p:nvSpPr>
              <p:spPr bwMode="auto">
                <a:xfrm>
                  <a:off x="0" y="192"/>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79" name="Line 11"/>
                <p:cNvSpPr>
                  <a:spLocks noChangeShapeType="1"/>
                </p:cNvSpPr>
                <p:nvPr/>
              </p:nvSpPr>
              <p:spPr bwMode="auto">
                <a:xfrm>
                  <a:off x="0"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80" name="Line 12"/>
                <p:cNvSpPr>
                  <a:spLocks noChangeShapeType="1"/>
                </p:cNvSpPr>
                <p:nvPr/>
              </p:nvSpPr>
              <p:spPr bwMode="auto">
                <a:xfrm>
                  <a:off x="0"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81" name="Line 13"/>
                <p:cNvSpPr>
                  <a:spLocks noChangeShapeType="1"/>
                </p:cNvSpPr>
                <p:nvPr/>
              </p:nvSpPr>
              <p:spPr bwMode="auto">
                <a:xfrm flipV="1">
                  <a:off x="96" y="0"/>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32782" name="Group 14"/>
              <p:cNvGrpSpPr/>
              <p:nvPr/>
            </p:nvGrpSpPr>
            <p:grpSpPr bwMode="auto">
              <a:xfrm>
                <a:off x="0" y="-44"/>
                <a:ext cx="932" cy="1244"/>
                <a:chOff x="0" y="-44"/>
                <a:chExt cx="932" cy="1244"/>
              </a:xfrm>
            </p:grpSpPr>
            <p:sp>
              <p:nvSpPr>
                <p:cNvPr id="32783" name="Oval 15"/>
                <p:cNvSpPr>
                  <a:spLocks noChangeArrowheads="1"/>
                </p:cNvSpPr>
                <p:nvPr/>
              </p:nvSpPr>
              <p:spPr bwMode="auto">
                <a:xfrm>
                  <a:off x="457" y="82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2784" name="Group 16"/>
                <p:cNvGrpSpPr/>
                <p:nvPr/>
              </p:nvGrpSpPr>
              <p:grpSpPr bwMode="auto">
                <a:xfrm>
                  <a:off x="0" y="-44"/>
                  <a:ext cx="932" cy="1244"/>
                  <a:chOff x="0" y="-44"/>
                  <a:chExt cx="932" cy="1244"/>
                </a:xfrm>
              </p:grpSpPr>
              <p:sp>
                <p:nvSpPr>
                  <p:cNvPr id="32785" name="Line 17"/>
                  <p:cNvSpPr>
                    <a:spLocks noChangeShapeType="1"/>
                  </p:cNvSpPr>
                  <p:nvPr/>
                </p:nvSpPr>
                <p:spPr bwMode="auto">
                  <a:xfrm>
                    <a:off x="384"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2786" name="Line 18"/>
                  <p:cNvSpPr>
                    <a:spLocks noChangeShapeType="1"/>
                  </p:cNvSpPr>
                  <p:nvPr/>
                </p:nvSpPr>
                <p:spPr bwMode="auto">
                  <a:xfrm>
                    <a:off x="96"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87" name="Oval 19"/>
                  <p:cNvSpPr>
                    <a:spLocks noChangeArrowheads="1"/>
                  </p:cNvSpPr>
                  <p:nvPr/>
                </p:nvSpPr>
                <p:spPr bwMode="auto">
                  <a:xfrm>
                    <a:off x="48" y="49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88" name="Oval 20"/>
                  <p:cNvSpPr>
                    <a:spLocks noChangeArrowheads="1"/>
                  </p:cNvSpPr>
                  <p:nvPr/>
                </p:nvSpPr>
                <p:spPr bwMode="auto">
                  <a:xfrm>
                    <a:off x="768" y="361"/>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2789" name="Group 21"/>
                  <p:cNvGrpSpPr/>
                  <p:nvPr/>
                </p:nvGrpSpPr>
                <p:grpSpPr bwMode="auto">
                  <a:xfrm>
                    <a:off x="0" y="-44"/>
                    <a:ext cx="916" cy="1244"/>
                    <a:chOff x="0" y="-44"/>
                    <a:chExt cx="916" cy="1244"/>
                  </a:xfrm>
                </p:grpSpPr>
                <p:sp>
                  <p:nvSpPr>
                    <p:cNvPr id="32790" name="Line 22"/>
                    <p:cNvSpPr>
                      <a:spLocks noChangeShapeType="1"/>
                    </p:cNvSpPr>
                    <p:nvPr/>
                  </p:nvSpPr>
                  <p:spPr bwMode="auto">
                    <a:xfrm>
                      <a:off x="288"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91" name="Line 23"/>
                    <p:cNvSpPr>
                      <a:spLocks noChangeShapeType="1"/>
                    </p:cNvSpPr>
                    <p:nvPr/>
                  </p:nvSpPr>
                  <p:spPr bwMode="auto">
                    <a:xfrm rot="10800000">
                      <a:off x="384" y="528"/>
                      <a:ext cx="384" cy="1"/>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92" name="Line 24"/>
                    <p:cNvSpPr>
                      <a:spLocks noChangeShapeType="1"/>
                    </p:cNvSpPr>
                    <p:nvPr/>
                  </p:nvSpPr>
                  <p:spPr bwMode="auto">
                    <a:xfrm>
                      <a:off x="384"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93" name="Line 25"/>
                    <p:cNvSpPr>
                      <a:spLocks noChangeShapeType="1"/>
                    </p:cNvSpPr>
                    <p:nvPr/>
                  </p:nvSpPr>
                  <p:spPr bwMode="auto">
                    <a:xfrm flipV="1">
                      <a:off x="480"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794" name="Oval 26"/>
                    <p:cNvSpPr>
                      <a:spLocks noChangeArrowheads="1"/>
                    </p:cNvSpPr>
                    <p:nvPr/>
                  </p:nvSpPr>
                  <p:spPr bwMode="auto">
                    <a:xfrm>
                      <a:off x="457" y="-4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95" name="Rectangle 27"/>
                    <p:cNvSpPr>
                      <a:spLocks noChangeArrowheads="1"/>
                    </p:cNvSpPr>
                    <p:nvPr/>
                  </p:nvSpPr>
                  <p:spPr bwMode="auto">
                    <a:xfrm>
                      <a:off x="480" y="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S</a:t>
                      </a:r>
                      <a:endParaRPr lang="zh-CN" altLang="zh-CN" sz="2400" b="1">
                        <a:solidFill>
                          <a:srgbClr val="FF0066"/>
                        </a:solidFill>
                        <a:latin typeface="Times New Roman" panose="02020503050405090304" pitchFamily="18" charset="0"/>
                      </a:endParaRPr>
                    </a:p>
                  </p:txBody>
                </p:sp>
                <p:sp>
                  <p:nvSpPr>
                    <p:cNvPr id="32796" name="Rectangle 28"/>
                    <p:cNvSpPr>
                      <a:spLocks noChangeArrowheads="1"/>
                    </p:cNvSpPr>
                    <p:nvPr/>
                  </p:nvSpPr>
                  <p:spPr bwMode="auto">
                    <a:xfrm>
                      <a:off x="0" y="672"/>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G</a:t>
                      </a:r>
                      <a:endParaRPr lang="zh-CN" altLang="zh-CN" sz="2400" b="1">
                        <a:solidFill>
                          <a:srgbClr val="FF0066"/>
                        </a:solidFill>
                        <a:latin typeface="Times New Roman" panose="02020503050405090304" pitchFamily="18" charset="0"/>
                      </a:endParaRPr>
                    </a:p>
                  </p:txBody>
                </p:sp>
                <p:sp>
                  <p:nvSpPr>
                    <p:cNvPr id="32797" name="Rectangle 29"/>
                    <p:cNvSpPr>
                      <a:spLocks noChangeArrowheads="1"/>
                    </p:cNvSpPr>
                    <p:nvPr/>
                  </p:nvSpPr>
                  <p:spPr bwMode="auto">
                    <a:xfrm>
                      <a:off x="480" y="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FF0066"/>
                          </a:solidFill>
                          <a:latin typeface="Times New Roman" panose="02020503050405090304" pitchFamily="18" charset="0"/>
                        </a:rPr>
                        <a:t>D</a:t>
                      </a:r>
                      <a:endParaRPr lang="zh-CN" altLang="zh-CN" sz="2400" b="1">
                        <a:solidFill>
                          <a:srgbClr val="FF0066"/>
                        </a:solidFill>
                        <a:latin typeface="Times New Roman" panose="02020503050405090304" pitchFamily="18" charset="0"/>
                      </a:endParaRPr>
                    </a:p>
                  </p:txBody>
                </p:sp>
                <p:sp>
                  <p:nvSpPr>
                    <p:cNvPr id="32798" name="Rectangle 30"/>
                    <p:cNvSpPr>
                      <a:spLocks noChangeArrowheads="1"/>
                    </p:cNvSpPr>
                    <p:nvPr/>
                  </p:nvSpPr>
                  <p:spPr bwMode="auto">
                    <a:xfrm>
                      <a:off x="672" y="52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Times New Roman" panose="02020503050405090304" pitchFamily="18" charset="0"/>
                        </a:rPr>
                        <a:t>B</a:t>
                      </a:r>
                      <a:endParaRPr lang="zh-CN" altLang="zh-CN" sz="2400" b="1">
                        <a:solidFill>
                          <a:srgbClr val="0033CC"/>
                        </a:solidFill>
                        <a:latin typeface="Times New Roman" panose="02020503050405090304" pitchFamily="18" charset="0"/>
                      </a:endParaRPr>
                    </a:p>
                  </p:txBody>
                </p:sp>
                <p:sp>
                  <p:nvSpPr>
                    <p:cNvPr id="32799" name="Line 31"/>
                    <p:cNvSpPr>
                      <a:spLocks noChangeShapeType="1"/>
                    </p:cNvSpPr>
                    <p:nvPr/>
                  </p:nvSpPr>
                  <p:spPr bwMode="auto">
                    <a:xfrm>
                      <a:off x="384" y="336"/>
                      <a:ext cx="0" cy="33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32800" name="Rectangle 32"/>
            <p:cNvSpPr>
              <a:spLocks noChangeArrowheads="1"/>
            </p:cNvSpPr>
            <p:nvPr/>
          </p:nvSpPr>
          <p:spPr bwMode="auto">
            <a:xfrm>
              <a:off x="912" y="432"/>
              <a:ext cx="66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600" b="1">
                  <a:latin typeface="Times New Roman" panose="02020503050405090304" pitchFamily="18" charset="0"/>
                </a:rPr>
                <a:t>P沟道</a:t>
              </a:r>
              <a:endParaRPr lang="zh-CN" altLang="zh-CN" sz="2600" b="1">
                <a:latin typeface="Times New Roman" panose="02020503050405090304" pitchFamily="18" charset="0"/>
              </a:endParaRPr>
            </a:p>
          </p:txBody>
        </p:sp>
      </p:grpSp>
      <p:grpSp>
        <p:nvGrpSpPr>
          <p:cNvPr id="32801" name="Group 33"/>
          <p:cNvGrpSpPr/>
          <p:nvPr/>
        </p:nvGrpSpPr>
        <p:grpSpPr bwMode="auto">
          <a:xfrm>
            <a:off x="7866064" y="1377950"/>
            <a:ext cx="2497137" cy="1974850"/>
            <a:chOff x="0" y="-44"/>
            <a:chExt cx="1573" cy="1244"/>
          </a:xfrm>
        </p:grpSpPr>
        <p:grpSp>
          <p:nvGrpSpPr>
            <p:cNvPr id="32802" name="Group 34"/>
            <p:cNvGrpSpPr/>
            <p:nvPr/>
          </p:nvGrpSpPr>
          <p:grpSpPr bwMode="auto">
            <a:xfrm>
              <a:off x="384" y="144"/>
              <a:ext cx="96" cy="576"/>
              <a:chOff x="0" y="0"/>
              <a:chExt cx="96" cy="576"/>
            </a:xfrm>
          </p:grpSpPr>
          <p:sp>
            <p:nvSpPr>
              <p:cNvPr id="32803" name="Line 35"/>
              <p:cNvSpPr>
                <a:spLocks noChangeShapeType="1"/>
              </p:cNvSpPr>
              <p:nvPr/>
            </p:nvSpPr>
            <p:spPr bwMode="auto">
              <a:xfrm>
                <a:off x="0" y="192"/>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4" name="Line 36"/>
              <p:cNvSpPr>
                <a:spLocks noChangeShapeType="1"/>
              </p:cNvSpPr>
              <p:nvPr/>
            </p:nvSpPr>
            <p:spPr bwMode="auto">
              <a:xfrm>
                <a:off x="0"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5" name="Line 37"/>
              <p:cNvSpPr>
                <a:spLocks noChangeShapeType="1"/>
              </p:cNvSpPr>
              <p:nvPr/>
            </p:nvSpPr>
            <p:spPr bwMode="auto">
              <a:xfrm>
                <a:off x="0"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06" name="Line 38"/>
              <p:cNvSpPr>
                <a:spLocks noChangeShapeType="1"/>
              </p:cNvSpPr>
              <p:nvPr/>
            </p:nvSpPr>
            <p:spPr bwMode="auto">
              <a:xfrm flipV="1">
                <a:off x="96" y="0"/>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32807" name="Group 39"/>
            <p:cNvGrpSpPr/>
            <p:nvPr/>
          </p:nvGrpSpPr>
          <p:grpSpPr bwMode="auto">
            <a:xfrm>
              <a:off x="0" y="-44"/>
              <a:ext cx="932" cy="1244"/>
              <a:chOff x="0" y="-44"/>
              <a:chExt cx="932" cy="1244"/>
            </a:xfrm>
          </p:grpSpPr>
          <p:sp>
            <p:nvSpPr>
              <p:cNvPr id="32808" name="Line 40"/>
              <p:cNvSpPr>
                <a:spLocks noChangeShapeType="1"/>
              </p:cNvSpPr>
              <p:nvPr/>
            </p:nvSpPr>
            <p:spPr bwMode="auto">
              <a:xfrm>
                <a:off x="96"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32809" name="Group 41"/>
              <p:cNvGrpSpPr/>
              <p:nvPr/>
            </p:nvGrpSpPr>
            <p:grpSpPr bwMode="auto">
              <a:xfrm>
                <a:off x="0" y="-44"/>
                <a:ext cx="932" cy="1244"/>
                <a:chOff x="0" y="-44"/>
                <a:chExt cx="932" cy="1244"/>
              </a:xfrm>
            </p:grpSpPr>
            <p:sp>
              <p:nvSpPr>
                <p:cNvPr id="32810" name="Oval 42"/>
                <p:cNvSpPr>
                  <a:spLocks noChangeArrowheads="1"/>
                </p:cNvSpPr>
                <p:nvPr/>
              </p:nvSpPr>
              <p:spPr bwMode="auto">
                <a:xfrm>
                  <a:off x="457" y="82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811" name="Line 43"/>
                <p:cNvSpPr>
                  <a:spLocks noChangeShapeType="1"/>
                </p:cNvSpPr>
                <p:nvPr/>
              </p:nvSpPr>
              <p:spPr bwMode="auto">
                <a:xfrm>
                  <a:off x="384"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2812" name="Oval 44"/>
                <p:cNvSpPr>
                  <a:spLocks noChangeArrowheads="1"/>
                </p:cNvSpPr>
                <p:nvPr/>
              </p:nvSpPr>
              <p:spPr bwMode="auto">
                <a:xfrm>
                  <a:off x="48" y="49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813" name="Oval 45"/>
                <p:cNvSpPr>
                  <a:spLocks noChangeArrowheads="1"/>
                </p:cNvSpPr>
                <p:nvPr/>
              </p:nvSpPr>
              <p:spPr bwMode="auto">
                <a:xfrm>
                  <a:off x="768" y="361"/>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814" name="Line 46"/>
                <p:cNvSpPr>
                  <a:spLocks noChangeShapeType="1"/>
                </p:cNvSpPr>
                <p:nvPr/>
              </p:nvSpPr>
              <p:spPr bwMode="auto">
                <a:xfrm>
                  <a:off x="288"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5" name="Line 47"/>
                <p:cNvSpPr>
                  <a:spLocks noChangeShapeType="1"/>
                </p:cNvSpPr>
                <p:nvPr/>
              </p:nvSpPr>
              <p:spPr bwMode="auto">
                <a:xfrm rot="10800000">
                  <a:off x="384" y="528"/>
                  <a:ext cx="384" cy="1"/>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6" name="Line 48"/>
                <p:cNvSpPr>
                  <a:spLocks noChangeShapeType="1"/>
                </p:cNvSpPr>
                <p:nvPr/>
              </p:nvSpPr>
              <p:spPr bwMode="auto">
                <a:xfrm>
                  <a:off x="384"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7" name="Line 49"/>
                <p:cNvSpPr>
                  <a:spLocks noChangeShapeType="1"/>
                </p:cNvSpPr>
                <p:nvPr/>
              </p:nvSpPr>
              <p:spPr bwMode="auto">
                <a:xfrm flipV="1">
                  <a:off x="480"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2818" name="Oval 50"/>
                <p:cNvSpPr>
                  <a:spLocks noChangeArrowheads="1"/>
                </p:cNvSpPr>
                <p:nvPr/>
              </p:nvSpPr>
              <p:spPr bwMode="auto">
                <a:xfrm>
                  <a:off x="457" y="-4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819" name="Rectangle 51"/>
                <p:cNvSpPr>
                  <a:spLocks noChangeArrowheads="1"/>
                </p:cNvSpPr>
                <p:nvPr/>
              </p:nvSpPr>
              <p:spPr bwMode="auto">
                <a:xfrm>
                  <a:off x="480" y="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S</a:t>
                  </a:r>
                  <a:endParaRPr lang="zh-CN" altLang="zh-CN" sz="2400" b="1">
                    <a:solidFill>
                      <a:srgbClr val="FF0066"/>
                    </a:solidFill>
                    <a:latin typeface="Times New Roman" panose="02020503050405090304" pitchFamily="18" charset="0"/>
                  </a:endParaRPr>
                </a:p>
              </p:txBody>
            </p:sp>
            <p:sp>
              <p:nvSpPr>
                <p:cNvPr id="32820" name="Rectangle 52"/>
                <p:cNvSpPr>
                  <a:spLocks noChangeArrowheads="1"/>
                </p:cNvSpPr>
                <p:nvPr/>
              </p:nvSpPr>
              <p:spPr bwMode="auto">
                <a:xfrm>
                  <a:off x="0" y="672"/>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66"/>
                      </a:solidFill>
                      <a:latin typeface="Times New Roman" panose="02020503050405090304" pitchFamily="18" charset="0"/>
                    </a:rPr>
                    <a:t>G</a:t>
                  </a:r>
                  <a:endParaRPr lang="zh-CN" altLang="zh-CN" sz="2400" b="1">
                    <a:solidFill>
                      <a:srgbClr val="FF0066"/>
                    </a:solidFill>
                    <a:latin typeface="Times New Roman" panose="02020503050405090304" pitchFamily="18" charset="0"/>
                  </a:endParaRPr>
                </a:p>
              </p:txBody>
            </p:sp>
            <p:sp>
              <p:nvSpPr>
                <p:cNvPr id="32821" name="Rectangle 53"/>
                <p:cNvSpPr>
                  <a:spLocks noChangeArrowheads="1"/>
                </p:cNvSpPr>
                <p:nvPr/>
              </p:nvSpPr>
              <p:spPr bwMode="auto">
                <a:xfrm>
                  <a:off x="480" y="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FF0066"/>
                      </a:solidFill>
                      <a:latin typeface="Times New Roman" panose="02020503050405090304" pitchFamily="18" charset="0"/>
                    </a:rPr>
                    <a:t>D</a:t>
                  </a:r>
                  <a:endParaRPr lang="zh-CN" altLang="zh-CN" sz="2400" b="1">
                    <a:solidFill>
                      <a:srgbClr val="FF0066"/>
                    </a:solidFill>
                    <a:latin typeface="Times New Roman" panose="02020503050405090304" pitchFamily="18" charset="0"/>
                  </a:endParaRPr>
                </a:p>
              </p:txBody>
            </p:sp>
            <p:sp>
              <p:nvSpPr>
                <p:cNvPr id="32822" name="Rectangle 54"/>
                <p:cNvSpPr>
                  <a:spLocks noChangeArrowheads="1"/>
                </p:cNvSpPr>
                <p:nvPr/>
              </p:nvSpPr>
              <p:spPr bwMode="auto">
                <a:xfrm>
                  <a:off x="672" y="52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Times New Roman" panose="02020503050405090304" pitchFamily="18" charset="0"/>
                    </a:rPr>
                    <a:t>B</a:t>
                  </a:r>
                  <a:endParaRPr lang="zh-CN" altLang="zh-CN" sz="2400" b="1">
                    <a:solidFill>
                      <a:srgbClr val="0033CC"/>
                    </a:solidFill>
                    <a:latin typeface="Times New Roman" panose="02020503050405090304" pitchFamily="18" charset="0"/>
                  </a:endParaRPr>
                </a:p>
              </p:txBody>
            </p:sp>
          </p:grpSp>
        </p:grpSp>
        <p:sp>
          <p:nvSpPr>
            <p:cNvPr id="32823" name="Rectangle 55"/>
            <p:cNvSpPr>
              <a:spLocks noChangeArrowheads="1"/>
            </p:cNvSpPr>
            <p:nvPr/>
          </p:nvSpPr>
          <p:spPr bwMode="auto">
            <a:xfrm>
              <a:off x="912" y="432"/>
              <a:ext cx="66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600" b="1">
                  <a:latin typeface="Times New Roman" panose="02020503050405090304" pitchFamily="18" charset="0"/>
                </a:rPr>
                <a:t>P沟道</a:t>
              </a:r>
              <a:endParaRPr lang="zh-CN" altLang="zh-CN" sz="2600" b="1">
                <a:latin typeface="Times New Roman" panose="02020503050405090304" pitchFamily="18" charset="0"/>
              </a:endParaRPr>
            </a:p>
          </p:txBody>
        </p:sp>
      </p:grpSp>
      <p:sp>
        <p:nvSpPr>
          <p:cNvPr id="32824" name="Text Box 56"/>
          <p:cNvSpPr txBox="1">
            <a:spLocks noChangeArrowheads="1"/>
          </p:cNvSpPr>
          <p:nvPr/>
        </p:nvSpPr>
        <p:spPr bwMode="auto">
          <a:xfrm>
            <a:off x="2438400" y="5029201"/>
            <a:ext cx="281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chemeClr val="accent2"/>
                </a:solidFill>
                <a:latin typeface="Times New Roman" panose="02020503050405090304" pitchFamily="18" charset="0"/>
              </a:rPr>
              <a:t>四、VMOS管</a:t>
            </a:r>
            <a:endParaRPr lang="zh-CN" altLang="zh-CN" sz="2800" b="1">
              <a:solidFill>
                <a:schemeClr val="accent2"/>
              </a:solidFill>
              <a:latin typeface="Times New Roman" panose="02020503050405090304" pitchFamily="18" charset="0"/>
            </a:endParaRPr>
          </a:p>
        </p:txBody>
      </p:sp>
      <p:sp>
        <p:nvSpPr>
          <p:cNvPr id="32825" name="Rectangle 57"/>
          <p:cNvSpPr>
            <a:spLocks noChangeArrowheads="1"/>
          </p:cNvSpPr>
          <p:nvPr/>
        </p:nvSpPr>
        <p:spPr bwMode="auto">
          <a:xfrm>
            <a:off x="2438400" y="5613401"/>
            <a:ext cx="3733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latin typeface="宋体" pitchFamily="2" charset="-122"/>
              </a:rPr>
              <a:t>VMOS管漏区散热面积大，</a:t>
            </a:r>
            <a:endParaRPr lang="zh-CN" altLang="zh-CN" sz="2400" b="1">
              <a:latin typeface="宋体" pitchFamily="2" charset="-122"/>
            </a:endParaRPr>
          </a:p>
          <a:p>
            <a:r>
              <a:rPr lang="zh-CN" altLang="zh-CN" sz="2400" b="1">
                <a:latin typeface="宋体" pitchFamily="2" charset="-122"/>
              </a:rPr>
              <a:t>可制成大功率管。</a:t>
            </a:r>
            <a:endParaRPr lang="zh-CN" altLang="zh-CN" sz="2400" b="1">
              <a:latin typeface="宋体" pitchFamily="2" charset="-122"/>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box(out)">
                                      <p:cBhvr>
                                        <p:cTn id="7" dur="500"/>
                                        <p:tgtEl>
                                          <p:spTgt spid="3277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2773">
                                            <p:txEl>
                                              <p:pRg st="2" end="2"/>
                                            </p:txEl>
                                          </p:spTgt>
                                        </p:tgtEl>
                                        <p:attrNameLst>
                                          <p:attrName>style.visibility</p:attrName>
                                        </p:attrNameLst>
                                      </p:cBhvr>
                                      <p:to>
                                        <p:strVal val="visible"/>
                                      </p:to>
                                    </p:set>
                                    <p:animEffect transition="in" filter="box(out)">
                                      <p:cBhvr>
                                        <p:cTn id="12" dur="500"/>
                                        <p:tgtEl>
                                          <p:spTgt spid="32773">
                                            <p:txEl>
                                              <p:pRg st="2" end="2"/>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2773">
                                            <p:txEl>
                                              <p:pRg st="3" end="3"/>
                                            </p:txEl>
                                          </p:spTgt>
                                        </p:tgtEl>
                                        <p:attrNameLst>
                                          <p:attrName>style.visibility</p:attrName>
                                        </p:attrNameLst>
                                      </p:cBhvr>
                                      <p:to>
                                        <p:strVal val="visible"/>
                                      </p:to>
                                    </p:set>
                                    <p:animEffect transition="in" filter="box(out)">
                                      <p:cBhvr>
                                        <p:cTn id="17" dur="500"/>
                                        <p:tgtEl>
                                          <p:spTgt spid="32773">
                                            <p:txEl>
                                              <p:pRg st="3" end="3"/>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32773">
                                            <p:txEl>
                                              <p:pRg st="4" end="4"/>
                                            </p:txEl>
                                          </p:spTgt>
                                        </p:tgtEl>
                                        <p:attrNameLst>
                                          <p:attrName>style.visibility</p:attrName>
                                        </p:attrNameLst>
                                      </p:cBhvr>
                                      <p:to>
                                        <p:strVal val="visible"/>
                                      </p:to>
                                    </p:set>
                                    <p:animEffect transition="in" filter="box(out)">
                                      <p:cBhvr>
                                        <p:cTn id="22" dur="500"/>
                                        <p:tgtEl>
                                          <p:spTgt spid="32773">
                                            <p:txEl>
                                              <p:pRg st="4" end="4"/>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2801"/>
                                        </p:tgtEl>
                                        <p:attrNameLst>
                                          <p:attrName>style.visibility</p:attrName>
                                        </p:attrNameLst>
                                      </p:cBhvr>
                                      <p:to>
                                        <p:strVal val="visible"/>
                                      </p:to>
                                    </p:set>
                                    <p:animEffect transition="in" filter="box(out)">
                                      <p:cBhvr>
                                        <p:cTn id="27" dur="500"/>
                                        <p:tgtEl>
                                          <p:spTgt spid="32801"/>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32774">
                                            <p:txEl>
                                              <p:pRg st="0" end="0"/>
                                            </p:txEl>
                                          </p:spTgt>
                                        </p:tgtEl>
                                        <p:attrNameLst>
                                          <p:attrName>style.visibility</p:attrName>
                                        </p:attrNameLst>
                                      </p:cBhvr>
                                      <p:to>
                                        <p:strVal val="visible"/>
                                      </p:to>
                                    </p:set>
                                    <p:animEffect transition="in" filter="box(out)">
                                      <p:cBhvr>
                                        <p:cTn id="32" dur="500"/>
                                        <p:tgtEl>
                                          <p:spTgt spid="32774">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32774">
                                            <p:txEl>
                                              <p:pRg st="2" end="2"/>
                                            </p:txEl>
                                          </p:spTgt>
                                        </p:tgtEl>
                                        <p:attrNameLst>
                                          <p:attrName>style.visibility</p:attrName>
                                        </p:attrNameLst>
                                      </p:cBhvr>
                                      <p:to>
                                        <p:strVal val="visible"/>
                                      </p:to>
                                    </p:set>
                                    <p:animEffect transition="in" filter="box(out)">
                                      <p:cBhvr>
                                        <p:cTn id="37" dur="500"/>
                                        <p:tgtEl>
                                          <p:spTgt spid="32774">
                                            <p:txEl>
                                              <p:pRg st="2" end="2"/>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32774">
                                            <p:txEl>
                                              <p:pRg st="3" end="3"/>
                                            </p:txEl>
                                          </p:spTgt>
                                        </p:tgtEl>
                                        <p:attrNameLst>
                                          <p:attrName>style.visibility</p:attrName>
                                        </p:attrNameLst>
                                      </p:cBhvr>
                                      <p:to>
                                        <p:strVal val="visible"/>
                                      </p:to>
                                    </p:set>
                                    <p:animEffect transition="in" filter="box(out)">
                                      <p:cBhvr>
                                        <p:cTn id="42" dur="500"/>
                                        <p:tgtEl>
                                          <p:spTgt spid="32774">
                                            <p:txEl>
                                              <p:pRg st="3" end="3"/>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32775"/>
                                        </p:tgtEl>
                                        <p:attrNameLst>
                                          <p:attrName>style.visibility</p:attrName>
                                        </p:attrNameLst>
                                      </p:cBhvr>
                                      <p:to>
                                        <p:strVal val="visible"/>
                                      </p:to>
                                    </p:set>
                                    <p:animEffect transition="in" filter="box(out)">
                                      <p:cBhvr>
                                        <p:cTn id="47" dur="500"/>
                                        <p:tgtEl>
                                          <p:spTgt spid="32775"/>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32824">
                                            <p:txEl>
                                              <p:pRg st="0" end="0"/>
                                            </p:txEl>
                                          </p:spTgt>
                                        </p:tgtEl>
                                        <p:attrNameLst>
                                          <p:attrName>style.visibility</p:attrName>
                                        </p:attrNameLst>
                                      </p:cBhvr>
                                      <p:to>
                                        <p:strVal val="visible"/>
                                      </p:to>
                                    </p:set>
                                    <p:animEffect transition="in" filter="box(out)">
                                      <p:cBhvr>
                                        <p:cTn id="52" dur="500"/>
                                        <p:tgtEl>
                                          <p:spTgt spid="32824">
                                            <p:txEl>
                                              <p:pRg st="0" end="0"/>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32825">
                                            <p:txEl>
                                              <p:pRg st="0" end="0"/>
                                            </p:txEl>
                                          </p:spTgt>
                                        </p:tgtEl>
                                        <p:attrNameLst>
                                          <p:attrName>style.visibility</p:attrName>
                                        </p:attrNameLst>
                                      </p:cBhvr>
                                      <p:to>
                                        <p:strVal val="visible"/>
                                      </p:to>
                                    </p:set>
                                    <p:animEffect transition="in" filter="box(out)">
                                      <p:cBhvr>
                                        <p:cTn id="57" dur="500"/>
                                        <p:tgtEl>
                                          <p:spTgt spid="32825">
                                            <p:txEl>
                                              <p:pRg st="0" end="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32825">
                                            <p:txEl>
                                              <p:pRg st="1" end="1"/>
                                            </p:txEl>
                                          </p:spTgt>
                                        </p:tgtEl>
                                        <p:attrNameLst>
                                          <p:attrName>style.visibility</p:attrName>
                                        </p:attrNameLst>
                                      </p:cBhvr>
                                      <p:to>
                                        <p:strVal val="visible"/>
                                      </p:to>
                                    </p:set>
                                    <p:animEffect transition="in" filter="box(out)">
                                      <p:cBhvr>
                                        <p:cTn id="62" dur="500"/>
                                        <p:tgtEl>
                                          <p:spTgt spid="32825">
                                            <p:txEl>
                                              <p:pRg st="1" end="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utoUpdateAnimBg="0" build="p"/>
      <p:bldP spid="32774" grpId="0" autoUpdateAnimBg="0" build="p"/>
      <p:bldP spid="32824" grpId="0" autoUpdateAnimBg="0" build="p"/>
      <p:bldP spid="32825" grpId="0" autoUpdateAnimBg="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Group 2"/>
          <p:cNvGraphicFramePr>
            <a:graphicFrameLocks noGrp="1"/>
          </p:cNvGraphicFramePr>
          <p:nvPr/>
        </p:nvGraphicFramePr>
        <p:xfrm>
          <a:off x="1676400" y="1066800"/>
          <a:ext cx="8610600" cy="5562601"/>
        </p:xfrm>
        <a:graphic>
          <a:graphicData uri="http://schemas.openxmlformats.org/drawingml/2006/table">
            <a:tbl>
              <a:tblPr/>
              <a:tblGrid>
                <a:gridCol w="1219200"/>
                <a:gridCol w="533400"/>
                <a:gridCol w="1981200"/>
                <a:gridCol w="2438400"/>
                <a:gridCol w="2438400"/>
              </a:tblGrid>
              <a:tr h="455613">
                <a:tc gridSpan="2">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种 类</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符 号</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转移特性曲线</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输出特性曲线</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01788">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 </a:t>
                      </a: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结型</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N 沟道</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耗尽型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2600">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0" i="0" u="none" strike="noStrike" cap="none" normalizeH="0" baseline="0">
                          <a:ln>
                            <a:noFill/>
                          </a:ln>
                          <a:solidFill>
                            <a:schemeClr val="tx1"/>
                          </a:solidFill>
                          <a:effectLst/>
                          <a:latin typeface="Arial" panose="020B0604020202090204" pitchFamily="34" charset="0"/>
                          <a:ea typeface="宋体" pitchFamily="2" charset="-122"/>
                        </a:rPr>
                        <a:t> </a:t>
                      </a: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结型</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P 沟道</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耗尽型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2600">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0" i="0" u="none" strike="noStrike" cap="none" normalizeH="0" baseline="0">
                          <a:ln>
                            <a:noFill/>
                          </a:ln>
                          <a:solidFill>
                            <a:schemeClr val="tx1"/>
                          </a:solidFill>
                          <a:effectLst/>
                          <a:latin typeface="Arial" panose="020B0604020202090204" pitchFamily="34" charset="0"/>
                          <a:ea typeface="宋体" pitchFamily="2" charset="-122"/>
                        </a:rPr>
                        <a:t> </a:t>
                      </a: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绝缘</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栅型</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 N 沟道</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增强型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3839" name="Group 47"/>
          <p:cNvGrpSpPr/>
          <p:nvPr/>
        </p:nvGrpSpPr>
        <p:grpSpPr bwMode="auto">
          <a:xfrm>
            <a:off x="3657601" y="1524000"/>
            <a:ext cx="1616075" cy="1741488"/>
            <a:chOff x="0" y="0"/>
            <a:chExt cx="1018" cy="1097"/>
          </a:xfrm>
        </p:grpSpPr>
        <p:grpSp>
          <p:nvGrpSpPr>
            <p:cNvPr id="33840" name="Group 48"/>
            <p:cNvGrpSpPr/>
            <p:nvPr/>
          </p:nvGrpSpPr>
          <p:grpSpPr bwMode="auto">
            <a:xfrm>
              <a:off x="0" y="0"/>
              <a:ext cx="818" cy="1097"/>
              <a:chOff x="0" y="0"/>
              <a:chExt cx="818" cy="1097"/>
            </a:xfrm>
          </p:grpSpPr>
          <p:grpSp>
            <p:nvGrpSpPr>
              <p:cNvPr id="33841" name="Group 49"/>
              <p:cNvGrpSpPr/>
              <p:nvPr/>
            </p:nvGrpSpPr>
            <p:grpSpPr bwMode="auto">
              <a:xfrm>
                <a:off x="0" y="0"/>
                <a:ext cx="818" cy="1097"/>
                <a:chOff x="0" y="0"/>
                <a:chExt cx="818" cy="1097"/>
              </a:xfrm>
            </p:grpSpPr>
            <p:sp>
              <p:nvSpPr>
                <p:cNvPr id="33842" name="Line 50"/>
                <p:cNvSpPr>
                  <a:spLocks noChangeShapeType="1"/>
                </p:cNvSpPr>
                <p:nvPr/>
              </p:nvSpPr>
              <p:spPr bwMode="auto">
                <a:xfrm>
                  <a:off x="436" y="370"/>
                  <a:ext cx="0" cy="24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43" name="Line 51"/>
                <p:cNvSpPr>
                  <a:spLocks noChangeShapeType="1"/>
                </p:cNvSpPr>
                <p:nvPr/>
              </p:nvSpPr>
              <p:spPr bwMode="auto">
                <a:xfrm flipH="1">
                  <a:off x="205" y="576"/>
                  <a:ext cx="229"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44" name="Line 52"/>
                <p:cNvSpPr>
                  <a:spLocks noChangeShapeType="1"/>
                </p:cNvSpPr>
                <p:nvPr/>
              </p:nvSpPr>
              <p:spPr bwMode="auto">
                <a:xfrm>
                  <a:off x="432" y="576"/>
                  <a:ext cx="144"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45" name="Line 53"/>
                <p:cNvSpPr>
                  <a:spLocks noChangeShapeType="1"/>
                </p:cNvSpPr>
                <p:nvPr/>
              </p:nvSpPr>
              <p:spPr bwMode="auto">
                <a:xfrm flipV="1">
                  <a:off x="576" y="240"/>
                  <a:ext cx="0" cy="201"/>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46" name="Oval 54"/>
                <p:cNvSpPr>
                  <a:spLocks noChangeArrowheads="1"/>
                </p:cNvSpPr>
                <p:nvPr/>
              </p:nvSpPr>
              <p:spPr bwMode="auto">
                <a:xfrm>
                  <a:off x="160" y="408"/>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847" name="Line 55"/>
                <p:cNvSpPr>
                  <a:spLocks noChangeShapeType="1"/>
                </p:cNvSpPr>
                <p:nvPr/>
              </p:nvSpPr>
              <p:spPr bwMode="auto">
                <a:xfrm flipV="1">
                  <a:off x="576" y="576"/>
                  <a:ext cx="0" cy="242"/>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48" name="Oval 56"/>
                <p:cNvSpPr>
                  <a:spLocks noChangeArrowheads="1"/>
                </p:cNvSpPr>
                <p:nvPr/>
              </p:nvSpPr>
              <p:spPr bwMode="auto">
                <a:xfrm>
                  <a:off x="552" y="673"/>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849" name="Oval 57"/>
                <p:cNvSpPr>
                  <a:spLocks noChangeArrowheads="1"/>
                </p:cNvSpPr>
                <p:nvPr/>
              </p:nvSpPr>
              <p:spPr bwMode="auto">
                <a:xfrm>
                  <a:off x="552" y="5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850" name="Rectangle 58"/>
                <p:cNvSpPr>
                  <a:spLocks noChangeArrowheads="1"/>
                </p:cNvSpPr>
                <p:nvPr/>
              </p:nvSpPr>
              <p:spPr bwMode="auto">
                <a:xfrm>
                  <a:off x="576" y="84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S</a:t>
                  </a:r>
                  <a:endParaRPr lang="zh-CN" altLang="zh-CN" sz="2000" b="1">
                    <a:solidFill>
                      <a:srgbClr val="FF3300"/>
                    </a:solidFill>
                    <a:latin typeface="Times New Roman" panose="02020503050405090304" pitchFamily="18" charset="0"/>
                  </a:endParaRPr>
                </a:p>
              </p:txBody>
            </p:sp>
            <p:sp>
              <p:nvSpPr>
                <p:cNvPr id="33851" name="Rectangle 59"/>
                <p:cNvSpPr>
                  <a:spLocks noChangeArrowheads="1"/>
                </p:cNvSpPr>
                <p:nvPr/>
              </p:nvSpPr>
              <p:spPr bwMode="auto">
                <a:xfrm>
                  <a:off x="0" y="703"/>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3852" name="Rectangle 60"/>
                <p:cNvSpPr>
                  <a:spLocks noChangeArrowheads="1"/>
                </p:cNvSpPr>
                <p:nvPr/>
              </p:nvSpPr>
              <p:spPr bwMode="auto">
                <a:xfrm>
                  <a:off x="576" y="0"/>
                  <a:ext cx="2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grpSp>
          <p:sp>
            <p:nvSpPr>
              <p:cNvPr id="33853" name="Line 61"/>
              <p:cNvSpPr>
                <a:spLocks noChangeShapeType="1"/>
              </p:cNvSpPr>
              <p:nvPr/>
            </p:nvSpPr>
            <p:spPr bwMode="auto">
              <a:xfrm>
                <a:off x="432" y="432"/>
                <a:ext cx="144"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33854" name="Line 62"/>
            <p:cNvSpPr>
              <a:spLocks noChangeShapeType="1"/>
            </p:cNvSpPr>
            <p:nvPr/>
          </p:nvSpPr>
          <p:spPr bwMode="auto">
            <a:xfrm>
              <a:off x="672" y="288"/>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55" name="Text Box 63"/>
            <p:cNvSpPr txBox="1">
              <a:spLocks noChangeArrowheads="1"/>
            </p:cNvSpPr>
            <p:nvPr/>
          </p:nvSpPr>
          <p:spPr bwMode="auto">
            <a:xfrm>
              <a:off x="672" y="240"/>
              <a:ext cx="346"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b="1" baseline="-25000">
                <a:solidFill>
                  <a:srgbClr val="0033CC"/>
                </a:solidFill>
                <a:latin typeface="Times New Roman" panose="02020503050405090304" pitchFamily="18" charset="0"/>
              </a:endParaRPr>
            </a:p>
          </p:txBody>
        </p:sp>
      </p:grpSp>
      <p:grpSp>
        <p:nvGrpSpPr>
          <p:cNvPr id="33856" name="Group 64"/>
          <p:cNvGrpSpPr/>
          <p:nvPr/>
        </p:nvGrpSpPr>
        <p:grpSpPr bwMode="auto">
          <a:xfrm>
            <a:off x="3641726" y="3276600"/>
            <a:ext cx="1616075" cy="1741488"/>
            <a:chOff x="0" y="0"/>
            <a:chExt cx="1018" cy="1097"/>
          </a:xfrm>
        </p:grpSpPr>
        <p:grpSp>
          <p:nvGrpSpPr>
            <p:cNvPr id="33857" name="Group 65"/>
            <p:cNvGrpSpPr/>
            <p:nvPr/>
          </p:nvGrpSpPr>
          <p:grpSpPr bwMode="auto">
            <a:xfrm>
              <a:off x="0" y="0"/>
              <a:ext cx="1018" cy="1097"/>
              <a:chOff x="0" y="0"/>
              <a:chExt cx="1018" cy="1097"/>
            </a:xfrm>
          </p:grpSpPr>
          <p:sp>
            <p:nvSpPr>
              <p:cNvPr id="33858" name="Line 66"/>
              <p:cNvSpPr>
                <a:spLocks noChangeShapeType="1"/>
              </p:cNvSpPr>
              <p:nvPr/>
            </p:nvSpPr>
            <p:spPr bwMode="auto">
              <a:xfrm flipV="1">
                <a:off x="672" y="288"/>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859" name="Group 67"/>
              <p:cNvGrpSpPr/>
              <p:nvPr/>
            </p:nvGrpSpPr>
            <p:grpSpPr bwMode="auto">
              <a:xfrm>
                <a:off x="0" y="0"/>
                <a:ext cx="1018" cy="1097"/>
                <a:chOff x="0" y="0"/>
                <a:chExt cx="1018" cy="1097"/>
              </a:xfrm>
            </p:grpSpPr>
            <p:sp>
              <p:nvSpPr>
                <p:cNvPr id="33860" name="Line 68"/>
                <p:cNvSpPr>
                  <a:spLocks noChangeShapeType="1"/>
                </p:cNvSpPr>
                <p:nvPr/>
              </p:nvSpPr>
              <p:spPr bwMode="auto">
                <a:xfrm>
                  <a:off x="436" y="370"/>
                  <a:ext cx="0" cy="24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61" name="Line 69"/>
                <p:cNvSpPr>
                  <a:spLocks noChangeShapeType="1"/>
                </p:cNvSpPr>
                <p:nvPr/>
              </p:nvSpPr>
              <p:spPr bwMode="auto">
                <a:xfrm>
                  <a:off x="192" y="576"/>
                  <a:ext cx="384"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62" name="Line 70"/>
                <p:cNvSpPr>
                  <a:spLocks noChangeShapeType="1"/>
                </p:cNvSpPr>
                <p:nvPr/>
              </p:nvSpPr>
              <p:spPr bwMode="auto">
                <a:xfrm flipV="1">
                  <a:off x="576" y="240"/>
                  <a:ext cx="0" cy="201"/>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63" name="Oval 71"/>
                <p:cNvSpPr>
                  <a:spLocks noChangeArrowheads="1"/>
                </p:cNvSpPr>
                <p:nvPr/>
              </p:nvSpPr>
              <p:spPr bwMode="auto">
                <a:xfrm>
                  <a:off x="160" y="408"/>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864" name="Rectangle 72"/>
                <p:cNvSpPr>
                  <a:spLocks noChangeArrowheads="1"/>
                </p:cNvSpPr>
                <p:nvPr/>
              </p:nvSpPr>
              <p:spPr bwMode="auto">
                <a:xfrm>
                  <a:off x="576" y="84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S</a:t>
                  </a:r>
                  <a:endParaRPr lang="zh-CN" altLang="zh-CN" sz="2000" b="1">
                    <a:solidFill>
                      <a:srgbClr val="FF3300"/>
                    </a:solidFill>
                    <a:latin typeface="Times New Roman" panose="02020503050405090304" pitchFamily="18" charset="0"/>
                  </a:endParaRPr>
                </a:p>
              </p:txBody>
            </p:sp>
            <p:sp>
              <p:nvSpPr>
                <p:cNvPr id="33865" name="Rectangle 73"/>
                <p:cNvSpPr>
                  <a:spLocks noChangeArrowheads="1"/>
                </p:cNvSpPr>
                <p:nvPr/>
              </p:nvSpPr>
              <p:spPr bwMode="auto">
                <a:xfrm>
                  <a:off x="0" y="703"/>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3866" name="Rectangle 74"/>
                <p:cNvSpPr>
                  <a:spLocks noChangeArrowheads="1"/>
                </p:cNvSpPr>
                <p:nvPr/>
              </p:nvSpPr>
              <p:spPr bwMode="auto">
                <a:xfrm>
                  <a:off x="576" y="0"/>
                  <a:ext cx="2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sp>
              <p:nvSpPr>
                <p:cNvPr id="33867" name="Line 75"/>
                <p:cNvSpPr>
                  <a:spLocks noChangeShapeType="1"/>
                </p:cNvSpPr>
                <p:nvPr/>
              </p:nvSpPr>
              <p:spPr bwMode="auto">
                <a:xfrm>
                  <a:off x="432" y="432"/>
                  <a:ext cx="144"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68" name="Text Box 76"/>
                <p:cNvSpPr txBox="1">
                  <a:spLocks noChangeArrowheads="1"/>
                </p:cNvSpPr>
                <p:nvPr/>
              </p:nvSpPr>
              <p:spPr bwMode="auto">
                <a:xfrm>
                  <a:off x="672" y="240"/>
                  <a:ext cx="346"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b="1" baseline="-25000">
                    <a:solidFill>
                      <a:srgbClr val="0033CC"/>
                    </a:solidFill>
                    <a:latin typeface="Times New Roman" panose="02020503050405090304" pitchFamily="18" charset="0"/>
                  </a:endParaRPr>
                </a:p>
              </p:txBody>
            </p:sp>
          </p:grpSp>
        </p:grpSp>
        <p:sp>
          <p:nvSpPr>
            <p:cNvPr id="33869" name="Line 77"/>
            <p:cNvSpPr>
              <a:spLocks noChangeShapeType="1"/>
            </p:cNvSpPr>
            <p:nvPr/>
          </p:nvSpPr>
          <p:spPr bwMode="auto">
            <a:xfrm>
              <a:off x="288" y="576"/>
              <a:ext cx="146"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70" name="Line 78"/>
            <p:cNvSpPr>
              <a:spLocks noChangeShapeType="1"/>
            </p:cNvSpPr>
            <p:nvPr/>
          </p:nvSpPr>
          <p:spPr bwMode="auto">
            <a:xfrm flipV="1">
              <a:off x="576" y="576"/>
              <a:ext cx="0" cy="242"/>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71" name="Oval 79"/>
            <p:cNvSpPr>
              <a:spLocks noChangeArrowheads="1"/>
            </p:cNvSpPr>
            <p:nvPr/>
          </p:nvSpPr>
          <p:spPr bwMode="auto">
            <a:xfrm>
              <a:off x="552" y="673"/>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872" name="Oval 80"/>
            <p:cNvSpPr>
              <a:spLocks noChangeArrowheads="1"/>
            </p:cNvSpPr>
            <p:nvPr/>
          </p:nvSpPr>
          <p:spPr bwMode="auto">
            <a:xfrm>
              <a:off x="552" y="5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3873" name="Group 81"/>
          <p:cNvGrpSpPr/>
          <p:nvPr/>
        </p:nvGrpSpPr>
        <p:grpSpPr bwMode="auto">
          <a:xfrm>
            <a:off x="8077200" y="2970213"/>
            <a:ext cx="2674938" cy="2074863"/>
            <a:chOff x="0" y="-1"/>
            <a:chExt cx="1685" cy="1307"/>
          </a:xfrm>
        </p:grpSpPr>
        <p:sp>
          <p:nvSpPr>
            <p:cNvPr id="33874" name="Line 82"/>
            <p:cNvSpPr>
              <a:spLocks noChangeShapeType="1"/>
            </p:cNvSpPr>
            <p:nvPr/>
          </p:nvSpPr>
          <p:spPr bwMode="auto">
            <a:xfrm rot="21583612">
              <a:off x="181" y="278"/>
              <a:ext cx="1259" cy="1"/>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75" name="Line 83"/>
            <p:cNvSpPr>
              <a:spLocks noChangeShapeType="1"/>
            </p:cNvSpPr>
            <p:nvPr/>
          </p:nvSpPr>
          <p:spPr bwMode="auto">
            <a:xfrm rot="10800000" flipV="1">
              <a:off x="1259" y="144"/>
              <a:ext cx="0" cy="1104"/>
            </a:xfrm>
            <a:prstGeom prst="line">
              <a:avLst/>
            </a:prstGeom>
            <a:noFill/>
            <a:ln w="19050" cmpd="sng">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76" name="Line 84"/>
            <p:cNvSpPr>
              <a:spLocks noChangeShapeType="1"/>
            </p:cNvSpPr>
            <p:nvPr/>
          </p:nvSpPr>
          <p:spPr bwMode="auto">
            <a:xfrm rot="10800000">
              <a:off x="1217" y="470"/>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77" name="Line 85"/>
            <p:cNvSpPr>
              <a:spLocks noChangeShapeType="1"/>
            </p:cNvSpPr>
            <p:nvPr/>
          </p:nvSpPr>
          <p:spPr bwMode="auto">
            <a:xfrm rot="10800000">
              <a:off x="1217" y="710"/>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78" name="Line 86"/>
            <p:cNvSpPr>
              <a:spLocks noChangeShapeType="1"/>
            </p:cNvSpPr>
            <p:nvPr/>
          </p:nvSpPr>
          <p:spPr bwMode="auto">
            <a:xfrm rot="10800000">
              <a:off x="1217" y="950"/>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79" name="Text Box 87"/>
            <p:cNvSpPr txBox="1">
              <a:spLocks noChangeArrowheads="1"/>
            </p:cNvSpPr>
            <p:nvPr/>
          </p:nvSpPr>
          <p:spPr bwMode="auto">
            <a:xfrm rot="21284561">
              <a:off x="1243" y="-1"/>
              <a:ext cx="2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3880" name="未知"/>
            <p:cNvSpPr/>
            <p:nvPr/>
          </p:nvSpPr>
          <p:spPr bwMode="auto">
            <a:xfrm rot="10800000">
              <a:off x="299" y="298"/>
              <a:ext cx="960"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81" name="未知"/>
            <p:cNvSpPr/>
            <p:nvPr/>
          </p:nvSpPr>
          <p:spPr bwMode="auto">
            <a:xfrm rot="10800000">
              <a:off x="299" y="261"/>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82" name="未知"/>
            <p:cNvSpPr/>
            <p:nvPr/>
          </p:nvSpPr>
          <p:spPr bwMode="auto">
            <a:xfrm rot="10800000">
              <a:off x="251" y="260"/>
              <a:ext cx="100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83" name="Rectangle 91"/>
            <p:cNvSpPr>
              <a:spLocks noChangeArrowheads="1"/>
            </p:cNvSpPr>
            <p:nvPr/>
          </p:nvSpPr>
          <p:spPr bwMode="auto">
            <a:xfrm rot="21545768">
              <a:off x="240" y="1056"/>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GS</a:t>
              </a:r>
              <a:r>
                <a:rPr lang="zh-CN" altLang="zh-CN" sz="2000" b="1">
                  <a:solidFill>
                    <a:srgbClr val="0033CC"/>
                  </a:solidFill>
                  <a:latin typeface="Times New Roman" panose="02020503050405090304" pitchFamily="18" charset="0"/>
                  <a:sym typeface="Symbol" panose="05050102010706020507" pitchFamily="18" charset="2"/>
                </a:rPr>
                <a:t>= 0V</a:t>
              </a:r>
              <a:endParaRPr lang="zh-CN" altLang="zh-CN" sz="2000" b="1">
                <a:solidFill>
                  <a:srgbClr val="0033CC"/>
                </a:solidFill>
                <a:latin typeface="Times New Roman" panose="02020503050405090304" pitchFamily="18" charset="0"/>
                <a:sym typeface="Symbol" panose="05050102010706020507" pitchFamily="18" charset="2"/>
              </a:endParaRPr>
            </a:p>
          </p:txBody>
        </p:sp>
        <p:sp>
          <p:nvSpPr>
            <p:cNvPr id="33884" name="未知"/>
            <p:cNvSpPr/>
            <p:nvPr/>
          </p:nvSpPr>
          <p:spPr bwMode="auto">
            <a:xfrm rot="10800000">
              <a:off x="251" y="484"/>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85" name="Text Box 93"/>
            <p:cNvSpPr txBox="1">
              <a:spLocks noChangeArrowheads="1"/>
            </p:cNvSpPr>
            <p:nvPr/>
          </p:nvSpPr>
          <p:spPr bwMode="auto">
            <a:xfrm rot="10800000">
              <a:off x="48" y="7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a:t>
              </a:r>
              <a:endParaRPr lang="zh-CN" altLang="zh-CN" sz="2400" b="1">
                <a:solidFill>
                  <a:srgbClr val="FF3300"/>
                </a:solidFill>
                <a:latin typeface="Symbol" panose="05050102010706020507" pitchFamily="18" charset="2"/>
              </a:endParaRPr>
            </a:p>
          </p:txBody>
        </p:sp>
        <p:sp>
          <p:nvSpPr>
            <p:cNvPr id="33886" name="Text Box 94"/>
            <p:cNvSpPr txBox="1">
              <a:spLocks noChangeArrowheads="1"/>
            </p:cNvSpPr>
            <p:nvPr/>
          </p:nvSpPr>
          <p:spPr bwMode="auto">
            <a:xfrm rot="21284561">
              <a:off x="1341" y="239"/>
              <a:ext cx="3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a:t>
              </a:r>
              <a:endParaRPr lang="zh-CN" altLang="zh-CN" sz="2000" b="1">
                <a:latin typeface="Times New Roman" panose="02020503050405090304" pitchFamily="18" charset="0"/>
              </a:endParaRPr>
            </a:p>
          </p:txBody>
        </p:sp>
        <p:sp>
          <p:nvSpPr>
            <p:cNvPr id="33887" name="Text Box 95"/>
            <p:cNvSpPr txBox="1">
              <a:spLocks noChangeArrowheads="1"/>
            </p:cNvSpPr>
            <p:nvPr/>
          </p:nvSpPr>
          <p:spPr bwMode="auto">
            <a:xfrm rot="10800000">
              <a:off x="0" y="4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a:t>
              </a:r>
              <a:endParaRPr lang="zh-CN" altLang="zh-CN" sz="2400" b="1">
                <a:solidFill>
                  <a:srgbClr val="FF3300"/>
                </a:solidFill>
                <a:latin typeface="Symbol" panose="05050102010706020507" pitchFamily="18" charset="2"/>
              </a:endParaRPr>
            </a:p>
          </p:txBody>
        </p:sp>
        <p:sp>
          <p:nvSpPr>
            <p:cNvPr id="33888" name="Text Box 96"/>
            <p:cNvSpPr txBox="1">
              <a:spLocks noChangeArrowheads="1"/>
            </p:cNvSpPr>
            <p:nvPr/>
          </p:nvSpPr>
          <p:spPr bwMode="auto">
            <a:xfrm rot="10800000">
              <a:off x="0" y="24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a:t>
              </a:r>
              <a:endParaRPr lang="zh-CN" altLang="zh-CN" sz="2400" b="1">
                <a:solidFill>
                  <a:srgbClr val="FF3300"/>
                </a:solidFill>
                <a:latin typeface="Symbol" panose="05050102010706020507" pitchFamily="18" charset="2"/>
              </a:endParaRPr>
            </a:p>
          </p:txBody>
        </p:sp>
        <p:sp>
          <p:nvSpPr>
            <p:cNvPr id="33889" name="Text Box 97"/>
            <p:cNvSpPr txBox="1">
              <a:spLocks noChangeArrowheads="1"/>
            </p:cNvSpPr>
            <p:nvPr/>
          </p:nvSpPr>
          <p:spPr bwMode="auto">
            <a:xfrm rot="10800000">
              <a:off x="1008" y="9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i="1">
                  <a:solidFill>
                    <a:schemeClr val="tx2"/>
                  </a:solidFill>
                  <a:latin typeface="Symbol" panose="05050102010706020507" pitchFamily="18" charset="2"/>
                </a:rPr>
                <a:t>o</a:t>
              </a:r>
              <a:endParaRPr lang="zh-CN" altLang="zh-CN" sz="2400" b="1" i="1">
                <a:solidFill>
                  <a:schemeClr val="tx2"/>
                </a:solidFill>
                <a:latin typeface="Symbol" panose="05050102010706020507" pitchFamily="18" charset="2"/>
              </a:endParaRPr>
            </a:p>
          </p:txBody>
        </p:sp>
      </p:grpSp>
      <p:grpSp>
        <p:nvGrpSpPr>
          <p:cNvPr id="33890" name="Group 98"/>
          <p:cNvGrpSpPr/>
          <p:nvPr/>
        </p:nvGrpSpPr>
        <p:grpSpPr bwMode="auto">
          <a:xfrm>
            <a:off x="3717926" y="4806950"/>
            <a:ext cx="1539875" cy="1974850"/>
            <a:chOff x="0" y="-44"/>
            <a:chExt cx="970" cy="1244"/>
          </a:xfrm>
        </p:grpSpPr>
        <p:grpSp>
          <p:nvGrpSpPr>
            <p:cNvPr id="33891" name="Group 99"/>
            <p:cNvGrpSpPr/>
            <p:nvPr/>
          </p:nvGrpSpPr>
          <p:grpSpPr bwMode="auto">
            <a:xfrm>
              <a:off x="0" y="-44"/>
              <a:ext cx="932" cy="1244"/>
              <a:chOff x="0" y="-44"/>
              <a:chExt cx="932" cy="1244"/>
            </a:xfrm>
          </p:grpSpPr>
          <p:sp>
            <p:nvSpPr>
              <p:cNvPr id="33892" name="Line 100"/>
              <p:cNvSpPr>
                <a:spLocks noChangeShapeType="1"/>
              </p:cNvSpPr>
              <p:nvPr/>
            </p:nvSpPr>
            <p:spPr bwMode="auto">
              <a:xfrm>
                <a:off x="288"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3" name="Line 101"/>
              <p:cNvSpPr>
                <a:spLocks noChangeShapeType="1"/>
              </p:cNvSpPr>
              <p:nvPr/>
            </p:nvSpPr>
            <p:spPr bwMode="auto">
              <a:xfrm>
                <a:off x="384"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4" name="Line 102"/>
              <p:cNvSpPr>
                <a:spLocks noChangeShapeType="1"/>
              </p:cNvSpPr>
              <p:nvPr/>
            </p:nvSpPr>
            <p:spPr bwMode="auto">
              <a:xfrm>
                <a:off x="384"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5" name="Line 103"/>
              <p:cNvSpPr>
                <a:spLocks noChangeShapeType="1"/>
              </p:cNvSpPr>
              <p:nvPr/>
            </p:nvSpPr>
            <p:spPr bwMode="auto">
              <a:xfrm>
                <a:off x="384" y="624"/>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6" name="Line 104"/>
              <p:cNvSpPr>
                <a:spLocks noChangeShapeType="1"/>
              </p:cNvSpPr>
              <p:nvPr/>
            </p:nvSpPr>
            <p:spPr bwMode="auto">
              <a:xfrm>
                <a:off x="384"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3897" name="Line 105"/>
              <p:cNvSpPr>
                <a:spLocks noChangeShapeType="1"/>
              </p:cNvSpPr>
              <p:nvPr/>
            </p:nvSpPr>
            <p:spPr bwMode="auto">
              <a:xfrm>
                <a:off x="384" y="528"/>
                <a:ext cx="384"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8" name="Line 106"/>
              <p:cNvSpPr>
                <a:spLocks noChangeShapeType="1"/>
              </p:cNvSpPr>
              <p:nvPr/>
            </p:nvSpPr>
            <p:spPr bwMode="auto">
              <a:xfrm>
                <a:off x="384"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899" name="Line 107"/>
              <p:cNvSpPr>
                <a:spLocks noChangeShapeType="1"/>
              </p:cNvSpPr>
              <p:nvPr/>
            </p:nvSpPr>
            <p:spPr bwMode="auto">
              <a:xfrm flipV="1">
                <a:off x="480" y="144"/>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900" name="Line 108"/>
              <p:cNvSpPr>
                <a:spLocks noChangeShapeType="1"/>
              </p:cNvSpPr>
              <p:nvPr/>
            </p:nvSpPr>
            <p:spPr bwMode="auto">
              <a:xfrm>
                <a:off x="96"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901" name="Oval 109"/>
              <p:cNvSpPr>
                <a:spLocks noChangeArrowheads="1"/>
              </p:cNvSpPr>
              <p:nvPr/>
            </p:nvSpPr>
            <p:spPr bwMode="auto">
              <a:xfrm>
                <a:off x="48" y="49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902" name="Line 110"/>
              <p:cNvSpPr>
                <a:spLocks noChangeShapeType="1"/>
              </p:cNvSpPr>
              <p:nvPr/>
            </p:nvSpPr>
            <p:spPr bwMode="auto">
              <a:xfrm flipV="1">
                <a:off x="480"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3903" name="Oval 111"/>
              <p:cNvSpPr>
                <a:spLocks noChangeArrowheads="1"/>
              </p:cNvSpPr>
              <p:nvPr/>
            </p:nvSpPr>
            <p:spPr bwMode="auto">
              <a:xfrm>
                <a:off x="768" y="361"/>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904" name="Oval 112"/>
              <p:cNvSpPr>
                <a:spLocks noChangeArrowheads="1"/>
              </p:cNvSpPr>
              <p:nvPr/>
            </p:nvSpPr>
            <p:spPr bwMode="auto">
              <a:xfrm>
                <a:off x="457" y="820"/>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905" name="Oval 113"/>
              <p:cNvSpPr>
                <a:spLocks noChangeArrowheads="1"/>
              </p:cNvSpPr>
              <p:nvPr/>
            </p:nvSpPr>
            <p:spPr bwMode="auto">
              <a:xfrm>
                <a:off x="457" y="-44"/>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3906" name="Rectangle 114"/>
              <p:cNvSpPr>
                <a:spLocks noChangeArrowheads="1"/>
              </p:cNvSpPr>
              <p:nvPr/>
            </p:nvSpPr>
            <p:spPr bwMode="auto">
              <a:xfrm>
                <a:off x="480" y="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33907" name="Rectangle 115"/>
              <p:cNvSpPr>
                <a:spLocks noChangeArrowheads="1"/>
              </p:cNvSpPr>
              <p:nvPr/>
            </p:nvSpPr>
            <p:spPr bwMode="auto">
              <a:xfrm>
                <a:off x="0" y="703"/>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3908" name="Rectangle 116"/>
              <p:cNvSpPr>
                <a:spLocks noChangeArrowheads="1"/>
              </p:cNvSpPr>
              <p:nvPr/>
            </p:nvSpPr>
            <p:spPr bwMode="auto">
              <a:xfrm>
                <a:off x="480" y="0"/>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sp>
            <p:nvSpPr>
              <p:cNvPr id="33909" name="Rectangle 117"/>
              <p:cNvSpPr>
                <a:spLocks noChangeArrowheads="1"/>
              </p:cNvSpPr>
              <p:nvPr/>
            </p:nvSpPr>
            <p:spPr bwMode="auto">
              <a:xfrm>
                <a:off x="672" y="559"/>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0033CC"/>
                    </a:solidFill>
                    <a:latin typeface="Times New Roman" panose="02020503050405090304" pitchFamily="18" charset="0"/>
                  </a:rPr>
                  <a:t>B</a:t>
                </a:r>
                <a:endParaRPr lang="zh-CN" altLang="zh-CN" sz="2000" b="1">
                  <a:solidFill>
                    <a:srgbClr val="0033CC"/>
                  </a:solidFill>
                  <a:latin typeface="Times New Roman" panose="02020503050405090304" pitchFamily="18" charset="0"/>
                </a:endParaRPr>
              </a:p>
            </p:txBody>
          </p:sp>
        </p:grpSp>
        <p:sp>
          <p:nvSpPr>
            <p:cNvPr id="33910" name="Line 118"/>
            <p:cNvSpPr>
              <a:spLocks noChangeShapeType="1"/>
            </p:cNvSpPr>
            <p:nvPr/>
          </p:nvSpPr>
          <p:spPr bwMode="auto">
            <a:xfrm>
              <a:off x="624" y="240"/>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11" name="Text Box 119"/>
            <p:cNvSpPr txBox="1">
              <a:spLocks noChangeArrowheads="1"/>
            </p:cNvSpPr>
            <p:nvPr/>
          </p:nvSpPr>
          <p:spPr bwMode="auto">
            <a:xfrm>
              <a:off x="624" y="192"/>
              <a:ext cx="346"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b="1" baseline="-25000">
                <a:solidFill>
                  <a:srgbClr val="0033CC"/>
                </a:solidFill>
                <a:latin typeface="Times New Roman" panose="02020503050405090304" pitchFamily="18" charset="0"/>
              </a:endParaRPr>
            </a:p>
          </p:txBody>
        </p:sp>
      </p:grpSp>
      <p:grpSp>
        <p:nvGrpSpPr>
          <p:cNvPr id="33912" name="Group 120"/>
          <p:cNvGrpSpPr/>
          <p:nvPr/>
        </p:nvGrpSpPr>
        <p:grpSpPr bwMode="auto">
          <a:xfrm>
            <a:off x="5791200" y="5002213"/>
            <a:ext cx="1708150" cy="1536700"/>
            <a:chOff x="0" y="0"/>
            <a:chExt cx="1076" cy="968"/>
          </a:xfrm>
        </p:grpSpPr>
        <p:sp>
          <p:nvSpPr>
            <p:cNvPr id="33913" name="Line 121"/>
            <p:cNvSpPr>
              <a:spLocks noChangeShapeType="1"/>
            </p:cNvSpPr>
            <p:nvPr/>
          </p:nvSpPr>
          <p:spPr bwMode="auto">
            <a:xfrm>
              <a:off x="266" y="721"/>
              <a:ext cx="585"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914" name="Group 122"/>
            <p:cNvGrpSpPr/>
            <p:nvPr/>
          </p:nvGrpSpPr>
          <p:grpSpPr bwMode="auto">
            <a:xfrm>
              <a:off x="0" y="0"/>
              <a:ext cx="1076" cy="968"/>
              <a:chOff x="0" y="0"/>
              <a:chExt cx="1076" cy="968"/>
            </a:xfrm>
          </p:grpSpPr>
          <p:sp>
            <p:nvSpPr>
              <p:cNvPr id="33915" name="Line 123"/>
              <p:cNvSpPr>
                <a:spLocks noChangeShapeType="1"/>
              </p:cNvSpPr>
              <p:nvPr/>
            </p:nvSpPr>
            <p:spPr bwMode="auto">
              <a:xfrm flipV="1">
                <a:off x="266" y="103"/>
                <a:ext cx="0" cy="618"/>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16" name="未知"/>
              <p:cNvSpPr/>
              <p:nvPr/>
            </p:nvSpPr>
            <p:spPr bwMode="auto">
              <a:xfrm>
                <a:off x="500" y="212"/>
                <a:ext cx="273" cy="509"/>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17" name="Text Box 125"/>
              <p:cNvSpPr txBox="1">
                <a:spLocks noChangeArrowheads="1"/>
              </p:cNvSpPr>
              <p:nvPr/>
            </p:nvSpPr>
            <p:spPr bwMode="auto">
              <a:xfrm>
                <a:off x="726" y="716"/>
                <a:ext cx="3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3918" name="Text Box 126"/>
              <p:cNvSpPr txBox="1">
                <a:spLocks noChangeArrowheads="1"/>
              </p:cNvSpPr>
              <p:nvPr/>
            </p:nvSpPr>
            <p:spPr bwMode="auto">
              <a:xfrm>
                <a:off x="0" y="0"/>
                <a:ext cx="2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3919" name="Rectangle 127"/>
              <p:cNvSpPr>
                <a:spLocks noChangeArrowheads="1"/>
              </p:cNvSpPr>
              <p:nvPr/>
            </p:nvSpPr>
            <p:spPr bwMode="auto">
              <a:xfrm>
                <a:off x="188" y="685"/>
                <a:ext cx="3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chemeClr val="tx2"/>
                    </a:solidFill>
                    <a:latin typeface="Times New Roman" panose="02020503050405090304" pitchFamily="18" charset="0"/>
                    <a:cs typeface="Times New Roman" panose="02020503050405090304" pitchFamily="18" charset="0"/>
                    <a:sym typeface="Symbol" panose="05050102010706020507" pitchFamily="18" charset="2"/>
                  </a:rPr>
                  <a:t>O</a:t>
                </a:r>
                <a:endParaRPr lang="zh-CN" altLang="zh-CN" sz="2000" b="1" i="1">
                  <a:solidFill>
                    <a:schemeClr val="tx2"/>
                  </a:solidFill>
                  <a:latin typeface="Times New Roman" panose="02020503050405090304" pitchFamily="18" charset="0"/>
                  <a:sym typeface="Symbol" panose="05050102010706020507" pitchFamily="18" charset="2"/>
                </a:endParaRPr>
              </a:p>
            </p:txBody>
          </p:sp>
          <p:sp>
            <p:nvSpPr>
              <p:cNvPr id="33920" name="Rectangle 128"/>
              <p:cNvSpPr>
                <a:spLocks noChangeArrowheads="1"/>
              </p:cNvSpPr>
              <p:nvPr/>
            </p:nvSpPr>
            <p:spPr bwMode="auto">
              <a:xfrm>
                <a:off x="411" y="713"/>
                <a:ext cx="3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T</a:t>
                </a:r>
                <a:endParaRPr lang="zh-CN" altLang="zh-CN" sz="2000" b="1" baseline="-25000">
                  <a:solidFill>
                    <a:srgbClr val="0033CC"/>
                  </a:solidFill>
                  <a:latin typeface="Times New Roman" panose="02020503050405090304" pitchFamily="18" charset="0"/>
                  <a:sym typeface="Symbol" panose="05050102010706020507" pitchFamily="18" charset="2"/>
                </a:endParaRPr>
              </a:p>
            </p:txBody>
          </p:sp>
        </p:grpSp>
      </p:grpSp>
      <p:sp>
        <p:nvSpPr>
          <p:cNvPr id="33921" name="Text Box 129"/>
          <p:cNvSpPr txBox="1">
            <a:spLocks noChangeArrowheads="1"/>
          </p:cNvSpPr>
          <p:nvPr/>
        </p:nvSpPr>
        <p:spPr bwMode="auto">
          <a:xfrm>
            <a:off x="3276600" y="6096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a:solidFill>
                  <a:srgbClr val="FF00FF"/>
                </a:solidFill>
                <a:latin typeface="Times New Roman" panose="02020503050405090304" pitchFamily="18" charset="0"/>
                <a:ea typeface="黑体" pitchFamily="49" charset="-122"/>
              </a:rPr>
              <a:t>　各类场效应管的符号和特性曲线</a:t>
            </a:r>
            <a:endParaRPr lang="zh-CN" altLang="zh-CN" sz="2400" b="1">
              <a:solidFill>
                <a:srgbClr val="FF00FF"/>
              </a:solidFill>
              <a:latin typeface="Times New Roman" panose="02020503050405090304" pitchFamily="18" charset="0"/>
              <a:ea typeface="黑体" pitchFamily="49" charset="-122"/>
            </a:endParaRPr>
          </a:p>
        </p:txBody>
      </p:sp>
      <p:grpSp>
        <p:nvGrpSpPr>
          <p:cNvPr id="33922" name="Group 130"/>
          <p:cNvGrpSpPr/>
          <p:nvPr/>
        </p:nvGrpSpPr>
        <p:grpSpPr bwMode="auto">
          <a:xfrm>
            <a:off x="7742238" y="4800601"/>
            <a:ext cx="2735262" cy="1897063"/>
            <a:chOff x="0" y="0"/>
            <a:chExt cx="1723" cy="1195"/>
          </a:xfrm>
        </p:grpSpPr>
        <p:grpSp>
          <p:nvGrpSpPr>
            <p:cNvPr id="33923" name="Group 131"/>
            <p:cNvGrpSpPr/>
            <p:nvPr/>
          </p:nvGrpSpPr>
          <p:grpSpPr bwMode="auto">
            <a:xfrm>
              <a:off x="0" y="0"/>
              <a:ext cx="1723" cy="1195"/>
              <a:chOff x="0" y="0"/>
              <a:chExt cx="1723" cy="1195"/>
            </a:xfrm>
          </p:grpSpPr>
          <p:sp>
            <p:nvSpPr>
              <p:cNvPr id="33924" name="Line 132"/>
              <p:cNvSpPr>
                <a:spLocks noChangeShapeType="1"/>
              </p:cNvSpPr>
              <p:nvPr/>
            </p:nvSpPr>
            <p:spPr bwMode="auto">
              <a:xfrm>
                <a:off x="283" y="900"/>
                <a:ext cx="1259" cy="0"/>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25" name="Line 133"/>
              <p:cNvSpPr>
                <a:spLocks noChangeShapeType="1"/>
              </p:cNvSpPr>
              <p:nvPr/>
            </p:nvSpPr>
            <p:spPr bwMode="auto">
              <a:xfrm flipV="1">
                <a:off x="283" y="144"/>
                <a:ext cx="0" cy="756"/>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26" name="Line 134"/>
              <p:cNvSpPr>
                <a:spLocks noChangeShapeType="1"/>
              </p:cNvSpPr>
              <p:nvPr/>
            </p:nvSpPr>
            <p:spPr bwMode="auto">
              <a:xfrm>
                <a:off x="283" y="70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27" name="Line 135"/>
              <p:cNvSpPr>
                <a:spLocks noChangeShapeType="1"/>
              </p:cNvSpPr>
              <p:nvPr/>
            </p:nvSpPr>
            <p:spPr bwMode="auto">
              <a:xfrm>
                <a:off x="283" y="46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28" name="Line 136"/>
              <p:cNvSpPr>
                <a:spLocks noChangeShapeType="1"/>
              </p:cNvSpPr>
              <p:nvPr/>
            </p:nvSpPr>
            <p:spPr bwMode="auto">
              <a:xfrm>
                <a:off x="283" y="22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29" name="未知"/>
              <p:cNvSpPr/>
              <p:nvPr/>
            </p:nvSpPr>
            <p:spPr bwMode="auto">
              <a:xfrm>
                <a:off x="283" y="633"/>
                <a:ext cx="1218"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30" name="未知"/>
              <p:cNvSpPr/>
              <p:nvPr/>
            </p:nvSpPr>
            <p:spPr bwMode="auto">
              <a:xfrm>
                <a:off x="283" y="435"/>
                <a:ext cx="1185" cy="48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31" name="未知"/>
              <p:cNvSpPr/>
              <p:nvPr/>
            </p:nvSpPr>
            <p:spPr bwMode="auto">
              <a:xfrm>
                <a:off x="324" y="239"/>
                <a:ext cx="1130" cy="490"/>
              </a:xfrm>
              <a:custGeom>
                <a:avLst/>
                <a:gdLst>
                  <a:gd name="T0" fmla="*/ 0 w 1336"/>
                  <a:gd name="T1" fmla="*/ 490 h 490"/>
                  <a:gd name="T2" fmla="*/ 32 w 1336"/>
                  <a:gd name="T3" fmla="*/ 285 h 490"/>
                  <a:gd name="T4" fmla="*/ 88 w 1336"/>
                  <a:gd name="T5" fmla="*/ 117 h 490"/>
                  <a:gd name="T6" fmla="*/ 184 w 1336"/>
                  <a:gd name="T7" fmla="*/ 37 h 490"/>
                  <a:gd name="T8" fmla="*/ 360 w 1336"/>
                  <a:gd name="T9" fmla="*/ 5 h 490"/>
                  <a:gd name="T10" fmla="*/ 488 w 1336"/>
                  <a:gd name="T11" fmla="*/ 5 h 490"/>
                  <a:gd name="T12" fmla="*/ 976 w 1336"/>
                  <a:gd name="T13" fmla="*/ 5 h 490"/>
                  <a:gd name="T14" fmla="*/ 1336 w 1336"/>
                  <a:gd name="T15" fmla="*/ 5 h 4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90">
                    <a:moveTo>
                      <a:pt x="0" y="490"/>
                    </a:moveTo>
                    <a:cubicBezTo>
                      <a:pt x="5" y="456"/>
                      <a:pt x="17" y="347"/>
                      <a:pt x="32" y="285"/>
                    </a:cubicBezTo>
                    <a:cubicBezTo>
                      <a:pt x="47" y="223"/>
                      <a:pt x="63" y="158"/>
                      <a:pt x="88" y="117"/>
                    </a:cubicBezTo>
                    <a:cubicBezTo>
                      <a:pt x="113" y="76"/>
                      <a:pt x="139" y="56"/>
                      <a:pt x="184" y="37"/>
                    </a:cubicBezTo>
                    <a:cubicBezTo>
                      <a:pt x="229" y="18"/>
                      <a:pt x="309" y="10"/>
                      <a:pt x="360" y="5"/>
                    </a:cubicBezTo>
                    <a:cubicBezTo>
                      <a:pt x="411" y="0"/>
                      <a:pt x="385" y="5"/>
                      <a:pt x="488" y="5"/>
                    </a:cubicBezTo>
                    <a:cubicBezTo>
                      <a:pt x="591" y="5"/>
                      <a:pt x="835" y="5"/>
                      <a:pt x="976" y="5"/>
                    </a:cubicBezTo>
                    <a:cubicBezTo>
                      <a:pt x="1117" y="5"/>
                      <a:pt x="1261" y="5"/>
                      <a:pt x="1336" y="5"/>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32" name="未知"/>
              <p:cNvSpPr/>
              <p:nvPr/>
            </p:nvSpPr>
            <p:spPr bwMode="auto">
              <a:xfrm>
                <a:off x="283" y="852"/>
                <a:ext cx="117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33" name="Rectangle 141"/>
              <p:cNvSpPr>
                <a:spLocks noChangeArrowheads="1"/>
              </p:cNvSpPr>
              <p:nvPr/>
            </p:nvSpPr>
            <p:spPr bwMode="auto">
              <a:xfrm>
                <a:off x="1339" y="65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3934" name="Rectangle 142"/>
              <p:cNvSpPr>
                <a:spLocks noChangeArrowheads="1"/>
              </p:cNvSpPr>
              <p:nvPr/>
            </p:nvSpPr>
            <p:spPr bwMode="auto">
              <a:xfrm>
                <a:off x="379" y="852"/>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2000" b="1" i="1">
                    <a:solidFill>
                      <a:srgbClr val="0000FF"/>
                    </a:solidFill>
                    <a:latin typeface="Times New Roman" panose="02020503050405090304" pitchFamily="18" charset="0"/>
                  </a:rPr>
                  <a:t>U</a:t>
                </a:r>
                <a:r>
                  <a:rPr lang="zh-CN" altLang="zh-CN" sz="2000" b="1" baseline="-25000">
                    <a:solidFill>
                      <a:srgbClr val="0000FF"/>
                    </a:solidFill>
                    <a:latin typeface="Times New Roman" panose="02020503050405090304" pitchFamily="18" charset="0"/>
                  </a:rPr>
                  <a:t>GS </a:t>
                </a:r>
                <a:r>
                  <a:rPr lang="zh-CN" altLang="zh-CN" sz="2000" b="1">
                    <a:solidFill>
                      <a:srgbClr val="0000FF"/>
                    </a:solidFill>
                    <a:latin typeface="Times New Roman" panose="02020503050405090304" pitchFamily="18" charset="0"/>
                    <a:sym typeface="Symbol" panose="05050102010706020507" pitchFamily="18" charset="2"/>
                  </a:rPr>
                  <a:t>= </a:t>
                </a:r>
                <a:r>
                  <a:rPr lang="zh-CN" altLang="zh-CN" sz="2000" b="1" i="1">
                    <a:solidFill>
                      <a:srgbClr val="0000FF"/>
                    </a:solidFill>
                    <a:latin typeface="Times New Roman" panose="02020503050405090304" pitchFamily="18" charset="0"/>
                    <a:sym typeface="Symbol" panose="05050102010706020507" pitchFamily="18" charset="2"/>
                  </a:rPr>
                  <a:t>U</a:t>
                </a:r>
                <a:r>
                  <a:rPr lang="zh-CN" altLang="zh-CN" sz="2000" b="1" baseline="-25000">
                    <a:solidFill>
                      <a:srgbClr val="0000FF"/>
                    </a:solidFill>
                    <a:latin typeface="Times New Roman" panose="02020503050405090304" pitchFamily="18" charset="0"/>
                    <a:sym typeface="Symbol" panose="05050102010706020507" pitchFamily="18" charset="2"/>
                  </a:rPr>
                  <a:t>T</a:t>
                </a:r>
                <a:endParaRPr lang="zh-CN" altLang="zh-CN" sz="2000" b="1" baseline="-25000">
                  <a:solidFill>
                    <a:srgbClr val="0000FF"/>
                  </a:solidFill>
                  <a:latin typeface="Times New Roman" panose="02020503050405090304" pitchFamily="18" charset="0"/>
                  <a:sym typeface="Symbol" panose="05050102010706020507" pitchFamily="18" charset="2"/>
                </a:endParaRPr>
              </a:p>
            </p:txBody>
          </p:sp>
          <p:sp>
            <p:nvSpPr>
              <p:cNvPr id="33935" name="Text Box 143"/>
              <p:cNvSpPr txBox="1">
                <a:spLocks noChangeArrowheads="1"/>
              </p:cNvSpPr>
              <p:nvPr/>
            </p:nvSpPr>
            <p:spPr bwMode="auto">
              <a:xfrm>
                <a:off x="1329" y="943"/>
                <a:ext cx="3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a:t>
                </a:r>
                <a:endParaRPr lang="zh-CN" altLang="zh-CN" sz="2000" b="1">
                  <a:latin typeface="Times New Roman" panose="02020503050405090304" pitchFamily="18" charset="0"/>
                </a:endParaRPr>
              </a:p>
            </p:txBody>
          </p:sp>
          <p:sp>
            <p:nvSpPr>
              <p:cNvPr id="33936" name="Text Box 144"/>
              <p:cNvSpPr txBox="1">
                <a:spLocks noChangeArrowheads="1"/>
              </p:cNvSpPr>
              <p:nvPr/>
            </p:nvSpPr>
            <p:spPr bwMode="auto">
              <a:xfrm>
                <a:off x="0" y="31"/>
                <a:ext cx="2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3937" name="Rectangle 145"/>
              <p:cNvSpPr>
                <a:spLocks noChangeArrowheads="1"/>
              </p:cNvSpPr>
              <p:nvPr/>
            </p:nvSpPr>
            <p:spPr bwMode="auto">
              <a:xfrm>
                <a:off x="1339" y="43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3938" name="Rectangle 146"/>
              <p:cNvSpPr>
                <a:spLocks noChangeArrowheads="1"/>
              </p:cNvSpPr>
              <p:nvPr/>
            </p:nvSpPr>
            <p:spPr bwMode="auto">
              <a:xfrm>
                <a:off x="1339" y="21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3939" name="Rectangle 147"/>
              <p:cNvSpPr>
                <a:spLocks noChangeArrowheads="1"/>
              </p:cNvSpPr>
              <p:nvPr/>
            </p:nvSpPr>
            <p:spPr bwMode="auto">
              <a:xfrm>
                <a:off x="1339"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a:t>
                </a:r>
                <a:endParaRPr lang="zh-CN" altLang="zh-CN" sz="2000" b="1">
                  <a:solidFill>
                    <a:srgbClr val="FF3300"/>
                  </a:solidFill>
                  <a:latin typeface="Times New Roman" panose="02020503050405090304" pitchFamily="18" charset="0"/>
                  <a:sym typeface="Symbol" panose="05050102010706020507" pitchFamily="18" charset="2"/>
                </a:endParaRPr>
              </a:p>
            </p:txBody>
          </p:sp>
        </p:grpSp>
        <p:sp>
          <p:nvSpPr>
            <p:cNvPr id="33940" name="Text Box 148"/>
            <p:cNvSpPr txBox="1">
              <a:spLocks noChangeArrowheads="1"/>
            </p:cNvSpPr>
            <p:nvPr/>
          </p:nvSpPr>
          <p:spPr bwMode="auto">
            <a:xfrm>
              <a:off x="115" y="86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i="1">
                  <a:latin typeface="Times New Roman" panose="02020503050405090304" pitchFamily="18" charset="0"/>
                  <a:ea typeface="黑体" pitchFamily="49" charset="-122"/>
                </a:rPr>
                <a:t>O</a:t>
              </a:r>
              <a:endParaRPr lang="zh-CN" altLang="zh-CN" sz="2000" b="1" i="1">
                <a:latin typeface="Times New Roman" panose="02020503050405090304" pitchFamily="18" charset="0"/>
                <a:ea typeface="黑体" pitchFamily="49" charset="-122"/>
              </a:endParaRPr>
            </a:p>
          </p:txBody>
        </p:sp>
      </p:grpSp>
      <p:grpSp>
        <p:nvGrpSpPr>
          <p:cNvPr id="33941" name="Group 149"/>
          <p:cNvGrpSpPr/>
          <p:nvPr/>
        </p:nvGrpSpPr>
        <p:grpSpPr bwMode="auto">
          <a:xfrm>
            <a:off x="7848600" y="1447800"/>
            <a:ext cx="2743200" cy="1752600"/>
            <a:chOff x="0" y="0"/>
            <a:chExt cx="1728" cy="1104"/>
          </a:xfrm>
        </p:grpSpPr>
        <p:grpSp>
          <p:nvGrpSpPr>
            <p:cNvPr id="33942" name="Group 150"/>
            <p:cNvGrpSpPr/>
            <p:nvPr/>
          </p:nvGrpSpPr>
          <p:grpSpPr bwMode="auto">
            <a:xfrm>
              <a:off x="0" y="0"/>
              <a:ext cx="1728" cy="1035"/>
              <a:chOff x="0" y="0"/>
              <a:chExt cx="1728" cy="1035"/>
            </a:xfrm>
          </p:grpSpPr>
          <p:sp>
            <p:nvSpPr>
              <p:cNvPr id="33943" name="Text Box 151"/>
              <p:cNvSpPr txBox="1">
                <a:spLocks noChangeArrowheads="1"/>
              </p:cNvSpPr>
              <p:nvPr/>
            </p:nvSpPr>
            <p:spPr bwMode="auto">
              <a:xfrm>
                <a:off x="0" y="0"/>
                <a:ext cx="2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3944" name="Line 152"/>
              <p:cNvSpPr>
                <a:spLocks noChangeShapeType="1"/>
              </p:cNvSpPr>
              <p:nvPr/>
            </p:nvSpPr>
            <p:spPr bwMode="auto">
              <a:xfrm>
                <a:off x="240" y="826"/>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45" name="Line 153"/>
              <p:cNvSpPr>
                <a:spLocks noChangeShapeType="1"/>
              </p:cNvSpPr>
              <p:nvPr/>
            </p:nvSpPr>
            <p:spPr bwMode="auto">
              <a:xfrm>
                <a:off x="240" y="586"/>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46" name="Rectangle 154"/>
              <p:cNvSpPr>
                <a:spLocks noChangeArrowheads="1"/>
              </p:cNvSpPr>
              <p:nvPr/>
            </p:nvSpPr>
            <p:spPr bwMode="auto">
              <a:xfrm>
                <a:off x="672" y="1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GS</a:t>
                </a:r>
                <a:r>
                  <a:rPr lang="zh-CN" altLang="zh-CN" sz="2000" b="1">
                    <a:solidFill>
                      <a:srgbClr val="0033CC"/>
                    </a:solidFill>
                    <a:latin typeface="Times New Roman" panose="02020503050405090304" pitchFamily="18" charset="0"/>
                    <a:sym typeface="Symbol" panose="05050102010706020507" pitchFamily="18" charset="2"/>
                  </a:rPr>
                  <a:t>= 0V</a:t>
                </a:r>
                <a:endParaRPr lang="zh-CN" altLang="zh-CN" sz="2000" b="1">
                  <a:solidFill>
                    <a:srgbClr val="0033CC"/>
                  </a:solidFill>
                  <a:latin typeface="Times New Roman" panose="02020503050405090304" pitchFamily="18" charset="0"/>
                  <a:sym typeface="Symbol" panose="05050102010706020507" pitchFamily="18" charset="2"/>
                </a:endParaRPr>
              </a:p>
            </p:txBody>
          </p:sp>
          <p:sp>
            <p:nvSpPr>
              <p:cNvPr id="33947" name="Line 155"/>
              <p:cNvSpPr>
                <a:spLocks noChangeShapeType="1"/>
              </p:cNvSpPr>
              <p:nvPr/>
            </p:nvSpPr>
            <p:spPr bwMode="auto">
              <a:xfrm>
                <a:off x="240" y="1018"/>
                <a:ext cx="1259" cy="0"/>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48" name="Line 156"/>
              <p:cNvSpPr>
                <a:spLocks noChangeShapeType="1"/>
              </p:cNvSpPr>
              <p:nvPr/>
            </p:nvSpPr>
            <p:spPr bwMode="auto">
              <a:xfrm flipV="1">
                <a:off x="240" y="137"/>
                <a:ext cx="0" cy="881"/>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49" name="Text Box 157"/>
              <p:cNvSpPr txBox="1">
                <a:spLocks noChangeArrowheads="1"/>
              </p:cNvSpPr>
              <p:nvPr/>
            </p:nvSpPr>
            <p:spPr bwMode="auto">
              <a:xfrm>
                <a:off x="1104" y="202"/>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3300"/>
                    </a:solidFill>
                    <a:latin typeface="Symbol" panose="05050102010706020507" pitchFamily="18" charset="2"/>
                  </a:rPr>
                  <a:t>-</a:t>
                </a:r>
                <a:endParaRPr lang="zh-CN" altLang="zh-CN" sz="2800" b="1">
                  <a:solidFill>
                    <a:srgbClr val="FF3300"/>
                  </a:solidFill>
                  <a:latin typeface="Symbol" panose="05050102010706020507" pitchFamily="18" charset="2"/>
                </a:endParaRPr>
              </a:p>
            </p:txBody>
          </p:sp>
          <p:sp>
            <p:nvSpPr>
              <p:cNvPr id="33950" name="Text Box 158"/>
              <p:cNvSpPr txBox="1">
                <a:spLocks noChangeArrowheads="1"/>
              </p:cNvSpPr>
              <p:nvPr/>
            </p:nvSpPr>
            <p:spPr bwMode="auto">
              <a:xfrm>
                <a:off x="1056" y="490"/>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3300"/>
                    </a:solidFill>
                    <a:latin typeface="Symbol" panose="05050102010706020507" pitchFamily="18" charset="2"/>
                  </a:rPr>
                  <a:t>-</a:t>
                </a:r>
                <a:endParaRPr lang="zh-CN" altLang="zh-CN" sz="2800" b="1">
                  <a:solidFill>
                    <a:srgbClr val="FF3300"/>
                  </a:solidFill>
                  <a:latin typeface="Symbol" panose="05050102010706020507" pitchFamily="18" charset="2"/>
                </a:endParaRPr>
              </a:p>
            </p:txBody>
          </p:sp>
          <p:sp>
            <p:nvSpPr>
              <p:cNvPr id="33951" name="Text Box 159"/>
              <p:cNvSpPr txBox="1">
                <a:spLocks noChangeArrowheads="1"/>
              </p:cNvSpPr>
              <p:nvPr/>
            </p:nvSpPr>
            <p:spPr bwMode="auto">
              <a:xfrm>
                <a:off x="1056" y="691"/>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FF3300"/>
                    </a:solidFill>
                    <a:latin typeface="Symbol" panose="05050102010706020507" pitchFamily="18" charset="2"/>
                  </a:rPr>
                  <a:t>-</a:t>
                </a:r>
                <a:endParaRPr lang="zh-CN" altLang="zh-CN" sz="2800" b="1">
                  <a:solidFill>
                    <a:srgbClr val="FF3300"/>
                  </a:solidFill>
                  <a:latin typeface="Symbol" panose="05050102010706020507" pitchFamily="18" charset="2"/>
                </a:endParaRPr>
              </a:p>
            </p:txBody>
          </p:sp>
          <p:sp>
            <p:nvSpPr>
              <p:cNvPr id="33952" name="未知"/>
              <p:cNvSpPr/>
              <p:nvPr/>
            </p:nvSpPr>
            <p:spPr bwMode="auto">
              <a:xfrm>
                <a:off x="240" y="730"/>
                <a:ext cx="960"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53" name="未知"/>
              <p:cNvSpPr/>
              <p:nvPr/>
            </p:nvSpPr>
            <p:spPr bwMode="auto">
              <a:xfrm>
                <a:off x="240" y="970"/>
                <a:ext cx="100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54" name="Line 162"/>
              <p:cNvSpPr>
                <a:spLocks noChangeShapeType="1"/>
              </p:cNvSpPr>
              <p:nvPr/>
            </p:nvSpPr>
            <p:spPr bwMode="auto">
              <a:xfrm>
                <a:off x="240" y="346"/>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55" name="未知"/>
              <p:cNvSpPr/>
              <p:nvPr/>
            </p:nvSpPr>
            <p:spPr bwMode="auto">
              <a:xfrm>
                <a:off x="240" y="473"/>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56" name="未知"/>
              <p:cNvSpPr/>
              <p:nvPr/>
            </p:nvSpPr>
            <p:spPr bwMode="auto">
              <a:xfrm>
                <a:off x="288" y="250"/>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57" name="Rectangle 165"/>
              <p:cNvSpPr>
                <a:spLocks noChangeArrowheads="1"/>
              </p:cNvSpPr>
              <p:nvPr/>
            </p:nvSpPr>
            <p:spPr bwMode="auto">
              <a:xfrm>
                <a:off x="1344" y="785"/>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latin typeface="Times New Roman" panose="02020503050405090304" pitchFamily="18" charset="0"/>
                    <a:sym typeface="Symbol" panose="05050102010706020507" pitchFamily="18" charset="2"/>
                  </a:rPr>
                  <a:t>u</a:t>
                </a:r>
                <a:r>
                  <a:rPr lang="zh-CN" altLang="zh-CN" sz="2000" b="1" baseline="-25000">
                    <a:latin typeface="Times New Roman" panose="02020503050405090304" pitchFamily="18" charset="0"/>
                    <a:sym typeface="Symbol" panose="05050102010706020507" pitchFamily="18" charset="2"/>
                  </a:rPr>
                  <a:t>DS</a:t>
                </a:r>
                <a:endParaRPr lang="zh-CN" altLang="zh-CN" sz="2000" b="1">
                  <a:latin typeface="Times New Roman" panose="02020503050405090304" pitchFamily="18" charset="0"/>
                  <a:sym typeface="Symbol" panose="05050102010706020507" pitchFamily="18" charset="2"/>
                </a:endParaRPr>
              </a:p>
            </p:txBody>
          </p:sp>
        </p:grpSp>
        <p:sp>
          <p:nvSpPr>
            <p:cNvPr id="33958" name="Text Box 166"/>
            <p:cNvSpPr txBox="1">
              <a:spLocks noChangeArrowheads="1"/>
            </p:cNvSpPr>
            <p:nvPr/>
          </p:nvSpPr>
          <p:spPr bwMode="auto">
            <a:xfrm>
              <a:off x="40" y="85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i="1">
                  <a:latin typeface="Times New Roman" panose="02020503050405090304" pitchFamily="18" charset="0"/>
                  <a:ea typeface="黑体" pitchFamily="49" charset="-122"/>
                </a:rPr>
                <a:t>O</a:t>
              </a:r>
              <a:endParaRPr lang="zh-CN" altLang="zh-CN" sz="2000" b="1" i="1">
                <a:latin typeface="Times New Roman" panose="02020503050405090304" pitchFamily="18" charset="0"/>
                <a:ea typeface="黑体" pitchFamily="49" charset="-122"/>
              </a:endParaRPr>
            </a:p>
          </p:txBody>
        </p:sp>
      </p:grpSp>
      <p:grpSp>
        <p:nvGrpSpPr>
          <p:cNvPr id="33959" name="Group 167"/>
          <p:cNvGrpSpPr/>
          <p:nvPr/>
        </p:nvGrpSpPr>
        <p:grpSpPr bwMode="auto">
          <a:xfrm>
            <a:off x="5522913" y="3173414"/>
            <a:ext cx="1987550" cy="1550987"/>
            <a:chOff x="0" y="0"/>
            <a:chExt cx="1252" cy="977"/>
          </a:xfrm>
        </p:grpSpPr>
        <p:grpSp>
          <p:nvGrpSpPr>
            <p:cNvPr id="33960" name="Group 168"/>
            <p:cNvGrpSpPr/>
            <p:nvPr/>
          </p:nvGrpSpPr>
          <p:grpSpPr bwMode="auto">
            <a:xfrm>
              <a:off x="0" y="0"/>
              <a:ext cx="1252" cy="977"/>
              <a:chOff x="0" y="0"/>
              <a:chExt cx="1252" cy="977"/>
            </a:xfrm>
          </p:grpSpPr>
          <p:sp>
            <p:nvSpPr>
              <p:cNvPr id="33961" name="Line 169"/>
              <p:cNvSpPr>
                <a:spLocks noChangeShapeType="1"/>
              </p:cNvSpPr>
              <p:nvPr/>
            </p:nvSpPr>
            <p:spPr bwMode="auto">
              <a:xfrm>
                <a:off x="374" y="305"/>
                <a:ext cx="816"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62" name="Line 170"/>
              <p:cNvSpPr>
                <a:spLocks noChangeShapeType="1"/>
              </p:cNvSpPr>
              <p:nvPr/>
            </p:nvSpPr>
            <p:spPr bwMode="auto">
              <a:xfrm flipV="1">
                <a:off x="422" y="161"/>
                <a:ext cx="0" cy="816"/>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63" name="Text Box 171"/>
              <p:cNvSpPr txBox="1">
                <a:spLocks noChangeArrowheads="1"/>
              </p:cNvSpPr>
              <p:nvPr/>
            </p:nvSpPr>
            <p:spPr bwMode="auto">
              <a:xfrm>
                <a:off x="902" y="48"/>
                <a:ext cx="3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3964" name="Text Box 172"/>
              <p:cNvSpPr txBox="1">
                <a:spLocks noChangeArrowheads="1"/>
              </p:cNvSpPr>
              <p:nvPr/>
            </p:nvSpPr>
            <p:spPr bwMode="auto">
              <a:xfrm>
                <a:off x="182" y="0"/>
                <a:ext cx="2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3965" name="Rectangle 173"/>
              <p:cNvSpPr>
                <a:spLocks noChangeArrowheads="1"/>
              </p:cNvSpPr>
              <p:nvPr/>
            </p:nvSpPr>
            <p:spPr bwMode="auto">
              <a:xfrm>
                <a:off x="662" y="65"/>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solidFill>
                      <a:srgbClr val="0033CC"/>
                    </a:solidFill>
                    <a:latin typeface="Times New Roman" panose="02020503050405090304" pitchFamily="18" charset="0"/>
                    <a:cs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cs typeface="Times New Roman" panose="02020503050405090304" pitchFamily="18" charset="0"/>
                    <a:sym typeface="Symbol" panose="05050102010706020507" pitchFamily="18" charset="2"/>
                  </a:rPr>
                  <a:t>P</a:t>
                </a:r>
                <a:endParaRPr lang="zh-CN" altLang="zh-CN" sz="2000" b="1" baseline="-25000">
                  <a:solidFill>
                    <a:srgbClr val="0033CC"/>
                  </a:solidFill>
                  <a:latin typeface="Times New Roman" panose="02020503050405090304" pitchFamily="18" charset="0"/>
                  <a:sym typeface="Symbol" panose="05050102010706020507" pitchFamily="18" charset="2"/>
                </a:endParaRPr>
              </a:p>
            </p:txBody>
          </p:sp>
          <p:sp>
            <p:nvSpPr>
              <p:cNvPr id="33966" name="Rectangle 174"/>
              <p:cNvSpPr>
                <a:spLocks noChangeArrowheads="1"/>
              </p:cNvSpPr>
              <p:nvPr/>
            </p:nvSpPr>
            <p:spPr bwMode="auto">
              <a:xfrm>
                <a:off x="0" y="641"/>
                <a:ext cx="662" cy="2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zh-CN" altLang="zh-CN" sz="2000" b="1" i="1">
                    <a:latin typeface="Times New Roman" panose="02020503050405090304" pitchFamily="18" charset="0"/>
                    <a:ea typeface="楷体_GB2312" pitchFamily="1" charset="-122"/>
                  </a:rPr>
                  <a:t>I</a:t>
                </a:r>
                <a:r>
                  <a:rPr lang="zh-CN" altLang="zh-CN" sz="2000" b="1" baseline="-25000">
                    <a:latin typeface="Times New Roman" panose="02020503050405090304" pitchFamily="18" charset="0"/>
                    <a:ea typeface="楷体_GB2312" pitchFamily="1" charset="-122"/>
                  </a:rPr>
                  <a:t>DSS</a:t>
                </a:r>
                <a:endParaRPr lang="zh-CN" altLang="zh-CN" sz="2000" b="1" baseline="-25000">
                  <a:latin typeface="Times New Roman" panose="02020503050405090304" pitchFamily="18" charset="0"/>
                  <a:ea typeface="楷体_GB2312" pitchFamily="1" charset="-122"/>
                </a:endParaRPr>
              </a:p>
            </p:txBody>
          </p:sp>
          <p:sp>
            <p:nvSpPr>
              <p:cNvPr id="33967" name="未知"/>
              <p:cNvSpPr/>
              <p:nvPr/>
            </p:nvSpPr>
            <p:spPr bwMode="auto">
              <a:xfrm>
                <a:off x="420" y="317"/>
                <a:ext cx="482" cy="468"/>
              </a:xfrm>
              <a:custGeom>
                <a:avLst/>
                <a:gdLst>
                  <a:gd name="T0" fmla="*/ 482 w 482"/>
                  <a:gd name="T1" fmla="*/ 0 h 468"/>
                  <a:gd name="T2" fmla="*/ 365 w 482"/>
                  <a:gd name="T3" fmla="*/ 61 h 468"/>
                  <a:gd name="T4" fmla="*/ 274 w 482"/>
                  <a:gd name="T5" fmla="*/ 111 h 468"/>
                  <a:gd name="T6" fmla="*/ 196 w 482"/>
                  <a:gd name="T7" fmla="*/ 177 h 468"/>
                  <a:gd name="T8" fmla="*/ 108 w 482"/>
                  <a:gd name="T9" fmla="*/ 282 h 468"/>
                  <a:gd name="T10" fmla="*/ 0 w 482"/>
                  <a:gd name="T11" fmla="*/ 468 h 468"/>
                </a:gdLst>
                <a:ahLst/>
                <a:cxnLst>
                  <a:cxn ang="0">
                    <a:pos x="T0" y="T1"/>
                  </a:cxn>
                  <a:cxn ang="0">
                    <a:pos x="T2" y="T3"/>
                  </a:cxn>
                  <a:cxn ang="0">
                    <a:pos x="T4" y="T5"/>
                  </a:cxn>
                  <a:cxn ang="0">
                    <a:pos x="T6" y="T7"/>
                  </a:cxn>
                  <a:cxn ang="0">
                    <a:pos x="T8" y="T9"/>
                  </a:cxn>
                  <a:cxn ang="0">
                    <a:pos x="T10" y="T11"/>
                  </a:cxn>
                </a:cxnLst>
                <a:rect l="0" t="0" r="r" b="b"/>
                <a:pathLst>
                  <a:path w="482" h="468">
                    <a:moveTo>
                      <a:pt x="482" y="0"/>
                    </a:moveTo>
                    <a:cubicBezTo>
                      <a:pt x="461" y="10"/>
                      <a:pt x="400" y="43"/>
                      <a:pt x="365" y="61"/>
                    </a:cubicBezTo>
                    <a:cubicBezTo>
                      <a:pt x="330" y="79"/>
                      <a:pt x="302" y="92"/>
                      <a:pt x="274" y="111"/>
                    </a:cubicBezTo>
                    <a:cubicBezTo>
                      <a:pt x="245" y="131"/>
                      <a:pt x="223" y="149"/>
                      <a:pt x="196" y="177"/>
                    </a:cubicBezTo>
                    <a:cubicBezTo>
                      <a:pt x="169" y="206"/>
                      <a:pt x="141" y="233"/>
                      <a:pt x="108" y="282"/>
                    </a:cubicBezTo>
                    <a:cubicBezTo>
                      <a:pt x="75" y="331"/>
                      <a:pt x="22" y="429"/>
                      <a:pt x="0" y="468"/>
                    </a:cubicBezTo>
                  </a:path>
                </a:pathLst>
              </a:custGeom>
              <a:noFill/>
              <a:ln w="38100" cmpd="sng">
                <a:solidFill>
                  <a:srgbClr val="00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968" name="Text Box 176"/>
            <p:cNvSpPr txBox="1">
              <a:spLocks noChangeArrowheads="1"/>
            </p:cNvSpPr>
            <p:nvPr/>
          </p:nvSpPr>
          <p:spPr bwMode="auto">
            <a:xfrm>
              <a:off x="409" y="103"/>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i="1">
                  <a:latin typeface="Times New Roman" panose="02020503050405090304" pitchFamily="18" charset="0"/>
                  <a:ea typeface="黑体" pitchFamily="49" charset="-122"/>
                </a:rPr>
                <a:t>O</a:t>
              </a:r>
              <a:endParaRPr lang="zh-CN" altLang="zh-CN" sz="2000" b="1" i="1">
                <a:latin typeface="Times New Roman" panose="02020503050405090304" pitchFamily="18" charset="0"/>
                <a:ea typeface="黑体" pitchFamily="49" charset="-122"/>
              </a:endParaRPr>
            </a:p>
          </p:txBody>
        </p:sp>
      </p:grpSp>
      <p:grpSp>
        <p:nvGrpSpPr>
          <p:cNvPr id="33969" name="Group 177"/>
          <p:cNvGrpSpPr/>
          <p:nvPr/>
        </p:nvGrpSpPr>
        <p:grpSpPr bwMode="auto">
          <a:xfrm>
            <a:off x="5562601" y="1550989"/>
            <a:ext cx="1889125" cy="1728787"/>
            <a:chOff x="0" y="0"/>
            <a:chExt cx="1190" cy="1089"/>
          </a:xfrm>
        </p:grpSpPr>
        <p:grpSp>
          <p:nvGrpSpPr>
            <p:cNvPr id="33970" name="Group 178"/>
            <p:cNvGrpSpPr/>
            <p:nvPr/>
          </p:nvGrpSpPr>
          <p:grpSpPr bwMode="auto">
            <a:xfrm>
              <a:off x="0" y="0"/>
              <a:ext cx="1190" cy="1089"/>
              <a:chOff x="0" y="0"/>
              <a:chExt cx="1190" cy="1089"/>
            </a:xfrm>
          </p:grpSpPr>
          <p:sp>
            <p:nvSpPr>
              <p:cNvPr id="33971" name="Line 179"/>
              <p:cNvSpPr>
                <a:spLocks noChangeShapeType="1"/>
              </p:cNvSpPr>
              <p:nvPr/>
            </p:nvSpPr>
            <p:spPr bwMode="auto">
              <a:xfrm>
                <a:off x="0" y="881"/>
                <a:ext cx="816"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72" name="Line 180"/>
              <p:cNvSpPr>
                <a:spLocks noChangeShapeType="1"/>
              </p:cNvSpPr>
              <p:nvPr/>
            </p:nvSpPr>
            <p:spPr bwMode="auto">
              <a:xfrm flipV="1">
                <a:off x="576" y="65"/>
                <a:ext cx="0" cy="816"/>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73" name="未知"/>
              <p:cNvSpPr/>
              <p:nvPr/>
            </p:nvSpPr>
            <p:spPr bwMode="auto">
              <a:xfrm>
                <a:off x="240" y="401"/>
                <a:ext cx="336" cy="480"/>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974" name="Text Box 182"/>
              <p:cNvSpPr txBox="1">
                <a:spLocks noChangeArrowheads="1"/>
              </p:cNvSpPr>
              <p:nvPr/>
            </p:nvSpPr>
            <p:spPr bwMode="auto">
              <a:xfrm>
                <a:off x="768" y="768"/>
                <a:ext cx="3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3975" name="Text Box 183"/>
              <p:cNvSpPr txBox="1">
                <a:spLocks noChangeArrowheads="1"/>
              </p:cNvSpPr>
              <p:nvPr/>
            </p:nvSpPr>
            <p:spPr bwMode="auto">
              <a:xfrm>
                <a:off x="576" y="0"/>
                <a:ext cx="57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r>
                  <a:rPr lang="zh-CN" altLang="zh-CN" sz="2000" b="1">
                    <a:latin typeface="Times New Roman" panose="02020503050405090304" pitchFamily="18" charset="0"/>
                  </a:rPr>
                  <a:t> /mA</a:t>
                </a:r>
                <a:endParaRPr lang="zh-CN" altLang="zh-CN" sz="2000" b="1">
                  <a:latin typeface="Times New Roman" panose="02020503050405090304" pitchFamily="18" charset="0"/>
                </a:endParaRPr>
              </a:p>
            </p:txBody>
          </p:sp>
          <p:sp>
            <p:nvSpPr>
              <p:cNvPr id="33976" name="Rectangle 184"/>
              <p:cNvSpPr>
                <a:spLocks noChangeArrowheads="1"/>
              </p:cNvSpPr>
              <p:nvPr/>
            </p:nvSpPr>
            <p:spPr bwMode="auto">
              <a:xfrm>
                <a:off x="192" y="837"/>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solidFill>
                      <a:srgbClr val="0033CC"/>
                    </a:solidFill>
                    <a:latin typeface="Times New Roman" panose="02020503050405090304" pitchFamily="18" charset="0"/>
                    <a:cs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cs typeface="Times New Roman" panose="02020503050405090304" pitchFamily="18" charset="0"/>
                    <a:sym typeface="Symbol" panose="05050102010706020507" pitchFamily="18" charset="2"/>
                  </a:rPr>
                  <a:t>P</a:t>
                </a:r>
                <a:endParaRPr lang="zh-CN" altLang="zh-CN" sz="2000" b="1" baseline="-25000">
                  <a:solidFill>
                    <a:srgbClr val="0033CC"/>
                  </a:solidFill>
                  <a:latin typeface="Times New Roman" panose="02020503050405090304" pitchFamily="18" charset="0"/>
                  <a:sym typeface="Symbol" panose="05050102010706020507" pitchFamily="18" charset="2"/>
                </a:endParaRPr>
              </a:p>
            </p:txBody>
          </p:sp>
          <p:sp>
            <p:nvSpPr>
              <p:cNvPr id="33977" name="Rectangle 185"/>
              <p:cNvSpPr>
                <a:spLocks noChangeArrowheads="1"/>
              </p:cNvSpPr>
              <p:nvPr/>
            </p:nvSpPr>
            <p:spPr bwMode="auto">
              <a:xfrm>
                <a:off x="528" y="161"/>
                <a:ext cx="662" cy="2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zh-CN" altLang="zh-CN" sz="2000" b="1" i="1">
                    <a:latin typeface="Times New Roman" panose="02020503050405090304" pitchFamily="18" charset="0"/>
                    <a:ea typeface="楷体_GB2312" pitchFamily="1" charset="-122"/>
                  </a:rPr>
                  <a:t>I</a:t>
                </a:r>
                <a:r>
                  <a:rPr lang="zh-CN" altLang="zh-CN" sz="2000" b="1" baseline="-25000">
                    <a:latin typeface="Times New Roman" panose="02020503050405090304" pitchFamily="18" charset="0"/>
                    <a:ea typeface="楷体_GB2312" pitchFamily="1" charset="-122"/>
                  </a:rPr>
                  <a:t>DSS</a:t>
                </a:r>
                <a:endParaRPr lang="zh-CN" altLang="zh-CN" sz="2000" b="1" baseline="-25000">
                  <a:latin typeface="Times New Roman" panose="02020503050405090304" pitchFamily="18" charset="0"/>
                  <a:ea typeface="楷体_GB2312" pitchFamily="1" charset="-122"/>
                </a:endParaRPr>
              </a:p>
            </p:txBody>
          </p:sp>
        </p:grpSp>
        <p:sp>
          <p:nvSpPr>
            <p:cNvPr id="33978" name="Text Box 186"/>
            <p:cNvSpPr txBox="1">
              <a:spLocks noChangeArrowheads="1"/>
            </p:cNvSpPr>
            <p:nvPr/>
          </p:nvSpPr>
          <p:spPr bwMode="auto">
            <a:xfrm>
              <a:off x="432" y="837"/>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000" b="1" i="1">
                  <a:latin typeface="Times New Roman" panose="02020503050405090304" pitchFamily="18" charset="0"/>
                  <a:ea typeface="黑体" pitchFamily="49" charset="-122"/>
                </a:rPr>
                <a:t>O</a:t>
              </a:r>
              <a:endParaRPr lang="zh-CN" altLang="zh-CN" sz="2000" b="1" i="1">
                <a:latin typeface="Times New Roman" panose="02020503050405090304" pitchFamily="18" charset="0"/>
                <a:ea typeface="黑体" pitchFamily="49" charset="-122"/>
              </a:endParaRPr>
            </a:p>
          </p:txBody>
        </p:sp>
      </p:gr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3921"/>
                                        </p:tgtEl>
                                        <p:attrNameLst>
                                          <p:attrName>style.visibility</p:attrName>
                                        </p:attrNameLst>
                                      </p:cBhvr>
                                      <p:to>
                                        <p:strVal val="visible"/>
                                      </p:to>
                                    </p:set>
                                    <p:animEffect transition="in" filter="dissolve">
                                      <p:cBhvr>
                                        <p:cTn id="7" dur="500"/>
                                        <p:tgtEl>
                                          <p:spTgt spid="339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794"/>
                                        </p:tgtEl>
                                        <p:attrNameLst>
                                          <p:attrName>style.visibility</p:attrName>
                                        </p:attrNameLst>
                                      </p:cBhvr>
                                      <p:to>
                                        <p:strVal val="visible"/>
                                      </p:to>
                                    </p:set>
                                    <p:animEffect transition="in" filter="wipe(up)">
                                      <p:cBhvr>
                                        <p:cTn id="12" dur="500"/>
                                        <p:tgtEl>
                                          <p:spTgt spid="337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839"/>
                                        </p:tgtEl>
                                        <p:attrNameLst>
                                          <p:attrName>style.visibility</p:attrName>
                                        </p:attrNameLst>
                                      </p:cBhvr>
                                      <p:to>
                                        <p:strVal val="visible"/>
                                      </p:to>
                                    </p:set>
                                    <p:animEffect transition="in" filter="wipe(left)">
                                      <p:cBhvr>
                                        <p:cTn id="17" dur="500"/>
                                        <p:tgtEl>
                                          <p:spTgt spid="338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969"/>
                                        </p:tgtEl>
                                        <p:attrNameLst>
                                          <p:attrName>style.visibility</p:attrName>
                                        </p:attrNameLst>
                                      </p:cBhvr>
                                      <p:to>
                                        <p:strVal val="visible"/>
                                      </p:to>
                                    </p:set>
                                    <p:animEffect transition="in" filter="wipe(left)">
                                      <p:cBhvr>
                                        <p:cTn id="22" dur="500"/>
                                        <p:tgtEl>
                                          <p:spTgt spid="339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941"/>
                                        </p:tgtEl>
                                        <p:attrNameLst>
                                          <p:attrName>style.visibility</p:attrName>
                                        </p:attrNameLst>
                                      </p:cBhvr>
                                      <p:to>
                                        <p:strVal val="visible"/>
                                      </p:to>
                                    </p:set>
                                    <p:animEffect transition="in" filter="wipe(left)">
                                      <p:cBhvr>
                                        <p:cTn id="27" dur="500"/>
                                        <p:tgtEl>
                                          <p:spTgt spid="339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856"/>
                                        </p:tgtEl>
                                        <p:attrNameLst>
                                          <p:attrName>style.visibility</p:attrName>
                                        </p:attrNameLst>
                                      </p:cBhvr>
                                      <p:to>
                                        <p:strVal val="visible"/>
                                      </p:to>
                                    </p:set>
                                    <p:animEffect transition="in" filter="wipe(left)">
                                      <p:cBhvr>
                                        <p:cTn id="32" dur="500"/>
                                        <p:tgtEl>
                                          <p:spTgt spid="338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959"/>
                                        </p:tgtEl>
                                        <p:attrNameLst>
                                          <p:attrName>style.visibility</p:attrName>
                                        </p:attrNameLst>
                                      </p:cBhvr>
                                      <p:to>
                                        <p:strVal val="visible"/>
                                      </p:to>
                                    </p:set>
                                    <p:animEffect transition="in" filter="wipe(left)">
                                      <p:cBhvr>
                                        <p:cTn id="37" dur="500"/>
                                        <p:tgtEl>
                                          <p:spTgt spid="339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873"/>
                                        </p:tgtEl>
                                        <p:attrNameLst>
                                          <p:attrName>style.visibility</p:attrName>
                                        </p:attrNameLst>
                                      </p:cBhvr>
                                      <p:to>
                                        <p:strVal val="visible"/>
                                      </p:to>
                                    </p:set>
                                    <p:animEffect transition="in" filter="wipe(left)">
                                      <p:cBhvr>
                                        <p:cTn id="42" dur="500"/>
                                        <p:tgtEl>
                                          <p:spTgt spid="338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3890"/>
                                        </p:tgtEl>
                                        <p:attrNameLst>
                                          <p:attrName>style.visibility</p:attrName>
                                        </p:attrNameLst>
                                      </p:cBhvr>
                                      <p:to>
                                        <p:strVal val="visible"/>
                                      </p:to>
                                    </p:set>
                                    <p:animEffect transition="in" filter="wipe(left)">
                                      <p:cBhvr>
                                        <p:cTn id="47" dur="500"/>
                                        <p:tgtEl>
                                          <p:spTgt spid="3389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3912"/>
                                        </p:tgtEl>
                                        <p:attrNameLst>
                                          <p:attrName>style.visibility</p:attrName>
                                        </p:attrNameLst>
                                      </p:cBhvr>
                                      <p:to>
                                        <p:strVal val="visible"/>
                                      </p:to>
                                    </p:set>
                                    <p:animEffect transition="in" filter="wipe(left)">
                                      <p:cBhvr>
                                        <p:cTn id="52" dur="500"/>
                                        <p:tgtEl>
                                          <p:spTgt spid="339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3922"/>
                                        </p:tgtEl>
                                        <p:attrNameLst>
                                          <p:attrName>style.visibility</p:attrName>
                                        </p:attrNameLst>
                                      </p:cBhvr>
                                      <p:to>
                                        <p:strVal val="visible"/>
                                      </p:to>
                                    </p:set>
                                    <p:animEffect transition="in" filter="wipe(left)">
                                      <p:cBhvr>
                                        <p:cTn id="57" dur="500"/>
                                        <p:tgtEl>
                                          <p:spTgt spid="33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21" grpId="0"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Group 2"/>
          <p:cNvGraphicFramePr>
            <a:graphicFrameLocks noGrp="1"/>
          </p:cNvGraphicFramePr>
          <p:nvPr/>
        </p:nvGraphicFramePr>
        <p:xfrm>
          <a:off x="1684338" y="685800"/>
          <a:ext cx="8610600" cy="5715000"/>
        </p:xfrm>
        <a:graphic>
          <a:graphicData uri="http://schemas.openxmlformats.org/drawingml/2006/table">
            <a:tbl>
              <a:tblPr/>
              <a:tblGrid>
                <a:gridCol w="1219200"/>
                <a:gridCol w="533400"/>
                <a:gridCol w="1981200"/>
                <a:gridCol w="2209800"/>
                <a:gridCol w="2667000"/>
              </a:tblGrid>
              <a:tr h="533400">
                <a:tc gridSpan="2">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种 类</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符 号</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转移特性曲线</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rPr>
                        <a:t>输出特性曲线</a:t>
                      </a:r>
                      <a:endParaRPr kumimoji="0" lang="zh-CN" altLang="zh-CN" sz="2400" b="1" i="0" u="none" strike="noStrike" cap="none" normalizeH="0" baseline="0">
                        <a:ln>
                          <a:noFill/>
                        </a:ln>
                        <a:solidFill>
                          <a:srgbClr val="0000FF"/>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12925">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绝缘</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栅型</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N 沟道</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耗尽型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92275">
                <a:tc rowSpan="2">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绝缘</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栅型</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10000"/>
                        </a:spcBef>
                        <a:spcAft>
                          <a:spcPct val="0"/>
                        </a:spcAft>
                        <a:buClrTx/>
                        <a:buSzTx/>
                        <a:buFontTx/>
                        <a:buNone/>
                      </a:pPr>
                      <a:r>
                        <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rPr>
                        <a:t>P 沟道</a:t>
                      </a:r>
                      <a:endParaRPr kumimoji="0" lang="zh-CN" altLang="zh-CN" sz="2400" b="1" i="0" u="none" strike="noStrike" cap="none" normalizeH="0" baseline="0">
                        <a:ln>
                          <a:noFill/>
                        </a:ln>
                        <a:solidFill>
                          <a:srgbClr val="9900CC"/>
                        </a:solidFill>
                        <a:effectLst/>
                        <a:latin typeface="Arial" panose="020B0604020202090204" pitchFamily="34" charset="0"/>
                        <a:ea typeface="宋体" pitchFamily="2"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增强型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76400">
                <a:tc vMerge="1">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rPr>
                        <a:t>耗尽型</a:t>
                      </a:r>
                      <a:endParaRPr kumimoji="0" lang="zh-CN" altLang="zh-CN" sz="24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90204" pitchFamily="34" charset="0"/>
                          <a:ea typeface="宋体" pitchFamily="2" charset="-122"/>
                        </a:defRPr>
                      </a:lvl1pPr>
                      <a:lvl2pPr>
                        <a:spcBef>
                          <a:spcPct val="20000"/>
                        </a:spcBef>
                        <a:defRPr sz="2400">
                          <a:solidFill>
                            <a:schemeClr val="tx1"/>
                          </a:solidFill>
                          <a:latin typeface="Arial" panose="020B0604020202090204" pitchFamily="34" charset="0"/>
                          <a:ea typeface="宋体" pitchFamily="2" charset="-122"/>
                        </a:defRPr>
                      </a:lvl2pPr>
                      <a:lvl3pPr>
                        <a:spcBef>
                          <a:spcPct val="20000"/>
                        </a:spcBef>
                        <a:defRPr sz="2000">
                          <a:solidFill>
                            <a:schemeClr val="tx1"/>
                          </a:solidFill>
                          <a:latin typeface="Arial" panose="020B0604020202090204" pitchFamily="34" charset="0"/>
                          <a:ea typeface="宋体" pitchFamily="2" charset="-122"/>
                        </a:defRPr>
                      </a:lvl3pPr>
                      <a:lvl4pPr>
                        <a:spcBef>
                          <a:spcPct val="20000"/>
                        </a:spcBef>
                        <a:defRPr>
                          <a:solidFill>
                            <a:schemeClr val="tx1"/>
                          </a:solidFill>
                          <a:latin typeface="Arial" panose="020B0604020202090204" pitchFamily="34" charset="0"/>
                          <a:ea typeface="宋体" pitchFamily="2" charset="-122"/>
                        </a:defRPr>
                      </a:lvl4pPr>
                      <a:lvl5pPr>
                        <a:spcBef>
                          <a:spcPct val="20000"/>
                        </a:spcBef>
                        <a:defRPr>
                          <a:solidFill>
                            <a:schemeClr val="tx1"/>
                          </a:solidFill>
                          <a:latin typeface="Arial" panose="020B0604020202090204" pitchFamily="34" charset="0"/>
                          <a:ea typeface="宋体" pitchFamily="2" charset="-122"/>
                        </a:defRPr>
                      </a:lvl5pPr>
                      <a:lvl6pPr fontAlgn="base">
                        <a:spcBef>
                          <a:spcPct val="20000"/>
                        </a:spcBef>
                        <a:spcAft>
                          <a:spcPct val="0"/>
                        </a:spcAft>
                        <a:defRPr>
                          <a:solidFill>
                            <a:schemeClr val="tx1"/>
                          </a:solidFill>
                          <a:latin typeface="Arial" panose="020B0604020202090204" pitchFamily="34" charset="0"/>
                          <a:ea typeface="宋体" pitchFamily="2" charset="-122"/>
                        </a:defRPr>
                      </a:lvl6pPr>
                      <a:lvl7pPr fontAlgn="base">
                        <a:spcBef>
                          <a:spcPct val="20000"/>
                        </a:spcBef>
                        <a:spcAft>
                          <a:spcPct val="0"/>
                        </a:spcAft>
                        <a:defRPr>
                          <a:solidFill>
                            <a:schemeClr val="tx1"/>
                          </a:solidFill>
                          <a:latin typeface="Arial" panose="020B0604020202090204" pitchFamily="34" charset="0"/>
                          <a:ea typeface="宋体" pitchFamily="2" charset="-122"/>
                        </a:defRPr>
                      </a:lvl7pPr>
                      <a:lvl8pPr fontAlgn="base">
                        <a:spcBef>
                          <a:spcPct val="20000"/>
                        </a:spcBef>
                        <a:spcAft>
                          <a:spcPct val="0"/>
                        </a:spcAft>
                        <a:defRPr>
                          <a:solidFill>
                            <a:schemeClr val="tx1"/>
                          </a:solidFill>
                          <a:latin typeface="Arial" panose="020B0604020202090204" pitchFamily="34" charset="0"/>
                          <a:ea typeface="宋体" pitchFamily="2" charset="-122"/>
                        </a:defRPr>
                      </a:lvl8pPr>
                      <a:lvl9pPr fontAlgn="base">
                        <a:spcBef>
                          <a:spcPct val="20000"/>
                        </a:spcBef>
                        <a:spcAft>
                          <a:spcPct val="0"/>
                        </a:spcAft>
                        <a:defRPr>
                          <a:solidFill>
                            <a:schemeClr val="tx1"/>
                          </a:solidFill>
                          <a:latin typeface="Arial" panose="020B060402020209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4861" name="Group 45"/>
          <p:cNvGrpSpPr/>
          <p:nvPr/>
        </p:nvGrpSpPr>
        <p:grpSpPr bwMode="auto">
          <a:xfrm>
            <a:off x="3649664" y="1179512"/>
            <a:ext cx="1692275" cy="1773238"/>
            <a:chOff x="0" y="-63"/>
            <a:chExt cx="1066" cy="1117"/>
          </a:xfrm>
        </p:grpSpPr>
        <p:grpSp>
          <p:nvGrpSpPr>
            <p:cNvPr id="34862" name="Group 46"/>
            <p:cNvGrpSpPr/>
            <p:nvPr/>
          </p:nvGrpSpPr>
          <p:grpSpPr bwMode="auto">
            <a:xfrm>
              <a:off x="720" y="96"/>
              <a:ext cx="346" cy="288"/>
              <a:chOff x="0" y="0"/>
              <a:chExt cx="346" cy="288"/>
            </a:xfrm>
          </p:grpSpPr>
          <p:sp>
            <p:nvSpPr>
              <p:cNvPr id="34863" name="Line 47"/>
              <p:cNvSpPr>
                <a:spLocks noChangeShapeType="1"/>
              </p:cNvSpPr>
              <p:nvPr/>
            </p:nvSpPr>
            <p:spPr bwMode="auto">
              <a:xfrm>
                <a:off x="0" y="48"/>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64" name="Text Box 48"/>
              <p:cNvSpPr txBox="1">
                <a:spLocks noChangeArrowheads="1"/>
              </p:cNvSpPr>
              <p:nvPr/>
            </p:nvSpPr>
            <p:spPr bwMode="auto">
              <a:xfrm>
                <a:off x="0" y="0"/>
                <a:ext cx="3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rPr>
                  <a:t>I</a:t>
                </a:r>
                <a:r>
                  <a:rPr lang="zh-CN" altLang="zh-CN" sz="2000" b="1" baseline="-25000">
                    <a:solidFill>
                      <a:srgbClr val="0033CC"/>
                    </a:solidFill>
                    <a:latin typeface="Times New Roman" panose="02020503050405090304" pitchFamily="18" charset="0"/>
                  </a:rPr>
                  <a:t>D</a:t>
                </a:r>
                <a:endParaRPr lang="zh-CN" altLang="zh-CN" sz="2000" b="1" baseline="-25000">
                  <a:solidFill>
                    <a:srgbClr val="0033CC"/>
                  </a:solidFill>
                  <a:latin typeface="Times New Roman" panose="02020503050405090304" pitchFamily="18" charset="0"/>
                </a:endParaRPr>
              </a:p>
            </p:txBody>
          </p:sp>
        </p:grpSp>
        <p:grpSp>
          <p:nvGrpSpPr>
            <p:cNvPr id="34865" name="Group 49"/>
            <p:cNvGrpSpPr/>
            <p:nvPr/>
          </p:nvGrpSpPr>
          <p:grpSpPr bwMode="auto">
            <a:xfrm>
              <a:off x="0" y="-63"/>
              <a:ext cx="936" cy="1117"/>
              <a:chOff x="0" y="-63"/>
              <a:chExt cx="936" cy="1117"/>
            </a:xfrm>
          </p:grpSpPr>
          <p:sp>
            <p:nvSpPr>
              <p:cNvPr id="34866" name="Line 50"/>
              <p:cNvSpPr>
                <a:spLocks noChangeShapeType="1"/>
              </p:cNvSpPr>
              <p:nvPr/>
            </p:nvSpPr>
            <p:spPr bwMode="auto">
              <a:xfrm>
                <a:off x="318" y="322"/>
                <a:ext cx="0" cy="242"/>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67" name="Line 51"/>
              <p:cNvSpPr>
                <a:spLocks noChangeShapeType="1"/>
              </p:cNvSpPr>
              <p:nvPr/>
            </p:nvSpPr>
            <p:spPr bwMode="auto">
              <a:xfrm>
                <a:off x="409" y="282"/>
                <a:ext cx="0" cy="323"/>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68" name="Line 52"/>
              <p:cNvSpPr>
                <a:spLocks noChangeShapeType="1"/>
              </p:cNvSpPr>
              <p:nvPr/>
            </p:nvSpPr>
            <p:spPr bwMode="auto">
              <a:xfrm>
                <a:off x="409" y="322"/>
                <a:ext cx="90"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869" name="Line 53"/>
              <p:cNvSpPr>
                <a:spLocks noChangeShapeType="1"/>
              </p:cNvSpPr>
              <p:nvPr/>
            </p:nvSpPr>
            <p:spPr bwMode="auto">
              <a:xfrm>
                <a:off x="409" y="443"/>
                <a:ext cx="181"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70" name="Line 54"/>
              <p:cNvSpPr>
                <a:spLocks noChangeShapeType="1"/>
              </p:cNvSpPr>
              <p:nvPr/>
            </p:nvSpPr>
            <p:spPr bwMode="auto">
              <a:xfrm>
                <a:off x="409" y="564"/>
                <a:ext cx="90"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71" name="Line 55"/>
              <p:cNvSpPr>
                <a:spLocks noChangeShapeType="1"/>
              </p:cNvSpPr>
              <p:nvPr/>
            </p:nvSpPr>
            <p:spPr bwMode="auto">
              <a:xfrm flipV="1">
                <a:off x="499" y="121"/>
                <a:ext cx="0" cy="201"/>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72" name="Line 56"/>
              <p:cNvSpPr>
                <a:spLocks noChangeShapeType="1"/>
              </p:cNvSpPr>
              <p:nvPr/>
            </p:nvSpPr>
            <p:spPr bwMode="auto">
              <a:xfrm>
                <a:off x="136" y="564"/>
                <a:ext cx="18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73" name="Oval 57"/>
              <p:cNvSpPr>
                <a:spLocks noChangeArrowheads="1"/>
              </p:cNvSpPr>
              <p:nvPr/>
            </p:nvSpPr>
            <p:spPr bwMode="auto">
              <a:xfrm>
                <a:off x="91" y="398"/>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874" name="Line 58"/>
              <p:cNvSpPr>
                <a:spLocks noChangeShapeType="1"/>
              </p:cNvSpPr>
              <p:nvPr/>
            </p:nvSpPr>
            <p:spPr bwMode="auto">
              <a:xfrm flipV="1">
                <a:off x="499" y="564"/>
                <a:ext cx="0" cy="242"/>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875" name="Oval 59"/>
              <p:cNvSpPr>
                <a:spLocks noChangeArrowheads="1"/>
              </p:cNvSpPr>
              <p:nvPr/>
            </p:nvSpPr>
            <p:spPr bwMode="auto">
              <a:xfrm>
                <a:off x="772" y="277"/>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876" name="Oval 60"/>
              <p:cNvSpPr>
                <a:spLocks noChangeArrowheads="1"/>
              </p:cNvSpPr>
              <p:nvPr/>
            </p:nvSpPr>
            <p:spPr bwMode="auto">
              <a:xfrm>
                <a:off x="478" y="663"/>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877" name="Oval 61"/>
              <p:cNvSpPr>
                <a:spLocks noChangeArrowheads="1"/>
              </p:cNvSpPr>
              <p:nvPr/>
            </p:nvSpPr>
            <p:spPr bwMode="auto">
              <a:xfrm>
                <a:off x="478" y="-63"/>
                <a:ext cx="164" cy="327"/>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878" name="Rectangle 62"/>
              <p:cNvSpPr>
                <a:spLocks noChangeArrowheads="1"/>
              </p:cNvSpPr>
              <p:nvPr/>
            </p:nvSpPr>
            <p:spPr bwMode="auto">
              <a:xfrm>
                <a:off x="499" y="76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3300"/>
                    </a:solidFill>
                    <a:latin typeface="Times New Roman" panose="02020503050405090304" pitchFamily="18" charset="0"/>
                  </a:rPr>
                  <a:t>S</a:t>
                </a:r>
                <a:endParaRPr lang="zh-CN" altLang="zh-CN" sz="2400" b="1">
                  <a:solidFill>
                    <a:srgbClr val="FF3300"/>
                  </a:solidFill>
                  <a:latin typeface="Times New Roman" panose="02020503050405090304" pitchFamily="18" charset="0"/>
                </a:endParaRPr>
              </a:p>
            </p:txBody>
          </p:sp>
          <p:sp>
            <p:nvSpPr>
              <p:cNvPr id="34879" name="Rectangle 63"/>
              <p:cNvSpPr>
                <a:spLocks noChangeArrowheads="1"/>
              </p:cNvSpPr>
              <p:nvPr/>
            </p:nvSpPr>
            <p:spPr bwMode="auto">
              <a:xfrm>
                <a:off x="0" y="595"/>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4880" name="Rectangle 64"/>
              <p:cNvSpPr>
                <a:spLocks noChangeArrowheads="1"/>
              </p:cNvSpPr>
              <p:nvPr/>
            </p:nvSpPr>
            <p:spPr bwMode="auto">
              <a:xfrm>
                <a:off x="499" y="0"/>
                <a:ext cx="2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sp>
            <p:nvSpPr>
              <p:cNvPr id="34881" name="Rectangle 65"/>
              <p:cNvSpPr>
                <a:spLocks noChangeArrowheads="1"/>
              </p:cNvSpPr>
              <p:nvPr/>
            </p:nvSpPr>
            <p:spPr bwMode="auto">
              <a:xfrm>
                <a:off x="681" y="475"/>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0033CC"/>
                    </a:solidFill>
                    <a:latin typeface="Times New Roman" panose="02020503050405090304" pitchFamily="18" charset="0"/>
                  </a:rPr>
                  <a:t>B</a:t>
                </a:r>
                <a:endParaRPr lang="zh-CN" altLang="zh-CN" sz="2000" b="1">
                  <a:solidFill>
                    <a:srgbClr val="0033CC"/>
                  </a:solidFill>
                  <a:latin typeface="Times New Roman" panose="02020503050405090304" pitchFamily="18" charset="0"/>
                </a:endParaRPr>
              </a:p>
            </p:txBody>
          </p:sp>
          <p:sp>
            <p:nvSpPr>
              <p:cNvPr id="34882" name="Line 66"/>
              <p:cNvSpPr>
                <a:spLocks noChangeShapeType="1"/>
              </p:cNvSpPr>
              <p:nvPr/>
            </p:nvSpPr>
            <p:spPr bwMode="auto">
              <a:xfrm>
                <a:off x="454" y="443"/>
                <a:ext cx="318"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4883" name="Group 67"/>
          <p:cNvGrpSpPr/>
          <p:nvPr/>
        </p:nvGrpSpPr>
        <p:grpSpPr bwMode="auto">
          <a:xfrm>
            <a:off x="7551738" y="1222376"/>
            <a:ext cx="3116262" cy="1812925"/>
            <a:chOff x="0" y="0"/>
            <a:chExt cx="1963" cy="1142"/>
          </a:xfrm>
        </p:grpSpPr>
        <p:sp>
          <p:nvSpPr>
            <p:cNvPr id="34884" name="Line 68"/>
            <p:cNvSpPr>
              <a:spLocks noChangeShapeType="1"/>
            </p:cNvSpPr>
            <p:nvPr/>
          </p:nvSpPr>
          <p:spPr bwMode="auto">
            <a:xfrm>
              <a:off x="283" y="900"/>
              <a:ext cx="1259" cy="0"/>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85" name="Line 69"/>
            <p:cNvSpPr>
              <a:spLocks noChangeShapeType="1"/>
            </p:cNvSpPr>
            <p:nvPr/>
          </p:nvSpPr>
          <p:spPr bwMode="auto">
            <a:xfrm flipV="1">
              <a:off x="283" y="132"/>
              <a:ext cx="0" cy="768"/>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86" name="Line 70"/>
            <p:cNvSpPr>
              <a:spLocks noChangeShapeType="1"/>
            </p:cNvSpPr>
            <p:nvPr/>
          </p:nvSpPr>
          <p:spPr bwMode="auto">
            <a:xfrm>
              <a:off x="283" y="70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87" name="Line 71"/>
            <p:cNvSpPr>
              <a:spLocks noChangeShapeType="1"/>
            </p:cNvSpPr>
            <p:nvPr/>
          </p:nvSpPr>
          <p:spPr bwMode="auto">
            <a:xfrm>
              <a:off x="283" y="46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88" name="Line 72"/>
            <p:cNvSpPr>
              <a:spLocks noChangeShapeType="1"/>
            </p:cNvSpPr>
            <p:nvPr/>
          </p:nvSpPr>
          <p:spPr bwMode="auto">
            <a:xfrm>
              <a:off x="283" y="22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89" name="未知"/>
            <p:cNvSpPr/>
            <p:nvPr/>
          </p:nvSpPr>
          <p:spPr bwMode="auto">
            <a:xfrm>
              <a:off x="283" y="633"/>
              <a:ext cx="1218"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90" name="未知"/>
            <p:cNvSpPr/>
            <p:nvPr/>
          </p:nvSpPr>
          <p:spPr bwMode="auto">
            <a:xfrm>
              <a:off x="283" y="435"/>
              <a:ext cx="1185" cy="48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91" name="未知"/>
            <p:cNvSpPr/>
            <p:nvPr/>
          </p:nvSpPr>
          <p:spPr bwMode="auto">
            <a:xfrm>
              <a:off x="324" y="239"/>
              <a:ext cx="1130" cy="490"/>
            </a:xfrm>
            <a:custGeom>
              <a:avLst/>
              <a:gdLst>
                <a:gd name="T0" fmla="*/ 0 w 1336"/>
                <a:gd name="T1" fmla="*/ 490 h 490"/>
                <a:gd name="T2" fmla="*/ 32 w 1336"/>
                <a:gd name="T3" fmla="*/ 285 h 490"/>
                <a:gd name="T4" fmla="*/ 88 w 1336"/>
                <a:gd name="T5" fmla="*/ 117 h 490"/>
                <a:gd name="T6" fmla="*/ 184 w 1336"/>
                <a:gd name="T7" fmla="*/ 37 h 490"/>
                <a:gd name="T8" fmla="*/ 360 w 1336"/>
                <a:gd name="T9" fmla="*/ 5 h 490"/>
                <a:gd name="T10" fmla="*/ 488 w 1336"/>
                <a:gd name="T11" fmla="*/ 5 h 490"/>
                <a:gd name="T12" fmla="*/ 976 w 1336"/>
                <a:gd name="T13" fmla="*/ 5 h 490"/>
                <a:gd name="T14" fmla="*/ 1336 w 1336"/>
                <a:gd name="T15" fmla="*/ 5 h 4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6" h="490">
                  <a:moveTo>
                    <a:pt x="0" y="490"/>
                  </a:moveTo>
                  <a:cubicBezTo>
                    <a:pt x="5" y="456"/>
                    <a:pt x="17" y="347"/>
                    <a:pt x="32" y="285"/>
                  </a:cubicBezTo>
                  <a:cubicBezTo>
                    <a:pt x="47" y="223"/>
                    <a:pt x="63" y="158"/>
                    <a:pt x="88" y="117"/>
                  </a:cubicBezTo>
                  <a:cubicBezTo>
                    <a:pt x="113" y="76"/>
                    <a:pt x="139" y="56"/>
                    <a:pt x="184" y="37"/>
                  </a:cubicBezTo>
                  <a:cubicBezTo>
                    <a:pt x="229" y="18"/>
                    <a:pt x="309" y="10"/>
                    <a:pt x="360" y="5"/>
                  </a:cubicBezTo>
                  <a:cubicBezTo>
                    <a:pt x="411" y="0"/>
                    <a:pt x="385" y="5"/>
                    <a:pt x="488" y="5"/>
                  </a:cubicBezTo>
                  <a:cubicBezTo>
                    <a:pt x="591" y="5"/>
                    <a:pt x="835" y="5"/>
                    <a:pt x="976" y="5"/>
                  </a:cubicBezTo>
                  <a:cubicBezTo>
                    <a:pt x="1117" y="5"/>
                    <a:pt x="1261" y="5"/>
                    <a:pt x="1336" y="5"/>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92" name="未知"/>
            <p:cNvSpPr/>
            <p:nvPr/>
          </p:nvSpPr>
          <p:spPr bwMode="auto">
            <a:xfrm>
              <a:off x="283" y="852"/>
              <a:ext cx="117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93" name="Text Box 77"/>
            <p:cNvSpPr txBox="1">
              <a:spLocks noChangeArrowheads="1"/>
            </p:cNvSpPr>
            <p:nvPr/>
          </p:nvSpPr>
          <p:spPr bwMode="auto">
            <a:xfrm>
              <a:off x="1358" y="890"/>
              <a:ext cx="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a:t>
              </a:r>
              <a:endParaRPr lang="zh-CN" altLang="zh-CN" sz="2000" b="1">
                <a:latin typeface="Times New Roman" panose="02020503050405090304" pitchFamily="18" charset="0"/>
              </a:endParaRPr>
            </a:p>
          </p:txBody>
        </p:sp>
        <p:sp>
          <p:nvSpPr>
            <p:cNvPr id="34894" name="Text Box 78"/>
            <p:cNvSpPr txBox="1">
              <a:spLocks noChangeArrowheads="1"/>
            </p:cNvSpPr>
            <p:nvPr/>
          </p:nvSpPr>
          <p:spPr bwMode="auto">
            <a:xfrm>
              <a:off x="0" y="19"/>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895" name="Rectangle 79"/>
            <p:cNvSpPr>
              <a:spLocks noChangeArrowheads="1"/>
            </p:cNvSpPr>
            <p:nvPr/>
          </p:nvSpPr>
          <p:spPr bwMode="auto">
            <a:xfrm>
              <a:off x="1339" y="37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_</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4896" name="Rectangle 80"/>
            <p:cNvSpPr>
              <a:spLocks noChangeArrowheads="1"/>
            </p:cNvSpPr>
            <p:nvPr/>
          </p:nvSpPr>
          <p:spPr bwMode="auto">
            <a:xfrm>
              <a:off x="1339" y="21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FF3300"/>
                  </a:solidFill>
                  <a:latin typeface="Times New Roman" panose="02020503050405090304" pitchFamily="18" charset="0"/>
                  <a:sym typeface="Symbol" panose="05050102010706020507" pitchFamily="18" charset="2"/>
                </a:rPr>
                <a:t>U</a:t>
              </a:r>
              <a:r>
                <a:rPr lang="zh-CN" altLang="zh-CN" sz="2000" b="1" baseline="-25000">
                  <a:solidFill>
                    <a:srgbClr val="FF3300"/>
                  </a:solidFill>
                  <a:latin typeface="Times New Roman" panose="02020503050405090304" pitchFamily="18" charset="0"/>
                  <a:sym typeface="Symbol" panose="05050102010706020507" pitchFamily="18" charset="2"/>
                </a:rPr>
                <a:t>GS</a:t>
              </a:r>
              <a:r>
                <a:rPr lang="zh-CN" altLang="zh-CN" sz="2000" b="1">
                  <a:solidFill>
                    <a:srgbClr val="FF3300"/>
                  </a:solidFill>
                  <a:latin typeface="Times New Roman" panose="02020503050405090304" pitchFamily="18" charset="0"/>
                  <a:sym typeface="Symbol" panose="05050102010706020507" pitchFamily="18" charset="2"/>
                </a:rPr>
                <a:t>=0</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4897" name="Rectangle 81"/>
            <p:cNvSpPr>
              <a:spLocks noChangeArrowheads="1"/>
            </p:cNvSpPr>
            <p:nvPr/>
          </p:nvSpPr>
          <p:spPr bwMode="auto">
            <a:xfrm>
              <a:off x="1339" y="0"/>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4898" name="Rectangle 82"/>
            <p:cNvSpPr>
              <a:spLocks noChangeArrowheads="1"/>
            </p:cNvSpPr>
            <p:nvPr/>
          </p:nvSpPr>
          <p:spPr bwMode="auto">
            <a:xfrm>
              <a:off x="1339" y="37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_</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4899" name="Rectangle 83"/>
            <p:cNvSpPr>
              <a:spLocks noChangeArrowheads="1"/>
            </p:cNvSpPr>
            <p:nvPr/>
          </p:nvSpPr>
          <p:spPr bwMode="auto">
            <a:xfrm>
              <a:off x="1327" y="58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cs typeface="Times New Roman" panose="02020503050405090304" pitchFamily="18" charset="0"/>
                  <a:sym typeface="Symbol" panose="05050102010706020507" pitchFamily="18" charset="2"/>
                </a:rPr>
                <a:t>_</a:t>
              </a:r>
              <a:endParaRPr lang="zh-CN" altLang="zh-CN" sz="2000" b="1">
                <a:solidFill>
                  <a:srgbClr val="FF3300"/>
                </a:solidFill>
                <a:latin typeface="Times New Roman" panose="02020503050405090304" pitchFamily="18" charset="0"/>
                <a:sym typeface="Symbol" panose="05050102010706020507" pitchFamily="18" charset="2"/>
              </a:endParaRPr>
            </a:p>
          </p:txBody>
        </p:sp>
        <p:sp>
          <p:nvSpPr>
            <p:cNvPr id="34900" name="Rectangle 84"/>
            <p:cNvSpPr>
              <a:spLocks noChangeArrowheads="1"/>
            </p:cNvSpPr>
            <p:nvPr/>
          </p:nvSpPr>
          <p:spPr bwMode="auto">
            <a:xfrm>
              <a:off x="139" y="89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chemeClr val="tx2"/>
                  </a:solidFill>
                  <a:latin typeface="Times New Roman" panose="02020503050405090304" pitchFamily="18" charset="0"/>
                  <a:cs typeface="Times New Roman" panose="02020503050405090304" pitchFamily="18" charset="0"/>
                  <a:sym typeface="Symbol" panose="05050102010706020507" pitchFamily="18" charset="2"/>
                </a:rPr>
                <a:t>O</a:t>
              </a:r>
              <a:endParaRPr lang="zh-CN" altLang="zh-CN" sz="2000" b="1" i="1">
                <a:solidFill>
                  <a:schemeClr val="tx2"/>
                </a:solidFill>
                <a:latin typeface="Times New Roman" panose="02020503050405090304" pitchFamily="18" charset="0"/>
                <a:sym typeface="Symbol" panose="05050102010706020507" pitchFamily="18" charset="2"/>
              </a:endParaRPr>
            </a:p>
          </p:txBody>
        </p:sp>
      </p:grpSp>
      <p:grpSp>
        <p:nvGrpSpPr>
          <p:cNvPr id="34901" name="Group 85"/>
          <p:cNvGrpSpPr/>
          <p:nvPr/>
        </p:nvGrpSpPr>
        <p:grpSpPr bwMode="auto">
          <a:xfrm>
            <a:off x="5672139" y="1176338"/>
            <a:ext cx="1965325" cy="1847850"/>
            <a:chOff x="0" y="0"/>
            <a:chExt cx="1238" cy="1164"/>
          </a:xfrm>
        </p:grpSpPr>
        <p:grpSp>
          <p:nvGrpSpPr>
            <p:cNvPr id="34902" name="Group 86"/>
            <p:cNvGrpSpPr/>
            <p:nvPr/>
          </p:nvGrpSpPr>
          <p:grpSpPr bwMode="auto">
            <a:xfrm>
              <a:off x="0" y="0"/>
              <a:ext cx="1238" cy="1164"/>
              <a:chOff x="0" y="0"/>
              <a:chExt cx="1238" cy="1164"/>
            </a:xfrm>
          </p:grpSpPr>
          <p:sp>
            <p:nvSpPr>
              <p:cNvPr id="34903" name="Line 87"/>
              <p:cNvSpPr>
                <a:spLocks noChangeShapeType="1"/>
              </p:cNvSpPr>
              <p:nvPr/>
            </p:nvSpPr>
            <p:spPr bwMode="auto">
              <a:xfrm>
                <a:off x="35" y="917"/>
                <a:ext cx="922"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04" name="Line 88"/>
              <p:cNvSpPr>
                <a:spLocks noChangeShapeType="1"/>
              </p:cNvSpPr>
              <p:nvPr/>
            </p:nvSpPr>
            <p:spPr bwMode="auto">
              <a:xfrm flipV="1">
                <a:off x="611" y="101"/>
                <a:ext cx="0" cy="816"/>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05" name="未知"/>
              <p:cNvSpPr/>
              <p:nvPr/>
            </p:nvSpPr>
            <p:spPr bwMode="auto">
              <a:xfrm>
                <a:off x="189" y="149"/>
                <a:ext cx="564" cy="768"/>
              </a:xfrm>
              <a:custGeom>
                <a:avLst/>
                <a:gdLst>
                  <a:gd name="T0" fmla="*/ 0 w 528"/>
                  <a:gd name="T1" fmla="*/ 708 h 708"/>
                  <a:gd name="T2" fmla="*/ 180 w 528"/>
                  <a:gd name="T3" fmla="*/ 624 h 708"/>
                  <a:gd name="T4" fmla="*/ 288 w 528"/>
                  <a:gd name="T5" fmla="*/ 528 h 708"/>
                  <a:gd name="T6" fmla="*/ 334 w 528"/>
                  <a:gd name="T7" fmla="*/ 446 h 708"/>
                  <a:gd name="T8" fmla="*/ 432 w 528"/>
                  <a:gd name="T9" fmla="*/ 276 h 708"/>
                  <a:gd name="T10" fmla="*/ 528 w 528"/>
                  <a:gd name="T11" fmla="*/ 0 h 708"/>
                </a:gdLst>
                <a:ahLst/>
                <a:cxnLst>
                  <a:cxn ang="0">
                    <a:pos x="T0" y="T1"/>
                  </a:cxn>
                  <a:cxn ang="0">
                    <a:pos x="T2" y="T3"/>
                  </a:cxn>
                  <a:cxn ang="0">
                    <a:pos x="T4" y="T5"/>
                  </a:cxn>
                  <a:cxn ang="0">
                    <a:pos x="T6" y="T7"/>
                  </a:cxn>
                  <a:cxn ang="0">
                    <a:pos x="T8" y="T9"/>
                  </a:cxn>
                  <a:cxn ang="0">
                    <a:pos x="T10" y="T11"/>
                  </a:cxn>
                </a:cxnLst>
                <a:rect l="0" t="0" r="r" b="b"/>
                <a:pathLst>
                  <a:path w="528" h="708">
                    <a:moveTo>
                      <a:pt x="0" y="708"/>
                    </a:moveTo>
                    <a:cubicBezTo>
                      <a:pt x="30" y="694"/>
                      <a:pt x="132" y="654"/>
                      <a:pt x="180" y="624"/>
                    </a:cubicBezTo>
                    <a:cubicBezTo>
                      <a:pt x="228" y="594"/>
                      <a:pt x="262" y="558"/>
                      <a:pt x="288" y="528"/>
                    </a:cubicBezTo>
                    <a:cubicBezTo>
                      <a:pt x="314" y="498"/>
                      <a:pt x="310" y="488"/>
                      <a:pt x="334" y="446"/>
                    </a:cubicBezTo>
                    <a:cubicBezTo>
                      <a:pt x="358" y="404"/>
                      <a:pt x="400" y="350"/>
                      <a:pt x="432" y="276"/>
                    </a:cubicBezTo>
                    <a:cubicBezTo>
                      <a:pt x="464" y="202"/>
                      <a:pt x="508" y="57"/>
                      <a:pt x="528" y="0"/>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06" name="Text Box 90"/>
              <p:cNvSpPr txBox="1">
                <a:spLocks noChangeArrowheads="1"/>
              </p:cNvSpPr>
              <p:nvPr/>
            </p:nvSpPr>
            <p:spPr bwMode="auto">
              <a:xfrm>
                <a:off x="345" y="0"/>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907" name="Text Box 91"/>
              <p:cNvSpPr txBox="1">
                <a:spLocks noChangeArrowheads="1"/>
              </p:cNvSpPr>
              <p:nvPr/>
            </p:nvSpPr>
            <p:spPr bwMode="auto">
              <a:xfrm>
                <a:off x="861" y="660"/>
                <a:ext cx="3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4908" name="Text Box 92"/>
              <p:cNvSpPr txBox="1">
                <a:spLocks noChangeArrowheads="1"/>
              </p:cNvSpPr>
              <p:nvPr/>
            </p:nvSpPr>
            <p:spPr bwMode="auto">
              <a:xfrm>
                <a:off x="0" y="912"/>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P</a:t>
                </a:r>
                <a:endParaRPr lang="zh-CN" altLang="zh-CN" sz="2000" b="1">
                  <a:latin typeface="Times New Roman" panose="02020503050405090304" pitchFamily="18" charset="0"/>
                </a:endParaRPr>
              </a:p>
            </p:txBody>
          </p:sp>
          <p:sp>
            <p:nvSpPr>
              <p:cNvPr id="34909" name="Text Box 93"/>
              <p:cNvSpPr txBox="1">
                <a:spLocks noChangeArrowheads="1"/>
              </p:cNvSpPr>
              <p:nvPr/>
            </p:nvSpPr>
            <p:spPr bwMode="auto">
              <a:xfrm>
                <a:off x="588" y="420"/>
                <a:ext cx="3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DSS</a:t>
                </a:r>
                <a:endParaRPr lang="zh-CN" altLang="zh-CN" sz="2000" b="1">
                  <a:latin typeface="Times New Roman" panose="02020503050405090304" pitchFamily="18" charset="0"/>
                </a:endParaRPr>
              </a:p>
            </p:txBody>
          </p:sp>
        </p:grpSp>
        <p:sp>
          <p:nvSpPr>
            <p:cNvPr id="34910" name="Rectangle 94"/>
            <p:cNvSpPr>
              <a:spLocks noChangeArrowheads="1"/>
            </p:cNvSpPr>
            <p:nvPr/>
          </p:nvSpPr>
          <p:spPr bwMode="auto">
            <a:xfrm>
              <a:off x="512" y="881"/>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chemeClr val="tx2"/>
                  </a:solidFill>
                  <a:latin typeface="Times New Roman" panose="02020503050405090304" pitchFamily="18" charset="0"/>
                  <a:cs typeface="Times New Roman" panose="02020503050405090304" pitchFamily="18" charset="0"/>
                  <a:sym typeface="Symbol" panose="05050102010706020507" pitchFamily="18" charset="2"/>
                </a:rPr>
                <a:t>O</a:t>
              </a:r>
              <a:endParaRPr lang="zh-CN" altLang="zh-CN" sz="2000" b="1" i="1">
                <a:solidFill>
                  <a:schemeClr val="tx2"/>
                </a:solidFill>
                <a:latin typeface="Times New Roman" panose="02020503050405090304" pitchFamily="18" charset="0"/>
                <a:sym typeface="Symbol" panose="05050102010706020507" pitchFamily="18" charset="2"/>
              </a:endParaRPr>
            </a:p>
          </p:txBody>
        </p:sp>
      </p:grpSp>
      <p:grpSp>
        <p:nvGrpSpPr>
          <p:cNvPr id="34911" name="Group 95"/>
          <p:cNvGrpSpPr/>
          <p:nvPr/>
        </p:nvGrpSpPr>
        <p:grpSpPr bwMode="auto">
          <a:xfrm>
            <a:off x="3665539" y="3027362"/>
            <a:ext cx="1692275" cy="1762126"/>
            <a:chOff x="0" y="-63"/>
            <a:chExt cx="1066" cy="1110"/>
          </a:xfrm>
        </p:grpSpPr>
        <p:grpSp>
          <p:nvGrpSpPr>
            <p:cNvPr id="34912" name="Group 96"/>
            <p:cNvGrpSpPr/>
            <p:nvPr/>
          </p:nvGrpSpPr>
          <p:grpSpPr bwMode="auto">
            <a:xfrm>
              <a:off x="0" y="-63"/>
              <a:ext cx="854" cy="1110"/>
              <a:chOff x="0" y="-75"/>
              <a:chExt cx="1009" cy="1322"/>
            </a:xfrm>
          </p:grpSpPr>
          <p:sp>
            <p:nvSpPr>
              <p:cNvPr id="34913" name="Line 97"/>
              <p:cNvSpPr>
                <a:spLocks noChangeShapeType="1"/>
              </p:cNvSpPr>
              <p:nvPr/>
            </p:nvSpPr>
            <p:spPr bwMode="auto">
              <a:xfrm>
                <a:off x="336"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14" name="Line 98"/>
              <p:cNvSpPr>
                <a:spLocks noChangeShapeType="1"/>
              </p:cNvSpPr>
              <p:nvPr/>
            </p:nvSpPr>
            <p:spPr bwMode="auto">
              <a:xfrm>
                <a:off x="432" y="336"/>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15" name="Line 99"/>
              <p:cNvSpPr>
                <a:spLocks noChangeShapeType="1"/>
              </p:cNvSpPr>
              <p:nvPr/>
            </p:nvSpPr>
            <p:spPr bwMode="auto">
              <a:xfrm>
                <a:off x="432" y="480"/>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16" name="Line 100"/>
              <p:cNvSpPr>
                <a:spLocks noChangeShapeType="1"/>
              </p:cNvSpPr>
              <p:nvPr/>
            </p:nvSpPr>
            <p:spPr bwMode="auto">
              <a:xfrm>
                <a:off x="432" y="624"/>
                <a:ext cx="0" cy="96"/>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17" name="Line 101"/>
              <p:cNvSpPr>
                <a:spLocks noChangeShapeType="1"/>
              </p:cNvSpPr>
              <p:nvPr/>
            </p:nvSpPr>
            <p:spPr bwMode="auto">
              <a:xfrm>
                <a:off x="432"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918" name="Line 102"/>
              <p:cNvSpPr>
                <a:spLocks noChangeShapeType="1"/>
              </p:cNvSpPr>
              <p:nvPr/>
            </p:nvSpPr>
            <p:spPr bwMode="auto">
              <a:xfrm flipH="1">
                <a:off x="432" y="528"/>
                <a:ext cx="192"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19" name="Line 103"/>
              <p:cNvSpPr>
                <a:spLocks noChangeShapeType="1"/>
              </p:cNvSpPr>
              <p:nvPr/>
            </p:nvSpPr>
            <p:spPr bwMode="auto">
              <a:xfrm>
                <a:off x="432"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20" name="Line 104"/>
              <p:cNvSpPr>
                <a:spLocks noChangeShapeType="1"/>
              </p:cNvSpPr>
              <p:nvPr/>
            </p:nvSpPr>
            <p:spPr bwMode="auto">
              <a:xfrm flipV="1">
                <a:off x="528" y="144"/>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21" name="Line 105"/>
              <p:cNvSpPr>
                <a:spLocks noChangeShapeType="1"/>
              </p:cNvSpPr>
              <p:nvPr/>
            </p:nvSpPr>
            <p:spPr bwMode="auto">
              <a:xfrm>
                <a:off x="144"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22" name="Oval 106"/>
              <p:cNvSpPr>
                <a:spLocks noChangeArrowheads="1"/>
              </p:cNvSpPr>
              <p:nvPr/>
            </p:nvSpPr>
            <p:spPr bwMode="auto">
              <a:xfrm>
                <a:off x="96" y="474"/>
                <a:ext cx="19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23" name="Line 107"/>
              <p:cNvSpPr>
                <a:spLocks noChangeShapeType="1"/>
              </p:cNvSpPr>
              <p:nvPr/>
            </p:nvSpPr>
            <p:spPr bwMode="auto">
              <a:xfrm flipV="1">
                <a:off x="528"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24" name="Oval 108"/>
              <p:cNvSpPr>
                <a:spLocks noChangeArrowheads="1"/>
              </p:cNvSpPr>
              <p:nvPr/>
            </p:nvSpPr>
            <p:spPr bwMode="auto">
              <a:xfrm>
                <a:off x="816" y="330"/>
                <a:ext cx="19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25" name="Oval 109"/>
              <p:cNvSpPr>
                <a:spLocks noChangeArrowheads="1"/>
              </p:cNvSpPr>
              <p:nvPr/>
            </p:nvSpPr>
            <p:spPr bwMode="auto">
              <a:xfrm>
                <a:off x="505" y="789"/>
                <a:ext cx="19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26" name="Oval 110"/>
              <p:cNvSpPr>
                <a:spLocks noChangeArrowheads="1"/>
              </p:cNvSpPr>
              <p:nvPr/>
            </p:nvSpPr>
            <p:spPr bwMode="auto">
              <a:xfrm>
                <a:off x="505" y="-75"/>
                <a:ext cx="19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27" name="Rectangle 111"/>
              <p:cNvSpPr>
                <a:spLocks noChangeArrowheads="1"/>
              </p:cNvSpPr>
              <p:nvPr/>
            </p:nvSpPr>
            <p:spPr bwMode="auto">
              <a:xfrm>
                <a:off x="528" y="949"/>
                <a:ext cx="242"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S</a:t>
                </a:r>
                <a:endParaRPr lang="zh-CN" altLang="zh-CN" sz="2000" b="1">
                  <a:solidFill>
                    <a:srgbClr val="FF3300"/>
                  </a:solidFill>
                  <a:latin typeface="Times New Roman" panose="02020503050405090304" pitchFamily="18" charset="0"/>
                </a:endParaRPr>
              </a:p>
            </p:txBody>
          </p:sp>
          <p:sp>
            <p:nvSpPr>
              <p:cNvPr id="34928" name="Rectangle 112"/>
              <p:cNvSpPr>
                <a:spLocks noChangeArrowheads="1"/>
              </p:cNvSpPr>
              <p:nvPr/>
            </p:nvSpPr>
            <p:spPr bwMode="auto">
              <a:xfrm>
                <a:off x="0" y="708"/>
                <a:ext cx="284"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4929" name="Rectangle 113"/>
              <p:cNvSpPr>
                <a:spLocks noChangeArrowheads="1"/>
              </p:cNvSpPr>
              <p:nvPr/>
            </p:nvSpPr>
            <p:spPr bwMode="auto">
              <a:xfrm>
                <a:off x="528" y="0"/>
                <a:ext cx="25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sp>
            <p:nvSpPr>
              <p:cNvPr id="34930" name="Rectangle 114"/>
              <p:cNvSpPr>
                <a:spLocks noChangeArrowheads="1"/>
              </p:cNvSpPr>
              <p:nvPr/>
            </p:nvSpPr>
            <p:spPr bwMode="auto">
              <a:xfrm>
                <a:off x="718" y="566"/>
                <a:ext cx="265"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0033CC"/>
                    </a:solidFill>
                    <a:latin typeface="Times New Roman" panose="02020503050405090304" pitchFamily="18" charset="0"/>
                  </a:rPr>
                  <a:t>B</a:t>
                </a:r>
                <a:endParaRPr lang="zh-CN" altLang="zh-CN" sz="2000" b="1">
                  <a:solidFill>
                    <a:srgbClr val="0033CC"/>
                  </a:solidFill>
                  <a:latin typeface="Times New Roman" panose="02020503050405090304" pitchFamily="18" charset="0"/>
                </a:endParaRPr>
              </a:p>
            </p:txBody>
          </p:sp>
          <p:sp>
            <p:nvSpPr>
              <p:cNvPr id="34931" name="Line 115"/>
              <p:cNvSpPr>
                <a:spLocks noChangeShapeType="1"/>
              </p:cNvSpPr>
              <p:nvPr/>
            </p:nvSpPr>
            <p:spPr bwMode="auto">
              <a:xfrm>
                <a:off x="480" y="528"/>
                <a:ext cx="33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932" name="Line 116"/>
            <p:cNvSpPr>
              <a:spLocks noChangeShapeType="1"/>
            </p:cNvSpPr>
            <p:nvPr/>
          </p:nvSpPr>
          <p:spPr bwMode="auto">
            <a:xfrm flipV="1">
              <a:off x="720" y="144"/>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33" name="Text Box 117"/>
            <p:cNvSpPr txBox="1">
              <a:spLocks noChangeArrowheads="1"/>
            </p:cNvSpPr>
            <p:nvPr/>
          </p:nvSpPr>
          <p:spPr bwMode="auto">
            <a:xfrm>
              <a:off x="720" y="96"/>
              <a:ext cx="3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rPr>
                <a:t>I</a:t>
              </a:r>
              <a:r>
                <a:rPr lang="zh-CN" altLang="zh-CN" sz="2000" b="1" baseline="-25000">
                  <a:solidFill>
                    <a:srgbClr val="0033CC"/>
                  </a:solidFill>
                  <a:latin typeface="Times New Roman" panose="02020503050405090304" pitchFamily="18" charset="0"/>
                </a:rPr>
                <a:t>D</a:t>
              </a:r>
              <a:endParaRPr lang="zh-CN" altLang="zh-CN" sz="2000" b="1" baseline="-25000">
                <a:solidFill>
                  <a:srgbClr val="0033CC"/>
                </a:solidFill>
                <a:latin typeface="Times New Roman" panose="02020503050405090304" pitchFamily="18" charset="0"/>
              </a:endParaRPr>
            </a:p>
          </p:txBody>
        </p:sp>
      </p:grpSp>
      <p:grpSp>
        <p:nvGrpSpPr>
          <p:cNvPr id="34934" name="Group 118"/>
          <p:cNvGrpSpPr/>
          <p:nvPr/>
        </p:nvGrpSpPr>
        <p:grpSpPr bwMode="auto">
          <a:xfrm>
            <a:off x="3665539" y="4703762"/>
            <a:ext cx="1616075" cy="1762126"/>
            <a:chOff x="0" y="-63"/>
            <a:chExt cx="1018" cy="1110"/>
          </a:xfrm>
        </p:grpSpPr>
        <p:grpSp>
          <p:nvGrpSpPr>
            <p:cNvPr id="34935" name="Group 119"/>
            <p:cNvGrpSpPr/>
            <p:nvPr/>
          </p:nvGrpSpPr>
          <p:grpSpPr bwMode="auto">
            <a:xfrm>
              <a:off x="0" y="-63"/>
              <a:ext cx="935" cy="1110"/>
              <a:chOff x="0" y="-75"/>
              <a:chExt cx="989" cy="1322"/>
            </a:xfrm>
          </p:grpSpPr>
          <p:sp>
            <p:nvSpPr>
              <p:cNvPr id="34936" name="Line 120"/>
              <p:cNvSpPr>
                <a:spLocks noChangeShapeType="1"/>
              </p:cNvSpPr>
              <p:nvPr/>
            </p:nvSpPr>
            <p:spPr bwMode="auto">
              <a:xfrm>
                <a:off x="336" y="384"/>
                <a:ext cx="0" cy="288"/>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37" name="Line 121"/>
              <p:cNvSpPr>
                <a:spLocks noChangeShapeType="1"/>
              </p:cNvSpPr>
              <p:nvPr/>
            </p:nvSpPr>
            <p:spPr bwMode="auto">
              <a:xfrm>
                <a:off x="432" y="336"/>
                <a:ext cx="0" cy="384"/>
              </a:xfrm>
              <a:prstGeom prst="line">
                <a:avLst/>
              </a:prstGeom>
              <a:noFill/>
              <a:ln w="38100"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38" name="Line 122"/>
              <p:cNvSpPr>
                <a:spLocks noChangeShapeType="1"/>
              </p:cNvSpPr>
              <p:nvPr/>
            </p:nvSpPr>
            <p:spPr bwMode="auto">
              <a:xfrm>
                <a:off x="432" y="384"/>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939" name="Line 123"/>
              <p:cNvSpPr>
                <a:spLocks noChangeShapeType="1"/>
              </p:cNvSpPr>
              <p:nvPr/>
            </p:nvSpPr>
            <p:spPr bwMode="auto">
              <a:xfrm flipH="1">
                <a:off x="432" y="528"/>
                <a:ext cx="192" cy="0"/>
              </a:xfrm>
              <a:prstGeom prst="line">
                <a:avLst/>
              </a:prstGeom>
              <a:noFill/>
              <a:ln w="28575" cmpd="sng">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40" name="Line 124"/>
              <p:cNvSpPr>
                <a:spLocks noChangeShapeType="1"/>
              </p:cNvSpPr>
              <p:nvPr/>
            </p:nvSpPr>
            <p:spPr bwMode="auto">
              <a:xfrm>
                <a:off x="432" y="672"/>
                <a:ext cx="9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41" name="Line 125"/>
              <p:cNvSpPr>
                <a:spLocks noChangeShapeType="1"/>
              </p:cNvSpPr>
              <p:nvPr/>
            </p:nvSpPr>
            <p:spPr bwMode="auto">
              <a:xfrm flipV="1">
                <a:off x="528" y="144"/>
                <a:ext cx="0" cy="24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42" name="Line 126"/>
              <p:cNvSpPr>
                <a:spLocks noChangeShapeType="1"/>
              </p:cNvSpPr>
              <p:nvPr/>
            </p:nvSpPr>
            <p:spPr bwMode="auto">
              <a:xfrm>
                <a:off x="144" y="672"/>
                <a:ext cx="192"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43" name="Oval 127"/>
              <p:cNvSpPr>
                <a:spLocks noChangeArrowheads="1"/>
              </p:cNvSpPr>
              <p:nvPr/>
            </p:nvSpPr>
            <p:spPr bwMode="auto">
              <a:xfrm>
                <a:off x="96" y="474"/>
                <a:ext cx="17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44" name="Line 128"/>
              <p:cNvSpPr>
                <a:spLocks noChangeShapeType="1"/>
              </p:cNvSpPr>
              <p:nvPr/>
            </p:nvSpPr>
            <p:spPr bwMode="auto">
              <a:xfrm flipV="1">
                <a:off x="528" y="672"/>
                <a:ext cx="0" cy="288"/>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4945" name="Oval 129"/>
              <p:cNvSpPr>
                <a:spLocks noChangeArrowheads="1"/>
              </p:cNvSpPr>
              <p:nvPr/>
            </p:nvSpPr>
            <p:spPr bwMode="auto">
              <a:xfrm>
                <a:off x="816" y="330"/>
                <a:ext cx="17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46" name="Oval 130"/>
              <p:cNvSpPr>
                <a:spLocks noChangeArrowheads="1"/>
              </p:cNvSpPr>
              <p:nvPr/>
            </p:nvSpPr>
            <p:spPr bwMode="auto">
              <a:xfrm>
                <a:off x="505" y="789"/>
                <a:ext cx="17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47" name="Oval 131"/>
              <p:cNvSpPr>
                <a:spLocks noChangeArrowheads="1"/>
              </p:cNvSpPr>
              <p:nvPr/>
            </p:nvSpPr>
            <p:spPr bwMode="auto">
              <a:xfrm>
                <a:off x="505" y="-75"/>
                <a:ext cx="173" cy="390"/>
              </a:xfrm>
              <a:prstGeom prst="ellipse">
                <a:avLst/>
              </a:pr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4948" name="Rectangle 132"/>
              <p:cNvSpPr>
                <a:spLocks noChangeArrowheads="1"/>
              </p:cNvSpPr>
              <p:nvPr/>
            </p:nvSpPr>
            <p:spPr bwMode="auto">
              <a:xfrm>
                <a:off x="528" y="949"/>
                <a:ext cx="216"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S</a:t>
                </a:r>
                <a:endParaRPr lang="zh-CN" altLang="zh-CN" sz="2000" b="1">
                  <a:solidFill>
                    <a:srgbClr val="FF3300"/>
                  </a:solidFill>
                  <a:latin typeface="Times New Roman" panose="02020503050405090304" pitchFamily="18" charset="0"/>
                </a:endParaRPr>
              </a:p>
            </p:txBody>
          </p:sp>
          <p:sp>
            <p:nvSpPr>
              <p:cNvPr id="34949" name="Rectangle 133"/>
              <p:cNvSpPr>
                <a:spLocks noChangeArrowheads="1"/>
              </p:cNvSpPr>
              <p:nvPr/>
            </p:nvSpPr>
            <p:spPr bwMode="auto">
              <a:xfrm>
                <a:off x="0" y="709"/>
                <a:ext cx="255"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FF3300"/>
                    </a:solidFill>
                    <a:latin typeface="Times New Roman" panose="02020503050405090304" pitchFamily="18" charset="0"/>
                  </a:rPr>
                  <a:t>G</a:t>
                </a:r>
                <a:endParaRPr lang="zh-CN" altLang="zh-CN" sz="2000" b="1">
                  <a:solidFill>
                    <a:srgbClr val="FF3300"/>
                  </a:solidFill>
                  <a:latin typeface="Times New Roman" panose="02020503050405090304" pitchFamily="18" charset="0"/>
                </a:endParaRPr>
              </a:p>
            </p:txBody>
          </p:sp>
          <p:sp>
            <p:nvSpPr>
              <p:cNvPr id="34950" name="Rectangle 134"/>
              <p:cNvSpPr>
                <a:spLocks noChangeArrowheads="1"/>
              </p:cNvSpPr>
              <p:nvPr/>
            </p:nvSpPr>
            <p:spPr bwMode="auto">
              <a:xfrm>
                <a:off x="528" y="0"/>
                <a:ext cx="25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a:solidFill>
                      <a:srgbClr val="FF3300"/>
                    </a:solidFill>
                    <a:latin typeface="Times New Roman" panose="02020503050405090304" pitchFamily="18" charset="0"/>
                  </a:rPr>
                  <a:t>D</a:t>
                </a:r>
                <a:endParaRPr lang="zh-CN" altLang="zh-CN" sz="2000" b="1">
                  <a:solidFill>
                    <a:srgbClr val="FF3300"/>
                  </a:solidFill>
                  <a:latin typeface="Times New Roman" panose="02020503050405090304" pitchFamily="18" charset="0"/>
                </a:endParaRPr>
              </a:p>
            </p:txBody>
          </p:sp>
          <p:sp>
            <p:nvSpPr>
              <p:cNvPr id="34951" name="Rectangle 135"/>
              <p:cNvSpPr>
                <a:spLocks noChangeArrowheads="1"/>
              </p:cNvSpPr>
              <p:nvPr/>
            </p:nvSpPr>
            <p:spPr bwMode="auto">
              <a:xfrm>
                <a:off x="720" y="566"/>
                <a:ext cx="237"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a:solidFill>
                      <a:srgbClr val="0033CC"/>
                    </a:solidFill>
                    <a:latin typeface="Times New Roman" panose="02020503050405090304" pitchFamily="18" charset="0"/>
                  </a:rPr>
                  <a:t>B</a:t>
                </a:r>
                <a:endParaRPr lang="zh-CN" altLang="zh-CN" sz="2000" b="1">
                  <a:solidFill>
                    <a:srgbClr val="0033CC"/>
                  </a:solidFill>
                  <a:latin typeface="Times New Roman" panose="02020503050405090304" pitchFamily="18" charset="0"/>
                </a:endParaRPr>
              </a:p>
            </p:txBody>
          </p:sp>
          <p:sp>
            <p:nvSpPr>
              <p:cNvPr id="34952" name="Line 136"/>
              <p:cNvSpPr>
                <a:spLocks noChangeShapeType="1"/>
              </p:cNvSpPr>
              <p:nvPr/>
            </p:nvSpPr>
            <p:spPr bwMode="auto">
              <a:xfrm>
                <a:off x="480" y="528"/>
                <a:ext cx="336"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953" name="Line 137"/>
            <p:cNvSpPr>
              <a:spLocks noChangeShapeType="1"/>
            </p:cNvSpPr>
            <p:nvPr/>
          </p:nvSpPr>
          <p:spPr bwMode="auto">
            <a:xfrm flipV="1">
              <a:off x="672" y="192"/>
              <a:ext cx="0" cy="240"/>
            </a:xfrm>
            <a:prstGeom prst="line">
              <a:avLst/>
            </a:prstGeom>
            <a:noFill/>
            <a:ln w="28575" cmpd="sng">
              <a:solidFill>
                <a:srgbClr val="FF0066"/>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4" name="Text Box 138"/>
            <p:cNvSpPr txBox="1">
              <a:spLocks noChangeArrowheads="1"/>
            </p:cNvSpPr>
            <p:nvPr/>
          </p:nvSpPr>
          <p:spPr bwMode="auto">
            <a:xfrm>
              <a:off x="672" y="144"/>
              <a:ext cx="3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rPr>
                <a:t>I</a:t>
              </a:r>
              <a:r>
                <a:rPr lang="zh-CN" altLang="zh-CN" sz="2000" b="1" baseline="-25000">
                  <a:solidFill>
                    <a:srgbClr val="0033CC"/>
                  </a:solidFill>
                  <a:latin typeface="Times New Roman" panose="02020503050405090304" pitchFamily="18" charset="0"/>
                </a:rPr>
                <a:t>D</a:t>
              </a:r>
              <a:endParaRPr lang="zh-CN" altLang="zh-CN" sz="2000" b="1" baseline="-25000">
                <a:solidFill>
                  <a:srgbClr val="0033CC"/>
                </a:solidFill>
                <a:latin typeface="Times New Roman" panose="02020503050405090304" pitchFamily="18" charset="0"/>
              </a:endParaRPr>
            </a:p>
          </p:txBody>
        </p:sp>
      </p:grpSp>
      <p:grpSp>
        <p:nvGrpSpPr>
          <p:cNvPr id="34955" name="Group 139"/>
          <p:cNvGrpSpPr/>
          <p:nvPr/>
        </p:nvGrpSpPr>
        <p:grpSpPr bwMode="auto">
          <a:xfrm>
            <a:off x="5667375" y="3097214"/>
            <a:ext cx="1817688" cy="1550987"/>
            <a:chOff x="0" y="0"/>
            <a:chExt cx="1145" cy="977"/>
          </a:xfrm>
        </p:grpSpPr>
        <p:sp>
          <p:nvSpPr>
            <p:cNvPr id="34956" name="Line 140"/>
            <p:cNvSpPr>
              <a:spLocks noChangeShapeType="1"/>
            </p:cNvSpPr>
            <p:nvPr/>
          </p:nvSpPr>
          <p:spPr bwMode="auto">
            <a:xfrm>
              <a:off x="0" y="257"/>
              <a:ext cx="922"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7" name="Line 141"/>
            <p:cNvSpPr>
              <a:spLocks noChangeShapeType="1"/>
            </p:cNvSpPr>
            <p:nvPr/>
          </p:nvSpPr>
          <p:spPr bwMode="auto">
            <a:xfrm flipV="1">
              <a:off x="566" y="17"/>
              <a:ext cx="0" cy="96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58" name="Text Box 142"/>
            <p:cNvSpPr txBox="1">
              <a:spLocks noChangeArrowheads="1"/>
            </p:cNvSpPr>
            <p:nvPr/>
          </p:nvSpPr>
          <p:spPr bwMode="auto">
            <a:xfrm>
              <a:off x="581" y="0"/>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959" name="Text Box 143"/>
            <p:cNvSpPr txBox="1">
              <a:spLocks noChangeArrowheads="1"/>
            </p:cNvSpPr>
            <p:nvPr/>
          </p:nvSpPr>
          <p:spPr bwMode="auto">
            <a:xfrm>
              <a:off x="768" y="257"/>
              <a:ext cx="3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4960" name="Text Box 144"/>
            <p:cNvSpPr txBox="1">
              <a:spLocks noChangeArrowheads="1"/>
            </p:cNvSpPr>
            <p:nvPr/>
          </p:nvSpPr>
          <p:spPr bwMode="auto">
            <a:xfrm>
              <a:off x="96" y="0"/>
              <a:ext cx="3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T</a:t>
              </a:r>
              <a:endParaRPr lang="zh-CN" altLang="zh-CN" sz="2000" b="1">
                <a:latin typeface="Times New Roman" panose="02020503050405090304" pitchFamily="18" charset="0"/>
              </a:endParaRPr>
            </a:p>
          </p:txBody>
        </p:sp>
        <p:sp>
          <p:nvSpPr>
            <p:cNvPr id="34961" name="未知"/>
            <p:cNvSpPr/>
            <p:nvPr/>
          </p:nvSpPr>
          <p:spPr bwMode="auto">
            <a:xfrm rot="10739672">
              <a:off x="147" y="254"/>
              <a:ext cx="189" cy="626"/>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00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2" name="Rectangle 146"/>
            <p:cNvSpPr>
              <a:spLocks noChangeArrowheads="1"/>
            </p:cNvSpPr>
            <p:nvPr/>
          </p:nvSpPr>
          <p:spPr bwMode="auto">
            <a:xfrm>
              <a:off x="384" y="55"/>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chemeClr val="tx2"/>
                  </a:solidFill>
                  <a:latin typeface="Times New Roman" panose="02020503050405090304" pitchFamily="18" charset="0"/>
                  <a:cs typeface="Times New Roman" panose="02020503050405090304" pitchFamily="18" charset="0"/>
                  <a:sym typeface="Symbol" panose="05050102010706020507" pitchFamily="18" charset="2"/>
                </a:rPr>
                <a:t>O</a:t>
              </a:r>
              <a:endParaRPr lang="zh-CN" altLang="zh-CN" sz="2000" b="1" i="1">
                <a:solidFill>
                  <a:schemeClr val="tx2"/>
                </a:solidFill>
                <a:latin typeface="Times New Roman" panose="02020503050405090304" pitchFamily="18" charset="0"/>
                <a:sym typeface="Symbol" panose="05050102010706020507" pitchFamily="18" charset="2"/>
              </a:endParaRPr>
            </a:p>
          </p:txBody>
        </p:sp>
      </p:grpSp>
      <p:grpSp>
        <p:nvGrpSpPr>
          <p:cNvPr id="34963" name="Group 147"/>
          <p:cNvGrpSpPr/>
          <p:nvPr/>
        </p:nvGrpSpPr>
        <p:grpSpPr bwMode="auto">
          <a:xfrm>
            <a:off x="5514975" y="4621214"/>
            <a:ext cx="2122488" cy="1703387"/>
            <a:chOff x="0" y="0"/>
            <a:chExt cx="1337" cy="1073"/>
          </a:xfrm>
        </p:grpSpPr>
        <p:sp>
          <p:nvSpPr>
            <p:cNvPr id="34964" name="未知"/>
            <p:cNvSpPr/>
            <p:nvPr/>
          </p:nvSpPr>
          <p:spPr bwMode="auto">
            <a:xfrm rot="4905040" flipH="1">
              <a:off x="384" y="353"/>
              <a:ext cx="576" cy="672"/>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00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5" name="Line 149"/>
            <p:cNvSpPr>
              <a:spLocks noChangeShapeType="1"/>
            </p:cNvSpPr>
            <p:nvPr/>
          </p:nvSpPr>
          <p:spPr bwMode="auto">
            <a:xfrm>
              <a:off x="0" y="353"/>
              <a:ext cx="1210" cy="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6" name="Line 150"/>
            <p:cNvSpPr>
              <a:spLocks noChangeShapeType="1"/>
            </p:cNvSpPr>
            <p:nvPr/>
          </p:nvSpPr>
          <p:spPr bwMode="auto">
            <a:xfrm flipV="1">
              <a:off x="614" y="113"/>
              <a:ext cx="0" cy="960"/>
            </a:xfrm>
            <a:prstGeom prst="line">
              <a:avLst/>
            </a:prstGeom>
            <a:noFill/>
            <a:ln w="9525"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67" name="Text Box 151"/>
            <p:cNvSpPr txBox="1">
              <a:spLocks noChangeArrowheads="1"/>
            </p:cNvSpPr>
            <p:nvPr/>
          </p:nvSpPr>
          <p:spPr bwMode="auto">
            <a:xfrm>
              <a:off x="341" y="0"/>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968" name="Text Box 152"/>
            <p:cNvSpPr txBox="1">
              <a:spLocks noChangeArrowheads="1"/>
            </p:cNvSpPr>
            <p:nvPr/>
          </p:nvSpPr>
          <p:spPr bwMode="auto">
            <a:xfrm>
              <a:off x="960" y="353"/>
              <a:ext cx="3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GS</a:t>
              </a:r>
              <a:endParaRPr lang="zh-CN" altLang="zh-CN" sz="2000" b="1">
                <a:latin typeface="Times New Roman" panose="02020503050405090304" pitchFamily="18" charset="0"/>
              </a:endParaRPr>
            </a:p>
          </p:txBody>
        </p:sp>
        <p:sp>
          <p:nvSpPr>
            <p:cNvPr id="34969" name="Text Box 153"/>
            <p:cNvSpPr txBox="1">
              <a:spLocks noChangeArrowheads="1"/>
            </p:cNvSpPr>
            <p:nvPr/>
          </p:nvSpPr>
          <p:spPr bwMode="auto">
            <a:xfrm>
              <a:off x="864" y="113"/>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P</a:t>
              </a:r>
              <a:endParaRPr lang="zh-CN" altLang="zh-CN" sz="2000" b="1">
                <a:latin typeface="Times New Roman" panose="02020503050405090304" pitchFamily="18" charset="0"/>
              </a:endParaRPr>
            </a:p>
          </p:txBody>
        </p:sp>
        <p:sp>
          <p:nvSpPr>
            <p:cNvPr id="34970" name="Text Box 154"/>
            <p:cNvSpPr txBox="1">
              <a:spLocks noChangeArrowheads="1"/>
            </p:cNvSpPr>
            <p:nvPr/>
          </p:nvSpPr>
          <p:spPr bwMode="auto">
            <a:xfrm>
              <a:off x="576" y="545"/>
              <a:ext cx="3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DSS</a:t>
              </a:r>
              <a:endParaRPr lang="zh-CN" altLang="zh-CN" sz="2000" b="1">
                <a:latin typeface="Times New Roman" panose="02020503050405090304" pitchFamily="18" charset="0"/>
              </a:endParaRPr>
            </a:p>
          </p:txBody>
        </p:sp>
        <p:sp>
          <p:nvSpPr>
            <p:cNvPr id="34971" name="Rectangle 155"/>
            <p:cNvSpPr>
              <a:spLocks noChangeArrowheads="1"/>
            </p:cNvSpPr>
            <p:nvPr/>
          </p:nvSpPr>
          <p:spPr bwMode="auto">
            <a:xfrm>
              <a:off x="576" y="151"/>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chemeClr val="tx2"/>
                  </a:solidFill>
                  <a:latin typeface="Times New Roman" panose="02020503050405090304" pitchFamily="18" charset="0"/>
                  <a:cs typeface="Times New Roman" panose="02020503050405090304" pitchFamily="18" charset="0"/>
                  <a:sym typeface="Symbol" panose="05050102010706020507" pitchFamily="18" charset="2"/>
                </a:rPr>
                <a:t>O</a:t>
              </a:r>
              <a:endParaRPr lang="zh-CN" altLang="zh-CN" sz="2000" b="1" i="1">
                <a:solidFill>
                  <a:schemeClr val="tx2"/>
                </a:solidFill>
                <a:latin typeface="Times New Roman" panose="02020503050405090304" pitchFamily="18" charset="0"/>
                <a:sym typeface="Symbol" panose="05050102010706020507" pitchFamily="18" charset="2"/>
              </a:endParaRPr>
            </a:p>
          </p:txBody>
        </p:sp>
      </p:grpSp>
      <p:grpSp>
        <p:nvGrpSpPr>
          <p:cNvPr id="34972" name="Group 156"/>
          <p:cNvGrpSpPr/>
          <p:nvPr/>
        </p:nvGrpSpPr>
        <p:grpSpPr bwMode="auto">
          <a:xfrm>
            <a:off x="7818439" y="3048000"/>
            <a:ext cx="2481263" cy="1981200"/>
            <a:chOff x="0" y="0"/>
            <a:chExt cx="1563" cy="1248"/>
          </a:xfrm>
        </p:grpSpPr>
        <p:sp>
          <p:nvSpPr>
            <p:cNvPr id="34973" name="Text Box 157"/>
            <p:cNvSpPr txBox="1">
              <a:spLocks noChangeArrowheads="1"/>
            </p:cNvSpPr>
            <p:nvPr/>
          </p:nvSpPr>
          <p:spPr bwMode="auto">
            <a:xfrm rot="10800000">
              <a:off x="0" y="9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_</a:t>
              </a:r>
              <a:endParaRPr lang="zh-CN" altLang="zh-CN" sz="2400" b="1">
                <a:solidFill>
                  <a:srgbClr val="FF3300"/>
                </a:solidFill>
                <a:latin typeface="Symbol" panose="05050102010706020507" pitchFamily="18" charset="2"/>
              </a:endParaRPr>
            </a:p>
          </p:txBody>
        </p:sp>
        <p:grpSp>
          <p:nvGrpSpPr>
            <p:cNvPr id="34974" name="Group 158"/>
            <p:cNvGrpSpPr/>
            <p:nvPr/>
          </p:nvGrpSpPr>
          <p:grpSpPr bwMode="auto">
            <a:xfrm>
              <a:off x="36" y="0"/>
              <a:ext cx="1527" cy="1056"/>
              <a:chOff x="0" y="0"/>
              <a:chExt cx="1527" cy="1056"/>
            </a:xfrm>
          </p:grpSpPr>
          <p:sp>
            <p:nvSpPr>
              <p:cNvPr id="34975" name="Line 159"/>
              <p:cNvSpPr>
                <a:spLocks noChangeShapeType="1"/>
              </p:cNvSpPr>
              <p:nvPr/>
            </p:nvSpPr>
            <p:spPr bwMode="auto">
              <a:xfrm rot="21583612">
                <a:off x="121" y="288"/>
                <a:ext cx="1259" cy="1"/>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76" name="Line 160"/>
              <p:cNvSpPr>
                <a:spLocks noChangeShapeType="1"/>
              </p:cNvSpPr>
              <p:nvPr/>
            </p:nvSpPr>
            <p:spPr bwMode="auto">
              <a:xfrm rot="10800000" flipV="1">
                <a:off x="1199" y="96"/>
                <a:ext cx="0" cy="912"/>
              </a:xfrm>
              <a:prstGeom prst="line">
                <a:avLst/>
              </a:prstGeom>
              <a:noFill/>
              <a:ln w="19050" cmpd="sng">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77" name="Line 161"/>
              <p:cNvSpPr>
                <a:spLocks noChangeShapeType="1"/>
              </p:cNvSpPr>
              <p:nvPr/>
            </p:nvSpPr>
            <p:spPr bwMode="auto">
              <a:xfrm rot="10800000">
                <a:off x="1157" y="50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78" name="Line 162"/>
              <p:cNvSpPr>
                <a:spLocks noChangeShapeType="1"/>
              </p:cNvSpPr>
              <p:nvPr/>
            </p:nvSpPr>
            <p:spPr bwMode="auto">
              <a:xfrm rot="10800000">
                <a:off x="1157" y="748"/>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79" name="Text Box 163"/>
              <p:cNvSpPr txBox="1">
                <a:spLocks noChangeArrowheads="1"/>
              </p:cNvSpPr>
              <p:nvPr/>
            </p:nvSpPr>
            <p:spPr bwMode="auto">
              <a:xfrm rot="21284561">
                <a:off x="1183" y="37"/>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980" name="未知"/>
              <p:cNvSpPr/>
              <p:nvPr/>
            </p:nvSpPr>
            <p:spPr bwMode="auto">
              <a:xfrm rot="10800000">
                <a:off x="239" y="288"/>
                <a:ext cx="960"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81" name="未知"/>
              <p:cNvSpPr/>
              <p:nvPr/>
            </p:nvSpPr>
            <p:spPr bwMode="auto">
              <a:xfrm rot="10800000">
                <a:off x="239" y="192"/>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82" name="未知"/>
              <p:cNvSpPr/>
              <p:nvPr/>
            </p:nvSpPr>
            <p:spPr bwMode="auto">
              <a:xfrm rot="10800000">
                <a:off x="191" y="298"/>
                <a:ext cx="100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83" name="Rectangle 167"/>
              <p:cNvSpPr>
                <a:spLocks noChangeArrowheads="1"/>
              </p:cNvSpPr>
              <p:nvPr/>
            </p:nvSpPr>
            <p:spPr bwMode="auto">
              <a:xfrm rot="21545768">
                <a:off x="324" y="0"/>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GS</a:t>
                </a:r>
                <a:r>
                  <a:rPr lang="zh-CN" altLang="zh-CN" sz="2000" b="1">
                    <a:solidFill>
                      <a:srgbClr val="0033CC"/>
                    </a:solidFill>
                    <a:latin typeface="Times New Roman" panose="02020503050405090304" pitchFamily="18" charset="0"/>
                    <a:sym typeface="Symbol" panose="05050102010706020507" pitchFamily="18" charset="2"/>
                  </a:rPr>
                  <a:t>=</a:t>
                </a:r>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T</a:t>
                </a:r>
                <a:endParaRPr lang="zh-CN" altLang="zh-CN" sz="2000" b="1" baseline="-25000">
                  <a:solidFill>
                    <a:srgbClr val="0033CC"/>
                  </a:solidFill>
                  <a:latin typeface="Times New Roman" panose="02020503050405090304" pitchFamily="18" charset="0"/>
                  <a:sym typeface="Symbol" panose="05050102010706020507" pitchFamily="18" charset="2"/>
                </a:endParaRPr>
              </a:p>
            </p:txBody>
          </p:sp>
          <p:sp>
            <p:nvSpPr>
              <p:cNvPr id="34984" name="未知"/>
              <p:cNvSpPr/>
              <p:nvPr/>
            </p:nvSpPr>
            <p:spPr bwMode="auto">
              <a:xfrm rot="10800000">
                <a:off x="191" y="384"/>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85" name="Text Box 169"/>
              <p:cNvSpPr txBox="1">
                <a:spLocks noChangeArrowheads="1"/>
              </p:cNvSpPr>
              <p:nvPr/>
            </p:nvSpPr>
            <p:spPr bwMode="auto">
              <a:xfrm rot="21284561">
                <a:off x="1156" y="277"/>
                <a:ext cx="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a:t>
                </a:r>
                <a:endParaRPr lang="zh-CN" altLang="zh-CN" sz="2000" b="1">
                  <a:latin typeface="Times New Roman" panose="02020503050405090304" pitchFamily="18" charset="0"/>
                </a:endParaRPr>
              </a:p>
            </p:txBody>
          </p:sp>
          <p:sp>
            <p:nvSpPr>
              <p:cNvPr id="34986" name="Text Box 170"/>
              <p:cNvSpPr txBox="1">
                <a:spLocks noChangeArrowheads="1"/>
              </p:cNvSpPr>
              <p:nvPr/>
            </p:nvSpPr>
            <p:spPr bwMode="auto">
              <a:xfrm rot="10800000">
                <a:off x="36" y="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_</a:t>
                </a:r>
                <a:endParaRPr lang="zh-CN" altLang="zh-CN" sz="2400" b="1">
                  <a:solidFill>
                    <a:srgbClr val="FF3300"/>
                  </a:solidFill>
                  <a:latin typeface="Symbol" panose="05050102010706020507" pitchFamily="18" charset="2"/>
                </a:endParaRPr>
              </a:p>
            </p:txBody>
          </p:sp>
          <p:sp>
            <p:nvSpPr>
              <p:cNvPr id="34987" name="Text Box 171"/>
              <p:cNvSpPr txBox="1">
                <a:spLocks noChangeArrowheads="1"/>
              </p:cNvSpPr>
              <p:nvPr/>
            </p:nvSpPr>
            <p:spPr bwMode="auto">
              <a:xfrm rot="10800000">
                <a:off x="948" y="13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i="1">
                    <a:solidFill>
                      <a:schemeClr val="tx2"/>
                    </a:solidFill>
                    <a:latin typeface="Symbol" panose="05050102010706020507" pitchFamily="18" charset="2"/>
                  </a:rPr>
                  <a:t>o</a:t>
                </a:r>
                <a:endParaRPr lang="zh-CN" altLang="zh-CN" sz="2400" b="1" i="1">
                  <a:solidFill>
                    <a:schemeClr val="tx2"/>
                  </a:solidFill>
                  <a:latin typeface="Symbol" panose="05050102010706020507" pitchFamily="18" charset="2"/>
                </a:endParaRPr>
              </a:p>
            </p:txBody>
          </p:sp>
          <p:sp>
            <p:nvSpPr>
              <p:cNvPr id="34988" name="Line 172"/>
              <p:cNvSpPr>
                <a:spLocks noChangeShapeType="1"/>
              </p:cNvSpPr>
              <p:nvPr/>
            </p:nvSpPr>
            <p:spPr bwMode="auto">
              <a:xfrm>
                <a:off x="660" y="240"/>
                <a:ext cx="0" cy="48"/>
              </a:xfrm>
              <a:prstGeom prst="line">
                <a:avLst/>
              </a:prstGeom>
              <a:noFill/>
              <a:ln w="952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89" name="Text Box 173"/>
              <p:cNvSpPr txBox="1">
                <a:spLocks noChangeArrowheads="1"/>
              </p:cNvSpPr>
              <p:nvPr/>
            </p:nvSpPr>
            <p:spPr bwMode="auto">
              <a:xfrm rot="10800000">
                <a:off x="0" y="5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_</a:t>
                </a:r>
                <a:endParaRPr lang="zh-CN" altLang="zh-CN" sz="2400" b="1">
                  <a:solidFill>
                    <a:srgbClr val="FF3300"/>
                  </a:solidFill>
                  <a:latin typeface="Symbol" panose="05050102010706020507" pitchFamily="18" charset="2"/>
                </a:endParaRPr>
              </a:p>
            </p:txBody>
          </p:sp>
        </p:grpSp>
      </p:grpSp>
      <p:grpSp>
        <p:nvGrpSpPr>
          <p:cNvPr id="34990" name="Group 174"/>
          <p:cNvGrpSpPr/>
          <p:nvPr/>
        </p:nvGrpSpPr>
        <p:grpSpPr bwMode="auto">
          <a:xfrm>
            <a:off x="7770814" y="4722812"/>
            <a:ext cx="2825749" cy="2058988"/>
            <a:chOff x="0" y="-1"/>
            <a:chExt cx="1780" cy="1297"/>
          </a:xfrm>
        </p:grpSpPr>
        <p:sp>
          <p:nvSpPr>
            <p:cNvPr id="34991" name="Rectangle 175"/>
            <p:cNvSpPr>
              <a:spLocks noChangeArrowheads="1"/>
            </p:cNvSpPr>
            <p:nvPr/>
          </p:nvSpPr>
          <p:spPr bwMode="auto">
            <a:xfrm rot="21545768">
              <a:off x="1" y="75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i="1">
                  <a:solidFill>
                    <a:srgbClr val="0033CC"/>
                  </a:solidFill>
                  <a:latin typeface="Times New Roman" panose="02020503050405090304" pitchFamily="18" charset="0"/>
                  <a:sym typeface="Symbol" panose="05050102010706020507" pitchFamily="18" charset="2"/>
                </a:rPr>
                <a:t>U</a:t>
              </a:r>
              <a:r>
                <a:rPr lang="zh-CN" altLang="zh-CN" sz="2000" b="1" baseline="-25000">
                  <a:solidFill>
                    <a:srgbClr val="0033CC"/>
                  </a:solidFill>
                  <a:latin typeface="Times New Roman" panose="02020503050405090304" pitchFamily="18" charset="0"/>
                  <a:sym typeface="Symbol" panose="05050102010706020507" pitchFamily="18" charset="2"/>
                </a:rPr>
                <a:t>GS</a:t>
              </a:r>
              <a:r>
                <a:rPr lang="zh-CN" altLang="zh-CN" sz="2000" b="1">
                  <a:solidFill>
                    <a:srgbClr val="0033CC"/>
                  </a:solidFill>
                  <a:latin typeface="Times New Roman" panose="02020503050405090304" pitchFamily="18" charset="0"/>
                  <a:sym typeface="Symbol" panose="05050102010706020507" pitchFamily="18" charset="2"/>
                </a:rPr>
                <a:t>= 0V</a:t>
              </a:r>
              <a:endParaRPr lang="zh-CN" altLang="zh-CN" sz="2000" b="1">
                <a:solidFill>
                  <a:srgbClr val="0033CC"/>
                </a:solidFill>
                <a:latin typeface="Times New Roman" panose="02020503050405090304" pitchFamily="18" charset="0"/>
                <a:sym typeface="Symbol" panose="05050102010706020507" pitchFamily="18" charset="2"/>
              </a:endParaRPr>
            </a:p>
          </p:txBody>
        </p:sp>
        <p:sp>
          <p:nvSpPr>
            <p:cNvPr id="34992" name="Text Box 176"/>
            <p:cNvSpPr txBox="1">
              <a:spLocks noChangeArrowheads="1"/>
            </p:cNvSpPr>
            <p:nvPr/>
          </p:nvSpPr>
          <p:spPr bwMode="auto">
            <a:xfrm rot="10800000">
              <a:off x="48" y="517"/>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sp>
          <p:nvSpPr>
            <p:cNvPr id="34993" name="Text Box 177"/>
            <p:cNvSpPr txBox="1">
              <a:spLocks noChangeArrowheads="1"/>
            </p:cNvSpPr>
            <p:nvPr/>
          </p:nvSpPr>
          <p:spPr bwMode="auto">
            <a:xfrm rot="10800000">
              <a:off x="49" y="100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FF3300"/>
                  </a:solidFill>
                  <a:latin typeface="Symbol" panose="05050102010706020507" pitchFamily="18" charset="2"/>
                </a:rPr>
                <a:t>_</a:t>
              </a:r>
              <a:endParaRPr lang="zh-CN" altLang="zh-CN" sz="2400" b="1">
                <a:solidFill>
                  <a:srgbClr val="FF3300"/>
                </a:solidFill>
                <a:latin typeface="Symbol" panose="05050102010706020507" pitchFamily="18" charset="2"/>
              </a:endParaRPr>
            </a:p>
          </p:txBody>
        </p:sp>
        <p:sp>
          <p:nvSpPr>
            <p:cNvPr id="34994" name="Line 178"/>
            <p:cNvSpPr>
              <a:spLocks noChangeShapeType="1"/>
            </p:cNvSpPr>
            <p:nvPr/>
          </p:nvSpPr>
          <p:spPr bwMode="auto">
            <a:xfrm rot="21583612">
              <a:off x="206" y="240"/>
              <a:ext cx="1259" cy="1"/>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95" name="Line 179"/>
            <p:cNvSpPr>
              <a:spLocks noChangeShapeType="1"/>
            </p:cNvSpPr>
            <p:nvPr/>
          </p:nvSpPr>
          <p:spPr bwMode="auto">
            <a:xfrm rot="10800000" flipV="1">
              <a:off x="1284" y="0"/>
              <a:ext cx="0" cy="1104"/>
            </a:xfrm>
            <a:prstGeom prst="line">
              <a:avLst/>
            </a:prstGeom>
            <a:noFill/>
            <a:ln w="19050" cmpd="sng">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96" name="Line 180"/>
            <p:cNvSpPr>
              <a:spLocks noChangeShapeType="1"/>
            </p:cNvSpPr>
            <p:nvPr/>
          </p:nvSpPr>
          <p:spPr bwMode="auto">
            <a:xfrm rot="10800000">
              <a:off x="1242" y="556"/>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97" name="Line 181"/>
            <p:cNvSpPr>
              <a:spLocks noChangeShapeType="1"/>
            </p:cNvSpPr>
            <p:nvPr/>
          </p:nvSpPr>
          <p:spPr bwMode="auto">
            <a:xfrm rot="10800000">
              <a:off x="1242" y="796"/>
              <a:ext cx="41" cy="0"/>
            </a:xfrm>
            <a:prstGeom prst="line">
              <a:avLst/>
            </a:prstGeom>
            <a:noFill/>
            <a:ln w="28575" cmpd="sng">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998" name="Text Box 182"/>
            <p:cNvSpPr txBox="1">
              <a:spLocks noChangeArrowheads="1"/>
            </p:cNvSpPr>
            <p:nvPr/>
          </p:nvSpPr>
          <p:spPr bwMode="auto">
            <a:xfrm rot="21284561">
              <a:off x="1282" y="-1"/>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I</a:t>
              </a:r>
              <a:r>
                <a:rPr lang="zh-CN" altLang="zh-CN" sz="2000" b="1" baseline="-25000">
                  <a:latin typeface="Times New Roman" panose="02020503050405090304" pitchFamily="18" charset="0"/>
                </a:rPr>
                <a:t>D</a:t>
              </a:r>
              <a:endParaRPr lang="zh-CN" altLang="zh-CN" sz="2000" b="1">
                <a:latin typeface="Times New Roman" panose="02020503050405090304" pitchFamily="18" charset="0"/>
              </a:endParaRPr>
            </a:p>
          </p:txBody>
        </p:sp>
        <p:sp>
          <p:nvSpPr>
            <p:cNvPr id="34999" name="未知"/>
            <p:cNvSpPr/>
            <p:nvPr/>
          </p:nvSpPr>
          <p:spPr bwMode="auto">
            <a:xfrm rot="10800000">
              <a:off x="324" y="336"/>
              <a:ext cx="960" cy="267"/>
            </a:xfrm>
            <a:custGeom>
              <a:avLst/>
              <a:gdLst>
                <a:gd name="T0" fmla="*/ 0 w 1440"/>
                <a:gd name="T1" fmla="*/ 267 h 267"/>
                <a:gd name="T2" fmla="*/ 48 w 1440"/>
                <a:gd name="T3" fmla="*/ 171 h 267"/>
                <a:gd name="T4" fmla="*/ 120 w 1440"/>
                <a:gd name="T5" fmla="*/ 75 h 267"/>
                <a:gd name="T6" fmla="*/ 256 w 1440"/>
                <a:gd name="T7" fmla="*/ 11 h 267"/>
                <a:gd name="T8" fmla="*/ 472 w 1440"/>
                <a:gd name="T9" fmla="*/ 11 h 267"/>
                <a:gd name="T10" fmla="*/ 824 w 1440"/>
                <a:gd name="T11" fmla="*/ 11 h 267"/>
                <a:gd name="T12" fmla="*/ 648 w 1440"/>
                <a:gd name="T13" fmla="*/ 11 h 267"/>
                <a:gd name="T14" fmla="*/ 1440 w 1440"/>
                <a:gd name="T15" fmla="*/ 11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0" h="267">
                  <a:moveTo>
                    <a:pt x="0" y="267"/>
                  </a:moveTo>
                  <a:cubicBezTo>
                    <a:pt x="16" y="235"/>
                    <a:pt x="28" y="203"/>
                    <a:pt x="48" y="171"/>
                  </a:cubicBezTo>
                  <a:cubicBezTo>
                    <a:pt x="68" y="139"/>
                    <a:pt x="85" y="102"/>
                    <a:pt x="120" y="75"/>
                  </a:cubicBezTo>
                  <a:cubicBezTo>
                    <a:pt x="155" y="48"/>
                    <a:pt x="197" y="22"/>
                    <a:pt x="256" y="11"/>
                  </a:cubicBezTo>
                  <a:cubicBezTo>
                    <a:pt x="315" y="0"/>
                    <a:pt x="377" y="11"/>
                    <a:pt x="472" y="11"/>
                  </a:cubicBezTo>
                  <a:cubicBezTo>
                    <a:pt x="567" y="11"/>
                    <a:pt x="795" y="11"/>
                    <a:pt x="824" y="11"/>
                  </a:cubicBezTo>
                  <a:cubicBezTo>
                    <a:pt x="853" y="11"/>
                    <a:pt x="545" y="11"/>
                    <a:pt x="648" y="11"/>
                  </a:cubicBezTo>
                  <a:cubicBezTo>
                    <a:pt x="751" y="11"/>
                    <a:pt x="1275" y="11"/>
                    <a:pt x="1440" y="1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000" name="未知"/>
            <p:cNvSpPr/>
            <p:nvPr/>
          </p:nvSpPr>
          <p:spPr bwMode="auto">
            <a:xfrm rot="10800000">
              <a:off x="324" y="240"/>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001" name="未知"/>
            <p:cNvSpPr/>
            <p:nvPr/>
          </p:nvSpPr>
          <p:spPr bwMode="auto">
            <a:xfrm rot="10800000">
              <a:off x="276" y="346"/>
              <a:ext cx="1008" cy="65"/>
            </a:xfrm>
            <a:custGeom>
              <a:avLst/>
              <a:gdLst>
                <a:gd name="T0" fmla="*/ 0 w 1392"/>
                <a:gd name="T1" fmla="*/ 257 h 257"/>
                <a:gd name="T2" fmla="*/ 48 w 1392"/>
                <a:gd name="T3" fmla="*/ 161 h 257"/>
                <a:gd name="T4" fmla="*/ 96 w 1392"/>
                <a:gd name="T5" fmla="*/ 65 h 257"/>
                <a:gd name="T6" fmla="*/ 288 w 1392"/>
                <a:gd name="T7" fmla="*/ 9 h 257"/>
                <a:gd name="T8" fmla="*/ 1392 w 1392"/>
                <a:gd name="T9" fmla="*/ 9 h 257"/>
              </a:gdLst>
              <a:ahLst/>
              <a:cxnLst>
                <a:cxn ang="0">
                  <a:pos x="T0" y="T1"/>
                </a:cxn>
                <a:cxn ang="0">
                  <a:pos x="T2" y="T3"/>
                </a:cxn>
                <a:cxn ang="0">
                  <a:pos x="T4" y="T5"/>
                </a:cxn>
                <a:cxn ang="0">
                  <a:pos x="T6" y="T7"/>
                </a:cxn>
                <a:cxn ang="0">
                  <a:pos x="T8" y="T9"/>
                </a:cxn>
              </a:cxnLst>
              <a:rect l="0" t="0" r="r" b="b"/>
              <a:pathLst>
                <a:path w="1392" h="257">
                  <a:moveTo>
                    <a:pt x="0" y="257"/>
                  </a:moveTo>
                  <a:cubicBezTo>
                    <a:pt x="16" y="225"/>
                    <a:pt x="32" y="193"/>
                    <a:pt x="48" y="161"/>
                  </a:cubicBezTo>
                  <a:cubicBezTo>
                    <a:pt x="64" y="129"/>
                    <a:pt x="56" y="90"/>
                    <a:pt x="96" y="65"/>
                  </a:cubicBezTo>
                  <a:cubicBezTo>
                    <a:pt x="136" y="40"/>
                    <a:pt x="72" y="18"/>
                    <a:pt x="288" y="9"/>
                  </a:cubicBezTo>
                  <a:cubicBezTo>
                    <a:pt x="504" y="0"/>
                    <a:pt x="1162" y="9"/>
                    <a:pt x="1392" y="9"/>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002" name="未知"/>
            <p:cNvSpPr/>
            <p:nvPr/>
          </p:nvSpPr>
          <p:spPr bwMode="auto">
            <a:xfrm rot="10800000">
              <a:off x="276" y="432"/>
              <a:ext cx="960" cy="562"/>
            </a:xfrm>
            <a:custGeom>
              <a:avLst/>
              <a:gdLst>
                <a:gd name="T0" fmla="*/ 0 w 1400"/>
                <a:gd name="T1" fmla="*/ 482 h 482"/>
                <a:gd name="T2" fmla="*/ 46 w 1400"/>
                <a:gd name="T3" fmla="*/ 296 h 482"/>
                <a:gd name="T4" fmla="*/ 120 w 1400"/>
                <a:gd name="T5" fmla="*/ 161 h 482"/>
                <a:gd name="T6" fmla="*/ 208 w 1400"/>
                <a:gd name="T7" fmla="*/ 57 h 482"/>
                <a:gd name="T8" fmla="*/ 312 w 1400"/>
                <a:gd name="T9" fmla="*/ 9 h 482"/>
                <a:gd name="T10" fmla="*/ 472 w 1400"/>
                <a:gd name="T11" fmla="*/ 1 h 482"/>
                <a:gd name="T12" fmla="*/ 1400 w 1400"/>
                <a:gd name="T13" fmla="*/ 1 h 482"/>
              </a:gdLst>
              <a:ahLst/>
              <a:cxnLst>
                <a:cxn ang="0">
                  <a:pos x="T0" y="T1"/>
                </a:cxn>
                <a:cxn ang="0">
                  <a:pos x="T2" y="T3"/>
                </a:cxn>
                <a:cxn ang="0">
                  <a:pos x="T4" y="T5"/>
                </a:cxn>
                <a:cxn ang="0">
                  <a:pos x="T6" y="T7"/>
                </a:cxn>
                <a:cxn ang="0">
                  <a:pos x="T8" y="T9"/>
                </a:cxn>
                <a:cxn ang="0">
                  <a:pos x="T10" y="T11"/>
                </a:cxn>
                <a:cxn ang="0">
                  <a:pos x="T12" y="T13"/>
                </a:cxn>
              </a:cxnLst>
              <a:rect l="0" t="0" r="r" b="b"/>
              <a:pathLst>
                <a:path w="1400" h="482">
                  <a:moveTo>
                    <a:pt x="0" y="482"/>
                  </a:moveTo>
                  <a:cubicBezTo>
                    <a:pt x="15" y="420"/>
                    <a:pt x="26" y="349"/>
                    <a:pt x="46" y="296"/>
                  </a:cubicBezTo>
                  <a:cubicBezTo>
                    <a:pt x="66" y="243"/>
                    <a:pt x="93" y="201"/>
                    <a:pt x="120" y="161"/>
                  </a:cubicBezTo>
                  <a:cubicBezTo>
                    <a:pt x="147" y="121"/>
                    <a:pt x="176" y="82"/>
                    <a:pt x="208" y="57"/>
                  </a:cubicBezTo>
                  <a:cubicBezTo>
                    <a:pt x="240" y="32"/>
                    <a:pt x="268" y="18"/>
                    <a:pt x="312" y="9"/>
                  </a:cubicBezTo>
                  <a:cubicBezTo>
                    <a:pt x="356" y="0"/>
                    <a:pt x="291" y="2"/>
                    <a:pt x="472" y="1"/>
                  </a:cubicBezTo>
                  <a:cubicBezTo>
                    <a:pt x="653" y="0"/>
                    <a:pt x="1207" y="1"/>
                    <a:pt x="1400" y="1"/>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003" name="Text Box 187"/>
            <p:cNvSpPr txBox="1">
              <a:spLocks noChangeArrowheads="1"/>
            </p:cNvSpPr>
            <p:nvPr/>
          </p:nvSpPr>
          <p:spPr bwMode="auto">
            <a:xfrm rot="21284561">
              <a:off x="1409" y="143"/>
              <a:ext cx="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b="1" i="1">
                  <a:latin typeface="Times New Roman" panose="02020503050405090304" pitchFamily="18" charset="0"/>
                </a:rPr>
                <a:t>U</a:t>
              </a:r>
              <a:r>
                <a:rPr lang="zh-CN" altLang="zh-CN" sz="2000" b="1" baseline="-25000">
                  <a:latin typeface="Times New Roman" panose="02020503050405090304" pitchFamily="18" charset="0"/>
                </a:rPr>
                <a:t>DS</a:t>
              </a:r>
              <a:endParaRPr lang="zh-CN" altLang="zh-CN" sz="2000" b="1">
                <a:latin typeface="Times New Roman" panose="02020503050405090304" pitchFamily="18" charset="0"/>
              </a:endParaRPr>
            </a:p>
          </p:txBody>
        </p:sp>
        <p:sp>
          <p:nvSpPr>
            <p:cNvPr id="35004" name="Text Box 188"/>
            <p:cNvSpPr txBox="1">
              <a:spLocks noChangeArrowheads="1"/>
            </p:cNvSpPr>
            <p:nvPr/>
          </p:nvSpPr>
          <p:spPr bwMode="auto">
            <a:xfrm rot="10800000">
              <a:off x="1033" y="9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i="1">
                  <a:solidFill>
                    <a:schemeClr val="tx2"/>
                  </a:solidFill>
                  <a:latin typeface="Symbol" panose="05050102010706020507" pitchFamily="18" charset="2"/>
                </a:rPr>
                <a:t>o</a:t>
              </a:r>
              <a:endParaRPr lang="zh-CN" altLang="zh-CN" sz="2400" b="1" i="1">
                <a:solidFill>
                  <a:schemeClr val="tx2"/>
                </a:solidFill>
                <a:latin typeface="Symbol" panose="05050102010706020507" pitchFamily="18" charset="2"/>
              </a:endParaRPr>
            </a:p>
          </p:txBody>
        </p:sp>
        <p:sp>
          <p:nvSpPr>
            <p:cNvPr id="35005" name="Text Box 189"/>
            <p:cNvSpPr txBox="1">
              <a:spLocks noChangeArrowheads="1"/>
            </p:cNvSpPr>
            <p:nvPr/>
          </p:nvSpPr>
          <p:spPr bwMode="auto">
            <a:xfrm rot="10800000">
              <a:off x="0" y="325"/>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000" b="1">
                  <a:solidFill>
                    <a:srgbClr val="FF3300"/>
                  </a:solidFill>
                  <a:latin typeface="Symbol" panose="05050102010706020507" pitchFamily="18" charset="2"/>
                </a:rPr>
                <a:t>+</a:t>
              </a:r>
              <a:endParaRPr lang="zh-CN" altLang="zh-CN" sz="2000" b="1">
                <a:solidFill>
                  <a:srgbClr val="FF3300"/>
                </a:solidFill>
                <a:latin typeface="Symbol" panose="05050102010706020507" pitchFamily="18" charset="2"/>
              </a:endParaRPr>
            </a:p>
          </p:txBody>
        </p:sp>
      </p:gr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4861"/>
                                        </p:tgtEl>
                                        <p:attrNameLst>
                                          <p:attrName>style.visibility</p:attrName>
                                        </p:attrNameLst>
                                      </p:cBhvr>
                                      <p:to>
                                        <p:strVal val="visible"/>
                                      </p:to>
                                    </p:set>
                                    <p:anim calcmode="lin" valueType="num">
                                      <p:cBhvr>
                                        <p:cTn id="7" dur="500" fill="hold"/>
                                        <p:tgtEl>
                                          <p:spTgt spid="34861"/>
                                        </p:tgtEl>
                                        <p:attrNameLst>
                                          <p:attrName>ppt_w</p:attrName>
                                        </p:attrNameLst>
                                      </p:cBhvr>
                                      <p:tavLst>
                                        <p:tav tm="0">
                                          <p:val>
                                            <p:fltVal val="0"/>
                                          </p:val>
                                        </p:tav>
                                        <p:tav tm="100000">
                                          <p:val>
                                            <p:strVal val="#ppt_w"/>
                                          </p:val>
                                        </p:tav>
                                      </p:tavLst>
                                    </p:anim>
                                    <p:anim calcmode="lin" valueType="num">
                                      <p:cBhvr>
                                        <p:cTn id="8" dur="500" fill="hold"/>
                                        <p:tgtEl>
                                          <p:spTgt spid="3486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4901"/>
                                        </p:tgtEl>
                                        <p:attrNameLst>
                                          <p:attrName>style.visibility</p:attrName>
                                        </p:attrNameLst>
                                      </p:cBhvr>
                                      <p:to>
                                        <p:strVal val="visible"/>
                                      </p:to>
                                    </p:set>
                                    <p:animEffect transition="in" filter="wipe(up)">
                                      <p:cBhvr>
                                        <p:cTn id="13" dur="500"/>
                                        <p:tgtEl>
                                          <p:spTgt spid="3490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4883"/>
                                        </p:tgtEl>
                                        <p:attrNameLst>
                                          <p:attrName>style.visibility</p:attrName>
                                        </p:attrNameLst>
                                      </p:cBhvr>
                                      <p:to>
                                        <p:strVal val="visible"/>
                                      </p:to>
                                    </p:set>
                                    <p:animEffect transition="in" filter="wipe(up)">
                                      <p:cBhvr>
                                        <p:cTn id="18" dur="500"/>
                                        <p:tgtEl>
                                          <p:spTgt spid="34883"/>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4911"/>
                                        </p:tgtEl>
                                        <p:attrNameLst>
                                          <p:attrName>style.visibility</p:attrName>
                                        </p:attrNameLst>
                                      </p:cBhvr>
                                      <p:to>
                                        <p:strVal val="visible"/>
                                      </p:to>
                                    </p:set>
                                    <p:anim calcmode="lin" valueType="num">
                                      <p:cBhvr>
                                        <p:cTn id="23" dur="500" fill="hold"/>
                                        <p:tgtEl>
                                          <p:spTgt spid="34911"/>
                                        </p:tgtEl>
                                        <p:attrNameLst>
                                          <p:attrName>ppt_w</p:attrName>
                                        </p:attrNameLst>
                                      </p:cBhvr>
                                      <p:tavLst>
                                        <p:tav tm="0">
                                          <p:val>
                                            <p:fltVal val="0"/>
                                          </p:val>
                                        </p:tav>
                                        <p:tav tm="100000">
                                          <p:val>
                                            <p:strVal val="#ppt_w"/>
                                          </p:val>
                                        </p:tav>
                                      </p:tavLst>
                                    </p:anim>
                                    <p:anim calcmode="lin" valueType="num">
                                      <p:cBhvr>
                                        <p:cTn id="24" dur="500" fill="hold"/>
                                        <p:tgtEl>
                                          <p:spTgt spid="3491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4955"/>
                                        </p:tgtEl>
                                        <p:attrNameLst>
                                          <p:attrName>style.visibility</p:attrName>
                                        </p:attrNameLst>
                                      </p:cBhvr>
                                      <p:to>
                                        <p:strVal val="visible"/>
                                      </p:to>
                                    </p:set>
                                    <p:animEffect transition="in" filter="wipe(up)">
                                      <p:cBhvr>
                                        <p:cTn id="29" dur="500"/>
                                        <p:tgtEl>
                                          <p:spTgt spid="349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972"/>
                                        </p:tgtEl>
                                        <p:attrNameLst>
                                          <p:attrName>style.visibility</p:attrName>
                                        </p:attrNameLst>
                                      </p:cBhvr>
                                      <p:to>
                                        <p:strVal val="visible"/>
                                      </p:to>
                                    </p:set>
                                    <p:animEffect transition="in" filter="wipe(up)">
                                      <p:cBhvr>
                                        <p:cTn id="34" dur="500"/>
                                        <p:tgtEl>
                                          <p:spTgt spid="34972"/>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34934"/>
                                        </p:tgtEl>
                                        <p:attrNameLst>
                                          <p:attrName>style.visibility</p:attrName>
                                        </p:attrNameLst>
                                      </p:cBhvr>
                                      <p:to>
                                        <p:strVal val="visible"/>
                                      </p:to>
                                    </p:set>
                                    <p:anim calcmode="lin" valueType="num">
                                      <p:cBhvr>
                                        <p:cTn id="39" dur="500" fill="hold"/>
                                        <p:tgtEl>
                                          <p:spTgt spid="34934"/>
                                        </p:tgtEl>
                                        <p:attrNameLst>
                                          <p:attrName>ppt_w</p:attrName>
                                        </p:attrNameLst>
                                      </p:cBhvr>
                                      <p:tavLst>
                                        <p:tav tm="0">
                                          <p:val>
                                            <p:fltVal val="0"/>
                                          </p:val>
                                        </p:tav>
                                        <p:tav tm="100000">
                                          <p:val>
                                            <p:strVal val="#ppt_w"/>
                                          </p:val>
                                        </p:tav>
                                      </p:tavLst>
                                    </p:anim>
                                    <p:anim calcmode="lin" valueType="num">
                                      <p:cBhvr>
                                        <p:cTn id="40" dur="500" fill="hold"/>
                                        <p:tgtEl>
                                          <p:spTgt spid="34934"/>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4963"/>
                                        </p:tgtEl>
                                        <p:attrNameLst>
                                          <p:attrName>style.visibility</p:attrName>
                                        </p:attrNameLst>
                                      </p:cBhvr>
                                      <p:to>
                                        <p:strVal val="visible"/>
                                      </p:to>
                                    </p:set>
                                    <p:animEffect transition="in" filter="wipe(up)">
                                      <p:cBhvr>
                                        <p:cTn id="45" dur="500"/>
                                        <p:tgtEl>
                                          <p:spTgt spid="3496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4990"/>
                                        </p:tgtEl>
                                        <p:attrNameLst>
                                          <p:attrName>style.visibility</p:attrName>
                                        </p:attrNameLst>
                                      </p:cBhvr>
                                      <p:to>
                                        <p:strVal val="visible"/>
                                      </p:to>
                                    </p:set>
                                    <p:animEffect transition="in" filter="wipe(up)">
                                      <p:cBhvr>
                                        <p:cTn id="50" dur="500"/>
                                        <p:tgtEl>
                                          <p:spTgt spid="34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976989" y="658074"/>
            <a:ext cx="8334421" cy="714237"/>
          </a:xfrm>
        </p:spPr>
        <p:txBody>
          <a:bodyPr>
            <a:normAutofit fontScale="90000"/>
          </a:bodyPr>
          <a:lstStyle/>
          <a:p>
            <a:pPr algn="l">
              <a:lnSpc>
                <a:spcPct val="115000"/>
              </a:lnSpc>
            </a:pPr>
            <a:r>
              <a:rPr lang="en-US" altLang="zh-CN" sz="3335" dirty="0">
                <a:solidFill>
                  <a:schemeClr val="tx1"/>
                </a:solidFill>
                <a:latin typeface="Times New Roman" panose="02020503050405090304" pitchFamily="18" charset="0"/>
                <a:ea typeface="华文行楷" panose="02010800040101010101" pitchFamily="2" charset="-122"/>
                <a:cs typeface="Times New Roman" panose="02020503050405090304" pitchFamily="18" charset="0"/>
              </a:rPr>
              <a:t>3.  </a:t>
            </a:r>
            <a:r>
              <a:rPr lang="zh-CN" altLang="en-US" sz="3335" dirty="0">
                <a:solidFill>
                  <a:schemeClr val="tx1"/>
                </a:solidFill>
                <a:latin typeface="Times New Roman" panose="02020503050405090304" pitchFamily="18" charset="0"/>
                <a:ea typeface="华文行楷" panose="02010800040101010101" pitchFamily="2" charset="-122"/>
                <a:cs typeface="Times New Roman" panose="02020503050405090304" pitchFamily="18" charset="0"/>
              </a:rPr>
              <a:t>场效应管的</a:t>
            </a:r>
            <a:r>
              <a:rPr lang="zh-CN" altLang="en-US" sz="3335" dirty="0" smtClean="0">
                <a:solidFill>
                  <a:schemeClr val="tx1"/>
                </a:solidFill>
                <a:latin typeface="Times New Roman" panose="02020503050405090304" pitchFamily="18" charset="0"/>
                <a:ea typeface="华文行楷" panose="02010800040101010101" pitchFamily="2" charset="-122"/>
                <a:cs typeface="Times New Roman" panose="02020503050405090304" pitchFamily="18" charset="0"/>
              </a:rPr>
              <a:t>分类</a:t>
            </a:r>
            <a:br>
              <a:rPr lang="en-US" altLang="zh-CN" sz="3335" dirty="0" smtClean="0">
                <a:solidFill>
                  <a:schemeClr val="tx1"/>
                </a:solidFill>
                <a:latin typeface="Times New Roman" panose="02020503050405090304" pitchFamily="18" charset="0"/>
                <a:ea typeface="华文行楷" panose="02010800040101010101" pitchFamily="2" charset="-122"/>
                <a:cs typeface="Times New Roman" panose="02020503050405090304" pitchFamily="18" charset="0"/>
              </a:rPr>
            </a:br>
            <a:r>
              <a:rPr lang="zh-CN" altLang="en-US" sz="2915" b="1" dirty="0" smtClean="0">
                <a:solidFill>
                  <a:schemeClr val="tx1"/>
                </a:solidFill>
                <a:latin typeface="Times New Roman" panose="02020503050405090304" pitchFamily="18" charset="0"/>
                <a:cs typeface="Times New Roman" panose="02020503050405090304" pitchFamily="18" charset="0"/>
              </a:rPr>
              <a:t>工作</a:t>
            </a:r>
            <a:r>
              <a:rPr lang="zh-CN" altLang="en-US" sz="2915" b="1" dirty="0">
                <a:solidFill>
                  <a:schemeClr val="tx1"/>
                </a:solidFill>
                <a:latin typeface="Times New Roman" panose="02020503050405090304" pitchFamily="18" charset="0"/>
                <a:cs typeface="Times New Roman" panose="02020503050405090304" pitchFamily="18" charset="0"/>
              </a:rPr>
              <a:t>在恒流区时</a:t>
            </a:r>
            <a:r>
              <a:rPr lang="en-US" altLang="zh-CN" sz="2915" b="1" dirty="0">
                <a:solidFill>
                  <a:schemeClr val="tx1"/>
                </a:solidFill>
                <a:latin typeface="Times New Roman" panose="02020503050405090304" pitchFamily="18" charset="0"/>
                <a:cs typeface="Times New Roman" panose="02020503050405090304" pitchFamily="18" charset="0"/>
              </a:rPr>
              <a:t>g-s</a:t>
            </a:r>
            <a:r>
              <a:rPr lang="zh-CN" altLang="en-US" sz="2915" b="1" dirty="0">
                <a:solidFill>
                  <a:schemeClr val="tx1"/>
                </a:solidFill>
                <a:latin typeface="Times New Roman" panose="02020503050405090304" pitchFamily="18" charset="0"/>
                <a:cs typeface="Times New Roman" panose="02020503050405090304" pitchFamily="18" charset="0"/>
              </a:rPr>
              <a:t>、</a:t>
            </a:r>
            <a:r>
              <a:rPr lang="en-US" altLang="zh-CN" sz="2915" b="1" dirty="0">
                <a:solidFill>
                  <a:schemeClr val="tx1"/>
                </a:solidFill>
                <a:latin typeface="Times New Roman" panose="02020503050405090304" pitchFamily="18" charset="0"/>
                <a:cs typeface="Times New Roman" panose="02020503050405090304" pitchFamily="18" charset="0"/>
              </a:rPr>
              <a:t>d-s</a:t>
            </a:r>
            <a:r>
              <a:rPr lang="zh-CN" altLang="en-US" sz="2915" b="1" dirty="0">
                <a:solidFill>
                  <a:schemeClr val="tx1"/>
                </a:solidFill>
                <a:latin typeface="Times New Roman" panose="02020503050405090304" pitchFamily="18" charset="0"/>
                <a:cs typeface="Times New Roman" panose="02020503050405090304" pitchFamily="18" charset="0"/>
              </a:rPr>
              <a:t>间的电压极性</a:t>
            </a:r>
            <a:endParaRPr lang="zh-CN" altLang="en-US" sz="2915" b="1" dirty="0">
              <a:solidFill>
                <a:schemeClr val="tx1"/>
              </a:solidFill>
              <a:latin typeface="Times New Roman" panose="02020503050405090304" pitchFamily="18" charset="0"/>
              <a:cs typeface="Times New Roman" panose="02020503050405090304" pitchFamily="18" charset="0"/>
            </a:endParaRPr>
          </a:p>
        </p:txBody>
      </p:sp>
      <p:graphicFrame>
        <p:nvGraphicFramePr>
          <p:cNvPr id="5" name="Object 3"/>
          <p:cNvGraphicFramePr>
            <a:graphicFrameLocks noChangeAspect="1"/>
          </p:cNvGraphicFramePr>
          <p:nvPr/>
        </p:nvGraphicFramePr>
        <p:xfrm>
          <a:off x="5340119" y="3374503"/>
          <a:ext cx="117386" cy="223199"/>
        </p:xfrm>
        <a:graphic>
          <a:graphicData uri="http://schemas.openxmlformats.org/presentationml/2006/ole">
            <mc:AlternateContent xmlns:mc="http://schemas.openxmlformats.org/markup-compatibility/2006">
              <mc:Choice xmlns:v="urn:schemas-microsoft-com:vml" Requires="v">
                <p:oleObj spid="_x0000_s56332" name="公式" r:id="rId1" imgW="114300" imgH="215900" progId="Equation.3">
                  <p:embed/>
                </p:oleObj>
              </mc:Choice>
              <mc:Fallback>
                <p:oleObj name="公式" r:id="rId1" imgW="114300"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119" y="3374503"/>
                        <a:ext cx="117386" cy="223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nvGraphicFramePr>
        <p:xfrm>
          <a:off x="875981" y="1756501"/>
          <a:ext cx="8046928" cy="3236005"/>
        </p:xfrm>
        <a:graphic>
          <a:graphicData uri="http://schemas.openxmlformats.org/presentationml/2006/ole">
            <mc:AlternateContent xmlns:mc="http://schemas.openxmlformats.org/markup-compatibility/2006">
              <mc:Choice xmlns:v="urn:schemas-microsoft-com:vml" Requires="v">
                <p:oleObj spid="_x0000_s56333" name="Equation" r:id="rId3" imgW="3810000" imgH="1549400" progId="Equation.3">
                  <p:embed/>
                </p:oleObj>
              </mc:Choice>
              <mc:Fallback>
                <p:oleObj name="Equation" r:id="rId3" imgW="3810000" imgH="1549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981" y="1756501"/>
                        <a:ext cx="8046928" cy="3236005"/>
                      </a:xfrm>
                      <a:prstGeom prst="rect">
                        <a:avLst/>
                      </a:prstGeom>
                      <a:solidFill>
                        <a:srgbClr val="CCECFF"/>
                      </a:solidFill>
                    </p:spPr>
                  </p:pic>
                </p:oleObj>
              </mc:Fallback>
            </mc:AlternateContent>
          </a:graphicData>
        </a:graphic>
      </p:graphicFrame>
      <p:sp>
        <p:nvSpPr>
          <p:cNvPr id="7" name="Text Box 5"/>
          <p:cNvSpPr txBox="1">
            <a:spLocks noChangeArrowheads="1"/>
          </p:cNvSpPr>
          <p:nvPr/>
        </p:nvSpPr>
        <p:spPr bwMode="auto">
          <a:xfrm>
            <a:off x="4098595" y="4913906"/>
            <a:ext cx="7816181" cy="1398905"/>
          </a:xfrm>
          <a:prstGeom prst="rect">
            <a:avLst/>
          </a:prstGeom>
          <a:noFill/>
          <a:ln w="9525">
            <a:noFill/>
            <a:miter lim="800000"/>
          </a:ln>
          <a:effectLst/>
        </p:spPr>
        <p:txBody>
          <a:bodyPr wrap="square">
            <a:spAutoFit/>
          </a:bodyPr>
          <a:lstStyle/>
          <a:p>
            <a:pPr algn="l">
              <a:spcBef>
                <a:spcPct val="20000"/>
              </a:spcBef>
            </a:pP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可工作在恒流区的场效应管有哪几种？ </a:t>
            </a:r>
            <a:endParaRPr lang="zh-CN" altLang="en-US" sz="2500" b="1" dirty="0">
              <a:latin typeface="Times New Roman" panose="02020503050405090304" pitchFamily="18" charset="0"/>
            </a:endParaRPr>
          </a:p>
          <a:p>
            <a:pPr algn="l">
              <a:spcBef>
                <a:spcPct val="20000"/>
              </a:spcBef>
            </a:pP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才可能工作在恒流区的场效应管有哪几种？ </a:t>
            </a:r>
            <a:endParaRPr lang="zh-CN" altLang="en-US" sz="2500" b="1" dirty="0">
              <a:latin typeface="Times New Roman" panose="02020503050405090304" pitchFamily="18" charset="0"/>
            </a:endParaRPr>
          </a:p>
          <a:p>
            <a:pPr algn="l">
              <a:spcBef>
                <a:spcPct val="20000"/>
              </a:spcBef>
            </a:pPr>
            <a:r>
              <a:rPr lang="en-US" altLang="zh-CN" sz="2500" b="1" i="1" dirty="0" err="1">
                <a:latin typeface="Times New Roman" panose="02020503050405090304" pitchFamily="18" charset="0"/>
              </a:rPr>
              <a:t>u</a:t>
            </a:r>
            <a:r>
              <a:rPr lang="en-US" altLang="zh-CN" sz="2500" b="1" baseline="-25000" dirty="0" err="1">
                <a:latin typeface="Times New Roman" panose="02020503050405090304" pitchFamily="18" charset="0"/>
              </a:rPr>
              <a:t>GS</a:t>
            </a:r>
            <a:r>
              <a:rPr lang="zh-CN" altLang="en-US" sz="2500" b="1" dirty="0">
                <a:latin typeface="Times New Roman" panose="02020503050405090304" pitchFamily="18" charset="0"/>
              </a:rPr>
              <a:t>＜</a:t>
            </a:r>
            <a:r>
              <a:rPr lang="en-US" altLang="zh-CN" sz="2500" b="1" dirty="0">
                <a:latin typeface="Times New Roman" panose="02020503050405090304" pitchFamily="18" charset="0"/>
              </a:rPr>
              <a:t>0</a:t>
            </a:r>
            <a:r>
              <a:rPr lang="zh-CN" altLang="en-US" sz="2500" b="1" dirty="0">
                <a:latin typeface="Times New Roman" panose="02020503050405090304" pitchFamily="18" charset="0"/>
              </a:rPr>
              <a:t>才可能工作在恒流区的场效应管有哪几种？ </a:t>
            </a:r>
            <a:endParaRPr lang="zh-CN" altLang="en-US" sz="2500" b="1" dirty="0">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4294967295" end="4294967295"/>
                                            </p:txEl>
                                          </p:spTgt>
                                        </p:tgtEl>
                                        <p:attrNameLst>
                                          <p:attrName>style.visibility</p:attrName>
                                        </p:attrNameLst>
                                      </p:cBhvr>
                                      <p:to>
                                        <p:strVal val="visible"/>
                                      </p:to>
                                    </p:set>
                                    <p:animEffect transition="in" filter="wipe(left)">
                                      <p:cBhvr>
                                        <p:cTn id="12" dur="500"/>
                                        <p:tgtEl>
                                          <p:spTgt spid="7">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2590800" y="715964"/>
            <a:ext cx="7086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a:solidFill>
                  <a:srgbClr val="FF3300"/>
                </a:solidFill>
                <a:latin typeface="Times New Roman" panose="02020503050405090304" pitchFamily="18" charset="0"/>
                <a:ea typeface="楷体_GB2312" pitchFamily="1" charset="-122"/>
              </a:rPr>
              <a:t>3.2.3.　场效应管的主要参数</a:t>
            </a:r>
            <a:endParaRPr lang="zh-CN" altLang="zh-CN" sz="3200" b="1">
              <a:solidFill>
                <a:srgbClr val="FF3300"/>
              </a:solidFill>
              <a:latin typeface="Times New Roman" panose="02020503050405090304" pitchFamily="18" charset="0"/>
              <a:ea typeface="楷体_GB2312" pitchFamily="1" charset="-122"/>
            </a:endParaRPr>
          </a:p>
        </p:txBody>
      </p:sp>
      <p:sp>
        <p:nvSpPr>
          <p:cNvPr id="35843" name="Text Box 3"/>
          <p:cNvSpPr txBox="1">
            <a:spLocks noChangeArrowheads="1"/>
          </p:cNvSpPr>
          <p:nvPr/>
        </p:nvSpPr>
        <p:spPr bwMode="auto">
          <a:xfrm>
            <a:off x="2667000" y="1219201"/>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0000FF"/>
                </a:solidFill>
                <a:latin typeface="Times New Roman" panose="02020503050405090304" pitchFamily="18" charset="0"/>
              </a:rPr>
              <a:t>一、直流参数</a:t>
            </a:r>
            <a:endParaRPr lang="zh-CN" altLang="zh-CN" sz="2800" b="1">
              <a:solidFill>
                <a:srgbClr val="0000FF"/>
              </a:solidFill>
              <a:latin typeface="Times New Roman" panose="02020503050405090304" pitchFamily="18" charset="0"/>
            </a:endParaRPr>
          </a:p>
        </p:txBody>
      </p:sp>
      <p:sp>
        <p:nvSpPr>
          <p:cNvPr id="35844" name="Text Box 4"/>
          <p:cNvSpPr txBox="1">
            <a:spLocks noChangeArrowheads="1"/>
          </p:cNvSpPr>
          <p:nvPr/>
        </p:nvSpPr>
        <p:spPr bwMode="auto">
          <a:xfrm>
            <a:off x="2667000" y="1708150"/>
            <a:ext cx="60960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90204" pitchFamily="34" charset="0"/>
                <a:ea typeface="宋体" pitchFamily="2" charset="-122"/>
              </a:defRPr>
            </a:lvl1pPr>
            <a:lvl2pPr marL="914400" indent="-457200">
              <a:defRPr>
                <a:solidFill>
                  <a:schemeClr val="tx1"/>
                </a:solidFill>
                <a:latin typeface="Arial" panose="020B0604020202090204" pitchFamily="34" charset="0"/>
                <a:ea typeface="宋体" pitchFamily="2" charset="-122"/>
              </a:defRPr>
            </a:lvl2pPr>
            <a:lvl3pPr marL="1371600" indent="-457200">
              <a:defRPr>
                <a:solidFill>
                  <a:schemeClr val="tx1"/>
                </a:solidFill>
                <a:latin typeface="Arial" panose="020B0604020202090204" pitchFamily="34" charset="0"/>
                <a:ea typeface="宋体" pitchFamily="2" charset="-122"/>
              </a:defRPr>
            </a:lvl3pPr>
            <a:lvl4pPr marL="1828800" indent="-457200">
              <a:defRPr>
                <a:solidFill>
                  <a:schemeClr val="tx1"/>
                </a:solidFill>
                <a:latin typeface="Arial" panose="020B0604020202090204" pitchFamily="34" charset="0"/>
                <a:ea typeface="宋体" pitchFamily="2" charset="-122"/>
              </a:defRPr>
            </a:lvl4pPr>
            <a:lvl5pPr marL="2286000" indent="-457200">
              <a:defRPr>
                <a:solidFill>
                  <a:schemeClr val="tx1"/>
                </a:solidFill>
                <a:latin typeface="Arial" panose="020B0604020202090204" pitchFamily="34" charset="0"/>
                <a:ea typeface="宋体" pitchFamily="2" charset="-122"/>
              </a:defRPr>
            </a:lvl5pPr>
            <a:lvl6pPr marL="2743200" indent="-457200" fontAlgn="base">
              <a:spcBef>
                <a:spcPct val="0"/>
              </a:spcBef>
              <a:spcAft>
                <a:spcPct val="0"/>
              </a:spcAft>
              <a:defRPr>
                <a:solidFill>
                  <a:schemeClr val="tx1"/>
                </a:solidFill>
                <a:latin typeface="Arial" panose="020B0604020202090204" pitchFamily="34" charset="0"/>
                <a:ea typeface="宋体" pitchFamily="2" charset="-122"/>
              </a:defRPr>
            </a:lvl6pPr>
            <a:lvl7pPr marL="3200400" indent="-457200" fontAlgn="base">
              <a:spcBef>
                <a:spcPct val="0"/>
              </a:spcBef>
              <a:spcAft>
                <a:spcPct val="0"/>
              </a:spcAft>
              <a:defRPr>
                <a:solidFill>
                  <a:schemeClr val="tx1"/>
                </a:solidFill>
                <a:latin typeface="Arial" panose="020B0604020202090204" pitchFamily="34" charset="0"/>
                <a:ea typeface="宋体" pitchFamily="2" charset="-122"/>
              </a:defRPr>
            </a:lvl7pPr>
            <a:lvl8pPr marL="3657600" indent="-457200" fontAlgn="base">
              <a:spcBef>
                <a:spcPct val="0"/>
              </a:spcBef>
              <a:spcAft>
                <a:spcPct val="0"/>
              </a:spcAft>
              <a:defRPr>
                <a:solidFill>
                  <a:schemeClr val="tx1"/>
                </a:solidFill>
                <a:latin typeface="Arial" panose="020B0604020202090204" pitchFamily="34" charset="0"/>
                <a:ea typeface="宋体" pitchFamily="2" charset="-122"/>
              </a:defRPr>
            </a:lvl8pPr>
            <a:lvl9pPr marL="4114800" indent="-457200" fontAlgn="base">
              <a:spcBef>
                <a:spcPct val="0"/>
              </a:spcBef>
              <a:spcAft>
                <a:spcPct val="0"/>
              </a:spcAft>
              <a:defRPr>
                <a:solidFill>
                  <a:schemeClr val="tx1"/>
                </a:solidFill>
                <a:latin typeface="Arial" panose="020B0604020202090204" pitchFamily="34" charset="0"/>
                <a:ea typeface="宋体" pitchFamily="2" charset="-122"/>
              </a:defRPr>
            </a:lvl9pPr>
          </a:lstStyle>
          <a:p>
            <a:pPr>
              <a:lnSpc>
                <a:spcPct val="120000"/>
              </a:lnSpc>
              <a:buFontTx/>
              <a:buAutoNum type="arabicPeriod"/>
            </a:pPr>
            <a:r>
              <a:rPr lang="zh-CN" altLang="zh-CN" sz="2600" b="1">
                <a:solidFill>
                  <a:srgbClr val="CC0000"/>
                </a:solidFill>
                <a:latin typeface="Times New Roman" panose="02020503050405090304" pitchFamily="18" charset="0"/>
              </a:rPr>
              <a:t>饱和漏极电流</a:t>
            </a:r>
            <a:r>
              <a:rPr lang="zh-CN" altLang="zh-CN" sz="2600" b="1" i="1">
                <a:solidFill>
                  <a:srgbClr val="CC0000"/>
                </a:solidFill>
                <a:latin typeface="Times New Roman" panose="02020503050405090304" pitchFamily="18" charset="0"/>
              </a:rPr>
              <a:t> I</a:t>
            </a:r>
            <a:r>
              <a:rPr lang="zh-CN" altLang="zh-CN" sz="2600" b="1" baseline="-25000">
                <a:solidFill>
                  <a:srgbClr val="CC0000"/>
                </a:solidFill>
                <a:latin typeface="Times New Roman" panose="02020503050405090304" pitchFamily="18" charset="0"/>
              </a:rPr>
              <a:t>DSS</a:t>
            </a:r>
            <a:endParaRPr lang="zh-CN" altLang="zh-CN" sz="2600" b="1" baseline="-25000">
              <a:solidFill>
                <a:srgbClr val="CC0000"/>
              </a:solidFill>
              <a:latin typeface="Times New Roman" panose="02020503050405090304" pitchFamily="18" charset="0"/>
            </a:endParaRPr>
          </a:p>
        </p:txBody>
      </p:sp>
      <p:sp>
        <p:nvSpPr>
          <p:cNvPr id="35845" name="Text Box 5"/>
          <p:cNvSpPr txBox="1">
            <a:spLocks noChangeArrowheads="1"/>
          </p:cNvSpPr>
          <p:nvPr/>
        </p:nvSpPr>
        <p:spPr bwMode="auto">
          <a:xfrm>
            <a:off x="2667000" y="2774950"/>
            <a:ext cx="37338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2. 夹断电压 </a:t>
            </a:r>
            <a:r>
              <a:rPr lang="zh-CN" altLang="zh-CN" sz="2600" b="1" i="1">
                <a:solidFill>
                  <a:srgbClr val="CC0000"/>
                </a:solidFill>
                <a:latin typeface="Times New Roman" panose="02020503050405090304" pitchFamily="18" charset="0"/>
              </a:rPr>
              <a:t>U</a:t>
            </a:r>
            <a:r>
              <a:rPr lang="zh-CN" altLang="zh-CN" sz="2600" b="1" baseline="-25000">
                <a:solidFill>
                  <a:srgbClr val="CC0000"/>
                </a:solidFill>
                <a:latin typeface="Times New Roman" panose="02020503050405090304" pitchFamily="18" charset="0"/>
              </a:rPr>
              <a:t>P </a:t>
            </a:r>
            <a:r>
              <a:rPr lang="zh-CN" altLang="zh-CN" sz="2600" b="1">
                <a:solidFill>
                  <a:srgbClr val="CC0000"/>
                </a:solidFill>
                <a:latin typeface="Times New Roman" panose="02020503050405090304" pitchFamily="18" charset="0"/>
              </a:rPr>
              <a:t>或</a:t>
            </a:r>
            <a:r>
              <a:rPr lang="zh-CN" altLang="zh-CN" sz="2400" b="1" i="1">
                <a:solidFill>
                  <a:srgbClr val="FF3300"/>
                </a:solidFill>
                <a:latin typeface="Times New Roman" panose="02020503050405090304" pitchFamily="18" charset="0"/>
              </a:rPr>
              <a:t>U</a:t>
            </a:r>
            <a:r>
              <a:rPr lang="zh-CN" altLang="zh-CN" sz="2400" b="1" baseline="-25000">
                <a:solidFill>
                  <a:srgbClr val="FF3300"/>
                </a:solidFill>
                <a:latin typeface="Times New Roman" panose="02020503050405090304" pitchFamily="18" charset="0"/>
              </a:rPr>
              <a:t>GS(off)</a:t>
            </a:r>
            <a:endParaRPr lang="zh-CN" altLang="zh-CN" sz="2400" b="1" baseline="-25000">
              <a:solidFill>
                <a:srgbClr val="FF3300"/>
              </a:solidFill>
              <a:latin typeface="Times New Roman" panose="02020503050405090304" pitchFamily="18" charset="0"/>
            </a:endParaRPr>
          </a:p>
        </p:txBody>
      </p:sp>
      <p:sp>
        <p:nvSpPr>
          <p:cNvPr id="35846" name="Text Box 6"/>
          <p:cNvSpPr txBox="1">
            <a:spLocks noChangeArrowheads="1"/>
          </p:cNvSpPr>
          <p:nvPr/>
        </p:nvSpPr>
        <p:spPr bwMode="auto">
          <a:xfrm>
            <a:off x="2590800" y="3841750"/>
            <a:ext cx="47244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3. 开启电压 </a:t>
            </a:r>
            <a:r>
              <a:rPr lang="zh-CN" altLang="zh-CN" sz="2600" b="1" i="1">
                <a:solidFill>
                  <a:srgbClr val="CC0000"/>
                </a:solidFill>
                <a:latin typeface="Times New Roman" panose="02020503050405090304" pitchFamily="18" charset="0"/>
              </a:rPr>
              <a:t>U</a:t>
            </a:r>
            <a:r>
              <a:rPr lang="zh-CN" altLang="zh-CN" sz="2600" b="1" baseline="-25000">
                <a:solidFill>
                  <a:srgbClr val="CC0000"/>
                </a:solidFill>
                <a:latin typeface="Times New Roman" panose="02020503050405090304" pitchFamily="18" charset="0"/>
              </a:rPr>
              <a:t>T </a:t>
            </a:r>
            <a:r>
              <a:rPr lang="zh-CN" altLang="zh-CN" sz="2600" b="1">
                <a:solidFill>
                  <a:srgbClr val="9900CC"/>
                </a:solidFill>
                <a:latin typeface="Times New Roman" panose="02020503050405090304" pitchFamily="18" charset="0"/>
              </a:rPr>
              <a:t> </a:t>
            </a:r>
            <a:r>
              <a:rPr lang="zh-CN" altLang="zh-CN" sz="2600" b="1">
                <a:solidFill>
                  <a:srgbClr val="FF0000"/>
                </a:solidFill>
                <a:latin typeface="Times New Roman" panose="02020503050405090304" pitchFamily="18" charset="0"/>
              </a:rPr>
              <a:t>或</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GS(th)</a:t>
            </a:r>
            <a:endParaRPr lang="zh-CN" altLang="zh-CN" sz="2600" b="1" baseline="-25000">
              <a:solidFill>
                <a:srgbClr val="FF0000"/>
              </a:solidFill>
              <a:latin typeface="Times New Roman" panose="02020503050405090304" pitchFamily="18" charset="0"/>
            </a:endParaRPr>
          </a:p>
        </p:txBody>
      </p:sp>
      <p:sp>
        <p:nvSpPr>
          <p:cNvPr id="35847" name="Text Box 7"/>
          <p:cNvSpPr txBox="1">
            <a:spLocks noChangeArrowheads="1"/>
          </p:cNvSpPr>
          <p:nvPr/>
        </p:nvSpPr>
        <p:spPr bwMode="auto">
          <a:xfrm>
            <a:off x="2667000" y="4908550"/>
            <a:ext cx="40386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4. 直流输入电阻 </a:t>
            </a:r>
            <a:r>
              <a:rPr lang="zh-CN" altLang="zh-CN" sz="2600" b="1" i="1">
                <a:solidFill>
                  <a:srgbClr val="CC0000"/>
                </a:solidFill>
                <a:latin typeface="Times New Roman" panose="02020503050405090304" pitchFamily="18" charset="0"/>
              </a:rPr>
              <a:t>R</a:t>
            </a:r>
            <a:r>
              <a:rPr lang="zh-CN" altLang="zh-CN" sz="2600" b="1" baseline="-25000">
                <a:solidFill>
                  <a:srgbClr val="CC0000"/>
                </a:solidFill>
                <a:latin typeface="Times New Roman" panose="02020503050405090304" pitchFamily="18" charset="0"/>
              </a:rPr>
              <a:t>GS</a:t>
            </a:r>
            <a:endParaRPr lang="zh-CN" altLang="zh-CN" sz="2600" b="1" baseline="-25000">
              <a:solidFill>
                <a:srgbClr val="CC0000"/>
              </a:solidFill>
              <a:latin typeface="Times New Roman" panose="02020503050405090304" pitchFamily="18" charset="0"/>
            </a:endParaRPr>
          </a:p>
        </p:txBody>
      </p:sp>
      <p:sp>
        <p:nvSpPr>
          <p:cNvPr id="35848" name="Text Box 8"/>
          <p:cNvSpPr txBox="1">
            <a:spLocks noChangeArrowheads="1"/>
          </p:cNvSpPr>
          <p:nvPr/>
        </p:nvSpPr>
        <p:spPr bwMode="auto">
          <a:xfrm>
            <a:off x="2590800" y="3308350"/>
            <a:ext cx="62484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chemeClr val="tx2"/>
                </a:solidFill>
                <a:latin typeface="Times New Roman" panose="02020503050405090304" pitchFamily="18" charset="0"/>
              </a:rPr>
              <a:t>为耗尽型场效应管的一个重要参数。</a:t>
            </a:r>
            <a:endParaRPr lang="zh-CN" altLang="zh-CN" sz="2600" b="1">
              <a:solidFill>
                <a:schemeClr val="tx2"/>
              </a:solidFill>
              <a:latin typeface="Times New Roman" panose="02020503050405090304" pitchFamily="18" charset="0"/>
            </a:endParaRPr>
          </a:p>
        </p:txBody>
      </p:sp>
      <p:sp>
        <p:nvSpPr>
          <p:cNvPr id="35849" name="Text Box 9"/>
          <p:cNvSpPr txBox="1">
            <a:spLocks noChangeArrowheads="1"/>
          </p:cNvSpPr>
          <p:nvPr/>
        </p:nvSpPr>
        <p:spPr bwMode="auto">
          <a:xfrm>
            <a:off x="2590800" y="4298950"/>
            <a:ext cx="62484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chemeClr val="tx2"/>
                </a:solidFill>
                <a:latin typeface="Times New Roman" panose="02020503050405090304" pitchFamily="18" charset="0"/>
              </a:rPr>
              <a:t>为增强型场效应管的一个重要参数。</a:t>
            </a:r>
            <a:endParaRPr lang="zh-CN" altLang="zh-CN" sz="2600" b="1">
              <a:solidFill>
                <a:schemeClr val="tx2"/>
              </a:solidFill>
              <a:latin typeface="Times New Roman" panose="02020503050405090304" pitchFamily="18" charset="0"/>
            </a:endParaRPr>
          </a:p>
        </p:txBody>
      </p:sp>
      <p:sp>
        <p:nvSpPr>
          <p:cNvPr id="35850" name="Text Box 10"/>
          <p:cNvSpPr txBox="1">
            <a:spLocks noChangeArrowheads="1"/>
          </p:cNvSpPr>
          <p:nvPr/>
        </p:nvSpPr>
        <p:spPr bwMode="auto">
          <a:xfrm>
            <a:off x="2590800" y="2255838"/>
            <a:ext cx="65532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chemeClr val="tx2"/>
                </a:solidFill>
                <a:latin typeface="Times New Roman" panose="02020503050405090304" pitchFamily="18" charset="0"/>
              </a:rPr>
              <a:t>为耗尽型场效应管的一个重要参数。</a:t>
            </a:r>
            <a:endParaRPr lang="zh-CN" altLang="zh-CN" sz="2600" b="1">
              <a:solidFill>
                <a:schemeClr val="tx2"/>
              </a:solidFill>
              <a:latin typeface="Times New Roman" panose="02020503050405090304" pitchFamily="18" charset="0"/>
            </a:endParaRPr>
          </a:p>
        </p:txBody>
      </p:sp>
      <p:sp>
        <p:nvSpPr>
          <p:cNvPr id="35851" name="Text Box 11"/>
          <p:cNvSpPr txBox="1">
            <a:spLocks noChangeArrowheads="1"/>
          </p:cNvSpPr>
          <p:nvPr/>
        </p:nvSpPr>
        <p:spPr bwMode="auto">
          <a:xfrm>
            <a:off x="1905000" y="5410201"/>
            <a:ext cx="85344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chemeClr val="tx2"/>
                </a:solidFill>
                <a:latin typeface="Times New Roman" panose="02020503050405090304" pitchFamily="18" charset="0"/>
              </a:rPr>
              <a:t>　　输入电阻很高。结型场效应管一般在 10</a:t>
            </a:r>
            <a:r>
              <a:rPr lang="zh-CN" altLang="zh-CN" sz="2600" b="1" baseline="30000">
                <a:solidFill>
                  <a:schemeClr val="tx2"/>
                </a:solidFill>
                <a:latin typeface="Times New Roman" panose="02020503050405090304" pitchFamily="18" charset="0"/>
              </a:rPr>
              <a:t>7 </a:t>
            </a:r>
            <a:r>
              <a:rPr lang="zh-CN" altLang="zh-CN" sz="2600" b="1">
                <a:solidFill>
                  <a:schemeClr val="tx2"/>
                </a:solidFill>
                <a:latin typeface="Times New Roman" panose="02020503050405090304" pitchFamily="18" charset="0"/>
                <a:sym typeface="Symbol" panose="05050102010706020507" pitchFamily="18" charset="2"/>
              </a:rPr>
              <a:t> 以上，</a:t>
            </a:r>
            <a:endParaRPr lang="zh-CN" altLang="zh-CN" sz="2600" b="1">
              <a:solidFill>
                <a:schemeClr val="tx2"/>
              </a:solidFill>
              <a:latin typeface="Times New Roman" panose="02020503050405090304" pitchFamily="18" charset="0"/>
              <a:sym typeface="Symbol" panose="05050102010706020507" pitchFamily="18" charset="2"/>
            </a:endParaRPr>
          </a:p>
          <a:p>
            <a:pPr>
              <a:lnSpc>
                <a:spcPct val="120000"/>
              </a:lnSpc>
            </a:pPr>
            <a:r>
              <a:rPr lang="zh-CN" altLang="zh-CN" sz="2600" b="1">
                <a:solidFill>
                  <a:schemeClr val="tx2"/>
                </a:solidFill>
                <a:latin typeface="Times New Roman" panose="02020503050405090304" pitchFamily="18" charset="0"/>
                <a:sym typeface="Symbol" panose="05050102010706020507" pitchFamily="18" charset="2"/>
              </a:rPr>
              <a:t>　　绝缘栅场效应管更高，一般大于 10</a:t>
            </a:r>
            <a:r>
              <a:rPr lang="zh-CN" altLang="zh-CN" sz="2600" b="1" baseline="30000">
                <a:solidFill>
                  <a:schemeClr val="tx2"/>
                </a:solidFill>
                <a:latin typeface="Times New Roman" panose="02020503050405090304" pitchFamily="18" charset="0"/>
                <a:sym typeface="Symbol" panose="05050102010706020507" pitchFamily="18" charset="2"/>
              </a:rPr>
              <a:t>9  </a:t>
            </a:r>
            <a:r>
              <a:rPr lang="zh-CN" altLang="zh-CN" sz="2600" b="1">
                <a:solidFill>
                  <a:schemeClr val="tx2"/>
                </a:solidFill>
                <a:latin typeface="Times New Roman" panose="02020503050405090304" pitchFamily="18" charset="0"/>
                <a:sym typeface="Symbol" panose="05050102010706020507" pitchFamily="18" charset="2"/>
              </a:rPr>
              <a:t>。</a:t>
            </a:r>
            <a:endParaRPr lang="zh-CN" altLang="zh-CN" sz="2600" b="1">
              <a:solidFill>
                <a:schemeClr val="tx2"/>
              </a:solidFill>
              <a:latin typeface="Times New Roman" panose="02020503050405090304" pitchFamily="18" charset="0"/>
              <a:sym typeface="Symbol" panose="05050102010706020507" pitchFamily="18" charset="2"/>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dissolve">
                                      <p:cBhvr>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43"/>
                                        </p:tgtEl>
                                        <p:attrNameLst>
                                          <p:attrName>style.visibility</p:attrName>
                                        </p:attrNameLst>
                                      </p:cBhvr>
                                      <p:to>
                                        <p:strVal val="visible"/>
                                      </p:to>
                                    </p:set>
                                    <p:animEffect transition="in" filter="wipe(left)">
                                      <p:cBhvr>
                                        <p:cTn id="12" dur="500"/>
                                        <p:tgtEl>
                                          <p:spTgt spid="358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left)">
                                      <p:cBhvr>
                                        <p:cTn id="17" dur="500"/>
                                        <p:tgtEl>
                                          <p:spTgt spid="35844"/>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35850"/>
                                        </p:tgtEl>
                                        <p:attrNameLst>
                                          <p:attrName>style.visibility</p:attrName>
                                        </p:attrNameLst>
                                      </p:cBhvr>
                                      <p:to>
                                        <p:strVal val="visible"/>
                                      </p:to>
                                    </p:set>
                                    <p:animEffect transition="in" filter="wipe(left)">
                                      <p:cBhvr>
                                        <p:cTn id="21" dur="500"/>
                                        <p:tgtEl>
                                          <p:spTgt spid="358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845"/>
                                        </p:tgtEl>
                                        <p:attrNameLst>
                                          <p:attrName>style.visibility</p:attrName>
                                        </p:attrNameLst>
                                      </p:cBhvr>
                                      <p:to>
                                        <p:strVal val="visible"/>
                                      </p:to>
                                    </p:set>
                                    <p:animEffect transition="in" filter="wipe(left)">
                                      <p:cBhvr>
                                        <p:cTn id="26" dur="500"/>
                                        <p:tgtEl>
                                          <p:spTgt spid="35845"/>
                                        </p:tgtEl>
                                      </p:cBhvr>
                                    </p:animEffect>
                                  </p:childTnLst>
                                </p:cTn>
                              </p:par>
                            </p:childTnLst>
                          </p:cTn>
                        </p:par>
                        <p:par>
                          <p:cTn id="27" fill="hold">
                            <p:stCondLst>
                              <p:cond delay="500"/>
                            </p:stCondLst>
                            <p:childTnLst>
                              <p:par>
                                <p:cTn id="28" presetID="22" presetClass="entr" presetSubtype="8" fill="hold" nodeType="afterEffect">
                                  <p:stCondLst>
                                    <p:cond delay="1000"/>
                                  </p:stCondLst>
                                  <p:childTnLst>
                                    <p:set>
                                      <p:cBhvr>
                                        <p:cTn id="29" dur="1" fill="hold">
                                          <p:stCondLst>
                                            <p:cond delay="0"/>
                                          </p:stCondLst>
                                        </p:cTn>
                                        <p:tgtEl>
                                          <p:spTgt spid="35848"/>
                                        </p:tgtEl>
                                        <p:attrNameLst>
                                          <p:attrName>style.visibility</p:attrName>
                                        </p:attrNameLst>
                                      </p:cBhvr>
                                      <p:to>
                                        <p:strVal val="visible"/>
                                      </p:to>
                                    </p:set>
                                    <p:animEffect transition="in" filter="wipe(left)">
                                      <p:cBhvr>
                                        <p:cTn id="30" dur="500"/>
                                        <p:tgtEl>
                                          <p:spTgt spid="358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5846"/>
                                        </p:tgtEl>
                                        <p:attrNameLst>
                                          <p:attrName>style.visibility</p:attrName>
                                        </p:attrNameLst>
                                      </p:cBhvr>
                                      <p:to>
                                        <p:strVal val="visible"/>
                                      </p:to>
                                    </p:set>
                                    <p:animEffect transition="in" filter="wipe(left)">
                                      <p:cBhvr>
                                        <p:cTn id="35" dur="500"/>
                                        <p:tgtEl>
                                          <p:spTgt spid="35846"/>
                                        </p:tgtEl>
                                      </p:cBhvr>
                                    </p:animEffect>
                                  </p:childTnLst>
                                </p:cTn>
                              </p:par>
                            </p:childTnLst>
                          </p:cTn>
                        </p:par>
                        <p:par>
                          <p:cTn id="36" fill="hold">
                            <p:stCondLst>
                              <p:cond delay="500"/>
                            </p:stCondLst>
                            <p:childTnLst>
                              <p:par>
                                <p:cTn id="37" presetID="22" presetClass="entr" presetSubtype="8" fill="hold" nodeType="afterEffect">
                                  <p:stCondLst>
                                    <p:cond delay="1000"/>
                                  </p:stCondLst>
                                  <p:childTnLst>
                                    <p:set>
                                      <p:cBhvr>
                                        <p:cTn id="38" dur="1" fill="hold">
                                          <p:stCondLst>
                                            <p:cond delay="0"/>
                                          </p:stCondLst>
                                        </p:cTn>
                                        <p:tgtEl>
                                          <p:spTgt spid="35849"/>
                                        </p:tgtEl>
                                        <p:attrNameLst>
                                          <p:attrName>style.visibility</p:attrName>
                                        </p:attrNameLst>
                                      </p:cBhvr>
                                      <p:to>
                                        <p:strVal val="visible"/>
                                      </p:to>
                                    </p:set>
                                    <p:animEffect transition="in" filter="wipe(left)">
                                      <p:cBhvr>
                                        <p:cTn id="39" dur="500"/>
                                        <p:tgtEl>
                                          <p:spTgt spid="358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5847"/>
                                        </p:tgtEl>
                                        <p:attrNameLst>
                                          <p:attrName>style.visibility</p:attrName>
                                        </p:attrNameLst>
                                      </p:cBhvr>
                                      <p:to>
                                        <p:strVal val="visible"/>
                                      </p:to>
                                    </p:set>
                                    <p:animEffect transition="in" filter="wipe(left)">
                                      <p:cBhvr>
                                        <p:cTn id="44" dur="500"/>
                                        <p:tgtEl>
                                          <p:spTgt spid="35847"/>
                                        </p:tgtEl>
                                      </p:cBhvr>
                                    </p:animEffect>
                                  </p:childTnLst>
                                </p:cTn>
                              </p:par>
                            </p:childTnLst>
                          </p:cTn>
                        </p:par>
                        <p:par>
                          <p:cTn id="45" fill="hold">
                            <p:stCondLst>
                              <p:cond delay="500"/>
                            </p:stCondLst>
                            <p:childTnLst>
                              <p:par>
                                <p:cTn id="46" presetID="22" presetClass="entr" presetSubtype="8" fill="hold" nodeType="afterEffect">
                                  <p:stCondLst>
                                    <p:cond delay="1000"/>
                                  </p:stCondLst>
                                  <p:childTnLst>
                                    <p:set>
                                      <p:cBhvr>
                                        <p:cTn id="47" dur="1" fill="hold">
                                          <p:stCondLst>
                                            <p:cond delay="0"/>
                                          </p:stCondLst>
                                        </p:cTn>
                                        <p:tgtEl>
                                          <p:spTgt spid="35851"/>
                                        </p:tgtEl>
                                        <p:attrNameLst>
                                          <p:attrName>style.visibility</p:attrName>
                                        </p:attrNameLst>
                                      </p:cBhvr>
                                      <p:to>
                                        <p:strVal val="visible"/>
                                      </p:to>
                                    </p:set>
                                    <p:animEffect transition="in" filter="wipe(left)">
                                      <p:cBhvr>
                                        <p:cTn id="48" dur="5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utoUpdateAnimBg="0"/>
      <p:bldP spid="35844" grpId="0" autoUpdateAnimBg="0"/>
      <p:bldP spid="35845" grpId="0" autoUpdateAnimBg="0"/>
      <p:bldP spid="35846" grpId="0" autoUpdateAnimBg="0"/>
      <p:bldP spid="35847" grpId="0" autoUpdateAnimBg="0"/>
      <p:bldP spid="35848" grpId="0" autoUpdateAnimBg="0"/>
      <p:bldP spid="35849" grpId="0" autoUpdateAnimBg="0"/>
      <p:bldP spid="35850" grpId="0" autoUpdateAnimBg="0"/>
      <p:bldP spid="35851" grpId="0"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743200" y="639763"/>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0000FF"/>
                </a:solidFill>
                <a:latin typeface="Times New Roman" panose="02020503050405090304" pitchFamily="18" charset="0"/>
              </a:rPr>
              <a:t>二、交流参数</a:t>
            </a:r>
            <a:endParaRPr lang="zh-CN" altLang="zh-CN" sz="2800" b="1">
              <a:solidFill>
                <a:srgbClr val="0000FF"/>
              </a:solidFill>
              <a:latin typeface="Times New Roman" panose="02020503050405090304" pitchFamily="18" charset="0"/>
            </a:endParaRPr>
          </a:p>
        </p:txBody>
      </p:sp>
      <p:sp>
        <p:nvSpPr>
          <p:cNvPr id="36867" name="Text Box 3"/>
          <p:cNvSpPr txBox="1">
            <a:spLocks noChangeArrowheads="1"/>
          </p:cNvSpPr>
          <p:nvPr/>
        </p:nvSpPr>
        <p:spPr bwMode="auto">
          <a:xfrm>
            <a:off x="2743200" y="1143000"/>
            <a:ext cx="38862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1. 低频跨导 </a:t>
            </a:r>
            <a:r>
              <a:rPr lang="zh-CN" altLang="zh-CN" sz="2600" b="1" i="1">
                <a:solidFill>
                  <a:srgbClr val="CC0000"/>
                </a:solidFill>
                <a:latin typeface="Times New Roman" panose="02020503050405090304" pitchFamily="18" charset="0"/>
              </a:rPr>
              <a:t>g</a:t>
            </a:r>
            <a:r>
              <a:rPr lang="zh-CN" altLang="zh-CN" sz="2600" b="1" baseline="-25000">
                <a:solidFill>
                  <a:srgbClr val="CC0000"/>
                </a:solidFill>
                <a:latin typeface="Times New Roman" panose="02020503050405090304" pitchFamily="18" charset="0"/>
              </a:rPr>
              <a:t>m</a:t>
            </a:r>
            <a:endParaRPr lang="zh-CN" altLang="zh-CN" sz="2600" b="1">
              <a:solidFill>
                <a:srgbClr val="CC0000"/>
              </a:solidFill>
              <a:latin typeface="Times New Roman" panose="02020503050405090304" pitchFamily="18" charset="0"/>
            </a:endParaRPr>
          </a:p>
        </p:txBody>
      </p:sp>
      <p:sp>
        <p:nvSpPr>
          <p:cNvPr id="36868" name="Text Box 4"/>
          <p:cNvSpPr txBox="1">
            <a:spLocks noChangeArrowheads="1"/>
          </p:cNvSpPr>
          <p:nvPr/>
        </p:nvSpPr>
        <p:spPr bwMode="auto">
          <a:xfrm>
            <a:off x="2743200" y="4343400"/>
            <a:ext cx="37338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2. 极间电容</a:t>
            </a:r>
            <a:endParaRPr lang="zh-CN" altLang="zh-CN" sz="2600" b="1">
              <a:solidFill>
                <a:srgbClr val="CC0000"/>
              </a:solidFill>
              <a:latin typeface="Times New Roman" panose="02020503050405090304" pitchFamily="18" charset="0"/>
            </a:endParaRPr>
          </a:p>
        </p:txBody>
      </p:sp>
      <p:sp>
        <p:nvSpPr>
          <p:cNvPr id="36869" name="Text Box 5"/>
          <p:cNvSpPr txBox="1">
            <a:spLocks noChangeArrowheads="1"/>
          </p:cNvSpPr>
          <p:nvPr/>
        </p:nvSpPr>
        <p:spPr bwMode="auto">
          <a:xfrm>
            <a:off x="1981200" y="1676401"/>
            <a:ext cx="81534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chemeClr val="tx2"/>
                </a:solidFill>
                <a:latin typeface="Times New Roman" panose="02020503050405090304" pitchFamily="18" charset="0"/>
              </a:rPr>
              <a:t>        用以描述栅源之间的电压 </a:t>
            </a:r>
            <a:r>
              <a:rPr lang="zh-CN" altLang="zh-CN" sz="2600" b="1" i="1">
                <a:solidFill>
                  <a:schemeClr val="tx2"/>
                </a:solidFill>
                <a:latin typeface="Times New Roman" panose="02020503050405090304" pitchFamily="18" charset="0"/>
              </a:rPr>
              <a:t>u</a:t>
            </a:r>
            <a:r>
              <a:rPr lang="zh-CN" altLang="zh-CN" sz="2600" b="1" baseline="-25000">
                <a:solidFill>
                  <a:schemeClr val="tx2"/>
                </a:solidFill>
                <a:latin typeface="Times New Roman" panose="02020503050405090304" pitchFamily="18" charset="0"/>
              </a:rPr>
              <a:t>GS</a:t>
            </a:r>
            <a:r>
              <a:rPr lang="zh-CN" altLang="zh-CN" sz="2600" b="1">
                <a:solidFill>
                  <a:schemeClr val="tx2"/>
                </a:solidFill>
                <a:latin typeface="Times New Roman" panose="02020503050405090304" pitchFamily="18" charset="0"/>
              </a:rPr>
              <a:t> 对漏极电流 </a:t>
            </a:r>
            <a:r>
              <a:rPr lang="zh-CN" altLang="zh-CN" sz="2600" b="1" i="1">
                <a:solidFill>
                  <a:schemeClr val="tx2"/>
                </a:solidFill>
                <a:latin typeface="Times New Roman" panose="02020503050405090304" pitchFamily="18" charset="0"/>
              </a:rPr>
              <a:t>i</a:t>
            </a:r>
            <a:r>
              <a:rPr lang="zh-CN" altLang="zh-CN" sz="2600" b="1" baseline="-25000">
                <a:solidFill>
                  <a:schemeClr val="tx2"/>
                </a:solidFill>
                <a:latin typeface="Times New Roman" panose="02020503050405090304" pitchFamily="18" charset="0"/>
              </a:rPr>
              <a:t>D</a:t>
            </a:r>
            <a:r>
              <a:rPr lang="zh-CN" altLang="zh-CN" sz="2600" b="1">
                <a:solidFill>
                  <a:schemeClr val="tx2"/>
                </a:solidFill>
                <a:latin typeface="Times New Roman" panose="02020503050405090304" pitchFamily="18" charset="0"/>
              </a:rPr>
              <a:t> 的控　　制作用。</a:t>
            </a:r>
            <a:endParaRPr lang="zh-CN" altLang="zh-CN" sz="2600" b="1">
              <a:solidFill>
                <a:schemeClr val="tx2"/>
              </a:solidFill>
              <a:latin typeface="Times New Roman" panose="02020503050405090304" pitchFamily="18" charset="0"/>
            </a:endParaRPr>
          </a:p>
        </p:txBody>
      </p:sp>
      <p:graphicFrame>
        <p:nvGraphicFramePr>
          <p:cNvPr id="36870" name="Object 6"/>
          <p:cNvGraphicFramePr>
            <a:graphicFrameLocks noChangeAspect="1"/>
          </p:cNvGraphicFramePr>
          <p:nvPr/>
        </p:nvGraphicFramePr>
        <p:xfrm>
          <a:off x="5257800" y="2514600"/>
          <a:ext cx="2057400" cy="922338"/>
        </p:xfrm>
        <a:graphic>
          <a:graphicData uri="http://schemas.openxmlformats.org/presentationml/2006/ole">
            <mc:AlternateContent xmlns:mc="http://schemas.openxmlformats.org/markup-compatibility/2006">
              <mc:Choice xmlns:v="urn:schemas-microsoft-com:vml" Requires="v">
                <p:oleObj spid="_x0000_s4" name="" r:id="rId1" imgW="1320800" imgH="635000" progId="Equation.3">
                  <p:embed/>
                </p:oleObj>
              </mc:Choice>
              <mc:Fallback>
                <p:oleObj name="" r:id="rId1" imgW="1320800" imgH="6350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514600"/>
                        <a:ext cx="2057400"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1" name="Text Box 7"/>
          <p:cNvSpPr txBox="1">
            <a:spLocks noChangeArrowheads="1"/>
          </p:cNvSpPr>
          <p:nvPr/>
        </p:nvSpPr>
        <p:spPr bwMode="auto">
          <a:xfrm>
            <a:off x="2667000" y="3657600"/>
            <a:ext cx="76962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latin typeface="Times New Roman" panose="02020503050405090304" pitchFamily="18" charset="0"/>
              </a:rPr>
              <a:t>单位：</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 </a:t>
            </a:r>
            <a:r>
              <a:rPr lang="zh-CN" altLang="zh-CN" sz="2600" b="1">
                <a:latin typeface="Times New Roman" panose="02020503050405090304" pitchFamily="18" charset="0"/>
              </a:rPr>
              <a:t>毫安</a:t>
            </a:r>
            <a:r>
              <a:rPr lang="zh-CN" altLang="zh-CN" sz="2600" b="1">
                <a:latin typeface="宋体" pitchFamily="2" charset="-122"/>
              </a:rPr>
              <a:t>(</a:t>
            </a:r>
            <a:r>
              <a:rPr lang="zh-CN" altLang="zh-CN" sz="2600" b="1">
                <a:latin typeface="Times New Roman" panose="02020503050405090304" pitchFamily="18" charset="0"/>
              </a:rPr>
              <a:t>mA</a:t>
            </a:r>
            <a:r>
              <a:rPr lang="zh-CN" altLang="zh-CN" sz="2600" b="1">
                <a:latin typeface="宋体" pitchFamily="2" charset="-122"/>
              </a:rPr>
              <a:t>)</a:t>
            </a:r>
            <a:r>
              <a:rPr lang="zh-CN" altLang="zh-CN" sz="2600" b="1">
                <a:latin typeface="Times New Roman" panose="02020503050405090304" pitchFamily="18" charset="0"/>
              </a:rPr>
              <a:t>；</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伏</a:t>
            </a:r>
            <a:r>
              <a:rPr lang="zh-CN" altLang="zh-CN" sz="2600" b="1">
                <a:latin typeface="宋体" pitchFamily="2" charset="-122"/>
              </a:rPr>
              <a:t>(</a:t>
            </a:r>
            <a:r>
              <a:rPr lang="zh-CN" altLang="zh-CN" sz="2600" b="1">
                <a:latin typeface="Times New Roman" panose="02020503050405090304" pitchFamily="18" charset="0"/>
              </a:rPr>
              <a:t>V</a:t>
            </a:r>
            <a:r>
              <a:rPr lang="zh-CN" altLang="zh-CN" sz="2600" b="1">
                <a:latin typeface="宋体" pitchFamily="2" charset="-122"/>
              </a:rPr>
              <a:t>)</a:t>
            </a:r>
            <a:r>
              <a:rPr lang="zh-CN" altLang="zh-CN" sz="2600" b="1">
                <a:latin typeface="Times New Roman" panose="02020503050405090304" pitchFamily="18" charset="0"/>
              </a:rPr>
              <a:t>；</a:t>
            </a:r>
            <a:r>
              <a:rPr lang="zh-CN" altLang="zh-CN" sz="2600" b="1" i="1">
                <a:latin typeface="Times New Roman" panose="02020503050405090304" pitchFamily="18" charset="0"/>
              </a:rPr>
              <a:t>g</a:t>
            </a:r>
            <a:r>
              <a:rPr lang="zh-CN" altLang="zh-CN" sz="2600" b="1" baseline="-25000">
                <a:latin typeface="Times New Roman" panose="02020503050405090304" pitchFamily="18" charset="0"/>
              </a:rPr>
              <a:t>m </a:t>
            </a:r>
            <a:r>
              <a:rPr lang="zh-CN" altLang="zh-CN" sz="2600" b="1">
                <a:latin typeface="Times New Roman" panose="02020503050405090304" pitchFamily="18" charset="0"/>
              </a:rPr>
              <a:t>毫西门子</a:t>
            </a:r>
            <a:r>
              <a:rPr lang="zh-CN" altLang="zh-CN" sz="2600" b="1">
                <a:latin typeface="宋体" pitchFamily="2" charset="-122"/>
              </a:rPr>
              <a:t>(</a:t>
            </a:r>
            <a:r>
              <a:rPr lang="zh-CN" altLang="zh-CN" sz="2600" b="1">
                <a:latin typeface="Times New Roman" panose="02020503050405090304" pitchFamily="18" charset="0"/>
              </a:rPr>
              <a:t>mS</a:t>
            </a:r>
            <a:r>
              <a:rPr lang="zh-CN" altLang="zh-CN" sz="2600" b="1">
                <a:latin typeface="宋体" pitchFamily="2" charset="-122"/>
              </a:rPr>
              <a:t>)</a:t>
            </a:r>
            <a:endParaRPr lang="zh-CN" altLang="zh-CN" sz="2600" b="1">
              <a:latin typeface="宋体" pitchFamily="2" charset="-122"/>
            </a:endParaRPr>
          </a:p>
        </p:txBody>
      </p:sp>
      <p:sp>
        <p:nvSpPr>
          <p:cNvPr id="36872" name="Text Box 8"/>
          <p:cNvSpPr txBox="1">
            <a:spLocks noChangeArrowheads="1"/>
          </p:cNvSpPr>
          <p:nvPr/>
        </p:nvSpPr>
        <p:spPr bwMode="auto">
          <a:xfrm>
            <a:off x="1981200" y="4876801"/>
            <a:ext cx="83820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solidFill>
                  <a:schemeClr val="tx2"/>
                </a:solidFill>
                <a:latin typeface="Times New Roman" panose="02020503050405090304" pitchFamily="18" charset="0"/>
              </a:rPr>
              <a:t>        这是场效应管三个电极之间的等效电容，包括 </a:t>
            </a:r>
            <a:r>
              <a:rPr lang="zh-CN" altLang="zh-CN" sz="2600" b="1" i="1">
                <a:solidFill>
                  <a:schemeClr val="tx2"/>
                </a:solidFill>
                <a:latin typeface="Times New Roman" panose="02020503050405090304" pitchFamily="18" charset="0"/>
              </a:rPr>
              <a:t>C</a:t>
            </a:r>
            <a:r>
              <a:rPr lang="zh-CN" altLang="zh-CN" sz="2600" b="1" baseline="-25000">
                <a:solidFill>
                  <a:schemeClr val="tx2"/>
                </a:solidFill>
                <a:latin typeface="Times New Roman" panose="02020503050405090304" pitchFamily="18" charset="0"/>
              </a:rPr>
              <a:t>gs</a:t>
            </a:r>
            <a:r>
              <a:rPr lang="zh-CN" altLang="zh-CN" sz="2600" b="1">
                <a:solidFill>
                  <a:schemeClr val="tx2"/>
                </a:solidFill>
                <a:latin typeface="Times New Roman" panose="02020503050405090304" pitchFamily="18" charset="0"/>
              </a:rPr>
              <a:t>、　　</a:t>
            </a:r>
            <a:r>
              <a:rPr lang="zh-CN" altLang="zh-CN" sz="2600" b="1" i="1">
                <a:solidFill>
                  <a:schemeClr val="tx2"/>
                </a:solidFill>
                <a:latin typeface="Times New Roman" panose="02020503050405090304" pitchFamily="18" charset="0"/>
              </a:rPr>
              <a:t>C</a:t>
            </a:r>
            <a:r>
              <a:rPr lang="zh-CN" altLang="zh-CN" sz="2600" b="1" baseline="-25000">
                <a:solidFill>
                  <a:schemeClr val="tx2"/>
                </a:solidFill>
                <a:latin typeface="Times New Roman" panose="02020503050405090304" pitchFamily="18" charset="0"/>
              </a:rPr>
              <a:t>gd</a:t>
            </a:r>
            <a:r>
              <a:rPr lang="zh-CN" altLang="zh-CN" sz="2600" b="1">
                <a:solidFill>
                  <a:schemeClr val="tx2"/>
                </a:solidFill>
                <a:latin typeface="Times New Roman" panose="02020503050405090304" pitchFamily="18" charset="0"/>
              </a:rPr>
              <a:t>、</a:t>
            </a:r>
            <a:r>
              <a:rPr lang="zh-CN" altLang="zh-CN" sz="2600" b="1" i="1">
                <a:solidFill>
                  <a:schemeClr val="tx2"/>
                </a:solidFill>
                <a:latin typeface="Times New Roman" panose="02020503050405090304" pitchFamily="18" charset="0"/>
              </a:rPr>
              <a:t>C</a:t>
            </a:r>
            <a:r>
              <a:rPr lang="zh-CN" altLang="zh-CN" sz="2600" b="1" baseline="-25000">
                <a:solidFill>
                  <a:schemeClr val="tx2"/>
                </a:solidFill>
                <a:latin typeface="Times New Roman" panose="02020503050405090304" pitchFamily="18" charset="0"/>
              </a:rPr>
              <a:t>ds</a:t>
            </a:r>
            <a:r>
              <a:rPr lang="zh-CN" altLang="zh-CN" sz="2600" b="1">
                <a:solidFill>
                  <a:schemeClr val="tx2"/>
                </a:solidFill>
                <a:latin typeface="Times New Roman" panose="02020503050405090304" pitchFamily="18" charset="0"/>
              </a:rPr>
              <a:t>。</a:t>
            </a:r>
            <a:r>
              <a:rPr lang="zh-CN" altLang="zh-CN" sz="2600" b="1" baseline="-25000">
                <a:solidFill>
                  <a:schemeClr val="tx2"/>
                </a:solidFill>
                <a:latin typeface="Times New Roman" panose="02020503050405090304" pitchFamily="18" charset="0"/>
              </a:rPr>
              <a:t> </a:t>
            </a:r>
            <a:r>
              <a:rPr lang="zh-CN" altLang="zh-CN" sz="2600" b="1">
                <a:solidFill>
                  <a:schemeClr val="tx2"/>
                </a:solidFill>
                <a:latin typeface="Times New Roman" panose="02020503050405090304" pitchFamily="18" charset="0"/>
              </a:rPr>
              <a:t>极间电容愈小，则管子的高频性能愈好。　　一般为几个皮法。</a:t>
            </a:r>
            <a:endParaRPr lang="zh-CN" altLang="zh-CN" sz="2600" b="1">
              <a:solidFill>
                <a:schemeClr val="tx2"/>
              </a:solidFill>
              <a:latin typeface="Times New Roman" panose="02020503050405090304" pitchFamily="18" charset="0"/>
            </a:endParaRPr>
          </a:p>
        </p:txBody>
      </p:sp>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dissolve">
                                      <p:cBhvr>
                                        <p:cTn id="7" dur="500"/>
                                        <p:tgtEl>
                                          <p:spTgt spid="368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wipe(left)">
                                      <p:cBhvr>
                                        <p:cTn id="12" dur="500"/>
                                        <p:tgtEl>
                                          <p:spTgt spid="368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left)">
                                      <p:cBhvr>
                                        <p:cTn id="17" dur="500"/>
                                        <p:tgtEl>
                                          <p:spTgt spid="36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wipe(left)">
                                      <p:cBhvr>
                                        <p:cTn id="22" dur="500"/>
                                        <p:tgtEl>
                                          <p:spTgt spid="368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871"/>
                                        </p:tgtEl>
                                        <p:attrNameLst>
                                          <p:attrName>style.visibility</p:attrName>
                                        </p:attrNameLst>
                                      </p:cBhvr>
                                      <p:to>
                                        <p:strVal val="visible"/>
                                      </p:to>
                                    </p:set>
                                    <p:animEffect transition="in" filter="wipe(left)">
                                      <p:cBhvr>
                                        <p:cTn id="27" dur="500"/>
                                        <p:tgtEl>
                                          <p:spTgt spid="368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868"/>
                                        </p:tgtEl>
                                        <p:attrNameLst>
                                          <p:attrName>style.visibility</p:attrName>
                                        </p:attrNameLst>
                                      </p:cBhvr>
                                      <p:to>
                                        <p:strVal val="visible"/>
                                      </p:to>
                                    </p:set>
                                    <p:animEffect transition="in" filter="wipe(left)">
                                      <p:cBhvr>
                                        <p:cTn id="32" dur="500"/>
                                        <p:tgtEl>
                                          <p:spTgt spid="368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872"/>
                                        </p:tgtEl>
                                        <p:attrNameLst>
                                          <p:attrName>style.visibility</p:attrName>
                                        </p:attrNameLst>
                                      </p:cBhvr>
                                      <p:to>
                                        <p:strVal val="visible"/>
                                      </p:to>
                                    </p:set>
                                    <p:animEffect transition="in" filter="wipe(left)">
                                      <p:cBhvr>
                                        <p:cTn id="37"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P spid="36868" grpId="0" autoUpdateAnimBg="0"/>
      <p:bldP spid="36869" grpId="0" autoUpdateAnimBg="0"/>
      <p:bldP spid="36871" grpId="0" autoUpdateAnimBg="0"/>
      <p:bldP spid="36872" grpId="0" autoUpdateAnimBg="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743200" y="5334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solidFill>
                  <a:srgbClr val="0000FF"/>
                </a:solidFill>
                <a:latin typeface="Times New Roman" panose="02020503050405090304" pitchFamily="18" charset="0"/>
              </a:rPr>
              <a:t>三、极限参数</a:t>
            </a:r>
            <a:endParaRPr lang="zh-CN" altLang="zh-CN" sz="2800" b="1">
              <a:solidFill>
                <a:srgbClr val="0000FF"/>
              </a:solidFill>
              <a:latin typeface="Times New Roman" panose="02020503050405090304" pitchFamily="18" charset="0"/>
            </a:endParaRPr>
          </a:p>
        </p:txBody>
      </p:sp>
      <p:sp>
        <p:nvSpPr>
          <p:cNvPr id="37891" name="Text Box 3"/>
          <p:cNvSpPr txBox="1">
            <a:spLocks noChangeArrowheads="1"/>
          </p:cNvSpPr>
          <p:nvPr/>
        </p:nvSpPr>
        <p:spPr bwMode="auto">
          <a:xfrm>
            <a:off x="2800350" y="2817813"/>
            <a:ext cx="51816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3. 漏极最大允许耗散功率 </a:t>
            </a:r>
            <a:r>
              <a:rPr lang="zh-CN" altLang="zh-CN" sz="2600" b="1" i="1">
                <a:solidFill>
                  <a:srgbClr val="CC0000"/>
                </a:solidFill>
                <a:latin typeface="Times New Roman" panose="02020503050405090304" pitchFamily="18" charset="0"/>
              </a:rPr>
              <a:t>P</a:t>
            </a:r>
            <a:r>
              <a:rPr lang="zh-CN" altLang="zh-CN" sz="2600" b="1" baseline="-25000">
                <a:solidFill>
                  <a:srgbClr val="CC0000"/>
                </a:solidFill>
                <a:latin typeface="Times New Roman" panose="02020503050405090304" pitchFamily="18" charset="0"/>
              </a:rPr>
              <a:t>DM</a:t>
            </a:r>
            <a:endParaRPr lang="zh-CN" altLang="zh-CN" sz="2600" b="1" baseline="-25000">
              <a:solidFill>
                <a:srgbClr val="CC0000"/>
              </a:solidFill>
              <a:latin typeface="Times New Roman" panose="02020503050405090304" pitchFamily="18" charset="0"/>
            </a:endParaRPr>
          </a:p>
        </p:txBody>
      </p:sp>
      <p:sp>
        <p:nvSpPr>
          <p:cNvPr id="37892" name="Text Box 4"/>
          <p:cNvSpPr txBox="1">
            <a:spLocks noChangeArrowheads="1"/>
          </p:cNvSpPr>
          <p:nvPr/>
        </p:nvSpPr>
        <p:spPr bwMode="auto">
          <a:xfrm>
            <a:off x="2800350" y="1498600"/>
            <a:ext cx="55626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2.漏源击穿电压 </a:t>
            </a:r>
            <a:r>
              <a:rPr lang="zh-CN" altLang="zh-CN" sz="2600" b="1" i="1">
                <a:solidFill>
                  <a:srgbClr val="CC0000"/>
                </a:solidFill>
                <a:latin typeface="Times New Roman" panose="02020503050405090304" pitchFamily="18" charset="0"/>
              </a:rPr>
              <a:t>U</a:t>
            </a:r>
            <a:r>
              <a:rPr lang="zh-CN" altLang="zh-CN" sz="2600" b="1" baseline="-25000">
                <a:solidFill>
                  <a:srgbClr val="CC0000"/>
                </a:solidFill>
                <a:latin typeface="Times New Roman" panose="02020503050405090304" pitchFamily="18" charset="0"/>
              </a:rPr>
              <a:t>(BR)DS</a:t>
            </a:r>
            <a:endParaRPr lang="zh-CN" altLang="zh-CN" sz="2600" b="1" baseline="-25000">
              <a:solidFill>
                <a:srgbClr val="CC0000"/>
              </a:solidFill>
              <a:latin typeface="Times New Roman" panose="02020503050405090304" pitchFamily="18" charset="0"/>
            </a:endParaRPr>
          </a:p>
        </p:txBody>
      </p:sp>
      <p:sp>
        <p:nvSpPr>
          <p:cNvPr id="37893" name="Text Box 5"/>
          <p:cNvSpPr txBox="1">
            <a:spLocks noChangeArrowheads="1"/>
          </p:cNvSpPr>
          <p:nvPr/>
        </p:nvSpPr>
        <p:spPr bwMode="auto">
          <a:xfrm>
            <a:off x="2743200" y="4437063"/>
            <a:ext cx="57150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solidFill>
                  <a:srgbClr val="CC0000"/>
                </a:solidFill>
                <a:latin typeface="Times New Roman" panose="02020503050405090304" pitchFamily="18" charset="0"/>
              </a:rPr>
              <a:t>4. 栅源击穿电压</a:t>
            </a:r>
            <a:r>
              <a:rPr lang="zh-CN" altLang="zh-CN" sz="2600" b="1" i="1">
                <a:solidFill>
                  <a:srgbClr val="CC0000"/>
                </a:solidFill>
                <a:latin typeface="Times New Roman" panose="02020503050405090304" pitchFamily="18" charset="0"/>
              </a:rPr>
              <a:t>U</a:t>
            </a:r>
            <a:r>
              <a:rPr lang="zh-CN" altLang="zh-CN" sz="2600" b="1" baseline="-25000">
                <a:solidFill>
                  <a:srgbClr val="CC0000"/>
                </a:solidFill>
                <a:latin typeface="Times New Roman" panose="02020503050405090304" pitchFamily="18" charset="0"/>
              </a:rPr>
              <a:t>(BR)GS</a:t>
            </a:r>
            <a:endParaRPr lang="zh-CN" altLang="zh-CN" sz="2600" b="1" baseline="-25000">
              <a:solidFill>
                <a:srgbClr val="CC0000"/>
              </a:solidFill>
              <a:latin typeface="Times New Roman" panose="02020503050405090304" pitchFamily="18" charset="0"/>
            </a:endParaRPr>
          </a:p>
        </p:txBody>
      </p:sp>
      <p:sp>
        <p:nvSpPr>
          <p:cNvPr id="37894" name="Text Box 6"/>
          <p:cNvSpPr txBox="1">
            <a:spLocks noChangeArrowheads="1"/>
          </p:cNvSpPr>
          <p:nvPr/>
        </p:nvSpPr>
        <p:spPr bwMode="auto">
          <a:xfrm>
            <a:off x="2057400" y="3457576"/>
            <a:ext cx="83058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solidFill>
                  <a:srgbClr val="FF3300"/>
                </a:solidFill>
                <a:latin typeface="Times New Roman" panose="02020503050405090304" pitchFamily="18" charset="0"/>
              </a:rPr>
              <a:t>        由场效应管允许的温升决定。</a:t>
            </a:r>
            <a:r>
              <a:rPr lang="zh-CN" altLang="zh-CN" sz="2600" b="1">
                <a:latin typeface="Times New Roman" panose="02020503050405090304" pitchFamily="18" charset="0"/>
              </a:rPr>
              <a:t>漏极耗散功率转化为　　热能使管子的温度升高。</a:t>
            </a:r>
            <a:endParaRPr lang="zh-CN" altLang="zh-CN" sz="2600" b="1">
              <a:latin typeface="Times New Roman" panose="02020503050405090304" pitchFamily="18" charset="0"/>
            </a:endParaRPr>
          </a:p>
        </p:txBody>
      </p:sp>
      <p:sp>
        <p:nvSpPr>
          <p:cNvPr id="37895" name="Text Box 7"/>
          <p:cNvSpPr txBox="1">
            <a:spLocks noChangeArrowheads="1"/>
          </p:cNvSpPr>
          <p:nvPr/>
        </p:nvSpPr>
        <p:spPr bwMode="auto">
          <a:xfrm>
            <a:off x="2762250" y="2151063"/>
            <a:ext cx="7543800" cy="52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zh-CN" sz="2600" b="1">
                <a:latin typeface="Times New Roman" panose="02020503050405090304" pitchFamily="18" charset="0"/>
              </a:rPr>
              <a:t>当漏极电流 </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 </a:t>
            </a:r>
            <a:r>
              <a:rPr lang="zh-CN" altLang="zh-CN" sz="2600" b="1">
                <a:latin typeface="Times New Roman" panose="02020503050405090304" pitchFamily="18" charset="0"/>
              </a:rPr>
              <a:t>急剧上升产生雪崩击穿时的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DS 。</a:t>
            </a:r>
            <a:endParaRPr lang="zh-CN" altLang="zh-CN" sz="2600" b="1" baseline="-25000">
              <a:latin typeface="Times New Roman" panose="02020503050405090304" pitchFamily="18" charset="0"/>
            </a:endParaRPr>
          </a:p>
        </p:txBody>
      </p:sp>
      <p:sp>
        <p:nvSpPr>
          <p:cNvPr id="37896" name="Text Box 8"/>
          <p:cNvSpPr txBox="1">
            <a:spLocks noChangeArrowheads="1"/>
          </p:cNvSpPr>
          <p:nvPr/>
        </p:nvSpPr>
        <p:spPr bwMode="auto">
          <a:xfrm>
            <a:off x="2057400" y="5032376"/>
            <a:ext cx="82296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zh-CN" sz="2600" b="1">
                <a:latin typeface="Times New Roman" panose="02020503050405090304" pitchFamily="18" charset="0"/>
              </a:rPr>
              <a:t>        场效应管工作时，栅源间 PN 结处于反偏状态，若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600" b="1">
                <a:latin typeface="Times New Roman" panose="02020503050405090304" pitchFamily="18" charset="0"/>
              </a:rPr>
              <a:t> &gt;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(BR)GS</a:t>
            </a:r>
            <a:r>
              <a:rPr lang="zh-CN" altLang="zh-CN" sz="2600" b="1">
                <a:latin typeface="Times New Roman" panose="02020503050405090304" pitchFamily="18" charset="0"/>
              </a:rPr>
              <a:t> ，PN 将被击穿，这种击穿与电容击　　穿的情况类似，属于破坏性击穿。</a:t>
            </a:r>
            <a:endParaRPr lang="zh-CN" altLang="zh-CN" sz="2600" b="1">
              <a:latin typeface="Times New Roman" panose="02020503050405090304" pitchFamily="18" charset="0"/>
            </a:endParaRPr>
          </a:p>
        </p:txBody>
      </p:sp>
      <p:sp>
        <p:nvSpPr>
          <p:cNvPr id="37897" name="Text Box 9"/>
          <p:cNvSpPr txBox="1">
            <a:spLocks noChangeArrowheads="1"/>
          </p:cNvSpPr>
          <p:nvPr/>
        </p:nvSpPr>
        <p:spPr bwMode="auto">
          <a:xfrm>
            <a:off x="2819400" y="1035050"/>
            <a:ext cx="5181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rgbClr val="A50021"/>
                </a:solidFill>
                <a:latin typeface="Times New Roman" panose="02020503050405090304" pitchFamily="18" charset="0"/>
              </a:rPr>
              <a:t>1.最大漏极电流</a:t>
            </a:r>
            <a:r>
              <a:rPr lang="zh-CN" altLang="zh-CN" sz="2600" b="1" i="1">
                <a:solidFill>
                  <a:srgbClr val="CC0000"/>
                </a:solidFill>
                <a:latin typeface="Times New Roman" panose="02020503050405090304" pitchFamily="18" charset="0"/>
              </a:rPr>
              <a:t>I</a:t>
            </a:r>
            <a:r>
              <a:rPr lang="zh-CN" altLang="zh-CN" sz="2600" b="1" baseline="-25000">
                <a:solidFill>
                  <a:srgbClr val="CC0000"/>
                </a:solidFill>
                <a:latin typeface="Times New Roman" panose="02020503050405090304" pitchFamily="18" charset="0"/>
              </a:rPr>
              <a:t>DM</a:t>
            </a:r>
            <a:endParaRPr lang="zh-CN" altLang="zh-CN" sz="2600" b="1" baseline="-25000">
              <a:solidFill>
                <a:srgbClr val="CC0000"/>
              </a:solidFill>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dissolve">
                                      <p:cBhvr>
                                        <p:cTn id="7" dur="5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7897">
                                            <p:txEl>
                                              <p:pRg st="0" end="0"/>
                                            </p:txEl>
                                          </p:spTgt>
                                        </p:tgtEl>
                                        <p:attrNameLst>
                                          <p:attrName>style.visibility</p:attrName>
                                        </p:attrNameLst>
                                      </p:cBhvr>
                                      <p:to>
                                        <p:strVal val="visible"/>
                                      </p:to>
                                    </p:set>
                                    <p:animEffect transition="in" filter="box(out)">
                                      <p:cBhvr>
                                        <p:cTn id="12" dur="500"/>
                                        <p:tgtEl>
                                          <p:spTgt spid="37897">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2"/>
                                        </p:tgtEl>
                                        <p:attrNameLst>
                                          <p:attrName>style.visibility</p:attrName>
                                        </p:attrNameLst>
                                      </p:cBhvr>
                                      <p:to>
                                        <p:strVal val="visible"/>
                                      </p:to>
                                    </p:set>
                                    <p:animEffect transition="in" filter="wipe(left)">
                                      <p:cBhvr>
                                        <p:cTn id="17" dur="500"/>
                                        <p:tgtEl>
                                          <p:spTgt spid="378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895"/>
                                        </p:tgtEl>
                                        <p:attrNameLst>
                                          <p:attrName>style.visibility</p:attrName>
                                        </p:attrNameLst>
                                      </p:cBhvr>
                                      <p:to>
                                        <p:strVal val="visible"/>
                                      </p:to>
                                    </p:set>
                                    <p:animEffect transition="in" filter="wipe(left)">
                                      <p:cBhvr>
                                        <p:cTn id="22" dur="500"/>
                                        <p:tgtEl>
                                          <p:spTgt spid="378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891"/>
                                        </p:tgtEl>
                                        <p:attrNameLst>
                                          <p:attrName>style.visibility</p:attrName>
                                        </p:attrNameLst>
                                      </p:cBhvr>
                                      <p:to>
                                        <p:strVal val="visible"/>
                                      </p:to>
                                    </p:set>
                                    <p:animEffect transition="in" filter="wipe(left)">
                                      <p:cBhvr>
                                        <p:cTn id="27" dur="500"/>
                                        <p:tgtEl>
                                          <p:spTgt spid="378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894"/>
                                        </p:tgtEl>
                                        <p:attrNameLst>
                                          <p:attrName>style.visibility</p:attrName>
                                        </p:attrNameLst>
                                      </p:cBhvr>
                                      <p:to>
                                        <p:strVal val="visible"/>
                                      </p:to>
                                    </p:set>
                                    <p:animEffect transition="in" filter="wipe(left)">
                                      <p:cBhvr>
                                        <p:cTn id="32" dur="500"/>
                                        <p:tgtEl>
                                          <p:spTgt spid="378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893"/>
                                        </p:tgtEl>
                                        <p:attrNameLst>
                                          <p:attrName>style.visibility</p:attrName>
                                        </p:attrNameLst>
                                      </p:cBhvr>
                                      <p:to>
                                        <p:strVal val="visible"/>
                                      </p:to>
                                    </p:set>
                                    <p:animEffect transition="in" filter="wipe(left)">
                                      <p:cBhvr>
                                        <p:cTn id="37" dur="500"/>
                                        <p:tgtEl>
                                          <p:spTgt spid="378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7896"/>
                                        </p:tgtEl>
                                        <p:attrNameLst>
                                          <p:attrName>style.visibility</p:attrName>
                                        </p:attrNameLst>
                                      </p:cBhvr>
                                      <p:to>
                                        <p:strVal val="visible"/>
                                      </p:to>
                                    </p:set>
                                    <p:animEffect transition="in" filter="wipe(left)">
                                      <p:cBhvr>
                                        <p:cTn id="42" dur="5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17268" y="2120046"/>
            <a:ext cx="36004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130" y="3991708"/>
            <a:ext cx="50403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8"/>
          <p:cNvSpPr>
            <a:spLocks noChangeArrowheads="1"/>
          </p:cNvSpPr>
          <p:nvPr/>
        </p:nvSpPr>
        <p:spPr bwMode="auto">
          <a:xfrm>
            <a:off x="1708980" y="1034354"/>
            <a:ext cx="8208963" cy="122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800" b="1" dirty="0">
                <a:latin typeface="楷体_GB2312" pitchFamily="1" charset="-122"/>
                <a:ea typeface="楷体_GB2312" pitchFamily="1" charset="-122"/>
                <a:cs typeface="Times New Roman" panose="02020503050405090304" pitchFamily="18" charset="0"/>
              </a:rPr>
              <a:t>2-5   </a:t>
            </a:r>
            <a:r>
              <a:rPr lang="zh-CN" altLang="en-US" sz="2800" b="1" dirty="0">
                <a:latin typeface="楷体_GB2312" pitchFamily="1" charset="-122"/>
                <a:ea typeface="楷体_GB2312" pitchFamily="1" charset="-122"/>
                <a:cs typeface="Times New Roman" panose="02020503050405090304" pitchFamily="18" charset="0"/>
              </a:rPr>
              <a:t>下图所示电路，电流源功率为（    ），电压源功率如何？（   ）</a:t>
            </a:r>
            <a:endParaRPr lang="zh-CN" altLang="en-US" sz="2800" b="1" dirty="0">
              <a:latin typeface="楷体_GB2312" pitchFamily="1" charset="-122"/>
              <a:ea typeface="楷体_GB2312" pitchFamily="1" charset="-122"/>
              <a:cs typeface="Times New Roman" panose="02020503050405090304" pitchFamily="18" charset="0"/>
            </a:endParaRPr>
          </a:p>
          <a:p>
            <a:endParaRPr lang="zh-CN" altLang="en-US" dirty="0">
              <a:ea typeface="楷体_GB2312" pitchFamily="1" charset="-122"/>
              <a:cs typeface="Times New Roman" panose="02020503050405090304" pitchFamily="18" charset="0"/>
            </a:endParaRPr>
          </a:p>
        </p:txBody>
      </p:sp>
      <p:sp>
        <p:nvSpPr>
          <p:cNvPr id="5" name="Rectangle 9"/>
          <p:cNvSpPr>
            <a:spLocks noChangeArrowheads="1"/>
          </p:cNvSpPr>
          <p:nvPr/>
        </p:nvSpPr>
        <p:spPr bwMode="auto">
          <a:xfrm>
            <a:off x="1674055" y="4220308"/>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灯片编号占位符 8"/>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1600200" y="762000"/>
            <a:ext cx="144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a:solidFill>
                  <a:srgbClr val="FF0000"/>
                </a:solidFill>
                <a:latin typeface="Times New Roman" panose="02020503050405090304" pitchFamily="18" charset="0"/>
              </a:rPr>
              <a:t>例1</a:t>
            </a:r>
            <a:endParaRPr lang="zh-CN" altLang="zh-CN" sz="3200" b="1">
              <a:solidFill>
                <a:srgbClr val="FF0000"/>
              </a:solidFill>
              <a:latin typeface="Times New Roman" panose="02020503050405090304" pitchFamily="18" charset="0"/>
            </a:endParaRPr>
          </a:p>
        </p:txBody>
      </p:sp>
      <p:sp>
        <p:nvSpPr>
          <p:cNvPr id="38917" name="Text Box 5"/>
          <p:cNvSpPr txBox="1">
            <a:spLocks noChangeArrowheads="1"/>
          </p:cNvSpPr>
          <p:nvPr/>
        </p:nvSpPr>
        <p:spPr bwMode="auto">
          <a:xfrm>
            <a:off x="2895600" y="838201"/>
            <a:ext cx="7543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chemeClr val="accent2"/>
                </a:solidFill>
                <a:latin typeface="Times New Roman" panose="02020503050405090304" pitchFamily="18" charset="0"/>
              </a:rPr>
              <a:t> 已知某管子的输出特性曲线如图所示。试分析该管是什么类型的场效应管（结型、绝缘栅型、N沟道、P沟道、增强型、耗尽型）。</a:t>
            </a:r>
            <a:endParaRPr lang="zh-CN" altLang="zh-CN" sz="2400" b="1">
              <a:solidFill>
                <a:schemeClr val="accent2"/>
              </a:solidFill>
              <a:latin typeface="Times New Roman" panose="02020503050405090304" pitchFamily="18" charset="0"/>
            </a:endParaRPr>
          </a:p>
        </p:txBody>
      </p:sp>
      <p:sp>
        <p:nvSpPr>
          <p:cNvPr id="38918" name="Text Box 6"/>
          <p:cNvSpPr txBox="1">
            <a:spLocks noChangeArrowheads="1"/>
          </p:cNvSpPr>
          <p:nvPr/>
        </p:nvSpPr>
        <p:spPr bwMode="auto">
          <a:xfrm>
            <a:off x="2133600" y="5638800"/>
            <a:ext cx="7924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分析：N沟道增强型MOS管，开启电压</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GS(th)</a:t>
            </a:r>
            <a:r>
              <a:rPr lang="zh-CN" altLang="zh-CN" sz="2400" b="1">
                <a:solidFill>
                  <a:srgbClr val="FF0000"/>
                </a:solidFill>
                <a:latin typeface="Times New Roman" panose="02020503050405090304" pitchFamily="18" charset="0"/>
              </a:rPr>
              <a:t> ＝4V</a:t>
            </a:r>
            <a:endParaRPr lang="zh-CN" altLang="zh-CN" sz="2400" b="1">
              <a:solidFill>
                <a:srgbClr val="FF0000"/>
              </a:solidFill>
              <a:latin typeface="Times New Roman" panose="02020503050405090304" pitchFamily="18" charset="0"/>
            </a:endParaRPr>
          </a:p>
        </p:txBody>
      </p:sp>
      <p:graphicFrame>
        <p:nvGraphicFramePr>
          <p:cNvPr id="38919" name="Object 7"/>
          <p:cNvGraphicFramePr>
            <a:graphicFrameLocks noChangeAspect="1"/>
          </p:cNvGraphicFramePr>
          <p:nvPr/>
        </p:nvGraphicFramePr>
        <p:xfrm>
          <a:off x="3429000" y="2254250"/>
          <a:ext cx="4343400" cy="3348038"/>
        </p:xfrm>
        <a:graphic>
          <a:graphicData uri="http://schemas.openxmlformats.org/presentationml/2006/ole">
            <mc:AlternateContent xmlns:mc="http://schemas.openxmlformats.org/markup-compatibility/2006">
              <mc:Choice xmlns:v="urn:schemas-microsoft-com:vml" Requires="v">
                <p:oleObj spid="_x0000_s4" name="" r:id="rId1" imgW="2038350" imgH="1571625" progId="Paint.Picture">
                  <p:embed/>
                </p:oleObj>
              </mc:Choice>
              <mc:Fallback>
                <p:oleObj name="" r:id="rId1" imgW="2038350" imgH="1571625" progId="Paint.Picture">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54250"/>
                        <a:ext cx="4343400" cy="334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8918">
                                            <p:txEl>
                                              <p:pRg st="0" end="0"/>
                                            </p:txEl>
                                          </p:spTgt>
                                        </p:tgtEl>
                                        <p:attrNameLst>
                                          <p:attrName>style.visibility</p:attrName>
                                        </p:attrNameLst>
                                      </p:cBhvr>
                                      <p:to>
                                        <p:strVal val="visible"/>
                                      </p:to>
                                    </p:set>
                                    <p:animEffect transition="in" filter="box(out)">
                                      <p:cBhvr>
                                        <p:cTn id="7" dur="500"/>
                                        <p:tgtEl>
                                          <p:spTgt spid="3891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autoUpdateAnimBg="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981200" y="563564"/>
            <a:ext cx="1447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3200" b="1">
                <a:solidFill>
                  <a:srgbClr val="FF0000"/>
                </a:solidFill>
                <a:latin typeface="Times New Roman" panose="02020503050405090304" pitchFamily="18" charset="0"/>
              </a:rPr>
              <a:t>例2</a:t>
            </a:r>
            <a:endParaRPr lang="zh-CN" altLang="zh-CN" sz="3200" b="1">
              <a:solidFill>
                <a:srgbClr val="FF0000"/>
              </a:solidFill>
              <a:latin typeface="Times New Roman" panose="02020503050405090304" pitchFamily="18" charset="0"/>
            </a:endParaRPr>
          </a:p>
        </p:txBody>
      </p:sp>
      <p:sp>
        <p:nvSpPr>
          <p:cNvPr id="39941" name="Text Box 5"/>
          <p:cNvSpPr txBox="1">
            <a:spLocks noChangeArrowheads="1"/>
          </p:cNvSpPr>
          <p:nvPr/>
        </p:nvSpPr>
        <p:spPr bwMode="auto">
          <a:xfrm>
            <a:off x="3352800" y="838200"/>
            <a:ext cx="6400800"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solidFill>
                  <a:schemeClr val="accent2"/>
                </a:solidFill>
                <a:latin typeface="Times New Roman" panose="02020503050405090304" pitchFamily="18" charset="0"/>
              </a:rPr>
              <a:t>电路如左图所示，其中管子T的输出特性曲线如右图所示。试分析</a:t>
            </a:r>
            <a:r>
              <a:rPr lang="zh-CN" altLang="zh-CN" sz="2600" b="1" i="1">
                <a:solidFill>
                  <a:schemeClr val="accent2"/>
                </a:solidFill>
                <a:latin typeface="Times New Roman" panose="02020503050405090304" pitchFamily="18" charset="0"/>
              </a:rPr>
              <a:t>u</a:t>
            </a:r>
            <a:r>
              <a:rPr lang="zh-CN" altLang="zh-CN" sz="2600" b="1" baseline="-25000">
                <a:solidFill>
                  <a:schemeClr val="accent2"/>
                </a:solidFill>
                <a:latin typeface="Times New Roman" panose="02020503050405090304" pitchFamily="18" charset="0"/>
              </a:rPr>
              <a:t>i</a:t>
            </a:r>
            <a:r>
              <a:rPr lang="zh-CN" altLang="zh-CN" sz="2400" b="1">
                <a:solidFill>
                  <a:schemeClr val="accent2"/>
                </a:solidFill>
                <a:latin typeface="Times New Roman" panose="02020503050405090304" pitchFamily="18" charset="0"/>
              </a:rPr>
              <a:t>为0V、8V和10V三种情况下</a:t>
            </a:r>
            <a:r>
              <a:rPr lang="zh-CN" altLang="zh-CN" sz="2600" b="1" i="1">
                <a:solidFill>
                  <a:schemeClr val="accent2"/>
                </a:solidFill>
                <a:latin typeface="Times New Roman" panose="02020503050405090304" pitchFamily="18" charset="0"/>
              </a:rPr>
              <a:t>u</a:t>
            </a:r>
            <a:r>
              <a:rPr lang="zh-CN" altLang="zh-CN" sz="2600" b="1" baseline="-25000">
                <a:solidFill>
                  <a:schemeClr val="accent2"/>
                </a:solidFill>
                <a:latin typeface="Times New Roman" panose="02020503050405090304" pitchFamily="18" charset="0"/>
              </a:rPr>
              <a:t>o</a:t>
            </a:r>
            <a:r>
              <a:rPr lang="zh-CN" altLang="zh-CN" sz="2400" b="1">
                <a:solidFill>
                  <a:schemeClr val="accent2"/>
                </a:solidFill>
                <a:latin typeface="Times New Roman" panose="02020503050405090304" pitchFamily="18" charset="0"/>
              </a:rPr>
              <a:t>分别为多少伏？</a:t>
            </a:r>
            <a:endParaRPr lang="zh-CN" altLang="zh-CN" sz="2400" b="1">
              <a:solidFill>
                <a:schemeClr val="accent2"/>
              </a:solidFill>
              <a:latin typeface="Times New Roman" panose="02020503050405090304" pitchFamily="18" charset="0"/>
            </a:endParaRPr>
          </a:p>
        </p:txBody>
      </p:sp>
      <p:sp>
        <p:nvSpPr>
          <p:cNvPr id="39942" name="Text Box 6"/>
          <p:cNvSpPr txBox="1">
            <a:spLocks noChangeArrowheads="1"/>
          </p:cNvSpPr>
          <p:nvPr/>
        </p:nvSpPr>
        <p:spPr bwMode="auto">
          <a:xfrm>
            <a:off x="2133600" y="5911850"/>
            <a:ext cx="7924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分析：N沟道增强型MOS管，开启电压</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GS(th)</a:t>
            </a:r>
            <a:r>
              <a:rPr lang="zh-CN" altLang="zh-CN" sz="2400" b="1">
                <a:solidFill>
                  <a:srgbClr val="FF0000"/>
                </a:solidFill>
                <a:latin typeface="Times New Roman" panose="02020503050405090304" pitchFamily="18" charset="0"/>
              </a:rPr>
              <a:t> ＝4V</a:t>
            </a:r>
            <a:endParaRPr lang="zh-CN" altLang="zh-CN" sz="2400" b="1">
              <a:solidFill>
                <a:srgbClr val="FF0000"/>
              </a:solidFill>
              <a:latin typeface="Times New Roman" panose="02020503050405090304" pitchFamily="18" charset="0"/>
            </a:endParaRPr>
          </a:p>
        </p:txBody>
      </p:sp>
      <p:graphicFrame>
        <p:nvGraphicFramePr>
          <p:cNvPr id="39943" name="Object 7"/>
          <p:cNvGraphicFramePr>
            <a:graphicFrameLocks noChangeAspect="1"/>
          </p:cNvGraphicFramePr>
          <p:nvPr/>
        </p:nvGraphicFramePr>
        <p:xfrm>
          <a:off x="2514600" y="2362201"/>
          <a:ext cx="7239000" cy="3190875"/>
        </p:xfrm>
        <a:graphic>
          <a:graphicData uri="http://schemas.openxmlformats.org/presentationml/2006/ole">
            <mc:AlternateContent xmlns:mc="http://schemas.openxmlformats.org/markup-compatibility/2006">
              <mc:Choice xmlns:v="urn:schemas-microsoft-com:vml" Requires="v">
                <p:oleObj spid="_x0000_s4" name="" r:id="rId1" imgW="4000500" imgH="1762125" progId="Paint.Picture">
                  <p:embed/>
                </p:oleObj>
              </mc:Choice>
              <mc:Fallback>
                <p:oleObj name="" r:id="rId1" imgW="4000500" imgH="1762125" progId="Paint.Picture">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1"/>
                        <a:ext cx="72390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animEffect transition="in" filter="box(out)">
                                      <p:cBhvr>
                                        <p:cTn id="7" dur="500"/>
                                        <p:tgtEl>
                                          <p:spTgt spid="3994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autoUpdateAnimBg="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676400" y="3886201"/>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800" b="1">
                <a:latin typeface="Times New Roman" panose="02020503050405090304" pitchFamily="18" charset="0"/>
              </a:rPr>
              <a:t>解：</a:t>
            </a:r>
            <a:endParaRPr lang="zh-CN" altLang="zh-CN" sz="2800" b="1">
              <a:latin typeface="Times New Roman" panose="02020503050405090304" pitchFamily="18" charset="0"/>
            </a:endParaRPr>
          </a:p>
        </p:txBody>
      </p:sp>
      <p:sp>
        <p:nvSpPr>
          <p:cNvPr id="40965" name="Text Box 5"/>
          <p:cNvSpPr txBox="1">
            <a:spLocks noChangeArrowheads="1"/>
          </p:cNvSpPr>
          <p:nvPr/>
        </p:nvSpPr>
        <p:spPr bwMode="auto">
          <a:xfrm>
            <a:off x="2362200" y="4038600"/>
            <a:ext cx="693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(1)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i</a:t>
            </a:r>
            <a:r>
              <a:rPr lang="zh-CN" altLang="zh-CN" sz="2400" b="1">
                <a:latin typeface="Times New Roman" panose="02020503050405090304" pitchFamily="18" charset="0"/>
              </a:rPr>
              <a:t>为0V ，即</a:t>
            </a:r>
            <a:r>
              <a:rPr lang="zh-CN" altLang="zh-CN" sz="2600" b="1" i="1">
                <a:solidFill>
                  <a:schemeClr val="accent2"/>
                </a:solidFill>
                <a:latin typeface="Times New Roman" panose="02020503050405090304" pitchFamily="18" charset="0"/>
              </a:rPr>
              <a:t>u</a:t>
            </a:r>
            <a:r>
              <a:rPr lang="zh-CN" altLang="zh-CN" sz="2600" b="1" baseline="-25000">
                <a:solidFill>
                  <a:schemeClr val="accent2"/>
                </a:solidFill>
                <a:latin typeface="Times New Roman" panose="02020503050405090304" pitchFamily="18" charset="0"/>
              </a:rPr>
              <a:t>GS</a:t>
            </a:r>
            <a:r>
              <a:rPr lang="zh-CN" altLang="zh-CN" sz="2400" b="1">
                <a:solidFill>
                  <a:schemeClr val="accent2"/>
                </a:solidFill>
                <a:latin typeface="Times New Roman" panose="02020503050405090304" pitchFamily="18" charset="0"/>
              </a:rPr>
              <a:t>＝</a:t>
            </a:r>
            <a:r>
              <a:rPr lang="zh-CN" altLang="zh-CN" sz="2600" b="1" i="1">
                <a:solidFill>
                  <a:schemeClr val="accent2"/>
                </a:solidFill>
                <a:latin typeface="Times New Roman" panose="02020503050405090304" pitchFamily="18" charset="0"/>
              </a:rPr>
              <a:t>u</a:t>
            </a:r>
            <a:r>
              <a:rPr lang="zh-CN" altLang="zh-CN" sz="2600" b="1" baseline="-25000">
                <a:solidFill>
                  <a:schemeClr val="accent2"/>
                </a:solidFill>
                <a:latin typeface="Times New Roman" panose="02020503050405090304" pitchFamily="18" charset="0"/>
              </a:rPr>
              <a:t>i</a:t>
            </a:r>
            <a:r>
              <a:rPr lang="zh-CN" altLang="zh-CN" sz="2400" b="1">
                <a:solidFill>
                  <a:schemeClr val="accent2"/>
                </a:solidFill>
                <a:latin typeface="Times New Roman" panose="02020503050405090304" pitchFamily="18" charset="0"/>
              </a:rPr>
              <a:t>＝0，管子处于夹断状态</a:t>
            </a:r>
            <a:r>
              <a:rPr lang="zh-CN" altLang="zh-CN" sz="2400" b="1">
                <a:latin typeface="Times New Roman" panose="02020503050405090304" pitchFamily="18" charset="0"/>
              </a:rPr>
              <a:t>　</a:t>
            </a:r>
            <a:endParaRPr lang="zh-CN" altLang="zh-CN" sz="2400" b="1">
              <a:latin typeface="Times New Roman" panose="02020503050405090304" pitchFamily="18" charset="0"/>
            </a:endParaRPr>
          </a:p>
        </p:txBody>
      </p:sp>
      <p:sp>
        <p:nvSpPr>
          <p:cNvPr id="40966" name="Rectangle 6"/>
          <p:cNvSpPr>
            <a:spLocks noChangeArrowheads="1"/>
          </p:cNvSpPr>
          <p:nvPr/>
        </p:nvSpPr>
        <p:spPr bwMode="auto">
          <a:xfrm>
            <a:off x="3886200" y="4648201"/>
            <a:ext cx="29466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00"/>
                </a:solidFill>
                <a:latin typeface="Times New Roman" panose="02020503050405090304" pitchFamily="18" charset="0"/>
              </a:rPr>
              <a:t>所以</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0</a:t>
            </a:r>
            <a:r>
              <a:rPr lang="zh-CN" altLang="zh-CN" sz="24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V</a:t>
            </a:r>
            <a:r>
              <a:rPr lang="zh-CN" altLang="zh-CN" sz="2600" b="1" baseline="-25000">
                <a:solidFill>
                  <a:srgbClr val="FF0000"/>
                </a:solidFill>
                <a:latin typeface="Times New Roman" panose="02020503050405090304" pitchFamily="18" charset="0"/>
              </a:rPr>
              <a:t>DD</a:t>
            </a:r>
            <a:r>
              <a:rPr lang="zh-CN" altLang="zh-CN" sz="2400" b="1">
                <a:solidFill>
                  <a:srgbClr val="FF0000"/>
                </a:solidFill>
                <a:latin typeface="Times New Roman" panose="02020503050405090304" pitchFamily="18" charset="0"/>
              </a:rPr>
              <a:t> ＝15V</a:t>
            </a:r>
            <a:endParaRPr lang="zh-CN" altLang="zh-CN" sz="2400" b="1">
              <a:solidFill>
                <a:srgbClr val="FF0000"/>
              </a:solidFill>
              <a:latin typeface="Times New Roman" panose="02020503050405090304" pitchFamily="18" charset="0"/>
            </a:endParaRPr>
          </a:p>
        </p:txBody>
      </p:sp>
      <p:sp>
        <p:nvSpPr>
          <p:cNvPr id="40967" name="Text Box 7"/>
          <p:cNvSpPr txBox="1">
            <a:spLocks noChangeArrowheads="1"/>
          </p:cNvSpPr>
          <p:nvPr/>
        </p:nvSpPr>
        <p:spPr bwMode="auto">
          <a:xfrm>
            <a:off x="2438400" y="5240338"/>
            <a:ext cx="7772400" cy="218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(2)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400" b="1">
                <a:latin typeface="Times New Roman" panose="02020503050405090304" pitchFamily="18" charset="0"/>
              </a:rPr>
              <a:t>＝</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i</a:t>
            </a:r>
            <a:r>
              <a:rPr lang="zh-CN" altLang="zh-CN" sz="2400" b="1">
                <a:latin typeface="Times New Roman" panose="02020503050405090304" pitchFamily="18" charset="0"/>
              </a:rPr>
              <a:t>＝8V时，</a:t>
            </a:r>
            <a:r>
              <a:rPr lang="zh-CN" altLang="zh-CN" sz="2400" b="1">
                <a:solidFill>
                  <a:schemeClr val="accent2"/>
                </a:solidFill>
                <a:latin typeface="Times New Roman" panose="02020503050405090304" pitchFamily="18" charset="0"/>
              </a:rPr>
              <a:t>从输出特性曲线可知，假设管子工作 在恒流区， </a:t>
            </a:r>
            <a:r>
              <a:rPr lang="zh-CN" altLang="zh-CN" sz="2600" b="1" i="1">
                <a:solidFill>
                  <a:schemeClr val="accent2"/>
                </a:solidFill>
                <a:latin typeface="Times New Roman" panose="02020503050405090304" pitchFamily="18" charset="0"/>
              </a:rPr>
              <a:t>i</a:t>
            </a:r>
            <a:r>
              <a:rPr lang="zh-CN" altLang="zh-CN" sz="2600" b="1" baseline="-25000">
                <a:solidFill>
                  <a:schemeClr val="accent2"/>
                </a:solidFill>
                <a:latin typeface="Times New Roman" panose="02020503050405090304" pitchFamily="18" charset="0"/>
              </a:rPr>
              <a:t>D</a:t>
            </a:r>
            <a:r>
              <a:rPr lang="zh-CN" altLang="zh-CN" sz="2400" b="1">
                <a:solidFill>
                  <a:schemeClr val="accent2"/>
                </a:solidFill>
                <a:latin typeface="Times New Roman" panose="02020503050405090304" pitchFamily="18" charset="0"/>
              </a:rPr>
              <a:t>＝ 1mA，</a:t>
            </a:r>
            <a:r>
              <a:rPr lang="zh-CN" altLang="zh-CN" sz="2400" b="1">
                <a:solidFill>
                  <a:schemeClr val="hlink"/>
                </a:solidFill>
                <a:latin typeface="Times New Roman" panose="02020503050405090304" pitchFamily="18" charset="0"/>
              </a:rPr>
              <a:t> </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0</a:t>
            </a:r>
            <a:r>
              <a:rPr lang="zh-CN" altLang="zh-CN" sz="24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DS</a:t>
            </a:r>
            <a:r>
              <a:rPr lang="zh-CN" altLang="zh-CN" sz="2400" b="1">
                <a:solidFill>
                  <a:srgbClr val="FF0000"/>
                </a:solidFill>
                <a:latin typeface="Times New Roman" panose="02020503050405090304" pitchFamily="18" charset="0"/>
              </a:rPr>
              <a:t> ＝ </a:t>
            </a:r>
            <a:r>
              <a:rPr lang="zh-CN" altLang="zh-CN" sz="2600" b="1" i="1">
                <a:solidFill>
                  <a:srgbClr val="FF0000"/>
                </a:solidFill>
                <a:latin typeface="Times New Roman" panose="02020503050405090304" pitchFamily="18" charset="0"/>
              </a:rPr>
              <a:t>V</a:t>
            </a:r>
            <a:r>
              <a:rPr lang="zh-CN" altLang="zh-CN" sz="2600" b="1" baseline="-25000">
                <a:solidFill>
                  <a:srgbClr val="FF0000"/>
                </a:solidFill>
                <a:latin typeface="Times New Roman" panose="02020503050405090304" pitchFamily="18" charset="0"/>
              </a:rPr>
              <a:t>DD</a:t>
            </a:r>
            <a:r>
              <a:rPr lang="zh-CN" altLang="zh-CN" sz="2400" b="1">
                <a:solidFill>
                  <a:srgbClr val="FF0000"/>
                </a:solidFill>
                <a:latin typeface="Times New Roman" panose="02020503050405090304" pitchFamily="18" charset="0"/>
              </a:rPr>
              <a:t> - </a:t>
            </a:r>
            <a:r>
              <a:rPr lang="zh-CN" altLang="zh-CN" sz="2600" b="1" i="1">
                <a:solidFill>
                  <a:srgbClr val="FF0000"/>
                </a:solidFill>
                <a:latin typeface="Times New Roman" panose="02020503050405090304" pitchFamily="18" charset="0"/>
              </a:rPr>
              <a:t>i</a:t>
            </a:r>
            <a:r>
              <a:rPr lang="zh-CN" altLang="zh-CN" sz="2600" b="1" baseline="-25000">
                <a:solidFill>
                  <a:srgbClr val="FF0000"/>
                </a:solidFill>
                <a:latin typeface="Times New Roman" panose="02020503050405090304" pitchFamily="18" charset="0"/>
              </a:rPr>
              <a:t>D</a:t>
            </a:r>
            <a:r>
              <a:rPr lang="zh-CN" altLang="zh-CN" sz="24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R</a:t>
            </a:r>
            <a:r>
              <a:rPr lang="zh-CN" altLang="zh-CN" sz="2600" b="1" baseline="-25000">
                <a:solidFill>
                  <a:srgbClr val="FF0000"/>
                </a:solidFill>
                <a:latin typeface="Times New Roman" panose="02020503050405090304" pitchFamily="18" charset="0"/>
              </a:rPr>
              <a:t>D</a:t>
            </a:r>
            <a:r>
              <a:rPr lang="zh-CN" altLang="zh-CN" sz="2400" b="1">
                <a:solidFill>
                  <a:srgbClr val="FF0000"/>
                </a:solidFill>
                <a:latin typeface="Times New Roman" panose="02020503050405090304" pitchFamily="18" charset="0"/>
              </a:rPr>
              <a:t> ＝10V，</a:t>
            </a:r>
            <a:r>
              <a:rPr lang="zh-CN" altLang="zh-CN" sz="2400" b="1" i="1">
                <a:solidFill>
                  <a:srgbClr val="FF0000"/>
                </a:solidFill>
                <a:latin typeface="Times New Roman" panose="02020503050405090304" pitchFamily="18" charset="0"/>
                <a:sym typeface="+mn-ea"/>
              </a:rPr>
              <a:t>u</a:t>
            </a:r>
            <a:r>
              <a:rPr lang="en-US" altLang="zh-CN" sz="2400" b="1" baseline="-25000">
                <a:solidFill>
                  <a:srgbClr val="FF0000"/>
                </a:solidFill>
                <a:latin typeface="Times New Roman" panose="02020503050405090304" pitchFamily="18" charset="0"/>
                <a:sym typeface="+mn-ea"/>
              </a:rPr>
              <a:t>gd=</a:t>
            </a:r>
            <a:r>
              <a:rPr lang="zh-CN" altLang="zh-CN" sz="2400" b="1" i="1">
                <a:solidFill>
                  <a:srgbClr val="FF0000"/>
                </a:solidFill>
                <a:latin typeface="Times New Roman" panose="02020503050405090304" pitchFamily="18" charset="0"/>
                <a:sym typeface="+mn-ea"/>
              </a:rPr>
              <a:t>u</a:t>
            </a:r>
            <a:r>
              <a:rPr lang="en-US" altLang="zh-CN" sz="2400" b="1" i="1" baseline="-25000">
                <a:solidFill>
                  <a:srgbClr val="FF0000"/>
                </a:solidFill>
                <a:latin typeface="Times New Roman" panose="02020503050405090304" pitchFamily="18" charset="0"/>
                <a:sym typeface="+mn-ea"/>
              </a:rPr>
              <a:t>gs</a:t>
            </a:r>
            <a:r>
              <a:rPr lang="en-US" altLang="zh-CN" sz="2400" b="1" i="1">
                <a:solidFill>
                  <a:srgbClr val="FF0000"/>
                </a:solidFill>
                <a:latin typeface="Times New Roman" panose="02020503050405090304" pitchFamily="18" charset="0"/>
                <a:sym typeface="+mn-ea"/>
              </a:rPr>
              <a:t>-</a:t>
            </a:r>
            <a:r>
              <a:rPr lang="zh-CN" altLang="zh-CN" sz="2400" b="1" i="1">
                <a:solidFill>
                  <a:srgbClr val="FF0000"/>
                </a:solidFill>
                <a:latin typeface="Times New Roman" panose="02020503050405090304" pitchFamily="18" charset="0"/>
                <a:sym typeface="+mn-ea"/>
              </a:rPr>
              <a:t>u</a:t>
            </a:r>
            <a:r>
              <a:rPr lang="zh-CN" altLang="zh-CN" sz="2400" b="1" baseline="-25000">
                <a:solidFill>
                  <a:srgbClr val="FF0000"/>
                </a:solidFill>
                <a:latin typeface="Times New Roman" panose="02020503050405090304" pitchFamily="18" charset="0"/>
                <a:sym typeface="+mn-ea"/>
              </a:rPr>
              <a:t>DS</a:t>
            </a:r>
            <a:r>
              <a:rPr lang="en-US" altLang="zh-CN" sz="2400" b="1">
                <a:solidFill>
                  <a:srgbClr val="FF0000"/>
                </a:solidFill>
                <a:latin typeface="Times New Roman" panose="02020503050405090304" pitchFamily="18" charset="0"/>
                <a:sym typeface="+mn-ea"/>
              </a:rPr>
              <a:t>=(8-10)V&lt;</a:t>
            </a:r>
            <a:r>
              <a:rPr lang="zh-CN" altLang="zh-CN" sz="2400" b="1" i="1">
                <a:solidFill>
                  <a:srgbClr val="FF0000"/>
                </a:solidFill>
                <a:latin typeface="Times New Roman" panose="02020503050405090304" pitchFamily="18" charset="0"/>
                <a:sym typeface="+mn-ea"/>
              </a:rPr>
              <a:t>U</a:t>
            </a:r>
            <a:r>
              <a:rPr lang="zh-CN" altLang="zh-CN" sz="2400" b="1" baseline="-25000">
                <a:solidFill>
                  <a:srgbClr val="FF0000"/>
                </a:solidFill>
                <a:latin typeface="Times New Roman" panose="02020503050405090304" pitchFamily="18" charset="0"/>
                <a:sym typeface="+mn-ea"/>
              </a:rPr>
              <a:t>GS(th)</a:t>
            </a:r>
            <a:r>
              <a:rPr lang="en-US" altLang="zh-CN" sz="2400" b="1">
                <a:solidFill>
                  <a:srgbClr val="FF0000"/>
                </a:solidFill>
                <a:latin typeface="Times New Roman" panose="02020503050405090304" pitchFamily="18" charset="0"/>
                <a:sym typeface="+mn-ea"/>
              </a:rPr>
              <a:t>,</a:t>
            </a:r>
            <a:r>
              <a:rPr lang="zh-CN" altLang="en-US" sz="2400" b="1">
                <a:solidFill>
                  <a:srgbClr val="FF0000"/>
                </a:solidFill>
                <a:latin typeface="Times New Roman" panose="02020503050405090304" pitchFamily="18" charset="0"/>
                <a:sym typeface="+mn-ea"/>
              </a:rPr>
              <a:t>或者判断</a:t>
            </a:r>
            <a:r>
              <a:rPr lang="zh-CN" altLang="zh-CN" sz="2400" b="1" i="1">
                <a:solidFill>
                  <a:srgbClr val="FF0000"/>
                </a:solidFill>
                <a:latin typeface="Times New Roman" panose="02020503050405090304" pitchFamily="18" charset="0"/>
                <a:sym typeface="+mn-ea"/>
              </a:rPr>
              <a:t>U</a:t>
            </a:r>
            <a:r>
              <a:rPr lang="zh-CN" altLang="zh-CN" sz="2400" b="1" baseline="-25000">
                <a:solidFill>
                  <a:srgbClr val="FF0000"/>
                </a:solidFill>
                <a:latin typeface="Times New Roman" panose="02020503050405090304" pitchFamily="18" charset="0"/>
                <a:sym typeface="+mn-ea"/>
              </a:rPr>
              <a:t>DS </a:t>
            </a:r>
            <a:r>
              <a:rPr lang="zh-CN" altLang="zh-CN" sz="2400" b="1">
                <a:solidFill>
                  <a:srgbClr val="FF0000"/>
                </a:solidFill>
                <a:latin typeface="Times New Roman" panose="02020503050405090304" pitchFamily="18" charset="0"/>
                <a:sym typeface="+mn-ea"/>
              </a:rPr>
              <a:t>&gt; </a:t>
            </a:r>
            <a:r>
              <a:rPr lang="zh-CN" altLang="zh-CN" sz="2400" b="1" i="1">
                <a:solidFill>
                  <a:srgbClr val="FF0000"/>
                </a:solidFill>
                <a:latin typeface="Times New Roman" panose="02020503050405090304" pitchFamily="18" charset="0"/>
                <a:sym typeface="+mn-ea"/>
              </a:rPr>
              <a:t>U</a:t>
            </a:r>
            <a:r>
              <a:rPr lang="zh-CN" altLang="zh-CN" sz="2400" b="1" baseline="-25000">
                <a:solidFill>
                  <a:srgbClr val="FF0000"/>
                </a:solidFill>
                <a:latin typeface="Times New Roman" panose="02020503050405090304" pitchFamily="18" charset="0"/>
                <a:sym typeface="+mn-ea"/>
              </a:rPr>
              <a:t>GS</a:t>
            </a:r>
            <a:r>
              <a:rPr lang="zh-CN" altLang="zh-CN" sz="2400" b="1">
                <a:solidFill>
                  <a:srgbClr val="FF0000"/>
                </a:solidFill>
                <a:latin typeface="Times New Roman" panose="02020503050405090304" pitchFamily="18" charset="0"/>
                <a:sym typeface="+mn-ea"/>
              </a:rPr>
              <a:t> – </a:t>
            </a:r>
            <a:r>
              <a:rPr lang="zh-CN" altLang="zh-CN" sz="2400" b="1" i="1">
                <a:solidFill>
                  <a:srgbClr val="FF0000"/>
                </a:solidFill>
                <a:latin typeface="Times New Roman" panose="02020503050405090304" pitchFamily="18" charset="0"/>
                <a:sym typeface="+mn-ea"/>
              </a:rPr>
              <a:t>U</a:t>
            </a:r>
            <a:r>
              <a:rPr lang="zh-CN" altLang="zh-CN" sz="2400" b="1" baseline="-25000">
                <a:solidFill>
                  <a:srgbClr val="FF0000"/>
                </a:solidFill>
                <a:latin typeface="Times New Roman" panose="02020503050405090304" pitchFamily="18" charset="0"/>
                <a:sym typeface="+mn-ea"/>
              </a:rPr>
              <a:t>GS(th)</a:t>
            </a:r>
            <a:r>
              <a:rPr lang="zh-CN" altLang="zh-CN" sz="2400" b="1">
                <a:solidFill>
                  <a:srgbClr val="FF0000"/>
                </a:solidFill>
                <a:latin typeface="Times New Roman" panose="02020503050405090304" pitchFamily="18" charset="0"/>
                <a:sym typeface="+mn-ea"/>
              </a:rPr>
              <a:t>时，恒流。</a:t>
            </a:r>
            <a:endParaRPr lang="zh-CN" altLang="en-US" sz="2400">
              <a:solidFill>
                <a:srgbClr val="FF0000"/>
              </a:solidFill>
            </a:endParaRPr>
          </a:p>
          <a:p>
            <a:pPr>
              <a:spcBef>
                <a:spcPct val="50000"/>
              </a:spcBef>
            </a:pPr>
            <a:endParaRPr lang="zh-CN" altLang="en-US" sz="2400" b="1">
              <a:solidFill>
                <a:srgbClr val="FF0000"/>
              </a:solidFill>
              <a:latin typeface="Times New Roman" panose="02020503050405090304" pitchFamily="18" charset="0"/>
              <a:sym typeface="+mn-ea"/>
            </a:endParaRPr>
          </a:p>
        </p:txBody>
      </p:sp>
      <p:sp>
        <p:nvSpPr>
          <p:cNvPr id="40968" name="Rectangle 8"/>
          <p:cNvSpPr>
            <a:spLocks noChangeArrowheads="1"/>
          </p:cNvSpPr>
          <p:nvPr/>
        </p:nvSpPr>
        <p:spPr bwMode="auto">
          <a:xfrm>
            <a:off x="6172200" y="3581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400" b="1">
              <a:solidFill>
                <a:srgbClr val="FF0000"/>
              </a:solidFill>
              <a:latin typeface="Times New Roman" panose="02020503050405090304" pitchFamily="18" charset="0"/>
            </a:endParaRPr>
          </a:p>
        </p:txBody>
      </p:sp>
      <p:graphicFrame>
        <p:nvGraphicFramePr>
          <p:cNvPr id="40969" name="Object 9"/>
          <p:cNvGraphicFramePr>
            <a:graphicFrameLocks noChangeAspect="1"/>
          </p:cNvGraphicFramePr>
          <p:nvPr/>
        </p:nvGraphicFramePr>
        <p:xfrm>
          <a:off x="2590800" y="685801"/>
          <a:ext cx="7239000" cy="3190875"/>
        </p:xfrm>
        <a:graphic>
          <a:graphicData uri="http://schemas.openxmlformats.org/presentationml/2006/ole">
            <mc:AlternateContent xmlns:mc="http://schemas.openxmlformats.org/markup-compatibility/2006">
              <mc:Choice xmlns:v="urn:schemas-microsoft-com:vml" Requires="v">
                <p:oleObj spid="_x0000_s4" name="" r:id="rId1" imgW="4000500" imgH="1762125" progId="Paint.Picture">
                  <p:embed/>
                </p:oleObj>
              </mc:Choice>
              <mc:Fallback>
                <p:oleObj name="" r:id="rId1" imgW="4000500" imgH="1762125" progId="Paint.Picture">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685801"/>
                        <a:ext cx="72390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Effect transition="in" filter="box(out)">
                                      <p:cBhvr>
                                        <p:cTn id="7" dur="500"/>
                                        <p:tgtEl>
                                          <p:spTgt spid="4096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0966">
                                            <p:txEl>
                                              <p:pRg st="0" end="0"/>
                                            </p:txEl>
                                          </p:spTgt>
                                        </p:tgtEl>
                                        <p:attrNameLst>
                                          <p:attrName>style.visibility</p:attrName>
                                        </p:attrNameLst>
                                      </p:cBhvr>
                                      <p:to>
                                        <p:strVal val="visible"/>
                                      </p:to>
                                    </p:set>
                                    <p:animEffect transition="in" filter="box(out)">
                                      <p:cBhvr>
                                        <p:cTn id="12" dur="500"/>
                                        <p:tgtEl>
                                          <p:spTgt spid="40966">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0967">
                                            <p:txEl>
                                              <p:pRg st="0" end="0"/>
                                            </p:txEl>
                                          </p:spTgt>
                                        </p:tgtEl>
                                        <p:attrNameLst>
                                          <p:attrName>style.visibility</p:attrName>
                                        </p:attrNameLst>
                                      </p:cBhvr>
                                      <p:to>
                                        <p:strVal val="visible"/>
                                      </p:to>
                                    </p:set>
                                    <p:animEffect transition="in" filter="box(out)">
                                      <p:cBhvr>
                                        <p:cTn id="17" dur="500"/>
                                        <p:tgtEl>
                                          <p:spTgt spid="40967">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utoUpdateAnimBg="0" build="p"/>
      <p:bldP spid="40966" grpId="0" autoUpdateAnimBg="0" build="p"/>
      <p:bldP spid="40967" grpId="0" autoUpdateAnimBg="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ChangeArrowheads="1"/>
          </p:cNvSpPr>
          <p:nvPr/>
        </p:nvSpPr>
        <p:spPr bwMode="auto">
          <a:xfrm>
            <a:off x="6019800" y="3886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400" b="1">
              <a:solidFill>
                <a:srgbClr val="FF0000"/>
              </a:solidFill>
              <a:latin typeface="Times New Roman" panose="02020503050405090304" pitchFamily="18" charset="0"/>
            </a:endParaRPr>
          </a:p>
        </p:txBody>
      </p:sp>
      <p:sp>
        <p:nvSpPr>
          <p:cNvPr id="41989" name="Rectangle 5"/>
          <p:cNvSpPr>
            <a:spLocks noChangeArrowheads="1"/>
          </p:cNvSpPr>
          <p:nvPr/>
        </p:nvSpPr>
        <p:spPr bwMode="auto">
          <a:xfrm>
            <a:off x="2362201" y="3473451"/>
            <a:ext cx="311976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(3)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400" b="1">
                <a:latin typeface="Times New Roman" panose="02020503050405090304" pitchFamily="18" charset="0"/>
              </a:rPr>
              <a:t>＝</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i</a:t>
            </a:r>
            <a:r>
              <a:rPr lang="zh-CN" altLang="zh-CN" sz="2400" b="1">
                <a:latin typeface="Times New Roman" panose="02020503050405090304" pitchFamily="18" charset="0"/>
              </a:rPr>
              <a:t>＝10V时，</a:t>
            </a:r>
            <a:endParaRPr lang="zh-CN" altLang="zh-CN" sz="2400" b="1">
              <a:latin typeface="Times New Roman" panose="02020503050405090304" pitchFamily="18" charset="0"/>
            </a:endParaRPr>
          </a:p>
        </p:txBody>
      </p:sp>
      <p:sp>
        <p:nvSpPr>
          <p:cNvPr id="41990" name="Text Box 6"/>
          <p:cNvSpPr txBox="1">
            <a:spLocks noChangeArrowheads="1"/>
          </p:cNvSpPr>
          <p:nvPr/>
        </p:nvSpPr>
        <p:spPr bwMode="auto">
          <a:xfrm>
            <a:off x="2362200" y="4083050"/>
            <a:ext cx="7848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若工作在恒流区， </a:t>
            </a:r>
            <a:r>
              <a:rPr lang="zh-CN" altLang="zh-CN" sz="2600" b="1" i="1">
                <a:solidFill>
                  <a:srgbClr val="FF0000"/>
                </a:solidFill>
                <a:latin typeface="Times New Roman" panose="02020503050405090304" pitchFamily="18" charset="0"/>
              </a:rPr>
              <a:t>i</a:t>
            </a:r>
            <a:r>
              <a:rPr lang="zh-CN" altLang="zh-CN" sz="2600" b="1" baseline="-25000">
                <a:solidFill>
                  <a:srgbClr val="FF0000"/>
                </a:solidFill>
                <a:latin typeface="Times New Roman" panose="02020503050405090304" pitchFamily="18" charset="0"/>
              </a:rPr>
              <a:t>D</a:t>
            </a:r>
            <a:r>
              <a:rPr lang="zh-CN" altLang="zh-CN" sz="2400" b="1">
                <a:solidFill>
                  <a:srgbClr val="FF0000"/>
                </a:solidFill>
                <a:latin typeface="Times New Roman" panose="02020503050405090304" pitchFamily="18" charset="0"/>
              </a:rPr>
              <a:t>＝ 2.2mA。因而</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0</a:t>
            </a:r>
            <a:r>
              <a:rPr lang="zh-CN" altLang="zh-CN" sz="24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15</a:t>
            </a:r>
            <a:r>
              <a:rPr lang="zh-CN" altLang="zh-CN" sz="24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2.2*5</a:t>
            </a:r>
            <a:r>
              <a:rPr lang="zh-CN" altLang="zh-CN" sz="2400" b="1">
                <a:solidFill>
                  <a:srgbClr val="FF0000"/>
                </a:solidFill>
                <a:latin typeface="Times New Roman" panose="02020503050405090304" pitchFamily="18" charset="0"/>
              </a:rPr>
              <a:t> ＝4V</a:t>
            </a:r>
            <a:endParaRPr lang="zh-CN" altLang="zh-CN" sz="2400" b="1">
              <a:solidFill>
                <a:srgbClr val="FF0000"/>
              </a:solidFill>
              <a:latin typeface="Times New Roman" panose="02020503050405090304" pitchFamily="18" charset="0"/>
            </a:endParaRPr>
          </a:p>
        </p:txBody>
      </p:sp>
      <p:sp>
        <p:nvSpPr>
          <p:cNvPr id="41991" name="Text Box 7"/>
          <p:cNvSpPr txBox="1">
            <a:spLocks noChangeArrowheads="1"/>
          </p:cNvSpPr>
          <p:nvPr/>
        </p:nvSpPr>
        <p:spPr bwMode="auto">
          <a:xfrm>
            <a:off x="2362200" y="4768850"/>
            <a:ext cx="5791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但是，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400" b="1">
                <a:latin typeface="Times New Roman" panose="02020503050405090304" pitchFamily="18" charset="0"/>
              </a:rPr>
              <a:t> ＝10V时的预夹断电压为</a:t>
            </a:r>
            <a:endParaRPr lang="zh-CN" altLang="zh-CN" sz="2400" b="1">
              <a:latin typeface="Times New Roman" panose="02020503050405090304" pitchFamily="18" charset="0"/>
            </a:endParaRPr>
          </a:p>
        </p:txBody>
      </p:sp>
      <p:sp>
        <p:nvSpPr>
          <p:cNvPr id="41992" name="Rectangle 8"/>
          <p:cNvSpPr>
            <a:spLocks noChangeArrowheads="1"/>
          </p:cNvSpPr>
          <p:nvPr/>
        </p:nvSpPr>
        <p:spPr bwMode="auto">
          <a:xfrm>
            <a:off x="4876800" y="5302250"/>
            <a:ext cx="5181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DS</a:t>
            </a:r>
            <a:r>
              <a:rPr lang="zh-CN" altLang="zh-CN" sz="2600" b="1">
                <a:solidFill>
                  <a:srgbClr val="FF0000"/>
                </a:solidFill>
                <a:latin typeface="Times New Roman" panose="02020503050405090304" pitchFamily="18" charset="0"/>
              </a:rPr>
              <a:t>= </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GS</a:t>
            </a:r>
            <a:r>
              <a:rPr lang="zh-CN" altLang="zh-CN" sz="2600" b="1">
                <a:solidFill>
                  <a:srgbClr val="FF0000"/>
                </a:solidFill>
                <a:latin typeface="Times New Roman" panose="02020503050405090304" pitchFamily="18" charset="0"/>
              </a:rPr>
              <a:t> – </a:t>
            </a:r>
            <a:r>
              <a:rPr lang="zh-CN" altLang="zh-CN" sz="2600" b="1" i="1">
                <a:solidFill>
                  <a:srgbClr val="FF0000"/>
                </a:solidFill>
                <a:latin typeface="Times New Roman" panose="02020503050405090304" pitchFamily="18" charset="0"/>
              </a:rPr>
              <a:t>U</a:t>
            </a:r>
            <a:r>
              <a:rPr lang="zh-CN" altLang="zh-CN" sz="2600" b="1" baseline="-25000">
                <a:solidFill>
                  <a:srgbClr val="FF0000"/>
                </a:solidFill>
                <a:latin typeface="Times New Roman" panose="02020503050405090304" pitchFamily="18" charset="0"/>
              </a:rPr>
              <a:t>T</a:t>
            </a:r>
            <a:r>
              <a:rPr lang="zh-CN" altLang="zh-CN" sz="2600" b="1">
                <a:solidFill>
                  <a:srgbClr val="FF0000"/>
                </a:solidFill>
                <a:latin typeface="Times New Roman" panose="02020503050405090304" pitchFamily="18" charset="0"/>
              </a:rPr>
              <a:t>=(10-4)V=6V</a:t>
            </a:r>
            <a:endParaRPr lang="zh-CN" altLang="zh-CN" sz="2600" b="1">
              <a:solidFill>
                <a:srgbClr val="FF0000"/>
              </a:solidFill>
              <a:latin typeface="Times New Roman" panose="02020503050405090304" pitchFamily="18" charset="0"/>
            </a:endParaRPr>
          </a:p>
        </p:txBody>
      </p:sp>
      <p:sp>
        <p:nvSpPr>
          <p:cNvPr id="41993" name="Text Box 9"/>
          <p:cNvSpPr txBox="1">
            <a:spLocks noChangeArrowheads="1"/>
          </p:cNvSpPr>
          <p:nvPr/>
        </p:nvSpPr>
        <p:spPr bwMode="auto">
          <a:xfrm>
            <a:off x="2438400" y="59436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可见，此时管子工作在可变电阻区</a:t>
            </a:r>
            <a:endParaRPr lang="zh-CN" altLang="zh-CN" sz="2400" b="1">
              <a:latin typeface="Times New Roman" panose="02020503050405090304" pitchFamily="18" charset="0"/>
            </a:endParaRPr>
          </a:p>
        </p:txBody>
      </p:sp>
      <p:graphicFrame>
        <p:nvGraphicFramePr>
          <p:cNvPr id="41994" name="Object 10"/>
          <p:cNvGraphicFramePr>
            <a:graphicFrameLocks noChangeAspect="1"/>
          </p:cNvGraphicFramePr>
          <p:nvPr/>
        </p:nvGraphicFramePr>
        <p:xfrm>
          <a:off x="3124200" y="762001"/>
          <a:ext cx="6019800" cy="2652713"/>
        </p:xfrm>
        <a:graphic>
          <a:graphicData uri="http://schemas.openxmlformats.org/presentationml/2006/ole">
            <mc:AlternateContent xmlns:mc="http://schemas.openxmlformats.org/markup-compatibility/2006">
              <mc:Choice xmlns:v="urn:schemas-microsoft-com:vml" Requires="v">
                <p:oleObj spid="_x0000_s4" name="" r:id="rId1" imgW="4000500" imgH="1762125" progId="Paint.Picture">
                  <p:embed/>
                </p:oleObj>
              </mc:Choice>
              <mc:Fallback>
                <p:oleObj name="" r:id="rId1" imgW="4000500" imgH="1762125" progId="Paint.Picture">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762001"/>
                        <a:ext cx="6019800"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1989">
                                            <p:txEl>
                                              <p:pRg st="0" end="0"/>
                                            </p:txEl>
                                          </p:spTgt>
                                        </p:tgtEl>
                                        <p:attrNameLst>
                                          <p:attrName>style.visibility</p:attrName>
                                        </p:attrNameLst>
                                      </p:cBhvr>
                                      <p:to>
                                        <p:strVal val="visible"/>
                                      </p:to>
                                    </p:set>
                                    <p:animEffect transition="in" filter="box(out)">
                                      <p:cBhvr>
                                        <p:cTn id="7" dur="500"/>
                                        <p:tgtEl>
                                          <p:spTgt spid="4198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1990">
                                            <p:txEl>
                                              <p:pRg st="0" end="0"/>
                                            </p:txEl>
                                          </p:spTgt>
                                        </p:tgtEl>
                                        <p:attrNameLst>
                                          <p:attrName>style.visibility</p:attrName>
                                        </p:attrNameLst>
                                      </p:cBhvr>
                                      <p:to>
                                        <p:strVal val="visible"/>
                                      </p:to>
                                    </p:set>
                                    <p:animEffect transition="in" filter="box(out)">
                                      <p:cBhvr>
                                        <p:cTn id="12" dur="500"/>
                                        <p:tgtEl>
                                          <p:spTgt spid="41990">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1991">
                                            <p:txEl>
                                              <p:pRg st="0" end="0"/>
                                            </p:txEl>
                                          </p:spTgt>
                                        </p:tgtEl>
                                        <p:attrNameLst>
                                          <p:attrName>style.visibility</p:attrName>
                                        </p:attrNameLst>
                                      </p:cBhvr>
                                      <p:to>
                                        <p:strVal val="visible"/>
                                      </p:to>
                                    </p:set>
                                    <p:animEffect transition="in" filter="box(out)">
                                      <p:cBhvr>
                                        <p:cTn id="17" dur="500"/>
                                        <p:tgtEl>
                                          <p:spTgt spid="41991">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1992">
                                            <p:txEl>
                                              <p:pRg st="0" end="0"/>
                                            </p:txEl>
                                          </p:spTgt>
                                        </p:tgtEl>
                                        <p:attrNameLst>
                                          <p:attrName>style.visibility</p:attrName>
                                        </p:attrNameLst>
                                      </p:cBhvr>
                                      <p:to>
                                        <p:strVal val="visible"/>
                                      </p:to>
                                    </p:set>
                                    <p:animEffect transition="in" filter="box(out)">
                                      <p:cBhvr>
                                        <p:cTn id="22" dur="500"/>
                                        <p:tgtEl>
                                          <p:spTgt spid="41992">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1993">
                                            <p:txEl>
                                              <p:pRg st="0" end="0"/>
                                            </p:txEl>
                                          </p:spTgt>
                                        </p:tgtEl>
                                        <p:attrNameLst>
                                          <p:attrName>style.visibility</p:attrName>
                                        </p:attrNameLst>
                                      </p:cBhvr>
                                      <p:to>
                                        <p:strVal val="visible"/>
                                      </p:to>
                                    </p:set>
                                    <p:animEffect transition="in" filter="box(out)">
                                      <p:cBhvr>
                                        <p:cTn id="27" dur="500"/>
                                        <p:tgtEl>
                                          <p:spTgt spid="41993">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build="p"/>
      <p:bldP spid="41990" grpId="0" autoUpdateAnimBg="0" build="p"/>
      <p:bldP spid="41991" grpId="0" autoUpdateAnimBg="0" build="p"/>
      <p:bldP spid="41992" grpId="0" autoUpdateAnimBg="0" build="p"/>
      <p:bldP spid="41993" grpId="0" autoUpdateAnimBg="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4"/>
          <p:cNvSpPr txBox="1">
            <a:spLocks noChangeArrowheads="1"/>
          </p:cNvSpPr>
          <p:nvPr/>
        </p:nvSpPr>
        <p:spPr bwMode="auto">
          <a:xfrm>
            <a:off x="1885950" y="871538"/>
            <a:ext cx="49720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从输出特性曲线可得</a:t>
            </a:r>
            <a:endParaRPr lang="zh-CN" altLang="zh-CN" sz="2400" b="1">
              <a:latin typeface="Times New Roman" panose="02020503050405090304" pitchFamily="18" charset="0"/>
            </a:endParaRPr>
          </a:p>
          <a:p>
            <a:pPr>
              <a:spcBef>
                <a:spcPct val="50000"/>
              </a:spcBef>
            </a:pP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a:t>
            </a:r>
            <a:r>
              <a:rPr lang="zh-CN" altLang="zh-CN" sz="2400" b="1">
                <a:latin typeface="Times New Roman" panose="02020503050405090304" pitchFamily="18" charset="0"/>
              </a:rPr>
              <a:t> ＝10V时d-s之间的等效电阻</a:t>
            </a:r>
            <a:endParaRPr lang="zh-CN" altLang="zh-CN" sz="2400" b="1">
              <a:latin typeface="Times New Roman" panose="02020503050405090304" pitchFamily="18" charset="0"/>
            </a:endParaRPr>
          </a:p>
          <a:p>
            <a:pPr>
              <a:spcBef>
                <a:spcPct val="50000"/>
              </a:spcBef>
            </a:pPr>
            <a:r>
              <a:rPr lang="zh-CN" altLang="zh-CN" sz="2400" b="1">
                <a:solidFill>
                  <a:schemeClr val="accent2"/>
                </a:solidFill>
                <a:latin typeface="Times New Roman" panose="02020503050405090304" pitchFamily="18" charset="0"/>
              </a:rPr>
              <a:t>(D在可变电阻区，任选一点，如图)</a:t>
            </a:r>
            <a:endParaRPr lang="zh-CN" altLang="zh-CN" sz="2400" b="1">
              <a:solidFill>
                <a:schemeClr val="accent2"/>
              </a:solidFill>
              <a:latin typeface="Times New Roman" panose="02020503050405090304" pitchFamily="18" charset="0"/>
            </a:endParaRPr>
          </a:p>
        </p:txBody>
      </p:sp>
      <p:graphicFrame>
        <p:nvGraphicFramePr>
          <p:cNvPr id="43013" name="Object 5"/>
          <p:cNvGraphicFramePr>
            <a:graphicFrameLocks noChangeAspect="1"/>
          </p:cNvGraphicFramePr>
          <p:nvPr/>
        </p:nvGraphicFramePr>
        <p:xfrm>
          <a:off x="2286000" y="2514600"/>
          <a:ext cx="4267200" cy="1066800"/>
        </p:xfrm>
        <a:graphic>
          <a:graphicData uri="http://schemas.openxmlformats.org/presentationml/2006/ole">
            <mc:AlternateContent xmlns:mc="http://schemas.openxmlformats.org/markup-compatibility/2006">
              <mc:Choice xmlns:v="urn:schemas-microsoft-com:vml" Requires="v">
                <p:oleObj spid="_x0000_s4" name="" r:id="rId1" imgW="2374900" imgH="558800" progId="Equation.3">
                  <p:embed/>
                </p:oleObj>
              </mc:Choice>
              <mc:Fallback>
                <p:oleObj name="" r:id="rId1" imgW="2374900" imgH="5588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14600"/>
                        <a:ext cx="426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Text Box 6"/>
          <p:cNvSpPr txBox="1">
            <a:spLocks noChangeArrowheads="1"/>
          </p:cNvSpPr>
          <p:nvPr/>
        </p:nvSpPr>
        <p:spPr bwMode="auto">
          <a:xfrm>
            <a:off x="2362200" y="3886200"/>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zh-CN" sz="2400" b="1">
                <a:latin typeface="Times New Roman" panose="02020503050405090304" pitchFamily="18" charset="0"/>
              </a:rPr>
              <a:t>所以输出电压为</a:t>
            </a:r>
            <a:endParaRPr lang="zh-CN" altLang="zh-CN" sz="2400" b="1">
              <a:latin typeface="Times New Roman" panose="02020503050405090304" pitchFamily="18" charset="0"/>
            </a:endParaRPr>
          </a:p>
        </p:txBody>
      </p:sp>
      <p:graphicFrame>
        <p:nvGraphicFramePr>
          <p:cNvPr id="43015" name="Object 7"/>
          <p:cNvGraphicFramePr>
            <a:graphicFrameLocks noChangeAspect="1"/>
          </p:cNvGraphicFramePr>
          <p:nvPr/>
        </p:nvGraphicFramePr>
        <p:xfrm>
          <a:off x="3124200" y="4543426"/>
          <a:ext cx="3733800" cy="1095375"/>
        </p:xfrm>
        <a:graphic>
          <a:graphicData uri="http://schemas.openxmlformats.org/presentationml/2006/ole">
            <mc:AlternateContent xmlns:mc="http://schemas.openxmlformats.org/markup-compatibility/2006">
              <mc:Choice xmlns:v="urn:schemas-microsoft-com:vml" Requires="v">
                <p:oleObj spid="_x0000_s2" name="" r:id="rId3" imgW="2070735" imgH="558800" progId="Equation.3">
                  <p:embed/>
                </p:oleObj>
              </mc:Choice>
              <mc:Fallback>
                <p:oleObj name="" r:id="rId3" imgW="2070735" imgH="558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43426"/>
                        <a:ext cx="37338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1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871538"/>
            <a:ext cx="38512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7" name="Group 9"/>
          <p:cNvGrpSpPr/>
          <p:nvPr/>
        </p:nvGrpSpPr>
        <p:grpSpPr bwMode="auto">
          <a:xfrm>
            <a:off x="7535863" y="2349500"/>
            <a:ext cx="360362" cy="1150938"/>
            <a:chOff x="0" y="0"/>
            <a:chExt cx="228" cy="576"/>
          </a:xfrm>
        </p:grpSpPr>
        <p:sp>
          <p:nvSpPr>
            <p:cNvPr id="43018" name="Line 10"/>
            <p:cNvSpPr>
              <a:spLocks noChangeShapeType="1"/>
            </p:cNvSpPr>
            <p:nvPr/>
          </p:nvSpPr>
          <p:spPr bwMode="auto">
            <a:xfrm flipV="1">
              <a:off x="216" y="12"/>
              <a:ext cx="0" cy="564"/>
            </a:xfrm>
            <a:prstGeom prst="line">
              <a:avLst/>
            </a:prstGeom>
            <a:noFill/>
            <a:ln w="38100" cmpd="sng">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9" name="Line 11"/>
            <p:cNvSpPr>
              <a:spLocks noChangeShapeType="1"/>
            </p:cNvSpPr>
            <p:nvPr/>
          </p:nvSpPr>
          <p:spPr bwMode="auto">
            <a:xfrm>
              <a:off x="0" y="0"/>
              <a:ext cx="228" cy="0"/>
            </a:xfrm>
            <a:prstGeom prst="line">
              <a:avLst/>
            </a:prstGeom>
            <a:noFill/>
            <a:ln w="38100" cmpd="sng">
              <a:solidFill>
                <a:srgbClr val="FF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 name="灯片编号占位符 2"/>
          <p:cNvSpPr>
            <a:spLocks noGrp="1"/>
          </p:cNvSpPr>
          <p:nvPr>
            <p:ph type="sldNum" sz="quarter" idx="12"/>
            <p:custDataLst>
              <p:tags r:id="rId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3012">
                                            <p:txEl>
                                              <p:pRg st="0" end="0"/>
                                            </p:txEl>
                                          </p:spTgt>
                                        </p:tgtEl>
                                        <p:attrNameLst>
                                          <p:attrName>style.visibility</p:attrName>
                                        </p:attrNameLst>
                                      </p:cBhvr>
                                      <p:to>
                                        <p:strVal val="visible"/>
                                      </p:to>
                                    </p:set>
                                    <p:animEffect transition="in" filter="box(out)">
                                      <p:cBhvr>
                                        <p:cTn id="7" dur="500"/>
                                        <p:tgtEl>
                                          <p:spTgt spid="4301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7"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3012">
                                            <p:txEl>
                                              <p:pRg st="1" end="1"/>
                                            </p:txEl>
                                          </p:spTgt>
                                        </p:tgtEl>
                                        <p:attrNameLst>
                                          <p:attrName>style.visibility</p:attrName>
                                        </p:attrNameLst>
                                      </p:cBhvr>
                                      <p:to>
                                        <p:strVal val="visible"/>
                                      </p:to>
                                    </p:set>
                                    <p:animEffect transition="in" filter="box(out)">
                                      <p:cBhvr>
                                        <p:cTn id="12" dur="500"/>
                                        <p:tgtEl>
                                          <p:spTgt spid="43012">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7"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3012">
                                            <p:txEl>
                                              <p:pRg st="2" end="2"/>
                                            </p:txEl>
                                          </p:spTgt>
                                        </p:tgtEl>
                                        <p:attrNameLst>
                                          <p:attrName>style.visibility</p:attrName>
                                        </p:attrNameLst>
                                      </p:cBhvr>
                                      <p:to>
                                        <p:strVal val="visible"/>
                                      </p:to>
                                    </p:set>
                                    <p:animEffect transition="in" filter="box(out)">
                                      <p:cBhvr>
                                        <p:cTn id="17" dur="500"/>
                                        <p:tgtEl>
                                          <p:spTgt spid="43012">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7"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3017"/>
                                        </p:tgtEl>
                                        <p:attrNameLst>
                                          <p:attrName>style.visibility</p:attrName>
                                        </p:attrNameLst>
                                      </p:cBhvr>
                                      <p:to>
                                        <p:strVal val="visible"/>
                                      </p:to>
                                    </p:set>
                                    <p:animEffect transition="in" filter="box(out)">
                                      <p:cBhvr>
                                        <p:cTn id="22" dur="500"/>
                                        <p:tgtEl>
                                          <p:spTgt spid="43017"/>
                                        </p:tgtEl>
                                      </p:cBhvr>
                                    </p:animEffect>
                                  </p:childTnLst>
                                  <p:subTnLst>
                                    <p:audio>
                                      <p:cMediaNode>
                                        <p:cTn display="0" masterRel="sameClick">
                                          <p:stCondLst>
                                            <p:cond evt="begin" delay="0">
                                              <p:tn val="20"/>
                                            </p:cond>
                                          </p:stCondLst>
                                          <p:endCondLst>
                                            <p:cond evt="onStopAudio" delay="0">
                                              <p:tgtEl>
                                                <p:sldTgt/>
                                              </p:tgtEl>
                                            </p:cond>
                                          </p:endCondLst>
                                        </p:cTn>
                                        <p:tgtEl>
                                          <p:sndTgt r:embed="rId7"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3013"/>
                                        </p:tgtEl>
                                        <p:attrNameLst>
                                          <p:attrName>style.visibility</p:attrName>
                                        </p:attrNameLst>
                                      </p:cBhvr>
                                      <p:to>
                                        <p:strVal val="visible"/>
                                      </p:to>
                                    </p:set>
                                    <p:animEffect transition="in" filter="box(out)">
                                      <p:cBhvr>
                                        <p:cTn id="27" dur="500"/>
                                        <p:tgtEl>
                                          <p:spTgt spid="43013"/>
                                        </p:tgtEl>
                                      </p:cBhvr>
                                    </p:animEffect>
                                  </p:childTnLst>
                                  <p:subTnLst>
                                    <p:audio>
                                      <p:cMediaNode>
                                        <p:cTn display="0" masterRel="sameClick">
                                          <p:stCondLst>
                                            <p:cond evt="begin" delay="0">
                                              <p:tn val="25"/>
                                            </p:cond>
                                          </p:stCondLst>
                                          <p:endCondLst>
                                            <p:cond evt="onStopAudio" delay="0">
                                              <p:tgtEl>
                                                <p:sldTgt/>
                                              </p:tgtEl>
                                            </p:cond>
                                          </p:endCondLst>
                                        </p:cTn>
                                        <p:tgtEl>
                                          <p:sndTgt r:embed="rId7"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3014">
                                            <p:txEl>
                                              <p:pRg st="0" end="0"/>
                                            </p:txEl>
                                          </p:spTgt>
                                        </p:tgtEl>
                                        <p:attrNameLst>
                                          <p:attrName>style.visibility</p:attrName>
                                        </p:attrNameLst>
                                      </p:cBhvr>
                                      <p:to>
                                        <p:strVal val="visible"/>
                                      </p:to>
                                    </p:set>
                                    <p:animEffect transition="in" filter="box(out)">
                                      <p:cBhvr>
                                        <p:cTn id="32" dur="500"/>
                                        <p:tgtEl>
                                          <p:spTgt spid="43014">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7"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43015"/>
                                        </p:tgtEl>
                                        <p:attrNameLst>
                                          <p:attrName>style.visibility</p:attrName>
                                        </p:attrNameLst>
                                      </p:cBhvr>
                                      <p:to>
                                        <p:strVal val="visible"/>
                                      </p:to>
                                    </p:set>
                                    <p:animEffect transition="in" filter="box(out)">
                                      <p:cBhvr>
                                        <p:cTn id="37" dur="500"/>
                                        <p:tgtEl>
                                          <p:spTgt spid="43015"/>
                                        </p:tgtEl>
                                      </p:cBhvr>
                                    </p:animEffect>
                                  </p:childTnLst>
                                  <p:subTnLst>
                                    <p:audio>
                                      <p:cMediaNode>
                                        <p:cTn display="0" masterRel="sameClick">
                                          <p:stCondLst>
                                            <p:cond evt="begin" delay="0">
                                              <p:tn val="35"/>
                                            </p:cond>
                                          </p:stCondLst>
                                          <p:endCondLst>
                                            <p:cond evt="onStopAudio" delay="0">
                                              <p:tgtEl>
                                                <p:sldTgt/>
                                              </p:tgtEl>
                                            </p:cond>
                                          </p:endCondLst>
                                        </p:cTn>
                                        <p:tgtEl>
                                          <p:sndTgt r:embed="rId7"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utoUpdateAnimBg="0" build="p"/>
      <p:bldP spid="43014" grpId="0" autoUpdateAnimBg="0"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pic>
        <p:nvPicPr>
          <p:cNvPr id="5" name="图片 4"/>
          <p:cNvPicPr>
            <a:picLocks noChangeAspect="1"/>
          </p:cNvPicPr>
          <p:nvPr>
            <p:custDataLst>
              <p:tags r:id="rId2"/>
            </p:custDataLst>
          </p:nvPr>
        </p:nvPicPr>
        <p:blipFill>
          <a:blip r:embed="rId3"/>
          <a:srcRect t="6909"/>
          <a:stretch>
            <a:fillRect/>
          </a:stretch>
        </p:blipFill>
        <p:spPr>
          <a:xfrm>
            <a:off x="841375" y="1287145"/>
            <a:ext cx="10496550" cy="14351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841375" y="2900680"/>
            <a:ext cx="1675765" cy="2916555"/>
          </a:xfrm>
          <a:prstGeom prst="rect">
            <a:avLst/>
          </a:prstGeom>
        </p:spPr>
      </p:pic>
      <p:pic>
        <p:nvPicPr>
          <p:cNvPr id="7" name="图片 6"/>
          <p:cNvPicPr>
            <a:picLocks noChangeAspect="1"/>
          </p:cNvPicPr>
          <p:nvPr/>
        </p:nvPicPr>
        <p:blipFill>
          <a:blip r:embed="rId6"/>
          <a:stretch>
            <a:fillRect/>
          </a:stretch>
        </p:blipFill>
        <p:spPr>
          <a:xfrm>
            <a:off x="2977515" y="2900680"/>
            <a:ext cx="8300720" cy="2845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ChangeArrowheads="1"/>
          </p:cNvSpPr>
          <p:nvPr/>
        </p:nvSpPr>
        <p:spPr bwMode="auto">
          <a:xfrm>
            <a:off x="1644650" y="1905000"/>
            <a:ext cx="8915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4037" name="Rectangle 5"/>
          <p:cNvSpPr>
            <a:spLocks noChangeArrowheads="1"/>
          </p:cNvSpPr>
          <p:nvPr/>
        </p:nvSpPr>
        <p:spPr bwMode="auto">
          <a:xfrm>
            <a:off x="3321051" y="1143001"/>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solidFill>
                  <a:schemeClr val="accent2"/>
                </a:solidFill>
                <a:latin typeface="Times New Roman" panose="02020503050405090304" pitchFamily="18" charset="0"/>
                <a:ea typeface="黑体" pitchFamily="49" charset="-122"/>
              </a:rPr>
              <a:t>晶体管</a:t>
            </a:r>
            <a:endParaRPr lang="zh-CN" altLang="zh-CN" sz="2800" b="1">
              <a:solidFill>
                <a:schemeClr val="accent2"/>
              </a:solidFill>
              <a:latin typeface="Times New Roman" panose="02020503050405090304" pitchFamily="18" charset="0"/>
              <a:ea typeface="黑体" pitchFamily="49" charset="-122"/>
            </a:endParaRPr>
          </a:p>
        </p:txBody>
      </p:sp>
      <p:sp>
        <p:nvSpPr>
          <p:cNvPr id="44038" name="Rectangle 6"/>
          <p:cNvSpPr>
            <a:spLocks noChangeArrowheads="1"/>
          </p:cNvSpPr>
          <p:nvPr/>
        </p:nvSpPr>
        <p:spPr bwMode="auto">
          <a:xfrm>
            <a:off x="6902450" y="1143000"/>
            <a:ext cx="16129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pPr>
            <a:r>
              <a:rPr lang="zh-CN" altLang="zh-CN" sz="2800" b="1">
                <a:solidFill>
                  <a:schemeClr val="accent2"/>
                </a:solidFill>
                <a:latin typeface="Times New Roman" panose="02020503050405090304" pitchFamily="18" charset="0"/>
                <a:ea typeface="黑体" pitchFamily="49" charset="-122"/>
              </a:rPr>
              <a:t>场效应管</a:t>
            </a:r>
            <a:endParaRPr lang="zh-CN" altLang="zh-CN" sz="2800" b="1">
              <a:solidFill>
                <a:schemeClr val="accent2"/>
              </a:solidFill>
              <a:latin typeface="Times New Roman" panose="02020503050405090304" pitchFamily="18" charset="0"/>
              <a:ea typeface="黑体" pitchFamily="49" charset="-122"/>
            </a:endParaRPr>
          </a:p>
        </p:txBody>
      </p:sp>
      <p:sp>
        <p:nvSpPr>
          <p:cNvPr id="44039" name="Rectangle 7"/>
          <p:cNvSpPr>
            <a:spLocks noChangeArrowheads="1"/>
          </p:cNvSpPr>
          <p:nvPr/>
        </p:nvSpPr>
        <p:spPr bwMode="auto">
          <a:xfrm>
            <a:off x="1797051" y="21336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00"/>
                </a:solidFill>
                <a:latin typeface="Times New Roman" panose="02020503050405090304" pitchFamily="18" charset="0"/>
              </a:rPr>
              <a:t>结构</a:t>
            </a:r>
            <a:endParaRPr lang="zh-CN" altLang="zh-CN" sz="2400" b="1">
              <a:solidFill>
                <a:srgbClr val="FF0000"/>
              </a:solidFill>
              <a:latin typeface="Times New Roman" panose="02020503050405090304" pitchFamily="18" charset="0"/>
            </a:endParaRPr>
          </a:p>
        </p:txBody>
      </p:sp>
      <p:sp>
        <p:nvSpPr>
          <p:cNvPr id="44040" name="Rectangle 8"/>
          <p:cNvSpPr>
            <a:spLocks noChangeArrowheads="1"/>
          </p:cNvSpPr>
          <p:nvPr/>
        </p:nvSpPr>
        <p:spPr bwMode="auto">
          <a:xfrm>
            <a:off x="3092451" y="2133600"/>
            <a:ext cx="2322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NPN型、PNP型</a:t>
            </a:r>
            <a:endParaRPr lang="zh-CN" altLang="zh-CN" sz="2400" b="1">
              <a:latin typeface="Times New Roman" panose="02020503050405090304" pitchFamily="18" charset="0"/>
            </a:endParaRPr>
          </a:p>
        </p:txBody>
      </p:sp>
      <p:sp>
        <p:nvSpPr>
          <p:cNvPr id="44041" name="Rectangle 9"/>
          <p:cNvSpPr>
            <a:spLocks noChangeArrowheads="1"/>
          </p:cNvSpPr>
          <p:nvPr/>
        </p:nvSpPr>
        <p:spPr bwMode="auto">
          <a:xfrm>
            <a:off x="6708775" y="1905000"/>
            <a:ext cx="3957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结型耗尽型       N沟道 P沟道</a:t>
            </a:r>
            <a:endParaRPr lang="zh-CN" altLang="zh-CN" sz="2400" b="1">
              <a:latin typeface="Times New Roman" panose="02020503050405090304" pitchFamily="18" charset="0"/>
            </a:endParaRPr>
          </a:p>
        </p:txBody>
      </p:sp>
      <p:sp>
        <p:nvSpPr>
          <p:cNvPr id="44042" name="Rectangle 10"/>
          <p:cNvSpPr>
            <a:spLocks noChangeArrowheads="1"/>
          </p:cNvSpPr>
          <p:nvPr/>
        </p:nvSpPr>
        <p:spPr bwMode="auto">
          <a:xfrm>
            <a:off x="6708776" y="2362200"/>
            <a:ext cx="395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绝缘栅增强型   N沟道 P沟道</a:t>
            </a:r>
            <a:endParaRPr lang="zh-CN" altLang="zh-CN" sz="2400" b="1">
              <a:latin typeface="Times New Roman" panose="02020503050405090304" pitchFamily="18" charset="0"/>
            </a:endParaRPr>
          </a:p>
        </p:txBody>
      </p:sp>
      <p:sp>
        <p:nvSpPr>
          <p:cNvPr id="44043" name="Rectangle 11"/>
          <p:cNvSpPr>
            <a:spLocks noChangeArrowheads="1"/>
          </p:cNvSpPr>
          <p:nvPr/>
        </p:nvSpPr>
        <p:spPr bwMode="auto">
          <a:xfrm>
            <a:off x="6708776" y="2895600"/>
            <a:ext cx="395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绝缘栅耗尽型   N沟道 P沟道</a:t>
            </a:r>
            <a:endParaRPr lang="zh-CN" altLang="zh-CN" sz="2400" b="1">
              <a:latin typeface="Times New Roman" panose="02020503050405090304" pitchFamily="18" charset="0"/>
            </a:endParaRPr>
          </a:p>
        </p:txBody>
      </p:sp>
      <p:sp>
        <p:nvSpPr>
          <p:cNvPr id="44044" name="Rectangle 12"/>
          <p:cNvSpPr>
            <a:spLocks noChangeArrowheads="1"/>
          </p:cNvSpPr>
          <p:nvPr/>
        </p:nvSpPr>
        <p:spPr bwMode="auto">
          <a:xfrm>
            <a:off x="3016250" y="3429000"/>
            <a:ext cx="336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C与E一般不可倒置使用</a:t>
            </a:r>
            <a:endParaRPr lang="zh-CN" altLang="zh-CN" sz="2400" b="1">
              <a:latin typeface="Times New Roman" panose="02020503050405090304" pitchFamily="18" charset="0"/>
            </a:endParaRPr>
          </a:p>
        </p:txBody>
      </p:sp>
      <p:sp>
        <p:nvSpPr>
          <p:cNvPr id="44045" name="Rectangle 13"/>
          <p:cNvSpPr>
            <a:spLocks noChangeArrowheads="1"/>
          </p:cNvSpPr>
          <p:nvPr/>
        </p:nvSpPr>
        <p:spPr bwMode="auto">
          <a:xfrm>
            <a:off x="6750050" y="3429000"/>
            <a:ext cx="363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latin typeface="Times New Roman" panose="02020503050405090304" pitchFamily="18" charset="0"/>
              </a:rPr>
              <a:t>D与S有的型号可倒置使用</a:t>
            </a:r>
            <a:endParaRPr lang="zh-CN" altLang="zh-CN" sz="2400" b="1">
              <a:latin typeface="Times New Roman" panose="02020503050405090304" pitchFamily="18" charset="0"/>
            </a:endParaRPr>
          </a:p>
        </p:txBody>
      </p:sp>
      <p:sp>
        <p:nvSpPr>
          <p:cNvPr id="44046" name="Rectangle 14"/>
          <p:cNvSpPr>
            <a:spLocks noChangeArrowheads="1"/>
          </p:cNvSpPr>
          <p:nvPr/>
        </p:nvSpPr>
        <p:spPr bwMode="auto">
          <a:xfrm>
            <a:off x="1797051" y="4191000"/>
            <a:ext cx="6456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00"/>
                </a:solidFill>
                <a:latin typeface="Times New Roman" panose="02020503050405090304" pitchFamily="18" charset="0"/>
              </a:rPr>
              <a:t>载流子</a:t>
            </a:r>
            <a:r>
              <a:rPr lang="zh-CN" altLang="zh-CN" sz="2400" b="1">
                <a:solidFill>
                  <a:schemeClr val="tx2"/>
                </a:solidFill>
                <a:latin typeface="Times New Roman" panose="02020503050405090304" pitchFamily="18" charset="0"/>
              </a:rPr>
              <a:t>     多子扩散少子漂移                 多子运动</a:t>
            </a:r>
            <a:endParaRPr lang="zh-CN" altLang="zh-CN" sz="2400" b="1">
              <a:solidFill>
                <a:schemeClr val="tx2"/>
              </a:solidFill>
              <a:latin typeface="Times New Roman" panose="02020503050405090304" pitchFamily="18" charset="0"/>
            </a:endParaRPr>
          </a:p>
        </p:txBody>
      </p:sp>
      <p:sp>
        <p:nvSpPr>
          <p:cNvPr id="44047" name="Rectangle 15"/>
          <p:cNvSpPr>
            <a:spLocks noChangeArrowheads="1"/>
          </p:cNvSpPr>
          <p:nvPr/>
        </p:nvSpPr>
        <p:spPr bwMode="auto">
          <a:xfrm>
            <a:off x="1797051" y="4851400"/>
            <a:ext cx="645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FF0000"/>
                </a:solidFill>
                <a:latin typeface="Times New Roman" panose="02020503050405090304" pitchFamily="18" charset="0"/>
              </a:rPr>
              <a:t>输入量</a:t>
            </a:r>
            <a:r>
              <a:rPr lang="zh-CN" altLang="zh-CN" sz="2400" b="1">
                <a:latin typeface="Times New Roman" panose="02020503050405090304" pitchFamily="18" charset="0"/>
              </a:rPr>
              <a:t>      电流输入                                电压输入</a:t>
            </a:r>
            <a:endParaRPr lang="zh-CN" altLang="zh-CN" sz="2400" b="1">
              <a:latin typeface="Times New Roman" panose="02020503050405090304" pitchFamily="18" charset="0"/>
            </a:endParaRPr>
          </a:p>
        </p:txBody>
      </p:sp>
      <p:sp>
        <p:nvSpPr>
          <p:cNvPr id="44048" name="Rectangle 16"/>
          <p:cNvSpPr>
            <a:spLocks noChangeArrowheads="1"/>
          </p:cNvSpPr>
          <p:nvPr/>
        </p:nvSpPr>
        <p:spPr bwMode="auto">
          <a:xfrm>
            <a:off x="1797051" y="5464176"/>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zh-CN" sz="2800" b="1">
                <a:solidFill>
                  <a:srgbClr val="FF0000"/>
                </a:solidFill>
                <a:latin typeface="Times New Roman" panose="02020503050405090304" pitchFamily="18" charset="0"/>
              </a:rPr>
              <a:t>控制</a:t>
            </a:r>
            <a:endParaRPr lang="zh-CN" altLang="zh-CN" sz="2800" b="1">
              <a:solidFill>
                <a:srgbClr val="FF0000"/>
              </a:solidFill>
              <a:latin typeface="Times New Roman" panose="02020503050405090304" pitchFamily="18" charset="0"/>
            </a:endParaRPr>
          </a:p>
        </p:txBody>
      </p:sp>
      <p:sp>
        <p:nvSpPr>
          <p:cNvPr id="44049" name="Rectangle 17"/>
          <p:cNvSpPr>
            <a:spLocks noChangeArrowheads="1"/>
          </p:cNvSpPr>
          <p:nvPr/>
        </p:nvSpPr>
        <p:spPr bwMode="auto">
          <a:xfrm>
            <a:off x="3244851" y="5464175"/>
            <a:ext cx="2684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solidFill>
                  <a:schemeClr val="tx2"/>
                </a:solidFill>
                <a:latin typeface="Times New Roman" panose="02020503050405090304" pitchFamily="18" charset="0"/>
              </a:rPr>
              <a:t>电流控制电流源</a:t>
            </a:r>
            <a:endParaRPr lang="zh-CN" altLang="zh-CN" sz="2800" b="1">
              <a:solidFill>
                <a:schemeClr val="tx2"/>
              </a:solidFill>
              <a:latin typeface="Times New Roman" panose="02020503050405090304" pitchFamily="18" charset="0"/>
            </a:endParaRPr>
          </a:p>
          <a:p>
            <a:r>
              <a:rPr lang="zh-CN" altLang="zh-CN" sz="2800" b="1">
                <a:solidFill>
                  <a:schemeClr val="tx2"/>
                </a:solidFill>
                <a:latin typeface="Times New Roman" panose="02020503050405090304" pitchFamily="18" charset="0"/>
              </a:rPr>
              <a:t>CCCS(</a:t>
            </a:r>
            <a:r>
              <a:rPr lang="zh-CN" altLang="zh-CN" sz="2800" b="1" i="1">
                <a:solidFill>
                  <a:schemeClr val="tx2"/>
                </a:solidFill>
                <a:latin typeface="Times New Roman" panose="02020503050405090304" pitchFamily="18" charset="0"/>
              </a:rPr>
              <a:t>β</a:t>
            </a:r>
            <a:r>
              <a:rPr lang="zh-CN" altLang="zh-CN" sz="2800" b="1">
                <a:solidFill>
                  <a:schemeClr val="tx2"/>
                </a:solidFill>
                <a:latin typeface="Times New Roman" panose="02020503050405090304" pitchFamily="18" charset="0"/>
              </a:rPr>
              <a:t>)</a:t>
            </a:r>
            <a:endParaRPr lang="zh-CN" altLang="zh-CN" sz="2800" b="1">
              <a:solidFill>
                <a:schemeClr val="tx2"/>
              </a:solidFill>
              <a:latin typeface="Times New Roman" panose="02020503050405090304" pitchFamily="18" charset="0"/>
            </a:endParaRPr>
          </a:p>
        </p:txBody>
      </p:sp>
      <p:sp>
        <p:nvSpPr>
          <p:cNvPr id="44050" name="Rectangle 18"/>
          <p:cNvSpPr>
            <a:spLocks noChangeArrowheads="1"/>
          </p:cNvSpPr>
          <p:nvPr/>
        </p:nvSpPr>
        <p:spPr bwMode="auto">
          <a:xfrm>
            <a:off x="6750051" y="5410201"/>
            <a:ext cx="2684463"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zh-CN" sz="2800" b="1">
                <a:solidFill>
                  <a:schemeClr val="tx2"/>
                </a:solidFill>
                <a:latin typeface="Times New Roman" panose="02020503050405090304" pitchFamily="18" charset="0"/>
              </a:rPr>
              <a:t>电压控制电流源</a:t>
            </a:r>
            <a:endParaRPr lang="zh-CN" altLang="zh-CN" sz="2800" b="1">
              <a:solidFill>
                <a:schemeClr val="tx2"/>
              </a:solidFill>
              <a:latin typeface="Times New Roman" panose="02020503050405090304" pitchFamily="18" charset="0"/>
            </a:endParaRPr>
          </a:p>
          <a:p>
            <a:pPr>
              <a:spcBef>
                <a:spcPct val="20000"/>
              </a:spcBef>
            </a:pPr>
            <a:r>
              <a:rPr lang="zh-CN" altLang="zh-CN" sz="2800" b="1">
                <a:solidFill>
                  <a:schemeClr val="tx2"/>
                </a:solidFill>
                <a:latin typeface="Times New Roman" panose="02020503050405090304" pitchFamily="18" charset="0"/>
              </a:rPr>
              <a:t>VCCS(</a:t>
            </a:r>
            <a:r>
              <a:rPr lang="zh-CN" altLang="zh-CN" sz="2800" b="1" i="1">
                <a:solidFill>
                  <a:schemeClr val="tx2"/>
                </a:solidFill>
                <a:latin typeface="Times New Roman" panose="02020503050405090304" pitchFamily="18" charset="0"/>
              </a:rPr>
              <a:t>g</a:t>
            </a:r>
            <a:r>
              <a:rPr lang="zh-CN" altLang="zh-CN" sz="2800" b="1" baseline="-25000">
                <a:solidFill>
                  <a:schemeClr val="tx2"/>
                </a:solidFill>
                <a:latin typeface="Times New Roman" panose="02020503050405090304" pitchFamily="18" charset="0"/>
              </a:rPr>
              <a:t>m</a:t>
            </a:r>
            <a:r>
              <a:rPr lang="zh-CN" altLang="zh-CN" sz="2800" b="1">
                <a:solidFill>
                  <a:schemeClr val="tx2"/>
                </a:solidFill>
                <a:latin typeface="Times New Roman" panose="02020503050405090304" pitchFamily="18" charset="0"/>
              </a:rPr>
              <a:t>)</a:t>
            </a:r>
            <a:endParaRPr lang="zh-CN" altLang="zh-CN" sz="2800" b="1">
              <a:solidFill>
                <a:schemeClr val="tx2"/>
              </a:solidFill>
              <a:latin typeface="Times New Roman" panose="02020503050405090304" pitchFamily="18" charset="0"/>
            </a:endParaRPr>
          </a:p>
        </p:txBody>
      </p:sp>
      <p:sp>
        <p:nvSpPr>
          <p:cNvPr id="44051" name="Rectangle 19"/>
          <p:cNvSpPr>
            <a:spLocks noChangeArrowheads="1"/>
          </p:cNvSpPr>
          <p:nvPr/>
        </p:nvSpPr>
        <p:spPr bwMode="auto">
          <a:xfrm>
            <a:off x="1873251" y="685801"/>
            <a:ext cx="411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solidFill>
                  <a:srgbClr val="FF0000"/>
                </a:solidFill>
                <a:latin typeface="黑体" pitchFamily="49" charset="-122"/>
                <a:ea typeface="黑体" pitchFamily="49" charset="-122"/>
              </a:rPr>
              <a:t>场效应管与晶体管的比较</a:t>
            </a:r>
            <a:endParaRPr lang="zh-CN" altLang="zh-CN" sz="2800" b="1">
              <a:solidFill>
                <a:srgbClr val="FF0000"/>
              </a:solidFill>
              <a:latin typeface="黑体" pitchFamily="49" charset="-122"/>
              <a:ea typeface="黑体" pitchFamily="49" charset="-122"/>
            </a:endParaRPr>
          </a:p>
        </p:txBody>
      </p:sp>
      <mc:AlternateContent xmlns:mc="http://schemas.openxmlformats.org/markup-compatibility/2006" xmlns:p14="http://schemas.microsoft.com/office/powerpoint/2010/main">
        <mc:Choice Requires="p14">
          <p:contentPart r:id="rId1" p14:bwMode="auto">
            <p14:nvContentPartPr>
              <p14:cNvPr id="44052" name="未知"/>
              <p14:cNvContentPartPr/>
              <p14:nvPr/>
            </p14:nvContentPartPr>
            <p14:xfrm>
              <a:off x="3222626" y="5040314"/>
              <a:ext cx="5248275" cy="85725"/>
            </p14:xfrm>
          </p:contentPart>
        </mc:Choice>
        <mc:Fallback xmlns="">
          <p:pic>
            <p:nvPicPr>
              <p:cNvPr id="44052" name="未知"/>
            </p:nvPicPr>
            <p:blipFill>
              <a:blip r:embed="rId2"/>
            </p:blipFill>
            <p:spPr>
              <a:xfrm>
                <a:off x="3222626" y="5040314"/>
                <a:ext cx="5248275" cy="857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4053" name="未知"/>
              <p14:cNvContentPartPr/>
              <p14:nvPr/>
            </p14:nvContentPartPr>
            <p14:xfrm>
              <a:off x="3308350" y="5726114"/>
              <a:ext cx="2787650" cy="60325"/>
            </p14:xfrm>
          </p:contentPart>
        </mc:Choice>
        <mc:Fallback xmlns="">
          <p:pic>
            <p:nvPicPr>
              <p:cNvPr id="44053" name="未知"/>
            </p:nvPicPr>
            <p:blipFill>
              <a:blip r:embed="rId4"/>
            </p:blipFill>
            <p:spPr>
              <a:xfrm>
                <a:off x="3308350" y="5726114"/>
                <a:ext cx="2787650" cy="60325"/>
              </a:xfrm>
              <a:prstGeom prst="rect"/>
            </p:spPr>
          </p:pic>
        </mc:Fallback>
      </mc:AlternateContent>
      <p:sp>
        <p:nvSpPr>
          <p:cNvPr id="4" name="灯片编号占位符 3"/>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4037">
                                            <p:txEl>
                                              <p:pRg st="0" end="0"/>
                                            </p:txEl>
                                          </p:spTgt>
                                        </p:tgtEl>
                                        <p:attrNameLst>
                                          <p:attrName>style.visibility</p:attrName>
                                        </p:attrNameLst>
                                      </p:cBhvr>
                                      <p:to>
                                        <p:strVal val="visible"/>
                                      </p:to>
                                    </p:set>
                                    <p:animEffect transition="in" filter="box(out)">
                                      <p:cBhvr>
                                        <p:cTn id="7" dur="500"/>
                                        <p:tgtEl>
                                          <p:spTgt spid="4403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6"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4038">
                                            <p:txEl>
                                              <p:pRg st="0" end="0"/>
                                            </p:txEl>
                                          </p:spTgt>
                                        </p:tgtEl>
                                        <p:attrNameLst>
                                          <p:attrName>style.visibility</p:attrName>
                                        </p:attrNameLst>
                                      </p:cBhvr>
                                      <p:to>
                                        <p:strVal val="visible"/>
                                      </p:to>
                                    </p:set>
                                    <p:animEffect transition="in" filter="box(out)">
                                      <p:cBhvr>
                                        <p:cTn id="12" dur="500"/>
                                        <p:tgtEl>
                                          <p:spTgt spid="44038">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6"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4039">
                                            <p:txEl>
                                              <p:pRg st="0" end="0"/>
                                            </p:txEl>
                                          </p:spTgt>
                                        </p:tgtEl>
                                        <p:attrNameLst>
                                          <p:attrName>style.visibility</p:attrName>
                                        </p:attrNameLst>
                                      </p:cBhvr>
                                      <p:to>
                                        <p:strVal val="visible"/>
                                      </p:to>
                                    </p:set>
                                    <p:animEffect transition="in" filter="box(out)">
                                      <p:cBhvr>
                                        <p:cTn id="17" dur="500"/>
                                        <p:tgtEl>
                                          <p:spTgt spid="44039">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6"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4040">
                                            <p:txEl>
                                              <p:pRg st="0" end="0"/>
                                            </p:txEl>
                                          </p:spTgt>
                                        </p:tgtEl>
                                        <p:attrNameLst>
                                          <p:attrName>style.visibility</p:attrName>
                                        </p:attrNameLst>
                                      </p:cBhvr>
                                      <p:to>
                                        <p:strVal val="visible"/>
                                      </p:to>
                                    </p:set>
                                    <p:animEffect transition="in" filter="box(out)">
                                      <p:cBhvr>
                                        <p:cTn id="22" dur="500"/>
                                        <p:tgtEl>
                                          <p:spTgt spid="44040">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6"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4041">
                                            <p:txEl>
                                              <p:pRg st="0" end="0"/>
                                            </p:txEl>
                                          </p:spTgt>
                                        </p:tgtEl>
                                        <p:attrNameLst>
                                          <p:attrName>style.visibility</p:attrName>
                                        </p:attrNameLst>
                                      </p:cBhvr>
                                      <p:to>
                                        <p:strVal val="visible"/>
                                      </p:to>
                                    </p:set>
                                    <p:animEffect transition="in" filter="box(out)">
                                      <p:cBhvr>
                                        <p:cTn id="27" dur="500"/>
                                        <p:tgtEl>
                                          <p:spTgt spid="44041">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6"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4042">
                                            <p:txEl>
                                              <p:pRg st="0" end="0"/>
                                            </p:txEl>
                                          </p:spTgt>
                                        </p:tgtEl>
                                        <p:attrNameLst>
                                          <p:attrName>style.visibility</p:attrName>
                                        </p:attrNameLst>
                                      </p:cBhvr>
                                      <p:to>
                                        <p:strVal val="visible"/>
                                      </p:to>
                                    </p:set>
                                    <p:animEffect transition="in" filter="box(out)">
                                      <p:cBhvr>
                                        <p:cTn id="32" dur="500"/>
                                        <p:tgtEl>
                                          <p:spTgt spid="44042">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6"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44043">
                                            <p:txEl>
                                              <p:pRg st="0" end="0"/>
                                            </p:txEl>
                                          </p:spTgt>
                                        </p:tgtEl>
                                        <p:attrNameLst>
                                          <p:attrName>style.visibility</p:attrName>
                                        </p:attrNameLst>
                                      </p:cBhvr>
                                      <p:to>
                                        <p:strVal val="visible"/>
                                      </p:to>
                                    </p:set>
                                    <p:animEffect transition="in" filter="box(out)">
                                      <p:cBhvr>
                                        <p:cTn id="37" dur="500"/>
                                        <p:tgtEl>
                                          <p:spTgt spid="44043">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6"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4044">
                                            <p:txEl>
                                              <p:pRg st="0" end="0"/>
                                            </p:txEl>
                                          </p:spTgt>
                                        </p:tgtEl>
                                        <p:attrNameLst>
                                          <p:attrName>style.visibility</p:attrName>
                                        </p:attrNameLst>
                                      </p:cBhvr>
                                      <p:to>
                                        <p:strVal val="visible"/>
                                      </p:to>
                                    </p:set>
                                    <p:animEffect transition="in" filter="box(out)">
                                      <p:cBhvr>
                                        <p:cTn id="42" dur="500"/>
                                        <p:tgtEl>
                                          <p:spTgt spid="44044">
                                            <p:txEl>
                                              <p:pRg st="0" end="0"/>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6"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44045">
                                            <p:txEl>
                                              <p:pRg st="0" end="0"/>
                                            </p:txEl>
                                          </p:spTgt>
                                        </p:tgtEl>
                                        <p:attrNameLst>
                                          <p:attrName>style.visibility</p:attrName>
                                        </p:attrNameLst>
                                      </p:cBhvr>
                                      <p:to>
                                        <p:strVal val="visible"/>
                                      </p:to>
                                    </p:set>
                                    <p:animEffect transition="in" filter="box(out)">
                                      <p:cBhvr>
                                        <p:cTn id="47" dur="500"/>
                                        <p:tgtEl>
                                          <p:spTgt spid="44045">
                                            <p:txEl>
                                              <p:pRg st="0" end="0"/>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6"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44046">
                                            <p:txEl>
                                              <p:pRg st="0" end="0"/>
                                            </p:txEl>
                                          </p:spTgt>
                                        </p:tgtEl>
                                        <p:attrNameLst>
                                          <p:attrName>style.visibility</p:attrName>
                                        </p:attrNameLst>
                                      </p:cBhvr>
                                      <p:to>
                                        <p:strVal val="visible"/>
                                      </p:to>
                                    </p:set>
                                    <p:animEffect transition="in" filter="box(out)">
                                      <p:cBhvr>
                                        <p:cTn id="52" dur="500"/>
                                        <p:tgtEl>
                                          <p:spTgt spid="44046">
                                            <p:txEl>
                                              <p:pRg st="0" end="0"/>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6"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44047">
                                            <p:txEl>
                                              <p:pRg st="0" end="0"/>
                                            </p:txEl>
                                          </p:spTgt>
                                        </p:tgtEl>
                                        <p:attrNameLst>
                                          <p:attrName>style.visibility</p:attrName>
                                        </p:attrNameLst>
                                      </p:cBhvr>
                                      <p:to>
                                        <p:strVal val="visible"/>
                                      </p:to>
                                    </p:set>
                                    <p:animEffect transition="in" filter="box(out)">
                                      <p:cBhvr>
                                        <p:cTn id="57" dur="500"/>
                                        <p:tgtEl>
                                          <p:spTgt spid="44047">
                                            <p:txEl>
                                              <p:pRg st="0" end="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6"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nodeType="clickEffect">
                                  <p:stCondLst>
                                    <p:cond delay="0"/>
                                  </p:stCondLst>
                                  <p:childTnLst>
                                    <p:set>
                                      <p:cBhvr>
                                        <p:cTn id="61" dur="1" fill="hold">
                                          <p:stCondLst>
                                            <p:cond delay="0"/>
                                          </p:stCondLst>
                                        </p:cTn>
                                        <p:tgtEl>
                                          <p:spTgt spid="44048">
                                            <p:txEl>
                                              <p:pRg st="0" end="0"/>
                                            </p:txEl>
                                          </p:spTgt>
                                        </p:tgtEl>
                                        <p:attrNameLst>
                                          <p:attrName>style.visibility</p:attrName>
                                        </p:attrNameLst>
                                      </p:cBhvr>
                                      <p:to>
                                        <p:strVal val="visible"/>
                                      </p:to>
                                    </p:set>
                                    <p:animEffect transition="in" filter="box(out)">
                                      <p:cBhvr>
                                        <p:cTn id="62" dur="500"/>
                                        <p:tgtEl>
                                          <p:spTgt spid="44048">
                                            <p:txEl>
                                              <p:pRg st="0" end="0"/>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6"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44049">
                                            <p:txEl>
                                              <p:pRg st="0" end="0"/>
                                            </p:txEl>
                                          </p:spTgt>
                                        </p:tgtEl>
                                        <p:attrNameLst>
                                          <p:attrName>style.visibility</p:attrName>
                                        </p:attrNameLst>
                                      </p:cBhvr>
                                      <p:to>
                                        <p:strVal val="visible"/>
                                      </p:to>
                                    </p:set>
                                    <p:animEffect transition="in" filter="box(out)">
                                      <p:cBhvr>
                                        <p:cTn id="67" dur="500"/>
                                        <p:tgtEl>
                                          <p:spTgt spid="44049">
                                            <p:txEl>
                                              <p:pRg st="0" end="0"/>
                                            </p:txEl>
                                          </p:spTgt>
                                        </p:tgtEl>
                                      </p:cBhvr>
                                    </p:animEffect>
                                  </p:childTnLst>
                                  <p:subTnLst>
                                    <p:audio>
                                      <p:cMediaNode>
                                        <p:cTn display="0" masterRel="sameClick">
                                          <p:stCondLst>
                                            <p:cond evt="begin" delay="0">
                                              <p:tn val="65"/>
                                            </p:cond>
                                          </p:stCondLst>
                                          <p:endCondLst>
                                            <p:cond evt="onStopAudio" delay="0">
                                              <p:tgtEl>
                                                <p:sldTgt/>
                                              </p:tgtEl>
                                            </p:cond>
                                          </p:endCondLst>
                                        </p:cTn>
                                        <p:tgtEl>
                                          <p:sndTgt r:embed="rId6"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44049">
                                            <p:txEl>
                                              <p:pRg st="1" end="1"/>
                                            </p:txEl>
                                          </p:spTgt>
                                        </p:tgtEl>
                                        <p:attrNameLst>
                                          <p:attrName>style.visibility</p:attrName>
                                        </p:attrNameLst>
                                      </p:cBhvr>
                                      <p:to>
                                        <p:strVal val="visible"/>
                                      </p:to>
                                    </p:set>
                                    <p:animEffect transition="in" filter="box(out)">
                                      <p:cBhvr>
                                        <p:cTn id="72" dur="500"/>
                                        <p:tgtEl>
                                          <p:spTgt spid="44049">
                                            <p:txEl>
                                              <p:pRg st="1" end="1"/>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6" name="camera.wav"/>
                                        </p:tgtEl>
                                      </p:cMediaNode>
                                    </p:audio>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nodeType="clickEffect">
                                  <p:stCondLst>
                                    <p:cond delay="0"/>
                                  </p:stCondLst>
                                  <p:childTnLst>
                                    <p:set>
                                      <p:cBhvr>
                                        <p:cTn id="76" dur="1" fill="hold">
                                          <p:stCondLst>
                                            <p:cond delay="0"/>
                                          </p:stCondLst>
                                        </p:cTn>
                                        <p:tgtEl>
                                          <p:spTgt spid="44050">
                                            <p:txEl>
                                              <p:pRg st="0" end="0"/>
                                            </p:txEl>
                                          </p:spTgt>
                                        </p:tgtEl>
                                        <p:attrNameLst>
                                          <p:attrName>style.visibility</p:attrName>
                                        </p:attrNameLst>
                                      </p:cBhvr>
                                      <p:to>
                                        <p:strVal val="visible"/>
                                      </p:to>
                                    </p:set>
                                    <p:animEffect transition="in" filter="box(out)">
                                      <p:cBhvr>
                                        <p:cTn id="77" dur="500"/>
                                        <p:tgtEl>
                                          <p:spTgt spid="44050">
                                            <p:txEl>
                                              <p:pRg st="0" end="0"/>
                                            </p:txEl>
                                          </p:spTgt>
                                        </p:tgtEl>
                                      </p:cBhvr>
                                    </p:animEffect>
                                  </p:childTnLst>
                                  <p:subTnLst>
                                    <p:audio>
                                      <p:cMediaNode>
                                        <p:cTn display="0" masterRel="sameClick">
                                          <p:stCondLst>
                                            <p:cond evt="begin" delay="0">
                                              <p:tn val="75"/>
                                            </p:cond>
                                          </p:stCondLst>
                                          <p:endCondLst>
                                            <p:cond evt="onStopAudio" delay="0">
                                              <p:tgtEl>
                                                <p:sldTgt/>
                                              </p:tgtEl>
                                            </p:cond>
                                          </p:endCondLst>
                                        </p:cTn>
                                        <p:tgtEl>
                                          <p:sndTgt r:embed="rId6" name="camera.wav"/>
                                        </p:tgtEl>
                                      </p:cMediaNode>
                                    </p:audio>
                                  </p:subTnLst>
                                </p:cTn>
                              </p:par>
                            </p:childTnLst>
                          </p:cTn>
                        </p:par>
                      </p:childTnLst>
                    </p:cTn>
                  </p:par>
                  <p:par>
                    <p:cTn id="78" fill="hold">
                      <p:stCondLst>
                        <p:cond delay="indefinite"/>
                      </p:stCondLst>
                      <p:childTnLst>
                        <p:par>
                          <p:cTn id="79" fill="hold">
                            <p:stCondLst>
                              <p:cond delay="0"/>
                            </p:stCondLst>
                            <p:childTnLst>
                              <p:par>
                                <p:cTn id="80" presetID="4" presetClass="entr" presetSubtype="32" fill="hold" nodeType="clickEffect">
                                  <p:stCondLst>
                                    <p:cond delay="0"/>
                                  </p:stCondLst>
                                  <p:childTnLst>
                                    <p:set>
                                      <p:cBhvr>
                                        <p:cTn id="81" dur="1" fill="hold">
                                          <p:stCondLst>
                                            <p:cond delay="0"/>
                                          </p:stCondLst>
                                        </p:cTn>
                                        <p:tgtEl>
                                          <p:spTgt spid="44050">
                                            <p:txEl>
                                              <p:pRg st="1" end="1"/>
                                            </p:txEl>
                                          </p:spTgt>
                                        </p:tgtEl>
                                        <p:attrNameLst>
                                          <p:attrName>style.visibility</p:attrName>
                                        </p:attrNameLst>
                                      </p:cBhvr>
                                      <p:to>
                                        <p:strVal val="visible"/>
                                      </p:to>
                                    </p:set>
                                    <p:animEffect transition="in" filter="box(out)">
                                      <p:cBhvr>
                                        <p:cTn id="82" dur="500"/>
                                        <p:tgtEl>
                                          <p:spTgt spid="44050">
                                            <p:txEl>
                                              <p:pRg st="1" end="1"/>
                                            </p:txEl>
                                          </p:spTgt>
                                        </p:tgtEl>
                                      </p:cBhvr>
                                    </p:animEffect>
                                  </p:childTnLst>
                                  <p:subTnLst>
                                    <p:audio>
                                      <p:cMediaNode>
                                        <p:cTn display="0" masterRel="sameClick">
                                          <p:stCondLst>
                                            <p:cond evt="begin" delay="0">
                                              <p:tn val="80"/>
                                            </p:cond>
                                          </p:stCondLst>
                                          <p:endCondLst>
                                            <p:cond evt="onStopAudio" delay="0">
                                              <p:tgtEl>
                                                <p:sldTgt/>
                                              </p:tgtEl>
                                            </p:cond>
                                          </p:endCondLst>
                                        </p:cTn>
                                        <p:tgtEl>
                                          <p:sndTgt r:embed="rId6"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build="p"/>
      <p:bldP spid="44038" grpId="0" autoUpdateAnimBg="0" build="p"/>
      <p:bldP spid="44039" grpId="0" autoUpdateAnimBg="0" build="p"/>
      <p:bldP spid="44040" grpId="0" autoUpdateAnimBg="0" build="p"/>
      <p:bldP spid="44041" grpId="0" autoUpdateAnimBg="0" build="p"/>
      <p:bldP spid="44042" grpId="0" autoUpdateAnimBg="0" build="p"/>
      <p:bldP spid="44043" grpId="0" autoUpdateAnimBg="0" build="p"/>
      <p:bldP spid="44044" grpId="0" autoUpdateAnimBg="0" build="p"/>
      <p:bldP spid="44045" grpId="0" autoUpdateAnimBg="0" build="p"/>
      <p:bldP spid="44046" grpId="0" autoUpdateAnimBg="0" build="p"/>
      <p:bldP spid="44047" grpId="0" autoUpdateAnimBg="0" build="p"/>
      <p:bldP spid="44048" grpId="0" autoUpdateAnimBg="0" build="p"/>
      <p:bldP spid="44049" grpId="0" autoUpdateAnimBg="0" build="p"/>
      <p:bldP spid="44050" grpId="0" autoUpdateAnimBg="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1644650" y="1905000"/>
            <a:ext cx="8915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5061" name="Rectangle 5"/>
          <p:cNvSpPr>
            <a:spLocks noChangeArrowheads="1"/>
          </p:cNvSpPr>
          <p:nvPr/>
        </p:nvSpPr>
        <p:spPr bwMode="auto">
          <a:xfrm>
            <a:off x="1905000" y="990600"/>
            <a:ext cx="83820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zh-CN" altLang="zh-CN" sz="2400">
              <a:latin typeface="Times New Roman" panose="02020503050405090304" pitchFamily="18" charset="0"/>
            </a:endParaRPr>
          </a:p>
        </p:txBody>
      </p:sp>
      <p:sp>
        <p:nvSpPr>
          <p:cNvPr id="45062" name="Rectangle 6"/>
          <p:cNvSpPr>
            <a:spLocks noChangeArrowheads="1"/>
          </p:cNvSpPr>
          <p:nvPr/>
        </p:nvSpPr>
        <p:spPr bwMode="auto">
          <a:xfrm>
            <a:off x="2438400" y="1955801"/>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zh-CN" sz="2800" b="1">
                <a:solidFill>
                  <a:srgbClr val="FF5050"/>
                </a:solidFill>
                <a:latin typeface="Times New Roman" panose="02020503050405090304" pitchFamily="18" charset="0"/>
              </a:rPr>
              <a:t>噪声   </a:t>
            </a:r>
            <a:r>
              <a:rPr lang="zh-CN" altLang="zh-CN" sz="2800" b="1">
                <a:latin typeface="Times New Roman" panose="02020503050405090304" pitchFamily="18" charset="0"/>
              </a:rPr>
              <a:t>         较大                            较小</a:t>
            </a:r>
            <a:endParaRPr lang="zh-CN" altLang="zh-CN" sz="2800" b="1">
              <a:latin typeface="Times New Roman" panose="02020503050405090304" pitchFamily="18" charset="0"/>
            </a:endParaRPr>
          </a:p>
        </p:txBody>
      </p:sp>
      <p:sp>
        <p:nvSpPr>
          <p:cNvPr id="45063" name="Rectangle 7"/>
          <p:cNvSpPr>
            <a:spLocks noChangeArrowheads="1"/>
          </p:cNvSpPr>
          <p:nvPr/>
        </p:nvSpPr>
        <p:spPr bwMode="auto">
          <a:xfrm>
            <a:off x="2438400" y="2717800"/>
            <a:ext cx="7924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zh-CN" sz="2800" b="1">
                <a:solidFill>
                  <a:srgbClr val="FF5050"/>
                </a:solidFill>
                <a:latin typeface="Times New Roman" panose="02020503050405090304" pitchFamily="18" charset="0"/>
              </a:rPr>
              <a:t>温度特性</a:t>
            </a:r>
            <a:r>
              <a:rPr lang="zh-CN" altLang="zh-CN" sz="2800" b="1">
                <a:latin typeface="Times New Roman" panose="02020503050405090304" pitchFamily="18" charset="0"/>
              </a:rPr>
              <a:t>    受温度影响较大        较小，可有零温　　　　　　　　　　　　　　度系数点</a:t>
            </a:r>
            <a:endParaRPr lang="zh-CN" altLang="zh-CN" sz="2800" b="1">
              <a:latin typeface="Times New Roman" panose="02020503050405090304" pitchFamily="18" charset="0"/>
            </a:endParaRPr>
          </a:p>
        </p:txBody>
      </p:sp>
      <p:sp>
        <p:nvSpPr>
          <p:cNvPr id="45064" name="Rectangle 8"/>
          <p:cNvSpPr>
            <a:spLocks noChangeArrowheads="1"/>
          </p:cNvSpPr>
          <p:nvPr/>
        </p:nvSpPr>
        <p:spPr bwMode="auto">
          <a:xfrm>
            <a:off x="2438400" y="3632201"/>
            <a:ext cx="7234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zh-CN" sz="2800" b="1">
                <a:solidFill>
                  <a:srgbClr val="FF5050"/>
                </a:solidFill>
                <a:latin typeface="Times New Roman" panose="02020503050405090304" pitchFamily="18" charset="0"/>
              </a:rPr>
              <a:t>输入电阻</a:t>
            </a:r>
            <a:r>
              <a:rPr lang="zh-CN" altLang="zh-CN" sz="2800" b="1">
                <a:latin typeface="Times New Roman" panose="02020503050405090304" pitchFamily="18" charset="0"/>
              </a:rPr>
              <a:t>    几十到几千欧姆       几兆欧姆以上</a:t>
            </a:r>
            <a:endParaRPr lang="zh-CN" altLang="zh-CN" sz="2800" b="1">
              <a:latin typeface="Times New Roman" panose="02020503050405090304" pitchFamily="18" charset="0"/>
            </a:endParaRPr>
          </a:p>
        </p:txBody>
      </p:sp>
      <p:sp>
        <p:nvSpPr>
          <p:cNvPr id="45065" name="Rectangle 9"/>
          <p:cNvSpPr>
            <a:spLocks noChangeArrowheads="1"/>
          </p:cNvSpPr>
          <p:nvPr/>
        </p:nvSpPr>
        <p:spPr bwMode="auto">
          <a:xfrm>
            <a:off x="2438400" y="4560888"/>
            <a:ext cx="7232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zh-CN" sz="2800" b="1">
                <a:solidFill>
                  <a:srgbClr val="FF5050"/>
                </a:solidFill>
                <a:latin typeface="Times New Roman" panose="02020503050405090304" pitchFamily="18" charset="0"/>
              </a:rPr>
              <a:t>静电影响</a:t>
            </a:r>
            <a:r>
              <a:rPr lang="zh-CN" altLang="zh-CN" sz="2800" b="1">
                <a:latin typeface="Times New Roman" panose="02020503050405090304" pitchFamily="18" charset="0"/>
              </a:rPr>
              <a:t>     不受静电影响          易受静电影响</a:t>
            </a:r>
            <a:endParaRPr lang="zh-CN" altLang="zh-CN" sz="2800" b="1">
              <a:latin typeface="Times New Roman" panose="02020503050405090304" pitchFamily="18" charset="0"/>
            </a:endParaRPr>
          </a:p>
        </p:txBody>
      </p:sp>
      <p:sp>
        <p:nvSpPr>
          <p:cNvPr id="45066" name="Rectangle 10"/>
          <p:cNvSpPr>
            <a:spLocks noChangeArrowheads="1"/>
          </p:cNvSpPr>
          <p:nvPr/>
        </p:nvSpPr>
        <p:spPr bwMode="auto">
          <a:xfrm>
            <a:off x="2438400" y="5461000"/>
            <a:ext cx="792480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zh-CN" sz="2800" b="1">
                <a:solidFill>
                  <a:srgbClr val="FF5050"/>
                </a:solidFill>
                <a:latin typeface="Times New Roman" panose="02020503050405090304" pitchFamily="18" charset="0"/>
              </a:rPr>
              <a:t>集成工艺</a:t>
            </a:r>
            <a:r>
              <a:rPr lang="zh-CN" altLang="zh-CN" sz="2800" b="1">
                <a:latin typeface="Times New Roman" panose="02020503050405090304" pitchFamily="18" charset="0"/>
              </a:rPr>
              <a:t>    不易大规模集成        适宜大规模和　　　　　　　　　　　　　　　超大规模集成　　</a:t>
            </a:r>
            <a:endParaRPr lang="zh-CN" altLang="zh-CN" sz="2800" b="1">
              <a:latin typeface="Times New Roman" panose="02020503050405090304" pitchFamily="18" charset="0"/>
            </a:endParaRPr>
          </a:p>
        </p:txBody>
      </p:sp>
      <p:sp>
        <p:nvSpPr>
          <p:cNvPr id="45067" name="Rectangle 11"/>
          <p:cNvSpPr>
            <a:spLocks noChangeArrowheads="1"/>
          </p:cNvSpPr>
          <p:nvPr/>
        </p:nvSpPr>
        <p:spPr bwMode="auto">
          <a:xfrm>
            <a:off x="4267201" y="1081088"/>
            <a:ext cx="12557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solidFill>
                  <a:schemeClr val="accent2"/>
                </a:solidFill>
                <a:latin typeface="Times New Roman" panose="02020503050405090304" pitchFamily="18" charset="0"/>
                <a:ea typeface="黑体" pitchFamily="49" charset="-122"/>
              </a:rPr>
              <a:t>晶体管</a:t>
            </a:r>
            <a:endParaRPr lang="zh-CN" altLang="zh-CN" sz="2800" b="1">
              <a:solidFill>
                <a:schemeClr val="accent2"/>
              </a:solidFill>
              <a:latin typeface="Times New Roman" panose="02020503050405090304" pitchFamily="18" charset="0"/>
              <a:ea typeface="黑体" pitchFamily="49" charset="-122"/>
            </a:endParaRPr>
          </a:p>
        </p:txBody>
      </p:sp>
      <p:sp>
        <p:nvSpPr>
          <p:cNvPr id="45068" name="Rectangle 12"/>
          <p:cNvSpPr>
            <a:spLocks noChangeArrowheads="1"/>
          </p:cNvSpPr>
          <p:nvPr/>
        </p:nvSpPr>
        <p:spPr bwMode="auto">
          <a:xfrm>
            <a:off x="7391400" y="1123950"/>
            <a:ext cx="16129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pPr>
            <a:r>
              <a:rPr lang="zh-CN" altLang="zh-CN" sz="2800" b="1">
                <a:solidFill>
                  <a:schemeClr val="accent2"/>
                </a:solidFill>
                <a:latin typeface="Times New Roman" panose="02020503050405090304" pitchFamily="18" charset="0"/>
                <a:ea typeface="黑体" pitchFamily="49" charset="-122"/>
              </a:rPr>
              <a:t>场效应管 </a:t>
            </a:r>
            <a:endParaRPr lang="zh-CN" altLang="zh-CN" sz="2800" b="1">
              <a:solidFill>
                <a:schemeClr val="accent2"/>
              </a:solidFill>
              <a:latin typeface="Times New Roman" panose="02020503050405090304" pitchFamily="18" charset="0"/>
              <a:ea typeface="黑体" pitchFamily="49" charset="-122"/>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5067">
                                            <p:txEl>
                                              <p:pRg st="0" end="0"/>
                                            </p:txEl>
                                          </p:spTgt>
                                        </p:tgtEl>
                                        <p:attrNameLst>
                                          <p:attrName>style.visibility</p:attrName>
                                        </p:attrNameLst>
                                      </p:cBhvr>
                                      <p:to>
                                        <p:strVal val="visible"/>
                                      </p:to>
                                    </p:set>
                                    <p:animEffect transition="in" filter="box(out)">
                                      <p:cBhvr>
                                        <p:cTn id="7" dur="500"/>
                                        <p:tgtEl>
                                          <p:spTgt spid="450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5068">
                                            <p:txEl>
                                              <p:pRg st="0" end="0"/>
                                            </p:txEl>
                                          </p:spTgt>
                                        </p:tgtEl>
                                        <p:attrNameLst>
                                          <p:attrName>style.visibility</p:attrName>
                                        </p:attrNameLst>
                                      </p:cBhvr>
                                      <p:to>
                                        <p:strVal val="visible"/>
                                      </p:to>
                                    </p:set>
                                    <p:animEffect transition="in" filter="box(out)">
                                      <p:cBhvr>
                                        <p:cTn id="12" dur="500"/>
                                        <p:tgtEl>
                                          <p:spTgt spid="45068">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5062">
                                            <p:txEl>
                                              <p:pRg st="0" end="0"/>
                                            </p:txEl>
                                          </p:spTgt>
                                        </p:tgtEl>
                                        <p:attrNameLst>
                                          <p:attrName>style.visibility</p:attrName>
                                        </p:attrNameLst>
                                      </p:cBhvr>
                                      <p:to>
                                        <p:strVal val="visible"/>
                                      </p:to>
                                    </p:set>
                                    <p:animEffect transition="in" filter="box(out)">
                                      <p:cBhvr>
                                        <p:cTn id="17" dur="500"/>
                                        <p:tgtEl>
                                          <p:spTgt spid="45062">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45063">
                                            <p:txEl>
                                              <p:pRg st="0" end="0"/>
                                            </p:txEl>
                                          </p:spTgt>
                                        </p:tgtEl>
                                        <p:attrNameLst>
                                          <p:attrName>style.visibility</p:attrName>
                                        </p:attrNameLst>
                                      </p:cBhvr>
                                      <p:to>
                                        <p:strVal val="visible"/>
                                      </p:to>
                                    </p:set>
                                    <p:animEffect transition="in" filter="box(out)">
                                      <p:cBhvr>
                                        <p:cTn id="22" dur="500"/>
                                        <p:tgtEl>
                                          <p:spTgt spid="45063">
                                            <p:txEl>
                                              <p:pRg st="0" end="0"/>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45064">
                                            <p:txEl>
                                              <p:pRg st="0" end="0"/>
                                            </p:txEl>
                                          </p:spTgt>
                                        </p:tgtEl>
                                        <p:attrNameLst>
                                          <p:attrName>style.visibility</p:attrName>
                                        </p:attrNameLst>
                                      </p:cBhvr>
                                      <p:to>
                                        <p:strVal val="visible"/>
                                      </p:to>
                                    </p:set>
                                    <p:animEffect transition="in" filter="box(out)">
                                      <p:cBhvr>
                                        <p:cTn id="27" dur="500"/>
                                        <p:tgtEl>
                                          <p:spTgt spid="45064">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5065">
                                            <p:txEl>
                                              <p:pRg st="0" end="0"/>
                                            </p:txEl>
                                          </p:spTgt>
                                        </p:tgtEl>
                                        <p:attrNameLst>
                                          <p:attrName>style.visibility</p:attrName>
                                        </p:attrNameLst>
                                      </p:cBhvr>
                                      <p:to>
                                        <p:strVal val="visible"/>
                                      </p:to>
                                    </p:set>
                                    <p:animEffect transition="in" filter="box(out)">
                                      <p:cBhvr>
                                        <p:cTn id="32" dur="500"/>
                                        <p:tgtEl>
                                          <p:spTgt spid="45065">
                                            <p:txEl>
                                              <p:pRg st="0" end="0"/>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45066">
                                            <p:txEl>
                                              <p:pRg st="0" end="0"/>
                                            </p:txEl>
                                          </p:spTgt>
                                        </p:tgtEl>
                                        <p:attrNameLst>
                                          <p:attrName>style.visibility</p:attrName>
                                        </p:attrNameLst>
                                      </p:cBhvr>
                                      <p:to>
                                        <p:strVal val="visible"/>
                                      </p:to>
                                    </p:set>
                                    <p:animEffect transition="in" filter="box(out)">
                                      <p:cBhvr>
                                        <p:cTn id="37" dur="500"/>
                                        <p:tgtEl>
                                          <p:spTgt spid="45066">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autoUpdateAnimBg="0" build="p"/>
      <p:bldP spid="45063" grpId="0" autoUpdateAnimBg="0" build="p"/>
      <p:bldP spid="45064" grpId="0" autoUpdateAnimBg="0" build="p"/>
      <p:bldP spid="45065" grpId="0" autoUpdateAnimBg="0" build="p"/>
      <p:bldP spid="45066" grpId="0" autoUpdateAnimBg="0" build="p"/>
      <p:bldP spid="45067" grpId="0" autoUpdateAnimBg="0" build="p"/>
      <p:bldP spid="45068" grpId="0" autoUpdateAnimBg="0" build="p"/>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1644650" y="1905000"/>
            <a:ext cx="8915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6085" name="Text Box 5"/>
          <p:cNvSpPr txBox="1">
            <a:spLocks noChangeArrowheads="1"/>
          </p:cNvSpPr>
          <p:nvPr/>
        </p:nvSpPr>
        <p:spPr bwMode="auto">
          <a:xfrm>
            <a:off x="2362200" y="746126"/>
            <a:ext cx="1968500" cy="519113"/>
          </a:xfrm>
          <a:prstGeom prst="rect">
            <a:avLst/>
          </a:prstGeom>
          <a:solidFill>
            <a:srgbClr val="CC99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2800" b="1">
                <a:latin typeface="Times New Roman" panose="02020503050405090304" pitchFamily="18" charset="0"/>
              </a:rPr>
              <a:t>场效应管</a:t>
            </a:r>
            <a:endParaRPr lang="zh-CN" altLang="zh-CN" sz="2800" b="1">
              <a:latin typeface="Times New Roman" panose="02020503050405090304" pitchFamily="18" charset="0"/>
            </a:endParaRPr>
          </a:p>
        </p:txBody>
      </p:sp>
      <p:sp>
        <p:nvSpPr>
          <p:cNvPr id="46086" name="Rectangle 6"/>
          <p:cNvSpPr>
            <a:spLocks noChangeArrowheads="1"/>
          </p:cNvSpPr>
          <p:nvPr/>
        </p:nvSpPr>
        <p:spPr bwMode="auto">
          <a:xfrm>
            <a:off x="2609850" y="1393826"/>
            <a:ext cx="25717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a:solidFill>
                  <a:srgbClr val="FF0066"/>
                </a:solidFill>
                <a:latin typeface="Times New Roman" panose="02020503050405090304" pitchFamily="18" charset="0"/>
              </a:rPr>
              <a:t>1. 分类</a:t>
            </a:r>
            <a:endParaRPr lang="zh-CN" altLang="zh-CN" sz="2800" b="1">
              <a:solidFill>
                <a:srgbClr val="FF0066"/>
              </a:solidFill>
              <a:latin typeface="Times New Roman" panose="02020503050405090304" pitchFamily="18" charset="0"/>
            </a:endParaRPr>
          </a:p>
        </p:txBody>
      </p:sp>
      <p:sp>
        <p:nvSpPr>
          <p:cNvPr id="46087" name="Rectangle 7"/>
          <p:cNvSpPr>
            <a:spLocks noChangeArrowheads="1"/>
          </p:cNvSpPr>
          <p:nvPr/>
        </p:nvSpPr>
        <p:spPr bwMode="auto">
          <a:xfrm>
            <a:off x="2667000" y="2232026"/>
            <a:ext cx="2514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Times New Roman" panose="02020503050405090304" pitchFamily="18" charset="0"/>
              </a:rPr>
              <a:t>按导电沟道分 </a:t>
            </a:r>
            <a:endParaRPr lang="zh-CN" altLang="zh-CN" sz="2800" b="1">
              <a:latin typeface="Times New Roman" panose="02020503050405090304" pitchFamily="18" charset="0"/>
            </a:endParaRPr>
          </a:p>
        </p:txBody>
      </p:sp>
      <p:sp>
        <p:nvSpPr>
          <p:cNvPr id="46088" name="AutoShape 8"/>
          <p:cNvSpPr/>
          <p:nvPr/>
        </p:nvSpPr>
        <p:spPr bwMode="auto">
          <a:xfrm>
            <a:off x="4953000" y="2098675"/>
            <a:ext cx="152400" cy="666750"/>
          </a:xfrm>
          <a:prstGeom prst="leftBrace">
            <a:avLst>
              <a:gd name="adj1" fmla="val 36458"/>
              <a:gd name="adj2" fmla="val 50000"/>
            </a:avLst>
          </a:pr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9" name="Rectangle 9"/>
          <p:cNvSpPr>
            <a:spLocks noChangeArrowheads="1"/>
          </p:cNvSpPr>
          <p:nvPr/>
        </p:nvSpPr>
        <p:spPr bwMode="auto">
          <a:xfrm>
            <a:off x="5162550" y="1887538"/>
            <a:ext cx="1512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N 沟道</a:t>
            </a:r>
            <a:endParaRPr lang="zh-CN" altLang="zh-CN" sz="2800" b="1">
              <a:solidFill>
                <a:srgbClr val="0033CC"/>
              </a:solidFill>
              <a:latin typeface="Times New Roman" panose="02020503050405090304" pitchFamily="18" charset="0"/>
            </a:endParaRPr>
          </a:p>
        </p:txBody>
      </p:sp>
      <p:sp>
        <p:nvSpPr>
          <p:cNvPr id="46090" name="Rectangle 10"/>
          <p:cNvSpPr>
            <a:spLocks noChangeArrowheads="1"/>
          </p:cNvSpPr>
          <p:nvPr/>
        </p:nvSpPr>
        <p:spPr bwMode="auto">
          <a:xfrm>
            <a:off x="5162550" y="2384426"/>
            <a:ext cx="1589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P 沟道</a:t>
            </a:r>
            <a:endParaRPr lang="zh-CN" altLang="zh-CN" sz="2800" b="1">
              <a:solidFill>
                <a:srgbClr val="0033CC"/>
              </a:solidFill>
              <a:latin typeface="Times New Roman" panose="02020503050405090304" pitchFamily="18" charset="0"/>
            </a:endParaRPr>
          </a:p>
        </p:txBody>
      </p:sp>
      <p:sp>
        <p:nvSpPr>
          <p:cNvPr id="46091" name="Rectangle 11"/>
          <p:cNvSpPr>
            <a:spLocks noChangeArrowheads="1"/>
          </p:cNvSpPr>
          <p:nvPr/>
        </p:nvSpPr>
        <p:spPr bwMode="auto">
          <a:xfrm>
            <a:off x="2667000" y="3602038"/>
            <a:ext cx="2122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Times New Roman" panose="02020503050405090304" pitchFamily="18" charset="0"/>
              </a:rPr>
              <a:t>按结构分 </a:t>
            </a:r>
            <a:endParaRPr lang="zh-CN" altLang="zh-CN" sz="2800" b="1">
              <a:latin typeface="Times New Roman" panose="02020503050405090304" pitchFamily="18" charset="0"/>
            </a:endParaRPr>
          </a:p>
        </p:txBody>
      </p:sp>
      <p:sp>
        <p:nvSpPr>
          <p:cNvPr id="46092" name="AutoShape 12"/>
          <p:cNvSpPr/>
          <p:nvPr/>
        </p:nvSpPr>
        <p:spPr bwMode="auto">
          <a:xfrm>
            <a:off x="4343400" y="3489325"/>
            <a:ext cx="152400" cy="762000"/>
          </a:xfrm>
          <a:prstGeom prst="leftBrace">
            <a:avLst>
              <a:gd name="adj1" fmla="val 41667"/>
              <a:gd name="adj2" fmla="val 50000"/>
            </a:avLst>
          </a:pr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3" name="Rectangle 13"/>
          <p:cNvSpPr>
            <a:spLocks noChangeArrowheads="1"/>
          </p:cNvSpPr>
          <p:nvPr/>
        </p:nvSpPr>
        <p:spPr bwMode="auto">
          <a:xfrm>
            <a:off x="4416425" y="3108325"/>
            <a:ext cx="18938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绝缘栅型</a:t>
            </a:r>
            <a:endParaRPr lang="zh-CN" altLang="zh-CN" sz="2800" b="1">
              <a:solidFill>
                <a:srgbClr val="0033CC"/>
              </a:solidFill>
              <a:latin typeface="Times New Roman" panose="02020503050405090304" pitchFamily="18" charset="0"/>
            </a:endParaRPr>
          </a:p>
          <a:p>
            <a:r>
              <a:rPr lang="zh-CN" altLang="zh-CN" sz="2800" b="1">
                <a:solidFill>
                  <a:srgbClr val="0033CC"/>
                </a:solidFill>
                <a:latin typeface="宋体" pitchFamily="2" charset="-122"/>
              </a:rPr>
              <a:t>(</a:t>
            </a:r>
            <a:r>
              <a:rPr lang="zh-CN" altLang="zh-CN" sz="2400" b="1">
                <a:solidFill>
                  <a:srgbClr val="0033CC"/>
                </a:solidFill>
                <a:latin typeface="Times New Roman" panose="02020503050405090304" pitchFamily="18" charset="0"/>
              </a:rPr>
              <a:t>MOS</a:t>
            </a:r>
            <a:r>
              <a:rPr lang="zh-CN" altLang="zh-CN" sz="2400" b="1">
                <a:solidFill>
                  <a:srgbClr val="0033CC"/>
                </a:solidFill>
                <a:latin typeface="宋体" pitchFamily="2" charset="-122"/>
              </a:rPr>
              <a:t>)</a:t>
            </a:r>
            <a:endParaRPr lang="zh-CN" altLang="zh-CN" sz="2400" b="1">
              <a:solidFill>
                <a:srgbClr val="0033CC"/>
              </a:solidFill>
              <a:latin typeface="宋体" pitchFamily="2" charset="-122"/>
            </a:endParaRPr>
          </a:p>
        </p:txBody>
      </p:sp>
      <p:sp>
        <p:nvSpPr>
          <p:cNvPr id="46094" name="Rectangle 14"/>
          <p:cNvSpPr>
            <a:spLocks noChangeArrowheads="1"/>
          </p:cNvSpPr>
          <p:nvPr/>
        </p:nvSpPr>
        <p:spPr bwMode="auto">
          <a:xfrm>
            <a:off x="4441825" y="3952876"/>
            <a:ext cx="1893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结型</a:t>
            </a:r>
            <a:endParaRPr lang="zh-CN" altLang="zh-CN" sz="2800" b="1">
              <a:solidFill>
                <a:srgbClr val="0033CC"/>
              </a:solidFill>
              <a:latin typeface="Times New Roman" panose="02020503050405090304" pitchFamily="18" charset="0"/>
            </a:endParaRPr>
          </a:p>
        </p:txBody>
      </p:sp>
      <p:sp>
        <p:nvSpPr>
          <p:cNvPr id="46095" name="Rectangle 15"/>
          <p:cNvSpPr>
            <a:spLocks noChangeArrowheads="1"/>
          </p:cNvSpPr>
          <p:nvPr/>
        </p:nvSpPr>
        <p:spPr bwMode="auto">
          <a:xfrm>
            <a:off x="2659064" y="4965701"/>
            <a:ext cx="2046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Times New Roman" panose="02020503050405090304" pitchFamily="18" charset="0"/>
              </a:rPr>
              <a:t>按特性分 </a:t>
            </a:r>
            <a:endParaRPr lang="zh-CN" altLang="zh-CN" sz="2800" b="1">
              <a:latin typeface="Times New Roman" panose="02020503050405090304" pitchFamily="18" charset="0"/>
            </a:endParaRPr>
          </a:p>
        </p:txBody>
      </p:sp>
      <p:sp>
        <p:nvSpPr>
          <p:cNvPr id="46096" name="AutoShape 16"/>
          <p:cNvSpPr/>
          <p:nvPr/>
        </p:nvSpPr>
        <p:spPr bwMode="auto">
          <a:xfrm>
            <a:off x="4286250" y="4960938"/>
            <a:ext cx="133350" cy="628650"/>
          </a:xfrm>
          <a:prstGeom prst="leftBrace">
            <a:avLst>
              <a:gd name="adj1" fmla="val 39286"/>
              <a:gd name="adj2" fmla="val 50000"/>
            </a:avLst>
          </a:pr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7" name="Rectangle 17"/>
          <p:cNvSpPr>
            <a:spLocks noChangeArrowheads="1"/>
          </p:cNvSpPr>
          <p:nvPr/>
        </p:nvSpPr>
        <p:spPr bwMode="auto">
          <a:xfrm>
            <a:off x="4411664" y="4772026"/>
            <a:ext cx="1665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增强型</a:t>
            </a:r>
            <a:endParaRPr lang="zh-CN" altLang="zh-CN" sz="2800" b="1">
              <a:solidFill>
                <a:srgbClr val="0033CC"/>
              </a:solidFill>
              <a:latin typeface="Times New Roman" panose="02020503050405090304" pitchFamily="18" charset="0"/>
            </a:endParaRPr>
          </a:p>
        </p:txBody>
      </p:sp>
      <p:sp>
        <p:nvSpPr>
          <p:cNvPr id="46098" name="Rectangle 18"/>
          <p:cNvSpPr>
            <a:spLocks noChangeArrowheads="1"/>
          </p:cNvSpPr>
          <p:nvPr/>
        </p:nvSpPr>
        <p:spPr bwMode="auto">
          <a:xfrm>
            <a:off x="4430714" y="5272088"/>
            <a:ext cx="1589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solidFill>
                  <a:srgbClr val="0033CC"/>
                </a:solidFill>
                <a:latin typeface="Times New Roman" panose="02020503050405090304" pitchFamily="18" charset="0"/>
              </a:rPr>
              <a:t>耗尽型</a:t>
            </a:r>
            <a:endParaRPr lang="zh-CN" altLang="zh-CN" sz="2800" b="1">
              <a:solidFill>
                <a:srgbClr val="0033CC"/>
              </a:solidFill>
              <a:latin typeface="Times New Roman" panose="02020503050405090304" pitchFamily="18" charset="0"/>
            </a:endParaRPr>
          </a:p>
        </p:txBody>
      </p:sp>
      <p:sp>
        <p:nvSpPr>
          <p:cNvPr id="46099" name="Rectangle 19"/>
          <p:cNvSpPr>
            <a:spLocks noChangeArrowheads="1"/>
          </p:cNvSpPr>
          <p:nvPr/>
        </p:nvSpPr>
        <p:spPr bwMode="auto">
          <a:xfrm>
            <a:off x="5700714" y="4732338"/>
            <a:ext cx="3036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i="1">
                <a:solidFill>
                  <a:srgbClr val="FF0066"/>
                </a:solidFill>
                <a:latin typeface="Times New Roman" panose="02020503050405090304" pitchFamily="18" charset="0"/>
              </a:rPr>
              <a:t>u</a:t>
            </a:r>
            <a:r>
              <a:rPr lang="zh-CN" altLang="zh-CN" sz="2800" b="1" baseline="-25000">
                <a:solidFill>
                  <a:srgbClr val="FF0066"/>
                </a:solidFill>
                <a:latin typeface="Times New Roman" panose="02020503050405090304" pitchFamily="18" charset="0"/>
              </a:rPr>
              <a:t>GS</a:t>
            </a:r>
            <a:r>
              <a:rPr lang="zh-CN" altLang="zh-CN" sz="2800" b="1">
                <a:solidFill>
                  <a:srgbClr val="FF0066"/>
                </a:solidFill>
                <a:latin typeface="Times New Roman" panose="02020503050405090304" pitchFamily="18" charset="0"/>
              </a:rPr>
              <a:t> = 0 时， </a:t>
            </a:r>
            <a:r>
              <a:rPr lang="zh-CN" altLang="zh-CN" sz="2800" b="1" i="1">
                <a:solidFill>
                  <a:srgbClr val="FF0066"/>
                </a:solidFill>
                <a:latin typeface="Times New Roman" panose="02020503050405090304" pitchFamily="18" charset="0"/>
              </a:rPr>
              <a:t>i</a:t>
            </a:r>
            <a:r>
              <a:rPr lang="zh-CN" altLang="zh-CN" sz="2800" b="1" baseline="-25000">
                <a:solidFill>
                  <a:srgbClr val="FF0066"/>
                </a:solidFill>
                <a:latin typeface="Times New Roman" panose="02020503050405090304" pitchFamily="18" charset="0"/>
              </a:rPr>
              <a:t>D</a:t>
            </a:r>
            <a:r>
              <a:rPr lang="zh-CN" altLang="zh-CN" sz="2800" b="1">
                <a:solidFill>
                  <a:srgbClr val="FF0066"/>
                </a:solidFill>
                <a:latin typeface="Times New Roman" panose="02020503050405090304" pitchFamily="18" charset="0"/>
              </a:rPr>
              <a:t> </a:t>
            </a:r>
            <a:r>
              <a:rPr lang="zh-CN" altLang="zh-CN" sz="2800" b="1">
                <a:solidFill>
                  <a:srgbClr val="FF0066"/>
                </a:solidFill>
                <a:latin typeface="Times New Roman" panose="02020503050405090304" pitchFamily="18" charset="0"/>
                <a:sym typeface="Symbol" panose="05050102010706020507" pitchFamily="18" charset="2"/>
              </a:rPr>
              <a:t>= </a:t>
            </a:r>
            <a:r>
              <a:rPr lang="zh-CN" altLang="zh-CN" sz="2800" b="1">
                <a:solidFill>
                  <a:srgbClr val="FF0066"/>
                </a:solidFill>
                <a:latin typeface="Times New Roman" panose="02020503050405090304" pitchFamily="18" charset="0"/>
              </a:rPr>
              <a:t>0</a:t>
            </a:r>
            <a:endParaRPr lang="zh-CN" altLang="zh-CN" sz="2800" b="1">
              <a:solidFill>
                <a:srgbClr val="FF0066"/>
              </a:solidFill>
              <a:latin typeface="Times New Roman" panose="02020503050405090304" pitchFamily="18" charset="0"/>
            </a:endParaRPr>
          </a:p>
        </p:txBody>
      </p:sp>
      <p:sp>
        <p:nvSpPr>
          <p:cNvPr id="46100" name="Rectangle 20"/>
          <p:cNvSpPr>
            <a:spLocks noChangeArrowheads="1"/>
          </p:cNvSpPr>
          <p:nvPr/>
        </p:nvSpPr>
        <p:spPr bwMode="auto">
          <a:xfrm>
            <a:off x="5802314" y="5246688"/>
            <a:ext cx="3113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i="1">
                <a:solidFill>
                  <a:srgbClr val="FF0066"/>
                </a:solidFill>
                <a:latin typeface="Times New Roman" panose="02020503050405090304" pitchFamily="18" charset="0"/>
              </a:rPr>
              <a:t>u</a:t>
            </a:r>
            <a:r>
              <a:rPr lang="zh-CN" altLang="zh-CN" sz="2800" b="1" baseline="-25000">
                <a:solidFill>
                  <a:srgbClr val="FF0066"/>
                </a:solidFill>
                <a:latin typeface="Times New Roman" panose="02020503050405090304" pitchFamily="18" charset="0"/>
              </a:rPr>
              <a:t>GS</a:t>
            </a:r>
            <a:r>
              <a:rPr lang="zh-CN" altLang="zh-CN" sz="2800" b="1">
                <a:solidFill>
                  <a:srgbClr val="FF0066"/>
                </a:solidFill>
                <a:latin typeface="Times New Roman" panose="02020503050405090304" pitchFamily="18" charset="0"/>
              </a:rPr>
              <a:t> = 0 时， </a:t>
            </a:r>
            <a:r>
              <a:rPr lang="zh-CN" altLang="zh-CN" sz="2800" b="1" i="1">
                <a:solidFill>
                  <a:srgbClr val="FF0066"/>
                </a:solidFill>
                <a:latin typeface="Times New Roman" panose="02020503050405090304" pitchFamily="18" charset="0"/>
              </a:rPr>
              <a:t>i</a:t>
            </a:r>
            <a:r>
              <a:rPr lang="zh-CN" altLang="zh-CN" sz="2800" b="1" baseline="-25000">
                <a:solidFill>
                  <a:srgbClr val="FF0066"/>
                </a:solidFill>
                <a:latin typeface="Times New Roman" panose="02020503050405090304" pitchFamily="18" charset="0"/>
              </a:rPr>
              <a:t>D</a:t>
            </a:r>
            <a:r>
              <a:rPr lang="zh-CN" altLang="zh-CN" sz="2800" b="1">
                <a:solidFill>
                  <a:srgbClr val="FF0066"/>
                </a:solidFill>
                <a:latin typeface="Times New Roman" panose="02020503050405090304" pitchFamily="18" charset="0"/>
              </a:rPr>
              <a:t> </a:t>
            </a:r>
            <a:r>
              <a:rPr lang="zh-CN" altLang="zh-CN" sz="2800" b="1">
                <a:solidFill>
                  <a:srgbClr val="FF0066"/>
                </a:solidFill>
                <a:latin typeface="Times New Roman" panose="02020503050405090304" pitchFamily="18" charset="0"/>
                <a:sym typeface="Symbol" panose="05050102010706020507" pitchFamily="18" charset="2"/>
              </a:rPr>
              <a:t> </a:t>
            </a:r>
            <a:r>
              <a:rPr lang="zh-CN" altLang="zh-CN" sz="2800" b="1">
                <a:solidFill>
                  <a:srgbClr val="FF0066"/>
                </a:solidFill>
                <a:latin typeface="Times New Roman" panose="02020503050405090304" pitchFamily="18" charset="0"/>
              </a:rPr>
              <a:t>0</a:t>
            </a:r>
            <a:endParaRPr lang="zh-CN" altLang="zh-CN" sz="2800" b="1">
              <a:solidFill>
                <a:srgbClr val="FF0066"/>
              </a:solidFill>
              <a:latin typeface="Times New Roman" panose="02020503050405090304" pitchFamily="18" charset="0"/>
            </a:endParaRPr>
          </a:p>
        </p:txBody>
      </p:sp>
      <p:sp>
        <p:nvSpPr>
          <p:cNvPr id="46101" name="AutoShape 21"/>
          <p:cNvSpPr/>
          <p:nvPr/>
        </p:nvSpPr>
        <p:spPr bwMode="auto">
          <a:xfrm>
            <a:off x="6015038" y="3113088"/>
            <a:ext cx="80962" cy="552450"/>
          </a:xfrm>
          <a:prstGeom prst="leftBrace">
            <a:avLst>
              <a:gd name="adj1" fmla="val 56863"/>
              <a:gd name="adj2" fmla="val 50000"/>
            </a:avLst>
          </a:pr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2" name="Rectangle 22"/>
          <p:cNvSpPr>
            <a:spLocks noChangeArrowheads="1"/>
          </p:cNvSpPr>
          <p:nvPr/>
        </p:nvSpPr>
        <p:spPr bwMode="auto">
          <a:xfrm>
            <a:off x="6172200" y="2917826"/>
            <a:ext cx="15128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Times New Roman" panose="02020503050405090304" pitchFamily="18" charset="0"/>
              </a:rPr>
              <a:t>增强型</a:t>
            </a:r>
            <a:endParaRPr lang="zh-CN" altLang="zh-CN" sz="2800" b="1">
              <a:latin typeface="Times New Roman" panose="02020503050405090304" pitchFamily="18" charset="0"/>
            </a:endParaRPr>
          </a:p>
        </p:txBody>
      </p:sp>
      <p:sp>
        <p:nvSpPr>
          <p:cNvPr id="46103" name="Rectangle 23"/>
          <p:cNvSpPr>
            <a:spLocks noChangeArrowheads="1"/>
          </p:cNvSpPr>
          <p:nvPr/>
        </p:nvSpPr>
        <p:spPr bwMode="auto">
          <a:xfrm>
            <a:off x="6191250" y="3284538"/>
            <a:ext cx="1512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800" b="1">
                <a:latin typeface="Times New Roman" panose="02020503050405090304" pitchFamily="18" charset="0"/>
              </a:rPr>
              <a:t>耗尽型</a:t>
            </a:r>
            <a:endParaRPr lang="zh-CN" altLang="zh-CN" sz="2800" b="1">
              <a:latin typeface="Times New Roman" panose="02020503050405090304" pitchFamily="18" charset="0"/>
            </a:endParaRPr>
          </a:p>
        </p:txBody>
      </p:sp>
      <p:sp>
        <p:nvSpPr>
          <p:cNvPr id="46104" name="Rectangle 24"/>
          <p:cNvSpPr>
            <a:spLocks noChangeArrowheads="1"/>
          </p:cNvSpPr>
          <p:nvPr/>
        </p:nvSpPr>
        <p:spPr bwMode="auto">
          <a:xfrm>
            <a:off x="5410200" y="3984626"/>
            <a:ext cx="1614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latin typeface="宋体" pitchFamily="2" charset="-122"/>
              </a:rPr>
              <a:t>(耗尽型)</a:t>
            </a:r>
            <a:endParaRPr lang="zh-CN" altLang="zh-CN" sz="2800" b="1">
              <a:latin typeface="宋体" pitchFamily="2" charset="-122"/>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6">
                                            <p:txEl>
                                              <p:pRg st="0" end="0"/>
                                            </p:txEl>
                                          </p:spTgt>
                                        </p:tgtEl>
                                        <p:attrNameLst>
                                          <p:attrName>style.visibility</p:attrName>
                                        </p:attrNameLst>
                                      </p:cBhvr>
                                      <p:to>
                                        <p:strVal val="visible"/>
                                      </p:to>
                                    </p:set>
                                    <p:animEffect transition="in" filter="wipe(left)">
                                      <p:cBhvr>
                                        <p:cTn id="12" dur="500"/>
                                        <p:tgtEl>
                                          <p:spTgt spid="460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wd">
                                    <p:tmPct val="100000"/>
                                  </p:iterate>
                                  <p:childTnLst>
                                    <p:set>
                                      <p:cBhvr>
                                        <p:cTn id="16" dur="1" fill="hold">
                                          <p:stCondLst>
                                            <p:cond delay="0"/>
                                          </p:stCondLst>
                                        </p:cTn>
                                        <p:tgtEl>
                                          <p:spTgt spid="46087"/>
                                        </p:tgtEl>
                                        <p:attrNameLst>
                                          <p:attrName>style.visibility</p:attrName>
                                        </p:attrNameLst>
                                      </p:cBhvr>
                                      <p:to>
                                        <p:strVal val="visible"/>
                                      </p:to>
                                    </p:set>
                                    <p:animEffect transition="in" filter="wipe(left)">
                                      <p:cBhvr>
                                        <p:cTn id="17" dur="300"/>
                                        <p:tgtEl>
                                          <p:spTgt spid="46087"/>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46088"/>
                                        </p:tgtEl>
                                        <p:attrNameLst>
                                          <p:attrName>style.visibility</p:attrName>
                                        </p:attrNameLst>
                                      </p:cBhvr>
                                      <p:to>
                                        <p:strVal val="visible"/>
                                      </p:to>
                                    </p:set>
                                    <p:animEffect transition="in" filter="wipe(left)">
                                      <p:cBhvr>
                                        <p:cTn id="21" dur="500"/>
                                        <p:tgtEl>
                                          <p:spTgt spid="46088"/>
                                        </p:tgtEl>
                                      </p:cBhvr>
                                    </p:animEffect>
                                  </p:childTnLst>
                                </p:cTn>
                              </p:par>
                            </p:childTnLst>
                          </p:cTn>
                        </p:par>
                        <p:par>
                          <p:cTn id="22" fill="hold">
                            <p:stCondLst>
                              <p:cond delay="800"/>
                            </p:stCondLst>
                            <p:childTnLst>
                              <p:par>
                                <p:cTn id="23" presetID="22" presetClass="entr" presetSubtype="8" fill="hold" nodeType="afterEffect">
                                  <p:stCondLst>
                                    <p:cond delay="0"/>
                                  </p:stCondLst>
                                  <p:childTnLst>
                                    <p:set>
                                      <p:cBhvr>
                                        <p:cTn id="24" dur="1" fill="hold">
                                          <p:stCondLst>
                                            <p:cond delay="0"/>
                                          </p:stCondLst>
                                        </p:cTn>
                                        <p:tgtEl>
                                          <p:spTgt spid="46089">
                                            <p:txEl>
                                              <p:pRg st="0" end="0"/>
                                            </p:txEl>
                                          </p:spTgt>
                                        </p:tgtEl>
                                        <p:attrNameLst>
                                          <p:attrName>style.visibility</p:attrName>
                                        </p:attrNameLst>
                                      </p:cBhvr>
                                      <p:to>
                                        <p:strVal val="visible"/>
                                      </p:to>
                                    </p:set>
                                    <p:animEffect transition="in" filter="wipe(left)">
                                      <p:cBhvr>
                                        <p:cTn id="25" dur="500"/>
                                        <p:tgtEl>
                                          <p:spTgt spid="46089">
                                            <p:txEl>
                                              <p:pRg st="0" end="0"/>
                                            </p:txEl>
                                          </p:spTgt>
                                        </p:tgtEl>
                                      </p:cBhvr>
                                    </p:animEffect>
                                  </p:childTnLst>
                                </p:cTn>
                              </p:par>
                            </p:childTnLst>
                          </p:cTn>
                        </p:par>
                        <p:par>
                          <p:cTn id="26" fill="hold">
                            <p:stCondLst>
                              <p:cond delay="1300"/>
                            </p:stCondLst>
                            <p:childTnLst>
                              <p:par>
                                <p:cTn id="27" presetID="22" presetClass="entr" presetSubtype="8" fill="hold" nodeType="afterEffect">
                                  <p:stCondLst>
                                    <p:cond delay="0"/>
                                  </p:stCondLst>
                                  <p:childTnLst>
                                    <p:set>
                                      <p:cBhvr>
                                        <p:cTn id="28" dur="1" fill="hold">
                                          <p:stCondLst>
                                            <p:cond delay="0"/>
                                          </p:stCondLst>
                                        </p:cTn>
                                        <p:tgtEl>
                                          <p:spTgt spid="46090">
                                            <p:txEl>
                                              <p:pRg st="0" end="0"/>
                                            </p:txEl>
                                          </p:spTgt>
                                        </p:tgtEl>
                                        <p:attrNameLst>
                                          <p:attrName>style.visibility</p:attrName>
                                        </p:attrNameLst>
                                      </p:cBhvr>
                                      <p:to>
                                        <p:strVal val="visible"/>
                                      </p:to>
                                    </p:set>
                                    <p:animEffect transition="in" filter="wipe(left)">
                                      <p:cBhvr>
                                        <p:cTn id="29" dur="500"/>
                                        <p:tgtEl>
                                          <p:spTgt spid="4609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6091">
                                            <p:txEl>
                                              <p:pRg st="0" end="0"/>
                                            </p:txEl>
                                          </p:spTgt>
                                        </p:tgtEl>
                                        <p:attrNameLst>
                                          <p:attrName>style.visibility</p:attrName>
                                        </p:attrNameLst>
                                      </p:cBhvr>
                                      <p:to>
                                        <p:strVal val="visible"/>
                                      </p:to>
                                    </p:set>
                                    <p:animEffect transition="in" filter="wipe(left)">
                                      <p:cBhvr>
                                        <p:cTn id="34" dur="500"/>
                                        <p:tgtEl>
                                          <p:spTgt spid="46091">
                                            <p:txEl>
                                              <p:pRg st="0" end="0"/>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6092"/>
                                        </p:tgtEl>
                                        <p:attrNameLst>
                                          <p:attrName>style.visibility</p:attrName>
                                        </p:attrNameLst>
                                      </p:cBhvr>
                                      <p:to>
                                        <p:strVal val="visible"/>
                                      </p:to>
                                    </p:set>
                                    <p:animEffect transition="in" filter="wipe(left)">
                                      <p:cBhvr>
                                        <p:cTn id="38" dur="500"/>
                                        <p:tgtEl>
                                          <p:spTgt spid="46092"/>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46093">
                                            <p:txEl>
                                              <p:pRg st="0" end="0"/>
                                            </p:txEl>
                                          </p:spTgt>
                                        </p:tgtEl>
                                        <p:attrNameLst>
                                          <p:attrName>style.visibility</p:attrName>
                                        </p:attrNameLst>
                                      </p:cBhvr>
                                      <p:to>
                                        <p:strVal val="visible"/>
                                      </p:to>
                                    </p:set>
                                    <p:animEffect transition="in" filter="wipe(left)">
                                      <p:cBhvr>
                                        <p:cTn id="42" dur="500"/>
                                        <p:tgtEl>
                                          <p:spTgt spid="46093">
                                            <p:txEl>
                                              <p:pRg st="0" end="0"/>
                                            </p:txEl>
                                          </p:spTgt>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46093">
                                            <p:txEl>
                                              <p:pRg st="1" end="1"/>
                                            </p:txEl>
                                          </p:spTgt>
                                        </p:tgtEl>
                                        <p:attrNameLst>
                                          <p:attrName>style.visibility</p:attrName>
                                        </p:attrNameLst>
                                      </p:cBhvr>
                                      <p:to>
                                        <p:strVal val="visible"/>
                                      </p:to>
                                    </p:set>
                                    <p:animEffect transition="in" filter="wipe(left)">
                                      <p:cBhvr>
                                        <p:cTn id="46" dur="500"/>
                                        <p:tgtEl>
                                          <p:spTgt spid="46093">
                                            <p:txEl>
                                              <p:pRg st="1" end="1"/>
                                            </p:txEl>
                                          </p:spTgt>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46094">
                                            <p:txEl>
                                              <p:pRg st="0" end="0"/>
                                            </p:txEl>
                                          </p:spTgt>
                                        </p:tgtEl>
                                        <p:attrNameLst>
                                          <p:attrName>style.visibility</p:attrName>
                                        </p:attrNameLst>
                                      </p:cBhvr>
                                      <p:to>
                                        <p:strVal val="visible"/>
                                      </p:to>
                                    </p:set>
                                    <p:animEffect transition="in" filter="wipe(left)">
                                      <p:cBhvr>
                                        <p:cTn id="50" dur="500"/>
                                        <p:tgtEl>
                                          <p:spTgt spid="4609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104">
                                            <p:txEl>
                                              <p:pRg st="0" end="0"/>
                                            </p:txEl>
                                          </p:spTgt>
                                        </p:tgtEl>
                                        <p:attrNameLst>
                                          <p:attrName>style.visibility</p:attrName>
                                        </p:attrNameLst>
                                      </p:cBhvr>
                                      <p:to>
                                        <p:strVal val="visible"/>
                                      </p:to>
                                    </p:set>
                                    <p:animEffect transition="in" filter="wipe(left)">
                                      <p:cBhvr>
                                        <p:cTn id="55" dur="500"/>
                                        <p:tgtEl>
                                          <p:spTgt spid="4610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6101"/>
                                        </p:tgtEl>
                                        <p:attrNameLst>
                                          <p:attrName>style.visibility</p:attrName>
                                        </p:attrNameLst>
                                      </p:cBhvr>
                                      <p:to>
                                        <p:strVal val="visible"/>
                                      </p:to>
                                    </p:set>
                                    <p:animEffect transition="in" filter="wipe(left)">
                                      <p:cBhvr>
                                        <p:cTn id="60" dur="500"/>
                                        <p:tgtEl>
                                          <p:spTgt spid="4610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6102">
                                            <p:txEl>
                                              <p:pRg st="0" end="0"/>
                                            </p:txEl>
                                          </p:spTgt>
                                        </p:tgtEl>
                                        <p:attrNameLst>
                                          <p:attrName>style.visibility</p:attrName>
                                        </p:attrNameLst>
                                      </p:cBhvr>
                                      <p:to>
                                        <p:strVal val="visible"/>
                                      </p:to>
                                    </p:set>
                                    <p:animEffect transition="in" filter="wipe(left)">
                                      <p:cBhvr>
                                        <p:cTn id="65" dur="500"/>
                                        <p:tgtEl>
                                          <p:spTgt spid="46102">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6103">
                                            <p:txEl>
                                              <p:pRg st="0" end="0"/>
                                            </p:txEl>
                                          </p:spTgt>
                                        </p:tgtEl>
                                        <p:attrNameLst>
                                          <p:attrName>style.visibility</p:attrName>
                                        </p:attrNameLst>
                                      </p:cBhvr>
                                      <p:to>
                                        <p:strVal val="visible"/>
                                      </p:to>
                                    </p:set>
                                    <p:animEffect transition="in" filter="wipe(left)">
                                      <p:cBhvr>
                                        <p:cTn id="70" dur="500"/>
                                        <p:tgtEl>
                                          <p:spTgt spid="46103">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6095">
                                            <p:txEl>
                                              <p:pRg st="0" end="0"/>
                                            </p:txEl>
                                          </p:spTgt>
                                        </p:tgtEl>
                                        <p:attrNameLst>
                                          <p:attrName>style.visibility</p:attrName>
                                        </p:attrNameLst>
                                      </p:cBhvr>
                                      <p:to>
                                        <p:strVal val="visible"/>
                                      </p:to>
                                    </p:set>
                                    <p:animEffect transition="in" filter="wipe(left)">
                                      <p:cBhvr>
                                        <p:cTn id="75" dur="500"/>
                                        <p:tgtEl>
                                          <p:spTgt spid="46095">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6096"/>
                                        </p:tgtEl>
                                        <p:attrNameLst>
                                          <p:attrName>style.visibility</p:attrName>
                                        </p:attrNameLst>
                                      </p:cBhvr>
                                      <p:to>
                                        <p:strVal val="visible"/>
                                      </p:to>
                                    </p:set>
                                    <p:animEffect transition="in" filter="wipe(left)">
                                      <p:cBhvr>
                                        <p:cTn id="80" dur="500"/>
                                        <p:tgtEl>
                                          <p:spTgt spid="4609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6097">
                                            <p:txEl>
                                              <p:pRg st="0" end="0"/>
                                            </p:txEl>
                                          </p:spTgt>
                                        </p:tgtEl>
                                        <p:attrNameLst>
                                          <p:attrName>style.visibility</p:attrName>
                                        </p:attrNameLst>
                                      </p:cBhvr>
                                      <p:to>
                                        <p:strVal val="visible"/>
                                      </p:to>
                                    </p:set>
                                    <p:animEffect transition="in" filter="wipe(left)">
                                      <p:cBhvr>
                                        <p:cTn id="85" dur="500"/>
                                        <p:tgtEl>
                                          <p:spTgt spid="46097">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46099">
                                            <p:txEl>
                                              <p:pRg st="0" end="0"/>
                                            </p:txEl>
                                          </p:spTgt>
                                        </p:tgtEl>
                                        <p:attrNameLst>
                                          <p:attrName>style.visibility</p:attrName>
                                        </p:attrNameLst>
                                      </p:cBhvr>
                                      <p:to>
                                        <p:strVal val="visible"/>
                                      </p:to>
                                    </p:set>
                                    <p:animEffect transition="in" filter="wipe(left)">
                                      <p:cBhvr>
                                        <p:cTn id="90" dur="500"/>
                                        <p:tgtEl>
                                          <p:spTgt spid="46099">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46098">
                                            <p:txEl>
                                              <p:pRg st="0" end="0"/>
                                            </p:txEl>
                                          </p:spTgt>
                                        </p:tgtEl>
                                        <p:attrNameLst>
                                          <p:attrName>style.visibility</p:attrName>
                                        </p:attrNameLst>
                                      </p:cBhvr>
                                      <p:to>
                                        <p:strVal val="visible"/>
                                      </p:to>
                                    </p:set>
                                    <p:animEffect transition="in" filter="wipe(left)">
                                      <p:cBhvr>
                                        <p:cTn id="95" dur="500"/>
                                        <p:tgtEl>
                                          <p:spTgt spid="46098">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6100">
                                            <p:txEl>
                                              <p:pRg st="0" end="0"/>
                                            </p:txEl>
                                          </p:spTgt>
                                        </p:tgtEl>
                                        <p:attrNameLst>
                                          <p:attrName>style.visibility</p:attrName>
                                        </p:attrNameLst>
                                      </p:cBhvr>
                                      <p:to>
                                        <p:strVal val="visible"/>
                                      </p:to>
                                    </p:set>
                                    <p:animEffect transition="in" filter="wipe(left)">
                                      <p:cBhvr>
                                        <p:cTn id="100" dur="500"/>
                                        <p:tgtEl>
                                          <p:spTgt spid="46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autoUpdateAnimBg="0"/>
      <p:bldP spid="46086" grpId="0" autoUpdateAnimBg="0" build="p"/>
      <p:bldP spid="46087" grpId="0" autoUpdateAnimBg="0"/>
      <p:bldP spid="46089" grpId="0" advAuto="0" autoUpdateAnimBg="0" build="p"/>
      <p:bldP spid="46090" grpId="0" advAuto="0" autoUpdateAnimBg="0" build="p"/>
      <p:bldP spid="46091" grpId="0" autoUpdateAnimBg="0" build="p"/>
      <p:bldP spid="46093" grpId="0" advAuto="0" autoUpdateAnimBg="0" build="p"/>
      <p:bldP spid="46094" grpId="0" advAuto="0" autoUpdateAnimBg="0" build="p"/>
      <p:bldP spid="46095" grpId="0" autoUpdateAnimBg="0" build="p"/>
      <p:bldP spid="46097" grpId="0" autoUpdateAnimBg="0" build="p"/>
      <p:bldP spid="46098" grpId="0" autoUpdateAnimBg="0" build="p"/>
      <p:bldP spid="46099" grpId="0" autoUpdateAnimBg="0" build="p"/>
      <p:bldP spid="46100" grpId="0" autoUpdateAnimBg="0" build="p"/>
      <p:bldP spid="46102" grpId="0" autoUpdateAnimBg="0" build="p"/>
      <p:bldP spid="46103" grpId="0" autoUpdateAnimBg="0" build="p"/>
      <p:bldP spid="46104" grpId="0" autoUpdateAnimBg="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1644650" y="1905000"/>
            <a:ext cx="8915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7109" name="Rectangle 5"/>
          <p:cNvSpPr>
            <a:spLocks noChangeArrowheads="1"/>
          </p:cNvSpPr>
          <p:nvPr/>
        </p:nvSpPr>
        <p:spPr bwMode="auto">
          <a:xfrm>
            <a:off x="2286000" y="685801"/>
            <a:ext cx="1600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a:solidFill>
                  <a:srgbClr val="FF0066"/>
                </a:solidFill>
                <a:latin typeface="Times New Roman" panose="02020503050405090304" pitchFamily="18" charset="0"/>
              </a:rPr>
              <a:t>2. 特点</a:t>
            </a:r>
            <a:endParaRPr lang="zh-CN" altLang="zh-CN" sz="2800" b="1">
              <a:solidFill>
                <a:srgbClr val="FF0066"/>
              </a:solidFill>
              <a:latin typeface="Times New Roman" panose="02020503050405090304" pitchFamily="18" charset="0"/>
            </a:endParaRPr>
          </a:p>
        </p:txBody>
      </p:sp>
      <p:sp>
        <p:nvSpPr>
          <p:cNvPr id="47110" name="Rectangle 6"/>
          <p:cNvSpPr>
            <a:spLocks noChangeArrowheads="1"/>
          </p:cNvSpPr>
          <p:nvPr/>
        </p:nvSpPr>
        <p:spPr bwMode="auto">
          <a:xfrm>
            <a:off x="2914650" y="1447801"/>
            <a:ext cx="6686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a:solidFill>
                  <a:srgbClr val="0033CC"/>
                </a:solidFill>
                <a:latin typeface="Times New Roman" panose="02020503050405090304" pitchFamily="18" charset="0"/>
              </a:rPr>
              <a:t>栅源电压改变沟道宽度从而控制漏极电流</a:t>
            </a:r>
            <a:endParaRPr lang="zh-CN" altLang="zh-CN" sz="2800" b="1">
              <a:solidFill>
                <a:srgbClr val="0033CC"/>
              </a:solidFill>
              <a:latin typeface="Times New Roman" panose="02020503050405090304" pitchFamily="18" charset="0"/>
            </a:endParaRPr>
          </a:p>
        </p:txBody>
      </p:sp>
      <p:sp>
        <p:nvSpPr>
          <p:cNvPr id="47111" name="Rectangle 7"/>
          <p:cNvSpPr>
            <a:spLocks noChangeArrowheads="1"/>
          </p:cNvSpPr>
          <p:nvPr/>
        </p:nvSpPr>
        <p:spPr bwMode="auto">
          <a:xfrm>
            <a:off x="2933700" y="2286001"/>
            <a:ext cx="64389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a:solidFill>
                  <a:srgbClr val="0033CC"/>
                </a:solidFill>
                <a:latin typeface="Times New Roman" panose="02020503050405090304" pitchFamily="18" charset="0"/>
              </a:rPr>
              <a:t>输入电阻高，工艺简单，易集成</a:t>
            </a:r>
            <a:endParaRPr lang="zh-CN" altLang="zh-CN" sz="2800" b="1">
              <a:solidFill>
                <a:srgbClr val="0033CC"/>
              </a:solidFill>
              <a:latin typeface="Times New Roman" panose="02020503050405090304" pitchFamily="18" charset="0"/>
            </a:endParaRPr>
          </a:p>
        </p:txBody>
      </p:sp>
      <p:sp>
        <p:nvSpPr>
          <p:cNvPr id="47112" name="Rectangle 8"/>
          <p:cNvSpPr>
            <a:spLocks noChangeArrowheads="1"/>
          </p:cNvSpPr>
          <p:nvPr/>
        </p:nvSpPr>
        <p:spPr bwMode="auto">
          <a:xfrm>
            <a:off x="3067050" y="3673476"/>
            <a:ext cx="622935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latin typeface="Times New Roman" panose="02020503050405090304" pitchFamily="18" charset="0"/>
              </a:rPr>
              <a:t>由于 FET 无栅极电流，故采用</a:t>
            </a:r>
            <a:r>
              <a:rPr lang="zh-CN" altLang="zh-CN" sz="2400" b="1">
                <a:solidFill>
                  <a:srgbClr val="FF0066"/>
                </a:solidFill>
                <a:latin typeface="Times New Roman" panose="02020503050405090304" pitchFamily="18" charset="0"/>
              </a:rPr>
              <a:t>转移特性</a:t>
            </a:r>
            <a:r>
              <a:rPr lang="zh-CN" altLang="zh-CN" sz="2400" b="1">
                <a:latin typeface="Times New Roman" panose="02020503050405090304" pitchFamily="18" charset="0"/>
              </a:rPr>
              <a:t>和</a:t>
            </a:r>
            <a:endParaRPr lang="zh-CN" altLang="zh-CN" sz="2400" b="1">
              <a:latin typeface="Times New Roman" panose="02020503050405090304" pitchFamily="18" charset="0"/>
            </a:endParaRPr>
          </a:p>
          <a:p>
            <a:r>
              <a:rPr lang="zh-CN" altLang="zh-CN" sz="2400" b="1">
                <a:solidFill>
                  <a:srgbClr val="FF0066"/>
                </a:solidFill>
                <a:latin typeface="Times New Roman" panose="02020503050405090304" pitchFamily="18" charset="0"/>
              </a:rPr>
              <a:t>输出特性</a:t>
            </a:r>
            <a:r>
              <a:rPr lang="zh-CN" altLang="zh-CN" sz="2400" b="1">
                <a:latin typeface="Times New Roman" panose="02020503050405090304" pitchFamily="18" charset="0"/>
              </a:rPr>
              <a:t>描述</a:t>
            </a:r>
            <a:endParaRPr lang="zh-CN" altLang="zh-CN" sz="2400" b="1">
              <a:latin typeface="Times New Roman" panose="02020503050405090304" pitchFamily="18" charset="0"/>
            </a:endParaRPr>
          </a:p>
        </p:txBody>
      </p:sp>
      <p:sp>
        <p:nvSpPr>
          <p:cNvPr id="47113" name="Rectangle 9"/>
          <p:cNvSpPr>
            <a:spLocks noChangeArrowheads="1"/>
          </p:cNvSpPr>
          <p:nvPr/>
        </p:nvSpPr>
        <p:spPr bwMode="auto">
          <a:xfrm>
            <a:off x="2286000" y="2971801"/>
            <a:ext cx="1600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a:solidFill>
                  <a:srgbClr val="FF0066"/>
                </a:solidFill>
                <a:latin typeface="Times New Roman" panose="02020503050405090304" pitchFamily="18" charset="0"/>
              </a:rPr>
              <a:t>3. 特性</a:t>
            </a:r>
            <a:endParaRPr lang="zh-CN" altLang="zh-CN" sz="2800" b="1">
              <a:solidFill>
                <a:srgbClr val="FF0066"/>
              </a:solidFill>
              <a:latin typeface="Times New Roman" panose="02020503050405090304" pitchFamily="18" charset="0"/>
            </a:endParaRPr>
          </a:p>
        </p:txBody>
      </p:sp>
      <p:sp>
        <p:nvSpPr>
          <p:cNvPr id="47114" name="Rectangle 10"/>
          <p:cNvSpPr>
            <a:spLocks noChangeArrowheads="1"/>
          </p:cNvSpPr>
          <p:nvPr/>
        </p:nvSpPr>
        <p:spPr bwMode="auto">
          <a:xfrm>
            <a:off x="2552700" y="4953000"/>
            <a:ext cx="76581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latin typeface="Times New Roman" panose="02020503050405090304" pitchFamily="18" charset="0"/>
              </a:rPr>
              <a:t>不同类型 FET 的特性比较参见 </a:t>
            </a:r>
            <a:r>
              <a:rPr lang="zh-CN" altLang="zh-CN" sz="2400" b="1">
                <a:solidFill>
                  <a:srgbClr val="0033CC"/>
                </a:solidFill>
                <a:latin typeface="Times New Roman" panose="02020503050405090304" pitchFamily="18" charset="0"/>
              </a:rPr>
              <a:t>图1.4.13 </a:t>
            </a:r>
            <a:r>
              <a:rPr lang="zh-CN" altLang="zh-CN" sz="2400" b="1">
                <a:latin typeface="Times New Roman" panose="02020503050405090304" pitchFamily="18" charset="0"/>
              </a:rPr>
              <a:t>第 </a:t>
            </a:r>
            <a:r>
              <a:rPr lang="zh-CN" altLang="zh-CN" sz="2400" b="1">
                <a:solidFill>
                  <a:srgbClr val="0033CC"/>
                </a:solidFill>
                <a:latin typeface="Times New Roman" panose="02020503050405090304" pitchFamily="18" charset="0"/>
              </a:rPr>
              <a:t>43-44</a:t>
            </a:r>
            <a:r>
              <a:rPr lang="zh-CN" altLang="zh-CN" sz="2400" b="1">
                <a:latin typeface="Times New Roman" panose="02020503050405090304" pitchFamily="18" charset="0"/>
              </a:rPr>
              <a:t>页。</a:t>
            </a:r>
            <a:endParaRPr lang="zh-CN" altLang="zh-CN" sz="2400" b="1">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iterate type="wd">
                                    <p:tmPct val="100000"/>
                                  </p:iterate>
                                  <p:childTnLst>
                                    <p:set>
                                      <p:cBhvr>
                                        <p:cTn id="6" dur="1" fill="hold">
                                          <p:stCondLst>
                                            <p:cond delay="0"/>
                                          </p:stCondLst>
                                        </p:cTn>
                                        <p:tgtEl>
                                          <p:spTgt spid="47113"/>
                                        </p:tgtEl>
                                        <p:attrNameLst>
                                          <p:attrName>style.visibility</p:attrName>
                                        </p:attrNameLst>
                                      </p:cBhvr>
                                      <p:to>
                                        <p:strVal val="visible"/>
                                      </p:to>
                                    </p:set>
                                    <p:animEffect transition="in" filter="barn(outVertical)">
                                      <p:cBhvr>
                                        <p:cTn id="7" dur="300"/>
                                        <p:tgtEl>
                                          <p:spTgt spid="471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wd">
                                    <p:tmPct val="100000"/>
                                  </p:iterate>
                                  <p:childTnLst>
                                    <p:set>
                                      <p:cBhvr>
                                        <p:cTn id="11" dur="1" fill="hold">
                                          <p:stCondLst>
                                            <p:cond delay="0"/>
                                          </p:stCondLst>
                                        </p:cTn>
                                        <p:tgtEl>
                                          <p:spTgt spid="47112">
                                            <p:txEl>
                                              <p:pRg st="0" end="0"/>
                                            </p:txEl>
                                          </p:spTgt>
                                        </p:tgtEl>
                                        <p:attrNameLst>
                                          <p:attrName>style.visibility</p:attrName>
                                        </p:attrNameLst>
                                      </p:cBhvr>
                                      <p:to>
                                        <p:strVal val="visible"/>
                                      </p:to>
                                    </p:set>
                                    <p:animEffect transition="in" filter="wipe(left)">
                                      <p:cBhvr>
                                        <p:cTn id="12" dur="300"/>
                                        <p:tgtEl>
                                          <p:spTgt spid="471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wd">
                                    <p:tmPct val="100000"/>
                                  </p:iterate>
                                  <p:childTnLst>
                                    <p:set>
                                      <p:cBhvr>
                                        <p:cTn id="16" dur="1" fill="hold">
                                          <p:stCondLst>
                                            <p:cond delay="0"/>
                                          </p:stCondLst>
                                        </p:cTn>
                                        <p:tgtEl>
                                          <p:spTgt spid="47112">
                                            <p:txEl>
                                              <p:pRg st="1" end="1"/>
                                            </p:txEl>
                                          </p:spTgt>
                                        </p:tgtEl>
                                        <p:attrNameLst>
                                          <p:attrName>style.visibility</p:attrName>
                                        </p:attrNameLst>
                                      </p:cBhvr>
                                      <p:to>
                                        <p:strVal val="visible"/>
                                      </p:to>
                                    </p:set>
                                    <p:animEffect transition="in" filter="wipe(left)">
                                      <p:cBhvr>
                                        <p:cTn id="17" dur="300"/>
                                        <p:tgtEl>
                                          <p:spTgt spid="471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wd">
                                    <p:tmPct val="100000"/>
                                  </p:iterate>
                                  <p:childTnLst>
                                    <p:set>
                                      <p:cBhvr>
                                        <p:cTn id="21" dur="1" fill="hold">
                                          <p:stCondLst>
                                            <p:cond delay="0"/>
                                          </p:stCondLst>
                                        </p:cTn>
                                        <p:tgtEl>
                                          <p:spTgt spid="47114">
                                            <p:txEl>
                                              <p:pRg st="0" end="0"/>
                                            </p:txEl>
                                          </p:spTgt>
                                        </p:tgtEl>
                                        <p:attrNameLst>
                                          <p:attrName>style.visibility</p:attrName>
                                        </p:attrNameLst>
                                      </p:cBhvr>
                                      <p:to>
                                        <p:strVal val="visible"/>
                                      </p:to>
                                    </p:set>
                                    <p:animEffect transition="in" filter="wipe(left)">
                                      <p:cBhvr>
                                        <p:cTn id="22" dur="300"/>
                                        <p:tgtEl>
                                          <p:spTgt spid="471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109"/>
                                        </p:tgtEl>
                                        <p:attrNameLst>
                                          <p:attrName>style.visibility</p:attrName>
                                        </p:attrNameLst>
                                      </p:cBhvr>
                                      <p:to>
                                        <p:strVal val="visible"/>
                                      </p:to>
                                    </p:set>
                                    <p:animEffect transition="in" filter="wipe(left)">
                                      <p:cBhvr>
                                        <p:cTn id="27" dur="500"/>
                                        <p:tgtEl>
                                          <p:spTgt spid="47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110"/>
                                        </p:tgtEl>
                                        <p:attrNameLst>
                                          <p:attrName>style.visibility</p:attrName>
                                        </p:attrNameLst>
                                      </p:cBhvr>
                                      <p:to>
                                        <p:strVal val="visible"/>
                                      </p:to>
                                    </p:set>
                                    <p:animEffect transition="in" filter="wipe(left)">
                                      <p:cBhvr>
                                        <p:cTn id="32" dur="500"/>
                                        <p:tgtEl>
                                          <p:spTgt spid="47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111"/>
                                        </p:tgtEl>
                                        <p:attrNameLst>
                                          <p:attrName>style.visibility</p:attrName>
                                        </p:attrNameLst>
                                      </p:cBhvr>
                                      <p:to>
                                        <p:strVal val="visible"/>
                                      </p:to>
                                    </p:set>
                                    <p:animEffect transition="in" filter="wipe(left)">
                                      <p:cBhvr>
                                        <p:cTn id="37" dur="500"/>
                                        <p:tgtEl>
                                          <p:spTgt spid="4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autoUpdateAnimBg="0"/>
      <p:bldP spid="47110" grpId="0" autoUpdateAnimBg="0"/>
      <p:bldP spid="47111" grpId="0" autoUpdateAnimBg="0"/>
      <p:bldP spid="47112" grpId="0" autoUpdateAnimBg="0" build="p"/>
      <p:bldP spid="47113" grpId="0" autoUpdateAnimBg="0"/>
      <p:bldP spid="47114" grpId="0" autoUpdateAnimBg="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6047" y="2103413"/>
            <a:ext cx="43211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287" y="4451643"/>
            <a:ext cx="55435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p:nvSpPr>
        <p:spPr bwMode="auto">
          <a:xfrm>
            <a:off x="1673860" y="873125"/>
            <a:ext cx="9624060" cy="122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2800" b="1" dirty="0">
                <a:latin typeface="楷体_GB2312" pitchFamily="1" charset="-122"/>
                <a:ea typeface="楷体_GB2312" pitchFamily="1" charset="-122"/>
                <a:cs typeface="Times New Roman" panose="02020503050405090304" pitchFamily="18" charset="0"/>
              </a:rPr>
              <a:t>作业</a:t>
            </a:r>
            <a:r>
              <a:rPr lang="en-US" altLang="zh-CN" sz="2800" b="1" dirty="0">
                <a:latin typeface="楷体_GB2312" pitchFamily="1" charset="-122"/>
                <a:ea typeface="楷体_GB2312" pitchFamily="1" charset="-122"/>
                <a:cs typeface="Times New Roman" panose="02020503050405090304" pitchFamily="18" charset="0"/>
              </a:rPr>
              <a:t>   </a:t>
            </a:r>
            <a:r>
              <a:rPr lang="zh-CN" altLang="en-US" sz="2800" b="1" dirty="0">
                <a:latin typeface="楷体_GB2312" pitchFamily="1" charset="-122"/>
                <a:ea typeface="楷体_GB2312" pitchFamily="1" charset="-122"/>
                <a:cs typeface="Times New Roman" panose="02020503050405090304" pitchFamily="18" charset="0"/>
              </a:rPr>
              <a:t>下图所示电路，电压源功率为（    ），电流源功率如何？（   ）</a:t>
            </a:r>
            <a:endParaRPr lang="zh-CN" altLang="en-US" sz="2800" b="1" dirty="0">
              <a:latin typeface="楷体_GB2312" pitchFamily="1" charset="-122"/>
              <a:ea typeface="楷体_GB2312" pitchFamily="1" charset="-122"/>
              <a:cs typeface="Times New Roman" panose="02020503050405090304" pitchFamily="18" charset="0"/>
            </a:endParaRPr>
          </a:p>
          <a:p>
            <a:endParaRPr lang="zh-CN" altLang="en-US" b="1" dirty="0">
              <a:ea typeface="楷体_GB2312" pitchFamily="1" charset="-122"/>
              <a:cs typeface="Times New Roman" panose="02020503050405090304" pitchFamily="18" charset="0"/>
            </a:endParaRPr>
          </a:p>
        </p:txBody>
      </p:sp>
      <p:sp>
        <p:nvSpPr>
          <p:cNvPr id="5" name="Rectangle 5"/>
          <p:cNvSpPr>
            <a:spLocks noChangeArrowheads="1"/>
          </p:cNvSpPr>
          <p:nvPr/>
        </p:nvSpPr>
        <p:spPr bwMode="auto">
          <a:xfrm>
            <a:off x="1524317" y="4734218"/>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灯片编号占位符 8"/>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7"/>
          <p:cNvSpPr>
            <a:spLocks noChangeArrowheads="1"/>
          </p:cNvSpPr>
          <p:nvPr/>
        </p:nvSpPr>
        <p:spPr bwMode="auto">
          <a:xfrm>
            <a:off x="1644650" y="1905000"/>
            <a:ext cx="8915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8136" name="Rectangle 8"/>
          <p:cNvSpPr>
            <a:spLocks noChangeArrowheads="1"/>
          </p:cNvSpPr>
          <p:nvPr/>
        </p:nvSpPr>
        <p:spPr bwMode="auto">
          <a:xfrm>
            <a:off x="2286000" y="914400"/>
            <a:ext cx="447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latin typeface="Times New Roman" panose="02020503050405090304" pitchFamily="18" charset="0"/>
              </a:rPr>
              <a:t>不同类型 FET </a:t>
            </a:r>
            <a:r>
              <a:rPr lang="zh-CN" altLang="zh-CN" sz="2400" b="1" u="sng">
                <a:solidFill>
                  <a:srgbClr val="0033CC"/>
                </a:solidFill>
                <a:latin typeface="Times New Roman" panose="02020503050405090304" pitchFamily="18" charset="0"/>
              </a:rPr>
              <a:t>转移特性比较</a:t>
            </a:r>
            <a:endParaRPr lang="zh-CN" altLang="zh-CN" sz="2400" b="1" u="sng">
              <a:solidFill>
                <a:srgbClr val="0033CC"/>
              </a:solidFill>
              <a:latin typeface="Times New Roman" panose="02020503050405090304" pitchFamily="18" charset="0"/>
            </a:endParaRPr>
          </a:p>
        </p:txBody>
      </p:sp>
      <p:sp>
        <p:nvSpPr>
          <p:cNvPr id="48137" name="Rectangle 9"/>
          <p:cNvSpPr>
            <a:spLocks noChangeArrowheads="1"/>
          </p:cNvSpPr>
          <p:nvPr/>
        </p:nvSpPr>
        <p:spPr bwMode="auto">
          <a:xfrm>
            <a:off x="4178301" y="227806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Times New Roman" panose="02020503050405090304" pitchFamily="18" charset="0"/>
              </a:rPr>
              <a:t>结型</a:t>
            </a:r>
            <a:endParaRPr lang="zh-CN" altLang="zh-CN" sz="2400" b="1">
              <a:solidFill>
                <a:srgbClr val="0033CC"/>
              </a:solidFill>
              <a:latin typeface="Times New Roman" panose="02020503050405090304" pitchFamily="18" charset="0"/>
            </a:endParaRPr>
          </a:p>
        </p:txBody>
      </p:sp>
      <p:sp>
        <p:nvSpPr>
          <p:cNvPr id="48138" name="Rectangle 10"/>
          <p:cNvSpPr>
            <a:spLocks noChangeArrowheads="1"/>
          </p:cNvSpPr>
          <p:nvPr/>
        </p:nvSpPr>
        <p:spPr bwMode="auto">
          <a:xfrm>
            <a:off x="2590801" y="1528764"/>
            <a:ext cx="1514475" cy="528637"/>
          </a:xfrm>
          <a:prstGeom prst="rect">
            <a:avLst/>
          </a:prstGeom>
          <a:noFill/>
          <a:ln w="9525" cmpd="sng">
            <a:solidFill>
              <a:srgbClr val="800080"/>
            </a:solidFill>
            <a:miter lim="800000"/>
          </a:ln>
          <a:effectLst/>
          <a:extLst>
            <a:ext uri="{909E8E84-426E-40DD-AFC4-6F175D3DCCD1}">
              <a14:hiddenFill xmlns:a14="http://schemas.microsoft.com/office/drawing/2010/main">
                <a:solidFill>
                  <a:srgbClr val="0033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zh-CN" sz="2800" b="1">
                <a:solidFill>
                  <a:srgbClr val="FF0000"/>
                </a:solidFill>
                <a:latin typeface="Times New Roman" panose="02020503050405090304" pitchFamily="18" charset="0"/>
              </a:rPr>
              <a:t>N 沟道</a:t>
            </a:r>
            <a:endParaRPr lang="zh-CN" altLang="zh-CN" sz="2800" b="1">
              <a:solidFill>
                <a:srgbClr val="FF0000"/>
              </a:solidFill>
              <a:latin typeface="Times New Roman" panose="02020503050405090304" pitchFamily="18" charset="0"/>
            </a:endParaRPr>
          </a:p>
        </p:txBody>
      </p:sp>
      <p:grpSp>
        <p:nvGrpSpPr>
          <p:cNvPr id="48139" name="Group 11"/>
          <p:cNvGrpSpPr/>
          <p:nvPr/>
        </p:nvGrpSpPr>
        <p:grpSpPr bwMode="auto">
          <a:xfrm>
            <a:off x="4133851" y="1916114"/>
            <a:ext cx="3349625" cy="2117725"/>
            <a:chOff x="0" y="0"/>
            <a:chExt cx="2110" cy="1334"/>
          </a:xfrm>
        </p:grpSpPr>
        <p:sp>
          <p:nvSpPr>
            <p:cNvPr id="48140" name="Line 12"/>
            <p:cNvSpPr>
              <a:spLocks noChangeShapeType="1"/>
            </p:cNvSpPr>
            <p:nvPr/>
          </p:nvSpPr>
          <p:spPr bwMode="auto">
            <a:xfrm flipV="1">
              <a:off x="0" y="1104"/>
              <a:ext cx="1548" cy="0"/>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1" name="Line 13"/>
            <p:cNvSpPr>
              <a:spLocks noChangeShapeType="1"/>
            </p:cNvSpPr>
            <p:nvPr/>
          </p:nvSpPr>
          <p:spPr bwMode="auto">
            <a:xfrm flipV="1">
              <a:off x="708" y="240"/>
              <a:ext cx="0" cy="864"/>
            </a:xfrm>
            <a:prstGeom prst="line">
              <a:avLst/>
            </a:prstGeom>
            <a:noFill/>
            <a:ln w="19050" cmpd="sng">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2" name="Text Box 14"/>
            <p:cNvSpPr txBox="1">
              <a:spLocks noChangeArrowheads="1"/>
            </p:cNvSpPr>
            <p:nvPr/>
          </p:nvSpPr>
          <p:spPr bwMode="auto">
            <a:xfrm>
              <a:off x="1476" y="960"/>
              <a:ext cx="6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i="1">
                  <a:latin typeface="Times New Roman" panose="02020503050405090304" pitchFamily="18" charset="0"/>
                </a:rPr>
                <a:t>u</a:t>
              </a:r>
              <a:r>
                <a:rPr lang="zh-CN" altLang="zh-CN" sz="2400" b="1" baseline="-25000">
                  <a:latin typeface="Times New Roman" panose="02020503050405090304" pitchFamily="18" charset="0"/>
                </a:rPr>
                <a:t>GS</a:t>
              </a:r>
              <a:r>
                <a:rPr lang="zh-CN" altLang="zh-CN" sz="2400" b="1">
                  <a:latin typeface="Times New Roman" panose="02020503050405090304" pitchFamily="18" charset="0"/>
                </a:rPr>
                <a:t> /V</a:t>
              </a:r>
              <a:endParaRPr lang="zh-CN" altLang="zh-CN" sz="2400" b="1">
                <a:latin typeface="Times New Roman" panose="02020503050405090304" pitchFamily="18" charset="0"/>
              </a:endParaRPr>
            </a:p>
          </p:txBody>
        </p:sp>
        <p:sp>
          <p:nvSpPr>
            <p:cNvPr id="48143" name="Text Box 15"/>
            <p:cNvSpPr txBox="1">
              <a:spLocks noChangeArrowheads="1"/>
            </p:cNvSpPr>
            <p:nvPr/>
          </p:nvSpPr>
          <p:spPr bwMode="auto">
            <a:xfrm>
              <a:off x="660" y="0"/>
              <a:ext cx="6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i="1">
                  <a:latin typeface="Times New Roman" panose="02020503050405090304" pitchFamily="18" charset="0"/>
                </a:rPr>
                <a:t>i</a:t>
              </a:r>
              <a:r>
                <a:rPr lang="zh-CN" altLang="zh-CN" sz="2400" b="1" baseline="-25000">
                  <a:latin typeface="Times New Roman" panose="02020503050405090304" pitchFamily="18" charset="0"/>
                </a:rPr>
                <a:t>D</a:t>
              </a:r>
              <a:r>
                <a:rPr lang="zh-CN" altLang="zh-CN" sz="2400" b="1">
                  <a:latin typeface="Times New Roman" panose="02020503050405090304" pitchFamily="18" charset="0"/>
                </a:rPr>
                <a:t> /mA</a:t>
              </a:r>
              <a:endParaRPr lang="zh-CN" altLang="zh-CN" sz="2400" b="1">
                <a:latin typeface="Times New Roman" panose="02020503050405090304" pitchFamily="18" charset="0"/>
              </a:endParaRPr>
            </a:p>
          </p:txBody>
        </p:sp>
        <p:sp>
          <p:nvSpPr>
            <p:cNvPr id="48144" name="Text Box 16"/>
            <p:cNvSpPr txBox="1">
              <a:spLocks noChangeArrowheads="1"/>
            </p:cNvSpPr>
            <p:nvPr/>
          </p:nvSpPr>
          <p:spPr bwMode="auto">
            <a:xfrm>
              <a:off x="530" y="10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i="1">
                  <a:latin typeface="Times New Roman" panose="02020503050405090304" pitchFamily="18" charset="0"/>
                </a:rPr>
                <a:t>O</a:t>
              </a:r>
              <a:endParaRPr lang="zh-CN" altLang="zh-CN" sz="2400" b="1" i="1">
                <a:latin typeface="Times New Roman" panose="02020503050405090304" pitchFamily="18" charset="0"/>
              </a:endParaRPr>
            </a:p>
          </p:txBody>
        </p:sp>
      </p:grpSp>
      <p:sp>
        <p:nvSpPr>
          <p:cNvPr id="48145" name="未知"/>
          <p:cNvSpPr/>
          <p:nvPr/>
        </p:nvSpPr>
        <p:spPr bwMode="auto">
          <a:xfrm>
            <a:off x="5734050" y="2373313"/>
            <a:ext cx="838200" cy="1295400"/>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99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6" name="Rectangle 18"/>
          <p:cNvSpPr>
            <a:spLocks noChangeArrowheads="1"/>
          </p:cNvSpPr>
          <p:nvPr/>
        </p:nvSpPr>
        <p:spPr bwMode="auto">
          <a:xfrm>
            <a:off x="6523039" y="24384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993300"/>
                </a:solidFill>
                <a:latin typeface="Times New Roman" panose="02020503050405090304" pitchFamily="18" charset="0"/>
              </a:rPr>
              <a:t>增强型</a:t>
            </a:r>
            <a:endParaRPr lang="zh-CN" altLang="zh-CN" sz="2400" b="1">
              <a:solidFill>
                <a:srgbClr val="993300"/>
              </a:solidFill>
              <a:latin typeface="Times New Roman" panose="02020503050405090304" pitchFamily="18" charset="0"/>
            </a:endParaRPr>
          </a:p>
        </p:txBody>
      </p:sp>
      <p:sp>
        <p:nvSpPr>
          <p:cNvPr id="48147" name="未知"/>
          <p:cNvSpPr/>
          <p:nvPr/>
        </p:nvSpPr>
        <p:spPr bwMode="auto">
          <a:xfrm>
            <a:off x="4819650" y="2392363"/>
            <a:ext cx="838200" cy="1295400"/>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99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48" name="Rectangle 20"/>
          <p:cNvSpPr>
            <a:spLocks noChangeArrowheads="1"/>
          </p:cNvSpPr>
          <p:nvPr/>
        </p:nvSpPr>
        <p:spPr bwMode="auto">
          <a:xfrm>
            <a:off x="5373688" y="2590800"/>
            <a:ext cx="1331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a:solidFill>
                  <a:srgbClr val="993300"/>
                </a:solidFill>
                <a:latin typeface="Times New Roman" panose="02020503050405090304" pitchFamily="18" charset="0"/>
              </a:rPr>
              <a:t>耗尽型</a:t>
            </a:r>
            <a:endParaRPr lang="zh-CN" altLang="zh-CN" sz="2400" b="1">
              <a:solidFill>
                <a:srgbClr val="993300"/>
              </a:solidFill>
              <a:latin typeface="Times New Roman" panose="02020503050405090304" pitchFamily="18" charset="0"/>
            </a:endParaRPr>
          </a:p>
        </p:txBody>
      </p:sp>
      <p:sp>
        <p:nvSpPr>
          <p:cNvPr id="48149" name="Rectangle 21"/>
          <p:cNvSpPr>
            <a:spLocks noChangeArrowheads="1"/>
          </p:cNvSpPr>
          <p:nvPr/>
        </p:nvSpPr>
        <p:spPr bwMode="auto">
          <a:xfrm>
            <a:off x="6211888" y="1905000"/>
            <a:ext cx="20177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600" b="1">
                <a:solidFill>
                  <a:srgbClr val="993300"/>
                </a:solidFill>
                <a:latin typeface="Times New Roman" panose="02020503050405090304" pitchFamily="18" charset="0"/>
              </a:rPr>
              <a:t>MOS 管</a:t>
            </a:r>
            <a:endParaRPr lang="zh-CN" altLang="zh-CN" sz="2600" b="1">
              <a:solidFill>
                <a:srgbClr val="993300"/>
              </a:solidFill>
              <a:latin typeface="Times New Roman" panose="02020503050405090304" pitchFamily="18" charset="0"/>
            </a:endParaRPr>
          </a:p>
        </p:txBody>
      </p:sp>
      <p:sp>
        <p:nvSpPr>
          <p:cNvPr id="48150" name="未知"/>
          <p:cNvSpPr/>
          <p:nvPr/>
        </p:nvSpPr>
        <p:spPr bwMode="auto">
          <a:xfrm>
            <a:off x="4191000" y="2716213"/>
            <a:ext cx="1066800" cy="971550"/>
          </a:xfrm>
          <a:custGeom>
            <a:avLst/>
            <a:gdLst>
              <a:gd name="T0" fmla="*/ 0 w 588"/>
              <a:gd name="T1" fmla="*/ 1122 h 1122"/>
              <a:gd name="T2" fmla="*/ 168 w 588"/>
              <a:gd name="T3" fmla="*/ 1014 h 1122"/>
              <a:gd name="T4" fmla="*/ 294 w 588"/>
              <a:gd name="T5" fmla="*/ 864 h 1122"/>
              <a:gd name="T6" fmla="*/ 396 w 588"/>
              <a:gd name="T7" fmla="*/ 684 h 1122"/>
              <a:gd name="T8" fmla="*/ 504 w 588"/>
              <a:gd name="T9" fmla="*/ 408 h 1122"/>
              <a:gd name="T10" fmla="*/ 588 w 588"/>
              <a:gd name="T11" fmla="*/ 0 h 1122"/>
            </a:gdLst>
            <a:ahLst/>
            <a:cxnLst>
              <a:cxn ang="0">
                <a:pos x="T0" y="T1"/>
              </a:cxn>
              <a:cxn ang="0">
                <a:pos x="T2" y="T3"/>
              </a:cxn>
              <a:cxn ang="0">
                <a:pos x="T4" y="T5"/>
              </a:cxn>
              <a:cxn ang="0">
                <a:pos x="T6" y="T7"/>
              </a:cxn>
              <a:cxn ang="0">
                <a:pos x="T8" y="T9"/>
              </a:cxn>
              <a:cxn ang="0">
                <a:pos x="T10" y="T11"/>
              </a:cxn>
            </a:cxnLst>
            <a:rect l="0" t="0" r="r" b="b"/>
            <a:pathLst>
              <a:path w="588" h="1122">
                <a:moveTo>
                  <a:pt x="0" y="1122"/>
                </a:moveTo>
                <a:cubicBezTo>
                  <a:pt x="28" y="1104"/>
                  <a:pt x="119" y="1057"/>
                  <a:pt x="168" y="1014"/>
                </a:cubicBezTo>
                <a:cubicBezTo>
                  <a:pt x="217" y="971"/>
                  <a:pt x="256" y="919"/>
                  <a:pt x="294" y="864"/>
                </a:cubicBezTo>
                <a:cubicBezTo>
                  <a:pt x="332" y="809"/>
                  <a:pt x="361" y="760"/>
                  <a:pt x="396" y="684"/>
                </a:cubicBezTo>
                <a:cubicBezTo>
                  <a:pt x="431" y="608"/>
                  <a:pt x="472" y="522"/>
                  <a:pt x="504" y="408"/>
                </a:cubicBezTo>
                <a:cubicBezTo>
                  <a:pt x="536" y="294"/>
                  <a:pt x="571" y="85"/>
                  <a:pt x="588" y="0"/>
                </a:cubicBezTo>
              </a:path>
            </a:pathLst>
          </a:custGeom>
          <a:noFill/>
          <a:ln w="38100" cmpd="sng">
            <a:solidFill>
              <a:srgbClr val="0033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51" name="Rectangle 23"/>
          <p:cNvSpPr>
            <a:spLocks noChangeArrowheads="1"/>
          </p:cNvSpPr>
          <p:nvPr/>
        </p:nvSpPr>
        <p:spPr bwMode="auto">
          <a:xfrm>
            <a:off x="3770314" y="2667000"/>
            <a:ext cx="1411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400" b="1">
                <a:solidFill>
                  <a:srgbClr val="0033CC"/>
                </a:solidFill>
                <a:latin typeface="宋体" pitchFamily="2" charset="-122"/>
              </a:rPr>
              <a:t>(耗尽型)</a:t>
            </a:r>
            <a:endParaRPr lang="zh-CN" altLang="zh-CN" sz="2400" b="1">
              <a:solidFill>
                <a:srgbClr val="0033CC"/>
              </a:solidFill>
              <a:latin typeface="宋体" pitchFamily="2" charset="-122"/>
            </a:endParaRPr>
          </a:p>
        </p:txBody>
      </p:sp>
      <p:graphicFrame>
        <p:nvGraphicFramePr>
          <p:cNvPr id="48152" name="Object 24"/>
          <p:cNvGraphicFramePr>
            <a:graphicFrameLocks noChangeAspect="1"/>
          </p:cNvGraphicFramePr>
          <p:nvPr/>
        </p:nvGraphicFramePr>
        <p:xfrm>
          <a:off x="6523039" y="4219576"/>
          <a:ext cx="3082925" cy="1038225"/>
        </p:xfrm>
        <a:graphic>
          <a:graphicData uri="http://schemas.openxmlformats.org/presentationml/2006/ole">
            <mc:AlternateContent xmlns:mc="http://schemas.openxmlformats.org/markup-compatibility/2006">
              <mc:Choice xmlns:v="urn:schemas-microsoft-com:vml" Requires="v">
                <p:oleObj spid="_x0000_s4" name="" r:id="rId1" imgW="1320800" imgH="444500" progId="Equation.3">
                  <p:embed/>
                </p:oleObj>
              </mc:Choice>
              <mc:Fallback>
                <p:oleObj name="" r:id="rId1" imgW="1320800" imgH="444500" progId="Equation.3">
                  <p:embed/>
                  <p:pic>
                    <p:nvPicPr>
                      <p:cNvPr id="0" name="Object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039" y="4219576"/>
                        <a:ext cx="3082925" cy="1038225"/>
                      </a:xfrm>
                      <a:prstGeom prst="rect">
                        <a:avLst/>
                      </a:prstGeom>
                      <a:solidFill>
                        <a:srgbClr val="CC99FF">
                          <a:alpha val="50000"/>
                        </a:srgbClr>
                      </a:solidFill>
                      <a:ln w="9525" cmpd="sng">
                        <a:solidFill>
                          <a:srgbClr val="8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53" name="Rectangle 25"/>
          <p:cNvSpPr>
            <a:spLocks noChangeArrowheads="1"/>
          </p:cNvSpPr>
          <p:nvPr/>
        </p:nvSpPr>
        <p:spPr bwMode="auto">
          <a:xfrm>
            <a:off x="5181600" y="273526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i="1">
                <a:solidFill>
                  <a:srgbClr val="0033CC"/>
                </a:solidFill>
                <a:latin typeface="Times New Roman" panose="02020503050405090304" pitchFamily="18" charset="0"/>
              </a:rPr>
              <a:t>I</a:t>
            </a:r>
            <a:r>
              <a:rPr lang="zh-CN" altLang="zh-CN" sz="2400" b="1" baseline="-25000">
                <a:solidFill>
                  <a:srgbClr val="0033CC"/>
                </a:solidFill>
                <a:latin typeface="Times New Roman" panose="02020503050405090304" pitchFamily="18" charset="0"/>
              </a:rPr>
              <a:t>DSS</a:t>
            </a:r>
            <a:endParaRPr lang="zh-CN" altLang="zh-CN" sz="2400" b="1" baseline="-25000">
              <a:solidFill>
                <a:srgbClr val="0033CC"/>
              </a:solidFill>
              <a:latin typeface="Times New Roman" panose="02020503050405090304" pitchFamily="18" charset="0"/>
            </a:endParaRPr>
          </a:p>
        </p:txBody>
      </p:sp>
      <p:sp>
        <p:nvSpPr>
          <p:cNvPr id="48154" name="AutoShape 26"/>
          <p:cNvSpPr>
            <a:spLocks noChangeArrowheads="1"/>
          </p:cNvSpPr>
          <p:nvPr/>
        </p:nvSpPr>
        <p:spPr bwMode="auto">
          <a:xfrm>
            <a:off x="7483475" y="2735264"/>
            <a:ext cx="1600200" cy="841375"/>
          </a:xfrm>
          <a:prstGeom prst="wedgeRoundRectCallout">
            <a:avLst>
              <a:gd name="adj1" fmla="val -156847"/>
              <a:gd name="adj2" fmla="val 58301"/>
              <a:gd name="adj3" fmla="val 16667"/>
            </a:avLst>
          </a:prstGeom>
          <a:solidFill>
            <a:srgbClr val="FF0000">
              <a:alpha val="50000"/>
            </a:srgbClr>
          </a:solidFill>
          <a:ln w="9525" cmpd="sng">
            <a:solidFill>
              <a:srgbClr val="00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pPr>
            <a:r>
              <a:rPr lang="zh-CN" altLang="zh-CN" sz="2400" b="1">
                <a:solidFill>
                  <a:schemeClr val="bg1"/>
                </a:solidFill>
                <a:latin typeface="Times New Roman" panose="02020503050405090304" pitchFamily="18" charset="0"/>
              </a:rPr>
              <a:t>开启电压</a:t>
            </a:r>
            <a:endParaRPr lang="zh-CN" altLang="zh-CN" sz="2400" b="1">
              <a:solidFill>
                <a:schemeClr val="bg1"/>
              </a:solidFill>
              <a:latin typeface="Times New Roman" panose="02020503050405090304" pitchFamily="18" charset="0"/>
            </a:endParaRPr>
          </a:p>
          <a:p>
            <a:pPr>
              <a:lnSpc>
                <a:spcPct val="80000"/>
              </a:lnSpc>
            </a:pPr>
            <a:r>
              <a:rPr lang="zh-CN" altLang="zh-CN" sz="2800" b="1" i="1">
                <a:solidFill>
                  <a:schemeClr val="bg1"/>
                </a:solidFill>
                <a:latin typeface="Times New Roman" panose="02020503050405090304" pitchFamily="18" charset="0"/>
              </a:rPr>
              <a:t>U</a:t>
            </a:r>
            <a:r>
              <a:rPr lang="zh-CN" altLang="zh-CN" sz="2800" b="1" baseline="-25000">
                <a:solidFill>
                  <a:schemeClr val="bg1"/>
                </a:solidFill>
                <a:latin typeface="Times New Roman" panose="02020503050405090304" pitchFamily="18" charset="0"/>
              </a:rPr>
              <a:t>GS(th)</a:t>
            </a:r>
            <a:endParaRPr lang="zh-CN" altLang="zh-CN" sz="2800" b="1" baseline="-25000">
              <a:solidFill>
                <a:schemeClr val="bg1"/>
              </a:solidFill>
              <a:latin typeface="Times New Roman" panose="02020503050405090304" pitchFamily="18" charset="0"/>
            </a:endParaRPr>
          </a:p>
          <a:p>
            <a:pPr algn="ctr"/>
            <a:endParaRPr lang="zh-CN" altLang="zh-CN" sz="2400" b="1">
              <a:solidFill>
                <a:srgbClr val="993300"/>
              </a:solidFill>
              <a:latin typeface="Times New Roman" panose="02020503050405090304" pitchFamily="18" charset="0"/>
            </a:endParaRPr>
          </a:p>
        </p:txBody>
      </p:sp>
      <p:sp>
        <p:nvSpPr>
          <p:cNvPr id="48155" name="AutoShape 27"/>
          <p:cNvSpPr>
            <a:spLocks noChangeArrowheads="1"/>
          </p:cNvSpPr>
          <p:nvPr/>
        </p:nvSpPr>
        <p:spPr bwMode="auto">
          <a:xfrm>
            <a:off x="2578100" y="2835275"/>
            <a:ext cx="1600200" cy="852488"/>
          </a:xfrm>
          <a:prstGeom prst="wedgeRoundRectCallout">
            <a:avLst>
              <a:gd name="adj1" fmla="val 92065"/>
              <a:gd name="adj2" fmla="val 49630"/>
              <a:gd name="adj3" fmla="val 16667"/>
            </a:avLst>
          </a:prstGeom>
          <a:solidFill>
            <a:srgbClr val="FFCC99"/>
          </a:solidFill>
          <a:ln w="9525" cmpd="sng">
            <a:solidFill>
              <a:srgbClr val="FF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pPr>
            <a:r>
              <a:rPr lang="zh-CN" altLang="zh-CN" sz="2400" b="1">
                <a:solidFill>
                  <a:srgbClr val="0033CC"/>
                </a:solidFill>
                <a:latin typeface="Times New Roman" panose="02020503050405090304" pitchFamily="18" charset="0"/>
              </a:rPr>
              <a:t>夹断电压</a:t>
            </a:r>
            <a:r>
              <a:rPr lang="zh-CN" altLang="zh-CN" sz="2800" b="1" i="1">
                <a:solidFill>
                  <a:srgbClr val="0033CC"/>
                </a:solidFill>
                <a:latin typeface="Times New Roman" panose="02020503050405090304" pitchFamily="18" charset="0"/>
              </a:rPr>
              <a:t>U</a:t>
            </a:r>
            <a:r>
              <a:rPr lang="zh-CN" altLang="zh-CN" sz="2800" b="1" baseline="-25000">
                <a:solidFill>
                  <a:srgbClr val="0033CC"/>
                </a:solidFill>
                <a:latin typeface="Times New Roman" panose="02020503050405090304" pitchFamily="18" charset="0"/>
              </a:rPr>
              <a:t>GS(off)</a:t>
            </a:r>
            <a:endParaRPr lang="zh-CN" altLang="zh-CN" sz="2800" b="1" baseline="-25000">
              <a:solidFill>
                <a:srgbClr val="0033CC"/>
              </a:solidFill>
              <a:latin typeface="Times New Roman" panose="02020503050405090304" pitchFamily="18" charset="0"/>
            </a:endParaRPr>
          </a:p>
        </p:txBody>
      </p:sp>
      <p:graphicFrame>
        <p:nvGraphicFramePr>
          <p:cNvPr id="48156" name="Object 28"/>
          <p:cNvGraphicFramePr>
            <a:graphicFrameLocks noChangeAspect="1"/>
          </p:cNvGraphicFramePr>
          <p:nvPr/>
        </p:nvGraphicFramePr>
        <p:xfrm>
          <a:off x="2408238" y="4191001"/>
          <a:ext cx="3230562" cy="1038225"/>
        </p:xfrm>
        <a:graphic>
          <a:graphicData uri="http://schemas.openxmlformats.org/presentationml/2006/ole">
            <mc:AlternateContent xmlns:mc="http://schemas.openxmlformats.org/markup-compatibility/2006">
              <mc:Choice xmlns:v="urn:schemas-microsoft-com:vml" Requires="v">
                <p:oleObj spid="_x0000_s2" name="" r:id="rId3" imgW="1384300" imgH="444500" progId="Equation.3">
                  <p:embed/>
                </p:oleObj>
              </mc:Choice>
              <mc:Fallback>
                <p:oleObj name="" r:id="rId3" imgW="1384300" imgH="4445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4191001"/>
                        <a:ext cx="3230562" cy="1038225"/>
                      </a:xfrm>
                      <a:prstGeom prst="rect">
                        <a:avLst/>
                      </a:prstGeom>
                      <a:solidFill>
                        <a:srgbClr val="FFCC00">
                          <a:alpha val="50000"/>
                        </a:srgbClr>
                      </a:solidFill>
                      <a:ln w="9525" cmpd="sng">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57" name="Rectangle 29"/>
          <p:cNvSpPr>
            <a:spLocks noChangeArrowheads="1"/>
          </p:cNvSpPr>
          <p:nvPr/>
        </p:nvSpPr>
        <p:spPr bwMode="auto">
          <a:xfrm>
            <a:off x="3810000" y="5530850"/>
            <a:ext cx="4724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600" b="1" i="1">
                <a:solidFill>
                  <a:srgbClr val="996600"/>
                </a:solidFill>
                <a:latin typeface="Times New Roman" panose="02020503050405090304" pitchFamily="18" charset="0"/>
              </a:rPr>
              <a:t>I</a:t>
            </a:r>
            <a:r>
              <a:rPr lang="zh-CN" altLang="zh-CN" sz="2600" b="1" baseline="-25000">
                <a:solidFill>
                  <a:srgbClr val="996600"/>
                </a:solidFill>
                <a:latin typeface="Times New Roman" panose="02020503050405090304" pitchFamily="18" charset="0"/>
              </a:rPr>
              <a:t>DO</a:t>
            </a:r>
            <a:r>
              <a:rPr lang="zh-CN" altLang="zh-CN" sz="2600" b="1">
                <a:solidFill>
                  <a:srgbClr val="996600"/>
                </a:solidFill>
                <a:latin typeface="Times New Roman" panose="02020503050405090304" pitchFamily="18" charset="0"/>
              </a:rPr>
              <a:t> </a:t>
            </a:r>
            <a:r>
              <a:rPr lang="zh-CN" altLang="zh-CN" sz="2600" b="1">
                <a:latin typeface="Times New Roman" panose="02020503050405090304" pitchFamily="18" charset="0"/>
              </a:rPr>
              <a:t>是 </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 </a:t>
            </a:r>
            <a:r>
              <a:rPr lang="zh-CN" altLang="zh-CN" sz="2600" b="1">
                <a:latin typeface="Times New Roman" panose="02020503050405090304" pitchFamily="18" charset="0"/>
              </a:rPr>
              <a:t>= 2</a:t>
            </a:r>
            <a:r>
              <a:rPr lang="zh-CN" altLang="zh-CN" sz="2600" b="1" i="1">
                <a:latin typeface="Times New Roman" panose="02020503050405090304" pitchFamily="18" charset="0"/>
              </a:rPr>
              <a:t>U</a:t>
            </a:r>
            <a:r>
              <a:rPr lang="zh-CN" altLang="zh-CN" sz="2600" b="1" baseline="-25000">
                <a:latin typeface="Times New Roman" panose="02020503050405090304" pitchFamily="18" charset="0"/>
              </a:rPr>
              <a:t>GS(th) </a:t>
            </a:r>
            <a:r>
              <a:rPr lang="zh-CN" altLang="zh-CN" sz="2600" b="1">
                <a:latin typeface="Times New Roman" panose="02020503050405090304" pitchFamily="18" charset="0"/>
              </a:rPr>
              <a:t>时的 </a:t>
            </a:r>
            <a:r>
              <a:rPr lang="zh-CN" altLang="zh-CN" sz="2600" b="1" i="1">
                <a:latin typeface="Times New Roman" panose="02020503050405090304" pitchFamily="18" charset="0"/>
              </a:rPr>
              <a:t>i</a:t>
            </a:r>
            <a:r>
              <a:rPr lang="zh-CN" altLang="zh-CN" sz="2600" b="1" baseline="-25000">
                <a:latin typeface="Times New Roman" panose="02020503050405090304" pitchFamily="18" charset="0"/>
              </a:rPr>
              <a:t>D </a:t>
            </a:r>
            <a:r>
              <a:rPr lang="zh-CN" altLang="zh-CN" sz="2600" b="1">
                <a:latin typeface="Times New Roman" panose="02020503050405090304" pitchFamily="18" charset="0"/>
              </a:rPr>
              <a:t>值</a:t>
            </a:r>
            <a:endParaRPr lang="zh-CN" altLang="zh-CN" sz="2600" b="1">
              <a:latin typeface="Times New Roman" panose="02020503050405090304" pitchFamily="18" charset="0"/>
            </a:endParaRPr>
          </a:p>
        </p:txBody>
      </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wd">
                                    <p:tmPct val="100000"/>
                                  </p:iterate>
                                  <p:childTnLst>
                                    <p:set>
                                      <p:cBhvr>
                                        <p:cTn id="6" dur="1" fill="hold">
                                          <p:stCondLst>
                                            <p:cond delay="0"/>
                                          </p:stCondLst>
                                        </p:cTn>
                                        <p:tgtEl>
                                          <p:spTgt spid="48136">
                                            <p:txEl>
                                              <p:pRg st="0" end="0"/>
                                            </p:txEl>
                                          </p:spTgt>
                                        </p:tgtEl>
                                        <p:attrNameLst>
                                          <p:attrName>style.visibility</p:attrName>
                                        </p:attrNameLst>
                                      </p:cBhvr>
                                      <p:to>
                                        <p:strVal val="visible"/>
                                      </p:to>
                                    </p:set>
                                    <p:animEffect transition="in" filter="wipe(left)">
                                      <p:cBhvr>
                                        <p:cTn id="7" dur="300"/>
                                        <p:tgtEl>
                                          <p:spTgt spid="48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slide(fromBottom)">
                                      <p:cBhvr>
                                        <p:cTn id="12" dur="500"/>
                                        <p:tgtEl>
                                          <p:spTgt spid="4813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8139"/>
                                        </p:tgtEl>
                                        <p:attrNameLst>
                                          <p:attrName>style.visibility</p:attrName>
                                        </p:attrNameLst>
                                      </p:cBhvr>
                                      <p:to>
                                        <p:strVal val="visible"/>
                                      </p:to>
                                    </p:set>
                                    <p:animEffect transition="in" filter="box(out)">
                                      <p:cBhvr>
                                        <p:cTn id="17" dur="500"/>
                                        <p:tgtEl>
                                          <p:spTgt spid="4813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8149"/>
                                        </p:tgtEl>
                                        <p:attrNameLst>
                                          <p:attrName>style.visibility</p:attrName>
                                        </p:attrNameLst>
                                      </p:cBhvr>
                                      <p:to>
                                        <p:strVal val="visible"/>
                                      </p:to>
                                    </p:set>
                                    <p:animEffect transition="in" filter="slide(fromBottom)">
                                      <p:cBhvr>
                                        <p:cTn id="22" dur="500"/>
                                        <p:tgtEl>
                                          <p:spTgt spid="481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145"/>
                                        </p:tgtEl>
                                        <p:attrNameLst>
                                          <p:attrName>style.visibility</p:attrName>
                                        </p:attrNameLst>
                                      </p:cBhvr>
                                      <p:to>
                                        <p:strVal val="visible"/>
                                      </p:to>
                                    </p:set>
                                    <p:animEffect transition="in" filter="wipe(left)">
                                      <p:cBhvr>
                                        <p:cTn id="27" dur="500"/>
                                        <p:tgtEl>
                                          <p:spTgt spid="48145"/>
                                        </p:tgtEl>
                                      </p:cBhvr>
                                    </p:animEffec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48146"/>
                                        </p:tgtEl>
                                        <p:attrNameLst>
                                          <p:attrName>style.visibility</p:attrName>
                                        </p:attrNameLst>
                                      </p:cBhvr>
                                      <p:to>
                                        <p:strVal val="visible"/>
                                      </p:to>
                                    </p:set>
                                    <p:animEffect transition="in" filter="slide(fromBottom)">
                                      <p:cBhvr>
                                        <p:cTn id="31" dur="500"/>
                                        <p:tgtEl>
                                          <p:spTgt spid="481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8147"/>
                                        </p:tgtEl>
                                        <p:attrNameLst>
                                          <p:attrName>style.visibility</p:attrName>
                                        </p:attrNameLst>
                                      </p:cBhvr>
                                      <p:to>
                                        <p:strVal val="visible"/>
                                      </p:to>
                                    </p:set>
                                    <p:animEffect transition="in" filter="wipe(left)">
                                      <p:cBhvr>
                                        <p:cTn id="36" dur="500"/>
                                        <p:tgtEl>
                                          <p:spTgt spid="48147"/>
                                        </p:tgtEl>
                                      </p:cBhvr>
                                    </p:animEffect>
                                  </p:childTnLst>
                                </p:cTn>
                              </p:par>
                            </p:childTnLst>
                          </p:cTn>
                        </p:par>
                        <p:par>
                          <p:cTn id="37" fill="hold">
                            <p:stCondLst>
                              <p:cond delay="500"/>
                            </p:stCondLst>
                            <p:childTnLst>
                              <p:par>
                                <p:cTn id="38" presetID="12" presetClass="entr" presetSubtype="4" fill="hold" nodeType="afterEffect">
                                  <p:stCondLst>
                                    <p:cond delay="0"/>
                                  </p:stCondLst>
                                  <p:childTnLst>
                                    <p:set>
                                      <p:cBhvr>
                                        <p:cTn id="39" dur="1" fill="hold">
                                          <p:stCondLst>
                                            <p:cond delay="0"/>
                                          </p:stCondLst>
                                        </p:cTn>
                                        <p:tgtEl>
                                          <p:spTgt spid="48148"/>
                                        </p:tgtEl>
                                        <p:attrNameLst>
                                          <p:attrName>style.visibility</p:attrName>
                                        </p:attrNameLst>
                                      </p:cBhvr>
                                      <p:to>
                                        <p:strVal val="visible"/>
                                      </p:to>
                                    </p:set>
                                    <p:animEffect transition="in" filter="slide(fromBottom)">
                                      <p:cBhvr>
                                        <p:cTn id="40" dur="500"/>
                                        <p:tgtEl>
                                          <p:spTgt spid="4814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8150"/>
                                        </p:tgtEl>
                                        <p:attrNameLst>
                                          <p:attrName>style.visibility</p:attrName>
                                        </p:attrNameLst>
                                      </p:cBhvr>
                                      <p:to>
                                        <p:strVal val="visible"/>
                                      </p:to>
                                    </p:set>
                                    <p:animEffect transition="in" filter="wipe(left)">
                                      <p:cBhvr>
                                        <p:cTn id="45" dur="500"/>
                                        <p:tgtEl>
                                          <p:spTgt spid="48150"/>
                                        </p:tgtEl>
                                      </p:cBhvr>
                                    </p:animEffect>
                                  </p:childTnLst>
                                </p:cTn>
                              </p:par>
                            </p:childTnLst>
                          </p:cTn>
                        </p:par>
                        <p:par>
                          <p:cTn id="46" fill="hold">
                            <p:stCondLst>
                              <p:cond delay="500"/>
                            </p:stCondLst>
                            <p:childTnLst>
                              <p:par>
                                <p:cTn id="47" presetID="12" presetClass="entr" presetSubtype="4" fill="hold" nodeType="afterEffect">
                                  <p:stCondLst>
                                    <p:cond delay="0"/>
                                  </p:stCondLst>
                                  <p:childTnLst>
                                    <p:set>
                                      <p:cBhvr>
                                        <p:cTn id="48" dur="1" fill="hold">
                                          <p:stCondLst>
                                            <p:cond delay="0"/>
                                          </p:stCondLst>
                                        </p:cTn>
                                        <p:tgtEl>
                                          <p:spTgt spid="48137"/>
                                        </p:tgtEl>
                                        <p:attrNameLst>
                                          <p:attrName>style.visibility</p:attrName>
                                        </p:attrNameLst>
                                      </p:cBhvr>
                                      <p:to>
                                        <p:strVal val="visible"/>
                                      </p:to>
                                    </p:set>
                                    <p:animEffect transition="in" filter="slide(fromBottom)">
                                      <p:cBhvr>
                                        <p:cTn id="49" dur="500"/>
                                        <p:tgtEl>
                                          <p:spTgt spid="4813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48151"/>
                                        </p:tgtEl>
                                        <p:attrNameLst>
                                          <p:attrName>style.visibility</p:attrName>
                                        </p:attrNameLst>
                                      </p:cBhvr>
                                      <p:to>
                                        <p:strVal val="visible"/>
                                      </p:to>
                                    </p:set>
                                    <p:animEffect transition="in" filter="slide(fromBottom)">
                                      <p:cBhvr>
                                        <p:cTn id="54" dur="500"/>
                                        <p:tgtEl>
                                          <p:spTgt spid="4815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154"/>
                                        </p:tgtEl>
                                        <p:attrNameLst>
                                          <p:attrName>style.visibility</p:attrName>
                                        </p:attrNameLst>
                                      </p:cBhvr>
                                      <p:to>
                                        <p:strVal val="visible"/>
                                      </p:to>
                                    </p:set>
                                    <p:animEffect transition="in" filter="wipe(left)">
                                      <p:cBhvr>
                                        <p:cTn id="59" dur="500"/>
                                        <p:tgtEl>
                                          <p:spTgt spid="481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48155"/>
                                        </p:tgtEl>
                                        <p:attrNameLst>
                                          <p:attrName>style.visibility</p:attrName>
                                        </p:attrNameLst>
                                      </p:cBhvr>
                                      <p:to>
                                        <p:strVal val="visible"/>
                                      </p:to>
                                    </p:set>
                                    <p:animEffect transition="in" filter="wipe(right)">
                                      <p:cBhvr>
                                        <p:cTn id="64" dur="500"/>
                                        <p:tgtEl>
                                          <p:spTgt spid="48155"/>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48152"/>
                                        </p:tgtEl>
                                        <p:attrNameLst>
                                          <p:attrName>style.visibility</p:attrName>
                                        </p:attrNameLst>
                                      </p:cBhvr>
                                      <p:to>
                                        <p:strVal val="visible"/>
                                      </p:to>
                                    </p:set>
                                    <p:animEffect transition="in" filter="slide(fromBottom)">
                                      <p:cBhvr>
                                        <p:cTn id="69" dur="500"/>
                                        <p:tgtEl>
                                          <p:spTgt spid="4815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8156"/>
                                        </p:tgtEl>
                                        <p:attrNameLst>
                                          <p:attrName>style.visibility</p:attrName>
                                        </p:attrNameLst>
                                      </p:cBhvr>
                                      <p:to>
                                        <p:strVal val="visible"/>
                                      </p:to>
                                    </p:set>
                                    <p:animEffect transition="in" filter="wipe(left)">
                                      <p:cBhvr>
                                        <p:cTn id="74" dur="500"/>
                                        <p:tgtEl>
                                          <p:spTgt spid="4815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8157">
                                            <p:txEl>
                                              <p:pRg st="0" end="0"/>
                                            </p:txEl>
                                          </p:spTgt>
                                        </p:tgtEl>
                                        <p:attrNameLst>
                                          <p:attrName>style.visibility</p:attrName>
                                        </p:attrNameLst>
                                      </p:cBhvr>
                                      <p:to>
                                        <p:strVal val="visible"/>
                                      </p:to>
                                    </p:set>
                                    <p:animEffect transition="in" filter="wipe(left)">
                                      <p:cBhvr>
                                        <p:cTn id="79" dur="500"/>
                                        <p:tgtEl>
                                          <p:spTgt spid="48157">
                                            <p:txEl>
                                              <p:pRg st="0" end="0"/>
                                            </p:txEl>
                                          </p:spTgt>
                                        </p:tgtEl>
                                      </p:cBhvr>
                                    </p:animEffect>
                                  </p:childTnLst>
                                </p:cTn>
                              </p:par>
                            </p:childTnLst>
                          </p:cTn>
                        </p:par>
                        <p:par>
                          <p:cTn id="80" fill="hold">
                            <p:stCondLst>
                              <p:cond delay="500"/>
                            </p:stCondLst>
                            <p:childTnLst>
                              <p:par>
                                <p:cTn id="81" presetID="12" presetClass="entr" presetSubtype="4" fill="hold" nodeType="afterEffect">
                                  <p:stCondLst>
                                    <p:cond delay="0"/>
                                  </p:stCondLst>
                                  <p:iterate type="lt">
                                    <p:tmPct val="100000"/>
                                  </p:iterate>
                                  <p:childTnLst>
                                    <p:set>
                                      <p:cBhvr>
                                        <p:cTn id="82" dur="1" fill="hold">
                                          <p:stCondLst>
                                            <p:cond delay="0"/>
                                          </p:stCondLst>
                                        </p:cTn>
                                        <p:tgtEl>
                                          <p:spTgt spid="48153"/>
                                        </p:tgtEl>
                                        <p:attrNameLst>
                                          <p:attrName>style.visibility</p:attrName>
                                        </p:attrNameLst>
                                      </p:cBhvr>
                                      <p:to>
                                        <p:strVal val="visible"/>
                                      </p:to>
                                    </p:set>
                                    <p:animEffect transition="in" filter="slide(fromBottom)">
                                      <p:cBhvr>
                                        <p:cTn id="83" dur="75"/>
                                        <p:tgtEl>
                                          <p:spTgt spid="48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utoUpdateAnimBg="0" build="p"/>
      <p:bldP spid="48137" grpId="0" autoUpdateAnimBg="0"/>
      <p:bldP spid="48138" grpId="0" animBg="1" autoUpdateAnimBg="0"/>
      <p:bldP spid="48146" grpId="0" autoUpdateAnimBg="0"/>
      <p:bldP spid="48148" grpId="0" autoUpdateAnimBg="0"/>
      <p:bldP spid="48149" grpId="0" autoUpdateAnimBg="0"/>
      <p:bldP spid="48151" grpId="0" autoUpdateAnimBg="0"/>
      <p:bldP spid="48153" grpId="0" autoUpdateAnimBg="0"/>
      <p:bldP spid="48154" grpId="0" animBg="1" autoUpdateAnimBg="0"/>
      <p:bldP spid="48155" grpId="0" animBg="1" autoUpdateAnimBg="0"/>
      <p:bldP spid="48157" grpId="0" autoUpdateAnimBg="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514600" y="806451"/>
            <a:ext cx="609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800" b="1">
                <a:solidFill>
                  <a:srgbClr val="FF3300"/>
                </a:solidFill>
                <a:latin typeface="Times New Roman" panose="02020503050405090304" pitchFamily="18" charset="0"/>
                <a:ea typeface="黑体" pitchFamily="49" charset="-122"/>
              </a:rPr>
              <a:t>　场效应管放大电路的特点</a:t>
            </a:r>
            <a:endParaRPr lang="zh-CN" altLang="zh-CN" sz="2800" b="1">
              <a:solidFill>
                <a:srgbClr val="FF3300"/>
              </a:solidFill>
              <a:latin typeface="Times New Roman" panose="02020503050405090304" pitchFamily="18" charset="0"/>
              <a:ea typeface="黑体" pitchFamily="49" charset="-122"/>
            </a:endParaRPr>
          </a:p>
        </p:txBody>
      </p:sp>
      <p:sp>
        <p:nvSpPr>
          <p:cNvPr id="69635" name="Text Box 3"/>
          <p:cNvSpPr txBox="1">
            <a:spLocks noChangeArrowheads="1"/>
          </p:cNvSpPr>
          <p:nvPr/>
        </p:nvSpPr>
        <p:spPr bwMode="auto">
          <a:xfrm>
            <a:off x="1905000" y="1524000"/>
            <a:ext cx="6324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1. 场效应管是压控元件；</a:t>
            </a:r>
            <a:endParaRPr lang="zh-CN" altLang="zh-CN" sz="2600" b="1">
              <a:latin typeface="Times New Roman" panose="02020503050405090304" pitchFamily="18" charset="0"/>
            </a:endParaRPr>
          </a:p>
        </p:txBody>
      </p:sp>
      <p:sp>
        <p:nvSpPr>
          <p:cNvPr id="69636" name="Text Box 4"/>
          <p:cNvSpPr txBox="1">
            <a:spLocks noChangeArrowheads="1"/>
          </p:cNvSpPr>
          <p:nvPr/>
        </p:nvSpPr>
        <p:spPr bwMode="auto">
          <a:xfrm>
            <a:off x="1905000" y="2297113"/>
            <a:ext cx="5715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2. 栅极几乎不取用电流，输入电阻高；</a:t>
            </a:r>
            <a:endParaRPr lang="zh-CN" altLang="zh-CN" sz="2600" b="1">
              <a:latin typeface="Times New Roman" panose="02020503050405090304" pitchFamily="18" charset="0"/>
            </a:endParaRPr>
          </a:p>
        </p:txBody>
      </p:sp>
      <p:sp>
        <p:nvSpPr>
          <p:cNvPr id="69637" name="Text Box 5"/>
          <p:cNvSpPr txBox="1">
            <a:spLocks noChangeArrowheads="1"/>
          </p:cNvSpPr>
          <p:nvPr/>
        </p:nvSpPr>
        <p:spPr bwMode="auto">
          <a:xfrm>
            <a:off x="1905000" y="3071813"/>
            <a:ext cx="8382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3. 一种载流子导电，噪声小，受温度及辐射影响小；</a:t>
            </a:r>
            <a:endParaRPr lang="zh-CN" altLang="zh-CN" sz="2600" b="1">
              <a:latin typeface="Times New Roman" panose="02020503050405090304" pitchFamily="18" charset="0"/>
            </a:endParaRPr>
          </a:p>
        </p:txBody>
      </p:sp>
      <p:sp>
        <p:nvSpPr>
          <p:cNvPr id="69638" name="Text Box 6"/>
          <p:cNvSpPr txBox="1">
            <a:spLocks noChangeArrowheads="1"/>
          </p:cNvSpPr>
          <p:nvPr/>
        </p:nvSpPr>
        <p:spPr bwMode="auto">
          <a:xfrm>
            <a:off x="1905000" y="3844925"/>
            <a:ext cx="5562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4. 制造工艺简单，利于大规模集成；</a:t>
            </a:r>
            <a:endParaRPr lang="zh-CN" altLang="zh-CN" sz="2600" b="1">
              <a:latin typeface="Times New Roman" panose="02020503050405090304" pitchFamily="18" charset="0"/>
            </a:endParaRPr>
          </a:p>
        </p:txBody>
      </p:sp>
      <p:sp>
        <p:nvSpPr>
          <p:cNvPr id="69639" name="Text Box 7"/>
          <p:cNvSpPr txBox="1">
            <a:spLocks noChangeArrowheads="1"/>
          </p:cNvSpPr>
          <p:nvPr/>
        </p:nvSpPr>
        <p:spPr bwMode="auto">
          <a:xfrm>
            <a:off x="1905000" y="4619626"/>
            <a:ext cx="838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5. 存放管子应将栅源极短路，焊接时烙铁外壳应良好接地，防止静电击穿管子；</a:t>
            </a:r>
            <a:endParaRPr lang="zh-CN" altLang="zh-CN" sz="2600" b="1">
              <a:latin typeface="Times New Roman" panose="02020503050405090304" pitchFamily="18" charset="0"/>
            </a:endParaRPr>
          </a:p>
        </p:txBody>
      </p:sp>
      <p:sp>
        <p:nvSpPr>
          <p:cNvPr id="69640" name="Text Box 8"/>
          <p:cNvSpPr txBox="1">
            <a:spLocks noChangeArrowheads="1"/>
          </p:cNvSpPr>
          <p:nvPr/>
        </p:nvSpPr>
        <p:spPr bwMode="auto">
          <a:xfrm>
            <a:off x="1905000" y="5791200"/>
            <a:ext cx="693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600" b="1">
                <a:latin typeface="Times New Roman" panose="02020503050405090304" pitchFamily="18" charset="0"/>
              </a:rPr>
              <a:t>6. 跨导较小，电压放大倍数一般比三极管低</a:t>
            </a:r>
            <a:endParaRPr lang="zh-CN" altLang="zh-CN" sz="2600" b="1">
              <a:latin typeface="Times New Roman" panose="02020503050405090304" pitchFamily="18" charset="0"/>
            </a:endParaRPr>
          </a:p>
        </p:txBody>
      </p:sp>
      <p:sp>
        <p:nvSpPr>
          <p:cNvPr id="4" name="灯片编号占位符 3"/>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blinds(horizontal)">
                                      <p:cBhvr>
                                        <p:cTn id="7" dur="500"/>
                                        <p:tgtEl>
                                          <p:spTgt spid="696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6"/>
                                        </p:tgtEl>
                                        <p:attrNameLst>
                                          <p:attrName>style.visibility</p:attrName>
                                        </p:attrNameLst>
                                      </p:cBhvr>
                                      <p:to>
                                        <p:strVal val="visible"/>
                                      </p:to>
                                    </p:set>
                                    <p:animEffect transition="in" filter="blinds(horizontal)">
                                      <p:cBhvr>
                                        <p:cTn id="12" dur="500"/>
                                        <p:tgtEl>
                                          <p:spTgt spid="696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637"/>
                                        </p:tgtEl>
                                        <p:attrNameLst>
                                          <p:attrName>style.visibility</p:attrName>
                                        </p:attrNameLst>
                                      </p:cBhvr>
                                      <p:to>
                                        <p:strVal val="visible"/>
                                      </p:to>
                                    </p:set>
                                    <p:animEffect transition="in" filter="blinds(horizontal)">
                                      <p:cBhvr>
                                        <p:cTn id="17" dur="500"/>
                                        <p:tgtEl>
                                          <p:spTgt spid="6963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638"/>
                                        </p:tgtEl>
                                        <p:attrNameLst>
                                          <p:attrName>style.visibility</p:attrName>
                                        </p:attrNameLst>
                                      </p:cBhvr>
                                      <p:to>
                                        <p:strVal val="visible"/>
                                      </p:to>
                                    </p:set>
                                    <p:animEffect transition="in" filter="blinds(horizontal)">
                                      <p:cBhvr>
                                        <p:cTn id="22" dur="500"/>
                                        <p:tgtEl>
                                          <p:spTgt spid="696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639"/>
                                        </p:tgtEl>
                                        <p:attrNameLst>
                                          <p:attrName>style.visibility</p:attrName>
                                        </p:attrNameLst>
                                      </p:cBhvr>
                                      <p:to>
                                        <p:strVal val="visible"/>
                                      </p:to>
                                    </p:set>
                                    <p:animEffect transition="in" filter="blinds(horizontal)">
                                      <p:cBhvr>
                                        <p:cTn id="27" dur="500"/>
                                        <p:tgtEl>
                                          <p:spTgt spid="696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9640"/>
                                        </p:tgtEl>
                                        <p:attrNameLst>
                                          <p:attrName>style.visibility</p:attrName>
                                        </p:attrNameLst>
                                      </p:cBhvr>
                                      <p:to>
                                        <p:strVal val="visible"/>
                                      </p:to>
                                    </p:set>
                                    <p:animEffect transition="in" filter="blinds(horizontal)">
                                      <p:cBhvr>
                                        <p:cTn id="32"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utoUpdateAnimBg="0"/>
      <p:bldP spid="69636" grpId="0" autoUpdateAnimBg="0"/>
      <p:bldP spid="69637" grpId="0" autoUpdateAnimBg="0"/>
      <p:bldP spid="69638" grpId="0" autoUpdateAnimBg="0"/>
      <p:bldP spid="69639" grpId="0" autoUpdateAnimBg="0"/>
      <p:bldP spid="69640" grpId="0" autoUpdateAnimBg="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1955800" y="684214"/>
            <a:ext cx="5302250" cy="657225"/>
          </a:xfrm>
        </p:spPr>
        <p:txBody>
          <a:bodyPr/>
          <a:lstStyle/>
          <a:p>
            <a:pPr eaLnBrk="1" hangingPunct="1"/>
            <a:r>
              <a:rPr lang="zh-CN" altLang="en-US" sz="2400"/>
              <a:t>◆ </a:t>
            </a:r>
            <a:r>
              <a:rPr lang="zh-CN" altLang="en-US" sz="2800" b="1">
                <a:latin typeface="幼圆" panose="02010509060101010101" pitchFamily="49" charset="-122"/>
                <a:ea typeface="幼圆" panose="02010509060101010101" pitchFamily="49" charset="-122"/>
              </a:rPr>
              <a:t>耗尽型</a:t>
            </a:r>
            <a:r>
              <a:rPr lang="en-US" altLang="zh-CN" sz="2800" b="1">
                <a:latin typeface="幼圆" panose="02010509060101010101" pitchFamily="49" charset="-122"/>
                <a:ea typeface="幼圆" panose="02010509060101010101" pitchFamily="49" charset="-122"/>
              </a:rPr>
              <a:t>NMOS</a:t>
            </a:r>
            <a:r>
              <a:rPr lang="zh-CN" altLang="en-US" sz="2800" b="1">
                <a:latin typeface="幼圆" panose="02010509060101010101" pitchFamily="49" charset="-122"/>
                <a:ea typeface="幼圆" panose="02010509060101010101" pitchFamily="49" charset="-122"/>
              </a:rPr>
              <a:t>管结构</a:t>
            </a:r>
            <a:endParaRPr lang="zh-CN" altLang="en-US" sz="2800" b="1">
              <a:latin typeface="幼圆" panose="02010509060101010101" pitchFamily="49" charset="-122"/>
              <a:ea typeface="幼圆" panose="02010509060101010101" pitchFamily="49" charset="-122"/>
            </a:endParaRPr>
          </a:p>
        </p:txBody>
      </p:sp>
      <p:sp>
        <p:nvSpPr>
          <p:cNvPr id="88067" name="Rectangle 3"/>
          <p:cNvSpPr>
            <a:spLocks noGrp="1" noChangeArrowheads="1"/>
          </p:cNvSpPr>
          <p:nvPr>
            <p:ph type="body" idx="4294967295"/>
          </p:nvPr>
        </p:nvSpPr>
        <p:spPr>
          <a:xfrm>
            <a:off x="2090739" y="1752600"/>
            <a:ext cx="7966075" cy="1136650"/>
          </a:xfrm>
        </p:spPr>
        <p:txBody>
          <a:bodyPr>
            <a:normAutofit lnSpcReduction="10000"/>
          </a:bodyPr>
          <a:lstStyle/>
          <a:p>
            <a:pPr eaLnBrk="1" hangingPunct="1">
              <a:buFont typeface="Wingdings" panose="05000000000000000000" pitchFamily="2" charset="2"/>
              <a:buNone/>
            </a:pPr>
            <a:r>
              <a:rPr lang="zh-CN" altLang="en-US"/>
              <a:t>     </a:t>
            </a:r>
            <a:r>
              <a:rPr lang="zh-CN" altLang="en-US" sz="2800" b="1">
                <a:ea typeface="幼圆" panose="02010509060101010101" pitchFamily="49" charset="-122"/>
              </a:rPr>
              <a:t>在二氧化硅绝缘层中掺入大量正离子，不加</a:t>
            </a:r>
            <a:endParaRPr lang="zh-CN" altLang="en-US" sz="2800" b="1">
              <a:ea typeface="幼圆" panose="02010509060101010101" pitchFamily="49" charset="-122"/>
            </a:endParaRPr>
          </a:p>
          <a:p>
            <a:pPr eaLnBrk="1" hangingPunct="1">
              <a:buFont typeface="Wingdings" panose="05000000000000000000" pitchFamily="2" charset="2"/>
              <a:buNone/>
            </a:pPr>
            <a:r>
              <a:rPr lang="zh-CN" altLang="en-US" sz="2800" b="1">
                <a:ea typeface="幼圆" panose="02010509060101010101" pitchFamily="49" charset="-122"/>
              </a:rPr>
              <a:t>      在   区之间存在</a:t>
            </a:r>
            <a:r>
              <a:rPr lang="en-US" altLang="zh-CN" sz="2800" b="1">
                <a:latin typeface="幼圆" panose="02010509060101010101" pitchFamily="49" charset="-122"/>
                <a:ea typeface="幼圆" panose="02010509060101010101" pitchFamily="49" charset="-122"/>
              </a:rPr>
              <a:t>N</a:t>
            </a:r>
            <a:r>
              <a:rPr lang="zh-CN" altLang="en-US" sz="2800" b="1">
                <a:ea typeface="幼圆" panose="02010509060101010101" pitchFamily="49" charset="-122"/>
              </a:rPr>
              <a:t>型导电沟道。</a:t>
            </a:r>
            <a:endParaRPr lang="zh-CN" altLang="en-US" sz="2800" b="1">
              <a:ea typeface="幼圆" panose="02010509060101010101" pitchFamily="49" charset="-122"/>
            </a:endParaRPr>
          </a:p>
        </p:txBody>
      </p:sp>
      <p:sp>
        <p:nvSpPr>
          <p:cNvPr id="88068" name="Rectangle 4"/>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8069" name="对象 87044"/>
          <p:cNvGraphicFramePr>
            <a:graphicFrameLocks noChangeAspect="1"/>
          </p:cNvGraphicFramePr>
          <p:nvPr/>
        </p:nvGraphicFramePr>
        <p:xfrm>
          <a:off x="2316163" y="2393951"/>
          <a:ext cx="584200" cy="449263"/>
        </p:xfrm>
        <a:graphic>
          <a:graphicData uri="http://schemas.openxmlformats.org/presentationml/2006/ole">
            <mc:AlternateContent xmlns:mc="http://schemas.openxmlformats.org/markup-compatibility/2006">
              <mc:Choice xmlns:v="urn:schemas-microsoft-com:vml" Requires="v">
                <p:oleObj spid="_x0000_s2" name="" r:id="rId1" imgW="267335" imgH="229235" progId="">
                  <p:embed/>
                </p:oleObj>
              </mc:Choice>
              <mc:Fallback>
                <p:oleObj name="" r:id="rId1" imgW="267335" imgH="229235" progId="">
                  <p:embed/>
                  <p:pic>
                    <p:nvPicPr>
                      <p:cNvPr id="0" name="对象 870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163" y="2393951"/>
                        <a:ext cx="584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0" name="Rectangle 6"/>
          <p:cNvSpPr>
            <a:spLocks noChangeArrowheads="1"/>
          </p:cNvSpPr>
          <p:nvPr/>
        </p:nvSpPr>
        <p:spPr bwMode="auto">
          <a:xfrm>
            <a:off x="6003635" y="30673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8071" name="对象 87046"/>
          <p:cNvGraphicFramePr>
            <a:graphicFrameLocks noChangeAspect="1"/>
          </p:cNvGraphicFramePr>
          <p:nvPr/>
        </p:nvGraphicFramePr>
        <p:xfrm>
          <a:off x="3216276" y="2393950"/>
          <a:ext cx="449263" cy="393700"/>
        </p:xfrm>
        <a:graphic>
          <a:graphicData uri="http://schemas.openxmlformats.org/presentationml/2006/ole">
            <mc:AlternateContent xmlns:mc="http://schemas.openxmlformats.org/markup-compatibility/2006">
              <mc:Choice xmlns:v="urn:schemas-microsoft-com:vml" Requires="v">
                <p:oleObj spid="_x0000_s3" name="" r:id="rId3" imgW="229235" imgH="203835" progId="">
                  <p:embed/>
                </p:oleObj>
              </mc:Choice>
              <mc:Fallback>
                <p:oleObj name="" r:id="rId3" imgW="229235" imgH="203835" progId="">
                  <p:embed/>
                  <p:pic>
                    <p:nvPicPr>
                      <p:cNvPr id="0" name="对象 870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2393950"/>
                        <a:ext cx="449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48" name="Rectangle 8"/>
          <p:cNvSpPr>
            <a:spLocks noChangeArrowheads="1"/>
          </p:cNvSpPr>
          <p:nvPr/>
        </p:nvSpPr>
        <p:spPr bwMode="auto">
          <a:xfrm>
            <a:off x="1955800" y="2933701"/>
            <a:ext cx="3582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ea typeface="华文楷体" panose="02010600040101010101" pitchFamily="2" charset="-122"/>
              </a:rPr>
              <a:t>◆ </a:t>
            </a:r>
            <a:r>
              <a:rPr lang="zh-CN" altLang="en-US">
                <a:latin typeface="幼圆" panose="02010509060101010101" pitchFamily="49" charset="-122"/>
              </a:rPr>
              <a:t>增强型</a:t>
            </a:r>
            <a:r>
              <a:rPr lang="en-US" altLang="zh-CN">
                <a:latin typeface="幼圆" panose="02010509060101010101" pitchFamily="49" charset="-122"/>
              </a:rPr>
              <a:t>NMOS</a:t>
            </a:r>
            <a:r>
              <a:rPr lang="zh-CN" altLang="en-US">
                <a:latin typeface="幼圆" panose="02010509060101010101" pitchFamily="49" charset="-122"/>
              </a:rPr>
              <a:t>管结构</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87049" name="Rectangle 9"/>
          <p:cNvSpPr>
            <a:spLocks noChangeArrowheads="1"/>
          </p:cNvSpPr>
          <p:nvPr/>
        </p:nvSpPr>
        <p:spPr bwMode="auto">
          <a:xfrm>
            <a:off x="2225676" y="3429000"/>
            <a:ext cx="67484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Arial" panose="020B0604020202090204" pitchFamily="34" charset="0"/>
              </a:rPr>
              <a:t>     在二氧化硅绝缘层中掺入少量正离子，</a:t>
            </a:r>
            <a:endParaRPr lang="zh-CN" altLang="en-US">
              <a:latin typeface="Arial" panose="020B0604020202090204" pitchFamily="34" charset="0"/>
            </a:endParaRPr>
          </a:p>
          <a:p>
            <a:pPr eaLnBrk="1" hangingPunct="1"/>
            <a:r>
              <a:rPr lang="zh-CN" altLang="en-US">
                <a:latin typeface="Arial" panose="020B0604020202090204" pitchFamily="34" charset="0"/>
              </a:rPr>
              <a:t>尚未形成导电沟道，只有加入足够大的</a:t>
            </a:r>
            <a:endParaRPr lang="zh-CN" altLang="en-US">
              <a:latin typeface="Arial" panose="020B0604020202090204" pitchFamily="34" charset="0"/>
            </a:endParaRPr>
          </a:p>
          <a:p>
            <a:pPr eaLnBrk="1" hangingPunct="1"/>
            <a:r>
              <a:rPr lang="zh-CN" altLang="en-US"/>
              <a:t>     时才形成导电沟道。</a:t>
            </a:r>
            <a:endParaRPr lang="zh-CN" altLang="en-US"/>
          </a:p>
        </p:txBody>
      </p:sp>
      <p:graphicFrame>
        <p:nvGraphicFramePr>
          <p:cNvPr id="87050" name="对象 87049"/>
          <p:cNvGraphicFramePr>
            <a:graphicFrameLocks noChangeAspect="1"/>
          </p:cNvGraphicFramePr>
          <p:nvPr/>
        </p:nvGraphicFramePr>
        <p:xfrm>
          <a:off x="2360614" y="4373563"/>
          <a:ext cx="585787" cy="423862"/>
        </p:xfrm>
        <a:graphic>
          <a:graphicData uri="http://schemas.openxmlformats.org/presentationml/2006/ole">
            <mc:AlternateContent xmlns:mc="http://schemas.openxmlformats.org/markup-compatibility/2006">
              <mc:Choice xmlns:v="urn:schemas-microsoft-com:vml" Requires="v">
                <p:oleObj spid="_x0000_s4" name="" r:id="rId5" imgW="267335" imgH="229235" progId="">
                  <p:embed/>
                </p:oleObj>
              </mc:Choice>
              <mc:Fallback>
                <p:oleObj name="" r:id="rId5" imgW="267335" imgH="229235" progId="">
                  <p:embed/>
                  <p:pic>
                    <p:nvPicPr>
                      <p:cNvPr id="0" name="对象 87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14" y="4373563"/>
                        <a:ext cx="58578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5" name="Rectangle 11"/>
          <p:cNvSpPr>
            <a:spLocks noChangeArrowheads="1"/>
          </p:cNvSpPr>
          <p:nvPr/>
        </p:nvSpPr>
        <p:spPr bwMode="auto">
          <a:xfrm>
            <a:off x="6003635" y="21244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7052" name="Object 12"/>
          <p:cNvGraphicFramePr>
            <a:graphicFrameLocks noChangeAspect="1"/>
          </p:cNvGraphicFramePr>
          <p:nvPr/>
        </p:nvGraphicFramePr>
        <p:xfrm>
          <a:off x="8975726" y="2843213"/>
          <a:ext cx="1408113" cy="1681162"/>
        </p:xfrm>
        <a:graphic>
          <a:graphicData uri="http://schemas.openxmlformats.org/presentationml/2006/ole">
            <mc:AlternateContent xmlns:mc="http://schemas.openxmlformats.org/markup-compatibility/2006">
              <mc:Choice xmlns:v="urn:schemas-microsoft-com:vml" Requires="v">
                <p:oleObj spid="_x0000_s5" name="" r:id="rId7" imgW="677545" imgH="914400" progId="Visio.Drawing.11">
                  <p:embed/>
                </p:oleObj>
              </mc:Choice>
              <mc:Fallback>
                <p:oleObj name="" r:id="rId7" imgW="677545" imgH="914400"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726" y="2843213"/>
                        <a:ext cx="1408113"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3" name="Rectangle 13"/>
          <p:cNvSpPr>
            <a:spLocks noChangeArrowheads="1"/>
          </p:cNvSpPr>
          <p:nvPr/>
        </p:nvSpPr>
        <p:spPr bwMode="auto">
          <a:xfrm>
            <a:off x="9245600" y="4508501"/>
            <a:ext cx="113792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000">
                <a:ea typeface="华文楷体" panose="02010600040101010101" pitchFamily="2" charset="-122"/>
              </a:rPr>
              <a:t>增强型</a:t>
            </a:r>
            <a:endParaRPr lang="zh-CN" altLang="en-US" sz="2000">
              <a:ea typeface="华文楷体" panose="02010600040101010101" pitchFamily="2" charset="-122"/>
            </a:endParaRPr>
          </a:p>
          <a:p>
            <a:pPr algn="just" eaLnBrk="1" hangingPunct="1"/>
            <a:r>
              <a:rPr lang="zh-CN" altLang="en-US" sz="2000">
                <a:latin typeface="幼圆" panose="02010509060101010101" pitchFamily="49" charset="-122"/>
              </a:rPr>
              <a:t> </a:t>
            </a:r>
            <a:r>
              <a:rPr lang="en-US" altLang="zh-CN" sz="2000">
                <a:latin typeface="幼圆" panose="02010509060101010101" pitchFamily="49" charset="-122"/>
              </a:rPr>
              <a:t>NMOS</a:t>
            </a:r>
            <a:endParaRPr lang="en-US" altLang="zh-CN" sz="2000">
              <a:latin typeface="幼圆" panose="02010509060101010101" pitchFamily="49" charset="-122"/>
            </a:endParaRPr>
          </a:p>
        </p:txBody>
      </p:sp>
      <p:sp>
        <p:nvSpPr>
          <p:cNvPr id="87054" name="Rectangle 14"/>
          <p:cNvSpPr>
            <a:spLocks noChangeArrowheads="1"/>
          </p:cNvSpPr>
          <p:nvPr/>
        </p:nvSpPr>
        <p:spPr bwMode="auto">
          <a:xfrm>
            <a:off x="2046288" y="4959351"/>
            <a:ext cx="3224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幼圆" panose="02010509060101010101" pitchFamily="49" charset="-122"/>
              </a:rPr>
              <a:t>P</a:t>
            </a:r>
            <a:r>
              <a:rPr lang="zh-CN" altLang="en-US">
                <a:latin typeface="幼圆" panose="02010509060101010101" pitchFamily="49" charset="-122"/>
              </a:rPr>
              <a:t>沟道</a:t>
            </a:r>
            <a:r>
              <a:rPr lang="en-US" altLang="zh-CN">
                <a:latin typeface="幼圆" panose="02010509060101010101" pitchFamily="49" charset="-122"/>
              </a:rPr>
              <a:t>MOS</a:t>
            </a:r>
            <a:r>
              <a:rPr lang="zh-CN" altLang="en-US">
                <a:latin typeface="幼圆" panose="02010509060101010101" pitchFamily="49" charset="-122"/>
              </a:rPr>
              <a:t>管的符号 </a:t>
            </a:r>
            <a:endParaRPr lang="zh-CN" altLang="en-US">
              <a:latin typeface="幼圆" panose="02010509060101010101" pitchFamily="49" charset="-122"/>
            </a:endParaRPr>
          </a:p>
        </p:txBody>
      </p:sp>
      <p:sp>
        <p:nvSpPr>
          <p:cNvPr id="88079" name="Rectangle 15"/>
          <p:cNvSpPr>
            <a:spLocks noChangeArrowheads="1"/>
          </p:cNvSpPr>
          <p:nvPr/>
        </p:nvSpPr>
        <p:spPr bwMode="auto">
          <a:xfrm>
            <a:off x="6003635" y="20196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7056" name="Object 16"/>
          <p:cNvGraphicFramePr>
            <a:graphicFrameLocks noChangeAspect="1"/>
          </p:cNvGraphicFramePr>
          <p:nvPr/>
        </p:nvGraphicFramePr>
        <p:xfrm>
          <a:off x="5826126" y="4464051"/>
          <a:ext cx="1425575" cy="1655763"/>
        </p:xfrm>
        <a:graphic>
          <a:graphicData uri="http://schemas.openxmlformats.org/presentationml/2006/ole">
            <mc:AlternateContent xmlns:mc="http://schemas.openxmlformats.org/markup-compatibility/2006">
              <mc:Choice xmlns:v="urn:schemas-microsoft-com:vml" Requires="v">
                <p:oleObj spid="_x0000_s6" name="" r:id="rId9" imgW="677545" imgH="914400" progId="Visio.Drawing.11">
                  <p:embed/>
                </p:oleObj>
              </mc:Choice>
              <mc:Fallback>
                <p:oleObj name="" r:id="rId9" imgW="677545" imgH="914400" progId="Visio.Drawing.11">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6126" y="4464051"/>
                        <a:ext cx="14255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81" name="Rectangle 17"/>
          <p:cNvSpPr>
            <a:spLocks noChangeArrowheads="1"/>
          </p:cNvSpPr>
          <p:nvPr/>
        </p:nvSpPr>
        <p:spPr bwMode="auto">
          <a:xfrm>
            <a:off x="6003635" y="201010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7058" name="Object 18"/>
          <p:cNvGraphicFramePr>
            <a:graphicFrameLocks noChangeAspect="1"/>
          </p:cNvGraphicFramePr>
          <p:nvPr/>
        </p:nvGraphicFramePr>
        <p:xfrm>
          <a:off x="7221538" y="4419600"/>
          <a:ext cx="1439862" cy="1709738"/>
        </p:xfrm>
        <a:graphic>
          <a:graphicData uri="http://schemas.openxmlformats.org/presentationml/2006/ole">
            <mc:AlternateContent xmlns:mc="http://schemas.openxmlformats.org/markup-compatibility/2006">
              <mc:Choice xmlns:v="urn:schemas-microsoft-com:vml" Requires="v">
                <p:oleObj spid="_x0000_s7" name="" r:id="rId11" imgW="677545" imgH="914400" progId="Visio.Drawing.11">
                  <p:embed/>
                </p:oleObj>
              </mc:Choice>
              <mc:Fallback>
                <p:oleObj name="" r:id="rId11" imgW="677545" imgH="914400" progId="Visio.Drawing.11">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21538" y="4419600"/>
                        <a:ext cx="1439862"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7059" name="Rectangle 19"/>
          <p:cNvSpPr>
            <a:spLocks noChangeArrowheads="1"/>
          </p:cNvSpPr>
          <p:nvPr/>
        </p:nvSpPr>
        <p:spPr bwMode="auto">
          <a:xfrm>
            <a:off x="7986714" y="5634039"/>
            <a:ext cx="1754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000">
                <a:latin typeface="华文楷体" panose="02010600040101010101" pitchFamily="2" charset="-122"/>
                <a:ea typeface="华文楷体" panose="02010600040101010101" pitchFamily="2" charset="-122"/>
              </a:rPr>
              <a:t>增强型</a:t>
            </a:r>
            <a:r>
              <a:rPr lang="en-US" altLang="zh-CN" sz="2000">
                <a:latin typeface="华文楷体" panose="02010600040101010101" pitchFamily="2" charset="-122"/>
                <a:ea typeface="华文楷体" panose="02010600040101010101" pitchFamily="2" charset="-122"/>
              </a:rPr>
              <a:t>PMOS</a:t>
            </a:r>
            <a:endParaRPr lang="en-US" altLang="zh-CN" sz="2000">
              <a:latin typeface="华文楷体" panose="02010600040101010101" pitchFamily="2" charset="-122"/>
              <a:ea typeface="华文楷体" panose="02010600040101010101" pitchFamily="2" charset="-122"/>
            </a:endParaRPr>
          </a:p>
        </p:txBody>
      </p:sp>
      <p:sp>
        <p:nvSpPr>
          <p:cNvPr id="87060" name="Rectangle 20"/>
          <p:cNvSpPr>
            <a:spLocks noChangeArrowheads="1"/>
          </p:cNvSpPr>
          <p:nvPr/>
        </p:nvSpPr>
        <p:spPr bwMode="auto">
          <a:xfrm>
            <a:off x="4386264" y="5678489"/>
            <a:ext cx="1755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2000">
                <a:latin typeface="华文楷体" panose="02010600040101010101" pitchFamily="2" charset="-122"/>
                <a:ea typeface="华文楷体" panose="02010600040101010101" pitchFamily="2" charset="-122"/>
              </a:rPr>
              <a:t>耗尽型</a:t>
            </a:r>
            <a:r>
              <a:rPr lang="en-US" altLang="zh-CN" sz="2000">
                <a:latin typeface="华文楷体" panose="02010600040101010101" pitchFamily="2" charset="-122"/>
                <a:ea typeface="华文楷体" panose="02010600040101010101" pitchFamily="2" charset="-122"/>
              </a:rPr>
              <a:t>PMOS</a:t>
            </a:r>
            <a:endParaRPr lang="en-US" altLang="zh-CN" sz="2000">
              <a:latin typeface="华文楷体" panose="02010600040101010101" pitchFamily="2" charset="-122"/>
              <a:ea typeface="华文楷体" panose="02010600040101010101" pitchFamily="2" charset="-122"/>
            </a:endParaRPr>
          </a:p>
        </p:txBody>
      </p:sp>
      <p:sp>
        <p:nvSpPr>
          <p:cNvPr id="8" name="灯片编号占位符 7"/>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linds(horizontal)">
                                      <p:cBhvr>
                                        <p:cTn id="7" dur="500"/>
                                        <p:tgtEl>
                                          <p:spTgt spid="870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050"/>
                                        </p:tgtEl>
                                        <p:attrNameLst>
                                          <p:attrName>style.visibility</p:attrName>
                                        </p:attrNameLst>
                                      </p:cBhvr>
                                      <p:to>
                                        <p:strVal val="visible"/>
                                      </p:to>
                                    </p:set>
                                    <p:animEffect transition="in" filter="blinds(horizontal)">
                                      <p:cBhvr>
                                        <p:cTn id="12" dur="500"/>
                                        <p:tgtEl>
                                          <p:spTgt spid="870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7049"/>
                                        </p:tgtEl>
                                        <p:attrNameLst>
                                          <p:attrName>style.visibility</p:attrName>
                                        </p:attrNameLst>
                                      </p:cBhvr>
                                      <p:to>
                                        <p:strVal val="visible"/>
                                      </p:to>
                                    </p:set>
                                    <p:animEffect transition="in" filter="blinds(horizontal)">
                                      <p:cBhvr>
                                        <p:cTn id="15" dur="500"/>
                                        <p:tgtEl>
                                          <p:spTgt spid="8704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7052"/>
                                        </p:tgtEl>
                                        <p:attrNameLst>
                                          <p:attrName>style.visibility</p:attrName>
                                        </p:attrNameLst>
                                      </p:cBhvr>
                                      <p:to>
                                        <p:strVal val="visible"/>
                                      </p:to>
                                    </p:set>
                                    <p:animEffect transition="in" filter="blinds(horizontal)">
                                      <p:cBhvr>
                                        <p:cTn id="20" dur="500"/>
                                        <p:tgtEl>
                                          <p:spTgt spid="8705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7053"/>
                                        </p:tgtEl>
                                        <p:attrNameLst>
                                          <p:attrName>style.visibility</p:attrName>
                                        </p:attrNameLst>
                                      </p:cBhvr>
                                      <p:to>
                                        <p:strVal val="visible"/>
                                      </p:to>
                                    </p:set>
                                    <p:animEffect transition="in" filter="blinds(horizontal)">
                                      <p:cBhvr>
                                        <p:cTn id="23" dur="500"/>
                                        <p:tgtEl>
                                          <p:spTgt spid="8705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7054"/>
                                        </p:tgtEl>
                                        <p:attrNameLst>
                                          <p:attrName>style.visibility</p:attrName>
                                        </p:attrNameLst>
                                      </p:cBhvr>
                                      <p:to>
                                        <p:strVal val="visible"/>
                                      </p:to>
                                    </p:set>
                                    <p:animEffect transition="in" filter="blinds(horizontal)">
                                      <p:cBhvr>
                                        <p:cTn id="28" dur="500"/>
                                        <p:tgtEl>
                                          <p:spTgt spid="8705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1" nodeType="clickEffect">
                                  <p:stCondLst>
                                    <p:cond delay="0"/>
                                  </p:stCondLst>
                                  <p:childTnLst>
                                    <p:set>
                                      <p:cBhvr>
                                        <p:cTn id="32" dur="1" fill="hold">
                                          <p:stCondLst>
                                            <p:cond delay="0"/>
                                          </p:stCondLst>
                                        </p:cTn>
                                        <p:tgtEl>
                                          <p:spTgt spid="87054"/>
                                        </p:tgtEl>
                                        <p:attrNameLst>
                                          <p:attrName>style.visibility</p:attrName>
                                        </p:attrNameLst>
                                      </p:cBhvr>
                                      <p:to>
                                        <p:strVal val="visible"/>
                                      </p:to>
                                    </p:set>
                                    <p:animEffect transition="in" filter="blinds(horizontal)">
                                      <p:cBhvr>
                                        <p:cTn id="33" dur="500"/>
                                        <p:tgtEl>
                                          <p:spTgt spid="8705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7060"/>
                                        </p:tgtEl>
                                        <p:attrNameLst>
                                          <p:attrName>style.visibility</p:attrName>
                                        </p:attrNameLst>
                                      </p:cBhvr>
                                      <p:to>
                                        <p:strVal val="visible"/>
                                      </p:to>
                                    </p:set>
                                    <p:animEffect transition="in" filter="blinds(horizontal)">
                                      <p:cBhvr>
                                        <p:cTn id="36" dur="500"/>
                                        <p:tgtEl>
                                          <p:spTgt spid="87060"/>
                                        </p:tgtEl>
                                      </p:cBhvr>
                                    </p:animEffect>
                                  </p:childTnLst>
                                </p:cTn>
                              </p:par>
                              <p:par>
                                <p:cTn id="37" presetID="3" presetClass="entr" presetSubtype="10" fill="hold" nodeType="withEffect">
                                  <p:stCondLst>
                                    <p:cond delay="0"/>
                                  </p:stCondLst>
                                  <p:childTnLst>
                                    <p:set>
                                      <p:cBhvr>
                                        <p:cTn id="38" dur="1" fill="hold">
                                          <p:stCondLst>
                                            <p:cond delay="0"/>
                                          </p:stCondLst>
                                        </p:cTn>
                                        <p:tgtEl>
                                          <p:spTgt spid="87056"/>
                                        </p:tgtEl>
                                        <p:attrNameLst>
                                          <p:attrName>style.visibility</p:attrName>
                                        </p:attrNameLst>
                                      </p:cBhvr>
                                      <p:to>
                                        <p:strVal val="visible"/>
                                      </p:to>
                                    </p:set>
                                    <p:animEffect transition="in" filter="blinds(horizontal)">
                                      <p:cBhvr>
                                        <p:cTn id="39" dur="500"/>
                                        <p:tgtEl>
                                          <p:spTgt spid="8705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7059"/>
                                        </p:tgtEl>
                                        <p:attrNameLst>
                                          <p:attrName>style.visibility</p:attrName>
                                        </p:attrNameLst>
                                      </p:cBhvr>
                                      <p:to>
                                        <p:strVal val="visible"/>
                                      </p:to>
                                    </p:set>
                                    <p:animEffect transition="in" filter="blinds(horizontal)">
                                      <p:cBhvr>
                                        <p:cTn id="44" dur="500"/>
                                        <p:tgtEl>
                                          <p:spTgt spid="87059"/>
                                        </p:tgtEl>
                                      </p:cBhvr>
                                    </p:animEffect>
                                  </p:childTnLst>
                                </p:cTn>
                              </p:par>
                              <p:par>
                                <p:cTn id="45" presetID="3" presetClass="entr" presetSubtype="10" fill="hold" nodeType="withEffect">
                                  <p:stCondLst>
                                    <p:cond delay="0"/>
                                  </p:stCondLst>
                                  <p:childTnLst>
                                    <p:set>
                                      <p:cBhvr>
                                        <p:cTn id="46" dur="1" fill="hold">
                                          <p:stCondLst>
                                            <p:cond delay="0"/>
                                          </p:stCondLst>
                                        </p:cTn>
                                        <p:tgtEl>
                                          <p:spTgt spid="87058"/>
                                        </p:tgtEl>
                                        <p:attrNameLst>
                                          <p:attrName>style.visibility</p:attrName>
                                        </p:attrNameLst>
                                      </p:cBhvr>
                                      <p:to>
                                        <p:strVal val="visible"/>
                                      </p:to>
                                    </p:set>
                                    <p:animEffect transition="in" filter="blinds(horizontal)">
                                      <p:cBhvr>
                                        <p:cTn id="47" dur="500"/>
                                        <p:tgtEl>
                                          <p:spTgt spid="87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p:bldP spid="87049" grpId="0"/>
      <p:bldP spid="87053" grpId="0"/>
      <p:bldP spid="87054" grpId="0"/>
      <p:bldP spid="87054" grpId="1"/>
      <p:bldP spid="87059" grpId="0"/>
      <p:bldP spid="87060"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r>
              <a:rPr lang="en-US" altLang="zh-CN" sz="3200" b="1">
                <a:latin typeface="宋体" pitchFamily="2" charset="-122"/>
              </a:rPr>
              <a:t>2.</a:t>
            </a:r>
            <a:r>
              <a:rPr lang="zh-CN" altLang="en-US" sz="3200" b="1">
                <a:latin typeface="宋体" pitchFamily="2" charset="-122"/>
              </a:rPr>
              <a:t>工作原理</a:t>
            </a:r>
            <a:r>
              <a:rPr lang="zh-CN" altLang="en-US"/>
              <a:t> </a:t>
            </a:r>
            <a:endParaRPr lang="zh-CN" altLang="en-US"/>
          </a:p>
        </p:txBody>
      </p:sp>
      <p:sp>
        <p:nvSpPr>
          <p:cNvPr id="89091" name="Rectangle 3"/>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9092" name="对象 88067"/>
          <p:cNvGraphicFramePr>
            <a:graphicFrameLocks noChangeAspect="1"/>
          </p:cNvGraphicFramePr>
          <p:nvPr/>
        </p:nvGraphicFramePr>
        <p:xfrm>
          <a:off x="8616951" y="1763713"/>
          <a:ext cx="676275" cy="495300"/>
        </p:xfrm>
        <a:graphic>
          <a:graphicData uri="http://schemas.openxmlformats.org/presentationml/2006/ole">
            <mc:AlternateContent xmlns:mc="http://schemas.openxmlformats.org/markup-compatibility/2006">
              <mc:Choice xmlns:v="urn:schemas-microsoft-com:vml" Requires="v">
                <p:oleObj spid="_x0000_s2" name="" r:id="rId1" imgW="267335" imgH="229235" progId="">
                  <p:embed/>
                </p:oleObj>
              </mc:Choice>
              <mc:Fallback>
                <p:oleObj name="" r:id="rId1" imgW="267335" imgH="229235" progId="">
                  <p:embed/>
                  <p:pic>
                    <p:nvPicPr>
                      <p:cNvPr id="0" name="对象 880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6951" y="1763713"/>
                        <a:ext cx="6762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093" name="对象 88068"/>
          <p:cNvGraphicFramePr>
            <a:graphicFrameLocks noChangeAspect="1"/>
          </p:cNvGraphicFramePr>
          <p:nvPr/>
        </p:nvGraphicFramePr>
        <p:xfrm>
          <a:off x="4995863" y="2216150"/>
          <a:ext cx="392112" cy="495300"/>
        </p:xfrm>
        <a:graphic>
          <a:graphicData uri="http://schemas.openxmlformats.org/presentationml/2006/ole">
            <mc:AlternateContent xmlns:mc="http://schemas.openxmlformats.org/markup-compatibility/2006">
              <mc:Choice xmlns:v="urn:schemas-microsoft-com:vml" Requires="v">
                <p:oleObj spid="_x0000_s3" name="" r:id="rId3" imgW="178435" imgH="229235" progId="">
                  <p:embed/>
                </p:oleObj>
              </mc:Choice>
              <mc:Fallback>
                <p:oleObj name="" r:id="rId3" imgW="178435" imgH="229235" progId="">
                  <p:embed/>
                  <p:pic>
                    <p:nvPicPr>
                      <p:cNvPr id="0" name="对象 880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863" y="2216150"/>
                        <a:ext cx="3921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4" name="Rectangle 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8071" name="对象 88070"/>
          <p:cNvGraphicFramePr>
            <a:graphicFrameLocks noChangeAspect="1"/>
          </p:cNvGraphicFramePr>
          <p:nvPr/>
        </p:nvGraphicFramePr>
        <p:xfrm>
          <a:off x="2360614" y="3159126"/>
          <a:ext cx="1711325" cy="493713"/>
        </p:xfrm>
        <a:graphic>
          <a:graphicData uri="http://schemas.openxmlformats.org/presentationml/2006/ole">
            <mc:AlternateContent xmlns:mc="http://schemas.openxmlformats.org/markup-compatibility/2006">
              <mc:Choice xmlns:v="urn:schemas-microsoft-com:vml" Requires="v">
                <p:oleObj spid="_x0000_s4" name="" r:id="rId5" imgW="711835" imgH="228600" progId="">
                  <p:embed/>
                </p:oleObj>
              </mc:Choice>
              <mc:Fallback>
                <p:oleObj name="" r:id="rId5" imgW="711835" imgH="228600" progId="">
                  <p:embed/>
                  <p:pic>
                    <p:nvPicPr>
                      <p:cNvPr id="0" name="对象 880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14" y="3159126"/>
                        <a:ext cx="171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2" name="Rectangle 8"/>
          <p:cNvSpPr>
            <a:spLocks noChangeArrowheads="1"/>
          </p:cNvSpPr>
          <p:nvPr/>
        </p:nvSpPr>
        <p:spPr bwMode="auto">
          <a:xfrm>
            <a:off x="4025900" y="3112622"/>
            <a:ext cx="3676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t> </a:t>
            </a:r>
            <a:r>
              <a:rPr lang="zh-CN" altLang="en-US"/>
              <a:t>电压控制型器件。</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88073" name="Object 9"/>
          <p:cNvGraphicFramePr>
            <a:graphicFrameLocks noChangeAspect="1"/>
          </p:cNvGraphicFramePr>
          <p:nvPr/>
        </p:nvGraphicFramePr>
        <p:xfrm>
          <a:off x="7356475" y="2573338"/>
          <a:ext cx="3132138" cy="2565400"/>
        </p:xfrm>
        <a:graphic>
          <a:graphicData uri="http://schemas.openxmlformats.org/presentationml/2006/ole">
            <mc:AlternateContent xmlns:mc="http://schemas.openxmlformats.org/markup-compatibility/2006">
              <mc:Choice xmlns:v="urn:schemas-microsoft-com:vml" Requires="v">
                <p:oleObj spid="_x0000_s5" name="" r:id="rId7" imgW="1955800" imgH="1532255" progId="Visio.Drawing.11">
                  <p:embed/>
                </p:oleObj>
              </mc:Choice>
              <mc:Fallback>
                <p:oleObj name="" r:id="rId7" imgW="1955800" imgH="1532255"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6475" y="2573338"/>
                        <a:ext cx="313213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4" name="Rectangle 10"/>
          <p:cNvSpPr>
            <a:spLocks noChangeArrowheads="1"/>
          </p:cNvSpPr>
          <p:nvPr/>
        </p:nvSpPr>
        <p:spPr bwMode="auto">
          <a:xfrm>
            <a:off x="2270126" y="3831759"/>
            <a:ext cx="2836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对耗尽型</a:t>
            </a:r>
            <a:r>
              <a:rPr lang="en-US" altLang="zh-CN">
                <a:latin typeface="幼圆" panose="02010509060101010101" pitchFamily="49" charset="-122"/>
              </a:rPr>
              <a:t>NMOS</a:t>
            </a:r>
            <a:r>
              <a:rPr lang="zh-CN" altLang="en-US">
                <a:latin typeface="幼圆" panose="02010509060101010101" pitchFamily="49" charset="-122"/>
              </a:rPr>
              <a:t>，</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88075" name="对象 88074"/>
          <p:cNvGraphicFramePr>
            <a:graphicFrameLocks noChangeAspect="1"/>
          </p:cNvGraphicFramePr>
          <p:nvPr/>
        </p:nvGraphicFramePr>
        <p:xfrm>
          <a:off x="4995864" y="3878264"/>
          <a:ext cx="2160587" cy="534987"/>
        </p:xfrm>
        <a:graphic>
          <a:graphicData uri="http://schemas.openxmlformats.org/presentationml/2006/ole">
            <mc:AlternateContent xmlns:mc="http://schemas.openxmlformats.org/markup-compatibility/2006">
              <mc:Choice xmlns:v="urn:schemas-microsoft-com:vml" Requires="v">
                <p:oleObj spid="_x0000_s6" name="" r:id="rId9" imgW="928370" imgH="228600" progId="">
                  <p:embed/>
                </p:oleObj>
              </mc:Choice>
              <mc:Fallback>
                <p:oleObj name="" r:id="rId9" imgW="928370" imgH="228600" progId="">
                  <p:embed/>
                  <p:pic>
                    <p:nvPicPr>
                      <p:cNvPr id="0" name="对象 880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5864" y="3878264"/>
                        <a:ext cx="216058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76" name="Rectangle 12"/>
          <p:cNvSpPr>
            <a:spLocks noChangeArrowheads="1"/>
          </p:cNvSpPr>
          <p:nvPr/>
        </p:nvSpPr>
        <p:spPr bwMode="auto">
          <a:xfrm>
            <a:off x="2270126" y="4506447"/>
            <a:ext cx="2836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对增强型</a:t>
            </a:r>
            <a:r>
              <a:rPr lang="en-US" altLang="zh-CN">
                <a:latin typeface="幼圆" panose="02010509060101010101" pitchFamily="49" charset="-122"/>
              </a:rPr>
              <a:t>NMOS</a:t>
            </a:r>
            <a:r>
              <a:rPr lang="zh-CN" altLang="en-US">
                <a:latin typeface="幼圆" panose="02010509060101010101" pitchFamily="49" charset="-122"/>
              </a:rPr>
              <a:t>，</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88077" name="内容占位符 88076"/>
          <p:cNvGraphicFramePr>
            <a:graphicFrameLocks noGrp="1" noChangeAspect="1"/>
          </p:cNvGraphicFramePr>
          <p:nvPr>
            <p:ph sz="half" idx="4294967295"/>
          </p:nvPr>
        </p:nvGraphicFramePr>
        <p:xfrm>
          <a:off x="5105718" y="4533584"/>
          <a:ext cx="1384300" cy="498475"/>
        </p:xfrm>
        <a:graphic>
          <a:graphicData uri="http://schemas.openxmlformats.org/presentationml/2006/ole">
            <mc:AlternateContent xmlns:mc="http://schemas.openxmlformats.org/markup-compatibility/2006">
              <mc:Choice xmlns:v="urn:schemas-microsoft-com:vml" Requires="v">
                <p:oleObj spid="_x0000_s7" name="" r:id="rId11" imgW="635635" imgH="228600" progId="">
                  <p:embed/>
                </p:oleObj>
              </mc:Choice>
              <mc:Fallback>
                <p:oleObj name="" r:id="rId11" imgW="635635" imgH="228600" progId="">
                  <p:embed/>
                  <p:pic>
                    <p:nvPicPr>
                      <p:cNvPr id="0" name="内容占位符 88076"/>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5718" y="4533584"/>
                        <a:ext cx="13843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03" name="Rectangle 15"/>
          <p:cNvSpPr>
            <a:spLocks noChangeArrowheads="1"/>
          </p:cNvSpPr>
          <p:nvPr/>
        </p:nvSpPr>
        <p:spPr bwMode="auto">
          <a:xfrm>
            <a:off x="1909763" y="1719263"/>
            <a:ext cx="78295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None/>
            </a:pPr>
            <a:r>
              <a:rPr lang="zh-CN" altLang="en-US">
                <a:latin typeface="幼圆" panose="02010509060101010101" pitchFamily="49" charset="-122"/>
              </a:rPr>
              <a:t>     在</a:t>
            </a:r>
            <a:r>
              <a:rPr lang="en-US" altLang="zh-CN">
                <a:latin typeface="幼圆" panose="02010509060101010101" pitchFamily="49" charset="-122"/>
              </a:rPr>
              <a:t>D-S</a:t>
            </a:r>
            <a:r>
              <a:rPr lang="zh-CN" altLang="en-US">
                <a:latin typeface="幼圆" panose="02010509060101010101" pitchFamily="49" charset="-122"/>
              </a:rPr>
              <a:t>间外加电源，加于</a:t>
            </a:r>
            <a:r>
              <a:rPr lang="en-US" altLang="zh-CN">
                <a:latin typeface="幼圆" panose="02010509060101010101" pitchFamily="49" charset="-122"/>
              </a:rPr>
              <a:t>G-S</a:t>
            </a:r>
            <a:r>
              <a:rPr lang="zh-CN" altLang="en-US">
                <a:latin typeface="幼圆" panose="02010509060101010101" pitchFamily="49" charset="-122"/>
              </a:rPr>
              <a:t>间的电压</a:t>
            </a:r>
            <a:r>
              <a:rPr lang="en-US" altLang="zh-CN">
                <a:latin typeface="幼圆" panose="02010509060101010101" pitchFamily="49" charset="-122"/>
              </a:rPr>
              <a:t> </a:t>
            </a:r>
            <a:r>
              <a:rPr lang="zh-CN" altLang="en-US">
                <a:latin typeface="幼圆" panose="02010509060101010101" pitchFamily="49" charset="-122"/>
                <a:sym typeface="+mn-ea"/>
              </a:rPr>
              <a:t>  </a:t>
            </a:r>
            <a:r>
              <a:rPr lang="en-US" altLang="zh-CN">
                <a:latin typeface="幼圆" panose="02010509060101010101" pitchFamily="49" charset="-122"/>
                <a:sym typeface="+mn-ea"/>
              </a:rPr>
              <a:t>   </a:t>
            </a:r>
            <a:r>
              <a:rPr lang="en-US" altLang="zh-CN">
                <a:latin typeface="幼圆" panose="02010509060101010101" pitchFamily="49" charset="-122"/>
              </a:rPr>
              <a:t>     </a:t>
            </a:r>
            <a:r>
              <a:rPr lang="zh-CN" altLang="en-US">
                <a:latin typeface="幼圆" panose="02010509060101010101" pitchFamily="49" charset="-122"/>
              </a:rPr>
              <a:t>变  化时，漏极电流  </a:t>
            </a:r>
            <a:r>
              <a:rPr lang="en-US" altLang="zh-CN">
                <a:latin typeface="幼圆" panose="02010509060101010101" pitchFamily="49" charset="-122"/>
              </a:rPr>
              <a:t>   </a:t>
            </a:r>
            <a:r>
              <a:rPr lang="zh-CN" altLang="en-US">
                <a:latin typeface="幼圆" panose="02010509060101010101" pitchFamily="49" charset="-122"/>
              </a:rPr>
              <a:t>变化。</a:t>
            </a:r>
            <a:endParaRPr lang="zh-CN" altLang="en-US">
              <a:latin typeface="幼圆" panose="02010509060101010101" pitchFamily="49" charset="-122"/>
            </a:endParaRPr>
          </a:p>
        </p:txBody>
      </p:sp>
      <p:sp>
        <p:nvSpPr>
          <p:cNvPr id="9" name="灯片编号占位符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animEffect transition="in" filter="blinds(horizontal)">
                                      <p:cBhvr>
                                        <p:cTn id="7" dur="500"/>
                                        <p:tgtEl>
                                          <p:spTgt spid="880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8071"/>
                                        </p:tgtEl>
                                        <p:attrNameLst>
                                          <p:attrName>style.visibility</p:attrName>
                                        </p:attrNameLst>
                                      </p:cBhvr>
                                      <p:to>
                                        <p:strVal val="visible"/>
                                      </p:to>
                                    </p:set>
                                    <p:animEffect transition="in" filter="blinds(horizontal)">
                                      <p:cBhvr>
                                        <p:cTn id="12" dur="500"/>
                                        <p:tgtEl>
                                          <p:spTgt spid="8807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8072"/>
                                        </p:tgtEl>
                                        <p:attrNameLst>
                                          <p:attrName>style.visibility</p:attrName>
                                        </p:attrNameLst>
                                      </p:cBhvr>
                                      <p:to>
                                        <p:strVal val="visible"/>
                                      </p:to>
                                    </p:set>
                                    <p:animEffect transition="in" filter="blinds(horizontal)">
                                      <p:cBhvr>
                                        <p:cTn id="16" dur="500"/>
                                        <p:tgtEl>
                                          <p:spTgt spid="8807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8074"/>
                                        </p:tgtEl>
                                        <p:attrNameLst>
                                          <p:attrName>style.visibility</p:attrName>
                                        </p:attrNameLst>
                                      </p:cBhvr>
                                      <p:to>
                                        <p:strVal val="visible"/>
                                      </p:to>
                                    </p:set>
                                    <p:animEffect transition="in" filter="blinds(horizontal)">
                                      <p:cBhvr>
                                        <p:cTn id="21" dur="500"/>
                                        <p:tgtEl>
                                          <p:spTgt spid="8807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8075"/>
                                        </p:tgtEl>
                                        <p:attrNameLst>
                                          <p:attrName>style.visibility</p:attrName>
                                        </p:attrNameLst>
                                      </p:cBhvr>
                                      <p:to>
                                        <p:strVal val="visible"/>
                                      </p:to>
                                    </p:set>
                                    <p:animEffect transition="in" filter="blinds(horizontal)">
                                      <p:cBhvr>
                                        <p:cTn id="26" dur="500"/>
                                        <p:tgtEl>
                                          <p:spTgt spid="880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8076"/>
                                        </p:tgtEl>
                                        <p:attrNameLst>
                                          <p:attrName>style.visibility</p:attrName>
                                        </p:attrNameLst>
                                      </p:cBhvr>
                                      <p:to>
                                        <p:strVal val="visible"/>
                                      </p:to>
                                    </p:set>
                                    <p:animEffect transition="in" filter="blinds(horizontal)">
                                      <p:cBhvr>
                                        <p:cTn id="31" dur="500"/>
                                        <p:tgtEl>
                                          <p:spTgt spid="8807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8077"/>
                                        </p:tgtEl>
                                        <p:attrNameLst>
                                          <p:attrName>style.visibility</p:attrName>
                                        </p:attrNameLst>
                                      </p:cBhvr>
                                      <p:to>
                                        <p:strVal val="visible"/>
                                      </p:to>
                                    </p:set>
                                    <p:animEffect transition="in" filter="blinds(horizontal)">
                                      <p:cBhvr>
                                        <p:cTn id="36" dur="500"/>
                                        <p:tgtEl>
                                          <p:spTgt spid="88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P spid="88074" grpId="0"/>
      <p:bldP spid="88076" grpId="0"/>
    </p:bldLst>
  </p:timing>
</p:sld>
</file>

<file path=ppt/slides/slide3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2135189" y="535624"/>
            <a:ext cx="6427787" cy="701675"/>
          </a:xfrm>
        </p:spPr>
        <p:txBody>
          <a:bodyPr/>
          <a:lstStyle/>
          <a:p>
            <a:pPr eaLnBrk="1" hangingPunct="1"/>
            <a:r>
              <a:rPr lang="en-US" altLang="zh-CN" sz="3200" b="1">
                <a:solidFill>
                  <a:schemeClr val="folHlink"/>
                </a:solidFill>
                <a:latin typeface="黑体" pitchFamily="49" charset="-122"/>
                <a:ea typeface="黑体" pitchFamily="49" charset="-122"/>
              </a:rPr>
              <a:t>1.6.2 </a:t>
            </a:r>
            <a:r>
              <a:rPr lang="zh-CN" altLang="en-US" sz="3200" b="1">
                <a:solidFill>
                  <a:schemeClr val="folHlink"/>
                </a:solidFill>
                <a:latin typeface="黑体" pitchFamily="49" charset="-122"/>
                <a:ea typeface="黑体" pitchFamily="49" charset="-122"/>
              </a:rPr>
              <a:t>特性曲线和主要参数</a:t>
            </a:r>
            <a:endParaRPr lang="zh-CN" altLang="en-US" sz="3200" b="1">
              <a:solidFill>
                <a:schemeClr val="folHlink"/>
              </a:solidFill>
              <a:latin typeface="黑体" pitchFamily="49" charset="-122"/>
              <a:ea typeface="黑体" pitchFamily="49" charset="-122"/>
            </a:endParaRPr>
          </a:p>
        </p:txBody>
      </p:sp>
      <p:sp>
        <p:nvSpPr>
          <p:cNvPr id="89091" name="Rectangle 3"/>
          <p:cNvSpPr>
            <a:spLocks noGrp="1" noChangeArrowheads="1"/>
          </p:cNvSpPr>
          <p:nvPr>
            <p:ph type="body" idx="4294967295"/>
          </p:nvPr>
        </p:nvSpPr>
        <p:spPr>
          <a:xfrm>
            <a:off x="2495551" y="1345248"/>
            <a:ext cx="3375025" cy="539750"/>
          </a:xfrm>
        </p:spPr>
        <p:txBody>
          <a:bodyPr/>
          <a:lstStyle/>
          <a:p>
            <a:pPr eaLnBrk="1" hangingPunct="1">
              <a:lnSpc>
                <a:spcPct val="90000"/>
              </a:lnSpc>
              <a:buFont typeface="Wingdings" panose="05000000000000000000" pitchFamily="2" charset="2"/>
              <a:buNone/>
            </a:pPr>
            <a:r>
              <a:rPr lang="en-US" altLang="zh-CN" sz="3200" b="1">
                <a:latin typeface="宋体" pitchFamily="2" charset="-122"/>
              </a:rPr>
              <a:t>1.</a:t>
            </a:r>
            <a:r>
              <a:rPr lang="zh-CN" altLang="en-US" sz="3200" b="1">
                <a:latin typeface="宋体" pitchFamily="2" charset="-122"/>
              </a:rPr>
              <a:t>特性曲线</a:t>
            </a:r>
            <a:endParaRPr lang="zh-CN" altLang="en-US" sz="3200" b="1">
              <a:latin typeface="宋体" pitchFamily="2" charset="-122"/>
            </a:endParaRPr>
          </a:p>
        </p:txBody>
      </p:sp>
      <p:sp>
        <p:nvSpPr>
          <p:cNvPr id="89092" name="Rectangle 4"/>
          <p:cNvSpPr>
            <a:spLocks noChangeArrowheads="1"/>
          </p:cNvSpPr>
          <p:nvPr/>
        </p:nvSpPr>
        <p:spPr bwMode="auto">
          <a:xfrm>
            <a:off x="2720975" y="2065973"/>
            <a:ext cx="209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输出特性：</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17" name="Rectangle 5"/>
          <p:cNvSpPr>
            <a:spLocks noChangeArrowheads="1"/>
          </p:cNvSpPr>
          <p:nvPr/>
        </p:nvSpPr>
        <p:spPr bwMode="auto">
          <a:xfrm>
            <a:off x="6003635" y="334106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9094" name="对象 89093"/>
          <p:cNvGraphicFramePr>
            <a:graphicFrameLocks noChangeAspect="1"/>
          </p:cNvGraphicFramePr>
          <p:nvPr/>
        </p:nvGraphicFramePr>
        <p:xfrm>
          <a:off x="4746625" y="2110423"/>
          <a:ext cx="3105150" cy="527050"/>
        </p:xfrm>
        <a:graphic>
          <a:graphicData uri="http://schemas.openxmlformats.org/presentationml/2006/ole">
            <mc:AlternateContent xmlns:mc="http://schemas.openxmlformats.org/markup-compatibility/2006">
              <mc:Choice xmlns:v="urn:schemas-microsoft-com:vml" Requires="v">
                <p:oleObj spid="_x0000_s2" name="" r:id="rId1" imgW="1511300" imgH="254000" progId="">
                  <p:embed/>
                </p:oleObj>
              </mc:Choice>
              <mc:Fallback>
                <p:oleObj name="" r:id="rId1" imgW="1511300" imgH="254000" progId="">
                  <p:embed/>
                  <p:pic>
                    <p:nvPicPr>
                      <p:cNvPr id="0" name="对象 890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5" y="2110423"/>
                        <a:ext cx="31051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095" name="Rectangle 7"/>
          <p:cNvSpPr>
            <a:spLocks noChangeArrowheads="1"/>
          </p:cNvSpPr>
          <p:nvPr/>
        </p:nvSpPr>
        <p:spPr bwMode="auto">
          <a:xfrm>
            <a:off x="2720975" y="2605723"/>
            <a:ext cx="2095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转移特性：</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20" name="Rectangle 8"/>
          <p:cNvSpPr>
            <a:spLocks noChangeArrowheads="1"/>
          </p:cNvSpPr>
          <p:nvPr/>
        </p:nvSpPr>
        <p:spPr bwMode="auto">
          <a:xfrm>
            <a:off x="6003635" y="3341063"/>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9097" name="对象 89096"/>
          <p:cNvGraphicFramePr>
            <a:graphicFrameLocks noChangeAspect="1"/>
          </p:cNvGraphicFramePr>
          <p:nvPr/>
        </p:nvGraphicFramePr>
        <p:xfrm>
          <a:off x="4700589" y="2651760"/>
          <a:ext cx="3195637" cy="539750"/>
        </p:xfrm>
        <a:graphic>
          <a:graphicData uri="http://schemas.openxmlformats.org/presentationml/2006/ole">
            <mc:AlternateContent xmlns:mc="http://schemas.openxmlformats.org/markup-compatibility/2006">
              <mc:Choice xmlns:v="urn:schemas-microsoft-com:vml" Requires="v">
                <p:oleObj spid="_x0000_s3" name="" r:id="rId3" imgW="1511300" imgH="254000" progId="">
                  <p:embed/>
                </p:oleObj>
              </mc:Choice>
              <mc:Fallback>
                <p:oleObj name="" r:id="rId3" imgW="1511300" imgH="254000" progId="">
                  <p:embed/>
                  <p:pic>
                    <p:nvPicPr>
                      <p:cNvPr id="0" name="对象 89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9" y="2651760"/>
                        <a:ext cx="31956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22" name="Rectangle 10"/>
          <p:cNvSpPr>
            <a:spLocks noChangeArrowheads="1"/>
          </p:cNvSpPr>
          <p:nvPr/>
        </p:nvSpPr>
        <p:spPr bwMode="auto">
          <a:xfrm>
            <a:off x="6003635" y="166942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89099" name="Object 11"/>
          <p:cNvGraphicFramePr>
            <a:graphicFrameLocks noChangeAspect="1"/>
          </p:cNvGraphicFramePr>
          <p:nvPr/>
        </p:nvGraphicFramePr>
        <p:xfrm>
          <a:off x="1909763" y="3101024"/>
          <a:ext cx="2971800" cy="2655887"/>
        </p:xfrm>
        <a:graphic>
          <a:graphicData uri="http://schemas.openxmlformats.org/presentationml/2006/ole">
            <mc:AlternateContent xmlns:mc="http://schemas.openxmlformats.org/markup-compatibility/2006">
              <mc:Choice xmlns:v="urn:schemas-microsoft-com:vml" Requires="v">
                <p:oleObj spid="_x0000_s4" name="" r:id="rId5" imgW="2395855" imgH="1803400" progId="Visio.Drawing.11">
                  <p:embed/>
                </p:oleObj>
              </mc:Choice>
              <mc:Fallback>
                <p:oleObj name="" r:id="rId5" imgW="2395855" imgH="1803400" progId="Visio.Drawing.11">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763" y="3101024"/>
                        <a:ext cx="29718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9100" name="Object 12"/>
          <p:cNvGraphicFramePr>
            <a:graphicFrameLocks noChangeAspect="1"/>
          </p:cNvGraphicFramePr>
          <p:nvPr/>
        </p:nvGraphicFramePr>
        <p:xfrm>
          <a:off x="4746625" y="3326448"/>
          <a:ext cx="2159000" cy="2386012"/>
        </p:xfrm>
        <a:graphic>
          <a:graphicData uri="http://schemas.openxmlformats.org/presentationml/2006/ole">
            <mc:AlternateContent xmlns:mc="http://schemas.openxmlformats.org/markup-compatibility/2006">
              <mc:Choice xmlns:v="urn:schemas-microsoft-com:vml" Requires="v">
                <p:oleObj spid="_x0000_s5" name="" r:id="rId7" imgW="1515745" imgH="1803400" progId="Visio.Drawing.11">
                  <p:embed/>
                </p:oleObj>
              </mc:Choice>
              <mc:Fallback>
                <p:oleObj name="" r:id="rId7" imgW="1515745" imgH="1803400"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6625" y="3326448"/>
                        <a:ext cx="215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9101" name="Rectangle 13"/>
          <p:cNvSpPr>
            <a:spLocks noChangeArrowheads="1"/>
          </p:cNvSpPr>
          <p:nvPr/>
        </p:nvSpPr>
        <p:spPr bwMode="auto">
          <a:xfrm>
            <a:off x="2405064" y="5801361"/>
            <a:ext cx="3736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耗尽型</a:t>
            </a:r>
            <a:r>
              <a:rPr lang="en-US" altLang="zh-CN" sz="2400">
                <a:latin typeface="幼圆" panose="02010509060101010101" pitchFamily="49" charset="-122"/>
              </a:rPr>
              <a:t>NMOS</a:t>
            </a:r>
            <a:r>
              <a:rPr lang="zh-CN" altLang="en-US" sz="2400">
                <a:latin typeface="幼圆" panose="02010509060101010101" pitchFamily="49" charset="-122"/>
              </a:rPr>
              <a:t>管的特性曲线</a:t>
            </a:r>
            <a:r>
              <a:rPr lang="zh-CN" altLang="en-US">
                <a:latin typeface="黑体" pitchFamily="49" charset="-122"/>
                <a:ea typeface="黑体" pitchFamily="49" charset="-122"/>
              </a:rPr>
              <a:t> </a:t>
            </a:r>
            <a:endParaRPr lang="zh-CN" altLang="en-US">
              <a:latin typeface="黑体" pitchFamily="49" charset="-122"/>
              <a:ea typeface="黑体" pitchFamily="49" charset="-122"/>
            </a:endParaRPr>
          </a:p>
        </p:txBody>
      </p:sp>
      <p:sp>
        <p:nvSpPr>
          <p:cNvPr id="90126" name="Rectangle 14"/>
          <p:cNvSpPr>
            <a:spLocks noChangeArrowheads="1"/>
          </p:cNvSpPr>
          <p:nvPr/>
        </p:nvSpPr>
        <p:spPr bwMode="auto">
          <a:xfrm>
            <a:off x="6003635" y="213138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90127" name="Rectangle 16"/>
          <p:cNvSpPr>
            <a:spLocks noChangeArrowheads="1"/>
          </p:cNvSpPr>
          <p:nvPr/>
        </p:nvSpPr>
        <p:spPr bwMode="auto">
          <a:xfrm>
            <a:off x="6003635" y="217425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89104" name="Rectangle 18"/>
          <p:cNvSpPr>
            <a:spLocks noChangeArrowheads="1"/>
          </p:cNvSpPr>
          <p:nvPr/>
        </p:nvSpPr>
        <p:spPr bwMode="auto">
          <a:xfrm>
            <a:off x="6770688" y="5843579"/>
            <a:ext cx="3591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sz="2400">
                <a:latin typeface="幼圆" panose="02010509060101010101" pitchFamily="49" charset="-122"/>
              </a:rPr>
              <a:t>增强型</a:t>
            </a:r>
            <a:r>
              <a:rPr lang="en-US" altLang="zh-CN" sz="2400">
                <a:latin typeface="幼圆" panose="02010509060101010101" pitchFamily="49" charset="-122"/>
              </a:rPr>
              <a:t>NMOS</a:t>
            </a:r>
            <a:r>
              <a:rPr lang="zh-CN" altLang="en-US" sz="2400">
                <a:latin typeface="幼圆" panose="02010509060101010101" pitchFamily="49" charset="-122"/>
              </a:rPr>
              <a:t>管的特性曲线</a:t>
            </a:r>
            <a:endParaRPr lang="zh-CN" altLang="en-US" sz="2400">
              <a:latin typeface="幼圆" panose="02010509060101010101" pitchFamily="49" charset="-122"/>
            </a:endParaRPr>
          </a:p>
        </p:txBody>
      </p:sp>
      <p:pic>
        <p:nvPicPr>
          <p:cNvPr id="90131"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6713" y="3247074"/>
            <a:ext cx="38544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443595" y="5619115"/>
            <a:ext cx="56515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linds(horizontal)">
                                      <p:cBhvr>
                                        <p:cTn id="12" dur="500"/>
                                        <p:tgtEl>
                                          <p:spTgt spid="89092"/>
                                        </p:tgtEl>
                                      </p:cBhvr>
                                    </p:animEffect>
                                  </p:childTnLst>
                                </p:cTn>
                              </p:par>
                              <p:par>
                                <p:cTn id="13" presetID="3" presetClass="entr" presetSubtype="10" fill="hold" nodeType="withEffect">
                                  <p:stCondLst>
                                    <p:cond delay="0"/>
                                  </p:stCondLst>
                                  <p:childTnLst>
                                    <p:set>
                                      <p:cBhvr>
                                        <p:cTn id="14" dur="1" fill="hold">
                                          <p:stCondLst>
                                            <p:cond delay="0"/>
                                          </p:stCondLst>
                                        </p:cTn>
                                        <p:tgtEl>
                                          <p:spTgt spid="89094"/>
                                        </p:tgtEl>
                                        <p:attrNameLst>
                                          <p:attrName>style.visibility</p:attrName>
                                        </p:attrNameLst>
                                      </p:cBhvr>
                                      <p:to>
                                        <p:strVal val="visible"/>
                                      </p:to>
                                    </p:set>
                                    <p:animEffect transition="in" filter="blinds(horizontal)">
                                      <p:cBhvr>
                                        <p:cTn id="15" dur="500"/>
                                        <p:tgtEl>
                                          <p:spTgt spid="8909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9099"/>
                                        </p:tgtEl>
                                        <p:attrNameLst>
                                          <p:attrName>style.visibility</p:attrName>
                                        </p:attrNameLst>
                                      </p:cBhvr>
                                      <p:to>
                                        <p:strVal val="visible"/>
                                      </p:to>
                                    </p:set>
                                    <p:animEffect transition="in" filter="blinds(horizontal)">
                                      <p:cBhvr>
                                        <p:cTn id="20" dur="500"/>
                                        <p:tgtEl>
                                          <p:spTgt spid="8909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9101"/>
                                        </p:tgtEl>
                                        <p:attrNameLst>
                                          <p:attrName>style.visibility</p:attrName>
                                        </p:attrNameLst>
                                      </p:cBhvr>
                                      <p:to>
                                        <p:strVal val="visible"/>
                                      </p:to>
                                    </p:set>
                                    <p:animEffect transition="in" filter="blinds(horizontal)">
                                      <p:cBhvr>
                                        <p:cTn id="25" dur="500"/>
                                        <p:tgtEl>
                                          <p:spTgt spid="8910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9095"/>
                                        </p:tgtEl>
                                        <p:attrNameLst>
                                          <p:attrName>style.visibility</p:attrName>
                                        </p:attrNameLst>
                                      </p:cBhvr>
                                      <p:to>
                                        <p:strVal val="visible"/>
                                      </p:to>
                                    </p:set>
                                    <p:animEffect transition="in" filter="blinds(horizontal)">
                                      <p:cBhvr>
                                        <p:cTn id="30" dur="500"/>
                                        <p:tgtEl>
                                          <p:spTgt spid="89095"/>
                                        </p:tgtEl>
                                      </p:cBhvr>
                                    </p:animEffect>
                                  </p:childTnLst>
                                </p:cTn>
                              </p:par>
                              <p:par>
                                <p:cTn id="31" presetID="3" presetClass="entr" presetSubtype="10" fill="hold" nodeType="withEffect">
                                  <p:stCondLst>
                                    <p:cond delay="0"/>
                                  </p:stCondLst>
                                  <p:childTnLst>
                                    <p:set>
                                      <p:cBhvr>
                                        <p:cTn id="32" dur="1" fill="hold">
                                          <p:stCondLst>
                                            <p:cond delay="0"/>
                                          </p:stCondLst>
                                        </p:cTn>
                                        <p:tgtEl>
                                          <p:spTgt spid="89097"/>
                                        </p:tgtEl>
                                        <p:attrNameLst>
                                          <p:attrName>style.visibility</p:attrName>
                                        </p:attrNameLst>
                                      </p:cBhvr>
                                      <p:to>
                                        <p:strVal val="visible"/>
                                      </p:to>
                                    </p:set>
                                    <p:animEffect transition="in" filter="blinds(horizontal)">
                                      <p:cBhvr>
                                        <p:cTn id="33" dur="500"/>
                                        <p:tgtEl>
                                          <p:spTgt spid="8909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9100"/>
                                        </p:tgtEl>
                                        <p:attrNameLst>
                                          <p:attrName>style.visibility</p:attrName>
                                        </p:attrNameLst>
                                      </p:cBhvr>
                                      <p:to>
                                        <p:strVal val="visible"/>
                                      </p:to>
                                    </p:set>
                                    <p:animEffect transition="in" filter="blinds(horizontal)">
                                      <p:cBhvr>
                                        <p:cTn id="38" dur="500"/>
                                        <p:tgtEl>
                                          <p:spTgt spid="8910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90131"/>
                                        </p:tgtEl>
                                        <p:attrNameLst>
                                          <p:attrName>style.visibility</p:attrName>
                                        </p:attrNameLst>
                                      </p:cBhvr>
                                      <p:to>
                                        <p:strVal val="visible"/>
                                      </p:to>
                                    </p:set>
                                    <p:animEffect transition="in" filter="blinds(horizontal)">
                                      <p:cBhvr>
                                        <p:cTn id="43" dur="500"/>
                                        <p:tgtEl>
                                          <p:spTgt spid="901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9104"/>
                                        </p:tgtEl>
                                        <p:attrNameLst>
                                          <p:attrName>style.visibility</p:attrName>
                                        </p:attrNameLst>
                                      </p:cBhvr>
                                      <p:to>
                                        <p:strVal val="visible"/>
                                      </p:to>
                                    </p:set>
                                    <p:animEffect transition="in" filter="blinds(horizontal)">
                                      <p:cBhvr>
                                        <p:cTn id="48" dur="500"/>
                                        <p:tgtEl>
                                          <p:spTgt spid="89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P spid="89092" grpId="0"/>
      <p:bldP spid="89095" grpId="0"/>
      <p:bldP spid="89101" grpId="0"/>
      <p:bldP spid="89104"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2405064" y="684214"/>
            <a:ext cx="4446587" cy="657225"/>
          </a:xfrm>
        </p:spPr>
        <p:txBody>
          <a:bodyPr/>
          <a:lstStyle/>
          <a:p>
            <a:pPr eaLnBrk="1" hangingPunct="1"/>
            <a:r>
              <a:rPr lang="en-US" altLang="zh-CN" sz="3200" b="1">
                <a:latin typeface="宋体" pitchFamily="2" charset="-122"/>
              </a:rPr>
              <a:t>2.</a:t>
            </a:r>
            <a:r>
              <a:rPr lang="zh-CN" altLang="en-US" sz="3200" b="1">
                <a:latin typeface="宋体" pitchFamily="2" charset="-122"/>
              </a:rPr>
              <a:t>主要参数</a:t>
            </a:r>
            <a:endParaRPr lang="zh-CN" altLang="en-US" sz="3200" b="1">
              <a:latin typeface="宋体" pitchFamily="2" charset="-122"/>
            </a:endParaRPr>
          </a:p>
        </p:txBody>
      </p:sp>
      <p:sp>
        <p:nvSpPr>
          <p:cNvPr id="90115" name="Rectangle 3"/>
          <p:cNvSpPr>
            <a:spLocks noGrp="1" noChangeArrowheads="1"/>
          </p:cNvSpPr>
          <p:nvPr>
            <p:ph type="body" idx="4294967295"/>
          </p:nvPr>
        </p:nvSpPr>
        <p:spPr>
          <a:xfrm>
            <a:off x="2495550" y="1673226"/>
            <a:ext cx="1709738" cy="550863"/>
          </a:xfrm>
        </p:spPr>
        <p:txBody>
          <a:bodyPr>
            <a:normAutofit lnSpcReduction="10000"/>
          </a:bodyPr>
          <a:lstStyle/>
          <a:p>
            <a:pPr eaLnBrk="1" hangingPunct="1">
              <a:buFont typeface="Wingdings" panose="05000000000000000000" pitchFamily="2" charset="2"/>
              <a:buNone/>
            </a:pPr>
            <a:r>
              <a:rPr lang="zh-CN" altLang="en-US" sz="2800" b="1">
                <a:ea typeface="幼圆" panose="02010509060101010101" pitchFamily="49" charset="-122"/>
              </a:rPr>
              <a:t>夹断电压</a:t>
            </a:r>
            <a:r>
              <a:rPr lang="zh-CN" altLang="en-US"/>
              <a:t> </a:t>
            </a:r>
            <a:endParaRPr lang="zh-CN" altLang="en-US"/>
          </a:p>
        </p:txBody>
      </p:sp>
      <p:sp>
        <p:nvSpPr>
          <p:cNvPr id="90116" name="Rectangle 4"/>
          <p:cNvSpPr>
            <a:spLocks noChangeArrowheads="1"/>
          </p:cNvSpPr>
          <p:nvPr/>
        </p:nvSpPr>
        <p:spPr bwMode="auto">
          <a:xfrm>
            <a:off x="2451100" y="2259013"/>
            <a:ext cx="1620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开启电压</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17" name="Rectangle 5"/>
          <p:cNvSpPr>
            <a:spLocks noChangeArrowheads="1"/>
          </p:cNvSpPr>
          <p:nvPr/>
        </p:nvSpPr>
        <p:spPr bwMode="auto">
          <a:xfrm>
            <a:off x="2451100" y="2798763"/>
            <a:ext cx="2452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饱和漏极电流</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18" name="Rectangle 6"/>
          <p:cNvSpPr>
            <a:spLocks noChangeArrowheads="1"/>
          </p:cNvSpPr>
          <p:nvPr/>
        </p:nvSpPr>
        <p:spPr bwMode="auto">
          <a:xfrm>
            <a:off x="2451101" y="3473451"/>
            <a:ext cx="1738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低频跨导</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19" name="Rectangle 7"/>
          <p:cNvSpPr>
            <a:spLocks noChangeArrowheads="1"/>
          </p:cNvSpPr>
          <p:nvPr/>
        </p:nvSpPr>
        <p:spPr bwMode="auto">
          <a:xfrm>
            <a:off x="2451101" y="4103688"/>
            <a:ext cx="2506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最大漏极电流 </a:t>
            </a:r>
            <a:endParaRPr lang="zh-CN" altLang="en-US">
              <a:latin typeface="幼圆" panose="02010509060101010101" pitchFamily="49" charset="-122"/>
            </a:endParaRPr>
          </a:p>
        </p:txBody>
      </p:sp>
      <p:sp>
        <p:nvSpPr>
          <p:cNvPr id="90120" name="Rectangle 8"/>
          <p:cNvSpPr>
            <a:spLocks noChangeArrowheads="1"/>
          </p:cNvSpPr>
          <p:nvPr/>
        </p:nvSpPr>
        <p:spPr bwMode="auto">
          <a:xfrm>
            <a:off x="2451100" y="4643438"/>
            <a:ext cx="2452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最大耗散功率</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21" name="Rectangle 9"/>
          <p:cNvSpPr>
            <a:spLocks noChangeArrowheads="1"/>
          </p:cNvSpPr>
          <p:nvPr/>
        </p:nvSpPr>
        <p:spPr bwMode="auto">
          <a:xfrm>
            <a:off x="2451100" y="5138738"/>
            <a:ext cx="3695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最大漏</a:t>
            </a:r>
            <a:r>
              <a:rPr lang="en-US" altLang="zh-CN"/>
              <a:t>-</a:t>
            </a:r>
            <a:r>
              <a:rPr lang="zh-CN" altLang="en-US"/>
              <a:t>源极击穿电压</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22" name="Rectangle 10"/>
          <p:cNvSpPr>
            <a:spLocks noChangeArrowheads="1"/>
          </p:cNvSpPr>
          <p:nvPr/>
        </p:nvSpPr>
        <p:spPr bwMode="auto">
          <a:xfrm>
            <a:off x="2451100" y="5587534"/>
            <a:ext cx="2529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栅源直流电阻 </a:t>
            </a:r>
            <a:endParaRPr lang="zh-CN" altLang="en-US">
              <a:latin typeface="幼圆" panose="02010509060101010101" pitchFamily="49" charset="-122"/>
            </a:endParaRPr>
          </a:p>
        </p:txBody>
      </p:sp>
      <p:sp>
        <p:nvSpPr>
          <p:cNvPr id="90123" name="Rectangle 11"/>
          <p:cNvSpPr>
            <a:spLocks noChangeArrowheads="1"/>
          </p:cNvSpPr>
          <p:nvPr/>
        </p:nvSpPr>
        <p:spPr bwMode="auto">
          <a:xfrm>
            <a:off x="5240339" y="1763713"/>
            <a:ext cx="3400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耗尽型</a:t>
            </a:r>
            <a:r>
              <a:rPr lang="en-US" altLang="zh-CN">
                <a:latin typeface="幼圆" panose="02010509060101010101" pitchFamily="49" charset="-122"/>
              </a:rPr>
              <a:t>MOS</a:t>
            </a:r>
            <a:r>
              <a:rPr lang="zh-CN" altLang="en-US">
                <a:latin typeface="幼圆" panose="02010509060101010101" pitchFamily="49" charset="-122"/>
              </a:rPr>
              <a:t>管参数</a:t>
            </a:r>
            <a:endParaRPr lang="zh-CN" altLang="en-US">
              <a:latin typeface="幼圆" panose="02010509060101010101" pitchFamily="49" charset="-122"/>
            </a:endParaRPr>
          </a:p>
        </p:txBody>
      </p:sp>
      <p:sp>
        <p:nvSpPr>
          <p:cNvPr id="90124" name="Rectangle 12"/>
          <p:cNvSpPr>
            <a:spLocks noChangeArrowheads="1"/>
          </p:cNvSpPr>
          <p:nvPr/>
        </p:nvSpPr>
        <p:spPr bwMode="auto">
          <a:xfrm>
            <a:off x="5016500" y="2256959"/>
            <a:ext cx="3555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增强型</a:t>
            </a:r>
            <a:r>
              <a:rPr lang="en-US" altLang="zh-CN">
                <a:latin typeface="幼圆" panose="02010509060101010101" pitchFamily="49" charset="-122"/>
              </a:rPr>
              <a:t>MOS</a:t>
            </a:r>
            <a:r>
              <a:rPr lang="zh-CN" altLang="en-US">
                <a:latin typeface="幼圆" panose="02010509060101010101" pitchFamily="49" charset="-122"/>
              </a:rPr>
              <a:t>管参数</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0125" name="Rectangle 13"/>
          <p:cNvSpPr>
            <a:spLocks noChangeArrowheads="1"/>
          </p:cNvSpPr>
          <p:nvPr/>
        </p:nvSpPr>
        <p:spPr bwMode="auto">
          <a:xfrm>
            <a:off x="5510213" y="2796709"/>
            <a:ext cx="3555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华文楷体" panose="02010600040101010101" pitchFamily="2" charset="-122"/>
              </a:rPr>
              <a:t>—</a:t>
            </a:r>
            <a:r>
              <a:rPr lang="en-US" altLang="zh-CN">
                <a:latin typeface="幼圆" panose="02010509060101010101" pitchFamily="49" charset="-122"/>
              </a:rPr>
              <a:t> </a:t>
            </a:r>
            <a:r>
              <a:rPr lang="zh-CN" altLang="en-US">
                <a:latin typeface="幼圆" panose="02010509060101010101" pitchFamily="49" charset="-122"/>
              </a:rPr>
              <a:t>耗尽型</a:t>
            </a:r>
            <a:r>
              <a:rPr lang="en-US" altLang="zh-CN">
                <a:latin typeface="幼圆" panose="02010509060101010101" pitchFamily="49" charset="-122"/>
              </a:rPr>
              <a:t>MOS</a:t>
            </a:r>
            <a:r>
              <a:rPr lang="zh-CN" altLang="en-US">
                <a:latin typeface="幼圆" panose="02010509060101010101" pitchFamily="49" charset="-122"/>
              </a:rPr>
              <a:t>管参数</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1150" name="Rectangle 14"/>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27" name="对象 90126"/>
          <p:cNvGraphicFramePr>
            <a:graphicFrameLocks noChangeAspect="1"/>
          </p:cNvGraphicFramePr>
          <p:nvPr/>
        </p:nvGraphicFramePr>
        <p:xfrm>
          <a:off x="4025900" y="1763713"/>
          <a:ext cx="1035050" cy="512762"/>
        </p:xfrm>
        <a:graphic>
          <a:graphicData uri="http://schemas.openxmlformats.org/presentationml/2006/ole">
            <mc:AlternateContent xmlns:mc="http://schemas.openxmlformats.org/markup-compatibility/2006">
              <mc:Choice xmlns:v="urn:schemas-microsoft-com:vml" Requires="v">
                <p:oleObj spid="_x0000_s2" name="" r:id="rId1" imgW="458470" imgH="241935" progId="">
                  <p:embed/>
                </p:oleObj>
              </mc:Choice>
              <mc:Fallback>
                <p:oleObj name="" r:id="rId1" imgW="458470" imgH="241935" progId="">
                  <p:embed/>
                  <p:pic>
                    <p:nvPicPr>
                      <p:cNvPr id="0" name="对象 901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900" y="1763713"/>
                        <a:ext cx="10350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2" name="Rectangle 16"/>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29" name="对象 90128"/>
          <p:cNvGraphicFramePr>
            <a:graphicFrameLocks noChangeAspect="1"/>
          </p:cNvGraphicFramePr>
          <p:nvPr/>
        </p:nvGraphicFramePr>
        <p:xfrm>
          <a:off x="4025901" y="2303463"/>
          <a:ext cx="944563" cy="495300"/>
        </p:xfrm>
        <a:graphic>
          <a:graphicData uri="http://schemas.openxmlformats.org/presentationml/2006/ole">
            <mc:AlternateContent xmlns:mc="http://schemas.openxmlformats.org/markup-compatibility/2006">
              <mc:Choice xmlns:v="urn:schemas-microsoft-com:vml" Requires="v">
                <p:oleObj spid="_x0000_s3" name="" r:id="rId3" imgW="419735" imgH="241935" progId="">
                  <p:embed/>
                </p:oleObj>
              </mc:Choice>
              <mc:Fallback>
                <p:oleObj name="" r:id="rId3" imgW="419735" imgH="241935" progId="">
                  <p:embed/>
                  <p:pic>
                    <p:nvPicPr>
                      <p:cNvPr id="0" name="对象 90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901" y="2303463"/>
                        <a:ext cx="9445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4" name="Rectangle 18"/>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31" name="对象 90130"/>
          <p:cNvGraphicFramePr>
            <a:graphicFrameLocks noChangeAspect="1"/>
          </p:cNvGraphicFramePr>
          <p:nvPr/>
        </p:nvGraphicFramePr>
        <p:xfrm>
          <a:off x="4791075" y="2843213"/>
          <a:ext cx="719138" cy="495300"/>
        </p:xfrm>
        <a:graphic>
          <a:graphicData uri="http://schemas.openxmlformats.org/presentationml/2006/ole">
            <mc:AlternateContent xmlns:mc="http://schemas.openxmlformats.org/markup-compatibility/2006">
              <mc:Choice xmlns:v="urn:schemas-microsoft-com:vml" Requires="v">
                <p:oleObj spid="_x0000_s4" name="" r:id="rId5" imgW="280670" imgH="229235" progId="">
                  <p:embed/>
                </p:oleObj>
              </mc:Choice>
              <mc:Fallback>
                <p:oleObj name="" r:id="rId5" imgW="280670" imgH="229235" progId="">
                  <p:embed/>
                  <p:pic>
                    <p:nvPicPr>
                      <p:cNvPr id="0" name="对象 901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1075" y="2843213"/>
                        <a:ext cx="7191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6" name="Rectangle 20"/>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33" name="对象 90132"/>
          <p:cNvGraphicFramePr>
            <a:graphicFrameLocks noChangeAspect="1"/>
          </p:cNvGraphicFramePr>
          <p:nvPr/>
        </p:nvGraphicFramePr>
        <p:xfrm>
          <a:off x="4025901" y="3429001"/>
          <a:ext cx="474663" cy="542925"/>
        </p:xfrm>
        <a:graphic>
          <a:graphicData uri="http://schemas.openxmlformats.org/presentationml/2006/ole">
            <mc:AlternateContent xmlns:mc="http://schemas.openxmlformats.org/markup-compatibility/2006">
              <mc:Choice xmlns:v="urn:schemas-microsoft-com:vml" Requires="v">
                <p:oleObj spid="_x0000_s5" name="" r:id="rId7" imgW="203835" imgH="229235" progId="">
                  <p:embed/>
                </p:oleObj>
              </mc:Choice>
              <mc:Fallback>
                <p:oleObj name="" r:id="rId7" imgW="203835" imgH="229235" progId="">
                  <p:embed/>
                  <p:pic>
                    <p:nvPicPr>
                      <p:cNvPr id="0" name="对象 901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1" y="3429001"/>
                        <a:ext cx="4746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58" name="Rectangle 22"/>
          <p:cNvSpPr>
            <a:spLocks noChangeArrowheads="1"/>
          </p:cNvSpPr>
          <p:nvPr/>
        </p:nvSpPr>
        <p:spPr bwMode="auto">
          <a:xfrm>
            <a:off x="6003635" y="295307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35" name="对象 90134"/>
          <p:cNvGraphicFramePr>
            <a:graphicFrameLocks noChangeAspect="1"/>
          </p:cNvGraphicFramePr>
          <p:nvPr/>
        </p:nvGraphicFramePr>
        <p:xfrm>
          <a:off x="4989513" y="3294063"/>
          <a:ext cx="3384550" cy="900112"/>
        </p:xfrm>
        <a:graphic>
          <a:graphicData uri="http://schemas.openxmlformats.org/presentationml/2006/ole">
            <mc:AlternateContent xmlns:mc="http://schemas.openxmlformats.org/markup-compatibility/2006">
              <mc:Choice xmlns:v="urn:schemas-microsoft-com:vml" Requires="v">
                <p:oleObj spid="_x0000_s6" name="" r:id="rId9" imgW="1472565" imgH="431800" progId="">
                  <p:embed/>
                </p:oleObj>
              </mc:Choice>
              <mc:Fallback>
                <p:oleObj name="" r:id="rId9" imgW="1472565" imgH="431800" progId="">
                  <p:embed/>
                  <p:pic>
                    <p:nvPicPr>
                      <p:cNvPr id="0" name="对象 901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9513" y="3294063"/>
                        <a:ext cx="33845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0" name="Rectangle 24"/>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37" name="对象 90136"/>
          <p:cNvGraphicFramePr>
            <a:graphicFrameLocks noChangeAspect="1"/>
          </p:cNvGraphicFramePr>
          <p:nvPr/>
        </p:nvGraphicFramePr>
        <p:xfrm>
          <a:off x="4746625" y="4194175"/>
          <a:ext cx="584200" cy="452438"/>
        </p:xfrm>
        <a:graphic>
          <a:graphicData uri="http://schemas.openxmlformats.org/presentationml/2006/ole">
            <mc:AlternateContent xmlns:mc="http://schemas.openxmlformats.org/markup-compatibility/2006">
              <mc:Choice xmlns:v="urn:schemas-microsoft-com:vml" Requires="v">
                <p:oleObj spid="_x0000_s7" name="" r:id="rId11" imgW="267335" imgH="229235" progId="">
                  <p:embed/>
                </p:oleObj>
              </mc:Choice>
              <mc:Fallback>
                <p:oleObj name="" r:id="rId11" imgW="267335" imgH="229235" progId="">
                  <p:embed/>
                  <p:pic>
                    <p:nvPicPr>
                      <p:cNvPr id="0" name="对象 901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6625" y="4194175"/>
                        <a:ext cx="584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2" name="Rectangle 26"/>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39" name="对象 90138"/>
          <p:cNvGraphicFramePr>
            <a:graphicFrameLocks noChangeAspect="1"/>
          </p:cNvGraphicFramePr>
          <p:nvPr/>
        </p:nvGraphicFramePr>
        <p:xfrm>
          <a:off x="4700589" y="4689475"/>
          <a:ext cx="636587" cy="450850"/>
        </p:xfrm>
        <a:graphic>
          <a:graphicData uri="http://schemas.openxmlformats.org/presentationml/2006/ole">
            <mc:AlternateContent xmlns:mc="http://schemas.openxmlformats.org/markup-compatibility/2006">
              <mc:Choice xmlns:v="urn:schemas-microsoft-com:vml" Requires="v">
                <p:oleObj spid="_x0000_s8" name="" r:id="rId13" imgW="280670" imgH="229235" progId="">
                  <p:embed/>
                </p:oleObj>
              </mc:Choice>
              <mc:Fallback>
                <p:oleObj name="" r:id="rId13" imgW="280670" imgH="229235" progId="">
                  <p:embed/>
                  <p:pic>
                    <p:nvPicPr>
                      <p:cNvPr id="0" name="对象 901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0589" y="4689475"/>
                        <a:ext cx="63658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4" name="Rectangle 28"/>
          <p:cNvSpPr>
            <a:spLocks noChangeArrowheads="1"/>
          </p:cNvSpPr>
          <p:nvPr/>
        </p:nvSpPr>
        <p:spPr bwMode="auto">
          <a:xfrm>
            <a:off x="6003635" y="3048328"/>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41" name="对象 90140"/>
          <p:cNvGraphicFramePr>
            <a:graphicFrameLocks noChangeAspect="1"/>
          </p:cNvGraphicFramePr>
          <p:nvPr/>
        </p:nvGraphicFramePr>
        <p:xfrm>
          <a:off x="6051550" y="5184776"/>
          <a:ext cx="1035050" cy="493713"/>
        </p:xfrm>
        <a:graphic>
          <a:graphicData uri="http://schemas.openxmlformats.org/presentationml/2006/ole">
            <mc:AlternateContent xmlns:mc="http://schemas.openxmlformats.org/markup-compatibility/2006">
              <mc:Choice xmlns:v="urn:schemas-microsoft-com:vml" Requires="v">
                <p:oleObj spid="_x0000_s9" name="" r:id="rId15" imgW="471170" imgH="241935" progId="">
                  <p:embed/>
                </p:oleObj>
              </mc:Choice>
              <mc:Fallback>
                <p:oleObj name="" r:id="rId15" imgW="471170" imgH="241935" progId="">
                  <p:embed/>
                  <p:pic>
                    <p:nvPicPr>
                      <p:cNvPr id="0" name="对象 901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51550" y="5184776"/>
                        <a:ext cx="1035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166" name="Rectangle 30"/>
          <p:cNvSpPr>
            <a:spLocks noChangeArrowheads="1"/>
          </p:cNvSpPr>
          <p:nvPr/>
        </p:nvSpPr>
        <p:spPr bwMode="auto">
          <a:xfrm>
            <a:off x="6003635" y="305309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90143" name="对象 90142"/>
          <p:cNvGraphicFramePr>
            <a:graphicFrameLocks noChangeAspect="1"/>
          </p:cNvGraphicFramePr>
          <p:nvPr/>
        </p:nvGraphicFramePr>
        <p:xfrm>
          <a:off x="4700589" y="5678488"/>
          <a:ext cx="630237" cy="495300"/>
        </p:xfrm>
        <a:graphic>
          <a:graphicData uri="http://schemas.openxmlformats.org/presentationml/2006/ole">
            <mc:AlternateContent xmlns:mc="http://schemas.openxmlformats.org/markup-compatibility/2006">
              <mc:Choice xmlns:v="urn:schemas-microsoft-com:vml" Requires="v">
                <p:oleObj spid="_x0000_s10" name="" r:id="rId17" imgW="254635" imgH="229235" progId="">
                  <p:embed/>
                </p:oleObj>
              </mc:Choice>
              <mc:Fallback>
                <p:oleObj name="" r:id="rId17" imgW="254635" imgH="229235" progId="">
                  <p:embed/>
                  <p:pic>
                    <p:nvPicPr>
                      <p:cNvPr id="0" name="对象 901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00589" y="5678488"/>
                        <a:ext cx="6302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灯片编号占位符 10"/>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0127"/>
                                        </p:tgtEl>
                                        <p:attrNameLst>
                                          <p:attrName>style.visibility</p:attrName>
                                        </p:attrNameLst>
                                      </p:cBhvr>
                                      <p:to>
                                        <p:strVal val="visible"/>
                                      </p:to>
                                    </p:set>
                                    <p:animEffect transition="in" filter="blinds(horizontal)">
                                      <p:cBhvr>
                                        <p:cTn id="7" dur="500"/>
                                        <p:tgtEl>
                                          <p:spTgt spid="901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115">
                                            <p:txEl>
                                              <p:pRg st="0" end="0"/>
                                            </p:txEl>
                                          </p:spTgt>
                                        </p:tgtEl>
                                        <p:attrNameLst>
                                          <p:attrName>style.visibility</p:attrName>
                                        </p:attrNameLst>
                                      </p:cBhvr>
                                      <p:to>
                                        <p:strVal val="visible"/>
                                      </p:to>
                                    </p:set>
                                    <p:animEffect transition="in" filter="blinds(horizontal)">
                                      <p:cBhvr>
                                        <p:cTn id="10" dur="500"/>
                                        <p:tgtEl>
                                          <p:spTgt spid="901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0123"/>
                                        </p:tgtEl>
                                        <p:attrNameLst>
                                          <p:attrName>style.visibility</p:attrName>
                                        </p:attrNameLst>
                                      </p:cBhvr>
                                      <p:to>
                                        <p:strVal val="visible"/>
                                      </p:to>
                                    </p:set>
                                    <p:animEffect transition="in" filter="blinds(horizontal)">
                                      <p:cBhvr>
                                        <p:cTn id="15" dur="500"/>
                                        <p:tgtEl>
                                          <p:spTgt spid="901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0129"/>
                                        </p:tgtEl>
                                        <p:attrNameLst>
                                          <p:attrName>style.visibility</p:attrName>
                                        </p:attrNameLst>
                                      </p:cBhvr>
                                      <p:to>
                                        <p:strVal val="visible"/>
                                      </p:to>
                                    </p:set>
                                    <p:animEffect transition="in" filter="blinds(horizontal)">
                                      <p:cBhvr>
                                        <p:cTn id="20" dur="500"/>
                                        <p:tgtEl>
                                          <p:spTgt spid="9012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0116"/>
                                        </p:tgtEl>
                                        <p:attrNameLst>
                                          <p:attrName>style.visibility</p:attrName>
                                        </p:attrNameLst>
                                      </p:cBhvr>
                                      <p:to>
                                        <p:strVal val="visible"/>
                                      </p:to>
                                    </p:set>
                                    <p:animEffect transition="in" filter="blinds(horizontal)">
                                      <p:cBhvr>
                                        <p:cTn id="23" dur="500"/>
                                        <p:tgtEl>
                                          <p:spTgt spid="901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0124"/>
                                        </p:tgtEl>
                                        <p:attrNameLst>
                                          <p:attrName>style.visibility</p:attrName>
                                        </p:attrNameLst>
                                      </p:cBhvr>
                                      <p:to>
                                        <p:strVal val="visible"/>
                                      </p:to>
                                    </p:set>
                                    <p:animEffect transition="in" filter="blinds(horizontal)">
                                      <p:cBhvr>
                                        <p:cTn id="28" dur="500"/>
                                        <p:tgtEl>
                                          <p:spTgt spid="9012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0117"/>
                                        </p:tgtEl>
                                        <p:attrNameLst>
                                          <p:attrName>style.visibility</p:attrName>
                                        </p:attrNameLst>
                                      </p:cBhvr>
                                      <p:to>
                                        <p:strVal val="visible"/>
                                      </p:to>
                                    </p:set>
                                    <p:animEffect transition="in" filter="blinds(horizontal)">
                                      <p:cBhvr>
                                        <p:cTn id="33" dur="500"/>
                                        <p:tgtEl>
                                          <p:spTgt spid="90117"/>
                                        </p:tgtEl>
                                      </p:cBhvr>
                                    </p:animEffect>
                                  </p:childTnLst>
                                </p:cTn>
                              </p:par>
                              <p:par>
                                <p:cTn id="34" presetID="3" presetClass="entr" presetSubtype="10" fill="hold" nodeType="withEffect">
                                  <p:stCondLst>
                                    <p:cond delay="0"/>
                                  </p:stCondLst>
                                  <p:childTnLst>
                                    <p:set>
                                      <p:cBhvr>
                                        <p:cTn id="35" dur="1" fill="hold">
                                          <p:stCondLst>
                                            <p:cond delay="0"/>
                                          </p:stCondLst>
                                        </p:cTn>
                                        <p:tgtEl>
                                          <p:spTgt spid="90131"/>
                                        </p:tgtEl>
                                        <p:attrNameLst>
                                          <p:attrName>style.visibility</p:attrName>
                                        </p:attrNameLst>
                                      </p:cBhvr>
                                      <p:to>
                                        <p:strVal val="visible"/>
                                      </p:to>
                                    </p:set>
                                    <p:animEffect transition="in" filter="blinds(horizontal)">
                                      <p:cBhvr>
                                        <p:cTn id="36" dur="500"/>
                                        <p:tgtEl>
                                          <p:spTgt spid="9013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90125"/>
                                        </p:tgtEl>
                                        <p:attrNameLst>
                                          <p:attrName>style.visibility</p:attrName>
                                        </p:attrNameLst>
                                      </p:cBhvr>
                                      <p:to>
                                        <p:strVal val="visible"/>
                                      </p:to>
                                    </p:set>
                                    <p:animEffect transition="in" filter="blinds(horizontal)">
                                      <p:cBhvr>
                                        <p:cTn id="41" dur="500"/>
                                        <p:tgtEl>
                                          <p:spTgt spid="9012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0118"/>
                                        </p:tgtEl>
                                        <p:attrNameLst>
                                          <p:attrName>style.visibility</p:attrName>
                                        </p:attrNameLst>
                                      </p:cBhvr>
                                      <p:to>
                                        <p:strVal val="visible"/>
                                      </p:to>
                                    </p:set>
                                    <p:animEffect transition="in" filter="blinds(horizontal)">
                                      <p:cBhvr>
                                        <p:cTn id="46" dur="500"/>
                                        <p:tgtEl>
                                          <p:spTgt spid="90118"/>
                                        </p:tgtEl>
                                      </p:cBhvr>
                                    </p:animEffect>
                                  </p:childTnLst>
                                </p:cTn>
                              </p:par>
                              <p:par>
                                <p:cTn id="47" presetID="3" presetClass="entr" presetSubtype="10" fill="hold" nodeType="withEffect">
                                  <p:stCondLst>
                                    <p:cond delay="0"/>
                                  </p:stCondLst>
                                  <p:childTnLst>
                                    <p:set>
                                      <p:cBhvr>
                                        <p:cTn id="48" dur="1" fill="hold">
                                          <p:stCondLst>
                                            <p:cond delay="0"/>
                                          </p:stCondLst>
                                        </p:cTn>
                                        <p:tgtEl>
                                          <p:spTgt spid="90133"/>
                                        </p:tgtEl>
                                        <p:attrNameLst>
                                          <p:attrName>style.visibility</p:attrName>
                                        </p:attrNameLst>
                                      </p:cBhvr>
                                      <p:to>
                                        <p:strVal val="visible"/>
                                      </p:to>
                                    </p:set>
                                    <p:animEffect transition="in" filter="blinds(horizontal)">
                                      <p:cBhvr>
                                        <p:cTn id="49" dur="500"/>
                                        <p:tgtEl>
                                          <p:spTgt spid="9013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90135"/>
                                        </p:tgtEl>
                                        <p:attrNameLst>
                                          <p:attrName>style.visibility</p:attrName>
                                        </p:attrNameLst>
                                      </p:cBhvr>
                                      <p:to>
                                        <p:strVal val="visible"/>
                                      </p:to>
                                    </p:set>
                                    <p:animEffect transition="in" filter="blinds(horizontal)">
                                      <p:cBhvr>
                                        <p:cTn id="54" dur="500"/>
                                        <p:tgtEl>
                                          <p:spTgt spid="9013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90137"/>
                                        </p:tgtEl>
                                        <p:attrNameLst>
                                          <p:attrName>style.visibility</p:attrName>
                                        </p:attrNameLst>
                                      </p:cBhvr>
                                      <p:to>
                                        <p:strVal val="visible"/>
                                      </p:to>
                                    </p:set>
                                    <p:animEffect transition="in" filter="blinds(horizontal)">
                                      <p:cBhvr>
                                        <p:cTn id="59" dur="500"/>
                                        <p:tgtEl>
                                          <p:spTgt spid="9013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90119"/>
                                        </p:tgtEl>
                                        <p:attrNameLst>
                                          <p:attrName>style.visibility</p:attrName>
                                        </p:attrNameLst>
                                      </p:cBhvr>
                                      <p:to>
                                        <p:strVal val="visible"/>
                                      </p:to>
                                    </p:set>
                                    <p:animEffect transition="in" filter="blinds(horizontal)">
                                      <p:cBhvr>
                                        <p:cTn id="62" dur="500"/>
                                        <p:tgtEl>
                                          <p:spTgt spid="9011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0120"/>
                                        </p:tgtEl>
                                        <p:attrNameLst>
                                          <p:attrName>style.visibility</p:attrName>
                                        </p:attrNameLst>
                                      </p:cBhvr>
                                      <p:to>
                                        <p:strVal val="visible"/>
                                      </p:to>
                                    </p:set>
                                    <p:animEffect transition="in" filter="blinds(horizontal)">
                                      <p:cBhvr>
                                        <p:cTn id="67" dur="500"/>
                                        <p:tgtEl>
                                          <p:spTgt spid="90120"/>
                                        </p:tgtEl>
                                      </p:cBhvr>
                                    </p:animEffect>
                                  </p:childTnLst>
                                </p:cTn>
                              </p:par>
                              <p:par>
                                <p:cTn id="68" presetID="3" presetClass="entr" presetSubtype="10" fill="hold" nodeType="withEffect">
                                  <p:stCondLst>
                                    <p:cond delay="0"/>
                                  </p:stCondLst>
                                  <p:childTnLst>
                                    <p:set>
                                      <p:cBhvr>
                                        <p:cTn id="69" dur="1" fill="hold">
                                          <p:stCondLst>
                                            <p:cond delay="0"/>
                                          </p:stCondLst>
                                        </p:cTn>
                                        <p:tgtEl>
                                          <p:spTgt spid="90139"/>
                                        </p:tgtEl>
                                        <p:attrNameLst>
                                          <p:attrName>style.visibility</p:attrName>
                                        </p:attrNameLst>
                                      </p:cBhvr>
                                      <p:to>
                                        <p:strVal val="visible"/>
                                      </p:to>
                                    </p:set>
                                    <p:animEffect transition="in" filter="blinds(horizontal)">
                                      <p:cBhvr>
                                        <p:cTn id="70" dur="500"/>
                                        <p:tgtEl>
                                          <p:spTgt spid="9013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90121"/>
                                        </p:tgtEl>
                                        <p:attrNameLst>
                                          <p:attrName>style.visibility</p:attrName>
                                        </p:attrNameLst>
                                      </p:cBhvr>
                                      <p:to>
                                        <p:strVal val="visible"/>
                                      </p:to>
                                    </p:set>
                                    <p:animEffect transition="in" filter="blinds(horizontal)">
                                      <p:cBhvr>
                                        <p:cTn id="75" dur="500"/>
                                        <p:tgtEl>
                                          <p:spTgt spid="90121"/>
                                        </p:tgtEl>
                                      </p:cBhvr>
                                    </p:animEffect>
                                  </p:childTnLst>
                                </p:cTn>
                              </p:par>
                              <p:par>
                                <p:cTn id="76" presetID="3" presetClass="entr" presetSubtype="10" fill="hold" nodeType="withEffect">
                                  <p:stCondLst>
                                    <p:cond delay="0"/>
                                  </p:stCondLst>
                                  <p:childTnLst>
                                    <p:set>
                                      <p:cBhvr>
                                        <p:cTn id="77" dur="1" fill="hold">
                                          <p:stCondLst>
                                            <p:cond delay="0"/>
                                          </p:stCondLst>
                                        </p:cTn>
                                        <p:tgtEl>
                                          <p:spTgt spid="90141"/>
                                        </p:tgtEl>
                                        <p:attrNameLst>
                                          <p:attrName>style.visibility</p:attrName>
                                        </p:attrNameLst>
                                      </p:cBhvr>
                                      <p:to>
                                        <p:strVal val="visible"/>
                                      </p:to>
                                    </p:set>
                                    <p:animEffect transition="in" filter="blinds(horizontal)">
                                      <p:cBhvr>
                                        <p:cTn id="78" dur="500"/>
                                        <p:tgtEl>
                                          <p:spTgt spid="9014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90122"/>
                                        </p:tgtEl>
                                        <p:attrNameLst>
                                          <p:attrName>style.visibility</p:attrName>
                                        </p:attrNameLst>
                                      </p:cBhvr>
                                      <p:to>
                                        <p:strVal val="visible"/>
                                      </p:to>
                                    </p:set>
                                    <p:animEffect transition="in" filter="blinds(horizontal)">
                                      <p:cBhvr>
                                        <p:cTn id="83" dur="500"/>
                                        <p:tgtEl>
                                          <p:spTgt spid="90122"/>
                                        </p:tgtEl>
                                      </p:cBhvr>
                                    </p:animEffect>
                                  </p:childTnLst>
                                </p:cTn>
                              </p:par>
                              <p:par>
                                <p:cTn id="84" presetID="3" presetClass="entr" presetSubtype="10" fill="hold" nodeType="withEffect">
                                  <p:stCondLst>
                                    <p:cond delay="0"/>
                                  </p:stCondLst>
                                  <p:childTnLst>
                                    <p:set>
                                      <p:cBhvr>
                                        <p:cTn id="85" dur="1" fill="hold">
                                          <p:stCondLst>
                                            <p:cond delay="0"/>
                                          </p:stCondLst>
                                        </p:cTn>
                                        <p:tgtEl>
                                          <p:spTgt spid="90143"/>
                                        </p:tgtEl>
                                        <p:attrNameLst>
                                          <p:attrName>style.visibility</p:attrName>
                                        </p:attrNameLst>
                                      </p:cBhvr>
                                      <p:to>
                                        <p:strVal val="visible"/>
                                      </p:to>
                                    </p:set>
                                    <p:animEffect transition="in" filter="blinds(horizontal)">
                                      <p:cBhvr>
                                        <p:cTn id="86" dur="500"/>
                                        <p:tgtEl>
                                          <p:spTgt spid="90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90116" grpId="0"/>
      <p:bldP spid="90117" grpId="0"/>
      <p:bldP spid="90118" grpId="0"/>
      <p:bldP spid="90119" grpId="0"/>
      <p:bldP spid="90120" grpId="0"/>
      <p:bldP spid="90121" grpId="0"/>
      <p:bldP spid="90122" grpId="0"/>
      <p:bldP spid="90123" grpId="0"/>
      <p:bldP spid="90124" grpId="0"/>
      <p:bldP spid="90125"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135189" y="631191"/>
            <a:ext cx="6383337" cy="701675"/>
          </a:xfrm>
        </p:spPr>
        <p:txBody>
          <a:bodyPr/>
          <a:lstStyle/>
          <a:p>
            <a:pPr eaLnBrk="1" hangingPunct="1"/>
            <a:r>
              <a:rPr lang="en-US" altLang="zh-CN" sz="3200" b="1">
                <a:solidFill>
                  <a:schemeClr val="folHlink"/>
                </a:solidFill>
                <a:latin typeface="黑体" pitchFamily="49" charset="-122"/>
                <a:ea typeface="黑体" pitchFamily="49" charset="-122"/>
              </a:rPr>
              <a:t>1.6.3 </a:t>
            </a:r>
            <a:r>
              <a:rPr lang="zh-CN" altLang="en-US" sz="3200" b="1">
                <a:solidFill>
                  <a:schemeClr val="folHlink"/>
                </a:solidFill>
                <a:latin typeface="黑体" pitchFamily="49" charset="-122"/>
                <a:ea typeface="黑体" pitchFamily="49" charset="-122"/>
              </a:rPr>
              <a:t>简化的小信号模型</a:t>
            </a:r>
            <a:endParaRPr lang="zh-CN" altLang="en-US" sz="3200" b="1">
              <a:solidFill>
                <a:schemeClr val="folHlink"/>
              </a:solidFill>
              <a:latin typeface="黑体" pitchFamily="49" charset="-122"/>
              <a:ea typeface="黑体" pitchFamily="49" charset="-122"/>
            </a:endParaRPr>
          </a:p>
        </p:txBody>
      </p:sp>
      <p:sp>
        <p:nvSpPr>
          <p:cNvPr id="91139" name="Rectangle 3"/>
          <p:cNvSpPr>
            <a:spLocks noChangeArrowheads="1"/>
          </p:cNvSpPr>
          <p:nvPr/>
        </p:nvSpPr>
        <p:spPr bwMode="auto">
          <a:xfrm>
            <a:off x="2451101" y="1943101"/>
            <a:ext cx="423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t>栅源电阻很大，栅极电流</a:t>
            </a:r>
            <a:r>
              <a:rPr lang="zh-CN" altLang="en-US">
                <a:ea typeface="华文楷体" panose="02010600040101010101" pitchFamily="2" charset="-122"/>
              </a:rPr>
              <a:t> </a:t>
            </a:r>
            <a:endParaRPr lang="zh-CN" altLang="en-US">
              <a:ea typeface="华文楷体" panose="02010600040101010101" pitchFamily="2" charset="-122"/>
            </a:endParaRPr>
          </a:p>
        </p:txBody>
      </p:sp>
      <p:sp>
        <p:nvSpPr>
          <p:cNvPr id="91140" name="Rectangle 4"/>
          <p:cNvSpPr>
            <a:spLocks noChangeArrowheads="1"/>
          </p:cNvSpPr>
          <p:nvPr/>
        </p:nvSpPr>
        <p:spPr bwMode="auto">
          <a:xfrm>
            <a:off x="1774826" y="2484438"/>
            <a:ext cx="5084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a:t>栅源电压控制漏极电流</a:t>
            </a:r>
            <a:endParaRPr lang="zh-CN" altLang="en-US"/>
          </a:p>
          <a:p>
            <a:pPr algn="ctr" eaLnBrk="1" hangingPunct="1"/>
            <a:r>
              <a:rPr lang="zh-CN" altLang="en-US">
                <a:ea typeface="华文楷体" panose="02010600040101010101" pitchFamily="2" charset="-122"/>
              </a:rPr>
              <a:t>       </a:t>
            </a:r>
            <a:r>
              <a:rPr lang="en-US" altLang="zh-CN">
                <a:latin typeface="华文楷体" panose="02010600040101010101" pitchFamily="2" charset="-122"/>
                <a:ea typeface="华文楷体" panose="02010600040101010101" pitchFamily="2" charset="-122"/>
              </a:rPr>
              <a:t>——</a:t>
            </a:r>
            <a:r>
              <a:rPr lang="zh-CN" altLang="en-US"/>
              <a:t>电压控制电流源模型</a:t>
            </a:r>
            <a:r>
              <a:rPr lang="zh-CN" altLang="en-US">
                <a:ea typeface="华文楷体" panose="02010600040101010101" pitchFamily="2" charset="-122"/>
              </a:rPr>
              <a:t> </a:t>
            </a:r>
            <a:endParaRPr lang="zh-CN" altLang="en-US">
              <a:ea typeface="华文楷体" panose="02010600040101010101" pitchFamily="2" charset="-122"/>
            </a:endParaRPr>
          </a:p>
        </p:txBody>
      </p:sp>
      <p:graphicFrame>
        <p:nvGraphicFramePr>
          <p:cNvPr id="91142" name="Object 6"/>
          <p:cNvGraphicFramePr>
            <a:graphicFrameLocks noChangeAspect="1"/>
          </p:cNvGraphicFramePr>
          <p:nvPr/>
        </p:nvGraphicFramePr>
        <p:xfrm>
          <a:off x="4386263" y="3481389"/>
          <a:ext cx="2971800" cy="2251075"/>
        </p:xfrm>
        <a:graphic>
          <a:graphicData uri="http://schemas.openxmlformats.org/presentationml/2006/ole">
            <mc:AlternateContent xmlns:mc="http://schemas.openxmlformats.org/markup-compatibility/2006">
              <mc:Choice xmlns:v="urn:schemas-microsoft-com:vml" Requires="v">
                <p:oleObj spid="_x0000_s2" name="" r:id="rId1" imgW="1934845" imgH="1467485" progId="Visio.Drawing.11">
                  <p:embed/>
                </p:oleObj>
              </mc:Choice>
              <mc:Fallback>
                <p:oleObj name="" r:id="rId1" imgW="1934845" imgH="146748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263" y="3481389"/>
                        <a:ext cx="29718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
            <a:hlinkClick r:id="" action="ppaction://ole?verb=1"/>
          </p:cNvPr>
          <p:cNvGraphicFramePr>
            <a:graphicFrameLocks noChangeAspect="1"/>
          </p:cNvGraphicFramePr>
          <p:nvPr/>
        </p:nvGraphicFramePr>
        <p:xfrm>
          <a:off x="6850064" y="2032000"/>
          <a:ext cx="814387" cy="431800"/>
        </p:xfrm>
        <a:graphic>
          <a:graphicData uri="http://schemas.openxmlformats.org/presentationml/2006/ole">
            <mc:AlternateContent xmlns:mc="http://schemas.openxmlformats.org/markup-compatibility/2006">
              <mc:Choice xmlns:v="urn:schemas-microsoft-com:vml" Requires="v">
                <p:oleObj spid="_x0000_s4" name="" r:id="rId3" imgW="508000" imgH="228600" progId="Equation.KSEE3">
                  <p:embed/>
                </p:oleObj>
              </mc:Choice>
              <mc:Fallback>
                <p:oleObj name="" r:id="rId3" imgW="508000" imgH="228600" progId="Equation.KSEE3">
                  <p:embed/>
                  <p:pic>
                    <p:nvPicPr>
                      <p:cNvPr id="0" name="对象 1">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0064" y="2032000"/>
                        <a:ext cx="8143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blinds(horizontal)">
                                      <p:cBhvr>
                                        <p:cTn id="7" dur="500"/>
                                        <p:tgtEl>
                                          <p:spTgt spid="911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blinds(horizontal)">
                                      <p:cBhvr>
                                        <p:cTn id="12" dur="500"/>
                                        <p:tgtEl>
                                          <p:spTgt spid="911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142"/>
                                        </p:tgtEl>
                                        <p:attrNameLst>
                                          <p:attrName>style.visibility</p:attrName>
                                        </p:attrNameLst>
                                      </p:cBhvr>
                                      <p:to>
                                        <p:strVal val="visible"/>
                                      </p:to>
                                    </p:set>
                                    <p:animEffect transition="in" filter="blinds(horizontal)">
                                      <p:cBhvr>
                                        <p:cTn id="17" dur="500"/>
                                        <p:tgtEl>
                                          <p:spTgt spid="9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91140"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Box 75"/>
          <p:cNvSpPr txBox="1">
            <a:spLocks noChangeArrowheads="1"/>
          </p:cNvSpPr>
          <p:nvPr/>
        </p:nvSpPr>
        <p:spPr bwMode="auto">
          <a:xfrm>
            <a:off x="1125220" y="599440"/>
            <a:ext cx="1003681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r>
              <a:rPr lang="zh-CN" altLang="zh-CN">
                <a:latin typeface="Times New Roman" panose="02020503050405090304" pitchFamily="18" charset="0"/>
              </a:rPr>
              <a:t>例题1.6.1</a:t>
            </a:r>
            <a:r>
              <a:rPr lang="en-US" altLang="zh-CN">
                <a:latin typeface="Times New Roman" panose="02020503050405090304" pitchFamily="18" charset="0"/>
              </a:rPr>
              <a:t>] </a:t>
            </a:r>
            <a:r>
              <a:rPr lang="zh-CN" altLang="zh-CN">
                <a:latin typeface="Times New Roman" panose="02020503050405090304" pitchFamily="18" charset="0"/>
              </a:rPr>
              <a:t>有两种场效应管，其输出特性曲线如图（a）、（b）所示。试判断它们的类型，并从图中读取开启电压U</a:t>
            </a:r>
            <a:r>
              <a:rPr lang="zh-CN" altLang="zh-CN" baseline="-25000">
                <a:latin typeface="Times New Roman" panose="02020503050405090304" pitchFamily="18" charset="0"/>
              </a:rPr>
              <a:t>GS(th)</a:t>
            </a:r>
            <a:r>
              <a:rPr lang="zh-CN" altLang="zh-CN">
                <a:latin typeface="Times New Roman" panose="02020503050405090304" pitchFamily="18" charset="0"/>
              </a:rPr>
              <a:t>或夹断电压U</a:t>
            </a:r>
            <a:r>
              <a:rPr lang="zh-CN" altLang="zh-CN" baseline="-25000">
                <a:latin typeface="Times New Roman" panose="02020503050405090304" pitchFamily="18" charset="0"/>
              </a:rPr>
              <a:t>GS(off)</a:t>
            </a:r>
            <a:r>
              <a:rPr lang="zh-CN" altLang="zh-CN">
                <a:latin typeface="Times New Roman" panose="02020503050405090304" pitchFamily="18" charset="0"/>
              </a:rPr>
              <a:t>的数值</a:t>
            </a:r>
            <a:endParaRPr lang="zh-CN" altLang="zh-CN">
              <a:latin typeface="Times New Roman" panose="02020503050405090304" pitchFamily="18" charset="0"/>
            </a:endParaRPr>
          </a:p>
        </p:txBody>
      </p:sp>
      <p:sp>
        <p:nvSpPr>
          <p:cNvPr id="84000" name="矩形 65"/>
          <p:cNvSpPr>
            <a:spLocks noChangeArrowheads="1"/>
          </p:cNvSpPr>
          <p:nvPr/>
        </p:nvSpPr>
        <p:spPr bwMode="auto">
          <a:xfrm>
            <a:off x="2125663" y="4416426"/>
            <a:ext cx="747395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r>
              <a:rPr lang="zh-CN" altLang="en-US">
                <a:latin typeface="Times New Roman" panose="02020503050405090304" pitchFamily="18" charset="0"/>
              </a:rPr>
              <a:t>解</a:t>
            </a:r>
            <a:r>
              <a:rPr lang="en-US" altLang="zh-CN">
                <a:latin typeface="Times New Roman" panose="02020503050405090304" pitchFamily="18" charset="0"/>
              </a:rPr>
              <a:t>]  </a:t>
            </a:r>
            <a:r>
              <a:rPr lang="zh-CN" altLang="en-US">
                <a:latin typeface="Times New Roman" panose="02020503050405090304" pitchFamily="18" charset="0"/>
              </a:rPr>
              <a:t>因图（a）中，当U</a:t>
            </a:r>
            <a:r>
              <a:rPr lang="zh-CN" altLang="en-US" baseline="-25000">
                <a:latin typeface="Times New Roman" panose="02020503050405090304" pitchFamily="18" charset="0"/>
              </a:rPr>
              <a:t>GS</a:t>
            </a:r>
            <a:r>
              <a:rPr lang="zh-CN" altLang="en-US">
                <a:latin typeface="Times New Roman" panose="02020503050405090304" pitchFamily="18" charset="0"/>
              </a:rPr>
              <a:t>=0V时，i</a:t>
            </a:r>
            <a:r>
              <a:rPr lang="zh-CN" altLang="en-US" baseline="-25000">
                <a:latin typeface="Times New Roman" panose="02020503050405090304" pitchFamily="18" charset="0"/>
              </a:rPr>
              <a:t>D</a:t>
            </a:r>
            <a:r>
              <a:rPr lang="zh-CN" altLang="en-US">
                <a:latin typeface="Times New Roman" panose="02020503050405090304" pitchFamily="18" charset="0"/>
              </a:rPr>
              <a:t>≠0，</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所以该管必为耗尽型管。由于U</a:t>
            </a:r>
            <a:r>
              <a:rPr lang="zh-CN" altLang="en-US" baseline="-25000">
                <a:latin typeface="Times New Roman" panose="02020503050405090304" pitchFamily="18" charset="0"/>
              </a:rPr>
              <a:t>GS</a:t>
            </a:r>
            <a:r>
              <a:rPr lang="zh-CN" altLang="en-US">
                <a:latin typeface="Times New Roman" panose="02020503050405090304" pitchFamily="18" charset="0"/>
              </a:rPr>
              <a:t>可正可负，</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U</a:t>
            </a:r>
            <a:r>
              <a:rPr lang="zh-CN" altLang="en-US" baseline="-25000">
                <a:latin typeface="Times New Roman" panose="02020503050405090304" pitchFamily="18" charset="0"/>
              </a:rPr>
              <a:t>DS</a:t>
            </a:r>
            <a:r>
              <a:rPr lang="zh-CN" altLang="en-US">
                <a:latin typeface="Times New Roman" panose="02020503050405090304" pitchFamily="18" charset="0"/>
              </a:rPr>
              <a:t>又为负值，可判断该管为PMOS管。</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最终可得（a）曲线的为耗尽型PMOS管。</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由图可直接读出夹断电压U</a:t>
            </a:r>
            <a:r>
              <a:rPr lang="zh-CN" altLang="en-US" baseline="-25000">
                <a:latin typeface="Times New Roman" panose="02020503050405090304" pitchFamily="18" charset="0"/>
              </a:rPr>
              <a:t>GS(off)</a:t>
            </a:r>
            <a:r>
              <a:rPr lang="zh-CN" altLang="en-US">
                <a:latin typeface="Times New Roman" panose="02020503050405090304" pitchFamily="18" charset="0"/>
              </a:rPr>
              <a:t>=3V。</a:t>
            </a:r>
            <a:endParaRPr lang="zh-CN" altLang="en-US">
              <a:latin typeface="Times New Roman" panose="02020503050405090304" pitchFamily="18" charset="0"/>
            </a:endParaRPr>
          </a:p>
        </p:txBody>
      </p:sp>
      <p:pic>
        <p:nvPicPr>
          <p:cNvPr id="4" name="图片 3" descr="场效应管例题"/>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1655" y="1998980"/>
            <a:ext cx="5584190" cy="241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65"/>
          <p:cNvSpPr>
            <a:spLocks noChangeArrowheads="1"/>
          </p:cNvSpPr>
          <p:nvPr/>
        </p:nvSpPr>
        <p:spPr bwMode="auto">
          <a:xfrm>
            <a:off x="2125663" y="4432301"/>
            <a:ext cx="79191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en-US" altLang="zh-CN">
                <a:latin typeface="Times New Roman" panose="02020503050405090304" pitchFamily="18" charset="0"/>
              </a:rPr>
              <a:t>[</a:t>
            </a:r>
            <a:r>
              <a:rPr lang="zh-CN" altLang="en-US">
                <a:latin typeface="Times New Roman" panose="02020503050405090304" pitchFamily="18" charset="0"/>
              </a:rPr>
              <a:t>解</a:t>
            </a:r>
            <a:r>
              <a:rPr lang="en-US" altLang="zh-CN">
                <a:latin typeface="Times New Roman" panose="02020503050405090304" pitchFamily="18" charset="0"/>
              </a:rPr>
              <a:t>] </a:t>
            </a:r>
            <a:r>
              <a:rPr lang="zh-CN" altLang="zh-CN">
                <a:latin typeface="Times New Roman" panose="02020503050405090304" pitchFamily="18" charset="0"/>
              </a:rPr>
              <a:t> 图（b）中，i</a:t>
            </a:r>
            <a:r>
              <a:rPr lang="zh-CN" altLang="zh-CN" baseline="-25000">
                <a:latin typeface="Times New Roman" panose="02020503050405090304" pitchFamily="18" charset="0"/>
              </a:rPr>
              <a:t>D</a:t>
            </a:r>
            <a:r>
              <a:rPr lang="zh-CN" altLang="zh-CN">
                <a:latin typeface="Times New Roman" panose="02020503050405090304" pitchFamily="18" charset="0"/>
              </a:rPr>
              <a:t>≠0时，U</a:t>
            </a:r>
            <a:r>
              <a:rPr lang="zh-CN" altLang="zh-CN" baseline="-25000">
                <a:latin typeface="Times New Roman" panose="02020503050405090304" pitchFamily="18" charset="0"/>
              </a:rPr>
              <a:t>GS</a:t>
            </a:r>
            <a:r>
              <a:rPr lang="zh-CN" altLang="zh-CN">
                <a:latin typeface="Times New Roman" panose="02020503050405090304" pitchFamily="18" charset="0"/>
              </a:rPr>
              <a:t>必须为负值，</a:t>
            </a:r>
            <a:endParaRPr lang="zh-CN" altLang="zh-CN">
              <a:latin typeface="Times New Roman" panose="02020503050405090304" pitchFamily="18" charset="0"/>
            </a:endParaRPr>
          </a:p>
          <a:p>
            <a:pPr eaLnBrk="1" hangingPunct="1"/>
            <a:r>
              <a:rPr lang="zh-CN" altLang="zh-CN">
                <a:latin typeface="Times New Roman" panose="02020503050405090304" pitchFamily="18" charset="0"/>
              </a:rPr>
              <a:t>且U</a:t>
            </a:r>
            <a:r>
              <a:rPr lang="zh-CN" altLang="zh-CN" baseline="-25000">
                <a:latin typeface="Times New Roman" panose="02020503050405090304" pitchFamily="18" charset="0"/>
              </a:rPr>
              <a:t>DS</a:t>
            </a:r>
            <a:r>
              <a:rPr lang="zh-CN" altLang="zh-CN">
                <a:latin typeface="Times New Roman" panose="02020503050405090304" pitchFamily="18" charset="0"/>
              </a:rPr>
              <a:t>也为负值，恰好符合增强型PMOS管特性。</a:t>
            </a:r>
            <a:endParaRPr lang="zh-CN" altLang="zh-CN">
              <a:latin typeface="Times New Roman" panose="02020503050405090304" pitchFamily="18" charset="0"/>
            </a:endParaRPr>
          </a:p>
          <a:p>
            <a:pPr eaLnBrk="1" hangingPunct="1"/>
            <a:r>
              <a:rPr lang="zh-CN" altLang="zh-CN">
                <a:latin typeface="Times New Roman" panose="02020503050405090304" pitchFamily="18" charset="0"/>
              </a:rPr>
              <a:t>注意此时漏极电流i</a:t>
            </a:r>
            <a:r>
              <a:rPr lang="zh-CN" altLang="zh-CN" baseline="-25000">
                <a:latin typeface="Times New Roman" panose="02020503050405090304" pitchFamily="18" charset="0"/>
              </a:rPr>
              <a:t>D</a:t>
            </a:r>
            <a:r>
              <a:rPr lang="zh-CN" altLang="zh-CN">
                <a:latin typeface="Times New Roman" panose="02020503050405090304" pitchFamily="18" charset="0"/>
              </a:rPr>
              <a:t>实际流向为源极流往漏极。</a:t>
            </a:r>
            <a:endParaRPr lang="zh-CN" altLang="zh-CN">
              <a:latin typeface="Times New Roman" panose="02020503050405090304" pitchFamily="18" charset="0"/>
            </a:endParaRPr>
          </a:p>
          <a:p>
            <a:pPr eaLnBrk="1" hangingPunct="1"/>
            <a:r>
              <a:rPr lang="zh-CN" altLang="zh-CN">
                <a:latin typeface="Times New Roman" panose="02020503050405090304" pitchFamily="18" charset="0"/>
              </a:rPr>
              <a:t>（b）曲线为增强型PMOS管，</a:t>
            </a:r>
            <a:endParaRPr lang="zh-CN" altLang="zh-CN">
              <a:latin typeface="Times New Roman" panose="02020503050405090304" pitchFamily="18" charset="0"/>
            </a:endParaRPr>
          </a:p>
          <a:p>
            <a:pPr eaLnBrk="1" hangingPunct="1"/>
            <a:r>
              <a:rPr lang="zh-CN" altLang="zh-CN">
                <a:latin typeface="Times New Roman" panose="02020503050405090304" pitchFamily="18" charset="0"/>
              </a:rPr>
              <a:t>开启电压U</a:t>
            </a:r>
            <a:r>
              <a:rPr lang="zh-CN" altLang="zh-CN" baseline="-25000">
                <a:latin typeface="Times New Roman" panose="02020503050405090304" pitchFamily="18" charset="0"/>
              </a:rPr>
              <a:t>GS(th)</a:t>
            </a:r>
            <a:r>
              <a:rPr lang="zh-CN" altLang="zh-CN">
                <a:latin typeface="Times New Roman" panose="02020503050405090304" pitchFamily="18" charset="0"/>
              </a:rPr>
              <a:t>=-3V。</a:t>
            </a:r>
            <a:endParaRPr lang="zh-CN" altLang="zh-CN">
              <a:latin typeface="Times New Roman" panose="02020503050405090304" pitchFamily="18" charset="0"/>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69"/>
                                        </p:tgtEl>
                                        <p:attrNameLst>
                                          <p:attrName>style.visibility</p:attrName>
                                        </p:attrNameLst>
                                      </p:cBhvr>
                                      <p:to>
                                        <p:strVal val="visible"/>
                                      </p:to>
                                    </p:set>
                                    <p:animEffect transition="in" filter="blinds(horizontal)">
                                      <p:cBhvr>
                                        <p:cTn id="7" dur="500"/>
                                        <p:tgtEl>
                                          <p:spTgt spid="839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4000"/>
                                        </p:tgtEl>
                                        <p:attrNameLst>
                                          <p:attrName>style.visibility</p:attrName>
                                        </p:attrNameLst>
                                      </p:cBhvr>
                                      <p:to>
                                        <p:strVal val="visible"/>
                                      </p:to>
                                    </p:set>
                                    <p:animEffect transition="in" filter="blinds(horizontal)">
                                      <p:cBhvr>
                                        <p:cTn id="17" dur="500"/>
                                        <p:tgtEl>
                                          <p:spTgt spid="8400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84000"/>
                                        </p:tgtEl>
                                        <p:attrNameLst>
                                          <p:attrName>ppt_x</p:attrName>
                                        </p:attrNameLst>
                                      </p:cBhvr>
                                      <p:tavLst>
                                        <p:tav tm="0">
                                          <p:val>
                                            <p:strVal val="ppt_x"/>
                                          </p:val>
                                        </p:tav>
                                        <p:tav tm="100000">
                                          <p:val>
                                            <p:strVal val="ppt_x"/>
                                          </p:val>
                                        </p:tav>
                                      </p:tavLst>
                                    </p:anim>
                                    <p:anim calcmode="lin" valueType="num">
                                      <p:cBhvr additive="base">
                                        <p:cTn id="22" dur="500"/>
                                        <p:tgtEl>
                                          <p:spTgt spid="84000"/>
                                        </p:tgtEl>
                                        <p:attrNameLst>
                                          <p:attrName>ppt_y</p:attrName>
                                        </p:attrNameLst>
                                      </p:cBhvr>
                                      <p:tavLst>
                                        <p:tav tm="0">
                                          <p:val>
                                            <p:strVal val="ppt_y"/>
                                          </p:val>
                                        </p:tav>
                                        <p:tav tm="100000">
                                          <p:val>
                                            <p:strVal val="1+ppt_h/2"/>
                                          </p:val>
                                        </p:tav>
                                      </p:tavLst>
                                    </p:anim>
                                    <p:set>
                                      <p:cBhvr>
                                        <p:cTn id="23" dur="1" fill="hold">
                                          <p:stCondLst>
                                            <p:cond delay="499"/>
                                          </p:stCondLst>
                                        </p:cTn>
                                        <p:tgtEl>
                                          <p:spTgt spid="8400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p:bldP spid="84000" grpId="0"/>
      <p:bldP spid="84000" grpId="1"/>
      <p:bldP spid="5"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31429" y="1273961"/>
            <a:ext cx="5947699" cy="3353848"/>
          </a:xfrm>
          <a:prstGeom prst="rect">
            <a:avLst/>
          </a:prstGeom>
        </p:spPr>
      </p:pic>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02753" y="4627809"/>
            <a:ext cx="4898315" cy="1858484"/>
          </a:xfrm>
          <a:prstGeom prst="rect">
            <a:avLst/>
          </a:prstGeom>
        </p:spPr>
      </p:pic>
      <p:cxnSp>
        <p:nvCxnSpPr>
          <p:cNvPr id="2" name="直接连接符 1"/>
          <p:cNvCxnSpPr/>
          <p:nvPr/>
        </p:nvCxnSpPr>
        <p:spPr>
          <a:xfrm>
            <a:off x="1140177" y="3153833"/>
            <a:ext cx="9736667" cy="42333"/>
          </a:xfrm>
          <a:prstGeom prst="line">
            <a:avLst/>
          </a:prstGeom>
          <a:ln w="60325">
            <a:gradFill>
              <a:gsLst>
                <a:gs pos="69375">
                  <a:srgbClr val="89C0E5"/>
                </a:gs>
                <a:gs pos="64750">
                  <a:srgbClr val="90C4E7"/>
                </a:gs>
                <a:gs pos="55500">
                  <a:srgbClr val="9ECBEA"/>
                </a:gs>
                <a:gs pos="37000">
                  <a:srgbClr val="BADA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4814345" y="1516837"/>
            <a:ext cx="1910895" cy="1076325"/>
          </a:xfrm>
          <a:prstGeom prst="rect">
            <a:avLst/>
          </a:prstGeom>
          <a:noFill/>
        </p:spPr>
        <p:txBody>
          <a:bodyPr wrap="square" rtlCol="0">
            <a:spAutoFit/>
          </a:bodyPr>
          <a:lstStyle/>
          <a:p>
            <a:r>
              <a:rPr lang="zh-CN" altLang="en-US" sz="6400" b="1" dirty="0">
                <a:latin typeface="微软雅黑" charset="-122"/>
                <a:ea typeface="微软雅黑" charset="-122"/>
              </a:rPr>
              <a:t>谢谢！</a:t>
            </a:r>
            <a:endParaRPr lang="zh-CN" altLang="en-US" sz="6400" b="1" dirty="0">
              <a:latin typeface="微软雅黑" charset="-122"/>
              <a:ea typeface="微软雅黑" charset="-122"/>
            </a:endParaRPr>
          </a:p>
        </p:txBody>
      </p:sp>
      <p:sp>
        <p:nvSpPr>
          <p:cNvPr id="8" name="文本框 7"/>
          <p:cNvSpPr txBox="1"/>
          <p:nvPr/>
        </p:nvSpPr>
        <p:spPr>
          <a:xfrm>
            <a:off x="729129" y="3310149"/>
            <a:ext cx="7542307" cy="1816100"/>
          </a:xfrm>
          <a:prstGeom prst="rect">
            <a:avLst/>
          </a:prstGeom>
          <a:noFill/>
        </p:spPr>
        <p:txBody>
          <a:bodyPr wrap="square" rtlCol="0">
            <a:spAutoFit/>
          </a:bodyPr>
          <a:lstStyle/>
          <a:p>
            <a:pPr>
              <a:lnSpc>
                <a:spcPct val="150000"/>
              </a:lnSpc>
            </a:pPr>
            <a:r>
              <a:rPr lang="en-US" altLang="zh-CN" sz="2665" b="1" dirty="0">
                <a:latin typeface="微软雅黑" charset="-122"/>
                <a:ea typeface="微软雅黑" charset="-122"/>
              </a:rPr>
              <a:t>Smart DSP</a:t>
            </a:r>
            <a:endParaRPr lang="en-US" altLang="zh-CN" sz="2665" b="1" dirty="0">
              <a:latin typeface="微软雅黑" charset="-122"/>
              <a:ea typeface="微软雅黑" charset="-122"/>
            </a:endParaRPr>
          </a:p>
          <a:p>
            <a:pPr>
              <a:lnSpc>
                <a:spcPct val="150000"/>
              </a:lnSpc>
            </a:pPr>
            <a:r>
              <a:rPr lang="zh-CN" altLang="en-US" sz="2665" b="1" dirty="0">
                <a:latin typeface="微软雅黑" charset="-122"/>
                <a:ea typeface="微软雅黑" charset="-122"/>
              </a:rPr>
              <a:t>地址：厦门大学信息学院 </a:t>
            </a:r>
            <a:r>
              <a:rPr lang="en-US" altLang="zh-CN" sz="2665" b="1" dirty="0">
                <a:latin typeface="微软雅黑" charset="-122"/>
                <a:ea typeface="微软雅黑" charset="-122"/>
              </a:rPr>
              <a:t>6</a:t>
            </a:r>
            <a:r>
              <a:rPr lang="zh-CN" altLang="en-US" sz="2665" b="1" dirty="0">
                <a:latin typeface="微软雅黑" charset="-122"/>
                <a:ea typeface="微软雅黑" charset="-122"/>
              </a:rPr>
              <a:t>号楼</a:t>
            </a:r>
            <a:r>
              <a:rPr lang="en-US" altLang="zh-CN" sz="2665" b="1" dirty="0">
                <a:latin typeface="微软雅黑" charset="-122"/>
                <a:ea typeface="微软雅黑" charset="-122"/>
              </a:rPr>
              <a:t>211</a:t>
            </a:r>
            <a:endParaRPr lang="en-US" altLang="zh-CN" sz="2665" b="1" dirty="0">
              <a:latin typeface="微软雅黑" charset="-122"/>
              <a:ea typeface="微软雅黑" charset="-122"/>
            </a:endParaRPr>
          </a:p>
          <a:p>
            <a:r>
              <a:rPr lang="en-US" altLang="zh-CN" sz="3200" b="1" dirty="0">
                <a:latin typeface="微软雅黑" charset="-122"/>
                <a:ea typeface="微软雅黑" charset="-122"/>
              </a:rPr>
              <a:t>https://</a:t>
            </a:r>
            <a:r>
              <a:rPr lang="en-US" altLang="zh-CN" sz="3200" b="1" dirty="0" err="1">
                <a:latin typeface="微软雅黑" charset="-122"/>
                <a:ea typeface="微软雅黑" charset="-122"/>
              </a:rPr>
              <a:t>tormii.github.io</a:t>
            </a:r>
            <a:endParaRPr lang="en-US" altLang="zh-CN" sz="3200" b="1" dirty="0">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12800" y="1539240"/>
            <a:ext cx="10784840" cy="4107815"/>
          </a:xfrm>
          <a:prstGeom prst="rect">
            <a:avLst/>
          </a:prstGeom>
          <a:solidFill>
            <a:srgbClr val="C00000"/>
          </a:solidFill>
          <a:ln>
            <a:noFill/>
          </a:ln>
          <a:effectLst/>
        </p:spPr>
      </p:pic>
      <p:sp>
        <p:nvSpPr>
          <p:cNvPr id="9" name="灯片编号占位符 8"/>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hlinkClick r:id="rId1" action="ppaction://hlinksldjump"/>
          </p:cNvPr>
          <p:cNvSpPr>
            <a:spLocks noChangeArrowheads="1"/>
          </p:cNvSpPr>
          <p:nvPr/>
        </p:nvSpPr>
        <p:spPr bwMode="auto">
          <a:xfrm>
            <a:off x="2316164" y="1854200"/>
            <a:ext cx="74247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120000"/>
              </a:lnSpc>
            </a:pPr>
            <a:r>
              <a:rPr lang="en-US" altLang="zh-CN" sz="3200" dirty="0">
                <a:latin typeface="黑体" pitchFamily="49" charset="-122"/>
                <a:ea typeface="黑体" pitchFamily="49" charset="-122"/>
              </a:rPr>
              <a:t>1.2.1 </a:t>
            </a:r>
            <a:r>
              <a:rPr lang="zh-CN" altLang="en-US" sz="3200" dirty="0">
                <a:latin typeface="黑体" pitchFamily="49" charset="-122"/>
                <a:ea typeface="黑体" pitchFamily="49" charset="-122"/>
              </a:rPr>
              <a:t>电阻元件</a:t>
            </a:r>
            <a:r>
              <a:rPr lang="zh-CN" altLang="en-US" sz="3800" dirty="0">
                <a:ea typeface="宋体" pitchFamily="2" charset="-122"/>
              </a:rPr>
              <a:t> </a:t>
            </a:r>
            <a:endParaRPr lang="zh-CN" altLang="en-US" sz="3800" dirty="0">
              <a:ea typeface="宋体" pitchFamily="2" charset="-122"/>
            </a:endParaRPr>
          </a:p>
        </p:txBody>
      </p:sp>
      <p:sp>
        <p:nvSpPr>
          <p:cNvPr id="21509" name="Rectangle 5"/>
          <p:cNvSpPr>
            <a:spLocks noGrp="1" noChangeArrowheads="1"/>
          </p:cNvSpPr>
          <p:nvPr>
            <p:ph type="title" idx="4294967295"/>
          </p:nvPr>
        </p:nvSpPr>
        <p:spPr>
          <a:xfrm>
            <a:off x="1355903" y="427517"/>
            <a:ext cx="10364451" cy="1596177"/>
          </a:xfrm>
        </p:spPr>
        <p:txBody>
          <a:bodyPr/>
          <a:lstStyle/>
          <a:p>
            <a:pPr algn="l" eaLnBrk="1" hangingPunct="1"/>
            <a:r>
              <a:rPr lang="en-US" altLang="zh-CN" b="1" dirty="0">
                <a:latin typeface="华文楷体" panose="02010600040101010101" pitchFamily="2" charset="-122"/>
                <a:ea typeface="华文楷体" panose="02010600040101010101" pitchFamily="2" charset="-122"/>
              </a:rPr>
              <a:t>1.2  </a:t>
            </a:r>
            <a:r>
              <a:rPr lang="zh-CN" altLang="en-US" b="1" dirty="0">
                <a:latin typeface="华文楷体" panose="02010600040101010101" pitchFamily="2" charset="-122"/>
                <a:ea typeface="华文楷体" panose="02010600040101010101" pitchFamily="2" charset="-122"/>
              </a:rPr>
              <a:t>电阻、电感和电容元件</a:t>
            </a:r>
            <a:endParaRPr lang="zh-CN" altLang="en-US" b="1" dirty="0">
              <a:latin typeface="华文楷体" panose="02010600040101010101" pitchFamily="2" charset="-122"/>
              <a:ea typeface="华文楷体" panose="02010600040101010101" pitchFamily="2" charset="-122"/>
            </a:endParaRPr>
          </a:p>
        </p:txBody>
      </p:sp>
      <p:sp>
        <p:nvSpPr>
          <p:cNvPr id="20487" name="Rectangle 7">
            <a:hlinkClick r:id="rId2" action="ppaction://hlinksldjump"/>
          </p:cNvPr>
          <p:cNvSpPr>
            <a:spLocks noChangeArrowheads="1"/>
          </p:cNvSpPr>
          <p:nvPr/>
        </p:nvSpPr>
        <p:spPr bwMode="auto">
          <a:xfrm>
            <a:off x="2316163" y="2532063"/>
            <a:ext cx="72453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1.2.2 </a:t>
            </a:r>
            <a:r>
              <a:rPr lang="zh-CN" altLang="en-US" sz="3200" dirty="0">
                <a:latin typeface="黑体" pitchFamily="49" charset="-122"/>
                <a:ea typeface="黑体" pitchFamily="49" charset="-122"/>
              </a:rPr>
              <a:t>电感元件</a:t>
            </a:r>
            <a:r>
              <a:rPr lang="zh-CN" altLang="en-US" sz="3800" dirty="0">
                <a:ea typeface="宋体" pitchFamily="2" charset="-122"/>
              </a:rPr>
              <a:t> </a:t>
            </a:r>
            <a:endParaRPr lang="zh-CN" altLang="en-US" sz="3200" dirty="0">
              <a:latin typeface="黑体" pitchFamily="49" charset="-122"/>
              <a:ea typeface="黑体" pitchFamily="49" charset="-122"/>
            </a:endParaRPr>
          </a:p>
        </p:txBody>
      </p:sp>
      <p:sp>
        <p:nvSpPr>
          <p:cNvPr id="20488" name="Rectangle 8">
            <a:hlinkClick r:id="rId3" action="ppaction://hlinksldjump"/>
          </p:cNvPr>
          <p:cNvSpPr>
            <a:spLocks noChangeArrowheads="1"/>
          </p:cNvSpPr>
          <p:nvPr/>
        </p:nvSpPr>
        <p:spPr bwMode="auto">
          <a:xfrm>
            <a:off x="2316164" y="3341689"/>
            <a:ext cx="7559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1.2.3 </a:t>
            </a:r>
            <a:r>
              <a:rPr lang="zh-CN" altLang="en-US" sz="3200" dirty="0">
                <a:latin typeface="黑体" pitchFamily="49" charset="-122"/>
                <a:ea typeface="黑体" pitchFamily="49" charset="-122"/>
              </a:rPr>
              <a:t>电容元件</a:t>
            </a:r>
            <a:endParaRPr lang="zh-CN" altLang="en-US" sz="3200" dirty="0">
              <a:latin typeface="黑体" pitchFamily="49" charset="-122"/>
              <a:ea typeface="黑体" pitchFamily="49" charset="-122"/>
            </a:endParaRPr>
          </a:p>
        </p:txBody>
      </p:sp>
      <p:sp>
        <p:nvSpPr>
          <p:cNvPr id="20489" name="Rectangle 9">
            <a:hlinkClick r:id="rId4" action="ppaction://hlinksldjump"/>
          </p:cNvPr>
          <p:cNvSpPr>
            <a:spLocks noChangeArrowheads="1"/>
          </p:cNvSpPr>
          <p:nvPr/>
        </p:nvSpPr>
        <p:spPr bwMode="auto">
          <a:xfrm>
            <a:off x="2316163" y="4059239"/>
            <a:ext cx="76057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1.2.4 </a:t>
            </a:r>
            <a:r>
              <a:rPr lang="zh-CN" altLang="en-US" sz="3200" dirty="0">
                <a:latin typeface="黑体" pitchFamily="49" charset="-122"/>
                <a:ea typeface="黑体" pitchFamily="49" charset="-122"/>
              </a:rPr>
              <a:t>实际元件的主要参数及电路模型</a:t>
            </a:r>
            <a:endParaRPr lang="zh-CN" altLang="en-US" sz="3200" dirty="0">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linds(horizontal)">
                                      <p:cBhvr>
                                        <p:cTn id="7" dur="500"/>
                                        <p:tgtEl>
                                          <p:spTgt spid="204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487"/>
                                        </p:tgtEl>
                                        <p:attrNameLst>
                                          <p:attrName>style.visibility</p:attrName>
                                        </p:attrNameLst>
                                      </p:cBhvr>
                                      <p:to>
                                        <p:strVal val="visible"/>
                                      </p:to>
                                    </p:set>
                                    <p:animEffect transition="in" filter="blinds(horizontal)">
                                      <p:cBhvr>
                                        <p:cTn id="10" dur="500"/>
                                        <p:tgtEl>
                                          <p:spTgt spid="2048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488"/>
                                        </p:tgtEl>
                                        <p:attrNameLst>
                                          <p:attrName>style.visibility</p:attrName>
                                        </p:attrNameLst>
                                      </p:cBhvr>
                                      <p:to>
                                        <p:strVal val="visible"/>
                                      </p:to>
                                    </p:set>
                                    <p:animEffect transition="in" filter="blinds(horizontal)">
                                      <p:cBhvr>
                                        <p:cTn id="13" dur="500"/>
                                        <p:tgtEl>
                                          <p:spTgt spid="2048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489"/>
                                        </p:tgtEl>
                                        <p:attrNameLst>
                                          <p:attrName>style.visibility</p:attrName>
                                        </p:attrNameLst>
                                      </p:cBhvr>
                                      <p:to>
                                        <p:strVal val="visible"/>
                                      </p:to>
                                    </p:set>
                                    <p:animEffect transition="in" filter="blinds(horizontal)">
                                      <p:cBhvr>
                                        <p:cTn id="16"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7" grpId="0"/>
      <p:bldP spid="20488" grpId="0"/>
      <p:bldP spid="204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bwMode="auto">
          <a:xfrm>
            <a:off x="5232400" y="3217863"/>
            <a:ext cx="1646238" cy="1371600"/>
            <a:chOff x="3552" y="1632"/>
            <a:chExt cx="1037" cy="864"/>
          </a:xfrm>
        </p:grpSpPr>
        <p:pic>
          <p:nvPicPr>
            <p:cNvPr id="4" name="Picture 4" descr="tur_sw1">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 y="1632"/>
              <a:ext cx="1037"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600" y="2304"/>
              <a:ext cx="5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kumimoji="1" lang="zh-CN" altLang="en-US" sz="1200">
                  <a:solidFill>
                    <a:srgbClr val="000000"/>
                  </a:solidFill>
                  <a:latin typeface="Times New Roman" panose="02020503050405090304" pitchFamily="18" charset="0"/>
                  <a:ea typeface="宋体" pitchFamily="2" charset="-122"/>
                </a:rPr>
                <a:t>压敏电阻</a:t>
              </a:r>
              <a:endParaRPr kumimoji="1" lang="zh-CN" altLang="en-US" sz="1200">
                <a:solidFill>
                  <a:srgbClr val="000000"/>
                </a:solidFill>
                <a:latin typeface="Times New Roman" panose="02020503050405090304" pitchFamily="18" charset="0"/>
                <a:ea typeface="宋体" pitchFamily="2" charset="-122"/>
              </a:endParaRPr>
            </a:p>
          </p:txBody>
        </p:sp>
      </p:grpSp>
      <p:grpSp>
        <p:nvGrpSpPr>
          <p:cNvPr id="6" name="Group 6"/>
          <p:cNvGrpSpPr/>
          <p:nvPr/>
        </p:nvGrpSpPr>
        <p:grpSpPr bwMode="auto">
          <a:xfrm>
            <a:off x="1992313" y="1236664"/>
            <a:ext cx="2857500" cy="1508125"/>
            <a:chOff x="432" y="384"/>
            <a:chExt cx="1800" cy="950"/>
          </a:xfrm>
        </p:grpSpPr>
        <p:pic>
          <p:nvPicPr>
            <p:cNvPr id="7" name="Picture 7" descr="m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384"/>
              <a:ext cx="1800"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1584" y="1104"/>
              <a:ext cx="6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400">
                  <a:solidFill>
                    <a:srgbClr val="000000"/>
                  </a:solidFill>
                  <a:latin typeface="Times New Roman" panose="02020503050405090304" pitchFamily="18" charset="0"/>
                  <a:ea typeface="宋体" pitchFamily="2" charset="-122"/>
                </a:rPr>
                <a:t>碳膜电阻</a:t>
              </a:r>
              <a:endParaRPr kumimoji="1" lang="zh-CN" altLang="en-US" sz="1400">
                <a:solidFill>
                  <a:srgbClr val="000000"/>
                </a:solidFill>
                <a:latin typeface="Times New Roman" panose="02020503050405090304" pitchFamily="18" charset="0"/>
                <a:ea typeface="宋体" pitchFamily="2" charset="-122"/>
              </a:endParaRPr>
            </a:p>
          </p:txBody>
        </p:sp>
      </p:grpSp>
      <p:grpSp>
        <p:nvGrpSpPr>
          <p:cNvPr id="9" name="Group 9"/>
          <p:cNvGrpSpPr/>
          <p:nvPr/>
        </p:nvGrpSpPr>
        <p:grpSpPr bwMode="auto">
          <a:xfrm>
            <a:off x="5232400" y="1125539"/>
            <a:ext cx="1714500" cy="1722437"/>
            <a:chOff x="2352" y="384"/>
            <a:chExt cx="1080" cy="1085"/>
          </a:xfrm>
        </p:grpSpPr>
        <p:pic>
          <p:nvPicPr>
            <p:cNvPr id="10" name="Picture 10" descr="200412398219903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384"/>
              <a:ext cx="108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2400" y="1296"/>
              <a:ext cx="76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200">
                  <a:solidFill>
                    <a:srgbClr val="000000"/>
                  </a:solidFill>
                  <a:latin typeface="Times New Roman" panose="02020503050405090304" pitchFamily="18" charset="0"/>
                  <a:ea typeface="宋体" pitchFamily="2" charset="-122"/>
                </a:rPr>
                <a:t>贴片电阻</a:t>
              </a:r>
              <a:endParaRPr kumimoji="1" lang="zh-CN" altLang="en-US" sz="1200">
                <a:solidFill>
                  <a:srgbClr val="000000"/>
                </a:solidFill>
                <a:latin typeface="Times New Roman" panose="02020503050405090304" pitchFamily="18" charset="0"/>
                <a:ea typeface="宋体" pitchFamily="2" charset="-122"/>
              </a:endParaRPr>
            </a:p>
          </p:txBody>
        </p:sp>
      </p:grpSp>
      <p:grpSp>
        <p:nvGrpSpPr>
          <p:cNvPr id="12" name="Group 12"/>
          <p:cNvGrpSpPr/>
          <p:nvPr/>
        </p:nvGrpSpPr>
        <p:grpSpPr bwMode="auto">
          <a:xfrm>
            <a:off x="2509838" y="3065463"/>
            <a:ext cx="1714500" cy="1714500"/>
            <a:chOff x="528" y="1488"/>
            <a:chExt cx="1080" cy="1080"/>
          </a:xfrm>
        </p:grpSpPr>
        <p:pic>
          <p:nvPicPr>
            <p:cNvPr id="13" name="Picture 13" descr="20041281840402255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488"/>
              <a:ext cx="108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4"/>
            <p:cNvSpPr txBox="1">
              <a:spLocks noChangeArrowheads="1"/>
            </p:cNvSpPr>
            <p:nvPr/>
          </p:nvSpPr>
          <p:spPr bwMode="auto">
            <a:xfrm>
              <a:off x="576" y="235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200">
                  <a:solidFill>
                    <a:srgbClr val="000000"/>
                  </a:solidFill>
                  <a:latin typeface="Times New Roman" panose="02020503050405090304" pitchFamily="18" charset="0"/>
                  <a:ea typeface="宋体" pitchFamily="2" charset="-122"/>
                </a:rPr>
                <a:t>热敏电阻</a:t>
              </a:r>
              <a:endParaRPr kumimoji="1" lang="zh-CN" altLang="en-US" sz="1200">
                <a:solidFill>
                  <a:srgbClr val="000000"/>
                </a:solidFill>
                <a:latin typeface="Times New Roman" panose="02020503050405090304" pitchFamily="18" charset="0"/>
                <a:ea typeface="宋体" pitchFamily="2" charset="-122"/>
              </a:endParaRPr>
            </a:p>
          </p:txBody>
        </p:sp>
      </p:grpSp>
      <p:grpSp>
        <p:nvGrpSpPr>
          <p:cNvPr id="15" name="Group 15"/>
          <p:cNvGrpSpPr/>
          <p:nvPr/>
        </p:nvGrpSpPr>
        <p:grpSpPr bwMode="auto">
          <a:xfrm>
            <a:off x="7308850" y="2852739"/>
            <a:ext cx="2819400" cy="1906587"/>
            <a:chOff x="3696" y="1536"/>
            <a:chExt cx="1776" cy="1201"/>
          </a:xfrm>
        </p:grpSpPr>
        <p:pic>
          <p:nvPicPr>
            <p:cNvPr id="16" name="Picture 16" descr="dwq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1536"/>
              <a:ext cx="1776" cy="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7"/>
            <p:cNvSpPr txBox="1">
              <a:spLocks noChangeArrowheads="1"/>
            </p:cNvSpPr>
            <p:nvPr/>
          </p:nvSpPr>
          <p:spPr bwMode="auto">
            <a:xfrm>
              <a:off x="3744" y="2448"/>
              <a:ext cx="8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400">
                  <a:solidFill>
                    <a:srgbClr val="000000"/>
                  </a:solidFill>
                  <a:latin typeface="Times New Roman" panose="02020503050405090304" pitchFamily="18" charset="0"/>
                  <a:ea typeface="宋体" pitchFamily="2" charset="-122"/>
                </a:rPr>
                <a:t>滑线电阻</a:t>
              </a:r>
              <a:endParaRPr kumimoji="1" lang="zh-CN" altLang="en-US" sz="1400">
                <a:solidFill>
                  <a:srgbClr val="000000"/>
                </a:solidFill>
                <a:latin typeface="Times New Roman" panose="02020503050405090304" pitchFamily="18" charset="0"/>
                <a:ea typeface="宋体" pitchFamily="2" charset="-122"/>
              </a:endParaRPr>
            </a:p>
          </p:txBody>
        </p:sp>
      </p:grpSp>
      <p:grpSp>
        <p:nvGrpSpPr>
          <p:cNvPr id="18" name="Group 18"/>
          <p:cNvGrpSpPr/>
          <p:nvPr/>
        </p:nvGrpSpPr>
        <p:grpSpPr bwMode="auto">
          <a:xfrm>
            <a:off x="4079876" y="4797425"/>
            <a:ext cx="4232275" cy="1614488"/>
            <a:chOff x="694" y="2814"/>
            <a:chExt cx="2666" cy="1017"/>
          </a:xfrm>
        </p:grpSpPr>
        <p:pic>
          <p:nvPicPr>
            <p:cNvPr id="19" name="Picture 19" descr="dwq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 y="2814"/>
              <a:ext cx="1200"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dwq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2832"/>
              <a:ext cx="1200"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1908" y="2880"/>
              <a:ext cx="252" cy="912"/>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eaLnBrk="1" hangingPunct="1">
                <a:spcBef>
                  <a:spcPct val="50000"/>
                </a:spcBef>
              </a:pPr>
              <a:r>
                <a:rPr kumimoji="1" lang="zh-CN" altLang="en-US" sz="1400">
                  <a:solidFill>
                    <a:srgbClr val="000000"/>
                  </a:solidFill>
                  <a:latin typeface="Times New Roman" panose="02020503050405090304" pitchFamily="18" charset="0"/>
                  <a:ea typeface="宋体" pitchFamily="2" charset="-122"/>
                </a:rPr>
                <a:t>电位器</a:t>
              </a:r>
              <a:endParaRPr kumimoji="1" lang="zh-CN" altLang="en-US" sz="1400">
                <a:solidFill>
                  <a:srgbClr val="000000"/>
                </a:solidFill>
                <a:latin typeface="Times New Roman" panose="02020503050405090304" pitchFamily="18" charset="0"/>
                <a:ea typeface="宋体" pitchFamily="2" charset="-122"/>
              </a:endParaRPr>
            </a:p>
          </p:txBody>
        </p:sp>
      </p:grpSp>
      <p:grpSp>
        <p:nvGrpSpPr>
          <p:cNvPr id="22" name="Group 22"/>
          <p:cNvGrpSpPr/>
          <p:nvPr/>
        </p:nvGrpSpPr>
        <p:grpSpPr bwMode="auto">
          <a:xfrm>
            <a:off x="7270750" y="1196976"/>
            <a:ext cx="2857500" cy="1463675"/>
            <a:chOff x="3600" y="480"/>
            <a:chExt cx="1800" cy="922"/>
          </a:xfrm>
        </p:grpSpPr>
        <p:pic>
          <p:nvPicPr>
            <p:cNvPr id="23" name="Picture 23" descr="sq"/>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0" y="480"/>
              <a:ext cx="1800"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4"/>
            <p:cNvSpPr txBox="1">
              <a:spLocks noChangeArrowheads="1"/>
            </p:cNvSpPr>
            <p:nvPr/>
          </p:nvSpPr>
          <p:spPr bwMode="auto">
            <a:xfrm>
              <a:off x="3648" y="1200"/>
              <a:ext cx="9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400">
                  <a:solidFill>
                    <a:srgbClr val="000000"/>
                  </a:solidFill>
                  <a:latin typeface="Times New Roman" panose="02020503050405090304" pitchFamily="18" charset="0"/>
                  <a:ea typeface="宋体" pitchFamily="2" charset="-122"/>
                </a:rPr>
                <a:t>水泥电阻</a:t>
              </a:r>
              <a:endParaRPr kumimoji="1" lang="zh-CN" altLang="en-US" sz="1400">
                <a:solidFill>
                  <a:srgbClr val="000000"/>
                </a:solidFill>
                <a:latin typeface="Times New Roman" panose="02020503050405090304" pitchFamily="18" charset="0"/>
                <a:ea typeface="宋体" pitchFamily="2" charset="-122"/>
              </a:endParaRPr>
            </a:p>
          </p:txBody>
        </p:sp>
      </p:grpSp>
      <p:sp>
        <p:nvSpPr>
          <p:cNvPr id="25" name="Rectangle 4">
            <a:hlinkClick r:id="rId12" action="ppaction://hlinksldjump"/>
          </p:cNvPr>
          <p:cNvSpPr>
            <a:spLocks noChangeArrowheads="1"/>
          </p:cNvSpPr>
          <p:nvPr/>
        </p:nvSpPr>
        <p:spPr bwMode="auto">
          <a:xfrm>
            <a:off x="1137444" y="496889"/>
            <a:ext cx="74247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lnSpc>
                <a:spcPct val="120000"/>
              </a:lnSpc>
            </a:pPr>
            <a:r>
              <a:rPr lang="en-US" altLang="zh-CN" sz="3200" dirty="0">
                <a:latin typeface="黑体" pitchFamily="49" charset="-122"/>
                <a:ea typeface="黑体" pitchFamily="49" charset="-122"/>
              </a:rPr>
              <a:t>1.2.1 </a:t>
            </a:r>
            <a:r>
              <a:rPr lang="zh-CN" altLang="en-US" sz="3200" dirty="0">
                <a:latin typeface="黑体" pitchFamily="49" charset="-122"/>
                <a:ea typeface="黑体" pitchFamily="49" charset="-122"/>
              </a:rPr>
              <a:t>电阻元件</a:t>
            </a:r>
            <a:r>
              <a:rPr lang="zh-CN" altLang="en-US" sz="3800" dirty="0">
                <a:ea typeface="宋体" pitchFamily="2" charset="-122"/>
              </a:rPr>
              <a:t> </a:t>
            </a:r>
            <a:endParaRPr lang="zh-CN" altLang="en-US" sz="3800" dirty="0">
              <a:ea typeface="宋体" pitchFamily="2"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539910" y="3389367"/>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r>
              <a:rPr kumimoji="1" lang="en-US" altLang="zh-CN" sz="2800" b="1">
                <a:latin typeface="Times New Roman" panose="02020503050405090304" pitchFamily="18" charset="0"/>
                <a:ea typeface="仿宋_GB2312" pitchFamily="49" charset="-122"/>
                <a:sym typeface="Symbol" panose="05050102010706020507" pitchFamily="18" charset="2"/>
              </a:rPr>
              <a:t>&lt;2&gt;.  </a:t>
            </a:r>
            <a:r>
              <a:rPr kumimoji="1" lang="zh-CN" altLang="en-US" sz="2800" b="1">
                <a:latin typeface="Times New Roman" panose="02020503050405090304" pitchFamily="18" charset="0"/>
                <a:ea typeface="仿宋_GB2312" pitchFamily="49" charset="-122"/>
                <a:sym typeface="Symbol" panose="05050102010706020507" pitchFamily="18" charset="2"/>
              </a:rPr>
              <a:t>线性定常电阻元件</a:t>
            </a:r>
            <a:endParaRPr kumimoji="1" lang="zh-CN" altLang="en-US" sz="2800" b="1">
              <a:latin typeface="Times New Roman" panose="02020503050405090304" pitchFamily="18" charset="0"/>
              <a:ea typeface="仿宋_GB2312" pitchFamily="49" charset="-122"/>
              <a:sym typeface="Symbol" panose="05050102010706020507" pitchFamily="18" charset="2"/>
            </a:endParaRPr>
          </a:p>
        </p:txBody>
      </p:sp>
      <p:sp>
        <p:nvSpPr>
          <p:cNvPr id="4" name="Text Box 4"/>
          <p:cNvSpPr txBox="1">
            <a:spLocks noChangeArrowheads="1"/>
          </p:cNvSpPr>
          <p:nvPr/>
        </p:nvSpPr>
        <p:spPr bwMode="auto">
          <a:xfrm>
            <a:off x="2051086" y="5057183"/>
            <a:ext cx="2232025" cy="461665"/>
          </a:xfrm>
          <a:prstGeom prst="rect">
            <a:avLst/>
          </a:prstGeom>
          <a:noFill/>
          <a:ln w="38100" cap="sq">
            <a:solidFill>
              <a:schemeClr val="hlink"/>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buFont typeface="Wingdings" panose="05000000000000000000" pitchFamily="2" charset="2"/>
              <a:buChar char="l"/>
            </a:pPr>
            <a:r>
              <a:rPr kumimoji="1" lang="zh-CN" altLang="en-US" sz="2400" b="1" dirty="0">
                <a:solidFill>
                  <a:srgbClr val="FFFF00"/>
                </a:solidFill>
                <a:latin typeface="Times New Roman" panose="02020503050405090304" pitchFamily="18" charset="0"/>
                <a:ea typeface="仿宋_GB2312" pitchFamily="49" charset="-122"/>
                <a:sym typeface="Symbol" panose="05050102010706020507" pitchFamily="18" charset="2"/>
              </a:rPr>
              <a:t>  </a:t>
            </a:r>
            <a:r>
              <a:rPr kumimoji="1" lang="zh-CN" altLang="en-US" sz="2400" b="1" dirty="0">
                <a:latin typeface="Times New Roman" panose="02020503050405090304" pitchFamily="18" charset="0"/>
                <a:ea typeface="仿宋_GB2312" pitchFamily="49" charset="-122"/>
                <a:sym typeface="Symbol" panose="05050102010706020507" pitchFamily="18" charset="2"/>
              </a:rPr>
              <a:t>电路符号</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grpSp>
        <p:nvGrpSpPr>
          <p:cNvPr id="5" name="Group 5"/>
          <p:cNvGrpSpPr/>
          <p:nvPr/>
        </p:nvGrpSpPr>
        <p:grpSpPr bwMode="auto">
          <a:xfrm>
            <a:off x="4638710" y="4632384"/>
            <a:ext cx="2590800" cy="890588"/>
            <a:chOff x="1751" y="3377"/>
            <a:chExt cx="1632" cy="561"/>
          </a:xfrm>
        </p:grpSpPr>
        <p:sp>
          <p:nvSpPr>
            <p:cNvPr id="6" name="Text Box 6"/>
            <p:cNvSpPr txBox="1">
              <a:spLocks noChangeArrowheads="1"/>
            </p:cNvSpPr>
            <p:nvPr/>
          </p:nvSpPr>
          <p:spPr bwMode="auto">
            <a:xfrm>
              <a:off x="2433" y="337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dirty="0">
                  <a:latin typeface="Times New Roman" panose="02020503050405090304" pitchFamily="18" charset="0"/>
                  <a:ea typeface="宋体" pitchFamily="2" charset="-122"/>
                  <a:sym typeface="Symbol" panose="05050102010706020507" pitchFamily="18" charset="2"/>
                </a:rPr>
                <a:t>R</a:t>
              </a:r>
              <a:endParaRPr kumimoji="1" lang="en-US" altLang="zh-CN" sz="2800" b="1" i="1" dirty="0">
                <a:latin typeface="Times New Roman" panose="02020503050405090304" pitchFamily="18" charset="0"/>
                <a:ea typeface="宋体" pitchFamily="2" charset="-122"/>
                <a:sym typeface="Symbol" panose="05050102010706020507" pitchFamily="18" charset="2"/>
              </a:endParaRPr>
            </a:p>
          </p:txBody>
        </p:sp>
        <p:sp>
          <p:nvSpPr>
            <p:cNvPr id="7" name="Rectangle 7"/>
            <p:cNvSpPr>
              <a:spLocks noChangeArrowheads="1"/>
            </p:cNvSpPr>
            <p:nvPr/>
          </p:nvSpPr>
          <p:spPr bwMode="auto">
            <a:xfrm>
              <a:off x="2327" y="3702"/>
              <a:ext cx="480" cy="236"/>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8" name="Line 8"/>
            <p:cNvSpPr>
              <a:spLocks noChangeShapeType="1"/>
            </p:cNvSpPr>
            <p:nvPr/>
          </p:nvSpPr>
          <p:spPr bwMode="auto">
            <a:xfrm flipH="1" flipV="1">
              <a:off x="1751"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9"/>
            <p:cNvSpPr>
              <a:spLocks noChangeShapeType="1"/>
            </p:cNvSpPr>
            <p:nvPr/>
          </p:nvSpPr>
          <p:spPr bwMode="auto">
            <a:xfrm>
              <a:off x="2807"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 name="Text Box 10"/>
          <p:cNvSpPr txBox="1">
            <a:spLocks noChangeArrowheads="1"/>
          </p:cNvSpPr>
          <p:nvPr/>
        </p:nvSpPr>
        <p:spPr bwMode="auto">
          <a:xfrm>
            <a:off x="1395447" y="1517705"/>
            <a:ext cx="1512888" cy="461665"/>
          </a:xfrm>
          <a:prstGeom prst="rect">
            <a:avLst/>
          </a:prstGeom>
          <a:noFill/>
          <a:ln w="38100" cap="sq"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电阻元件</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11" name="AutoShape 11"/>
          <p:cNvSpPr>
            <a:spLocks noChangeArrowheads="1"/>
          </p:cNvSpPr>
          <p:nvPr/>
        </p:nvSpPr>
        <p:spPr bwMode="auto">
          <a:xfrm>
            <a:off x="3124235" y="1662167"/>
            <a:ext cx="647700" cy="144462"/>
          </a:xfrm>
          <a:prstGeom prst="rightArrow">
            <a:avLst>
              <a:gd name="adj1" fmla="val 50000"/>
              <a:gd name="adj2" fmla="val 112088"/>
            </a:avLst>
          </a:prstGeom>
          <a:solidFill>
            <a:schemeClr val="tx1"/>
          </a:solidFill>
          <a:ln w="38100" cap="sq"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2" name="Text Box 12"/>
          <p:cNvSpPr txBox="1">
            <a:spLocks noChangeArrowheads="1"/>
          </p:cNvSpPr>
          <p:nvPr/>
        </p:nvSpPr>
        <p:spPr bwMode="auto">
          <a:xfrm>
            <a:off x="3873532" y="1317827"/>
            <a:ext cx="6192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spcBef>
                <a:spcPct val="50000"/>
              </a:spcBef>
            </a:pPr>
            <a:r>
              <a:rPr kumimoji="1" lang="zh-CN" altLang="en-US" sz="2400" b="1" dirty="0">
                <a:latin typeface="Times New Roman" panose="02020503050405090304" pitchFamily="18" charset="0"/>
                <a:ea typeface="仿宋_GB2312" pitchFamily="49" charset="-122"/>
                <a:sym typeface="Symbol" panose="05050102010706020507" pitchFamily="18" charset="2"/>
              </a:rPr>
              <a:t>对电流呈现阻力的元件。其伏安关系用</a:t>
            </a:r>
            <a:r>
              <a:rPr kumimoji="1" lang="en-US" altLang="zh-CN" sz="2400" b="1" i="1" dirty="0">
                <a:latin typeface="Times New Roman" panose="02020503050405090304" pitchFamily="18" charset="0"/>
                <a:ea typeface="仿宋_GB2312" pitchFamily="49" charset="-122"/>
                <a:sym typeface="Symbol" panose="05050102010706020507" pitchFamily="18" charset="2"/>
              </a:rPr>
              <a:t>u</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i="1" dirty="0" err="1">
                <a:latin typeface="Times New Roman" panose="02020503050405090304" pitchFamily="18" charset="0"/>
                <a:ea typeface="仿宋_GB2312" pitchFamily="49" charset="-122"/>
                <a:sym typeface="Symbol" panose="05050102010706020507" pitchFamily="18" charset="2"/>
              </a:rPr>
              <a:t>i</a:t>
            </a:r>
            <a:r>
              <a:rPr kumimoji="1" lang="zh-CN" altLang="en-US" sz="2400" b="1" dirty="0">
                <a:latin typeface="Times New Roman" panose="02020503050405090304" pitchFamily="18" charset="0"/>
                <a:ea typeface="仿宋_GB2312" pitchFamily="49" charset="-122"/>
                <a:sym typeface="Symbol" panose="05050102010706020507" pitchFamily="18" charset="2"/>
              </a:rPr>
              <a:t>平面的一条曲线来描述：</a:t>
            </a:r>
            <a:endParaRPr kumimoji="1" lang="zh-CN" altLang="en-US" sz="2400" b="1" dirty="0">
              <a:latin typeface="Times New Roman" panose="02020503050405090304" pitchFamily="18" charset="0"/>
              <a:ea typeface="仿宋_GB2312" pitchFamily="49" charset="-122"/>
              <a:sym typeface="Symbol" panose="05050102010706020507" pitchFamily="18" charset="2"/>
            </a:endParaRPr>
          </a:p>
        </p:txBody>
      </p:sp>
      <p:graphicFrame>
        <p:nvGraphicFramePr>
          <p:cNvPr id="13" name="Object 13"/>
          <p:cNvGraphicFramePr>
            <a:graphicFrameLocks noChangeAspect="1"/>
          </p:cNvGraphicFramePr>
          <p:nvPr/>
        </p:nvGraphicFramePr>
        <p:xfrm>
          <a:off x="2692436" y="2454329"/>
          <a:ext cx="2016125" cy="585788"/>
        </p:xfrm>
        <a:graphic>
          <a:graphicData uri="http://schemas.openxmlformats.org/presentationml/2006/ole">
            <mc:AlternateContent xmlns:mc="http://schemas.openxmlformats.org/markup-compatibility/2006">
              <mc:Choice xmlns:v="urn:schemas-microsoft-com:vml" Requires="v">
                <p:oleObj spid="_x0000_s2" name="Equation" r:id="rId1" imgW="560070" imgH="147955" progId="Equation.3">
                  <p:embed/>
                </p:oleObj>
              </mc:Choice>
              <mc:Fallback>
                <p:oleObj name="Equation" r:id="rId1" imgW="560070" imgH="147955" progId="Equation.3">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36" y="2454329"/>
                        <a:ext cx="201612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4"/>
          <p:cNvGrpSpPr/>
          <p:nvPr/>
        </p:nvGrpSpPr>
        <p:grpSpPr bwMode="auto">
          <a:xfrm>
            <a:off x="7085048" y="1949505"/>
            <a:ext cx="2879725" cy="1800225"/>
            <a:chOff x="3742" y="1434"/>
            <a:chExt cx="1814" cy="1134"/>
          </a:xfrm>
        </p:grpSpPr>
        <p:sp>
          <p:nvSpPr>
            <p:cNvPr id="15" name="Text Box 15"/>
            <p:cNvSpPr txBox="1">
              <a:spLocks noChangeArrowheads="1"/>
            </p:cNvSpPr>
            <p:nvPr/>
          </p:nvSpPr>
          <p:spPr bwMode="auto">
            <a:xfrm>
              <a:off x="5239" y="202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grpSp>
          <p:nvGrpSpPr>
            <p:cNvPr id="16" name="Group 16"/>
            <p:cNvGrpSpPr/>
            <p:nvPr/>
          </p:nvGrpSpPr>
          <p:grpSpPr bwMode="auto">
            <a:xfrm>
              <a:off x="3742" y="1434"/>
              <a:ext cx="1542" cy="1134"/>
              <a:chOff x="3946" y="1026"/>
              <a:chExt cx="1542" cy="1134"/>
            </a:xfrm>
          </p:grpSpPr>
          <p:sp>
            <p:nvSpPr>
              <p:cNvPr id="17" name="Line 17"/>
              <p:cNvSpPr>
                <a:spLocks noChangeShapeType="1"/>
              </p:cNvSpPr>
              <p:nvPr/>
            </p:nvSpPr>
            <p:spPr bwMode="auto">
              <a:xfrm>
                <a:off x="3946" y="1797"/>
                <a:ext cx="1542" cy="0"/>
              </a:xfrm>
              <a:prstGeom prst="line">
                <a:avLst/>
              </a:prstGeom>
              <a:noFill/>
              <a:ln w="38100" cap="sq">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8"/>
              <p:cNvSpPr>
                <a:spLocks noChangeShapeType="1"/>
              </p:cNvSpPr>
              <p:nvPr/>
            </p:nvSpPr>
            <p:spPr bwMode="auto">
              <a:xfrm>
                <a:off x="4445" y="1162"/>
                <a:ext cx="23" cy="998"/>
              </a:xfrm>
              <a:prstGeom prst="line">
                <a:avLst/>
              </a:prstGeom>
              <a:noFill/>
              <a:ln w="38100" cap="sq">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9"/>
              <p:cNvSpPr txBox="1">
                <a:spLocks noChangeArrowheads="1"/>
              </p:cNvSpPr>
              <p:nvPr/>
            </p:nvSpPr>
            <p:spPr bwMode="auto">
              <a:xfrm>
                <a:off x="4445" y="10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u</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sp>
            <p:nvSpPr>
              <p:cNvPr id="20" name="Freeform 20"/>
              <p:cNvSpPr/>
              <p:nvPr/>
            </p:nvSpPr>
            <p:spPr bwMode="auto">
              <a:xfrm>
                <a:off x="3991" y="1207"/>
                <a:ext cx="1043" cy="726"/>
              </a:xfrm>
              <a:custGeom>
                <a:avLst/>
                <a:gdLst>
                  <a:gd name="T0" fmla="*/ 0 w 1043"/>
                  <a:gd name="T1" fmla="*/ 726 h 726"/>
                  <a:gd name="T2" fmla="*/ 454 w 1043"/>
                  <a:gd name="T3" fmla="*/ 590 h 726"/>
                  <a:gd name="T4" fmla="*/ 1043 w 1043"/>
                  <a:gd name="T5" fmla="*/ 0 h 726"/>
                  <a:gd name="T6" fmla="*/ 0 60000 65536"/>
                  <a:gd name="T7" fmla="*/ 0 60000 65536"/>
                  <a:gd name="T8" fmla="*/ 0 60000 65536"/>
                  <a:gd name="T9" fmla="*/ 0 w 1043"/>
                  <a:gd name="T10" fmla="*/ 0 h 726"/>
                  <a:gd name="T11" fmla="*/ 1043 w 1043"/>
                  <a:gd name="T12" fmla="*/ 726 h 726"/>
                </a:gdLst>
                <a:ahLst/>
                <a:cxnLst>
                  <a:cxn ang="T6">
                    <a:pos x="T0" y="T1"/>
                  </a:cxn>
                  <a:cxn ang="T7">
                    <a:pos x="T2" y="T3"/>
                  </a:cxn>
                  <a:cxn ang="T8">
                    <a:pos x="T4" y="T5"/>
                  </a:cxn>
                </a:cxnLst>
                <a:rect l="T9" t="T10" r="T11" b="T12"/>
                <a:pathLst>
                  <a:path w="1043" h="726">
                    <a:moveTo>
                      <a:pt x="0" y="726"/>
                    </a:moveTo>
                    <a:cubicBezTo>
                      <a:pt x="140" y="718"/>
                      <a:pt x="280" y="711"/>
                      <a:pt x="454" y="590"/>
                    </a:cubicBezTo>
                    <a:cubicBezTo>
                      <a:pt x="628" y="469"/>
                      <a:pt x="945" y="98"/>
                      <a:pt x="1043" y="0"/>
                    </a:cubicBezTo>
                  </a:path>
                </a:pathLst>
              </a:custGeom>
              <a:noFill/>
              <a:ln w="38100" cap="sq" cmpd="sng">
                <a:solidFill>
                  <a:srgbClr val="FF33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21" name="Rectangle 21"/>
          <p:cNvSpPr>
            <a:spLocks noChangeArrowheads="1"/>
          </p:cNvSpPr>
          <p:nvPr/>
        </p:nvSpPr>
        <p:spPr bwMode="auto">
          <a:xfrm>
            <a:off x="2476535" y="4110092"/>
            <a:ext cx="631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仿宋_GB2312" pitchFamily="49" charset="-122"/>
                <a:sym typeface="Symbol" panose="05050102010706020507" pitchFamily="18" charset="2"/>
              </a:rPr>
              <a:t>任何时刻端电压与其电流成正比的电阻元件。</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22" name="Text Box 22"/>
          <p:cNvSpPr txBox="1">
            <a:spLocks noChangeArrowheads="1"/>
          </p:cNvSpPr>
          <p:nvPr/>
        </p:nvSpPr>
        <p:spPr bwMode="auto">
          <a:xfrm>
            <a:off x="890622" y="826349"/>
            <a:ext cx="2233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dirty="0">
                <a:latin typeface="Times New Roman" panose="02020503050405090304" pitchFamily="18" charset="0"/>
                <a:ea typeface="仿宋_GB2312" pitchFamily="49" charset="-122"/>
                <a:sym typeface="Symbol" panose="05050102010706020507" pitchFamily="18" charset="2"/>
              </a:rPr>
              <a:t>&lt;1&gt;.  </a:t>
            </a:r>
            <a:r>
              <a:rPr kumimoji="1" lang="zh-CN" altLang="en-US" sz="2800" b="1" dirty="0">
                <a:latin typeface="Times New Roman" panose="02020503050405090304" pitchFamily="18" charset="0"/>
                <a:ea typeface="仿宋_GB2312" pitchFamily="49" charset="-122"/>
                <a:sym typeface="Symbol" panose="05050102010706020507" pitchFamily="18" charset="2"/>
              </a:rPr>
              <a:t>定义</a:t>
            </a:r>
            <a:endParaRPr kumimoji="1" lang="zh-CN" altLang="en-US" sz="2800" b="1" dirty="0">
              <a:latin typeface="Times New Roman" panose="02020503050405090304" pitchFamily="18" charset="0"/>
              <a:ea typeface="仿宋_GB2312" pitchFamily="49" charset="-122"/>
              <a:sym typeface="Symbol" panose="05050102010706020507" pitchFamily="18" charset="2"/>
            </a:endParaRPr>
          </a:p>
        </p:txBody>
      </p:sp>
      <p:sp>
        <p:nvSpPr>
          <p:cNvPr id="23" name="AutoShape 23"/>
          <p:cNvSpPr>
            <a:spLocks noChangeArrowheads="1"/>
          </p:cNvSpPr>
          <p:nvPr/>
        </p:nvSpPr>
        <p:spPr bwMode="auto">
          <a:xfrm>
            <a:off x="4853023" y="2454330"/>
            <a:ext cx="2016125" cy="792163"/>
          </a:xfrm>
          <a:prstGeom prst="leftRightArrowCallout">
            <a:avLst>
              <a:gd name="adj1" fmla="val 25000"/>
              <a:gd name="adj2" fmla="val 25000"/>
              <a:gd name="adj3" fmla="val 31814"/>
              <a:gd name="adj4"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solidFill>
                  <a:srgbClr val="FFFF00"/>
                </a:solidFill>
                <a:latin typeface="Times New Roman" panose="02020503050405090304" pitchFamily="18" charset="0"/>
                <a:ea typeface="宋体" pitchFamily="2" charset="-122"/>
                <a:sym typeface="Symbol" panose="05050102010706020507" pitchFamily="18" charset="2"/>
              </a:rPr>
              <a:t>伏安</a:t>
            </a:r>
            <a:endParaRPr kumimoji="1" lang="zh-CN" altLang="en-US" sz="2400" b="1">
              <a:solidFill>
                <a:srgbClr val="FFFF00"/>
              </a:solidFill>
              <a:latin typeface="Times New Roman" panose="02020503050405090304" pitchFamily="18" charset="0"/>
              <a:ea typeface="宋体" pitchFamily="2" charset="-122"/>
              <a:sym typeface="Symbol" panose="05050102010706020507" pitchFamily="18" charset="2"/>
            </a:endParaRPr>
          </a:p>
          <a:p>
            <a:pPr algn="ctr"/>
            <a:r>
              <a:rPr kumimoji="1" lang="zh-CN" altLang="en-US" sz="2400" b="1">
                <a:solidFill>
                  <a:srgbClr val="FFFF00"/>
                </a:solidFill>
                <a:latin typeface="Times New Roman" panose="02020503050405090304" pitchFamily="18" charset="0"/>
                <a:ea typeface="宋体" pitchFamily="2" charset="-122"/>
                <a:sym typeface="Symbol" panose="05050102010706020507" pitchFamily="18" charset="2"/>
              </a:rPr>
              <a:t>特性</a:t>
            </a:r>
            <a:endParaRPr kumimoji="1" lang="zh-CN" altLang="en-US" sz="2400" b="1">
              <a:solidFill>
                <a:srgbClr val="FFFF00"/>
              </a:solidFill>
              <a:latin typeface="Times New Roman" panose="02020503050405090304" pitchFamily="18" charset="0"/>
              <a:ea typeface="宋体" pitchFamily="2" charset="-122"/>
              <a:sym typeface="Symbol" panose="05050102010706020507" pitchFamily="18" charset="2"/>
            </a:endParaRPr>
          </a:p>
        </p:txBody>
      </p:sp>
      <p:sp>
        <p:nvSpPr>
          <p:cNvPr id="24" name="灯片编号占位符 2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011363" y="8366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4400">
                <a:solidFill>
                  <a:srgbClr val="444638"/>
                </a:solidFill>
                <a:latin typeface="Times New Roman" panose="02020503050405090304" pitchFamily="18" charset="0"/>
                <a:ea typeface="宋体" pitchFamily="2" charset="-122"/>
              </a:rPr>
              <a:t>                     </a:t>
            </a:r>
            <a:endParaRPr lang="zh-CN" altLang="en-US" sz="4400">
              <a:solidFill>
                <a:srgbClr val="444638"/>
              </a:solidFill>
              <a:latin typeface="Times New Roman" panose="02020503050405090304" pitchFamily="18" charset="0"/>
              <a:ea typeface="宋体" pitchFamily="2" charset="-122"/>
            </a:endParaRPr>
          </a:p>
        </p:txBody>
      </p:sp>
      <p:sp>
        <p:nvSpPr>
          <p:cNvPr id="3" name="Text Box 3"/>
          <p:cNvSpPr txBox="1">
            <a:spLocks noChangeArrowheads="1"/>
          </p:cNvSpPr>
          <p:nvPr/>
        </p:nvSpPr>
        <p:spPr bwMode="auto">
          <a:xfrm>
            <a:off x="1847851" y="953621"/>
            <a:ext cx="2105025" cy="523220"/>
          </a:xfrm>
          <a:prstGeom prst="rect">
            <a:avLst/>
          </a:prstGeom>
          <a:noFill/>
          <a:ln w="38100" cap="sq">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buClr>
                <a:srgbClr val="FFFF00"/>
              </a:buClr>
              <a:buFont typeface="Wingdings" panose="05000000000000000000" pitchFamily="2" charset="2"/>
              <a:buChar char="l"/>
            </a:pPr>
            <a:r>
              <a:rPr kumimoji="1" lang="zh-CN" altLang="en-US" sz="2400">
                <a:solidFill>
                  <a:schemeClr val="tx2"/>
                </a:solidFill>
                <a:latin typeface="Times New Roman" panose="02020503050405090304" pitchFamily="18" charset="0"/>
                <a:ea typeface="宋体" pitchFamily="2" charset="-122"/>
              </a:rPr>
              <a:t>  </a:t>
            </a:r>
            <a:r>
              <a:rPr kumimoji="1" lang="en-US" altLang="zh-CN" sz="2800" b="1" i="1">
                <a:solidFill>
                  <a:srgbClr val="CC0000"/>
                </a:solidFill>
                <a:latin typeface="Times New Roman" panose="02020503050405090304" pitchFamily="18" charset="0"/>
                <a:ea typeface="仿宋_GB2312" pitchFamily="49" charset="-122"/>
              </a:rPr>
              <a:t>u</a:t>
            </a:r>
            <a:r>
              <a:rPr kumimoji="1" lang="zh-CN" altLang="en-US" sz="2800" b="1" i="1">
                <a:solidFill>
                  <a:srgbClr val="CC0000"/>
                </a:solidFill>
                <a:latin typeface="Times New Roman" panose="02020503050405090304" pitchFamily="18" charset="0"/>
                <a:ea typeface="仿宋_GB2312" pitchFamily="49" charset="-122"/>
              </a:rPr>
              <a:t>～</a:t>
            </a:r>
            <a:r>
              <a:rPr kumimoji="1" lang="en-US" altLang="zh-CN" sz="2800" b="1" i="1">
                <a:solidFill>
                  <a:srgbClr val="CC0000"/>
                </a:solidFill>
                <a:latin typeface="Times New Roman" panose="02020503050405090304" pitchFamily="18" charset="0"/>
                <a:ea typeface="仿宋_GB2312" pitchFamily="49" charset="-122"/>
              </a:rPr>
              <a:t>i</a:t>
            </a:r>
            <a:r>
              <a:rPr kumimoji="1" lang="en-US" altLang="zh-CN" sz="2400" b="1">
                <a:solidFill>
                  <a:srgbClr val="CC0000"/>
                </a:solidFill>
                <a:latin typeface="Times New Roman" panose="02020503050405090304" pitchFamily="18" charset="0"/>
                <a:ea typeface="仿宋_GB2312" pitchFamily="49" charset="-122"/>
              </a:rPr>
              <a:t> </a:t>
            </a:r>
            <a:r>
              <a:rPr kumimoji="1" lang="zh-CN" altLang="en-US" sz="2400" b="1">
                <a:solidFill>
                  <a:srgbClr val="CC0000"/>
                </a:solidFill>
                <a:latin typeface="Times New Roman" panose="02020503050405090304" pitchFamily="18" charset="0"/>
                <a:ea typeface="仿宋_GB2312" pitchFamily="49" charset="-122"/>
              </a:rPr>
              <a:t>关系</a:t>
            </a:r>
            <a:endParaRPr kumimoji="1" lang="zh-CN" altLang="en-US" sz="2400" b="1">
              <a:solidFill>
                <a:srgbClr val="CC0000"/>
              </a:solidFill>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4322764" y="4938713"/>
            <a:ext cx="6345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i="1">
                <a:latin typeface="Times New Roman" panose="02020503050405090304" pitchFamily="18" charset="0"/>
                <a:ea typeface="仿宋_GB2312" pitchFamily="49" charset="-122"/>
              </a:rPr>
              <a:t>R </a:t>
            </a:r>
            <a:r>
              <a:rPr kumimoji="1" lang="zh-CN" altLang="en-US" sz="2400" b="1">
                <a:latin typeface="Times New Roman" panose="02020503050405090304" pitchFamily="18" charset="0"/>
                <a:ea typeface="仿宋_GB2312" pitchFamily="49" charset="-122"/>
              </a:rPr>
              <a:t>称为电阻，单位：</a:t>
            </a:r>
            <a:r>
              <a:rPr kumimoji="1" lang="zh-CN" altLang="en-US" sz="2400">
                <a:latin typeface="Times New Roman" panose="02020503050405090304" pitchFamily="18" charset="0"/>
                <a:ea typeface="仿宋_GB2312" pitchFamily="49" charset="-122"/>
                <a:sym typeface="Symbol" panose="05050102010706020507" pitchFamily="18" charset="2"/>
              </a:rPr>
              <a:t></a:t>
            </a:r>
            <a:r>
              <a:rPr kumimoji="1" lang="zh-CN" altLang="en-US" sz="2400" b="1">
                <a:latin typeface="Times New Roman" panose="02020503050405090304" pitchFamily="18" charset="0"/>
                <a:ea typeface="仿宋_GB2312" pitchFamily="49" charset="-122"/>
              </a:rPr>
              <a:t> </a:t>
            </a:r>
            <a:r>
              <a:rPr kumimoji="1" lang="en-US" altLang="zh-CN" sz="2400" b="1">
                <a:latin typeface="Times New Roman" panose="02020503050405090304" pitchFamily="18" charset="0"/>
                <a:ea typeface="仿宋_GB2312" pitchFamily="49" charset="-122"/>
              </a:rPr>
              <a:t>(</a:t>
            </a:r>
            <a:r>
              <a:rPr kumimoji="1" lang="zh-CN" altLang="en-US" sz="2400" b="1">
                <a:latin typeface="Times New Roman" panose="02020503050405090304" pitchFamily="18" charset="0"/>
                <a:ea typeface="仿宋_GB2312" pitchFamily="49" charset="-122"/>
              </a:rPr>
              <a:t>欧</a:t>
            </a:r>
            <a:r>
              <a:rPr kumimoji="1" lang="en-US" altLang="zh-CN" sz="2400" b="1">
                <a:latin typeface="Times New Roman" panose="02020503050405090304" pitchFamily="18" charset="0"/>
                <a:ea typeface="仿宋_GB2312" pitchFamily="49" charset="-122"/>
              </a:rPr>
              <a:t>)      (Ohm</a:t>
            </a:r>
            <a:r>
              <a:rPr kumimoji="1" lang="zh-CN" altLang="en-US" sz="2400" b="1">
                <a:latin typeface="Times New Roman" panose="02020503050405090304" pitchFamily="18" charset="0"/>
                <a:ea typeface="仿宋_GB2312" pitchFamily="49" charset="-122"/>
              </a:rPr>
              <a:t>，欧姆</a:t>
            </a:r>
            <a:r>
              <a:rPr kumimoji="1" lang="en-US" altLang="zh-CN" sz="2400" b="1">
                <a:latin typeface="Times New Roman" panose="02020503050405090304" pitchFamily="18" charset="0"/>
                <a:ea typeface="仿宋_GB2312" pitchFamily="49" charset="-122"/>
              </a:rPr>
              <a:t>)</a:t>
            </a:r>
            <a:endParaRPr kumimoji="1" lang="en-US" altLang="zh-CN" sz="2400" b="1">
              <a:latin typeface="Times New Roman" panose="02020503050405090304" pitchFamily="18" charset="0"/>
              <a:ea typeface="仿宋_GB2312" pitchFamily="49" charset="-122"/>
            </a:endParaRPr>
          </a:p>
        </p:txBody>
      </p:sp>
      <p:sp>
        <p:nvSpPr>
          <p:cNvPr id="5" name="AutoShape 5"/>
          <p:cNvSpPr>
            <a:spLocks noChangeArrowheads="1"/>
          </p:cNvSpPr>
          <p:nvPr/>
        </p:nvSpPr>
        <p:spPr bwMode="auto">
          <a:xfrm>
            <a:off x="4025901" y="1171576"/>
            <a:ext cx="792163" cy="144463"/>
          </a:xfrm>
          <a:prstGeom prst="rightArrow">
            <a:avLst>
              <a:gd name="adj1" fmla="val 50000"/>
              <a:gd name="adj2" fmla="val 137088"/>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6" name="Rectangle 6"/>
          <p:cNvSpPr>
            <a:spLocks noChangeArrowheads="1"/>
          </p:cNvSpPr>
          <p:nvPr/>
        </p:nvSpPr>
        <p:spPr bwMode="auto">
          <a:xfrm>
            <a:off x="4384676" y="955675"/>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buClr>
                <a:srgbClr val="FFFF00"/>
              </a:buClr>
              <a:buFont typeface="Wingdings" panose="05000000000000000000" pitchFamily="2" charset="2"/>
              <a:buNone/>
            </a:pPr>
            <a:r>
              <a:rPr kumimoji="1" lang="zh-CN" altLang="en-US" sz="2400" b="1">
                <a:latin typeface="Times New Roman" panose="02020503050405090304" pitchFamily="18" charset="0"/>
                <a:ea typeface="仿宋_GB2312" pitchFamily="49" charset="-122"/>
              </a:rPr>
              <a:t>满足欧姆定律 </a:t>
            </a:r>
            <a:r>
              <a:rPr kumimoji="1" lang="en-US" altLang="zh-CN" sz="2400" b="1">
                <a:latin typeface="Times New Roman" panose="02020503050405090304" pitchFamily="18" charset="0"/>
                <a:ea typeface="仿宋_GB2312" pitchFamily="49" charset="-122"/>
              </a:rPr>
              <a:t>(Ohm’s Law)</a:t>
            </a:r>
            <a:endParaRPr kumimoji="1" lang="en-US" altLang="zh-CN" sz="2400" b="1">
              <a:latin typeface="Times New Roman" panose="02020503050405090304" pitchFamily="18" charset="0"/>
              <a:ea typeface="仿宋_GB2312" pitchFamily="49" charset="-122"/>
            </a:endParaRPr>
          </a:p>
        </p:txBody>
      </p:sp>
      <p:graphicFrame>
        <p:nvGraphicFramePr>
          <p:cNvPr id="7" name="Object 7"/>
          <p:cNvGraphicFramePr>
            <a:graphicFrameLocks noChangeAspect="1"/>
          </p:cNvGraphicFramePr>
          <p:nvPr/>
        </p:nvGraphicFramePr>
        <p:xfrm>
          <a:off x="2152650" y="2466976"/>
          <a:ext cx="2736850" cy="682625"/>
        </p:xfrm>
        <a:graphic>
          <a:graphicData uri="http://schemas.openxmlformats.org/presentationml/2006/ole">
            <mc:AlternateContent xmlns:mc="http://schemas.openxmlformats.org/markup-compatibility/2006">
              <mc:Choice xmlns:v="urn:schemas-microsoft-com:vml" Requires="v">
                <p:oleObj spid="_x0000_s8" name="Equation" r:id="rId1" imgW="701675" imgH="161290" progId="Equation.3">
                  <p:embed/>
                </p:oleObj>
              </mc:Choice>
              <mc:Fallback>
                <p:oleObj name="Equation" r:id="rId1" imgW="701675" imgH="16129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466976"/>
                        <a:ext cx="27368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4168775" y="1747839"/>
          <a:ext cx="1525588" cy="649287"/>
        </p:xfrm>
        <a:graphic>
          <a:graphicData uri="http://schemas.openxmlformats.org/presentationml/2006/ole">
            <mc:AlternateContent xmlns:mc="http://schemas.openxmlformats.org/markup-compatibility/2006">
              <mc:Choice xmlns:v="urn:schemas-microsoft-com:vml" Requires="v">
                <p:oleObj spid="_x0000_s10" name="Equation" r:id="rId3" imgW="399415" imgH="161290" progId="Equation.3">
                  <p:embed/>
                </p:oleObj>
              </mc:Choice>
              <mc:Fallback>
                <p:oleObj name="Equation" r:id="rId3" imgW="399415" imgH="16129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1747839"/>
                        <a:ext cx="1525588" cy="64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9"/>
          <p:cNvGrpSpPr/>
          <p:nvPr/>
        </p:nvGrpSpPr>
        <p:grpSpPr bwMode="auto">
          <a:xfrm>
            <a:off x="6618288" y="1458913"/>
            <a:ext cx="2882900" cy="2449512"/>
            <a:chOff x="3560" y="618"/>
            <a:chExt cx="1816" cy="1543"/>
          </a:xfrm>
        </p:grpSpPr>
        <p:sp>
          <p:nvSpPr>
            <p:cNvPr id="12" name="Line 10"/>
            <p:cNvSpPr>
              <a:spLocks noChangeShapeType="1"/>
            </p:cNvSpPr>
            <p:nvPr/>
          </p:nvSpPr>
          <p:spPr bwMode="auto">
            <a:xfrm>
              <a:off x="3560" y="1435"/>
              <a:ext cx="154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 name="Line 11"/>
            <p:cNvSpPr>
              <a:spLocks noChangeShapeType="1"/>
            </p:cNvSpPr>
            <p:nvPr/>
          </p:nvSpPr>
          <p:spPr bwMode="auto">
            <a:xfrm>
              <a:off x="4241" y="754"/>
              <a:ext cx="0" cy="1407"/>
            </a:xfrm>
            <a:prstGeom prst="line">
              <a:avLst/>
            </a:prstGeom>
            <a:noFill/>
            <a:ln w="38100">
              <a:solidFill>
                <a:schemeClr val="tx1"/>
              </a:solidFill>
              <a:round/>
              <a:head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 name="Line 12"/>
            <p:cNvSpPr>
              <a:spLocks noChangeShapeType="1"/>
            </p:cNvSpPr>
            <p:nvPr/>
          </p:nvSpPr>
          <p:spPr bwMode="auto">
            <a:xfrm flipV="1">
              <a:off x="3787" y="800"/>
              <a:ext cx="1089" cy="1088"/>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15" name="Text Box 13"/>
            <p:cNvSpPr txBox="1">
              <a:spLocks noChangeArrowheads="1"/>
            </p:cNvSpPr>
            <p:nvPr/>
          </p:nvSpPr>
          <p:spPr bwMode="auto">
            <a:xfrm>
              <a:off x="4286" y="618"/>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u</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sp>
          <p:nvSpPr>
            <p:cNvPr id="16" name="Text Box 14"/>
            <p:cNvSpPr txBox="1">
              <a:spLocks noChangeArrowheads="1"/>
            </p:cNvSpPr>
            <p:nvPr/>
          </p:nvSpPr>
          <p:spPr bwMode="auto">
            <a:xfrm>
              <a:off x="5103" y="1298"/>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800" b="1" i="1">
                <a:latin typeface="Times New Roman" panose="02020503050405090304" pitchFamily="18" charset="0"/>
                <a:ea typeface="仿宋_GB2312" pitchFamily="49" charset="-122"/>
                <a:sym typeface="Symbol" panose="05050102010706020507" pitchFamily="18" charset="2"/>
              </a:endParaRPr>
            </a:p>
          </p:txBody>
        </p:sp>
      </p:grpSp>
      <p:sp>
        <p:nvSpPr>
          <p:cNvPr id="17" name="Text Box 15"/>
          <p:cNvSpPr txBox="1">
            <a:spLocks noChangeArrowheads="1"/>
          </p:cNvSpPr>
          <p:nvPr/>
        </p:nvSpPr>
        <p:spPr bwMode="auto">
          <a:xfrm>
            <a:off x="1992313" y="4867276"/>
            <a:ext cx="1439862" cy="461665"/>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rPr>
              <a:t>  </a:t>
            </a:r>
            <a:r>
              <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rPr>
              <a:t>单位</a:t>
            </a:r>
            <a:endParaRPr kumimoji="1" lang="zh-CN" altLang="en-US"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8" name="AutoShape 16"/>
          <p:cNvSpPr>
            <a:spLocks noChangeArrowheads="1"/>
          </p:cNvSpPr>
          <p:nvPr/>
        </p:nvSpPr>
        <p:spPr bwMode="auto">
          <a:xfrm>
            <a:off x="3648076" y="5084763"/>
            <a:ext cx="792163" cy="144462"/>
          </a:xfrm>
          <a:prstGeom prst="rightArrow">
            <a:avLst>
              <a:gd name="adj1" fmla="val 50000"/>
              <a:gd name="adj2" fmla="val 137088"/>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9" name="Rectangle 17"/>
          <p:cNvSpPr>
            <a:spLocks noChangeArrowheads="1"/>
          </p:cNvSpPr>
          <p:nvPr/>
        </p:nvSpPr>
        <p:spPr bwMode="auto">
          <a:xfrm>
            <a:off x="2711451" y="5588000"/>
            <a:ext cx="756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en-US" altLang="zh-CN" sz="2400" b="1" i="1">
                <a:latin typeface="Times New Roman" panose="02020503050405090304" pitchFamily="18" charset="0"/>
                <a:ea typeface="仿宋_GB2312" pitchFamily="49" charset="-122"/>
              </a:rPr>
              <a:t>G </a:t>
            </a:r>
            <a:r>
              <a:rPr kumimoji="1" lang="zh-CN" altLang="en-US" sz="2400" b="1">
                <a:latin typeface="Times New Roman" panose="02020503050405090304" pitchFamily="18" charset="0"/>
                <a:ea typeface="仿宋_GB2312" pitchFamily="49" charset="-122"/>
              </a:rPr>
              <a:t>称为电导，单位： </a:t>
            </a:r>
            <a:r>
              <a:rPr kumimoji="1" lang="en-US" altLang="zh-CN" sz="2400" b="1">
                <a:latin typeface="Times New Roman" panose="02020503050405090304" pitchFamily="18" charset="0"/>
                <a:ea typeface="仿宋_GB2312" pitchFamily="49" charset="-122"/>
              </a:rPr>
              <a:t>S(</a:t>
            </a:r>
            <a:r>
              <a:rPr kumimoji="1" lang="zh-CN" altLang="en-US" sz="2400" b="1">
                <a:latin typeface="Times New Roman" panose="02020503050405090304" pitchFamily="18" charset="0"/>
                <a:ea typeface="仿宋_GB2312" pitchFamily="49" charset="-122"/>
              </a:rPr>
              <a:t>西门子</a:t>
            </a:r>
            <a:r>
              <a:rPr kumimoji="1" lang="en-US" altLang="zh-CN" sz="2400" b="1">
                <a:latin typeface="Times New Roman" panose="02020503050405090304" pitchFamily="18" charset="0"/>
                <a:ea typeface="仿宋_GB2312" pitchFamily="49" charset="-122"/>
              </a:rPr>
              <a:t>)   (Siemens</a:t>
            </a:r>
            <a:r>
              <a:rPr kumimoji="1" lang="zh-CN" altLang="en-US" sz="2400" b="1">
                <a:latin typeface="Times New Roman" panose="02020503050405090304" pitchFamily="18" charset="0"/>
                <a:ea typeface="仿宋_GB2312" pitchFamily="49" charset="-122"/>
              </a:rPr>
              <a:t>，西门子</a:t>
            </a:r>
            <a:r>
              <a:rPr kumimoji="1" lang="en-US" altLang="zh-CN" sz="2400" b="1">
                <a:latin typeface="Times New Roman" panose="02020503050405090304" pitchFamily="18" charset="0"/>
                <a:ea typeface="仿宋_GB2312" pitchFamily="49" charset="-122"/>
              </a:rPr>
              <a:t>) </a:t>
            </a:r>
            <a:endParaRPr kumimoji="1" lang="en-US" altLang="zh-CN" sz="2400" b="1">
              <a:latin typeface="Times New Roman" panose="02020503050405090304" pitchFamily="18" charset="0"/>
              <a:ea typeface="仿宋_GB2312" pitchFamily="49" charset="-122"/>
            </a:endParaRPr>
          </a:p>
        </p:txBody>
      </p:sp>
      <p:sp>
        <p:nvSpPr>
          <p:cNvPr id="20" name="AutoShape 18" descr="羊皮纸"/>
          <p:cNvSpPr>
            <a:spLocks noChangeArrowheads="1"/>
          </p:cNvSpPr>
          <p:nvPr/>
        </p:nvSpPr>
        <p:spPr bwMode="auto">
          <a:xfrm rot="10800000">
            <a:off x="1865313" y="3692526"/>
            <a:ext cx="1871662" cy="828675"/>
          </a:xfrm>
          <a:prstGeom prst="wedgeRectCallout">
            <a:avLst>
              <a:gd name="adj1" fmla="val 2417"/>
              <a:gd name="adj2" fmla="val 11340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i="1">
                <a:latin typeface="Times New Roman" panose="02020503050405090304" pitchFamily="18" charset="0"/>
                <a:ea typeface="仿宋_GB2312" pitchFamily="49" charset="-122"/>
                <a:sym typeface="Symbol" panose="05050102010706020507" pitchFamily="18" charset="2"/>
              </a:rPr>
              <a:t>u</a:t>
            </a:r>
            <a:r>
              <a:rPr kumimoji="1" lang="zh-CN" altLang="en-US" sz="2400" b="1" i="1">
                <a:latin typeface="Times New Roman" panose="02020503050405090304" pitchFamily="18" charset="0"/>
                <a:ea typeface="仿宋_GB2312" pitchFamily="49" charset="-122"/>
                <a:sym typeface="Symbol" panose="05050102010706020507" pitchFamily="18" charset="2"/>
              </a:rPr>
              <a:t>、</a:t>
            </a:r>
            <a:r>
              <a:rPr kumimoji="1" lang="en-US" altLang="zh-CN" sz="2400" b="1" i="1">
                <a:latin typeface="Times New Roman" panose="02020503050405090304" pitchFamily="18" charset="0"/>
                <a:ea typeface="仿宋_GB2312" pitchFamily="49" charset="-122"/>
                <a:sym typeface="Symbol" panose="05050102010706020507" pitchFamily="18" charset="2"/>
              </a:rPr>
              <a:t>i </a:t>
            </a:r>
            <a:r>
              <a:rPr kumimoji="1" lang="zh-CN" altLang="en-US" sz="2400" b="1">
                <a:latin typeface="Times New Roman" panose="02020503050405090304" pitchFamily="18" charset="0"/>
                <a:ea typeface="仿宋_GB2312" pitchFamily="49" charset="-122"/>
                <a:sym typeface="Symbol" panose="05050102010706020507" pitchFamily="18" charset="2"/>
              </a:rPr>
              <a:t>取关联参考方向</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grpSp>
        <p:nvGrpSpPr>
          <p:cNvPr id="21" name="Group 19"/>
          <p:cNvGrpSpPr/>
          <p:nvPr/>
        </p:nvGrpSpPr>
        <p:grpSpPr bwMode="auto">
          <a:xfrm>
            <a:off x="3863975" y="3140075"/>
            <a:ext cx="4248150" cy="1741488"/>
            <a:chOff x="2154" y="1882"/>
            <a:chExt cx="2676" cy="1097"/>
          </a:xfrm>
        </p:grpSpPr>
        <p:grpSp>
          <p:nvGrpSpPr>
            <p:cNvPr id="22" name="Group 20"/>
            <p:cNvGrpSpPr/>
            <p:nvPr/>
          </p:nvGrpSpPr>
          <p:grpSpPr bwMode="auto">
            <a:xfrm>
              <a:off x="2336" y="1882"/>
              <a:ext cx="2086" cy="732"/>
              <a:chOff x="1751" y="3352"/>
              <a:chExt cx="1632" cy="586"/>
            </a:xfrm>
          </p:grpSpPr>
          <p:sp>
            <p:nvSpPr>
              <p:cNvPr id="26" name="Text Box 21"/>
              <p:cNvSpPr txBox="1">
                <a:spLocks noChangeArrowheads="1"/>
              </p:cNvSpPr>
              <p:nvPr/>
            </p:nvSpPr>
            <p:spPr bwMode="auto">
              <a:xfrm>
                <a:off x="2491" y="3352"/>
                <a:ext cx="20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sym typeface="Symbol" panose="05050102010706020507" pitchFamily="18" charset="2"/>
                  </a:rPr>
                  <a:t>R</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27" name="Rectangle 22"/>
              <p:cNvSpPr>
                <a:spLocks noChangeArrowheads="1"/>
              </p:cNvSpPr>
              <p:nvPr/>
            </p:nvSpPr>
            <p:spPr bwMode="auto">
              <a:xfrm>
                <a:off x="2327" y="3702"/>
                <a:ext cx="480" cy="236"/>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8" name="Line 23"/>
              <p:cNvSpPr>
                <a:spLocks noChangeShapeType="1"/>
              </p:cNvSpPr>
              <p:nvPr/>
            </p:nvSpPr>
            <p:spPr bwMode="auto">
              <a:xfrm flipH="1" flipV="1">
                <a:off x="1751"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4"/>
              <p:cNvSpPr>
                <a:spLocks noChangeShapeType="1"/>
              </p:cNvSpPr>
              <p:nvPr/>
            </p:nvSpPr>
            <p:spPr bwMode="auto">
              <a:xfrm>
                <a:off x="2807"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Text Box 25"/>
            <p:cNvSpPr txBox="1">
              <a:spLocks noChangeArrowheads="1"/>
            </p:cNvSpPr>
            <p:nvPr/>
          </p:nvSpPr>
          <p:spPr bwMode="auto">
            <a:xfrm>
              <a:off x="3152" y="2614"/>
              <a:ext cx="4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仿宋_GB2312" pitchFamily="49" charset="-122"/>
                  <a:sym typeface="Symbol" panose="05050102010706020507" pitchFamily="18" charset="2"/>
                </a:rPr>
                <a:t>u</a:t>
              </a:r>
              <a:endParaRPr kumimoji="1" lang="en-US" altLang="zh-CN" sz="3200" b="1" i="1">
                <a:latin typeface="Times New Roman" panose="02020503050405090304" pitchFamily="18" charset="0"/>
                <a:ea typeface="仿宋_GB2312" pitchFamily="49" charset="-122"/>
                <a:sym typeface="Symbol" panose="05050102010706020507" pitchFamily="18" charset="2"/>
              </a:endParaRPr>
            </a:p>
          </p:txBody>
        </p:sp>
        <p:sp>
          <p:nvSpPr>
            <p:cNvPr id="24" name="AutoShape 26"/>
            <p:cNvSpPr>
              <a:spLocks noChangeArrowheads="1"/>
            </p:cNvSpPr>
            <p:nvPr/>
          </p:nvSpPr>
          <p:spPr bwMode="auto">
            <a:xfrm>
              <a:off x="2245" y="2205"/>
              <a:ext cx="499" cy="91"/>
            </a:xfrm>
            <a:prstGeom prst="rightArrow">
              <a:avLst>
                <a:gd name="adj1" fmla="val 50000"/>
                <a:gd name="adj2" fmla="val 137088"/>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5" name="Text Box 27"/>
            <p:cNvSpPr txBox="1">
              <a:spLocks noChangeArrowheads="1"/>
            </p:cNvSpPr>
            <p:nvPr/>
          </p:nvSpPr>
          <p:spPr bwMode="auto">
            <a:xfrm>
              <a:off x="2744" y="2024"/>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30" name="Text Box 28"/>
            <p:cNvSpPr txBox="1">
              <a:spLocks noChangeArrowheads="1"/>
            </p:cNvSpPr>
            <p:nvPr/>
          </p:nvSpPr>
          <p:spPr bwMode="auto">
            <a:xfrm>
              <a:off x="2154" y="2523"/>
              <a:ext cx="3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4000" b="1">
                  <a:solidFill>
                    <a:schemeClr val="hlink"/>
                  </a:solidFill>
                  <a:latin typeface="Times New Roman" panose="02020503050405090304" pitchFamily="18" charset="0"/>
                  <a:ea typeface="仿宋_GB2312" pitchFamily="49" charset="-122"/>
                  <a:sym typeface="Symbol" panose="05050102010706020507" pitchFamily="18" charset="2"/>
                </a:rPr>
                <a:t>+</a:t>
              </a:r>
              <a:endParaRPr kumimoji="1" lang="en-US" altLang="zh-CN" sz="4000" b="1">
                <a:solidFill>
                  <a:schemeClr val="hlink"/>
                </a:solidFill>
                <a:latin typeface="Times New Roman" panose="02020503050405090304" pitchFamily="18" charset="0"/>
                <a:ea typeface="仿宋_GB2312" pitchFamily="49" charset="-122"/>
                <a:sym typeface="Symbol" panose="05050102010706020507" pitchFamily="18" charset="2"/>
              </a:endParaRPr>
            </a:p>
          </p:txBody>
        </p:sp>
        <p:sp>
          <p:nvSpPr>
            <p:cNvPr id="31" name="Text Box 29"/>
            <p:cNvSpPr txBox="1">
              <a:spLocks noChangeArrowheads="1"/>
            </p:cNvSpPr>
            <p:nvPr/>
          </p:nvSpPr>
          <p:spPr bwMode="auto">
            <a:xfrm>
              <a:off x="4241" y="2478"/>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4000" b="1">
                  <a:solidFill>
                    <a:schemeClr val="hlink"/>
                  </a:solidFill>
                  <a:latin typeface="Times New Roman" panose="02020503050405090304" pitchFamily="18" charset="0"/>
                  <a:ea typeface="仿宋_GB2312" pitchFamily="49" charset="-122"/>
                  <a:sym typeface="Symbol" panose="05050102010706020507" pitchFamily="18" charset="2"/>
                </a:rPr>
                <a:t>－</a:t>
              </a:r>
              <a:endParaRPr kumimoji="1" lang="zh-CN" altLang="en-US"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grpSp>
      <p:sp>
        <p:nvSpPr>
          <p:cNvPr id="32" name="AutoShape 30" descr="羊皮纸"/>
          <p:cNvSpPr>
            <a:spLocks noChangeArrowheads="1"/>
          </p:cNvSpPr>
          <p:nvPr/>
        </p:nvSpPr>
        <p:spPr bwMode="auto">
          <a:xfrm rot="5400000">
            <a:off x="8471694" y="2558257"/>
            <a:ext cx="1081088" cy="2339975"/>
          </a:xfrm>
          <a:prstGeom prst="wedgeRectCallout">
            <a:avLst>
              <a:gd name="adj1" fmla="val -80106"/>
              <a:gd name="adj2" fmla="val 41926"/>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zh-CN" altLang="en-US" sz="2400" b="1">
                <a:latin typeface="Times New Roman" panose="02020503050405090304" pitchFamily="18" charset="0"/>
                <a:ea typeface="仿宋_GB2312" pitchFamily="49" charset="-122"/>
              </a:rPr>
              <a:t>伏安特性为一条过原点的直线</a:t>
            </a:r>
            <a:endParaRPr kumimoji="1" lang="zh-CN" altLang="en-US" sz="2400" b="1">
              <a:latin typeface="Times New Roman" panose="02020503050405090304" pitchFamily="18" charset="0"/>
              <a:ea typeface="仿宋_GB2312" pitchFamily="49" charset="-122"/>
            </a:endParaRPr>
          </a:p>
        </p:txBody>
      </p:sp>
      <p:graphicFrame>
        <p:nvGraphicFramePr>
          <p:cNvPr id="33" name="Object 31"/>
          <p:cNvGraphicFramePr>
            <a:graphicFrameLocks noChangeAspect="1"/>
          </p:cNvGraphicFramePr>
          <p:nvPr/>
        </p:nvGraphicFramePr>
        <p:xfrm>
          <a:off x="2225676" y="1747838"/>
          <a:ext cx="1439863" cy="558800"/>
        </p:xfrm>
        <a:graphic>
          <a:graphicData uri="http://schemas.openxmlformats.org/presentationml/2006/ole">
            <mc:AlternateContent xmlns:mc="http://schemas.openxmlformats.org/markup-compatibility/2006">
              <mc:Choice xmlns:v="urn:schemas-microsoft-com:vml" Requires="v">
                <p:oleObj spid="_x0000_s34" name="Equation" r:id="rId6" imgW="360680" imgH="128905" progId="Equation.3">
                  <p:embed/>
                </p:oleObj>
              </mc:Choice>
              <mc:Fallback>
                <p:oleObj name="Equation" r:id="rId6" imgW="360680" imgH="128905"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676" y="1747838"/>
                        <a:ext cx="143986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灯片编号占位符 3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206583" y="1458180"/>
            <a:ext cx="6264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en-US" altLang="zh-CN" sz="2400" b="1">
                <a:latin typeface="Times New Roman" panose="02020503050405090304" pitchFamily="18" charset="0"/>
                <a:ea typeface="仿宋_GB2312" pitchFamily="49" charset="-122"/>
              </a:rPr>
              <a:t>(2)   </a:t>
            </a:r>
            <a:r>
              <a:rPr kumimoji="1" lang="zh-CN" altLang="en-US" sz="2400" b="1">
                <a:latin typeface="Times New Roman" panose="02020503050405090304" pitchFamily="18" charset="0"/>
                <a:ea typeface="仿宋_GB2312" pitchFamily="49" charset="-122"/>
              </a:rPr>
              <a:t>如电阻上的电压与电流参考方向非关联</a:t>
            </a:r>
            <a:endParaRPr kumimoji="1" lang="zh-CN" altLang="en-US" sz="2400" b="1">
              <a:latin typeface="Times New Roman" panose="02020503050405090304" pitchFamily="18" charset="0"/>
              <a:ea typeface="仿宋_GB2312" pitchFamily="49" charset="-122"/>
            </a:endParaRPr>
          </a:p>
          <a:p>
            <a:r>
              <a:rPr kumimoji="1" lang="zh-CN" altLang="en-US" sz="2400" b="1">
                <a:latin typeface="Times New Roman" panose="02020503050405090304" pitchFamily="18" charset="0"/>
                <a:ea typeface="仿宋_GB2312" pitchFamily="49" charset="-122"/>
              </a:rPr>
              <a:t>       公式中应冠以负号</a:t>
            </a:r>
            <a:endParaRPr kumimoji="1" lang="zh-CN" altLang="en-US" sz="2400" b="1">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4130383" y="2326115"/>
            <a:ext cx="5494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dirty="0">
                <a:latin typeface="Times New Roman" panose="02020503050405090304" pitchFamily="18" charset="0"/>
                <a:ea typeface="仿宋_GB2312" pitchFamily="49" charset="-122"/>
              </a:rPr>
              <a:t>(3)  </a:t>
            </a:r>
            <a:r>
              <a:rPr kumimoji="1" lang="zh-CN" altLang="en-US" sz="2400" b="1" dirty="0">
                <a:latin typeface="Times New Roman" panose="02020503050405090304" pitchFamily="18" charset="0"/>
                <a:ea typeface="仿宋_GB2312" pitchFamily="49" charset="-122"/>
              </a:rPr>
              <a:t>线性电阻是无记忆、双向性的元件</a:t>
            </a:r>
            <a:endParaRPr kumimoji="1" lang="zh-CN" altLang="en-US" sz="2400" b="1" dirty="0">
              <a:latin typeface="Times New Roman" panose="02020503050405090304" pitchFamily="18" charset="0"/>
              <a:ea typeface="仿宋_GB2312" pitchFamily="49" charset="-122"/>
            </a:endParaRPr>
          </a:p>
        </p:txBody>
      </p:sp>
      <p:sp>
        <p:nvSpPr>
          <p:cNvPr id="5" name="Text Box 5"/>
          <p:cNvSpPr txBox="1">
            <a:spLocks noChangeArrowheads="1"/>
          </p:cNvSpPr>
          <p:nvPr/>
        </p:nvSpPr>
        <p:spPr bwMode="auto">
          <a:xfrm>
            <a:off x="2045994" y="160697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sym typeface="Symbol" panose="05050102010706020507" pitchFamily="18" charset="2"/>
              </a:rPr>
              <a:t>欧姆定律</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6" name="AutoShape 6"/>
          <p:cNvSpPr/>
          <p:nvPr/>
        </p:nvSpPr>
        <p:spPr bwMode="auto">
          <a:xfrm>
            <a:off x="3701757" y="814816"/>
            <a:ext cx="431800" cy="2016125"/>
          </a:xfrm>
          <a:prstGeom prst="leftBrace">
            <a:avLst>
              <a:gd name="adj1" fmla="val 3890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eaLnBrk="1" hangingPunct="1"/>
            <a:endParaRPr lang="zh-CN" altLang="en-US">
              <a:ea typeface="宋体" pitchFamily="2" charset="-122"/>
            </a:endParaRPr>
          </a:p>
        </p:txBody>
      </p:sp>
      <p:sp>
        <p:nvSpPr>
          <p:cNvPr id="7" name="Text Box 7"/>
          <p:cNvSpPr txBox="1">
            <a:spLocks noChangeArrowheads="1"/>
          </p:cNvSpPr>
          <p:nvPr/>
        </p:nvSpPr>
        <p:spPr bwMode="auto">
          <a:xfrm>
            <a:off x="4062120" y="814815"/>
            <a:ext cx="5472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400" b="1">
                <a:latin typeface="Times New Roman" panose="02020503050405090304" pitchFamily="18" charset="0"/>
                <a:ea typeface="仿宋_GB2312" pitchFamily="49" charset="-122"/>
                <a:sym typeface="Symbol" panose="05050102010706020507" pitchFamily="18" charset="2"/>
              </a:rPr>
              <a:t>(1)  </a:t>
            </a:r>
            <a:r>
              <a:rPr kumimoji="1" lang="zh-CN" altLang="en-US" sz="2400" b="1">
                <a:latin typeface="Times New Roman" panose="02020503050405090304" pitchFamily="18" charset="0"/>
                <a:ea typeface="仿宋_GB2312" pitchFamily="49" charset="-122"/>
                <a:sym typeface="Symbol" panose="05050102010706020507" pitchFamily="18" charset="2"/>
              </a:rPr>
              <a:t>只适用于线性电阻，</a:t>
            </a:r>
            <a:r>
              <a:rPr kumimoji="1" lang="en-US" altLang="zh-CN" sz="2400" b="1">
                <a:latin typeface="Times New Roman" panose="02020503050405090304" pitchFamily="18" charset="0"/>
                <a:ea typeface="仿宋_GB2312" pitchFamily="49" charset="-122"/>
                <a:sym typeface="Symbol" panose="05050102010706020507" pitchFamily="18" charset="2"/>
              </a:rPr>
              <a:t>(</a:t>
            </a:r>
            <a:r>
              <a:rPr kumimoji="1" lang="en-US" altLang="zh-CN" sz="2400" b="1" i="1">
                <a:latin typeface="Times New Roman" panose="02020503050405090304" pitchFamily="18" charset="0"/>
                <a:ea typeface="仿宋_GB2312" pitchFamily="49" charset="-122"/>
                <a:sym typeface="Symbol" panose="05050102010706020507" pitchFamily="18" charset="2"/>
              </a:rPr>
              <a:t> R </a:t>
            </a:r>
            <a:r>
              <a:rPr kumimoji="1" lang="zh-CN" altLang="en-US" sz="2400" b="1">
                <a:latin typeface="Times New Roman" panose="02020503050405090304" pitchFamily="18" charset="0"/>
                <a:ea typeface="仿宋_GB2312" pitchFamily="49" charset="-122"/>
                <a:sym typeface="Symbol" panose="05050102010706020507" pitchFamily="18" charset="2"/>
              </a:rPr>
              <a:t>为常数）</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sp>
        <p:nvSpPr>
          <p:cNvPr id="9" name="Rectangle 9"/>
          <p:cNvSpPr>
            <a:spLocks noChangeArrowheads="1"/>
          </p:cNvSpPr>
          <p:nvPr/>
        </p:nvSpPr>
        <p:spPr bwMode="auto">
          <a:xfrm>
            <a:off x="3472363" y="4768087"/>
            <a:ext cx="4708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dirty="0">
                <a:latin typeface="Times New Roman" panose="02020503050405090304" pitchFamily="18" charset="0"/>
                <a:ea typeface="宋体" pitchFamily="2" charset="-122"/>
                <a:sym typeface="Symbol" panose="05050102010706020507" pitchFamily="18" charset="2"/>
              </a:rPr>
              <a:t>u</a:t>
            </a:r>
            <a:r>
              <a:rPr kumimoji="1" lang="en-US" altLang="zh-CN" sz="3200" b="1" dirty="0">
                <a:latin typeface="Times New Roman" panose="02020503050405090304" pitchFamily="18" charset="0"/>
                <a:ea typeface="宋体" pitchFamily="2" charset="-122"/>
                <a:sym typeface="Symbol" panose="05050102010706020507" pitchFamily="18" charset="2"/>
              </a:rPr>
              <a:t>  –</a:t>
            </a:r>
            <a:r>
              <a:rPr kumimoji="1" lang="en-US" altLang="zh-CN" sz="3200" b="1" i="1" dirty="0">
                <a:latin typeface="Times New Roman" panose="02020503050405090304" pitchFamily="18" charset="0"/>
                <a:ea typeface="宋体" pitchFamily="2" charset="-122"/>
                <a:sym typeface="Symbol" panose="05050102010706020507" pitchFamily="18" charset="2"/>
              </a:rPr>
              <a:t>R </a:t>
            </a:r>
            <a:r>
              <a:rPr kumimoji="1" lang="en-US" altLang="zh-CN" sz="3200" b="1" i="1" dirty="0" err="1">
                <a:latin typeface="Times New Roman" panose="02020503050405090304" pitchFamily="18" charset="0"/>
                <a:ea typeface="宋体" pitchFamily="2" charset="-122"/>
                <a:sym typeface="Symbol" panose="05050102010706020507" pitchFamily="18" charset="2"/>
              </a:rPr>
              <a:t>i</a:t>
            </a:r>
            <a:r>
              <a:rPr kumimoji="1" lang="en-US" altLang="zh-CN" sz="3200" b="1" i="1" dirty="0">
                <a:latin typeface="Times New Roman" panose="02020503050405090304" pitchFamily="18" charset="0"/>
                <a:ea typeface="宋体" pitchFamily="2" charset="-122"/>
                <a:sym typeface="Symbol" panose="05050102010706020507" pitchFamily="18" charset="2"/>
              </a:rPr>
              <a:t>       </a:t>
            </a:r>
            <a:r>
              <a:rPr kumimoji="1" lang="en-US" altLang="zh-CN" sz="3200" b="1" i="1" dirty="0" err="1">
                <a:latin typeface="Times New Roman" panose="02020503050405090304" pitchFamily="18" charset="0"/>
                <a:ea typeface="宋体" pitchFamily="2" charset="-122"/>
                <a:sym typeface="Symbol" panose="05050102010706020507" pitchFamily="18" charset="2"/>
              </a:rPr>
              <a:t>i</a:t>
            </a:r>
            <a:r>
              <a:rPr kumimoji="1" lang="en-US" altLang="zh-CN" sz="3200" b="1" dirty="0">
                <a:latin typeface="Times New Roman" panose="02020503050405090304" pitchFamily="18" charset="0"/>
                <a:ea typeface="宋体" pitchFamily="2" charset="-122"/>
                <a:sym typeface="Symbol" panose="05050102010706020507" pitchFamily="18" charset="2"/>
              </a:rPr>
              <a:t>  –</a:t>
            </a:r>
            <a:r>
              <a:rPr kumimoji="1" lang="en-US" altLang="zh-CN" sz="3200" b="1" i="1" dirty="0">
                <a:latin typeface="Times New Roman" panose="02020503050405090304" pitchFamily="18" charset="0"/>
                <a:ea typeface="宋体" pitchFamily="2" charset="-122"/>
                <a:sym typeface="Symbol" panose="05050102010706020507" pitchFamily="18" charset="2"/>
              </a:rPr>
              <a:t>G u</a:t>
            </a:r>
            <a:endParaRPr kumimoji="1" lang="en-US" altLang="zh-CN" sz="3200" b="1" dirty="0">
              <a:latin typeface="Times New Roman" panose="02020503050405090304" pitchFamily="18" charset="0"/>
              <a:ea typeface="宋体" pitchFamily="2" charset="-122"/>
              <a:sym typeface="Symbol" panose="05050102010706020507" pitchFamily="18" charset="2"/>
            </a:endParaRPr>
          </a:p>
        </p:txBody>
      </p:sp>
      <p:sp>
        <p:nvSpPr>
          <p:cNvPr id="10" name="Rectangle 10"/>
          <p:cNvSpPr>
            <a:spLocks noChangeArrowheads="1"/>
          </p:cNvSpPr>
          <p:nvPr/>
        </p:nvSpPr>
        <p:spPr bwMode="auto">
          <a:xfrm>
            <a:off x="3580968" y="5484707"/>
            <a:ext cx="5184775" cy="519112"/>
          </a:xfrm>
          <a:prstGeom prst="rect">
            <a:avLst/>
          </a:prstGeom>
          <a:noFill/>
          <a:ln>
            <a:noFill/>
          </a:ln>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800" b="1" dirty="0">
                <a:solidFill>
                  <a:srgbClr val="CC0000"/>
                </a:solidFill>
                <a:latin typeface="Times New Roman" panose="02020503050405090304" pitchFamily="18" charset="0"/>
                <a:ea typeface="宋体" pitchFamily="2" charset="-122"/>
                <a:sym typeface="Symbol" panose="05050102010706020507" pitchFamily="18" charset="2"/>
              </a:rPr>
              <a:t>公式和参考方向必须配套使用！</a:t>
            </a:r>
            <a:endParaRPr kumimoji="1" lang="zh-CN" altLang="en-US" sz="2800" b="1" dirty="0">
              <a:solidFill>
                <a:srgbClr val="CC0000"/>
              </a:solidFill>
              <a:latin typeface="Times New Roman" panose="02020503050405090304" pitchFamily="18" charset="0"/>
              <a:ea typeface="宋体" pitchFamily="2" charset="-122"/>
              <a:sym typeface="Symbol" panose="05050102010706020507" pitchFamily="18" charset="2"/>
            </a:endParaRPr>
          </a:p>
        </p:txBody>
      </p:sp>
      <p:grpSp>
        <p:nvGrpSpPr>
          <p:cNvPr id="11" name="Group 11"/>
          <p:cNvGrpSpPr/>
          <p:nvPr/>
        </p:nvGrpSpPr>
        <p:grpSpPr bwMode="auto">
          <a:xfrm>
            <a:off x="2045994" y="2952384"/>
            <a:ext cx="4032250" cy="1741487"/>
            <a:chOff x="1610" y="2024"/>
            <a:chExt cx="2540" cy="1097"/>
          </a:xfrm>
        </p:grpSpPr>
        <p:grpSp>
          <p:nvGrpSpPr>
            <p:cNvPr id="12" name="Group 12"/>
            <p:cNvGrpSpPr/>
            <p:nvPr/>
          </p:nvGrpSpPr>
          <p:grpSpPr bwMode="auto">
            <a:xfrm>
              <a:off x="1928" y="2024"/>
              <a:ext cx="2086" cy="717"/>
              <a:chOff x="1751" y="3352"/>
              <a:chExt cx="1632" cy="574"/>
            </a:xfrm>
          </p:grpSpPr>
          <p:sp>
            <p:nvSpPr>
              <p:cNvPr id="18" name="Text Box 13"/>
              <p:cNvSpPr txBox="1">
                <a:spLocks noChangeArrowheads="1"/>
              </p:cNvSpPr>
              <p:nvPr/>
            </p:nvSpPr>
            <p:spPr bwMode="auto">
              <a:xfrm>
                <a:off x="2491" y="3352"/>
                <a:ext cx="20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sym typeface="Symbol" panose="05050102010706020507" pitchFamily="18" charset="2"/>
                  </a:rPr>
                  <a:t>R</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9" name="Rectangle 14"/>
              <p:cNvSpPr>
                <a:spLocks noChangeArrowheads="1"/>
              </p:cNvSpPr>
              <p:nvPr/>
            </p:nvSpPr>
            <p:spPr bwMode="auto">
              <a:xfrm>
                <a:off x="2327" y="3722"/>
                <a:ext cx="480" cy="204"/>
              </a:xfrm>
              <a:prstGeom prst="rect">
                <a:avLst/>
              </a:prstGeom>
              <a:solidFill>
                <a:srgbClr val="46ACAE"/>
              </a:solidFill>
              <a:ln w="12700" cap="sq">
                <a:solidFill>
                  <a:srgbClr val="46ACAE"/>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0" name="Line 15"/>
              <p:cNvSpPr>
                <a:spLocks noChangeShapeType="1"/>
              </p:cNvSpPr>
              <p:nvPr/>
            </p:nvSpPr>
            <p:spPr bwMode="auto">
              <a:xfrm flipH="1" flipV="1">
                <a:off x="1751"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6"/>
              <p:cNvSpPr>
                <a:spLocks noChangeShapeType="1"/>
              </p:cNvSpPr>
              <p:nvPr/>
            </p:nvSpPr>
            <p:spPr bwMode="auto">
              <a:xfrm>
                <a:off x="2807"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 name="Text Box 17"/>
            <p:cNvSpPr txBox="1">
              <a:spLocks noChangeArrowheads="1"/>
            </p:cNvSpPr>
            <p:nvPr/>
          </p:nvSpPr>
          <p:spPr bwMode="auto">
            <a:xfrm>
              <a:off x="2744" y="2756"/>
              <a:ext cx="4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4" name="AutoShape 18"/>
            <p:cNvSpPr>
              <a:spLocks noChangeArrowheads="1"/>
            </p:cNvSpPr>
            <p:nvPr/>
          </p:nvSpPr>
          <p:spPr bwMode="auto">
            <a:xfrm>
              <a:off x="1837" y="2347"/>
              <a:ext cx="499" cy="91"/>
            </a:xfrm>
            <a:prstGeom prst="rightArrow">
              <a:avLst>
                <a:gd name="adj1" fmla="val 50000"/>
                <a:gd name="adj2" fmla="val 137088"/>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5" name="Text Box 19"/>
            <p:cNvSpPr txBox="1">
              <a:spLocks noChangeArrowheads="1"/>
            </p:cNvSpPr>
            <p:nvPr/>
          </p:nvSpPr>
          <p:spPr bwMode="auto">
            <a:xfrm>
              <a:off x="2336" y="2166"/>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6" name="Text Box 20"/>
            <p:cNvSpPr txBox="1">
              <a:spLocks noChangeArrowheads="1"/>
            </p:cNvSpPr>
            <p:nvPr/>
          </p:nvSpPr>
          <p:spPr bwMode="auto">
            <a:xfrm>
              <a:off x="3833" y="2614"/>
              <a:ext cx="3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7" name="Text Box 21"/>
            <p:cNvSpPr txBox="1">
              <a:spLocks noChangeArrowheads="1"/>
            </p:cNvSpPr>
            <p:nvPr/>
          </p:nvSpPr>
          <p:spPr bwMode="auto">
            <a:xfrm>
              <a:off x="1610" y="2614"/>
              <a:ext cx="5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319791" y="619615"/>
            <a:ext cx="2820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dirty="0">
                <a:latin typeface="Times New Roman" panose="02020503050405090304" pitchFamily="18" charset="0"/>
                <a:ea typeface="仿宋_GB2312" pitchFamily="49" charset="-122"/>
              </a:rPr>
              <a:t>&lt;3&gt;.  </a:t>
            </a:r>
            <a:r>
              <a:rPr kumimoji="1" lang="zh-CN" altLang="en-US" sz="2800" b="1" dirty="0">
                <a:latin typeface="Times New Roman" panose="02020503050405090304" pitchFamily="18" charset="0"/>
                <a:ea typeface="仿宋_GB2312" pitchFamily="49" charset="-122"/>
              </a:rPr>
              <a:t>功率和能量</a:t>
            </a:r>
            <a:endParaRPr kumimoji="1" lang="zh-CN" altLang="en-US" sz="2800" b="1" dirty="0">
              <a:latin typeface="Times New Roman" panose="02020503050405090304" pitchFamily="18" charset="0"/>
              <a:ea typeface="仿宋_GB2312" pitchFamily="49" charset="-122"/>
            </a:endParaRPr>
          </a:p>
        </p:txBody>
      </p:sp>
      <p:sp>
        <p:nvSpPr>
          <p:cNvPr id="3" name="Text Box 3"/>
          <p:cNvSpPr txBox="1">
            <a:spLocks noChangeArrowheads="1"/>
          </p:cNvSpPr>
          <p:nvPr/>
        </p:nvSpPr>
        <p:spPr bwMode="auto">
          <a:xfrm>
            <a:off x="4868445" y="4539524"/>
            <a:ext cx="723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dirty="0">
                <a:solidFill>
                  <a:srgbClr val="CC0000"/>
                </a:solidFill>
                <a:latin typeface="Times New Roman" panose="02020503050405090304" pitchFamily="18" charset="0"/>
                <a:ea typeface="仿宋_GB2312" pitchFamily="49" charset="-122"/>
                <a:sym typeface="Monotype Sorts" panose="01010601010101010101" pitchFamily="2" charset="2"/>
              </a:rPr>
              <a:t>上述结果说明电阻元件在任何时刻总是消耗功率的。</a:t>
            </a:r>
            <a:endParaRPr kumimoji="1" lang="zh-CN" altLang="en-US" sz="2400" b="1" dirty="0">
              <a:solidFill>
                <a:srgbClr val="CC0000"/>
              </a:solidFill>
              <a:latin typeface="Times New Roman" panose="02020503050405090304" pitchFamily="18" charset="0"/>
              <a:ea typeface="仿宋_GB2312" pitchFamily="49" charset="-122"/>
            </a:endParaRPr>
          </a:p>
        </p:txBody>
      </p:sp>
      <p:sp>
        <p:nvSpPr>
          <p:cNvPr id="4" name="Text Box 4"/>
          <p:cNvSpPr txBox="1">
            <a:spLocks noChangeArrowheads="1"/>
          </p:cNvSpPr>
          <p:nvPr/>
        </p:nvSpPr>
        <p:spPr bwMode="auto">
          <a:xfrm>
            <a:off x="6195151" y="3013042"/>
            <a:ext cx="43354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dirty="0">
                <a:latin typeface="Times New Roman" panose="02020503050405090304" pitchFamily="18" charset="0"/>
                <a:ea typeface="宋体" pitchFamily="2" charset="-122"/>
                <a:sym typeface="Symbol" panose="05050102010706020507" pitchFamily="18" charset="2"/>
              </a:rPr>
              <a:t>p</a:t>
            </a:r>
            <a:r>
              <a:rPr kumimoji="1" lang="en-US" altLang="zh-CN" sz="3200" b="1" i="1" baseline="-25000" dirty="0">
                <a:latin typeface="Times New Roman" panose="02020503050405090304" pitchFamily="18" charset="0"/>
                <a:ea typeface="宋体" pitchFamily="2" charset="-122"/>
                <a:sym typeface="Symbol" panose="05050102010706020507" pitchFamily="18" charset="2"/>
              </a:rPr>
              <a:t> </a:t>
            </a:r>
            <a:r>
              <a:rPr kumimoji="1" lang="en-US" altLang="zh-CN" sz="3200" b="1" i="1" dirty="0">
                <a:latin typeface="Times New Roman" panose="02020503050405090304" pitchFamily="18" charset="0"/>
                <a:ea typeface="宋体" pitchFamily="2" charset="-122"/>
                <a:sym typeface="Symbol" panose="05050102010706020507" pitchFamily="18" charset="2"/>
              </a:rPr>
              <a:t></a:t>
            </a:r>
            <a:r>
              <a:rPr kumimoji="1" lang="en-US" altLang="zh-CN" sz="3200" b="1" i="1" dirty="0">
                <a:latin typeface="Times New Roman" panose="02020503050405090304" pitchFamily="18" charset="0"/>
                <a:ea typeface="宋体" pitchFamily="2" charset="-122"/>
              </a:rPr>
              <a:t> u </a:t>
            </a:r>
            <a:r>
              <a:rPr kumimoji="1" lang="en-US" altLang="zh-CN" sz="3200" b="1" i="1" dirty="0" err="1">
                <a:latin typeface="Times New Roman" panose="02020503050405090304" pitchFamily="18" charset="0"/>
                <a:ea typeface="宋体" pitchFamily="2" charset="-122"/>
              </a:rPr>
              <a:t>i</a:t>
            </a:r>
            <a:r>
              <a:rPr kumimoji="1" lang="en-US" altLang="zh-CN" sz="3200" b="1" i="1" dirty="0">
                <a:latin typeface="Times New Roman" panose="02020503050405090304" pitchFamily="18" charset="0"/>
                <a:ea typeface="宋体" pitchFamily="2" charset="-122"/>
                <a:sym typeface="Symbol" panose="05050102010706020507" pitchFamily="18" charset="2"/>
              </a:rPr>
              <a:t> (–</a:t>
            </a:r>
            <a:r>
              <a:rPr kumimoji="1" lang="en-US" altLang="zh-CN" sz="3200" b="1" i="1" dirty="0">
                <a:latin typeface="Times New Roman" panose="02020503050405090304" pitchFamily="18" charset="0"/>
                <a:ea typeface="宋体" pitchFamily="2" charset="-122"/>
              </a:rPr>
              <a:t>R </a:t>
            </a:r>
            <a:r>
              <a:rPr kumimoji="1" lang="en-US" altLang="zh-CN" sz="3200" b="1" i="1" dirty="0" err="1">
                <a:latin typeface="Times New Roman" panose="02020503050405090304" pitchFamily="18" charset="0"/>
                <a:ea typeface="宋体" pitchFamily="2" charset="-122"/>
              </a:rPr>
              <a:t>i</a:t>
            </a:r>
            <a:r>
              <a:rPr kumimoji="1" lang="en-US" altLang="zh-CN" sz="3200" b="1" i="1" dirty="0">
                <a:latin typeface="Times New Roman" panose="02020503050405090304" pitchFamily="18" charset="0"/>
                <a:ea typeface="宋体" pitchFamily="2" charset="-122"/>
              </a:rPr>
              <a:t>) </a:t>
            </a:r>
            <a:r>
              <a:rPr kumimoji="1" lang="en-US" altLang="zh-CN" sz="3200" b="1" i="1" dirty="0" err="1">
                <a:latin typeface="Times New Roman" panose="02020503050405090304" pitchFamily="18" charset="0"/>
                <a:ea typeface="宋体" pitchFamily="2" charset="-122"/>
              </a:rPr>
              <a:t>i</a:t>
            </a:r>
            <a:r>
              <a:rPr kumimoji="1" lang="en-US" altLang="zh-CN" sz="3200" b="1" i="1" dirty="0">
                <a:latin typeface="Times New Roman" panose="02020503050405090304" pitchFamily="18" charset="0"/>
                <a:ea typeface="宋体" pitchFamily="2" charset="-122"/>
                <a:sym typeface="Symbol" panose="05050102010706020507" pitchFamily="18" charset="2"/>
              </a:rPr>
              <a:t> -</a:t>
            </a:r>
            <a:r>
              <a:rPr kumimoji="1" lang="en-US" altLang="zh-CN" sz="3200" b="1" i="1" dirty="0">
                <a:latin typeface="Times New Roman" panose="02020503050405090304" pitchFamily="18" charset="0"/>
                <a:ea typeface="宋体" pitchFamily="2" charset="-122"/>
              </a:rPr>
              <a:t>i</a:t>
            </a:r>
            <a:r>
              <a:rPr kumimoji="1" lang="en-US" altLang="zh-CN" sz="3200" b="1" i="1" baseline="30000" dirty="0">
                <a:latin typeface="Times New Roman" panose="02020503050405090304" pitchFamily="18" charset="0"/>
                <a:ea typeface="宋体" pitchFamily="2" charset="-122"/>
              </a:rPr>
              <a:t>2</a:t>
            </a:r>
            <a:r>
              <a:rPr kumimoji="1" lang="en-US" altLang="zh-CN" sz="3200" b="1" i="1" dirty="0">
                <a:latin typeface="Times New Roman" panose="02020503050405090304" pitchFamily="18" charset="0"/>
                <a:ea typeface="宋体" pitchFamily="2" charset="-122"/>
              </a:rPr>
              <a:t> R </a:t>
            </a:r>
            <a:endParaRPr kumimoji="1" lang="en-US" altLang="zh-CN" sz="3200" b="1" i="1" dirty="0">
              <a:latin typeface="Times New Roman" panose="02020503050405090304" pitchFamily="18" charset="0"/>
              <a:ea typeface="宋体" pitchFamily="2" charset="-122"/>
            </a:endParaRPr>
          </a:p>
          <a:p>
            <a:pPr algn="ctr">
              <a:spcBef>
                <a:spcPct val="50000"/>
              </a:spcBef>
            </a:pPr>
            <a:r>
              <a:rPr kumimoji="1" lang="en-US" altLang="zh-CN" sz="3200" b="1" i="1" dirty="0">
                <a:latin typeface="Times New Roman" panose="02020503050405090304" pitchFamily="18" charset="0"/>
                <a:ea typeface="宋体" pitchFamily="2" charset="-122"/>
              </a:rPr>
              <a:t>  </a:t>
            </a:r>
            <a:r>
              <a:rPr kumimoji="1" lang="en-US" altLang="zh-CN" sz="3200" b="1" i="1" dirty="0">
                <a:latin typeface="Times New Roman" panose="02020503050405090304" pitchFamily="18" charset="0"/>
                <a:ea typeface="宋体" pitchFamily="2" charset="-122"/>
                <a:sym typeface="Symbol" panose="05050102010706020507" pitchFamily="18" charset="2"/>
              </a:rPr>
              <a:t></a:t>
            </a:r>
            <a:r>
              <a:rPr kumimoji="1" lang="en-US" altLang="zh-CN" sz="3200" b="1" i="1" dirty="0">
                <a:latin typeface="Times New Roman" panose="02020503050405090304" pitchFamily="18" charset="0"/>
                <a:ea typeface="宋体" pitchFamily="2" charset="-122"/>
              </a:rPr>
              <a:t> u</a:t>
            </a:r>
            <a:r>
              <a:rPr kumimoji="1" lang="en-US" altLang="zh-CN" sz="3200" b="1" i="1" dirty="0">
                <a:latin typeface="Times New Roman" panose="02020503050405090304" pitchFamily="18" charset="0"/>
                <a:ea typeface="宋体" pitchFamily="2" charset="-122"/>
                <a:sym typeface="Symbol" panose="05050102010706020507" pitchFamily="18" charset="2"/>
              </a:rPr>
              <a:t>(–</a:t>
            </a:r>
            <a:r>
              <a:rPr kumimoji="1" lang="en-US" altLang="zh-CN" sz="3200" b="1" i="1" dirty="0">
                <a:latin typeface="Times New Roman" panose="02020503050405090304" pitchFamily="18" charset="0"/>
                <a:ea typeface="宋体" pitchFamily="2" charset="-122"/>
              </a:rPr>
              <a:t>u/ R) </a:t>
            </a:r>
            <a:r>
              <a:rPr kumimoji="1" lang="en-US" altLang="zh-CN" sz="3200" b="1" i="1" dirty="0">
                <a:latin typeface="Times New Roman" panose="02020503050405090304" pitchFamily="18" charset="0"/>
                <a:ea typeface="宋体" pitchFamily="2" charset="-122"/>
                <a:sym typeface="Symbol" panose="05050102010706020507" pitchFamily="18" charset="2"/>
              </a:rPr>
              <a:t>  -</a:t>
            </a:r>
            <a:r>
              <a:rPr kumimoji="1" lang="en-US" altLang="zh-CN" sz="3200" b="1" i="1" dirty="0">
                <a:latin typeface="Times New Roman" panose="02020503050405090304" pitchFamily="18" charset="0"/>
                <a:ea typeface="宋体" pitchFamily="2" charset="-122"/>
              </a:rPr>
              <a:t>u</a:t>
            </a:r>
            <a:r>
              <a:rPr kumimoji="1" lang="en-US" altLang="zh-CN" sz="3200" b="1" i="1" baseline="30000" dirty="0">
                <a:latin typeface="Times New Roman" panose="02020503050405090304" pitchFamily="18" charset="0"/>
                <a:ea typeface="宋体" pitchFamily="2" charset="-122"/>
              </a:rPr>
              <a:t>2</a:t>
            </a:r>
            <a:r>
              <a:rPr kumimoji="1" lang="en-US" altLang="zh-CN" sz="3200" b="1" i="1" dirty="0">
                <a:latin typeface="Times New Roman" panose="02020503050405090304" pitchFamily="18" charset="0"/>
                <a:ea typeface="宋体" pitchFamily="2" charset="-122"/>
              </a:rPr>
              <a:t>/ R</a:t>
            </a:r>
            <a:endParaRPr kumimoji="1" lang="en-US" altLang="zh-CN" sz="3200" b="1" i="1" dirty="0">
              <a:latin typeface="Times New Roman" panose="02020503050405090304" pitchFamily="18" charset="0"/>
              <a:ea typeface="宋体" pitchFamily="2" charset="-122"/>
            </a:endParaRPr>
          </a:p>
        </p:txBody>
      </p:sp>
      <p:sp>
        <p:nvSpPr>
          <p:cNvPr id="5" name="Text Box 5"/>
          <p:cNvSpPr txBox="1">
            <a:spLocks noChangeArrowheads="1"/>
          </p:cNvSpPr>
          <p:nvPr/>
        </p:nvSpPr>
        <p:spPr bwMode="auto">
          <a:xfrm>
            <a:off x="6103676" y="1722951"/>
            <a:ext cx="403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3200" b="1" i="1">
                <a:latin typeface="Times New Roman" panose="02020503050405090304" pitchFamily="18" charset="0"/>
                <a:ea typeface="宋体" pitchFamily="2" charset="-122"/>
                <a:sym typeface="Symbol" panose="05050102010706020507" pitchFamily="18" charset="2"/>
              </a:rPr>
              <a:t>p</a:t>
            </a:r>
            <a:r>
              <a:rPr kumimoji="1" lang="en-US" altLang="zh-CN" sz="3200" i="1">
                <a:latin typeface="Times New Roman" panose="02020503050405090304" pitchFamily="18" charset="0"/>
                <a:ea typeface="宋体" pitchFamily="2" charset="-122"/>
                <a:sym typeface="Symbol" panose="05050102010706020507" pitchFamily="18" charset="2"/>
              </a:rPr>
              <a:t> </a:t>
            </a:r>
            <a:r>
              <a:rPr kumimoji="1" lang="en-US" altLang="zh-CN" sz="3200" b="1">
                <a:latin typeface="Times New Roman" panose="02020503050405090304" pitchFamily="18" charset="0"/>
                <a:ea typeface="宋体" pitchFamily="2" charset="-122"/>
                <a:sym typeface="Symbol" panose="05050102010706020507" pitchFamily="18" charset="2"/>
              </a:rPr>
              <a:t></a:t>
            </a:r>
            <a:r>
              <a:rPr kumimoji="1" lang="en-US" altLang="zh-CN" sz="3200" b="1">
                <a:latin typeface="Times New Roman" panose="02020503050405090304" pitchFamily="18" charset="0"/>
                <a:ea typeface="宋体" pitchFamily="2" charset="-122"/>
              </a:rPr>
              <a:t> </a:t>
            </a:r>
            <a:r>
              <a:rPr kumimoji="1" lang="en-US" altLang="zh-CN" sz="3200" b="1" i="1">
                <a:latin typeface="Times New Roman" panose="02020503050405090304" pitchFamily="18" charset="0"/>
                <a:ea typeface="宋体" pitchFamily="2" charset="-122"/>
              </a:rPr>
              <a:t>u i</a:t>
            </a:r>
            <a:r>
              <a:rPr kumimoji="1" lang="en-US" altLang="zh-CN" sz="3200" b="1">
                <a:latin typeface="Times New Roman" panose="02020503050405090304" pitchFamily="18" charset="0"/>
                <a:ea typeface="宋体" pitchFamily="2" charset="-122"/>
                <a:sym typeface="Symbol" panose="05050102010706020507" pitchFamily="18" charset="2"/>
              </a:rPr>
              <a:t> </a:t>
            </a:r>
            <a:r>
              <a:rPr kumimoji="1" lang="en-US" altLang="zh-CN" sz="3200" b="1" i="1">
                <a:latin typeface="Times New Roman" panose="02020503050405090304" pitchFamily="18" charset="0"/>
                <a:ea typeface="宋体" pitchFamily="2" charset="-122"/>
              </a:rPr>
              <a:t>i</a:t>
            </a:r>
            <a:r>
              <a:rPr kumimoji="1" lang="en-US" altLang="zh-CN" sz="3200" b="1" baseline="30000">
                <a:latin typeface="Times New Roman" panose="02020503050405090304" pitchFamily="18" charset="0"/>
                <a:ea typeface="宋体" pitchFamily="2" charset="-122"/>
              </a:rPr>
              <a:t>2</a:t>
            </a:r>
            <a:r>
              <a:rPr kumimoji="1" lang="en-US" altLang="zh-CN" sz="3200" b="1" i="1">
                <a:latin typeface="Times New Roman" panose="02020503050405090304" pitchFamily="18" charset="0"/>
                <a:ea typeface="宋体" pitchFamily="2" charset="-122"/>
              </a:rPr>
              <a:t>R </a:t>
            </a:r>
            <a:r>
              <a:rPr kumimoji="1" lang="en-US" altLang="zh-CN" sz="3200" b="1">
                <a:latin typeface="Times New Roman" panose="02020503050405090304" pitchFamily="18" charset="0"/>
                <a:ea typeface="宋体" pitchFamily="2" charset="-122"/>
                <a:sym typeface="Symbol" panose="05050102010706020507" pitchFamily="18" charset="2"/>
              </a:rPr>
              <a:t></a:t>
            </a:r>
            <a:r>
              <a:rPr kumimoji="1" lang="en-US" altLang="zh-CN" sz="3200" b="1" i="1">
                <a:latin typeface="Times New Roman" panose="02020503050405090304" pitchFamily="18" charset="0"/>
                <a:ea typeface="宋体" pitchFamily="2" charset="-122"/>
              </a:rPr>
              <a:t>u</a:t>
            </a:r>
            <a:r>
              <a:rPr kumimoji="1" lang="en-US" altLang="zh-CN" sz="3200" b="1" baseline="30000">
                <a:latin typeface="Times New Roman" panose="02020503050405090304" pitchFamily="18" charset="0"/>
                <a:ea typeface="宋体" pitchFamily="2" charset="-122"/>
              </a:rPr>
              <a:t>2</a:t>
            </a:r>
            <a:r>
              <a:rPr kumimoji="1" lang="en-US" altLang="zh-CN" sz="3200" b="1" i="1">
                <a:latin typeface="Times New Roman" panose="02020503050405090304" pitchFamily="18" charset="0"/>
                <a:ea typeface="宋体" pitchFamily="2" charset="-122"/>
              </a:rPr>
              <a:t> / R</a:t>
            </a:r>
            <a:endParaRPr kumimoji="1" lang="en-US" altLang="zh-CN" sz="3200" b="1" i="1">
              <a:latin typeface="Times New Roman" panose="02020503050405090304" pitchFamily="18" charset="0"/>
              <a:ea typeface="宋体" pitchFamily="2" charset="-122"/>
            </a:endParaRPr>
          </a:p>
        </p:txBody>
      </p:sp>
      <p:sp>
        <p:nvSpPr>
          <p:cNvPr id="6" name="Text Box 6"/>
          <p:cNvSpPr txBox="1">
            <a:spLocks noChangeArrowheads="1"/>
          </p:cNvSpPr>
          <p:nvPr/>
        </p:nvSpPr>
        <p:spPr bwMode="auto">
          <a:xfrm>
            <a:off x="1650756" y="1522280"/>
            <a:ext cx="1112805" cy="461665"/>
          </a:xfrm>
          <a:prstGeom prst="rect">
            <a:avLst/>
          </a:prstGeom>
          <a:noFill/>
          <a:ln w="38100" cap="sq">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宋体" pitchFamily="2" charset="-122"/>
                <a:sym typeface="Monotype Sorts" panose="01010601010101010101" pitchFamily="2" charset="2"/>
              </a:rPr>
              <a:t>功率：</a:t>
            </a:r>
            <a:endParaRPr kumimoji="1" lang="zh-CN" altLang="en-US" sz="2400" b="1">
              <a:latin typeface="Times New Roman" panose="02020503050405090304" pitchFamily="18" charset="0"/>
              <a:ea typeface="宋体" pitchFamily="2" charset="-122"/>
            </a:endParaRPr>
          </a:p>
        </p:txBody>
      </p:sp>
      <p:grpSp>
        <p:nvGrpSpPr>
          <p:cNvPr id="7" name="Group 7"/>
          <p:cNvGrpSpPr/>
          <p:nvPr/>
        </p:nvGrpSpPr>
        <p:grpSpPr bwMode="auto">
          <a:xfrm>
            <a:off x="2606924" y="2847543"/>
            <a:ext cx="3671887" cy="1622425"/>
            <a:chOff x="1610" y="2000"/>
            <a:chExt cx="2540" cy="1176"/>
          </a:xfrm>
        </p:grpSpPr>
        <p:grpSp>
          <p:nvGrpSpPr>
            <p:cNvPr id="8" name="Group 8"/>
            <p:cNvGrpSpPr/>
            <p:nvPr/>
          </p:nvGrpSpPr>
          <p:grpSpPr bwMode="auto">
            <a:xfrm>
              <a:off x="1928" y="2000"/>
              <a:ext cx="2086" cy="756"/>
              <a:chOff x="1751" y="3333"/>
              <a:chExt cx="1632" cy="605"/>
            </a:xfrm>
          </p:grpSpPr>
          <p:sp>
            <p:nvSpPr>
              <p:cNvPr id="14" name="Text Box 9"/>
              <p:cNvSpPr txBox="1">
                <a:spLocks noChangeArrowheads="1"/>
              </p:cNvSpPr>
              <p:nvPr/>
            </p:nvSpPr>
            <p:spPr bwMode="auto">
              <a:xfrm>
                <a:off x="2481" y="3333"/>
                <a:ext cx="227"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sym typeface="Symbol" panose="05050102010706020507" pitchFamily="18" charset="2"/>
                  </a:rPr>
                  <a:t>R</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5" name="Rectangle 10"/>
              <p:cNvSpPr>
                <a:spLocks noChangeArrowheads="1"/>
              </p:cNvSpPr>
              <p:nvPr/>
            </p:nvSpPr>
            <p:spPr bwMode="auto">
              <a:xfrm>
                <a:off x="2327" y="3702"/>
                <a:ext cx="480" cy="236"/>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6" name="Line 11"/>
              <p:cNvSpPr>
                <a:spLocks noChangeShapeType="1"/>
              </p:cNvSpPr>
              <p:nvPr/>
            </p:nvSpPr>
            <p:spPr bwMode="auto">
              <a:xfrm flipH="1" flipV="1">
                <a:off x="1751"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2"/>
              <p:cNvSpPr>
                <a:spLocks noChangeShapeType="1"/>
              </p:cNvSpPr>
              <p:nvPr/>
            </p:nvSpPr>
            <p:spPr bwMode="auto">
              <a:xfrm>
                <a:off x="2807"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Text Box 13"/>
            <p:cNvSpPr txBox="1">
              <a:spLocks noChangeArrowheads="1"/>
            </p:cNvSpPr>
            <p:nvPr/>
          </p:nvSpPr>
          <p:spPr bwMode="auto">
            <a:xfrm>
              <a:off x="2744" y="2756"/>
              <a:ext cx="49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0" name="AutoShape 14"/>
            <p:cNvSpPr>
              <a:spLocks noChangeArrowheads="1"/>
            </p:cNvSpPr>
            <p:nvPr/>
          </p:nvSpPr>
          <p:spPr bwMode="auto">
            <a:xfrm>
              <a:off x="1837" y="2347"/>
              <a:ext cx="499" cy="91"/>
            </a:xfrm>
            <a:prstGeom prst="rightArrow">
              <a:avLst>
                <a:gd name="adj1" fmla="val 50000"/>
                <a:gd name="adj2" fmla="val 137088"/>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Text Box 15"/>
            <p:cNvSpPr txBox="1">
              <a:spLocks noChangeArrowheads="1"/>
            </p:cNvSpPr>
            <p:nvPr/>
          </p:nvSpPr>
          <p:spPr bwMode="auto">
            <a:xfrm>
              <a:off x="2336" y="2166"/>
              <a:ext cx="36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12" name="Text Box 16"/>
            <p:cNvSpPr txBox="1">
              <a:spLocks noChangeArrowheads="1"/>
            </p:cNvSpPr>
            <p:nvPr/>
          </p:nvSpPr>
          <p:spPr bwMode="auto">
            <a:xfrm>
              <a:off x="3833" y="2614"/>
              <a:ext cx="31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13" name="Text Box 17"/>
            <p:cNvSpPr txBox="1">
              <a:spLocks noChangeArrowheads="1"/>
            </p:cNvSpPr>
            <p:nvPr/>
          </p:nvSpPr>
          <p:spPr bwMode="auto">
            <a:xfrm>
              <a:off x="1610" y="2615"/>
              <a:ext cx="58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grpSp>
        <p:nvGrpSpPr>
          <p:cNvPr id="18" name="Group 18"/>
          <p:cNvGrpSpPr/>
          <p:nvPr/>
        </p:nvGrpSpPr>
        <p:grpSpPr bwMode="auto">
          <a:xfrm>
            <a:off x="2719126" y="1221301"/>
            <a:ext cx="3714750" cy="1622425"/>
            <a:chOff x="567" y="1117"/>
            <a:chExt cx="2340" cy="1022"/>
          </a:xfrm>
        </p:grpSpPr>
        <p:grpSp>
          <p:nvGrpSpPr>
            <p:cNvPr id="19" name="Group 19"/>
            <p:cNvGrpSpPr/>
            <p:nvPr/>
          </p:nvGrpSpPr>
          <p:grpSpPr bwMode="auto">
            <a:xfrm>
              <a:off x="805" y="1117"/>
              <a:ext cx="1863" cy="657"/>
              <a:chOff x="1751" y="3333"/>
              <a:chExt cx="1632" cy="605"/>
            </a:xfrm>
          </p:grpSpPr>
          <p:sp>
            <p:nvSpPr>
              <p:cNvPr id="25" name="Text Box 20"/>
              <p:cNvSpPr txBox="1">
                <a:spLocks noChangeArrowheads="1"/>
              </p:cNvSpPr>
              <p:nvPr/>
            </p:nvSpPr>
            <p:spPr bwMode="auto">
              <a:xfrm>
                <a:off x="2479" y="3333"/>
                <a:ext cx="23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sym typeface="Symbol" panose="05050102010706020507" pitchFamily="18" charset="2"/>
                  </a:rPr>
                  <a:t>R</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26" name="Rectangle 21"/>
              <p:cNvSpPr>
                <a:spLocks noChangeArrowheads="1"/>
              </p:cNvSpPr>
              <p:nvPr/>
            </p:nvSpPr>
            <p:spPr bwMode="auto">
              <a:xfrm>
                <a:off x="2327" y="3702"/>
                <a:ext cx="480" cy="236"/>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7" name="Line 22"/>
              <p:cNvSpPr>
                <a:spLocks noChangeShapeType="1"/>
              </p:cNvSpPr>
              <p:nvPr/>
            </p:nvSpPr>
            <p:spPr bwMode="auto">
              <a:xfrm flipH="1" flipV="1">
                <a:off x="1751"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
              <p:cNvSpPr>
                <a:spLocks noChangeShapeType="1"/>
              </p:cNvSpPr>
              <p:nvPr/>
            </p:nvSpPr>
            <p:spPr bwMode="auto">
              <a:xfrm>
                <a:off x="2807" y="3820"/>
                <a:ext cx="576" cy="0"/>
              </a:xfrm>
              <a:prstGeom prst="line">
                <a:avLst/>
              </a:prstGeom>
              <a:noFill/>
              <a:ln w="38100" cap="sq">
                <a:solidFill>
                  <a:schemeClr val="tx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Text Box 24"/>
            <p:cNvSpPr txBox="1">
              <a:spLocks noChangeArrowheads="1"/>
            </p:cNvSpPr>
            <p:nvPr/>
          </p:nvSpPr>
          <p:spPr bwMode="auto">
            <a:xfrm>
              <a:off x="1534" y="1774"/>
              <a:ext cx="4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21" name="AutoShape 25"/>
            <p:cNvSpPr>
              <a:spLocks noChangeArrowheads="1"/>
            </p:cNvSpPr>
            <p:nvPr/>
          </p:nvSpPr>
          <p:spPr bwMode="auto">
            <a:xfrm>
              <a:off x="724" y="1419"/>
              <a:ext cx="445" cy="79"/>
            </a:xfrm>
            <a:prstGeom prst="rightArrow">
              <a:avLst>
                <a:gd name="adj1" fmla="val 50000"/>
                <a:gd name="adj2" fmla="val 140823"/>
              </a:avLst>
            </a:prstGeom>
            <a:solidFill>
              <a:schemeClr val="tx1"/>
            </a:solidFill>
            <a:ln w="9525" algn="ctr">
              <a:solidFill>
                <a:schemeClr val="tx1"/>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2" name="Text Box 26"/>
            <p:cNvSpPr txBox="1">
              <a:spLocks noChangeArrowheads="1"/>
            </p:cNvSpPr>
            <p:nvPr/>
          </p:nvSpPr>
          <p:spPr bwMode="auto">
            <a:xfrm>
              <a:off x="1169" y="1261"/>
              <a:ext cx="3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3200" b="1" i="1">
                  <a:latin typeface="Times New Roman" panose="0202050305040509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23" name="Text Box 27"/>
            <p:cNvSpPr txBox="1">
              <a:spLocks noChangeArrowheads="1"/>
            </p:cNvSpPr>
            <p:nvPr/>
          </p:nvSpPr>
          <p:spPr bwMode="auto">
            <a:xfrm>
              <a:off x="567" y="1616"/>
              <a:ext cx="28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sp>
          <p:nvSpPr>
            <p:cNvPr id="24" name="Text Box 28"/>
            <p:cNvSpPr txBox="1">
              <a:spLocks noChangeArrowheads="1"/>
            </p:cNvSpPr>
            <p:nvPr/>
          </p:nvSpPr>
          <p:spPr bwMode="auto">
            <a:xfrm>
              <a:off x="2381" y="1525"/>
              <a:ext cx="5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4000" b="1">
                  <a:solidFill>
                    <a:srgbClr val="CC0000"/>
                  </a:solidFill>
                  <a:latin typeface="Times New Roman" panose="02020503050405090304" pitchFamily="18" charset="0"/>
                  <a:ea typeface="仿宋_GB2312" pitchFamily="49" charset="-122"/>
                  <a:sym typeface="Symbol" panose="05050102010706020507" pitchFamily="18" charset="2"/>
                </a:rPr>
                <a:t>-</a:t>
              </a:r>
              <a:endParaRPr kumimoji="1" lang="en-US" altLang="zh-CN" sz="2400" b="1">
                <a:solidFill>
                  <a:srgbClr val="CC0000"/>
                </a:solidFill>
                <a:latin typeface="Times New Roman" panose="02020503050405090304" pitchFamily="18" charset="0"/>
                <a:ea typeface="仿宋_GB2312" pitchFamily="49" charset="-122"/>
                <a:sym typeface="Symbol" panose="05050102010706020507" pitchFamily="18" charset="2"/>
              </a:endParaRPr>
            </a:p>
          </p:txBody>
        </p:sp>
      </p:grpSp>
      <p:sp>
        <p:nvSpPr>
          <p:cNvPr id="29" name="Text Box 29"/>
          <p:cNvSpPr txBox="1">
            <a:spLocks noChangeArrowheads="1"/>
          </p:cNvSpPr>
          <p:nvPr/>
        </p:nvSpPr>
        <p:spPr bwMode="auto">
          <a:xfrm>
            <a:off x="2954077" y="5088450"/>
            <a:ext cx="631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a:latin typeface="Times New Roman" panose="02020503050405090304" pitchFamily="18" charset="0"/>
                <a:ea typeface="仿宋_GB2312" pitchFamily="49" charset="-122"/>
              </a:rPr>
              <a:t>可用功表示。从 </a:t>
            </a:r>
            <a:r>
              <a:rPr kumimoji="1" lang="en-US" altLang="zh-CN" sz="2400" b="1">
                <a:latin typeface="Times New Roman" panose="02020503050405090304" pitchFamily="18" charset="0"/>
                <a:ea typeface="仿宋_GB2312" pitchFamily="49" charset="-122"/>
              </a:rPr>
              <a:t>t </a:t>
            </a:r>
            <a:r>
              <a:rPr kumimoji="1" lang="zh-CN" altLang="en-US" sz="2400" b="1">
                <a:latin typeface="Times New Roman" panose="02020503050405090304" pitchFamily="18" charset="0"/>
                <a:ea typeface="仿宋_GB2312" pitchFamily="49" charset="-122"/>
              </a:rPr>
              <a:t>到</a:t>
            </a:r>
            <a:r>
              <a:rPr kumimoji="1" lang="en-US" altLang="zh-CN" sz="2400" b="1">
                <a:latin typeface="Times New Roman" panose="02020503050405090304" pitchFamily="18" charset="0"/>
                <a:ea typeface="仿宋_GB2312" pitchFamily="49" charset="-122"/>
              </a:rPr>
              <a:t>t</a:t>
            </a:r>
            <a:r>
              <a:rPr kumimoji="1" lang="en-US" altLang="zh-CN" sz="2400" b="1" baseline="-25000">
                <a:latin typeface="Times New Roman" panose="02020503050405090304" pitchFamily="18" charset="0"/>
                <a:ea typeface="仿宋_GB2312" pitchFamily="49" charset="-122"/>
              </a:rPr>
              <a:t>0</a:t>
            </a:r>
            <a:r>
              <a:rPr kumimoji="1" lang="zh-CN" altLang="en-US" sz="2400" b="1">
                <a:latin typeface="Times New Roman" panose="02020503050405090304" pitchFamily="18" charset="0"/>
                <a:ea typeface="仿宋_GB2312" pitchFamily="49" charset="-122"/>
              </a:rPr>
              <a:t>电阻消耗的能量：</a:t>
            </a:r>
            <a:endParaRPr kumimoji="1" lang="zh-CN" altLang="en-US" sz="2400" b="1">
              <a:latin typeface="Times New Roman" panose="02020503050405090304" pitchFamily="18" charset="0"/>
              <a:ea typeface="仿宋_GB2312" pitchFamily="49" charset="-122"/>
            </a:endParaRPr>
          </a:p>
        </p:txBody>
      </p:sp>
      <p:graphicFrame>
        <p:nvGraphicFramePr>
          <p:cNvPr id="30" name="Object 30"/>
          <p:cNvGraphicFramePr>
            <a:graphicFrameLocks noChangeAspect="1"/>
          </p:cNvGraphicFramePr>
          <p:nvPr/>
        </p:nvGraphicFramePr>
        <p:xfrm>
          <a:off x="3438264" y="5537712"/>
          <a:ext cx="3797300" cy="1065213"/>
        </p:xfrm>
        <a:graphic>
          <a:graphicData uri="http://schemas.openxmlformats.org/presentationml/2006/ole">
            <mc:AlternateContent xmlns:mc="http://schemas.openxmlformats.org/markup-compatibility/2006">
              <mc:Choice xmlns:v="urn:schemas-microsoft-com:vml" Requires="v">
                <p:oleObj spid="_x0000_s31" name="Equation" r:id="rId1" imgW="32613600" imgH="8534400" progId="Equation.DSMT4">
                  <p:embed/>
                </p:oleObj>
              </mc:Choice>
              <mc:Fallback>
                <p:oleObj name="Equation" r:id="rId1" imgW="32613600" imgH="8534400" progId="Equation.DSMT4">
                  <p:embed/>
                  <p:pic>
                    <p:nvPicPr>
                      <p:cNvPr id="0" name="Object 30"/>
                      <p:cNvPicPr>
                        <a:picLocks noChangeAspect="1" noChangeArrowheads="1"/>
                      </p:cNvPicPr>
                      <p:nvPr/>
                    </p:nvPicPr>
                    <p:blipFill>
                      <a:blip r:embed="rId2"/>
                      <a:srcRect/>
                      <a:stretch>
                        <a:fillRect/>
                      </a:stretch>
                    </p:blipFill>
                    <p:spPr bwMode="auto">
                      <a:xfrm>
                        <a:off x="3438264" y="5537712"/>
                        <a:ext cx="3797300" cy="1065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31"/>
          <p:cNvSpPr txBox="1">
            <a:spLocks noChangeArrowheads="1"/>
          </p:cNvSpPr>
          <p:nvPr/>
        </p:nvSpPr>
        <p:spPr bwMode="auto">
          <a:xfrm>
            <a:off x="1658676" y="5017012"/>
            <a:ext cx="1295400" cy="523220"/>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800" b="1">
                <a:latin typeface="Times New Roman" panose="02020503050405090304" pitchFamily="18" charset="0"/>
                <a:ea typeface="宋体" pitchFamily="2" charset="-122"/>
              </a:rPr>
              <a:t>能量：</a:t>
            </a:r>
            <a:endParaRPr kumimoji="1" lang="zh-CN" altLang="en-US" sz="2800" b="1">
              <a:latin typeface="Times New Roman" panose="02020503050405090304" pitchFamily="18" charset="0"/>
              <a:ea typeface="宋体" pitchFamily="2" charset="-122"/>
            </a:endParaRPr>
          </a:p>
        </p:txBody>
      </p:sp>
      <p:sp>
        <p:nvSpPr>
          <p:cNvPr id="33" name="灯片编号占位符 3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build="allAtOnce"/>
      <p:bldP spid="5" grpId="0" autoUpdateAnimBg="0"/>
      <p:bldP spid="2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11190" y="1386207"/>
            <a:ext cx="79660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dirty="0">
                <a:solidFill>
                  <a:schemeClr val="tx2"/>
                </a:solidFill>
              </a:rPr>
              <a:t>电 路</a:t>
            </a:r>
            <a:r>
              <a:rPr lang="en-US" altLang="zh-CN" dirty="0">
                <a:solidFill>
                  <a:schemeClr val="tx2"/>
                </a:solidFill>
                <a:latin typeface="Arial" panose="020B0604020202090204" pitchFamily="34" charset="0"/>
              </a:rPr>
              <a:t>——</a:t>
            </a:r>
            <a:r>
              <a:rPr lang="zh-CN" altLang="en-US" dirty="0">
                <a:solidFill>
                  <a:schemeClr val="tx2"/>
                </a:solidFill>
              </a:rPr>
              <a:t>由电源、开关、连接导线和负载等组成。</a:t>
            </a:r>
            <a:endParaRPr lang="zh-CN" altLang="en-US" dirty="0">
              <a:solidFill>
                <a:schemeClr val="tx2"/>
              </a:solidFill>
            </a:endParaRPr>
          </a:p>
        </p:txBody>
      </p:sp>
      <p:sp>
        <p:nvSpPr>
          <p:cNvPr id="8195" name="Rectangle 3"/>
          <p:cNvSpPr>
            <a:spLocks noChangeArrowheads="1"/>
          </p:cNvSpPr>
          <p:nvPr/>
        </p:nvSpPr>
        <p:spPr bwMode="auto">
          <a:xfrm>
            <a:off x="1932781" y="2151381"/>
            <a:ext cx="85963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81075" indent="-981075">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dirty="0">
                <a:solidFill>
                  <a:schemeClr val="tx2"/>
                </a:solidFill>
              </a:rPr>
              <a:t>  强电电路</a:t>
            </a:r>
            <a:r>
              <a:rPr lang="en-US" altLang="zh-CN" dirty="0">
                <a:solidFill>
                  <a:schemeClr val="tx2"/>
                </a:solidFill>
                <a:latin typeface="Arial" panose="020B0604020202090204" pitchFamily="34" charset="0"/>
              </a:rPr>
              <a:t>——</a:t>
            </a:r>
            <a:r>
              <a:rPr lang="zh-CN" altLang="en-US" dirty="0">
                <a:solidFill>
                  <a:schemeClr val="tx2"/>
                </a:solidFill>
              </a:rPr>
              <a:t>电压较高、电流和功率较大；实现电</a:t>
            </a:r>
            <a:br>
              <a:rPr lang="zh-CN" altLang="en-US" dirty="0">
                <a:solidFill>
                  <a:schemeClr val="tx2"/>
                </a:solidFill>
              </a:rPr>
            </a:br>
            <a:r>
              <a:rPr lang="zh-CN" altLang="en-US" dirty="0">
                <a:solidFill>
                  <a:schemeClr val="tx2"/>
                </a:solidFill>
              </a:rPr>
              <a:t>            能的传输和转换。（如电力系统等）</a:t>
            </a:r>
            <a:r>
              <a:rPr lang="zh-CN" altLang="en-US" sz="3800" dirty="0">
                <a:solidFill>
                  <a:schemeClr val="tx2"/>
                </a:solidFill>
                <a:ea typeface="宋体" pitchFamily="2" charset="-122"/>
              </a:rPr>
              <a:t> </a:t>
            </a:r>
            <a:endParaRPr lang="zh-CN" altLang="en-US" sz="3800" dirty="0">
              <a:solidFill>
                <a:schemeClr val="tx2"/>
              </a:solidFill>
              <a:ea typeface="宋体" pitchFamily="2" charset="-122"/>
            </a:endParaRPr>
          </a:p>
        </p:txBody>
      </p:sp>
      <p:sp>
        <p:nvSpPr>
          <p:cNvPr id="9220" name="Rectangle 4"/>
          <p:cNvSpPr>
            <a:spLocks noChangeArrowheads="1"/>
          </p:cNvSpPr>
          <p:nvPr/>
        </p:nvSpPr>
        <p:spPr bwMode="auto">
          <a:xfrm>
            <a:off x="1774825" y="4654869"/>
            <a:ext cx="81470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01700" indent="-9017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endParaRPr lang="zh-CN" altLang="en-US">
              <a:latin typeface="Vladimir Script" panose="03050402040407070305" pitchFamily="66" charset="0"/>
            </a:endParaRPr>
          </a:p>
        </p:txBody>
      </p:sp>
      <p:sp>
        <p:nvSpPr>
          <p:cNvPr id="8197" name="Rectangle 5"/>
          <p:cNvSpPr>
            <a:spLocks noChangeArrowheads="1"/>
          </p:cNvSpPr>
          <p:nvPr/>
        </p:nvSpPr>
        <p:spPr bwMode="auto">
          <a:xfrm>
            <a:off x="1950315" y="4488966"/>
            <a:ext cx="859631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901700" indent="-9017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dirty="0">
                <a:solidFill>
                  <a:schemeClr val="tx2"/>
                </a:solidFill>
              </a:rPr>
              <a:t>  弱电电路</a:t>
            </a:r>
            <a:r>
              <a:rPr lang="en-US" altLang="zh-CN" dirty="0">
                <a:solidFill>
                  <a:schemeClr val="tx2"/>
                </a:solidFill>
                <a:latin typeface="Arial" panose="020B0604020202090204" pitchFamily="34" charset="0"/>
              </a:rPr>
              <a:t>——</a:t>
            </a:r>
            <a:r>
              <a:rPr lang="zh-CN" altLang="en-US" dirty="0">
                <a:solidFill>
                  <a:schemeClr val="tx2"/>
                </a:solidFill>
              </a:rPr>
              <a:t>电压较低、电流和功率较小；实现信</a:t>
            </a:r>
            <a:br>
              <a:rPr lang="zh-CN" altLang="en-US" dirty="0">
                <a:solidFill>
                  <a:schemeClr val="tx2"/>
                </a:solidFill>
              </a:rPr>
            </a:br>
            <a:r>
              <a:rPr lang="zh-CN" altLang="en-US" dirty="0">
                <a:solidFill>
                  <a:schemeClr val="tx2"/>
                </a:solidFill>
              </a:rPr>
              <a:t>            号的传递和处理。（如扩音系统等）</a:t>
            </a:r>
            <a:r>
              <a:rPr lang="zh-CN" altLang="en-US" sz="3800" dirty="0">
                <a:solidFill>
                  <a:schemeClr val="tx2"/>
                </a:solidFill>
                <a:ea typeface="宋体" pitchFamily="2" charset="-122"/>
              </a:rPr>
              <a:t> </a:t>
            </a:r>
            <a:endParaRPr lang="zh-CN" altLang="en-US" sz="3800" dirty="0">
              <a:solidFill>
                <a:schemeClr val="tx2"/>
              </a:solidFill>
              <a:ea typeface="宋体" pitchFamily="2" charset="-122"/>
            </a:endParaRPr>
          </a:p>
        </p:txBody>
      </p:sp>
      <p:grpSp>
        <p:nvGrpSpPr>
          <p:cNvPr id="8201" name="Group 9"/>
          <p:cNvGrpSpPr/>
          <p:nvPr/>
        </p:nvGrpSpPr>
        <p:grpSpPr bwMode="auto">
          <a:xfrm>
            <a:off x="2586038" y="3305493"/>
            <a:ext cx="6838950" cy="989012"/>
            <a:chOff x="0" y="0"/>
            <a:chExt cx="4308" cy="623"/>
          </a:xfrm>
        </p:grpSpPr>
        <p:sp>
          <p:nvSpPr>
            <p:cNvPr id="9233" name="Oval 10"/>
            <p:cNvSpPr>
              <a:spLocks noChangeArrowheads="1"/>
            </p:cNvSpPr>
            <p:nvPr/>
          </p:nvSpPr>
          <p:spPr bwMode="auto">
            <a:xfrm>
              <a:off x="0" y="28"/>
              <a:ext cx="595" cy="511"/>
            </a:xfrm>
            <a:prstGeom prst="ellipse">
              <a:avLst/>
            </a:prstGeom>
            <a:solidFill>
              <a:srgbClr val="FFCC99"/>
            </a:solidFill>
            <a:ln w="9525">
              <a:solidFill>
                <a:srgbClr val="000000"/>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发电机</a:t>
              </a:r>
              <a:endParaRPr lang="zh-CN" altLang="en-US" sz="2000">
                <a:ea typeface="华文楷体" panose="02010600040101010101" pitchFamily="2" charset="-122"/>
              </a:endParaRPr>
            </a:p>
          </p:txBody>
        </p:sp>
        <p:sp>
          <p:nvSpPr>
            <p:cNvPr id="9234" name="Rectangle 11"/>
            <p:cNvSpPr>
              <a:spLocks noChangeArrowheads="1"/>
            </p:cNvSpPr>
            <p:nvPr/>
          </p:nvSpPr>
          <p:spPr bwMode="auto">
            <a:xfrm>
              <a:off x="935" y="84"/>
              <a:ext cx="936" cy="426"/>
            </a:xfrm>
            <a:prstGeom prst="rect">
              <a:avLst/>
            </a:prstGeom>
            <a:solidFill>
              <a:srgbClr val="FFCC99"/>
            </a:solidFill>
            <a:ln w="9525">
              <a:solidFill>
                <a:srgbClr val="FFCC99"/>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升压变压器</a:t>
              </a:r>
              <a:endParaRPr lang="zh-CN" altLang="en-US" sz="2000">
                <a:ea typeface="华文楷体" panose="02010600040101010101" pitchFamily="2" charset="-122"/>
              </a:endParaRPr>
            </a:p>
          </p:txBody>
        </p:sp>
        <p:sp>
          <p:nvSpPr>
            <p:cNvPr id="9235" name="Rectangle 12"/>
            <p:cNvSpPr>
              <a:spLocks noChangeArrowheads="1"/>
            </p:cNvSpPr>
            <p:nvPr/>
          </p:nvSpPr>
          <p:spPr bwMode="auto">
            <a:xfrm>
              <a:off x="2239" y="56"/>
              <a:ext cx="935" cy="434"/>
            </a:xfrm>
            <a:prstGeom prst="rect">
              <a:avLst/>
            </a:prstGeom>
            <a:solidFill>
              <a:srgbClr val="FFCC99"/>
            </a:solidFill>
            <a:ln w="9525">
              <a:solidFill>
                <a:srgbClr val="0000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降压变压器</a:t>
              </a:r>
              <a:endParaRPr lang="zh-CN" altLang="en-US" sz="2000">
                <a:ea typeface="华文楷体" panose="02010600040101010101" pitchFamily="2" charset="-122"/>
              </a:endParaRPr>
            </a:p>
          </p:txBody>
        </p:sp>
        <p:sp>
          <p:nvSpPr>
            <p:cNvPr id="9236" name="Rectangle 13"/>
            <p:cNvSpPr>
              <a:spLocks noChangeArrowheads="1"/>
            </p:cNvSpPr>
            <p:nvPr/>
          </p:nvSpPr>
          <p:spPr bwMode="auto">
            <a:xfrm>
              <a:off x="3543" y="0"/>
              <a:ext cx="765" cy="623"/>
            </a:xfrm>
            <a:prstGeom prst="rect">
              <a:avLst/>
            </a:prstGeom>
            <a:solidFill>
              <a:srgbClr val="FFCC99"/>
            </a:solidFill>
            <a:ln w="9525">
              <a:solidFill>
                <a:srgbClr val="0000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负载</a:t>
              </a:r>
              <a:endParaRPr lang="zh-CN" altLang="en-US" sz="2000">
                <a:ea typeface="华文楷体" panose="02010600040101010101" pitchFamily="2" charset="-122"/>
              </a:endParaRPr>
            </a:p>
            <a:p>
              <a:pPr algn="ctr" eaLnBrk="1" hangingPunct="1"/>
              <a:r>
                <a:rPr lang="zh-CN" altLang="en-US" sz="2000">
                  <a:ea typeface="华文楷体" panose="02010600040101010101" pitchFamily="2" charset="-122"/>
                </a:rPr>
                <a:t>（如电灯、</a:t>
              </a:r>
              <a:endParaRPr lang="zh-CN" altLang="en-US" sz="2000">
                <a:ea typeface="华文楷体" panose="02010600040101010101" pitchFamily="2" charset="-122"/>
              </a:endParaRPr>
            </a:p>
            <a:p>
              <a:pPr algn="ctr" eaLnBrk="1" hangingPunct="1"/>
              <a:r>
                <a:rPr lang="zh-CN" altLang="en-US" sz="2000">
                  <a:ea typeface="华文楷体" panose="02010600040101010101" pitchFamily="2" charset="-122"/>
                </a:rPr>
                <a:t>电动机等）</a:t>
              </a:r>
              <a:endParaRPr lang="zh-CN" altLang="en-US" sz="2000">
                <a:ea typeface="华文楷体" panose="02010600040101010101" pitchFamily="2" charset="-122"/>
              </a:endParaRPr>
            </a:p>
          </p:txBody>
        </p:sp>
        <p:cxnSp>
          <p:nvCxnSpPr>
            <p:cNvPr id="9237" name="AutoShape 14"/>
            <p:cNvCxnSpPr>
              <a:cxnSpLocks noChangeShapeType="1"/>
            </p:cNvCxnSpPr>
            <p:nvPr/>
          </p:nvCxnSpPr>
          <p:spPr bwMode="auto">
            <a:xfrm>
              <a:off x="595" y="283"/>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8" name="AutoShape 15"/>
            <p:cNvCxnSpPr>
              <a:cxnSpLocks noChangeShapeType="1"/>
            </p:cNvCxnSpPr>
            <p:nvPr/>
          </p:nvCxnSpPr>
          <p:spPr bwMode="auto">
            <a:xfrm>
              <a:off x="1871" y="283"/>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9" name="AutoShape 16"/>
            <p:cNvCxnSpPr>
              <a:cxnSpLocks noChangeShapeType="1"/>
            </p:cNvCxnSpPr>
            <p:nvPr/>
          </p:nvCxnSpPr>
          <p:spPr bwMode="auto">
            <a:xfrm>
              <a:off x="3175" y="283"/>
              <a:ext cx="368"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pSp>
        <p:nvGrpSpPr>
          <p:cNvPr id="8209" name="Group 17"/>
          <p:cNvGrpSpPr/>
          <p:nvPr/>
        </p:nvGrpSpPr>
        <p:grpSpPr bwMode="auto">
          <a:xfrm>
            <a:off x="3621088" y="5689918"/>
            <a:ext cx="4456112" cy="736600"/>
            <a:chOff x="0" y="0"/>
            <a:chExt cx="2807" cy="464"/>
          </a:xfrm>
        </p:grpSpPr>
        <p:sp>
          <p:nvSpPr>
            <p:cNvPr id="9228" name="Oval 18"/>
            <p:cNvSpPr>
              <a:spLocks noChangeArrowheads="1"/>
            </p:cNvSpPr>
            <p:nvPr/>
          </p:nvSpPr>
          <p:spPr bwMode="auto">
            <a:xfrm>
              <a:off x="0" y="0"/>
              <a:ext cx="511" cy="464"/>
            </a:xfrm>
            <a:prstGeom prst="ellipse">
              <a:avLst/>
            </a:prstGeom>
            <a:solidFill>
              <a:srgbClr val="FFCC99"/>
            </a:solidFill>
            <a:ln w="9525">
              <a:solidFill>
                <a:srgbClr val="000000"/>
              </a:solidFill>
              <a:round/>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话筒</a:t>
              </a:r>
              <a:endParaRPr lang="zh-CN" altLang="en-US" sz="2000">
                <a:ea typeface="华文楷体" panose="02010600040101010101" pitchFamily="2" charset="-122"/>
              </a:endParaRPr>
            </a:p>
          </p:txBody>
        </p:sp>
        <p:sp>
          <p:nvSpPr>
            <p:cNvPr id="9229" name="Rectangle 19"/>
            <p:cNvSpPr>
              <a:spLocks noChangeArrowheads="1"/>
            </p:cNvSpPr>
            <p:nvPr/>
          </p:nvSpPr>
          <p:spPr bwMode="auto">
            <a:xfrm>
              <a:off x="851" y="57"/>
              <a:ext cx="794" cy="368"/>
            </a:xfrm>
            <a:prstGeom prst="rect">
              <a:avLst/>
            </a:prstGeom>
            <a:solidFill>
              <a:srgbClr val="FFCC99"/>
            </a:solidFill>
            <a:ln w="9525">
              <a:solidFill>
                <a:srgbClr val="0000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放大器</a:t>
              </a:r>
              <a:endParaRPr lang="zh-CN" altLang="en-US" sz="2000">
                <a:ea typeface="华文楷体" panose="02010600040101010101" pitchFamily="2" charset="-122"/>
              </a:endParaRPr>
            </a:p>
          </p:txBody>
        </p:sp>
        <p:sp>
          <p:nvSpPr>
            <p:cNvPr id="9230" name="Rectangle 20"/>
            <p:cNvSpPr>
              <a:spLocks noChangeArrowheads="1"/>
            </p:cNvSpPr>
            <p:nvPr/>
          </p:nvSpPr>
          <p:spPr bwMode="auto">
            <a:xfrm>
              <a:off x="2013" y="57"/>
              <a:ext cx="794" cy="368"/>
            </a:xfrm>
            <a:prstGeom prst="rect">
              <a:avLst/>
            </a:prstGeom>
            <a:solidFill>
              <a:srgbClr val="FFCC99"/>
            </a:solidFill>
            <a:ln w="9525">
              <a:solidFill>
                <a:srgbClr val="000000"/>
              </a:solidFill>
              <a:miter lim="800000"/>
            </a:ln>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zh-CN" altLang="en-US" sz="2000">
                  <a:ea typeface="华文楷体" panose="02010600040101010101" pitchFamily="2" charset="-122"/>
                </a:rPr>
                <a:t>扬声器</a:t>
              </a:r>
              <a:endParaRPr lang="zh-CN" altLang="en-US" sz="2000">
                <a:ea typeface="华文楷体" panose="02010600040101010101" pitchFamily="2" charset="-122"/>
              </a:endParaRPr>
            </a:p>
          </p:txBody>
        </p:sp>
        <p:cxnSp>
          <p:nvCxnSpPr>
            <p:cNvPr id="9231" name="AutoShape 21"/>
            <p:cNvCxnSpPr>
              <a:cxnSpLocks noChangeShapeType="1"/>
            </p:cNvCxnSpPr>
            <p:nvPr/>
          </p:nvCxnSpPr>
          <p:spPr bwMode="auto">
            <a:xfrm>
              <a:off x="511" y="227"/>
              <a:ext cx="340"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232" name="AutoShape 22"/>
            <p:cNvCxnSpPr>
              <a:cxnSpLocks noChangeShapeType="1"/>
            </p:cNvCxnSpPr>
            <p:nvPr/>
          </p:nvCxnSpPr>
          <p:spPr bwMode="auto">
            <a:xfrm>
              <a:off x="1644" y="227"/>
              <a:ext cx="368"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9227" name="Rectangle 23"/>
          <p:cNvSpPr>
            <a:spLocks noGrp="1" noChangeArrowheads="1"/>
          </p:cNvSpPr>
          <p:nvPr>
            <p:ph type="title" idx="4294967295"/>
          </p:nvPr>
        </p:nvSpPr>
        <p:spPr>
          <a:xfrm>
            <a:off x="1535969" y="683737"/>
            <a:ext cx="7688263" cy="649288"/>
          </a:xfrm>
        </p:spPr>
        <p:txBody>
          <a:bodyPr/>
          <a:lstStyle/>
          <a:p>
            <a:pPr algn="l" eaLnBrk="1" hangingPunct="1"/>
            <a:r>
              <a:rPr lang="en-US" altLang="zh-CN" sz="3200" b="1" dirty="0">
                <a:latin typeface="黑体" pitchFamily="49" charset="-122"/>
                <a:ea typeface="黑体" pitchFamily="49" charset="-122"/>
              </a:rPr>
              <a:t>1.1.1 </a:t>
            </a:r>
            <a:r>
              <a:rPr lang="zh-CN" altLang="en-US" sz="3200" b="1" dirty="0">
                <a:latin typeface="黑体" pitchFamily="49" charset="-122"/>
                <a:ea typeface="黑体" pitchFamily="49" charset="-122"/>
              </a:rPr>
              <a:t>电路</a:t>
            </a:r>
            <a:endParaRPr lang="zh-CN" altLang="en-US" sz="3200" b="1" dirty="0">
              <a:latin typeface="黑体" pitchFamily="49" charset="-122"/>
              <a:ea typeface="黑体" pitchFamily="49" charset="-122"/>
            </a:endParaRPr>
          </a:p>
        </p:txBody>
      </p:sp>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up)">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201"/>
                                        </p:tgtEl>
                                        <p:attrNameLst>
                                          <p:attrName>style.visibility</p:attrName>
                                        </p:attrNameLst>
                                      </p:cBhvr>
                                      <p:to>
                                        <p:strVal val="visible"/>
                                      </p:to>
                                    </p:set>
                                    <p:animEffect transition="in" filter="blinds(horizontal)">
                                      <p:cBhvr>
                                        <p:cTn id="17" dur="500"/>
                                        <p:tgtEl>
                                          <p:spTgt spid="82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wipe(up)">
                                      <p:cBhvr>
                                        <p:cTn id="22" dur="500"/>
                                        <p:tgtEl>
                                          <p:spTgt spid="81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209"/>
                                        </p:tgtEl>
                                        <p:attrNameLst>
                                          <p:attrName>style.visibility</p:attrName>
                                        </p:attrNameLst>
                                      </p:cBhvr>
                                      <p:to>
                                        <p:strVal val="visible"/>
                                      </p:to>
                                    </p:set>
                                    <p:animEffect transition="in" filter="blinds(horizontal)">
                                      <p:cBhvr>
                                        <p:cTn id="27"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P spid="819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188640" y="1816522"/>
            <a:ext cx="1808163" cy="2206625"/>
            <a:chOff x="460" y="1631"/>
            <a:chExt cx="1139" cy="1390"/>
          </a:xfrm>
        </p:grpSpPr>
        <p:sp>
          <p:nvSpPr>
            <p:cNvPr id="3" name="Rectangle 11"/>
            <p:cNvSpPr>
              <a:spLocks noChangeArrowheads="1"/>
            </p:cNvSpPr>
            <p:nvPr/>
          </p:nvSpPr>
          <p:spPr bwMode="auto">
            <a:xfrm>
              <a:off x="486" y="268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sym typeface="CommonBullets" pitchFamily="34" charset="2"/>
                </a:rPr>
                <a:t>–</a:t>
              </a:r>
              <a:endParaRPr kumimoji="1" lang="en-US" altLang="zh-CN" sz="2800" b="1" i="1">
                <a:latin typeface="Times New Roman" panose="02020503050405090304" pitchFamily="18" charset="0"/>
                <a:ea typeface="宋体" pitchFamily="2" charset="-122"/>
                <a:sym typeface="CommonBullets" pitchFamily="34" charset="2"/>
              </a:endParaRPr>
            </a:p>
          </p:txBody>
        </p:sp>
        <p:sp>
          <p:nvSpPr>
            <p:cNvPr id="4" name="Text Box 3"/>
            <p:cNvSpPr txBox="1">
              <a:spLocks noChangeArrowheads="1"/>
            </p:cNvSpPr>
            <p:nvPr/>
          </p:nvSpPr>
          <p:spPr bwMode="auto">
            <a:xfrm>
              <a:off x="1286" y="223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rPr>
                <a:t>R</a:t>
              </a:r>
              <a:endParaRPr kumimoji="1" lang="en-US" altLang="zh-CN" sz="2800" b="1" i="1">
                <a:latin typeface="Times New Roman" panose="02020503050405090304" pitchFamily="18" charset="0"/>
                <a:ea typeface="宋体" pitchFamily="2" charset="-122"/>
              </a:endParaRPr>
            </a:p>
          </p:txBody>
        </p:sp>
        <p:sp>
          <p:nvSpPr>
            <p:cNvPr id="5" name="Text Box 4"/>
            <p:cNvSpPr txBox="1">
              <a:spLocks noChangeArrowheads="1"/>
            </p:cNvSpPr>
            <p:nvPr/>
          </p:nvSpPr>
          <p:spPr bwMode="auto">
            <a:xfrm>
              <a:off x="1421" y="166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rPr>
                <a:t>i</a:t>
              </a:r>
              <a:endParaRPr kumimoji="1" lang="en-US" altLang="zh-CN" sz="2800" b="1" i="1">
                <a:latin typeface="Times New Roman" panose="02020503050405090304" pitchFamily="18" charset="0"/>
                <a:ea typeface="宋体" pitchFamily="2" charset="-122"/>
              </a:endParaRPr>
            </a:p>
          </p:txBody>
        </p:sp>
        <p:sp>
          <p:nvSpPr>
            <p:cNvPr id="6" name="Text Box 5"/>
            <p:cNvSpPr txBox="1">
              <a:spLocks noChangeArrowheads="1"/>
            </p:cNvSpPr>
            <p:nvPr/>
          </p:nvSpPr>
          <p:spPr bwMode="auto">
            <a:xfrm>
              <a:off x="485" y="211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宋体" pitchFamily="2" charset="-122"/>
                </a:rPr>
                <a:t>u</a:t>
              </a:r>
              <a:endParaRPr kumimoji="1" lang="en-US" altLang="zh-CN" sz="2800" b="1" i="1">
                <a:latin typeface="Times New Roman" panose="02020503050405090304" pitchFamily="18" charset="0"/>
                <a:ea typeface="宋体" pitchFamily="2" charset="-122"/>
              </a:endParaRPr>
            </a:p>
          </p:txBody>
        </p:sp>
        <p:sp>
          <p:nvSpPr>
            <p:cNvPr id="7" name="Rectangle 6"/>
            <p:cNvSpPr>
              <a:spLocks noChangeArrowheads="1"/>
            </p:cNvSpPr>
            <p:nvPr/>
          </p:nvSpPr>
          <p:spPr bwMode="auto">
            <a:xfrm rot="5400000">
              <a:off x="502" y="1630"/>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dirty="0">
                  <a:latin typeface="Times New Roman" panose="02020503050405090304" pitchFamily="18" charset="0"/>
                  <a:ea typeface="宋体" pitchFamily="2" charset="-122"/>
                  <a:sym typeface="CommonBullets" pitchFamily="34" charset="2"/>
                </a:rPr>
                <a:t>+</a:t>
              </a:r>
              <a:endParaRPr kumimoji="1" lang="en-US" altLang="zh-CN" sz="2800" b="1" i="1" dirty="0">
                <a:latin typeface="Times New Roman" panose="02020503050405090304" pitchFamily="18" charset="0"/>
                <a:ea typeface="宋体" pitchFamily="2" charset="-122"/>
                <a:sym typeface="CommonBullets" pitchFamily="34" charset="2"/>
              </a:endParaRPr>
            </a:p>
          </p:txBody>
        </p:sp>
        <p:sp>
          <p:nvSpPr>
            <p:cNvPr id="8" name="Rectangle 7"/>
            <p:cNvSpPr>
              <a:spLocks noChangeArrowheads="1"/>
            </p:cNvSpPr>
            <p:nvPr/>
          </p:nvSpPr>
          <p:spPr bwMode="auto">
            <a:xfrm rot="5400000">
              <a:off x="1027" y="2255"/>
              <a:ext cx="391" cy="144"/>
            </a:xfrm>
            <a:prstGeom prst="rect">
              <a:avLst/>
            </a:prstGeom>
            <a:solidFill>
              <a:srgbClr val="FF9900"/>
            </a:solidFill>
            <a:ln w="12700" cap="sq">
              <a:solidFill>
                <a:srgbClr val="FF9900"/>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Line 8"/>
            <p:cNvSpPr>
              <a:spLocks noChangeShapeType="1"/>
            </p:cNvSpPr>
            <p:nvPr/>
          </p:nvSpPr>
          <p:spPr bwMode="auto">
            <a:xfrm rot="5400000" flipH="1" flipV="1">
              <a:off x="988" y="1896"/>
              <a:ext cx="470"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p:cNvSpPr>
              <a:spLocks noChangeShapeType="1"/>
            </p:cNvSpPr>
            <p:nvPr/>
          </p:nvSpPr>
          <p:spPr bwMode="auto">
            <a:xfrm rot="5400000">
              <a:off x="988" y="2757"/>
              <a:ext cx="470"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Oval 10"/>
            <p:cNvSpPr>
              <a:spLocks noChangeArrowheads="1"/>
            </p:cNvSpPr>
            <p:nvPr/>
          </p:nvSpPr>
          <p:spPr bwMode="auto">
            <a:xfrm rot="5400000">
              <a:off x="554" y="2972"/>
              <a:ext cx="59" cy="39"/>
            </a:xfrm>
            <a:prstGeom prst="ellipse">
              <a:avLst/>
            </a:prstGeom>
            <a:solidFill>
              <a:srgbClr val="FF9900"/>
            </a:solidFill>
            <a:ln w="12700">
              <a:solidFill>
                <a:srgbClr val="FF9900"/>
              </a:solidFill>
              <a:round/>
            </a:ln>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2" name="Line 12"/>
            <p:cNvSpPr>
              <a:spLocks noChangeShapeType="1"/>
            </p:cNvSpPr>
            <p:nvPr/>
          </p:nvSpPr>
          <p:spPr bwMode="auto">
            <a:xfrm>
              <a:off x="1400" y="1631"/>
              <a:ext cx="0" cy="385"/>
            </a:xfrm>
            <a:prstGeom prst="line">
              <a:avLst/>
            </a:prstGeom>
            <a:noFill/>
            <a:ln w="19050">
              <a:solidFill>
                <a:schemeClr val="tx1"/>
              </a:solidFill>
              <a:round/>
              <a:tailEnd type="stealth" w="sm"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3"/>
            <p:cNvSpPr>
              <a:spLocks noChangeShapeType="1"/>
            </p:cNvSpPr>
            <p:nvPr/>
          </p:nvSpPr>
          <p:spPr bwMode="auto">
            <a:xfrm flipH="1">
              <a:off x="624" y="2992"/>
              <a:ext cx="59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4" name="Oval 14"/>
            <p:cNvSpPr>
              <a:spLocks noChangeArrowheads="1"/>
            </p:cNvSpPr>
            <p:nvPr/>
          </p:nvSpPr>
          <p:spPr bwMode="auto">
            <a:xfrm rot="5400000" flipV="1">
              <a:off x="567" y="1633"/>
              <a:ext cx="53" cy="49"/>
            </a:xfrm>
            <a:prstGeom prst="ellipse">
              <a:avLst/>
            </a:prstGeom>
            <a:solidFill>
              <a:srgbClr val="FF9900"/>
            </a:solidFill>
            <a:ln w="12700">
              <a:solidFill>
                <a:srgbClr val="FF9900"/>
              </a:solidFill>
              <a:round/>
            </a:ln>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5" name="Line 15"/>
            <p:cNvSpPr>
              <a:spLocks noChangeShapeType="1"/>
            </p:cNvSpPr>
            <p:nvPr/>
          </p:nvSpPr>
          <p:spPr bwMode="auto">
            <a:xfrm flipH="1">
              <a:off x="625" y="1661"/>
              <a:ext cx="59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6" name="Text Box 16"/>
          <p:cNvSpPr txBox="1">
            <a:spLocks noChangeArrowheads="1"/>
          </p:cNvSpPr>
          <p:nvPr/>
        </p:nvSpPr>
        <p:spPr bwMode="auto">
          <a:xfrm>
            <a:off x="1195658" y="796766"/>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dirty="0">
                <a:latin typeface="Times New Roman" panose="02020503050405090304" pitchFamily="18" charset="0"/>
                <a:ea typeface="仿宋_GB2312" pitchFamily="49" charset="-122"/>
              </a:rPr>
              <a:t>&lt;4&gt;. </a:t>
            </a:r>
            <a:r>
              <a:rPr kumimoji="1" lang="zh-CN" altLang="en-US" sz="2800" b="1" dirty="0">
                <a:latin typeface="Times New Roman" panose="02020503050405090304" pitchFamily="18" charset="0"/>
                <a:ea typeface="仿宋_GB2312" pitchFamily="49" charset="-122"/>
              </a:rPr>
              <a:t>电阻的开路与短路</a:t>
            </a:r>
            <a:endParaRPr kumimoji="1" lang="zh-CN" altLang="en-US" sz="2800" b="1" dirty="0">
              <a:latin typeface="Times New Roman" panose="02020503050405090304" pitchFamily="18" charset="0"/>
              <a:ea typeface="仿宋_GB2312" pitchFamily="49" charset="-122"/>
            </a:endParaRPr>
          </a:p>
        </p:txBody>
      </p:sp>
      <p:sp>
        <p:nvSpPr>
          <p:cNvPr id="17" name="Text Box 17"/>
          <p:cNvSpPr txBox="1">
            <a:spLocks noChangeArrowheads="1"/>
          </p:cNvSpPr>
          <p:nvPr/>
        </p:nvSpPr>
        <p:spPr bwMode="auto">
          <a:xfrm>
            <a:off x="4268154" y="1657350"/>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latin typeface="Times New Roman" panose="02020503050405090304" pitchFamily="18" charset="0"/>
                <a:ea typeface="仿宋_GB2312" pitchFamily="49" charset="-122"/>
                <a:sym typeface="Symbol" panose="05050102010706020507" pitchFamily="18" charset="2"/>
              </a:rPr>
              <a:t> 短路</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graphicFrame>
        <p:nvGraphicFramePr>
          <p:cNvPr id="18" name="Object 18"/>
          <p:cNvGraphicFramePr>
            <a:graphicFrameLocks noChangeAspect="1"/>
          </p:cNvGraphicFramePr>
          <p:nvPr/>
        </p:nvGraphicFramePr>
        <p:xfrm>
          <a:off x="5063285" y="2249330"/>
          <a:ext cx="2160588" cy="444500"/>
        </p:xfrm>
        <a:graphic>
          <a:graphicData uri="http://schemas.openxmlformats.org/presentationml/2006/ole">
            <mc:AlternateContent xmlns:mc="http://schemas.openxmlformats.org/markup-compatibility/2006">
              <mc:Choice xmlns:v="urn:schemas-microsoft-com:vml" Requires="v">
                <p:oleObj spid="_x0000_s19" name="Equation" r:id="rId1" imgW="701675" imgH="128905" progId="Equation.3">
                  <p:embed/>
                </p:oleObj>
              </mc:Choice>
              <mc:Fallback>
                <p:oleObj name="Equation" r:id="rId1" imgW="701675" imgH="128905" progId="Equation.3">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285" y="2249330"/>
                        <a:ext cx="216058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0"/>
          <p:cNvGraphicFramePr>
            <a:graphicFrameLocks noChangeAspect="1"/>
          </p:cNvGraphicFramePr>
          <p:nvPr/>
        </p:nvGraphicFramePr>
        <p:xfrm>
          <a:off x="4988879" y="2881313"/>
          <a:ext cx="2808287" cy="444500"/>
        </p:xfrm>
        <a:graphic>
          <a:graphicData uri="http://schemas.openxmlformats.org/presentationml/2006/ole">
            <mc:AlternateContent xmlns:mc="http://schemas.openxmlformats.org/markup-compatibility/2006">
              <mc:Choice xmlns:v="urn:schemas-microsoft-com:vml" Requires="v">
                <p:oleObj spid="_x0000_s21" name="Equation" r:id="rId3" imgW="927100" imgH="128905" progId="Equation.3">
                  <p:embed/>
                </p:oleObj>
              </mc:Choice>
              <mc:Fallback>
                <p:oleObj name="Equation" r:id="rId3" imgW="927100" imgH="128905"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79" y="2881313"/>
                        <a:ext cx="28082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21"/>
          <p:cNvSpPr txBox="1">
            <a:spLocks noChangeArrowheads="1"/>
          </p:cNvSpPr>
          <p:nvPr/>
        </p:nvSpPr>
        <p:spPr bwMode="auto">
          <a:xfrm>
            <a:off x="4268154" y="3386138"/>
            <a:ext cx="1296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latin typeface="Times New Roman" panose="02020503050405090304" pitchFamily="18" charset="0"/>
                <a:ea typeface="仿宋_GB2312" pitchFamily="49" charset="-122"/>
                <a:sym typeface="Symbol" panose="05050102010706020507" pitchFamily="18" charset="2"/>
              </a:rPr>
              <a:t> 开路</a:t>
            </a:r>
            <a:endParaRPr kumimoji="1" lang="zh-CN" altLang="en-US" sz="2400" b="1">
              <a:latin typeface="Times New Roman" panose="02020503050405090304" pitchFamily="18" charset="0"/>
              <a:ea typeface="仿宋_GB2312" pitchFamily="49" charset="-122"/>
              <a:sym typeface="Symbol" panose="05050102010706020507" pitchFamily="18" charset="2"/>
            </a:endParaRPr>
          </a:p>
        </p:txBody>
      </p:sp>
      <p:graphicFrame>
        <p:nvGraphicFramePr>
          <p:cNvPr id="23" name="Object 22"/>
          <p:cNvGraphicFramePr>
            <a:graphicFrameLocks noChangeAspect="1"/>
          </p:cNvGraphicFramePr>
          <p:nvPr/>
        </p:nvGraphicFramePr>
        <p:xfrm>
          <a:off x="5063285" y="4006320"/>
          <a:ext cx="2232025" cy="460375"/>
        </p:xfrm>
        <a:graphic>
          <a:graphicData uri="http://schemas.openxmlformats.org/presentationml/2006/ole">
            <mc:AlternateContent xmlns:mc="http://schemas.openxmlformats.org/markup-compatibility/2006">
              <mc:Choice xmlns:v="urn:schemas-microsoft-com:vml" Requires="v">
                <p:oleObj spid="_x0000_s24" name="Equation" r:id="rId5" imgW="701675" imgH="128905" progId="Equation.3">
                  <p:embed/>
                </p:oleObj>
              </mc:Choice>
              <mc:Fallback>
                <p:oleObj name="Equation" r:id="rId5" imgW="701675" imgH="128905"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3285" y="4006320"/>
                        <a:ext cx="22320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4"/>
          <p:cNvGraphicFramePr>
            <a:graphicFrameLocks noChangeAspect="1"/>
          </p:cNvGraphicFramePr>
          <p:nvPr/>
        </p:nvGraphicFramePr>
        <p:xfrm>
          <a:off x="4988879" y="4622800"/>
          <a:ext cx="2663825" cy="420688"/>
        </p:xfrm>
        <a:graphic>
          <a:graphicData uri="http://schemas.openxmlformats.org/presentationml/2006/ole">
            <mc:AlternateContent xmlns:mc="http://schemas.openxmlformats.org/markup-compatibility/2006">
              <mc:Choice xmlns:v="urn:schemas-microsoft-com:vml" Requires="v">
                <p:oleObj spid="_x0000_s26" name="Equation" r:id="rId7" imgW="927100" imgH="128905" progId="Equation.3">
                  <p:embed/>
                </p:oleObj>
              </mc:Choice>
              <mc:Fallback>
                <p:oleObj name="Equation" r:id="rId7" imgW="927100" imgH="128905"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8879" y="4622800"/>
                        <a:ext cx="26638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Group 25"/>
          <p:cNvGrpSpPr/>
          <p:nvPr/>
        </p:nvGrpSpPr>
        <p:grpSpPr bwMode="auto">
          <a:xfrm>
            <a:off x="7868603" y="1585914"/>
            <a:ext cx="2305050" cy="2160587"/>
            <a:chOff x="4059" y="1752"/>
            <a:chExt cx="1452" cy="1361"/>
          </a:xfrm>
        </p:grpSpPr>
        <p:sp>
          <p:nvSpPr>
            <p:cNvPr id="28" name="Line 26"/>
            <p:cNvSpPr>
              <a:spLocks noChangeShapeType="1"/>
            </p:cNvSpPr>
            <p:nvPr/>
          </p:nvSpPr>
          <p:spPr bwMode="auto">
            <a:xfrm>
              <a:off x="4059" y="2473"/>
              <a:ext cx="123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9" name="Line 27"/>
            <p:cNvSpPr>
              <a:spLocks noChangeShapeType="1"/>
            </p:cNvSpPr>
            <p:nvPr/>
          </p:nvSpPr>
          <p:spPr bwMode="auto">
            <a:xfrm>
              <a:off x="4604" y="1872"/>
              <a:ext cx="0" cy="1241"/>
            </a:xfrm>
            <a:prstGeom prst="line">
              <a:avLst/>
            </a:prstGeom>
            <a:noFill/>
            <a:ln w="38100">
              <a:solidFill>
                <a:schemeClr val="tx1"/>
              </a:solidFill>
              <a:round/>
              <a:head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0" name="Text Box 28"/>
            <p:cNvSpPr txBox="1">
              <a:spLocks noChangeArrowheads="1"/>
            </p:cNvSpPr>
            <p:nvPr/>
          </p:nvSpPr>
          <p:spPr bwMode="auto">
            <a:xfrm>
              <a:off x="4639" y="1752"/>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仿宋_GB2312" pitchFamily="49" charset="-122"/>
                  <a:sym typeface="Symbol" panose="05050102010706020507" pitchFamily="18" charset="2"/>
                </a:rPr>
                <a:t>u</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sp>
          <p:nvSpPr>
            <p:cNvPr id="31" name="Text Box 29"/>
            <p:cNvSpPr txBox="1">
              <a:spLocks noChangeArrowheads="1"/>
            </p:cNvSpPr>
            <p:nvPr/>
          </p:nvSpPr>
          <p:spPr bwMode="auto">
            <a:xfrm>
              <a:off x="5293" y="2352"/>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en-US" altLang="zh-CN" sz="2800" b="1" i="1">
                  <a:latin typeface="Times New Roman" panose="02020503050405090304" pitchFamily="18" charset="0"/>
                  <a:ea typeface="仿宋_GB2312" pitchFamily="49" charset="-122"/>
                  <a:sym typeface="Symbol" panose="05050102010706020507" pitchFamily="18" charset="2"/>
                </a:rPr>
                <a:t>i</a:t>
              </a:r>
              <a:endParaRPr kumimoji="1" lang="en-US" altLang="zh-CN" sz="2400" b="1">
                <a:solidFill>
                  <a:srgbClr val="FFFF00"/>
                </a:solidFill>
                <a:latin typeface="Times New Roman" panose="02020503050405090304" pitchFamily="18" charset="0"/>
                <a:ea typeface="仿宋_GB2312" pitchFamily="49" charset="-122"/>
                <a:sym typeface="Symbol" panose="05050102010706020507" pitchFamily="18" charset="2"/>
              </a:endParaRPr>
            </a:p>
          </p:txBody>
        </p:sp>
      </p:grpSp>
      <p:sp>
        <p:nvSpPr>
          <p:cNvPr id="32" name="Line 30"/>
          <p:cNvSpPr>
            <a:spLocks noChangeShapeType="1"/>
          </p:cNvSpPr>
          <p:nvPr/>
        </p:nvSpPr>
        <p:spPr bwMode="auto">
          <a:xfrm>
            <a:off x="8301990" y="2738438"/>
            <a:ext cx="935038"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3" name="Line 31"/>
          <p:cNvSpPr>
            <a:spLocks noChangeShapeType="1"/>
          </p:cNvSpPr>
          <p:nvPr/>
        </p:nvSpPr>
        <p:spPr bwMode="auto">
          <a:xfrm flipV="1">
            <a:off x="8733790" y="2162175"/>
            <a:ext cx="0" cy="107950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34" name="Rectangle 32"/>
          <p:cNvSpPr>
            <a:spLocks noChangeArrowheads="1"/>
          </p:cNvSpPr>
          <p:nvPr/>
        </p:nvSpPr>
        <p:spPr bwMode="auto">
          <a:xfrm>
            <a:off x="3201465" y="2520950"/>
            <a:ext cx="369773" cy="865188"/>
          </a:xfrm>
          <a:prstGeom prst="rect">
            <a:avLst/>
          </a:prstGeom>
          <a:solidFill>
            <a:srgbClr val="3333CC"/>
          </a:solidFill>
          <a:ln w="9525" algn="ctr">
            <a:solidFill>
              <a:srgbClr val="3333CC"/>
            </a:solidFill>
            <a:miter lim="800000"/>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35" name="Line 33"/>
          <p:cNvSpPr>
            <a:spLocks noChangeShapeType="1"/>
          </p:cNvSpPr>
          <p:nvPr/>
        </p:nvSpPr>
        <p:spPr bwMode="auto">
          <a:xfrm>
            <a:off x="3404553" y="2449513"/>
            <a:ext cx="0" cy="1008062"/>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灯片编号占位符 3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0"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edge">
                                      <p:cBhvr>
                                        <p:cTn id="11" dur="2000"/>
                                        <p:tgtEl>
                                          <p:spTgt spid="32"/>
                                        </p:tgtEl>
                                      </p:cBhvr>
                                    </p:animEffect>
                                  </p:childTnLst>
                                </p:cTn>
                              </p:par>
                            </p:childTnLst>
                          </p:cTn>
                        </p:par>
                        <p:par>
                          <p:cTn id="12" fill="hold">
                            <p:stCondLst>
                              <p:cond delay="2000"/>
                            </p:stCondLst>
                            <p:childTnLst>
                              <p:par>
                                <p:cTn id="13" presetID="22" presetClass="entr" presetSubtype="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animBg="1"/>
      <p:bldP spid="33" grpId="0" animBg="1"/>
      <p:bldP spid="3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9"/>
          <p:cNvSpPr>
            <a:spLocks noChangeArrowheads="1"/>
          </p:cNvSpPr>
          <p:nvPr/>
        </p:nvSpPr>
        <p:spPr bwMode="auto">
          <a:xfrm>
            <a:off x="2640014" y="634365"/>
            <a:ext cx="662463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3200" b="1">
                <a:solidFill>
                  <a:schemeClr val="tx1"/>
                </a:solidFill>
                <a:latin typeface="仿宋_GB2312" pitchFamily="49" charset="-122"/>
                <a:ea typeface="仿宋_GB2312" pitchFamily="49" charset="-122"/>
              </a:rPr>
              <a:t>2.3  </a:t>
            </a:r>
            <a:r>
              <a:rPr kumimoji="1" lang="zh-CN" altLang="en-US" sz="3200" b="1">
                <a:solidFill>
                  <a:schemeClr val="tx1"/>
                </a:solidFill>
                <a:latin typeface="仿宋_GB2312" pitchFamily="49" charset="-122"/>
                <a:ea typeface="仿宋_GB2312" pitchFamily="49" charset="-122"/>
              </a:rPr>
              <a:t>电阻的串联、并联和串并联</a:t>
            </a:r>
            <a:endParaRPr kumimoji="1" lang="zh-CN" altLang="en-US" sz="3200" b="1">
              <a:solidFill>
                <a:schemeClr val="tx1"/>
              </a:solidFill>
              <a:latin typeface="仿宋_GB2312" pitchFamily="49" charset="-122"/>
              <a:ea typeface="仿宋_GB2312" pitchFamily="49" charset="-122"/>
            </a:endParaRPr>
          </a:p>
        </p:txBody>
      </p:sp>
      <p:sp>
        <p:nvSpPr>
          <p:cNvPr id="4132" name="Text Box 36"/>
          <p:cNvSpPr txBox="1">
            <a:spLocks noChangeArrowheads="1"/>
          </p:cNvSpPr>
          <p:nvPr/>
        </p:nvSpPr>
        <p:spPr bwMode="auto">
          <a:xfrm>
            <a:off x="1847851" y="2363154"/>
            <a:ext cx="2663825" cy="46166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0000"/>
                </a:solidFill>
                <a:latin typeface="仿宋_GB2312" pitchFamily="49" charset="-122"/>
                <a:ea typeface="仿宋_GB2312" pitchFamily="49" charset="-122"/>
              </a:rPr>
              <a:t>（</a:t>
            </a:r>
            <a:r>
              <a:rPr kumimoji="1" lang="en-US" altLang="zh-CN" sz="2400" b="1">
                <a:solidFill>
                  <a:srgbClr val="FF0000"/>
                </a:solidFill>
                <a:latin typeface="仿宋_GB2312" pitchFamily="49" charset="-122"/>
                <a:ea typeface="仿宋_GB2312" pitchFamily="49" charset="-122"/>
              </a:rPr>
              <a:t>1</a:t>
            </a:r>
            <a:r>
              <a:rPr kumimoji="1" lang="zh-CN" altLang="en-US" sz="2400" b="1">
                <a:solidFill>
                  <a:srgbClr val="FF0000"/>
                </a:solidFill>
                <a:latin typeface="仿宋_GB2312" pitchFamily="49" charset="-122"/>
                <a:ea typeface="仿宋_GB2312" pitchFamily="49" charset="-122"/>
              </a:rPr>
              <a:t>） 电路特点</a:t>
            </a:r>
            <a:endParaRPr kumimoji="1" lang="zh-CN" altLang="en-US" sz="2400" b="1">
              <a:solidFill>
                <a:srgbClr val="FF0000"/>
              </a:solidFill>
              <a:latin typeface="仿宋_GB2312" pitchFamily="49" charset="-122"/>
              <a:ea typeface="仿宋_GB2312" pitchFamily="49" charset="-122"/>
            </a:endParaRPr>
          </a:p>
        </p:txBody>
      </p:sp>
      <p:sp>
        <p:nvSpPr>
          <p:cNvPr id="4133" name="Text Box 37"/>
          <p:cNvSpPr txBox="1">
            <a:spLocks noChangeArrowheads="1"/>
          </p:cNvSpPr>
          <p:nvPr/>
        </p:nvSpPr>
        <p:spPr bwMode="auto">
          <a:xfrm>
            <a:off x="1847851" y="1499553"/>
            <a:ext cx="7561263" cy="519112"/>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dirty="0">
                <a:solidFill>
                  <a:schemeClr val="tx2"/>
                </a:solidFill>
                <a:latin typeface="仿宋_GB2312" pitchFamily="49" charset="-122"/>
                <a:ea typeface="仿宋_GB2312" pitchFamily="49" charset="-122"/>
              </a:rPr>
              <a:t>1. </a:t>
            </a:r>
            <a:r>
              <a:rPr kumimoji="1" lang="zh-CN" altLang="en-US" sz="2800" b="1" dirty="0">
                <a:solidFill>
                  <a:schemeClr val="tx2"/>
                </a:solidFill>
                <a:latin typeface="仿宋_GB2312" pitchFamily="49" charset="-122"/>
                <a:ea typeface="仿宋_GB2312" pitchFamily="49" charset="-122"/>
              </a:rPr>
              <a:t>电阻串联</a:t>
            </a:r>
            <a:r>
              <a:rPr kumimoji="1" lang="en-US" altLang="zh-CN" sz="2800" b="1" dirty="0">
                <a:solidFill>
                  <a:schemeClr val="tx2"/>
                </a:solidFill>
                <a:latin typeface="仿宋_GB2312" pitchFamily="49" charset="-122"/>
                <a:ea typeface="仿宋_GB2312" pitchFamily="49" charset="-122"/>
              </a:rPr>
              <a:t>( </a:t>
            </a:r>
            <a:r>
              <a:rPr kumimoji="1" lang="en-US" altLang="zh-CN" sz="2800" b="1" dirty="0">
                <a:solidFill>
                  <a:schemeClr val="tx2"/>
                </a:solidFill>
                <a:latin typeface="Times New Roman" panose="02020503050405090304" pitchFamily="18" charset="0"/>
                <a:ea typeface="仿宋_GB2312" pitchFamily="49" charset="-122"/>
              </a:rPr>
              <a:t>Series Connection of Resistors</a:t>
            </a:r>
            <a:r>
              <a:rPr kumimoji="1" lang="en-US" altLang="zh-CN" sz="2800" b="1" dirty="0">
                <a:solidFill>
                  <a:schemeClr val="tx2"/>
                </a:solidFill>
                <a:latin typeface="仿宋_GB2312" pitchFamily="49" charset="-122"/>
                <a:ea typeface="仿宋_GB2312" pitchFamily="49" charset="-122"/>
              </a:rPr>
              <a:t> )</a:t>
            </a:r>
            <a:endParaRPr kumimoji="1" lang="en-US" altLang="zh-CN" sz="2800" b="1" dirty="0">
              <a:solidFill>
                <a:schemeClr val="tx2"/>
              </a:solidFill>
              <a:latin typeface="仿宋_GB2312" pitchFamily="49" charset="-122"/>
              <a:ea typeface="仿宋_GB2312" pitchFamily="49" charset="-122"/>
            </a:endParaRPr>
          </a:p>
        </p:txBody>
      </p:sp>
      <p:sp>
        <p:nvSpPr>
          <p:cNvPr id="4168" name="Text Box 72"/>
          <p:cNvSpPr txBox="1">
            <a:spLocks noChangeArrowheads="1"/>
          </p:cNvSpPr>
          <p:nvPr/>
        </p:nvSpPr>
        <p:spPr bwMode="auto">
          <a:xfrm>
            <a:off x="2279651" y="5098415"/>
            <a:ext cx="6913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(a) </a:t>
            </a:r>
            <a:r>
              <a:rPr kumimoji="1" lang="zh-CN" altLang="zh-CN" sz="2400" b="1">
                <a:solidFill>
                  <a:srgbClr val="FF0000"/>
                </a:solidFill>
                <a:latin typeface="仿宋_GB2312" pitchFamily="49" charset="-122"/>
                <a:ea typeface="仿宋_GB2312" pitchFamily="49" charset="-122"/>
              </a:rPr>
              <a:t>各电阻顺序连接，流过同一电流 </a:t>
            </a:r>
            <a:r>
              <a:rPr kumimoji="1" lang="en-US" altLang="zh-CN" sz="2400" b="1">
                <a:solidFill>
                  <a:srgbClr val="FF0000"/>
                </a:solidFill>
                <a:latin typeface="仿宋_GB2312" pitchFamily="49" charset="-122"/>
                <a:ea typeface="仿宋_GB2312" pitchFamily="49" charset="-122"/>
              </a:rPr>
              <a:t>(</a:t>
            </a:r>
            <a:r>
              <a:rPr kumimoji="1" lang="en-US" altLang="zh-CN" sz="2400" b="1">
                <a:solidFill>
                  <a:srgbClr val="FF0000"/>
                </a:solidFill>
                <a:latin typeface="Times New Roman" panose="02020503050405090304" pitchFamily="18" charset="0"/>
                <a:ea typeface="仿宋_GB2312" pitchFamily="49" charset="-122"/>
              </a:rPr>
              <a:t>KCL</a:t>
            </a:r>
            <a:r>
              <a:rPr kumimoji="1" lang="en-US" altLang="zh-CN" sz="2400" b="1">
                <a:solidFill>
                  <a:srgbClr val="FF0000"/>
                </a:solidFill>
                <a:latin typeface="仿宋_GB2312" pitchFamily="49" charset="-122"/>
                <a:ea typeface="仿宋_GB2312" pitchFamily="49" charset="-122"/>
              </a:rPr>
              <a:t>)</a:t>
            </a:r>
            <a:r>
              <a:rPr kumimoji="1" lang="zh-CN" altLang="en-US" sz="2400" b="1">
                <a:solidFill>
                  <a:srgbClr val="FF0000"/>
                </a:solidFill>
                <a:latin typeface="仿宋_GB2312" pitchFamily="49" charset="-122"/>
                <a:ea typeface="仿宋_GB2312" pitchFamily="49" charset="-122"/>
              </a:rPr>
              <a:t>；</a:t>
            </a:r>
            <a:endParaRPr kumimoji="1" lang="zh-CN" altLang="en-US" sz="2400" b="1">
              <a:solidFill>
                <a:srgbClr val="FF0000"/>
              </a:solidFill>
              <a:latin typeface="仿宋_GB2312" pitchFamily="49" charset="-122"/>
              <a:ea typeface="仿宋_GB2312" pitchFamily="49" charset="-122"/>
            </a:endParaRPr>
          </a:p>
        </p:txBody>
      </p:sp>
      <p:sp>
        <p:nvSpPr>
          <p:cNvPr id="4169" name="Text Box 73"/>
          <p:cNvSpPr txBox="1">
            <a:spLocks noChangeArrowheads="1"/>
          </p:cNvSpPr>
          <p:nvPr/>
        </p:nvSpPr>
        <p:spPr bwMode="auto">
          <a:xfrm>
            <a:off x="2279650" y="5747703"/>
            <a:ext cx="7056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(b) </a:t>
            </a:r>
            <a:r>
              <a:rPr kumimoji="1" lang="zh-CN" altLang="en-US" sz="2400" b="1">
                <a:solidFill>
                  <a:srgbClr val="FF0000"/>
                </a:solidFill>
                <a:latin typeface="仿宋_GB2312" pitchFamily="49" charset="-122"/>
                <a:ea typeface="仿宋_GB2312" pitchFamily="49" charset="-122"/>
              </a:rPr>
              <a:t>总电压等于各串联电阻的电压之和</a:t>
            </a:r>
            <a:r>
              <a:rPr kumimoji="1" lang="zh-CN" altLang="zh-CN" sz="2400" b="1">
                <a:solidFill>
                  <a:srgbClr val="FF0000"/>
                </a:solidFill>
                <a:latin typeface="仿宋_GB2312" pitchFamily="49" charset="-122"/>
                <a:ea typeface="仿宋_GB2312" pitchFamily="49" charset="-122"/>
              </a:rPr>
              <a:t> </a:t>
            </a:r>
            <a:r>
              <a:rPr kumimoji="1" lang="en-US" altLang="zh-CN" sz="2400" b="1">
                <a:solidFill>
                  <a:srgbClr val="FF0000"/>
                </a:solidFill>
                <a:latin typeface="仿宋_GB2312" pitchFamily="49" charset="-122"/>
                <a:ea typeface="仿宋_GB2312" pitchFamily="49" charset="-122"/>
              </a:rPr>
              <a:t>(</a:t>
            </a:r>
            <a:r>
              <a:rPr kumimoji="1" lang="en-US" altLang="zh-CN" sz="2400" b="1">
                <a:solidFill>
                  <a:srgbClr val="FF0000"/>
                </a:solidFill>
                <a:latin typeface="Times New Roman" panose="02020503050405090304" pitchFamily="18" charset="0"/>
                <a:ea typeface="仿宋_GB2312" pitchFamily="49" charset="-122"/>
              </a:rPr>
              <a:t>KV</a:t>
            </a:r>
            <a:r>
              <a:rPr kumimoji="1" lang="en-US" altLang="zh-CN" sz="2400" b="1">
                <a:solidFill>
                  <a:srgbClr val="FF0000"/>
                </a:solidFill>
                <a:latin typeface="仿宋_GB2312" pitchFamily="49" charset="-122"/>
                <a:ea typeface="仿宋_GB2312" pitchFamily="49" charset="-122"/>
              </a:rPr>
              <a:t>L)</a:t>
            </a:r>
            <a:r>
              <a:rPr kumimoji="1" lang="zh-CN" altLang="en-US" sz="2400" b="1">
                <a:solidFill>
                  <a:srgbClr val="FF0000"/>
                </a:solidFill>
                <a:latin typeface="仿宋_GB2312" pitchFamily="49" charset="-122"/>
                <a:ea typeface="仿宋_GB2312" pitchFamily="49" charset="-122"/>
              </a:rPr>
              <a:t>。</a:t>
            </a:r>
            <a:endParaRPr kumimoji="1" lang="zh-CN" altLang="en-US" sz="2400" b="1">
              <a:solidFill>
                <a:srgbClr val="FF0000"/>
              </a:solidFill>
              <a:latin typeface="仿宋_GB2312" pitchFamily="49" charset="-122"/>
              <a:ea typeface="仿宋_GB2312" pitchFamily="49" charset="-122"/>
            </a:endParaRPr>
          </a:p>
        </p:txBody>
      </p:sp>
      <p:graphicFrame>
        <p:nvGraphicFramePr>
          <p:cNvPr id="4170" name="Object 74"/>
          <p:cNvGraphicFramePr>
            <a:graphicFrameLocks noChangeAspect="1"/>
          </p:cNvGraphicFramePr>
          <p:nvPr/>
        </p:nvGraphicFramePr>
        <p:xfrm>
          <a:off x="3287713" y="6257291"/>
          <a:ext cx="3886200" cy="498475"/>
        </p:xfrm>
        <a:graphic>
          <a:graphicData uri="http://schemas.openxmlformats.org/presentationml/2006/ole">
            <mc:AlternateContent xmlns:mc="http://schemas.openxmlformats.org/markup-compatibility/2006">
              <mc:Choice xmlns:v="urn:schemas-microsoft-com:vml" Requires="v">
                <p:oleObj spid="_x0000_s2" name="公式" r:id="rId1" imgW="2221865" imgH="278765" progId="Equation.3">
                  <p:embed/>
                </p:oleObj>
              </mc:Choice>
              <mc:Fallback>
                <p:oleObj name="公式" r:id="rId1" imgW="2221865" imgH="278765" progId="Equation.3">
                  <p:embed/>
                  <p:pic>
                    <p:nvPicPr>
                      <p:cNvPr id="0" name="Object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3" y="6257291"/>
                        <a:ext cx="3886200" cy="4984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84" name="Group 88"/>
          <p:cNvGrpSpPr/>
          <p:nvPr/>
        </p:nvGrpSpPr>
        <p:grpSpPr bwMode="auto">
          <a:xfrm>
            <a:off x="2911475" y="3082291"/>
            <a:ext cx="4745038" cy="2043113"/>
            <a:chOff x="874" y="1706"/>
            <a:chExt cx="2989" cy="1287"/>
          </a:xfrm>
        </p:grpSpPr>
        <p:sp>
          <p:nvSpPr>
            <p:cNvPr id="4135" name="Rectangle 39"/>
            <p:cNvSpPr>
              <a:spLocks noChangeArrowheads="1"/>
            </p:cNvSpPr>
            <p:nvPr/>
          </p:nvSpPr>
          <p:spPr bwMode="auto">
            <a:xfrm rot="5400000">
              <a:off x="1582" y="1938"/>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136" name="Text Box 40"/>
            <p:cNvSpPr txBox="1">
              <a:spLocks noChangeArrowheads="1"/>
            </p:cNvSpPr>
            <p:nvPr/>
          </p:nvSpPr>
          <p:spPr bwMode="auto">
            <a:xfrm>
              <a:off x="1079" y="266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4137" name="Text Box 41"/>
            <p:cNvSpPr txBox="1">
              <a:spLocks noChangeArrowheads="1"/>
            </p:cNvSpPr>
            <p:nvPr/>
          </p:nvSpPr>
          <p:spPr bwMode="auto">
            <a:xfrm>
              <a:off x="3671" y="261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4138" name="Text Box 42"/>
            <p:cNvSpPr txBox="1">
              <a:spLocks noChangeArrowheads="1"/>
            </p:cNvSpPr>
            <p:nvPr/>
          </p:nvSpPr>
          <p:spPr bwMode="auto">
            <a:xfrm>
              <a:off x="1463" y="17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4139" name="Text Box 43"/>
            <p:cNvSpPr txBox="1">
              <a:spLocks noChangeArrowheads="1"/>
            </p:cNvSpPr>
            <p:nvPr/>
          </p:nvSpPr>
          <p:spPr bwMode="auto">
            <a:xfrm>
              <a:off x="3143" y="17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 </a:t>
              </a:r>
              <a:r>
                <a:rPr kumimoji="1" lang="en-US" altLang="zh-CN" sz="2400" b="1" i="1" baseline="-25000">
                  <a:solidFill>
                    <a:schemeClr val="tx1"/>
                  </a:solidFill>
                  <a:latin typeface="Times New Roman" panose="02020503050405090304" pitchFamily="18" charset="0"/>
                  <a:ea typeface="宋体" pitchFamily="2" charset="-122"/>
                </a:rPr>
                <a:t>n</a:t>
              </a:r>
              <a:endParaRPr kumimoji="1" lang="en-US" altLang="zh-CN" sz="2400" b="1" i="1" baseline="-25000">
                <a:solidFill>
                  <a:schemeClr val="tx1"/>
                </a:solidFill>
                <a:latin typeface="Times New Roman" panose="02020503050405090304" pitchFamily="18" charset="0"/>
                <a:ea typeface="宋体" pitchFamily="2" charset="-122"/>
              </a:endParaRPr>
            </a:p>
          </p:txBody>
        </p:sp>
        <p:grpSp>
          <p:nvGrpSpPr>
            <p:cNvPr id="4140" name="Group 44"/>
            <p:cNvGrpSpPr/>
            <p:nvPr/>
          </p:nvGrpSpPr>
          <p:grpSpPr bwMode="auto">
            <a:xfrm>
              <a:off x="2135" y="2138"/>
              <a:ext cx="768" cy="384"/>
              <a:chOff x="576" y="1152"/>
              <a:chExt cx="768" cy="384"/>
            </a:xfrm>
          </p:grpSpPr>
          <p:sp>
            <p:nvSpPr>
              <p:cNvPr id="4141" name="Text Box 45"/>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4142" name="Text Box 46"/>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4143" name="Text Box 47"/>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a:t>
                </a:r>
                <a:r>
                  <a:rPr kumimoji="1" lang="en-US" altLang="zh-CN" sz="2400" b="1">
                    <a:solidFill>
                      <a:schemeClr val="tx1"/>
                    </a:solidFill>
                    <a:latin typeface="Times New Roman" panose="02020503050405090304" pitchFamily="18" charset="0"/>
                    <a:ea typeface="宋体" pitchFamily="2" charset="-122"/>
                  </a:rPr>
                  <a:t> </a:t>
                </a:r>
                <a:r>
                  <a:rPr kumimoji="1" lang="en-US" altLang="zh-CN" sz="2400" b="1" baseline="-25000">
                    <a:solidFill>
                      <a:schemeClr val="tx1"/>
                    </a:solidFill>
                    <a:latin typeface="Times New Roman" panose="02020503050405090304" pitchFamily="18" charset="0"/>
                    <a:ea typeface="宋体" pitchFamily="2" charset="-122"/>
                  </a:rPr>
                  <a:t>k</a:t>
                </a:r>
                <a:endParaRPr kumimoji="1" lang="en-US" altLang="zh-CN" sz="2400" b="1" baseline="-25000">
                  <a:solidFill>
                    <a:schemeClr val="tx1"/>
                  </a:solidFill>
                  <a:latin typeface="Times New Roman" panose="02020503050405090304" pitchFamily="18" charset="0"/>
                  <a:ea typeface="宋体" pitchFamily="2" charset="-122"/>
                </a:endParaRPr>
              </a:p>
            </p:txBody>
          </p:sp>
        </p:grpSp>
        <p:sp>
          <p:nvSpPr>
            <p:cNvPr id="4144" name="Text Box 48"/>
            <p:cNvSpPr txBox="1">
              <a:spLocks noChangeArrowheads="1"/>
            </p:cNvSpPr>
            <p:nvPr/>
          </p:nvSpPr>
          <p:spPr bwMode="auto">
            <a:xfrm>
              <a:off x="874" y="2205"/>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4145" name="Rectangle 49"/>
            <p:cNvSpPr>
              <a:spLocks noChangeArrowheads="1"/>
            </p:cNvSpPr>
            <p:nvPr/>
          </p:nvSpPr>
          <p:spPr bwMode="auto">
            <a:xfrm rot="5400000">
              <a:off x="3262" y="1938"/>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146" name="Rectangle 50"/>
            <p:cNvSpPr>
              <a:spLocks noChangeArrowheads="1"/>
            </p:cNvSpPr>
            <p:nvPr/>
          </p:nvSpPr>
          <p:spPr bwMode="auto">
            <a:xfrm rot="5400000">
              <a:off x="2422" y="1938"/>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147" name="Line 51"/>
            <p:cNvSpPr>
              <a:spLocks noChangeShapeType="1"/>
            </p:cNvSpPr>
            <p:nvPr/>
          </p:nvSpPr>
          <p:spPr bwMode="auto">
            <a:xfrm>
              <a:off x="1175" y="2042"/>
              <a:ext cx="33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48" name="Line 52"/>
            <p:cNvSpPr>
              <a:spLocks noChangeShapeType="1"/>
            </p:cNvSpPr>
            <p:nvPr/>
          </p:nvSpPr>
          <p:spPr bwMode="auto">
            <a:xfrm>
              <a:off x="1771" y="2042"/>
              <a:ext cx="2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49" name="Line 53"/>
            <p:cNvSpPr>
              <a:spLocks noChangeShapeType="1"/>
            </p:cNvSpPr>
            <p:nvPr/>
          </p:nvSpPr>
          <p:spPr bwMode="auto">
            <a:xfrm>
              <a:off x="2951" y="2042"/>
              <a:ext cx="2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50" name="Line 54"/>
            <p:cNvSpPr>
              <a:spLocks noChangeShapeType="1"/>
            </p:cNvSpPr>
            <p:nvPr/>
          </p:nvSpPr>
          <p:spPr bwMode="auto">
            <a:xfrm>
              <a:off x="1991" y="2042"/>
              <a:ext cx="33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51" name="Line 55"/>
            <p:cNvSpPr>
              <a:spLocks noChangeShapeType="1"/>
            </p:cNvSpPr>
            <p:nvPr/>
          </p:nvSpPr>
          <p:spPr bwMode="auto">
            <a:xfrm>
              <a:off x="2615" y="2042"/>
              <a:ext cx="33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4152" name="Group 56"/>
            <p:cNvGrpSpPr/>
            <p:nvPr/>
          </p:nvGrpSpPr>
          <p:grpSpPr bwMode="auto">
            <a:xfrm>
              <a:off x="1319" y="2138"/>
              <a:ext cx="768" cy="384"/>
              <a:chOff x="576" y="1152"/>
              <a:chExt cx="768" cy="384"/>
            </a:xfrm>
          </p:grpSpPr>
          <p:sp>
            <p:nvSpPr>
              <p:cNvPr id="4153" name="Text Box 57"/>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4154" name="Text Box 58"/>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4155" name="Text Box 59"/>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grpSp>
        <p:grpSp>
          <p:nvGrpSpPr>
            <p:cNvPr id="4156" name="Group 60"/>
            <p:cNvGrpSpPr/>
            <p:nvPr/>
          </p:nvGrpSpPr>
          <p:grpSpPr bwMode="auto">
            <a:xfrm>
              <a:off x="2999" y="2138"/>
              <a:ext cx="768" cy="384"/>
              <a:chOff x="576" y="1152"/>
              <a:chExt cx="768" cy="384"/>
            </a:xfrm>
          </p:grpSpPr>
          <p:sp>
            <p:nvSpPr>
              <p:cNvPr id="4157" name="Text Box 61"/>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4158" name="Text Box 62"/>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4159" name="Text Box 63"/>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a:t>
                </a:r>
                <a:r>
                  <a:rPr kumimoji="1" lang="en-US" altLang="zh-CN" sz="2400" b="1" i="1" baseline="-25000">
                    <a:solidFill>
                      <a:schemeClr val="tx1"/>
                    </a:solidFill>
                    <a:latin typeface="Times New Roman" panose="02020503050405090304" pitchFamily="18" charset="0"/>
                    <a:ea typeface="宋体" pitchFamily="2" charset="-122"/>
                  </a:rPr>
                  <a:t>n</a:t>
                </a:r>
                <a:endParaRPr kumimoji="1" lang="en-US" altLang="zh-CN" sz="2400" b="1" i="1" baseline="-25000">
                  <a:solidFill>
                    <a:schemeClr val="tx1"/>
                  </a:solidFill>
                  <a:latin typeface="Times New Roman" panose="02020503050405090304" pitchFamily="18" charset="0"/>
                  <a:ea typeface="宋体" pitchFamily="2" charset="-122"/>
                </a:endParaRPr>
              </a:p>
            </p:txBody>
          </p:sp>
        </p:grpSp>
        <p:sp>
          <p:nvSpPr>
            <p:cNvPr id="4160" name="Line 64"/>
            <p:cNvSpPr>
              <a:spLocks noChangeShapeType="1"/>
            </p:cNvSpPr>
            <p:nvPr/>
          </p:nvSpPr>
          <p:spPr bwMode="auto">
            <a:xfrm>
              <a:off x="3451" y="2042"/>
              <a:ext cx="31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61" name="Line 65"/>
            <p:cNvSpPr>
              <a:spLocks noChangeShapeType="1"/>
            </p:cNvSpPr>
            <p:nvPr/>
          </p:nvSpPr>
          <p:spPr bwMode="auto">
            <a:xfrm>
              <a:off x="3753" y="2042"/>
              <a:ext cx="0" cy="57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62" name="Line 66"/>
            <p:cNvSpPr>
              <a:spLocks noChangeShapeType="1"/>
            </p:cNvSpPr>
            <p:nvPr/>
          </p:nvSpPr>
          <p:spPr bwMode="auto">
            <a:xfrm>
              <a:off x="1189" y="2042"/>
              <a:ext cx="0" cy="57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4163" name="Text Box 67"/>
            <p:cNvSpPr txBox="1">
              <a:spLocks noChangeArrowheads="1"/>
            </p:cNvSpPr>
            <p:nvPr/>
          </p:nvSpPr>
          <p:spPr bwMode="auto">
            <a:xfrm>
              <a:off x="2375" y="2666"/>
              <a:ext cx="32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4164" name="Text Box 68"/>
            <p:cNvSpPr txBox="1">
              <a:spLocks noChangeArrowheads="1"/>
            </p:cNvSpPr>
            <p:nvPr/>
          </p:nvSpPr>
          <p:spPr bwMode="auto">
            <a:xfrm>
              <a:off x="2279" y="170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a:t>
              </a:r>
              <a:r>
                <a:rPr kumimoji="1" lang="en-US" altLang="zh-CN" sz="2400" b="1" baseline="-25000">
                  <a:solidFill>
                    <a:schemeClr val="tx1"/>
                  </a:solidFill>
                  <a:latin typeface="Times New Roman" panose="02020503050405090304" pitchFamily="18" charset="0"/>
                  <a:ea typeface="宋体" pitchFamily="2" charset="-122"/>
                </a:rPr>
                <a:t>k</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4166" name="Oval 70"/>
            <p:cNvSpPr>
              <a:spLocks noChangeArrowheads="1"/>
            </p:cNvSpPr>
            <p:nvPr/>
          </p:nvSpPr>
          <p:spPr bwMode="auto">
            <a:xfrm>
              <a:off x="3719" y="2618"/>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167" name="Oval 71"/>
            <p:cNvSpPr>
              <a:spLocks noChangeArrowheads="1"/>
            </p:cNvSpPr>
            <p:nvPr/>
          </p:nvSpPr>
          <p:spPr bwMode="auto">
            <a:xfrm>
              <a:off x="1155" y="2618"/>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4183" name="Line 87"/>
            <p:cNvSpPr>
              <a:spLocks noChangeShapeType="1"/>
            </p:cNvSpPr>
            <p:nvPr/>
          </p:nvSpPr>
          <p:spPr bwMode="auto">
            <a:xfrm flipV="1">
              <a:off x="1066" y="2160"/>
              <a:ext cx="0" cy="40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4" name="灯片编号占位符 3"/>
          <p:cNvSpPr>
            <a:spLocks noGrp="1"/>
          </p:cNvSpPr>
          <p:nvPr>
            <p:ph type="sldNum" sz="quarter" idx="12"/>
            <p:custDataLst>
              <p:tags r:id="rId3"/>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33"/>
                                        </p:tgtEl>
                                        <p:attrNameLst>
                                          <p:attrName>style.visibility</p:attrName>
                                        </p:attrNameLst>
                                      </p:cBhvr>
                                      <p:to>
                                        <p:strVal val="visible"/>
                                      </p:to>
                                    </p:set>
                                    <p:animEffect transition="in" filter="wipe(left)">
                                      <p:cBhvr>
                                        <p:cTn id="11" dur="2000"/>
                                        <p:tgtEl>
                                          <p:spTgt spid="413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4132"/>
                                        </p:tgtEl>
                                        <p:attrNameLst>
                                          <p:attrName>style.visibility</p:attrName>
                                        </p:attrNameLst>
                                      </p:cBhvr>
                                      <p:to>
                                        <p:strVal val="visible"/>
                                      </p:to>
                                    </p:set>
                                    <p:anim calcmode="lin" valueType="num">
                                      <p:cBhvr additive="base">
                                        <p:cTn id="16" dur="500" fill="hold"/>
                                        <p:tgtEl>
                                          <p:spTgt spid="4132"/>
                                        </p:tgtEl>
                                        <p:attrNameLst>
                                          <p:attrName>ppt_x</p:attrName>
                                        </p:attrNameLst>
                                      </p:cBhvr>
                                      <p:tavLst>
                                        <p:tav tm="0">
                                          <p:val>
                                            <p:strVal val="0-#ppt_w/2"/>
                                          </p:val>
                                        </p:tav>
                                        <p:tav tm="100000">
                                          <p:val>
                                            <p:strVal val="#ppt_x"/>
                                          </p:val>
                                        </p:tav>
                                      </p:tavLst>
                                    </p:anim>
                                    <p:anim calcmode="lin" valueType="num">
                                      <p:cBhvr additive="base">
                                        <p:cTn id="17" dur="500" fill="hold"/>
                                        <p:tgtEl>
                                          <p:spTgt spid="413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84"/>
                                        </p:tgtEl>
                                        <p:attrNameLst>
                                          <p:attrName>style.visibility</p:attrName>
                                        </p:attrNameLst>
                                      </p:cBhvr>
                                      <p:to>
                                        <p:strVal val="visible"/>
                                      </p:to>
                                    </p:set>
                                    <p:animEffect transition="in" filter="blinds(horizontal)">
                                      <p:cBhvr>
                                        <p:cTn id="22" dur="500"/>
                                        <p:tgtEl>
                                          <p:spTgt spid="41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68"/>
                                        </p:tgtEl>
                                        <p:attrNameLst>
                                          <p:attrName>style.visibility</p:attrName>
                                        </p:attrNameLst>
                                      </p:cBhvr>
                                      <p:to>
                                        <p:strVal val="visible"/>
                                      </p:to>
                                    </p:set>
                                    <p:animEffect transition="in" filter="wipe(left)">
                                      <p:cBhvr>
                                        <p:cTn id="27" dur="2000"/>
                                        <p:tgtEl>
                                          <p:spTgt spid="41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69"/>
                                        </p:tgtEl>
                                        <p:attrNameLst>
                                          <p:attrName>style.visibility</p:attrName>
                                        </p:attrNameLst>
                                      </p:cBhvr>
                                      <p:to>
                                        <p:strVal val="visible"/>
                                      </p:to>
                                    </p:set>
                                    <p:animEffect transition="in" filter="wipe(left)">
                                      <p:cBhvr>
                                        <p:cTn id="32" dur="2000"/>
                                        <p:tgtEl>
                                          <p:spTgt spid="41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70"/>
                                        </p:tgtEl>
                                        <p:attrNameLst>
                                          <p:attrName>style.visibility</p:attrName>
                                        </p:attrNameLst>
                                      </p:cBhvr>
                                      <p:to>
                                        <p:strVal val="visible"/>
                                      </p:to>
                                    </p:set>
                                    <p:animEffect transition="in" filter="wipe(left)">
                                      <p:cBhvr>
                                        <p:cTn id="37" dur="3000"/>
                                        <p:tgtEl>
                                          <p:spTgt spid="4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autoUpdateAnimBg="0"/>
      <p:bldP spid="4132" grpId="0" animBg="1" autoUpdateAnimBg="0"/>
      <p:bldP spid="4133" grpId="0" animBg="1" autoUpdateAnimBg="0"/>
      <p:bldP spid="4168" grpId="0" autoUpdateAnimBg="0"/>
      <p:bldP spid="41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2135189" y="3201670"/>
            <a:ext cx="2232025" cy="457200"/>
          </a:xfrm>
          <a:prstGeom prst="rect">
            <a:avLst/>
          </a:prstGeom>
          <a:solidFill>
            <a:srgbClr val="FFFF00"/>
          </a:solidFill>
          <a:ln>
            <a:noFill/>
          </a:ln>
          <a:effectLst/>
        </p:spPr>
        <p:txBody>
          <a:bodyPr anchor="ctr">
            <a:spAutoFit/>
          </a:bodyPr>
          <a:lstStyle/>
          <a:p>
            <a:pPr algn="ctr" defTabSz="914400" fontAlgn="base">
              <a:spcBef>
                <a:spcPct val="0"/>
              </a:spcBef>
              <a:spcAft>
                <a:spcPct val="0"/>
              </a:spcAft>
            </a:pPr>
            <a:r>
              <a:rPr kumimoji="1" lang="en-US" altLang="zh-CN" sz="2400" b="1">
                <a:solidFill>
                  <a:schemeClr val="tx1"/>
                </a:solidFill>
                <a:latin typeface="Times New Roman" panose="02020503050405090304" pitchFamily="18" charset="0"/>
                <a:ea typeface="宋体" pitchFamily="2" charset="-122"/>
              </a:rPr>
              <a:t> </a:t>
            </a:r>
            <a:r>
              <a:rPr kumimoji="1" lang="zh-CN" altLang="en-US" sz="2400" b="1">
                <a:solidFill>
                  <a:schemeClr val="tx1"/>
                </a:solidFill>
                <a:latin typeface="Times New Roman" panose="02020503050405090304" pitchFamily="18" charset="0"/>
                <a:ea typeface="宋体" pitchFamily="2" charset="-122"/>
              </a:rPr>
              <a:t>由欧姆定律</a:t>
            </a:r>
            <a:endParaRPr kumimoji="1" lang="zh-CN" altLang="en-US" sz="2400" b="1">
              <a:solidFill>
                <a:schemeClr val="tx1"/>
              </a:solidFill>
              <a:latin typeface="Times New Roman" panose="02020503050405090304" pitchFamily="18" charset="0"/>
              <a:ea typeface="宋体" pitchFamily="2" charset="-122"/>
            </a:endParaRPr>
          </a:p>
        </p:txBody>
      </p:sp>
      <p:sp>
        <p:nvSpPr>
          <p:cNvPr id="5128" name="Text Box 8"/>
          <p:cNvSpPr txBox="1">
            <a:spLocks noChangeArrowheads="1"/>
          </p:cNvSpPr>
          <p:nvPr/>
        </p:nvSpPr>
        <p:spPr bwMode="auto">
          <a:xfrm>
            <a:off x="1631951" y="5851208"/>
            <a:ext cx="1800225" cy="51911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defTabSz="914400" fontAlgn="base">
              <a:spcBef>
                <a:spcPct val="0"/>
              </a:spcBef>
              <a:spcAft>
                <a:spcPct val="0"/>
              </a:spcAft>
            </a:pPr>
            <a:r>
              <a:rPr kumimoji="1" lang="zh-CN" altLang="en-US" sz="2800" b="1">
                <a:solidFill>
                  <a:srgbClr val="FFFFFF"/>
                </a:solidFill>
                <a:latin typeface="Times New Roman" panose="02020503050405090304" pitchFamily="18" charset="0"/>
                <a:ea typeface="黑体" pitchFamily="49" charset="-122"/>
              </a:rPr>
              <a:t>结论：</a:t>
            </a:r>
            <a:endParaRPr kumimoji="1" lang="zh-CN" altLang="en-US" sz="2800" b="1">
              <a:solidFill>
                <a:srgbClr val="FFFFFF"/>
              </a:solidFill>
              <a:latin typeface="Times New Roman" panose="02020503050405090304" pitchFamily="18" charset="0"/>
              <a:ea typeface="宋体" pitchFamily="2" charset="-122"/>
            </a:endParaRPr>
          </a:p>
        </p:txBody>
      </p:sp>
      <p:grpSp>
        <p:nvGrpSpPr>
          <p:cNvPr id="5131" name="Group 11"/>
          <p:cNvGrpSpPr/>
          <p:nvPr/>
        </p:nvGrpSpPr>
        <p:grpSpPr bwMode="auto">
          <a:xfrm>
            <a:off x="6629400" y="1801495"/>
            <a:ext cx="1066800" cy="685800"/>
            <a:chOff x="1488" y="720"/>
            <a:chExt cx="672" cy="432"/>
          </a:xfrm>
        </p:grpSpPr>
        <p:sp>
          <p:nvSpPr>
            <p:cNvPr id="5132" name="AutoShape 12"/>
            <p:cNvSpPr>
              <a:spLocks noChangeArrowheads="1"/>
            </p:cNvSpPr>
            <p:nvPr/>
          </p:nvSpPr>
          <p:spPr bwMode="auto">
            <a:xfrm>
              <a:off x="1488" y="960"/>
              <a:ext cx="672" cy="192"/>
            </a:xfrm>
            <a:prstGeom prst="rightArrow">
              <a:avLst>
                <a:gd name="adj1" fmla="val 50000"/>
                <a:gd name="adj2" fmla="val 87500"/>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33" name="Text Box 13"/>
            <p:cNvSpPr txBox="1">
              <a:spLocks noChangeArrowheads="1"/>
            </p:cNvSpPr>
            <p:nvPr/>
          </p:nvSpPr>
          <p:spPr bwMode="auto">
            <a:xfrm>
              <a:off x="1536" y="720"/>
              <a:ext cx="57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chemeClr val="tx1"/>
                  </a:solidFill>
                  <a:latin typeface="Times New Roman" panose="02020503050405090304" pitchFamily="18" charset="0"/>
                  <a:ea typeface="宋体" pitchFamily="2" charset="-122"/>
                </a:rPr>
                <a:t>等效</a:t>
              </a:r>
              <a:endParaRPr kumimoji="1" lang="zh-CN" altLang="en-US" sz="2400" b="1">
                <a:solidFill>
                  <a:schemeClr val="tx1"/>
                </a:solidFill>
                <a:latin typeface="Times New Roman" panose="02020503050405090304" pitchFamily="18" charset="0"/>
                <a:ea typeface="宋体" pitchFamily="2" charset="-122"/>
              </a:endParaRPr>
            </a:p>
          </p:txBody>
        </p:sp>
      </p:grpSp>
      <p:sp>
        <p:nvSpPr>
          <p:cNvPr id="5134" name="Rectangle 14"/>
          <p:cNvSpPr>
            <a:spLocks noChangeArrowheads="1"/>
          </p:cNvSpPr>
          <p:nvPr/>
        </p:nvSpPr>
        <p:spPr bwMode="auto">
          <a:xfrm>
            <a:off x="3000376" y="6370320"/>
            <a:ext cx="5688013" cy="457200"/>
          </a:xfrm>
          <a:prstGeom prst="rect">
            <a:avLst/>
          </a:prstGeom>
          <a:solidFill>
            <a:srgbClr val="C00000"/>
          </a:solidFill>
          <a:ln>
            <a:noFill/>
          </a:ln>
          <a:effectLst/>
        </p:spPr>
        <p:txBody>
          <a:bodyPr anchor="ctr">
            <a:spAutoFit/>
          </a:bodyPr>
          <a:lstStyle/>
          <a:p>
            <a:pPr algn="ctr" defTabSz="914400" fontAlgn="base">
              <a:spcBef>
                <a:spcPct val="0"/>
              </a:spcBef>
              <a:spcAft>
                <a:spcPct val="0"/>
              </a:spcAft>
            </a:pPr>
            <a:r>
              <a:rPr kumimoji="1" lang="zh-CN" altLang="en-US" sz="2400" b="1" dirty="0">
                <a:solidFill>
                  <a:srgbClr val="FFCC00"/>
                </a:solidFill>
                <a:latin typeface="Times New Roman" panose="02020503050405090304" pitchFamily="18" charset="0"/>
                <a:ea typeface="宋体" pitchFamily="2" charset="-122"/>
                <a:sym typeface="Symbol" panose="05050102010706020507" pitchFamily="18" charset="2"/>
              </a:rPr>
              <a:t>串联电路的总电阻等于各分电阻之和。  </a:t>
            </a:r>
            <a:endParaRPr kumimoji="1" lang="zh-CN" altLang="en-US" sz="2400" b="1" dirty="0">
              <a:solidFill>
                <a:srgbClr val="FFCC00"/>
              </a:solidFill>
              <a:latin typeface="Times New Roman" panose="02020503050405090304" pitchFamily="18" charset="0"/>
              <a:ea typeface="宋体" pitchFamily="2" charset="-122"/>
              <a:sym typeface="Symbol" panose="05050102010706020507" pitchFamily="18" charset="2"/>
            </a:endParaRPr>
          </a:p>
        </p:txBody>
      </p:sp>
      <p:sp>
        <p:nvSpPr>
          <p:cNvPr id="5135" name="Text Box 15"/>
          <p:cNvSpPr txBox="1">
            <a:spLocks noChangeArrowheads="1"/>
          </p:cNvSpPr>
          <p:nvPr/>
        </p:nvSpPr>
        <p:spPr bwMode="auto">
          <a:xfrm>
            <a:off x="2133600" y="582295"/>
            <a:ext cx="2738438" cy="523220"/>
          </a:xfrm>
          <a:prstGeom prst="rect">
            <a:avLst/>
          </a:prstGeom>
          <a:noFill/>
          <a:ln w="38100">
            <a:solidFill>
              <a:srgbClr val="66FFFF"/>
            </a:solidFill>
            <a:miter lim="800000"/>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rgbClr val="FF0000"/>
                </a:solidFill>
                <a:latin typeface="仿宋_GB2312" pitchFamily="49" charset="-122"/>
                <a:ea typeface="仿宋_GB2312" pitchFamily="49" charset="-122"/>
              </a:rPr>
              <a:t>(2) </a:t>
            </a:r>
            <a:r>
              <a:rPr kumimoji="1" lang="zh-CN" altLang="en-US" sz="2800" b="1">
                <a:solidFill>
                  <a:srgbClr val="FF0000"/>
                </a:solidFill>
                <a:latin typeface="仿宋_GB2312" pitchFamily="49" charset="-122"/>
                <a:ea typeface="仿宋_GB2312" pitchFamily="49" charset="-122"/>
              </a:rPr>
              <a:t>等效电阻</a:t>
            </a:r>
            <a:endParaRPr kumimoji="1" lang="zh-CN" altLang="en-US" sz="2800" b="1">
              <a:solidFill>
                <a:srgbClr val="FF0000"/>
              </a:solidFill>
              <a:latin typeface="仿宋_GB2312" pitchFamily="49" charset="-122"/>
              <a:ea typeface="仿宋_GB2312" pitchFamily="49" charset="-122"/>
            </a:endParaRPr>
          </a:p>
        </p:txBody>
      </p:sp>
      <p:grpSp>
        <p:nvGrpSpPr>
          <p:cNvPr id="5170" name="Group 50"/>
          <p:cNvGrpSpPr/>
          <p:nvPr/>
        </p:nvGrpSpPr>
        <p:grpSpPr bwMode="auto">
          <a:xfrm>
            <a:off x="7824788" y="1114108"/>
            <a:ext cx="2438400" cy="2119312"/>
            <a:chOff x="3984" y="672"/>
            <a:chExt cx="1536" cy="1335"/>
          </a:xfrm>
        </p:grpSpPr>
        <p:sp>
          <p:nvSpPr>
            <p:cNvPr id="5171" name="Text Box 51"/>
            <p:cNvSpPr txBox="1">
              <a:spLocks noChangeArrowheads="1"/>
            </p:cNvSpPr>
            <p:nvPr/>
          </p:nvSpPr>
          <p:spPr bwMode="auto">
            <a:xfrm>
              <a:off x="4752" y="1680"/>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5172" name="Text Box 52"/>
            <p:cNvSpPr txBox="1">
              <a:spLocks noChangeArrowheads="1"/>
            </p:cNvSpPr>
            <p:nvPr/>
          </p:nvSpPr>
          <p:spPr bwMode="auto">
            <a:xfrm rot="-5400000">
              <a:off x="4220" y="1635"/>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5173" name="Text Box 53"/>
            <p:cNvSpPr txBox="1">
              <a:spLocks noChangeArrowheads="1"/>
            </p:cNvSpPr>
            <p:nvPr/>
          </p:nvSpPr>
          <p:spPr bwMode="auto">
            <a:xfrm>
              <a:off x="5328" y="1584"/>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5174" name="Rectangle 54"/>
            <p:cNvSpPr>
              <a:spLocks noChangeArrowheads="1"/>
            </p:cNvSpPr>
            <p:nvPr/>
          </p:nvSpPr>
          <p:spPr bwMode="auto">
            <a:xfrm rot="16200000">
              <a:off x="4793" y="986"/>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75" name="Line 55"/>
            <p:cNvSpPr>
              <a:spLocks noChangeShapeType="1"/>
            </p:cNvSpPr>
            <p:nvPr/>
          </p:nvSpPr>
          <p:spPr bwMode="auto">
            <a:xfrm rot="-5400000">
              <a:off x="4070" y="1368"/>
              <a:ext cx="52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76" name="Line 56"/>
            <p:cNvSpPr>
              <a:spLocks noChangeShapeType="1"/>
            </p:cNvSpPr>
            <p:nvPr/>
          </p:nvSpPr>
          <p:spPr bwMode="auto">
            <a:xfrm rot="-5400000">
              <a:off x="4520" y="903"/>
              <a:ext cx="1" cy="402"/>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77" name="Line 57"/>
            <p:cNvSpPr>
              <a:spLocks noChangeShapeType="1"/>
            </p:cNvSpPr>
            <p:nvPr/>
          </p:nvSpPr>
          <p:spPr bwMode="auto">
            <a:xfrm rot="5400000" flipV="1">
              <a:off x="5201" y="881"/>
              <a:ext cx="1" cy="44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78" name="Text Box 58"/>
            <p:cNvSpPr txBox="1">
              <a:spLocks noChangeArrowheads="1"/>
            </p:cNvSpPr>
            <p:nvPr/>
          </p:nvSpPr>
          <p:spPr bwMode="auto">
            <a:xfrm>
              <a:off x="4704" y="672"/>
              <a:ext cx="6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latinLnBrk="1">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 </a:t>
              </a:r>
              <a:r>
                <a:rPr kumimoji="1" lang="en-US" altLang="zh-CN" sz="2800" b="1" baseline="-25000">
                  <a:solidFill>
                    <a:schemeClr val="tx1"/>
                  </a:solidFill>
                  <a:latin typeface="Times New Roman" panose="02020503050405090304" pitchFamily="18" charset="0"/>
                  <a:ea typeface="宋体" pitchFamily="2" charset="-122"/>
                </a:rPr>
                <a:t>e q</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5179" name="Line 59"/>
            <p:cNvSpPr>
              <a:spLocks noChangeShapeType="1"/>
            </p:cNvSpPr>
            <p:nvPr/>
          </p:nvSpPr>
          <p:spPr bwMode="auto">
            <a:xfrm rot="-5400000">
              <a:off x="4032" y="1392"/>
              <a:ext cx="384" cy="0"/>
            </a:xfrm>
            <a:prstGeom prst="line">
              <a:avLst/>
            </a:prstGeom>
            <a:noFill/>
            <a:ln w="57150">
              <a:solidFill>
                <a:srgbClr val="66FFFF"/>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80" name="Text Box 60"/>
            <p:cNvSpPr txBox="1">
              <a:spLocks noChangeArrowheads="1"/>
            </p:cNvSpPr>
            <p:nvPr/>
          </p:nvSpPr>
          <p:spPr bwMode="auto">
            <a:xfrm>
              <a:off x="3984" y="1296"/>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5181" name="Oval 61"/>
            <p:cNvSpPr>
              <a:spLocks noChangeArrowheads="1"/>
            </p:cNvSpPr>
            <p:nvPr/>
          </p:nvSpPr>
          <p:spPr bwMode="auto">
            <a:xfrm>
              <a:off x="4300" y="1632"/>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82" name="Line 62"/>
            <p:cNvSpPr>
              <a:spLocks noChangeShapeType="1"/>
            </p:cNvSpPr>
            <p:nvPr/>
          </p:nvSpPr>
          <p:spPr bwMode="auto">
            <a:xfrm rot="-5400000">
              <a:off x="5160" y="1368"/>
              <a:ext cx="52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83" name="Oval 63"/>
            <p:cNvSpPr>
              <a:spLocks noChangeArrowheads="1"/>
            </p:cNvSpPr>
            <p:nvPr/>
          </p:nvSpPr>
          <p:spPr bwMode="auto">
            <a:xfrm>
              <a:off x="5390" y="1632"/>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5184" name="Group 64"/>
          <p:cNvGrpSpPr/>
          <p:nvPr/>
        </p:nvGrpSpPr>
        <p:grpSpPr bwMode="auto">
          <a:xfrm>
            <a:off x="1774825" y="1185546"/>
            <a:ext cx="4800600" cy="2043113"/>
            <a:chOff x="1056" y="2304"/>
            <a:chExt cx="3024" cy="1287"/>
          </a:xfrm>
        </p:grpSpPr>
        <p:sp>
          <p:nvSpPr>
            <p:cNvPr id="5185" name="Rectangle 65"/>
            <p:cNvSpPr>
              <a:spLocks noChangeArrowheads="1"/>
            </p:cNvSpPr>
            <p:nvPr/>
          </p:nvSpPr>
          <p:spPr bwMode="auto">
            <a:xfrm rot="5400000">
              <a:off x="1799" y="2536"/>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86" name="Text Box 66"/>
            <p:cNvSpPr txBox="1">
              <a:spLocks noChangeArrowheads="1"/>
            </p:cNvSpPr>
            <p:nvPr/>
          </p:nvSpPr>
          <p:spPr bwMode="auto">
            <a:xfrm>
              <a:off x="1296" y="326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5187" name="Text Box 67"/>
            <p:cNvSpPr txBox="1">
              <a:spLocks noChangeArrowheads="1"/>
            </p:cNvSpPr>
            <p:nvPr/>
          </p:nvSpPr>
          <p:spPr bwMode="auto">
            <a:xfrm>
              <a:off x="3888" y="321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5188" name="Text Box 68"/>
            <p:cNvSpPr txBox="1">
              <a:spLocks noChangeArrowheads="1"/>
            </p:cNvSpPr>
            <p:nvPr/>
          </p:nvSpPr>
          <p:spPr bwMode="auto">
            <a:xfrm>
              <a:off x="1680"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5189" name="Text Box 69"/>
            <p:cNvSpPr txBox="1">
              <a:spLocks noChangeArrowheads="1"/>
            </p:cNvSpPr>
            <p:nvPr/>
          </p:nvSpPr>
          <p:spPr bwMode="auto">
            <a:xfrm>
              <a:off x="3360"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 </a:t>
              </a:r>
              <a:r>
                <a:rPr kumimoji="1" lang="en-US" altLang="zh-CN" sz="2400" b="1" i="1" baseline="-25000">
                  <a:solidFill>
                    <a:schemeClr val="tx1"/>
                  </a:solidFill>
                  <a:latin typeface="Times New Roman" panose="02020503050405090304" pitchFamily="18" charset="0"/>
                  <a:ea typeface="宋体" pitchFamily="2" charset="-122"/>
                </a:rPr>
                <a:t>n</a:t>
              </a:r>
              <a:endParaRPr kumimoji="1" lang="en-US" altLang="zh-CN" sz="2400" b="1" i="1" baseline="-25000">
                <a:solidFill>
                  <a:schemeClr val="tx1"/>
                </a:solidFill>
                <a:latin typeface="Times New Roman" panose="02020503050405090304" pitchFamily="18" charset="0"/>
                <a:ea typeface="宋体" pitchFamily="2" charset="-122"/>
              </a:endParaRPr>
            </a:p>
          </p:txBody>
        </p:sp>
        <p:grpSp>
          <p:nvGrpSpPr>
            <p:cNvPr id="5190" name="Group 70"/>
            <p:cNvGrpSpPr/>
            <p:nvPr/>
          </p:nvGrpSpPr>
          <p:grpSpPr bwMode="auto">
            <a:xfrm>
              <a:off x="2352" y="2736"/>
              <a:ext cx="768" cy="384"/>
              <a:chOff x="576" y="1152"/>
              <a:chExt cx="768" cy="384"/>
            </a:xfrm>
          </p:grpSpPr>
          <p:sp>
            <p:nvSpPr>
              <p:cNvPr id="5191" name="Text Box 71"/>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5192" name="Text Box 72"/>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5193" name="Text Box 73"/>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 </a:t>
                </a:r>
                <a:r>
                  <a:rPr kumimoji="1" lang="en-US" altLang="zh-CN" sz="2400" b="1" baseline="-25000">
                    <a:solidFill>
                      <a:schemeClr val="tx1"/>
                    </a:solidFill>
                    <a:latin typeface="Times New Roman" panose="02020503050405090304" pitchFamily="18" charset="0"/>
                    <a:ea typeface="宋体" pitchFamily="2" charset="-122"/>
                  </a:rPr>
                  <a:t>k</a:t>
                </a:r>
                <a:endParaRPr kumimoji="1" lang="en-US" altLang="zh-CN" sz="2400" b="1" baseline="-25000">
                  <a:solidFill>
                    <a:schemeClr val="tx1"/>
                  </a:solidFill>
                  <a:latin typeface="Times New Roman" panose="02020503050405090304" pitchFamily="18" charset="0"/>
                  <a:ea typeface="宋体" pitchFamily="2" charset="-122"/>
                </a:endParaRPr>
              </a:p>
            </p:txBody>
          </p:sp>
        </p:grpSp>
        <p:sp>
          <p:nvSpPr>
            <p:cNvPr id="5194" name="Text Box 74"/>
            <p:cNvSpPr txBox="1">
              <a:spLocks noChangeArrowheads="1"/>
            </p:cNvSpPr>
            <p:nvPr/>
          </p:nvSpPr>
          <p:spPr bwMode="auto">
            <a:xfrm>
              <a:off x="1056" y="2880"/>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5195" name="Rectangle 75"/>
            <p:cNvSpPr>
              <a:spLocks noChangeArrowheads="1"/>
            </p:cNvSpPr>
            <p:nvPr/>
          </p:nvSpPr>
          <p:spPr bwMode="auto">
            <a:xfrm rot="5400000">
              <a:off x="3479" y="2536"/>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96" name="Rectangle 76"/>
            <p:cNvSpPr>
              <a:spLocks noChangeArrowheads="1"/>
            </p:cNvSpPr>
            <p:nvPr/>
          </p:nvSpPr>
          <p:spPr bwMode="auto">
            <a:xfrm rot="5400000">
              <a:off x="2639" y="2536"/>
              <a:ext cx="116" cy="233"/>
            </a:xfrm>
            <a:prstGeom prst="rect">
              <a:avLst/>
            </a:prstGeom>
            <a:solidFill>
              <a:srgbClr val="FF9900"/>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197" name="Line 77"/>
            <p:cNvSpPr>
              <a:spLocks noChangeShapeType="1"/>
            </p:cNvSpPr>
            <p:nvPr/>
          </p:nvSpPr>
          <p:spPr bwMode="auto">
            <a:xfrm>
              <a:off x="1392" y="2640"/>
              <a:ext cx="33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98" name="Line 78"/>
            <p:cNvSpPr>
              <a:spLocks noChangeShapeType="1"/>
            </p:cNvSpPr>
            <p:nvPr/>
          </p:nvSpPr>
          <p:spPr bwMode="auto">
            <a:xfrm>
              <a:off x="1988" y="2640"/>
              <a:ext cx="2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199" name="Line 79"/>
            <p:cNvSpPr>
              <a:spLocks noChangeShapeType="1"/>
            </p:cNvSpPr>
            <p:nvPr/>
          </p:nvSpPr>
          <p:spPr bwMode="auto">
            <a:xfrm>
              <a:off x="3168" y="2640"/>
              <a:ext cx="2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00" name="Line 80"/>
            <p:cNvSpPr>
              <a:spLocks noChangeShapeType="1"/>
            </p:cNvSpPr>
            <p:nvPr/>
          </p:nvSpPr>
          <p:spPr bwMode="auto">
            <a:xfrm>
              <a:off x="2208" y="2640"/>
              <a:ext cx="33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01" name="Line 81"/>
            <p:cNvSpPr>
              <a:spLocks noChangeShapeType="1"/>
            </p:cNvSpPr>
            <p:nvPr/>
          </p:nvSpPr>
          <p:spPr bwMode="auto">
            <a:xfrm>
              <a:off x="2832" y="2640"/>
              <a:ext cx="33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5202" name="Group 82"/>
            <p:cNvGrpSpPr/>
            <p:nvPr/>
          </p:nvGrpSpPr>
          <p:grpSpPr bwMode="auto">
            <a:xfrm>
              <a:off x="1536" y="2736"/>
              <a:ext cx="768" cy="384"/>
              <a:chOff x="576" y="1152"/>
              <a:chExt cx="768" cy="384"/>
            </a:xfrm>
          </p:grpSpPr>
          <p:sp>
            <p:nvSpPr>
              <p:cNvPr id="5203" name="Text Box 83"/>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5204" name="Text Box 84"/>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5205" name="Text Box 85"/>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grpSp>
        <p:grpSp>
          <p:nvGrpSpPr>
            <p:cNvPr id="5206" name="Group 86"/>
            <p:cNvGrpSpPr/>
            <p:nvPr/>
          </p:nvGrpSpPr>
          <p:grpSpPr bwMode="auto">
            <a:xfrm>
              <a:off x="3216" y="2736"/>
              <a:ext cx="768" cy="384"/>
              <a:chOff x="576" y="1152"/>
              <a:chExt cx="768" cy="384"/>
            </a:xfrm>
          </p:grpSpPr>
          <p:sp>
            <p:nvSpPr>
              <p:cNvPr id="5207" name="Text Box 87"/>
              <p:cNvSpPr txBox="1">
                <a:spLocks noChangeArrowheads="1"/>
              </p:cNvSpPr>
              <p:nvPr/>
            </p:nvSpPr>
            <p:spPr bwMode="auto">
              <a:xfrm>
                <a:off x="57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a:t>
                </a:r>
                <a:endParaRPr kumimoji="1" lang="en-US" altLang="zh-CN" sz="2400" b="1">
                  <a:solidFill>
                    <a:schemeClr val="tx1"/>
                  </a:solidFill>
                  <a:latin typeface="Times New Roman" panose="02020503050405090304" pitchFamily="18" charset="0"/>
                  <a:ea typeface="宋体" pitchFamily="2" charset="-122"/>
                </a:endParaRPr>
              </a:p>
            </p:txBody>
          </p:sp>
          <p:sp>
            <p:nvSpPr>
              <p:cNvPr id="5208" name="Text Box 88"/>
              <p:cNvSpPr txBox="1">
                <a:spLocks noChangeArrowheads="1"/>
              </p:cNvSpPr>
              <p:nvPr/>
            </p:nvSpPr>
            <p:spPr bwMode="auto">
              <a:xfrm>
                <a:off x="1152" y="115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_</a:t>
                </a:r>
                <a:endParaRPr kumimoji="1" lang="en-US" altLang="zh-CN" sz="2400" b="1">
                  <a:solidFill>
                    <a:schemeClr val="tx1"/>
                  </a:solidFill>
                  <a:latin typeface="Times New Roman" panose="02020503050405090304" pitchFamily="18" charset="0"/>
                  <a:ea typeface="宋体" pitchFamily="2" charset="-122"/>
                </a:endParaRPr>
              </a:p>
            </p:txBody>
          </p:sp>
          <p:sp>
            <p:nvSpPr>
              <p:cNvPr id="5209" name="Text Box 89"/>
              <p:cNvSpPr txBox="1">
                <a:spLocks noChangeArrowheads="1"/>
              </p:cNvSpPr>
              <p:nvPr/>
            </p:nvSpPr>
            <p:spPr bwMode="auto">
              <a:xfrm>
                <a:off x="816" y="124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u</a:t>
                </a:r>
                <a:r>
                  <a:rPr kumimoji="1" lang="en-US" altLang="zh-CN" sz="2400" b="1" i="1" baseline="-25000">
                    <a:solidFill>
                      <a:schemeClr val="tx1"/>
                    </a:solidFill>
                    <a:latin typeface="Times New Roman" panose="02020503050405090304" pitchFamily="18" charset="0"/>
                    <a:ea typeface="宋体" pitchFamily="2" charset="-122"/>
                  </a:rPr>
                  <a:t>n</a:t>
                </a:r>
                <a:endParaRPr kumimoji="1" lang="en-US" altLang="zh-CN" sz="2400" b="1" i="1" baseline="-25000">
                  <a:solidFill>
                    <a:schemeClr val="tx1"/>
                  </a:solidFill>
                  <a:latin typeface="Times New Roman" panose="02020503050405090304" pitchFamily="18" charset="0"/>
                  <a:ea typeface="宋体" pitchFamily="2" charset="-122"/>
                </a:endParaRPr>
              </a:p>
            </p:txBody>
          </p:sp>
        </p:grpSp>
        <p:sp>
          <p:nvSpPr>
            <p:cNvPr id="5210" name="Line 90"/>
            <p:cNvSpPr>
              <a:spLocks noChangeShapeType="1"/>
            </p:cNvSpPr>
            <p:nvPr/>
          </p:nvSpPr>
          <p:spPr bwMode="auto">
            <a:xfrm>
              <a:off x="3668" y="2640"/>
              <a:ext cx="31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11" name="Line 91"/>
            <p:cNvSpPr>
              <a:spLocks noChangeShapeType="1"/>
            </p:cNvSpPr>
            <p:nvPr/>
          </p:nvSpPr>
          <p:spPr bwMode="auto">
            <a:xfrm>
              <a:off x="3970" y="2640"/>
              <a:ext cx="0" cy="57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12" name="Line 92"/>
            <p:cNvSpPr>
              <a:spLocks noChangeShapeType="1"/>
            </p:cNvSpPr>
            <p:nvPr/>
          </p:nvSpPr>
          <p:spPr bwMode="auto">
            <a:xfrm>
              <a:off x="1406" y="2640"/>
              <a:ext cx="0" cy="57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13" name="Text Box 93"/>
            <p:cNvSpPr txBox="1">
              <a:spLocks noChangeArrowheads="1"/>
            </p:cNvSpPr>
            <p:nvPr/>
          </p:nvSpPr>
          <p:spPr bwMode="auto">
            <a:xfrm>
              <a:off x="2592" y="3264"/>
              <a:ext cx="32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5214" name="Text Box 94"/>
            <p:cNvSpPr txBox="1">
              <a:spLocks noChangeArrowheads="1"/>
            </p:cNvSpPr>
            <p:nvPr/>
          </p:nvSpPr>
          <p:spPr bwMode="auto">
            <a:xfrm>
              <a:off x="2496"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a:t>
              </a:r>
              <a:r>
                <a:rPr kumimoji="1" lang="en-US" altLang="zh-CN" sz="2400" b="1" baseline="-25000">
                  <a:solidFill>
                    <a:schemeClr val="tx1"/>
                  </a:solidFill>
                  <a:latin typeface="Times New Roman" panose="02020503050405090304" pitchFamily="18" charset="0"/>
                  <a:ea typeface="宋体" pitchFamily="2" charset="-122"/>
                </a:rPr>
                <a:t>k</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5215" name="Line 95"/>
            <p:cNvSpPr>
              <a:spLocks noChangeShapeType="1"/>
            </p:cNvSpPr>
            <p:nvPr/>
          </p:nvSpPr>
          <p:spPr bwMode="auto">
            <a:xfrm flipV="1">
              <a:off x="1248" y="2832"/>
              <a:ext cx="0" cy="336"/>
            </a:xfrm>
            <a:prstGeom prst="line">
              <a:avLst/>
            </a:prstGeom>
            <a:noFill/>
            <a:ln w="57150">
              <a:solidFill>
                <a:srgbClr val="66FFFF"/>
              </a:solidFill>
              <a:rou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5216" name="Oval 96"/>
            <p:cNvSpPr>
              <a:spLocks noChangeArrowheads="1"/>
            </p:cNvSpPr>
            <p:nvPr/>
          </p:nvSpPr>
          <p:spPr bwMode="auto">
            <a:xfrm>
              <a:off x="3936" y="3216"/>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5217" name="Oval 97"/>
            <p:cNvSpPr>
              <a:spLocks noChangeArrowheads="1"/>
            </p:cNvSpPr>
            <p:nvPr/>
          </p:nvSpPr>
          <p:spPr bwMode="auto">
            <a:xfrm>
              <a:off x="1372" y="3216"/>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aphicFrame>
        <p:nvGraphicFramePr>
          <p:cNvPr id="5218" name="Object 98"/>
          <p:cNvGraphicFramePr>
            <a:graphicFrameLocks noChangeAspect="1"/>
          </p:cNvGraphicFramePr>
          <p:nvPr/>
        </p:nvGraphicFramePr>
        <p:xfrm>
          <a:off x="1919288" y="3850958"/>
          <a:ext cx="8267700" cy="620712"/>
        </p:xfrm>
        <a:graphic>
          <a:graphicData uri="http://schemas.openxmlformats.org/presentationml/2006/ole">
            <mc:AlternateContent xmlns:mc="http://schemas.openxmlformats.org/markup-compatibility/2006">
              <mc:Choice xmlns:v="urn:schemas-microsoft-com:vml" Requires="v">
                <p:oleObj spid="_x0000_s2" name="Equation" r:id="rId1" imgW="2400300" imgH="171450" progId="Equation.3">
                  <p:embed/>
                </p:oleObj>
              </mc:Choice>
              <mc:Fallback>
                <p:oleObj name="Equation" r:id="rId1" imgW="2400300" imgH="171450" progId="Equation.3">
                  <p:embed/>
                  <p:pic>
                    <p:nvPicPr>
                      <p:cNvPr id="0" name="Object 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850958"/>
                        <a:ext cx="8267700" cy="62071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19" name="Object 99"/>
          <p:cNvGraphicFramePr>
            <a:graphicFrameLocks noChangeAspect="1"/>
          </p:cNvGraphicFramePr>
          <p:nvPr/>
        </p:nvGraphicFramePr>
        <p:xfrm>
          <a:off x="2519363" y="4684396"/>
          <a:ext cx="6602412" cy="1109663"/>
        </p:xfrm>
        <a:graphic>
          <a:graphicData uri="http://schemas.openxmlformats.org/presentationml/2006/ole">
            <mc:AlternateContent xmlns:mc="http://schemas.openxmlformats.org/markup-compatibility/2006">
              <mc:Choice xmlns:v="urn:schemas-microsoft-com:vml" Requires="v">
                <p:oleObj spid="_x0000_s3" name="Equation" r:id="rId3" imgW="1914525" imgH="314325" progId="Equation.3">
                  <p:embed/>
                </p:oleObj>
              </mc:Choice>
              <mc:Fallback>
                <p:oleObj name="Equation" r:id="rId3" imgW="1914525" imgH="314325" progId="Equation.3">
                  <p:embed/>
                  <p:pic>
                    <p:nvPicPr>
                      <p:cNvPr id="0" name="Object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4684396"/>
                        <a:ext cx="6602412" cy="110966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p:cNvSpPr>
            <a:spLocks noGrp="1"/>
          </p:cNvSpPr>
          <p:nvPr>
            <p:ph type="sldNum" sz="quarter" idx="12"/>
            <p:custDataLst>
              <p:tags r:id="rId5"/>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35"/>
                                        </p:tgtEl>
                                        <p:attrNameLst>
                                          <p:attrName>style.visibility</p:attrName>
                                        </p:attrNameLst>
                                      </p:cBhvr>
                                      <p:to>
                                        <p:strVal val="visible"/>
                                      </p:to>
                                    </p:set>
                                    <p:anim calcmode="lin" valueType="num">
                                      <p:cBhvr additive="base">
                                        <p:cTn id="7" dur="500" fill="hold"/>
                                        <p:tgtEl>
                                          <p:spTgt spid="5135"/>
                                        </p:tgtEl>
                                        <p:attrNameLst>
                                          <p:attrName>ppt_x</p:attrName>
                                        </p:attrNameLst>
                                      </p:cBhvr>
                                      <p:tavLst>
                                        <p:tav tm="0">
                                          <p:val>
                                            <p:strVal val="0-#ppt_w/2"/>
                                          </p:val>
                                        </p:tav>
                                        <p:tav tm="100000">
                                          <p:val>
                                            <p:strVal val="#ppt_x"/>
                                          </p:val>
                                        </p:tav>
                                      </p:tavLst>
                                    </p:anim>
                                    <p:anim calcmode="lin" valueType="num">
                                      <p:cBhvr additive="base">
                                        <p:cTn id="8" dur="500" fill="hold"/>
                                        <p:tgtEl>
                                          <p:spTgt spid="51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5184"/>
                                        </p:tgtEl>
                                        <p:attrNameLst>
                                          <p:attrName>style.visibility</p:attrName>
                                        </p:attrNameLst>
                                      </p:cBhvr>
                                      <p:to>
                                        <p:strVal val="visible"/>
                                      </p:to>
                                    </p:set>
                                    <p:animEffect transition="in" filter="wedge">
                                      <p:cBhvr>
                                        <p:cTn id="13" dur="2000"/>
                                        <p:tgtEl>
                                          <p:spTgt spid="518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5125"/>
                                        </p:tgtEl>
                                        <p:attrNameLst>
                                          <p:attrName>style.visibility</p:attrName>
                                        </p:attrNameLst>
                                      </p:cBhvr>
                                      <p:to>
                                        <p:strVal val="visible"/>
                                      </p:to>
                                    </p:set>
                                    <p:animEffect transition="in" filter="slide(fromRight)">
                                      <p:cBhvr>
                                        <p:cTn id="18" dur="500"/>
                                        <p:tgtEl>
                                          <p:spTgt spid="51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218"/>
                                        </p:tgtEl>
                                        <p:attrNameLst>
                                          <p:attrName>style.visibility</p:attrName>
                                        </p:attrNameLst>
                                      </p:cBhvr>
                                      <p:to>
                                        <p:strVal val="visible"/>
                                      </p:to>
                                    </p:set>
                                    <p:animEffect transition="in" filter="wipe(left)">
                                      <p:cBhvr>
                                        <p:cTn id="23" dur="3000"/>
                                        <p:tgtEl>
                                          <p:spTgt spid="52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219"/>
                                        </p:tgtEl>
                                        <p:attrNameLst>
                                          <p:attrName>style.visibility</p:attrName>
                                        </p:attrNameLst>
                                      </p:cBhvr>
                                      <p:to>
                                        <p:strVal val="visible"/>
                                      </p:to>
                                    </p:set>
                                    <p:animEffect transition="in" filter="wipe(left)">
                                      <p:cBhvr>
                                        <p:cTn id="28" dur="3000"/>
                                        <p:tgtEl>
                                          <p:spTgt spid="521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nodeType="clickEffect">
                                  <p:stCondLst>
                                    <p:cond delay="0"/>
                                  </p:stCondLst>
                                  <p:childTnLst>
                                    <p:set>
                                      <p:cBhvr>
                                        <p:cTn id="32" dur="1" fill="hold">
                                          <p:stCondLst>
                                            <p:cond delay="0"/>
                                          </p:stCondLst>
                                        </p:cTn>
                                        <p:tgtEl>
                                          <p:spTgt spid="5131"/>
                                        </p:tgtEl>
                                        <p:attrNameLst>
                                          <p:attrName>style.visibility</p:attrName>
                                        </p:attrNameLst>
                                      </p:cBhvr>
                                      <p:to>
                                        <p:strVal val="visible"/>
                                      </p:to>
                                    </p:set>
                                    <p:animEffect transition="in" filter="slide(fromLeft)">
                                      <p:cBhvr>
                                        <p:cTn id="33" dur="500"/>
                                        <p:tgtEl>
                                          <p:spTgt spid="5131"/>
                                        </p:tgtEl>
                                      </p:cBhvr>
                                    </p:animEffect>
                                  </p:childTnLst>
                                </p:cTn>
                              </p:par>
                            </p:childTnLst>
                          </p:cTn>
                        </p:par>
                        <p:par>
                          <p:cTn id="34" fill="hold">
                            <p:stCondLst>
                              <p:cond delay="500"/>
                            </p:stCondLst>
                            <p:childTnLst>
                              <p:par>
                                <p:cTn id="35" presetID="20" presetClass="entr" presetSubtype="0" fill="hold" nodeType="afterEffect">
                                  <p:stCondLst>
                                    <p:cond delay="0"/>
                                  </p:stCondLst>
                                  <p:childTnLst>
                                    <p:set>
                                      <p:cBhvr>
                                        <p:cTn id="36" dur="1" fill="hold">
                                          <p:stCondLst>
                                            <p:cond delay="0"/>
                                          </p:stCondLst>
                                        </p:cTn>
                                        <p:tgtEl>
                                          <p:spTgt spid="5170"/>
                                        </p:tgtEl>
                                        <p:attrNameLst>
                                          <p:attrName>style.visibility</p:attrName>
                                        </p:attrNameLst>
                                      </p:cBhvr>
                                      <p:to>
                                        <p:strVal val="visible"/>
                                      </p:to>
                                    </p:set>
                                    <p:animEffect transition="in" filter="wedge">
                                      <p:cBhvr>
                                        <p:cTn id="37" dur="2000"/>
                                        <p:tgtEl>
                                          <p:spTgt spid="5170"/>
                                        </p:tgtEl>
                                      </p:cBhvr>
                                    </p:animEffect>
                                  </p:childTnLst>
                                </p:cTn>
                              </p:par>
                            </p:childTnLst>
                          </p:cTn>
                        </p:par>
                      </p:childTnLst>
                    </p:cTn>
                  </p:par>
                  <p:par>
                    <p:cTn id="38" fill="hold">
                      <p:stCondLst>
                        <p:cond delay="indefinite"/>
                      </p:stCondLst>
                      <p:childTnLst>
                        <p:par>
                          <p:cTn id="39" fill="hold">
                            <p:stCondLst>
                              <p:cond delay="0"/>
                            </p:stCondLst>
                            <p:childTnLst>
                              <p:par>
                                <p:cTn id="40" presetID="51" presetClass="entr" presetSubtype="0" fill="hold" nodeType="clickEffect">
                                  <p:stCondLst>
                                    <p:cond delay="0"/>
                                  </p:stCondLst>
                                  <p:childTnLst>
                                    <p:set>
                                      <p:cBhvr>
                                        <p:cTn id="41" dur="1" fill="hold">
                                          <p:stCondLst>
                                            <p:cond delay="0"/>
                                          </p:stCondLst>
                                        </p:cTn>
                                        <p:tgtEl>
                                          <p:spTgt spid="5128"/>
                                        </p:tgtEl>
                                        <p:attrNameLst>
                                          <p:attrName>style.visibility</p:attrName>
                                        </p:attrNameLst>
                                      </p:cBhvr>
                                      <p:to>
                                        <p:strVal val="visible"/>
                                      </p:to>
                                    </p:set>
                                    <p:animEffect transition="in" filter="fade">
                                      <p:cBhvr>
                                        <p:cTn id="42" dur="770" decel="100000"/>
                                        <p:tgtEl>
                                          <p:spTgt spid="5128"/>
                                        </p:tgtEl>
                                      </p:cBhvr>
                                    </p:animEffect>
                                    <p:animScale>
                                      <p:cBhvr>
                                        <p:cTn id="43" dur="770" decel="100000"/>
                                        <p:tgtEl>
                                          <p:spTgt spid="5128"/>
                                        </p:tgtEl>
                                      </p:cBhvr>
                                      <p:from x="10000" y="10000"/>
                                      <p:to x="200000" y="450000"/>
                                    </p:animScale>
                                    <p:animScale>
                                      <p:cBhvr>
                                        <p:cTn id="44" dur="1230" accel="100000" fill="hold">
                                          <p:stCondLst>
                                            <p:cond delay="770"/>
                                          </p:stCondLst>
                                        </p:cTn>
                                        <p:tgtEl>
                                          <p:spTgt spid="5128"/>
                                        </p:tgtEl>
                                      </p:cBhvr>
                                      <p:from x="200000" y="450000"/>
                                      <p:to x="100000" y="100000"/>
                                    </p:animScale>
                                    <p:set>
                                      <p:cBhvr>
                                        <p:cTn id="45" dur="770" fill="hold"/>
                                        <p:tgtEl>
                                          <p:spTgt spid="5128"/>
                                        </p:tgtEl>
                                        <p:attrNameLst>
                                          <p:attrName>ppt_x</p:attrName>
                                        </p:attrNameLst>
                                      </p:cBhvr>
                                      <p:to>
                                        <p:strVal val="(0.5)"/>
                                      </p:to>
                                    </p:set>
                                    <p:anim from="(0.5)" to="(#ppt_x)" calcmode="lin" valueType="num">
                                      <p:cBhvr>
                                        <p:cTn id="46" dur="1230" accel="100000" fill="hold">
                                          <p:stCondLst>
                                            <p:cond delay="770"/>
                                          </p:stCondLst>
                                        </p:cTn>
                                        <p:tgtEl>
                                          <p:spTgt spid="5128"/>
                                        </p:tgtEl>
                                        <p:attrNameLst>
                                          <p:attrName>ppt_x</p:attrName>
                                        </p:attrNameLst>
                                      </p:cBhvr>
                                    </p:anim>
                                    <p:set>
                                      <p:cBhvr>
                                        <p:cTn id="47" dur="770" fill="hold"/>
                                        <p:tgtEl>
                                          <p:spTgt spid="5128"/>
                                        </p:tgtEl>
                                        <p:attrNameLst>
                                          <p:attrName>ppt_y</p:attrName>
                                        </p:attrNameLst>
                                      </p:cBhvr>
                                      <p:to>
                                        <p:strVal val="(#ppt_y+0.4)"/>
                                      </p:to>
                                    </p:set>
                                    <p:anim from="(#ppt_y+0.4)" to="(#ppt_y)" calcmode="lin" valueType="num">
                                      <p:cBhvr>
                                        <p:cTn id="48" dur="1230" accel="100000" fill="hold">
                                          <p:stCondLst>
                                            <p:cond delay="770"/>
                                          </p:stCondLst>
                                        </p:cTn>
                                        <p:tgtEl>
                                          <p:spTgt spid="5128"/>
                                        </p:tgtEl>
                                        <p:attrNameLst>
                                          <p:attrName>ppt_y</p:attrName>
                                        </p:attrNameLst>
                                      </p:cBhvr>
                                    </p:anim>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5134"/>
                                        </p:tgtEl>
                                        <p:attrNameLst>
                                          <p:attrName>style.visibility</p:attrName>
                                        </p:attrNameLst>
                                      </p:cBhvr>
                                      <p:to>
                                        <p:strVal val="visible"/>
                                      </p:to>
                                    </p:set>
                                    <p:animEffect transition="in" filter="wipe(left)">
                                      <p:cBhvr>
                                        <p:cTn id="52" dur="20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autoUpdateAnimBg="0"/>
      <p:bldP spid="5128" grpId="0"/>
      <p:bldP spid="5134" grpId="0" animBg="1" autoUpdateAnimBg="0"/>
      <p:bldP spid="51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1847850" y="610235"/>
            <a:ext cx="3600450" cy="523220"/>
          </a:xfrm>
          <a:prstGeom prst="rect">
            <a:avLst/>
          </a:prstGeom>
          <a:noFill/>
          <a:ln w="38100">
            <a:solidFill>
              <a:srgbClr val="66FFFF"/>
            </a:solidFill>
            <a:miter lim="800000"/>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rgbClr val="FF0000"/>
                </a:solidFill>
                <a:latin typeface="仿宋_GB2312" pitchFamily="49" charset="-122"/>
                <a:ea typeface="仿宋_GB2312" pitchFamily="49" charset="-122"/>
              </a:rPr>
              <a:t>(3) </a:t>
            </a:r>
            <a:r>
              <a:rPr kumimoji="1" lang="zh-CN" altLang="en-US" sz="2800" b="1">
                <a:solidFill>
                  <a:srgbClr val="FF0000"/>
                </a:solidFill>
                <a:latin typeface="仿宋_GB2312" pitchFamily="49" charset="-122"/>
                <a:ea typeface="仿宋_GB2312" pitchFamily="49" charset="-122"/>
              </a:rPr>
              <a:t>串联电阻的分压</a:t>
            </a:r>
            <a:endParaRPr kumimoji="1" lang="zh-CN" altLang="en-US" sz="2800" b="1">
              <a:solidFill>
                <a:srgbClr val="FF0000"/>
              </a:solidFill>
              <a:latin typeface="仿宋_GB2312" pitchFamily="49" charset="-122"/>
              <a:ea typeface="仿宋_GB2312" pitchFamily="49" charset="-122"/>
            </a:endParaRPr>
          </a:p>
        </p:txBody>
      </p:sp>
      <p:sp>
        <p:nvSpPr>
          <p:cNvPr id="6152" name="Text Box 8"/>
          <p:cNvSpPr txBox="1">
            <a:spLocks noChangeArrowheads="1"/>
          </p:cNvSpPr>
          <p:nvPr/>
        </p:nvSpPr>
        <p:spPr bwMode="auto">
          <a:xfrm>
            <a:off x="1992314" y="2699385"/>
            <a:ext cx="8135937" cy="457200"/>
          </a:xfrm>
          <a:prstGeom prst="rect">
            <a:avLst/>
          </a:prstGeom>
          <a:solidFill>
            <a:srgbClr val="C00000"/>
          </a:solidFill>
          <a:ln>
            <a:noFill/>
          </a:ln>
          <a:effectLst/>
        </p:spPr>
        <p:txBody>
          <a:bodyPr anchor="ctr">
            <a:spAutoFit/>
          </a:bodyPr>
          <a:lstStyle>
            <a:defPPr>
              <a:defRPr lang="en-US"/>
            </a:defPPr>
            <a:lvl1pPr algn="ctr" defTabSz="914400" fontAlgn="base">
              <a:spcBef>
                <a:spcPct val="0"/>
              </a:spcBef>
              <a:spcAft>
                <a:spcPct val="0"/>
              </a:spcAft>
              <a:defRPr kumimoji="1" sz="2400" b="1">
                <a:solidFill>
                  <a:srgbClr val="FFCC00"/>
                </a:solidFill>
                <a:latin typeface="Times New Roman" panose="02020503050405090304" pitchFamily="18" charset="0"/>
                <a:ea typeface="宋体" pitchFamily="2" charset="-122"/>
              </a:defRPr>
            </a:lvl1pPr>
          </a:lstStyle>
          <a:p>
            <a:r>
              <a:rPr lang="zh-CN" altLang="en-US" dirty="0"/>
              <a:t>说明电压与电阻成正比，因此串连电阻电路可作分压电路</a:t>
            </a:r>
            <a:endParaRPr lang="zh-CN" altLang="en-US" dirty="0"/>
          </a:p>
        </p:txBody>
      </p:sp>
      <p:grpSp>
        <p:nvGrpSpPr>
          <p:cNvPr id="6229" name="Group 85"/>
          <p:cNvGrpSpPr/>
          <p:nvPr/>
        </p:nvGrpSpPr>
        <p:grpSpPr bwMode="auto">
          <a:xfrm>
            <a:off x="2711451" y="3907474"/>
            <a:ext cx="1706563" cy="2903537"/>
            <a:chOff x="748" y="2241"/>
            <a:chExt cx="1075" cy="1829"/>
          </a:xfrm>
        </p:grpSpPr>
        <p:sp>
          <p:nvSpPr>
            <p:cNvPr id="6158" name="Rectangle 14"/>
            <p:cNvSpPr>
              <a:spLocks noChangeArrowheads="1"/>
            </p:cNvSpPr>
            <p:nvPr/>
          </p:nvSpPr>
          <p:spPr bwMode="auto">
            <a:xfrm>
              <a:off x="1295" y="2806"/>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159" name="Line 15"/>
            <p:cNvSpPr>
              <a:spLocks noChangeShapeType="1"/>
            </p:cNvSpPr>
            <p:nvPr/>
          </p:nvSpPr>
          <p:spPr bwMode="auto">
            <a:xfrm>
              <a:off x="1355" y="3066"/>
              <a:ext cx="0" cy="28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60" name="Line 16"/>
            <p:cNvSpPr>
              <a:spLocks noChangeShapeType="1"/>
            </p:cNvSpPr>
            <p:nvPr/>
          </p:nvSpPr>
          <p:spPr bwMode="auto">
            <a:xfrm flipV="1">
              <a:off x="1355" y="2538"/>
              <a:ext cx="0" cy="24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61" name="Line 17"/>
            <p:cNvSpPr>
              <a:spLocks noChangeShapeType="1"/>
            </p:cNvSpPr>
            <p:nvPr/>
          </p:nvSpPr>
          <p:spPr bwMode="auto">
            <a:xfrm>
              <a:off x="1355" y="3594"/>
              <a:ext cx="0" cy="28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62" name="Line 18"/>
            <p:cNvSpPr>
              <a:spLocks noChangeShapeType="1"/>
            </p:cNvSpPr>
            <p:nvPr/>
          </p:nvSpPr>
          <p:spPr bwMode="auto">
            <a:xfrm>
              <a:off x="839" y="3870"/>
              <a:ext cx="52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63" name="Line 19"/>
            <p:cNvSpPr>
              <a:spLocks noChangeShapeType="1"/>
            </p:cNvSpPr>
            <p:nvPr/>
          </p:nvSpPr>
          <p:spPr bwMode="auto">
            <a:xfrm flipH="1">
              <a:off x="827" y="2538"/>
              <a:ext cx="52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64" name="Rectangle 20"/>
            <p:cNvSpPr>
              <a:spLocks noChangeArrowheads="1"/>
            </p:cNvSpPr>
            <p:nvPr/>
          </p:nvSpPr>
          <p:spPr bwMode="auto">
            <a:xfrm>
              <a:off x="1295" y="3334"/>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165" name="Text Box 21"/>
            <p:cNvSpPr txBox="1">
              <a:spLocks noChangeArrowheads="1"/>
            </p:cNvSpPr>
            <p:nvPr/>
          </p:nvSpPr>
          <p:spPr bwMode="auto">
            <a:xfrm>
              <a:off x="748" y="2622"/>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6166" name="Text Box 22"/>
            <p:cNvSpPr txBox="1">
              <a:spLocks noChangeArrowheads="1"/>
            </p:cNvSpPr>
            <p:nvPr/>
          </p:nvSpPr>
          <p:spPr bwMode="auto">
            <a:xfrm>
              <a:off x="779" y="3498"/>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6167" name="Text Box 23"/>
            <p:cNvSpPr txBox="1">
              <a:spLocks noChangeArrowheads="1"/>
            </p:cNvSpPr>
            <p:nvPr/>
          </p:nvSpPr>
          <p:spPr bwMode="auto">
            <a:xfrm>
              <a:off x="755" y="3114"/>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6168" name="Text Box 24"/>
            <p:cNvSpPr txBox="1">
              <a:spLocks noChangeArrowheads="1"/>
            </p:cNvSpPr>
            <p:nvPr/>
          </p:nvSpPr>
          <p:spPr bwMode="auto">
            <a:xfrm>
              <a:off x="1439" y="2778"/>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6169" name="Text Box 25"/>
            <p:cNvSpPr txBox="1">
              <a:spLocks noChangeArrowheads="1"/>
            </p:cNvSpPr>
            <p:nvPr/>
          </p:nvSpPr>
          <p:spPr bwMode="auto">
            <a:xfrm>
              <a:off x="1415" y="3318"/>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baseline="-25000">
                <a:solidFill>
                  <a:schemeClr val="tx1"/>
                </a:solidFill>
                <a:latin typeface="Times New Roman" panose="02020503050405090304" pitchFamily="18" charset="0"/>
                <a:ea typeface="宋体" pitchFamily="2" charset="-122"/>
              </a:endParaRPr>
            </a:p>
          </p:txBody>
        </p:sp>
        <p:grpSp>
          <p:nvGrpSpPr>
            <p:cNvPr id="6228" name="Group 84"/>
            <p:cNvGrpSpPr/>
            <p:nvPr/>
          </p:nvGrpSpPr>
          <p:grpSpPr bwMode="auto">
            <a:xfrm>
              <a:off x="986" y="2586"/>
              <a:ext cx="384" cy="663"/>
              <a:chOff x="295" y="2586"/>
              <a:chExt cx="384" cy="663"/>
            </a:xfrm>
          </p:grpSpPr>
          <p:sp>
            <p:nvSpPr>
              <p:cNvPr id="6171" name="Text Box 27"/>
              <p:cNvSpPr txBox="1">
                <a:spLocks noChangeArrowheads="1"/>
              </p:cNvSpPr>
              <p:nvPr/>
            </p:nvSpPr>
            <p:spPr bwMode="auto">
              <a:xfrm>
                <a:off x="391" y="2586"/>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6172" name="Text Box 28"/>
              <p:cNvSpPr txBox="1">
                <a:spLocks noChangeArrowheads="1"/>
              </p:cNvSpPr>
              <p:nvPr/>
            </p:nvSpPr>
            <p:spPr bwMode="auto">
              <a:xfrm>
                <a:off x="391" y="2922"/>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6173" name="Text Box 29"/>
              <p:cNvSpPr txBox="1">
                <a:spLocks noChangeArrowheads="1"/>
              </p:cNvSpPr>
              <p:nvPr/>
            </p:nvSpPr>
            <p:spPr bwMode="auto">
              <a:xfrm>
                <a:off x="295" y="2778"/>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baseline="-25000">
                  <a:solidFill>
                    <a:schemeClr val="tx1"/>
                  </a:solidFill>
                  <a:latin typeface="Times New Roman" panose="02020503050405090304" pitchFamily="18" charset="0"/>
                  <a:ea typeface="宋体" pitchFamily="2" charset="-122"/>
                </a:endParaRPr>
              </a:p>
            </p:txBody>
          </p:sp>
        </p:grpSp>
        <p:sp>
          <p:nvSpPr>
            <p:cNvPr id="6174" name="Text Box 30"/>
            <p:cNvSpPr txBox="1">
              <a:spLocks noChangeArrowheads="1"/>
            </p:cNvSpPr>
            <p:nvPr/>
          </p:nvSpPr>
          <p:spPr bwMode="auto">
            <a:xfrm>
              <a:off x="1019" y="3126"/>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6175" name="Text Box 31"/>
            <p:cNvSpPr txBox="1">
              <a:spLocks noChangeArrowheads="1"/>
            </p:cNvSpPr>
            <p:nvPr/>
          </p:nvSpPr>
          <p:spPr bwMode="auto">
            <a:xfrm>
              <a:off x="1019" y="3498"/>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6176" name="Text Box 32"/>
            <p:cNvSpPr txBox="1">
              <a:spLocks noChangeArrowheads="1"/>
            </p:cNvSpPr>
            <p:nvPr/>
          </p:nvSpPr>
          <p:spPr bwMode="auto">
            <a:xfrm>
              <a:off x="983" y="3306"/>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6177" name="Line 33"/>
            <p:cNvSpPr>
              <a:spLocks noChangeShapeType="1"/>
            </p:cNvSpPr>
            <p:nvPr/>
          </p:nvSpPr>
          <p:spPr bwMode="auto">
            <a:xfrm>
              <a:off x="827" y="2538"/>
              <a:ext cx="288" cy="0"/>
            </a:xfrm>
            <a:prstGeom prst="line">
              <a:avLst/>
            </a:prstGeom>
            <a:noFill/>
            <a:ln w="5715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178" name="Text Box 34"/>
            <p:cNvSpPr txBox="1">
              <a:spLocks noChangeArrowheads="1"/>
            </p:cNvSpPr>
            <p:nvPr/>
          </p:nvSpPr>
          <p:spPr bwMode="auto">
            <a:xfrm>
              <a:off x="839" y="2241"/>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6180" name="Text Box 36"/>
            <p:cNvSpPr txBox="1">
              <a:spLocks noChangeArrowheads="1"/>
            </p:cNvSpPr>
            <p:nvPr/>
          </p:nvSpPr>
          <p:spPr bwMode="auto">
            <a:xfrm>
              <a:off x="760" y="3743"/>
              <a:ext cx="11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6206" name="Text Box 62"/>
          <p:cNvSpPr txBox="1">
            <a:spLocks noChangeArrowheads="1"/>
          </p:cNvSpPr>
          <p:nvPr/>
        </p:nvSpPr>
        <p:spPr bwMode="auto">
          <a:xfrm>
            <a:off x="8256588" y="4283711"/>
            <a:ext cx="1827212" cy="461665"/>
          </a:xfrm>
          <a:prstGeom prst="rect">
            <a:avLst/>
          </a:prstGeom>
          <a:noFill/>
          <a:ln w="38100">
            <a:solidFill>
              <a:srgbClr val="FF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Times New Roman" panose="02020503050405090304" pitchFamily="18" charset="0"/>
                <a:ea typeface="宋体" pitchFamily="2" charset="-122"/>
              </a:rPr>
              <a:t> </a:t>
            </a:r>
            <a:r>
              <a:rPr kumimoji="1" lang="zh-CN" altLang="en-US" sz="2400" b="1">
                <a:solidFill>
                  <a:srgbClr val="FF0000"/>
                </a:solidFill>
                <a:latin typeface="Times New Roman" panose="02020503050405090304" pitchFamily="18" charset="0"/>
                <a:ea typeface="宋体" pitchFamily="2" charset="-122"/>
              </a:rPr>
              <a:t>注意方向 </a:t>
            </a:r>
            <a:r>
              <a:rPr kumimoji="1" lang="en-US" altLang="zh-CN" sz="2400" b="1">
                <a:solidFill>
                  <a:srgbClr val="FF0000"/>
                </a:solidFill>
                <a:latin typeface="Times New Roman" panose="02020503050405090304" pitchFamily="18" charset="0"/>
                <a:ea typeface="宋体" pitchFamily="2" charset="-122"/>
              </a:rPr>
              <a:t>!</a:t>
            </a:r>
            <a:endParaRPr kumimoji="1" lang="en-US" altLang="zh-CN" sz="2400" b="1">
              <a:solidFill>
                <a:srgbClr val="FF0000"/>
              </a:solidFill>
              <a:latin typeface="Times New Roman" panose="02020503050405090304" pitchFamily="18" charset="0"/>
              <a:ea typeface="宋体" pitchFamily="2" charset="-122"/>
            </a:endParaRPr>
          </a:p>
        </p:txBody>
      </p:sp>
      <p:graphicFrame>
        <p:nvGraphicFramePr>
          <p:cNvPr id="6207" name="Object 63"/>
          <p:cNvGraphicFramePr>
            <a:graphicFrameLocks noChangeAspect="1"/>
          </p:cNvGraphicFramePr>
          <p:nvPr/>
        </p:nvGraphicFramePr>
        <p:xfrm>
          <a:off x="3143250" y="1257936"/>
          <a:ext cx="5041900" cy="1217613"/>
        </p:xfrm>
        <a:graphic>
          <a:graphicData uri="http://schemas.openxmlformats.org/presentationml/2006/ole">
            <mc:AlternateContent xmlns:mc="http://schemas.openxmlformats.org/markup-compatibility/2006">
              <mc:Choice xmlns:v="urn:schemas-microsoft-com:vml" Requires="v">
                <p:oleObj spid="_x0000_s2" name="Equation" r:id="rId1" imgW="1414780" imgH="335915" progId="Equation.3">
                  <p:embed/>
                </p:oleObj>
              </mc:Choice>
              <mc:Fallback>
                <p:oleObj name="Equation" r:id="rId1" imgW="1414780" imgH="335915" progId="Equation.3">
                  <p:embed/>
                  <p:pic>
                    <p:nvPicPr>
                      <p:cNvPr id="0" name="Object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257936"/>
                        <a:ext cx="5041900" cy="121761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8" name="Text Box 64"/>
          <p:cNvSpPr txBox="1">
            <a:spLocks noChangeArrowheads="1"/>
          </p:cNvSpPr>
          <p:nvPr/>
        </p:nvSpPr>
        <p:spPr bwMode="auto">
          <a:xfrm>
            <a:off x="1943728" y="3447246"/>
            <a:ext cx="494046" cy="461665"/>
          </a:xfrm>
          <a:prstGeom prst="rect">
            <a:avLst/>
          </a:prstGeom>
          <a:solidFill>
            <a:srgbClr val="C00000"/>
          </a:solidFill>
          <a:ln>
            <a:noFill/>
          </a:ln>
          <a:effectLst/>
        </p:spPr>
        <p:txBody>
          <a:bodyPr anchor="ctr">
            <a:spAutoFit/>
          </a:bodyPr>
          <a:lstStyle>
            <a:defPPr>
              <a:defRPr lang="en-US"/>
            </a:defPPr>
            <a:lvl1pPr algn="ctr" defTabSz="914400" fontAlgn="base">
              <a:spcBef>
                <a:spcPct val="0"/>
              </a:spcBef>
              <a:spcAft>
                <a:spcPct val="0"/>
              </a:spcAft>
              <a:defRPr kumimoji="1" sz="2400" b="1">
                <a:solidFill>
                  <a:srgbClr val="FFCC00"/>
                </a:solidFill>
                <a:latin typeface="Times New Roman" panose="02020503050405090304" pitchFamily="18" charset="0"/>
                <a:ea typeface="宋体" pitchFamily="2" charset="-122"/>
              </a:defRPr>
            </a:lvl1pPr>
          </a:lstStyle>
          <a:p>
            <a:r>
              <a:rPr lang="zh-CN" altLang="en-US"/>
              <a:t>例</a:t>
            </a:r>
            <a:endParaRPr lang="zh-CN" altLang="en-US"/>
          </a:p>
        </p:txBody>
      </p:sp>
      <p:sp>
        <p:nvSpPr>
          <p:cNvPr id="6210" name="Text Box 66"/>
          <p:cNvSpPr txBox="1">
            <a:spLocks noChangeArrowheads="1"/>
          </p:cNvSpPr>
          <p:nvPr/>
        </p:nvSpPr>
        <p:spPr bwMode="auto">
          <a:xfrm>
            <a:off x="3935414" y="3491548"/>
            <a:ext cx="280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两个电阻的分压：</a:t>
            </a:r>
            <a:endParaRPr lang="zh-CN" altLang="en-US" sz="2400" b="1">
              <a:solidFill>
                <a:srgbClr val="FF0000"/>
              </a:solidFill>
              <a:latin typeface="Arial" panose="020B0604020202090204" pitchFamily="34" charset="0"/>
              <a:ea typeface="仿宋_GB2312" pitchFamily="49" charset="-122"/>
            </a:endParaRPr>
          </a:p>
        </p:txBody>
      </p:sp>
      <p:graphicFrame>
        <p:nvGraphicFramePr>
          <p:cNvPr id="6211" name="Object 67"/>
          <p:cNvGraphicFramePr>
            <a:graphicFrameLocks noChangeAspect="1"/>
          </p:cNvGraphicFramePr>
          <p:nvPr/>
        </p:nvGraphicFramePr>
        <p:xfrm>
          <a:off x="5232400" y="4066224"/>
          <a:ext cx="2389188" cy="1144587"/>
        </p:xfrm>
        <a:graphic>
          <a:graphicData uri="http://schemas.openxmlformats.org/presentationml/2006/ole">
            <mc:AlternateContent xmlns:mc="http://schemas.openxmlformats.org/markup-compatibility/2006">
              <mc:Choice xmlns:v="urn:schemas-microsoft-com:vml" Requires="v">
                <p:oleObj spid="_x0000_s3" name="Equation" r:id="rId3" imgW="685800" imgH="328930" progId="Equation.3">
                  <p:embed/>
                </p:oleObj>
              </mc:Choice>
              <mc:Fallback>
                <p:oleObj name="Equation" r:id="rId3" imgW="685800" imgH="328930" progId="Equation.3">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4066224"/>
                        <a:ext cx="2389188" cy="114458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12" name="Object 68"/>
          <p:cNvGraphicFramePr>
            <a:graphicFrameLocks noChangeAspect="1"/>
          </p:cNvGraphicFramePr>
          <p:nvPr/>
        </p:nvGraphicFramePr>
        <p:xfrm>
          <a:off x="5259389" y="5298124"/>
          <a:ext cx="2420937" cy="1144587"/>
        </p:xfrm>
        <a:graphic>
          <a:graphicData uri="http://schemas.openxmlformats.org/presentationml/2006/ole">
            <mc:AlternateContent xmlns:mc="http://schemas.openxmlformats.org/markup-compatibility/2006">
              <mc:Choice xmlns:v="urn:schemas-microsoft-com:vml" Requires="v">
                <p:oleObj spid="_x0000_s4" name="Equation" r:id="rId5" imgW="700405" imgH="328930" progId="Equation.3">
                  <p:embed/>
                </p:oleObj>
              </mc:Choice>
              <mc:Fallback>
                <p:oleObj name="Equation" r:id="rId5" imgW="700405" imgH="328930" progId="Equation.3">
                  <p:embed/>
                  <p:pic>
                    <p:nvPicPr>
                      <p:cNvPr id="0"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9389" y="5298124"/>
                        <a:ext cx="2420937" cy="114458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灯片编号占位符 4"/>
          <p:cNvSpPr>
            <a:spLocks noGrp="1"/>
          </p:cNvSpPr>
          <p:nvPr>
            <p:ph type="sldNum" sz="quarter" idx="12"/>
            <p:custDataLst>
              <p:tags r:id="rId7"/>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0-#ppt_w/2"/>
                                          </p:val>
                                        </p:tav>
                                        <p:tav tm="100000">
                                          <p:val>
                                            <p:strVal val="#ppt_x"/>
                                          </p:val>
                                        </p:tav>
                                      </p:tavLst>
                                    </p:anim>
                                    <p:anim calcmode="lin" valueType="num">
                                      <p:cBhvr additive="base">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6207"/>
                                        </p:tgtEl>
                                        <p:attrNameLst>
                                          <p:attrName>style.visibility</p:attrName>
                                        </p:attrNameLst>
                                      </p:cBhvr>
                                      <p:to>
                                        <p:strVal val="visible"/>
                                      </p:to>
                                    </p:set>
                                    <p:animEffect transition="in" filter="strips(downRight)">
                                      <p:cBhvr>
                                        <p:cTn id="13" dur="2000"/>
                                        <p:tgtEl>
                                          <p:spTgt spid="620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152"/>
                                        </p:tgtEl>
                                        <p:attrNameLst>
                                          <p:attrName>style.visibility</p:attrName>
                                        </p:attrNameLst>
                                      </p:cBhvr>
                                      <p:to>
                                        <p:strVal val="visible"/>
                                      </p:to>
                                    </p:set>
                                    <p:animEffect transition="in" filter="wipe(left)">
                                      <p:cBhvr>
                                        <p:cTn id="18" dur="2000"/>
                                        <p:tgtEl>
                                          <p:spTgt spid="615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208"/>
                                        </p:tgtEl>
                                        <p:attrNameLst>
                                          <p:attrName>style.visibility</p:attrName>
                                        </p:attrNameLst>
                                      </p:cBhvr>
                                      <p:to>
                                        <p:strVal val="visible"/>
                                      </p:to>
                                    </p:set>
                                    <p:animEffect transition="in" filter="blinds(horizontal)">
                                      <p:cBhvr>
                                        <p:cTn id="23" dur="500"/>
                                        <p:tgtEl>
                                          <p:spTgt spid="6208"/>
                                        </p:tgtEl>
                                      </p:cBhvr>
                                    </p:animEffect>
                                  </p:childTnLst>
                                </p:cTn>
                              </p:par>
                              <p:par>
                                <p:cTn id="24" presetID="3" presetClass="entr" presetSubtype="10" fill="hold" nodeType="withEffect">
                                  <p:stCondLst>
                                    <p:cond delay="0"/>
                                  </p:stCondLst>
                                  <p:childTnLst>
                                    <p:set>
                                      <p:cBhvr>
                                        <p:cTn id="25" dur="1" fill="hold">
                                          <p:stCondLst>
                                            <p:cond delay="0"/>
                                          </p:stCondLst>
                                        </p:cTn>
                                        <p:tgtEl>
                                          <p:spTgt spid="6210"/>
                                        </p:tgtEl>
                                        <p:attrNameLst>
                                          <p:attrName>style.visibility</p:attrName>
                                        </p:attrNameLst>
                                      </p:cBhvr>
                                      <p:to>
                                        <p:strVal val="visible"/>
                                      </p:to>
                                    </p:set>
                                    <p:animEffect transition="in" filter="blinds(horizontal)">
                                      <p:cBhvr>
                                        <p:cTn id="26" dur="500"/>
                                        <p:tgtEl>
                                          <p:spTgt spid="6210"/>
                                        </p:tgtEl>
                                      </p:cBhvr>
                                    </p:animEffect>
                                  </p:childTnLst>
                                </p:cTn>
                              </p:par>
                              <p:par>
                                <p:cTn id="27" presetID="3" presetClass="entr" presetSubtype="10" fill="hold" nodeType="withEffect">
                                  <p:stCondLst>
                                    <p:cond delay="0"/>
                                  </p:stCondLst>
                                  <p:childTnLst>
                                    <p:set>
                                      <p:cBhvr>
                                        <p:cTn id="28" dur="1" fill="hold">
                                          <p:stCondLst>
                                            <p:cond delay="0"/>
                                          </p:stCondLst>
                                        </p:cTn>
                                        <p:tgtEl>
                                          <p:spTgt spid="6229"/>
                                        </p:tgtEl>
                                        <p:attrNameLst>
                                          <p:attrName>style.visibility</p:attrName>
                                        </p:attrNameLst>
                                      </p:cBhvr>
                                      <p:to>
                                        <p:strVal val="visible"/>
                                      </p:to>
                                    </p:set>
                                    <p:animEffect transition="in" filter="blinds(horizontal)">
                                      <p:cBhvr>
                                        <p:cTn id="29" dur="500"/>
                                        <p:tgtEl>
                                          <p:spTgt spid="6229"/>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6211"/>
                                        </p:tgtEl>
                                        <p:attrNameLst>
                                          <p:attrName>style.visibility</p:attrName>
                                        </p:attrNameLst>
                                      </p:cBhvr>
                                      <p:to>
                                        <p:strVal val="visible"/>
                                      </p:to>
                                    </p:set>
                                    <p:animEffect transition="in" filter="strips(downRight)">
                                      <p:cBhvr>
                                        <p:cTn id="34" dur="2000"/>
                                        <p:tgtEl>
                                          <p:spTgt spid="621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6212"/>
                                        </p:tgtEl>
                                        <p:attrNameLst>
                                          <p:attrName>style.visibility</p:attrName>
                                        </p:attrNameLst>
                                      </p:cBhvr>
                                      <p:to>
                                        <p:strVal val="visible"/>
                                      </p:to>
                                    </p:set>
                                    <p:animEffect transition="in" filter="strips(downRight)">
                                      <p:cBhvr>
                                        <p:cTn id="39" dur="2000"/>
                                        <p:tgtEl>
                                          <p:spTgt spid="6212"/>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nodeType="clickEffect">
                                  <p:stCondLst>
                                    <p:cond delay="0"/>
                                  </p:stCondLst>
                                  <p:childTnLst>
                                    <p:set>
                                      <p:cBhvr>
                                        <p:cTn id="43" dur="1" fill="hold">
                                          <p:stCondLst>
                                            <p:cond delay="0"/>
                                          </p:stCondLst>
                                        </p:cTn>
                                        <p:tgtEl>
                                          <p:spTgt spid="6206"/>
                                        </p:tgtEl>
                                        <p:attrNameLst>
                                          <p:attrName>style.visibility</p:attrName>
                                        </p:attrNameLst>
                                      </p:cBhvr>
                                      <p:to>
                                        <p:strVal val="visible"/>
                                      </p:to>
                                    </p:set>
                                    <p:anim calcmode="lin" valueType="num">
                                      <p:cBhvr>
                                        <p:cTn id="44" dur="500" fill="hold"/>
                                        <p:tgtEl>
                                          <p:spTgt spid="6206"/>
                                        </p:tgtEl>
                                        <p:attrNameLst>
                                          <p:attrName>ppt_w</p:attrName>
                                        </p:attrNameLst>
                                      </p:cBhvr>
                                      <p:tavLst>
                                        <p:tav tm="0" fmla="#ppt_w*sin(2.5*pi*$)">
                                          <p:val>
                                            <p:fltVal val="0"/>
                                          </p:val>
                                        </p:tav>
                                        <p:tav tm="100000">
                                          <p:val>
                                            <p:fltVal val="1"/>
                                          </p:val>
                                        </p:tav>
                                      </p:tavLst>
                                    </p:anim>
                                    <p:anim calcmode="lin" valueType="num">
                                      <p:cBhvr>
                                        <p:cTn id="45" dur="500" fill="hold"/>
                                        <p:tgtEl>
                                          <p:spTgt spid="62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p:bldP spid="6152" grpId="0" animBg="1"/>
      <p:bldP spid="6206" grpId="0" animBg="1" autoUpdateAnimBg="0"/>
      <p:bldP spid="6208" grpId="0" animBg="1"/>
      <p:bldP spid="62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2057400" y="690246"/>
            <a:ext cx="1517650" cy="461665"/>
          </a:xfrm>
          <a:prstGeom prst="rect">
            <a:avLst/>
          </a:prstGeom>
          <a:noFill/>
          <a:ln w="38100">
            <a:solidFill>
              <a:srgbClr val="66FFFF"/>
            </a:solidFill>
            <a:miter lim="800000"/>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Times New Roman" panose="02020503050405090304" pitchFamily="18" charset="0"/>
                <a:ea typeface="宋体" pitchFamily="2" charset="-122"/>
              </a:rPr>
              <a:t>(4)  </a:t>
            </a:r>
            <a:r>
              <a:rPr kumimoji="1" lang="zh-CN" altLang="en-US" sz="2400" b="1">
                <a:solidFill>
                  <a:srgbClr val="FF0000"/>
                </a:solidFill>
                <a:latin typeface="Times New Roman" panose="02020503050405090304" pitchFamily="18" charset="0"/>
                <a:ea typeface="宋体" pitchFamily="2" charset="-122"/>
              </a:rPr>
              <a:t>功率</a:t>
            </a:r>
            <a:endParaRPr kumimoji="1" lang="zh-CN" altLang="en-US" sz="2400" b="1">
              <a:solidFill>
                <a:srgbClr val="FF0000"/>
              </a:solidFill>
              <a:latin typeface="Times New Roman" panose="02020503050405090304" pitchFamily="18" charset="0"/>
              <a:ea typeface="宋体" pitchFamily="2" charset="-122"/>
            </a:endParaRPr>
          </a:p>
        </p:txBody>
      </p:sp>
      <p:sp>
        <p:nvSpPr>
          <p:cNvPr id="7173" name="Text Box 5"/>
          <p:cNvSpPr txBox="1">
            <a:spLocks noChangeArrowheads="1"/>
          </p:cNvSpPr>
          <p:nvPr/>
        </p:nvSpPr>
        <p:spPr bwMode="auto">
          <a:xfrm>
            <a:off x="3863975" y="1137920"/>
            <a:ext cx="4648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r>
              <a:rPr kumimoji="1" lang="zh-CN" altLang="en-US"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2</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2</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r>
              <a:rPr kumimoji="1" lang="zh-CN" altLang="en-US" sz="2400" b="1">
                <a:solidFill>
                  <a:srgbClr val="000000"/>
                </a:solidFill>
                <a:latin typeface="Times New Roman" panose="02020503050405090304" pitchFamily="18" charset="0"/>
                <a:ea typeface="宋体" pitchFamily="2" charset="-122"/>
              </a:rPr>
              <a:t>，</a:t>
            </a:r>
            <a:r>
              <a:rPr kumimoji="1" lang="zh-CN" altLang="en-US" sz="2400" b="1">
                <a:solidFill>
                  <a:srgbClr val="000000"/>
                </a:solidFill>
                <a:latin typeface="Times New Roman" panose="02020503050405090304" pitchFamily="18" charset="0"/>
                <a:ea typeface="宋体" pitchFamily="2" charset="-122"/>
                <a:sym typeface="Symbol" panose="05050102010706020507" pitchFamily="18" charset="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i="1" baseline="-25000">
                <a:solidFill>
                  <a:srgbClr val="000000"/>
                </a:solidFill>
                <a:latin typeface="Times New Roman" panose="02020503050405090304" pitchFamily="18" charset="0"/>
                <a:ea typeface="宋体" pitchFamily="2" charset="-122"/>
              </a:rPr>
              <a:t>n</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i="1" baseline="-25000">
                <a:solidFill>
                  <a:srgbClr val="000000"/>
                </a:solidFill>
                <a:latin typeface="Times New Roman" panose="02020503050405090304" pitchFamily="18" charset="0"/>
                <a:ea typeface="宋体" pitchFamily="2" charset="-122"/>
              </a:rPr>
              <a:t>n</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endParaRPr kumimoji="1" lang="en-US" altLang="zh-CN" sz="2400" b="1">
              <a:solidFill>
                <a:srgbClr val="000000"/>
              </a:solidFill>
              <a:latin typeface="Times New Roman" panose="02020503050405090304" pitchFamily="18" charset="0"/>
              <a:ea typeface="宋体" pitchFamily="2" charset="-122"/>
            </a:endParaRPr>
          </a:p>
        </p:txBody>
      </p:sp>
      <p:sp>
        <p:nvSpPr>
          <p:cNvPr id="7174" name="Text Box 6"/>
          <p:cNvSpPr txBox="1">
            <a:spLocks noChangeArrowheads="1"/>
          </p:cNvSpPr>
          <p:nvPr/>
        </p:nvSpPr>
        <p:spPr bwMode="auto">
          <a:xfrm>
            <a:off x="3863975" y="1714183"/>
            <a:ext cx="42672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2 </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a:solidFill>
                  <a:srgbClr val="000000"/>
                </a:solidFill>
                <a:latin typeface="Times New Roman" panose="02020503050405090304" pitchFamily="18" charset="0"/>
                <a:ea typeface="宋体" pitchFamily="2" charset="-122"/>
                <a:sym typeface="Symbol" panose="05050102010706020507" pitchFamily="18" charset="2"/>
              </a:rPr>
              <a:t> :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i="1" baseline="-25000">
                <a:solidFill>
                  <a:srgbClr val="000000"/>
                </a:solidFill>
                <a:latin typeface="Times New Roman" panose="02020503050405090304" pitchFamily="18" charset="0"/>
                <a:ea typeface="宋体" pitchFamily="2" charset="-122"/>
              </a:rPr>
              <a:t>n</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1 </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2  </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a:solidFill>
                  <a:srgbClr val="000000"/>
                </a:solidFill>
                <a:latin typeface="Times New Roman" panose="02020503050405090304" pitchFamily="18" charset="0"/>
                <a:ea typeface="宋体" pitchFamily="2" charset="-122"/>
                <a:sym typeface="Symbol" panose="05050102010706020507" pitchFamily="18" charset="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i="1" baseline="-25000">
                <a:solidFill>
                  <a:srgbClr val="000000"/>
                </a:solidFill>
                <a:latin typeface="Times New Roman" panose="02020503050405090304" pitchFamily="18" charset="0"/>
                <a:ea typeface="宋体" pitchFamily="2" charset="-122"/>
              </a:rPr>
              <a:t>n</a:t>
            </a:r>
            <a:endParaRPr kumimoji="1" lang="en-US" altLang="zh-CN" sz="2400" b="1" baseline="30000">
              <a:solidFill>
                <a:srgbClr val="000000"/>
              </a:solidFill>
              <a:latin typeface="Times New Roman" panose="02020503050405090304" pitchFamily="18" charset="0"/>
              <a:ea typeface="宋体" pitchFamily="2" charset="-122"/>
            </a:endParaRPr>
          </a:p>
        </p:txBody>
      </p:sp>
      <p:sp>
        <p:nvSpPr>
          <p:cNvPr id="7175" name="Text Box 7"/>
          <p:cNvSpPr txBox="1">
            <a:spLocks noChangeArrowheads="1"/>
          </p:cNvSpPr>
          <p:nvPr/>
        </p:nvSpPr>
        <p:spPr bwMode="auto">
          <a:xfrm>
            <a:off x="3925888" y="2361883"/>
            <a:ext cx="5410200" cy="193899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000000"/>
                </a:solidFill>
                <a:latin typeface="Times New Roman" panose="02020503050405090304" pitchFamily="18" charset="0"/>
                <a:ea typeface="宋体" pitchFamily="2" charset="-122"/>
              </a:rPr>
              <a:t>总功率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eq</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 </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2</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i="1" baseline="-25000">
                <a:solidFill>
                  <a:srgbClr val="000000"/>
                </a:solidFill>
                <a:latin typeface="Times New Roman" panose="02020503050405090304" pitchFamily="18" charset="0"/>
                <a:ea typeface="宋体" pitchFamily="2" charset="-122"/>
              </a:rPr>
              <a:t>n </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endParaRPr kumimoji="1" lang="en-US" altLang="zh-CN" sz="2400" b="1" baseline="30000">
              <a:solidFill>
                <a:srgbClr val="000000"/>
              </a:solidFill>
              <a:latin typeface="Times New Roman" panose="02020503050405090304" pitchFamily="18" charset="0"/>
              <a:ea typeface="宋体" pitchFamily="2" charset="-122"/>
            </a:endParaRPr>
          </a:p>
          <a:p>
            <a:pPr defTabSz="914400" fontAlgn="base">
              <a:spcBef>
                <a:spcPct val="50000"/>
              </a:spcBef>
              <a:spcAft>
                <a:spcPct val="0"/>
              </a:spcAft>
            </a:pP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baseline="-25000">
                <a:solidFill>
                  <a:srgbClr val="000000"/>
                </a:solidFill>
                <a:latin typeface="Times New Roman" panose="02020503050405090304" pitchFamily="18" charset="0"/>
                <a:ea typeface="宋体" pitchFamily="2" charset="-122"/>
              </a:rPr>
              <a:t>2</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a:solidFill>
                  <a:srgbClr val="000000"/>
                </a:solidFill>
                <a:latin typeface="Times New Roman" panose="02020503050405090304" pitchFamily="18" charset="0"/>
                <a:ea typeface="宋体" pitchFamily="2" charset="-122"/>
                <a:sym typeface="Symbol" panose="05050102010706020507" pitchFamily="18" charset="2"/>
              </a:rPr>
              <a:t></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i="1">
                <a:solidFill>
                  <a:srgbClr val="000000"/>
                </a:solidFill>
                <a:latin typeface="Times New Roman" panose="02020503050405090304" pitchFamily="18" charset="0"/>
                <a:ea typeface="宋体" pitchFamily="2" charset="-122"/>
              </a:rPr>
              <a:t>R</a:t>
            </a:r>
            <a:r>
              <a:rPr kumimoji="1" lang="en-US" altLang="zh-CN" sz="2400" b="1" i="1" baseline="-25000">
                <a:solidFill>
                  <a:srgbClr val="000000"/>
                </a:solidFill>
                <a:latin typeface="Times New Roman" panose="02020503050405090304" pitchFamily="18" charset="0"/>
                <a:ea typeface="宋体" pitchFamily="2" charset="-122"/>
              </a:rPr>
              <a:t>n</a:t>
            </a:r>
            <a:r>
              <a:rPr kumimoji="1" lang="en-US" altLang="zh-CN" sz="2400" b="1" i="1">
                <a:solidFill>
                  <a:srgbClr val="000000"/>
                </a:solidFill>
                <a:latin typeface="Times New Roman" panose="02020503050405090304" pitchFamily="18" charset="0"/>
                <a:ea typeface="宋体" pitchFamily="2" charset="-122"/>
              </a:rPr>
              <a:t>i</a:t>
            </a:r>
            <a:r>
              <a:rPr kumimoji="1" lang="en-US" altLang="zh-CN" sz="2400" b="1" baseline="30000">
                <a:solidFill>
                  <a:srgbClr val="000000"/>
                </a:solidFill>
                <a:latin typeface="Times New Roman" panose="02020503050405090304" pitchFamily="18" charset="0"/>
                <a:ea typeface="宋体" pitchFamily="2" charset="-122"/>
              </a:rPr>
              <a:t>2</a:t>
            </a:r>
            <a:endParaRPr kumimoji="1" lang="en-US" altLang="zh-CN" sz="2400" b="1" baseline="30000">
              <a:solidFill>
                <a:srgbClr val="000000"/>
              </a:solidFill>
              <a:latin typeface="Times New Roman" panose="02020503050405090304" pitchFamily="18" charset="0"/>
              <a:ea typeface="宋体" pitchFamily="2" charset="-122"/>
            </a:endParaRPr>
          </a:p>
          <a:p>
            <a:pPr defTabSz="914400" fontAlgn="base">
              <a:spcBef>
                <a:spcPct val="50000"/>
              </a:spcBef>
              <a:spcAft>
                <a:spcPct val="0"/>
              </a:spcAft>
            </a:pP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1</a:t>
            </a:r>
            <a:r>
              <a:rPr kumimoji="1" lang="en-US" altLang="zh-CN" sz="2400" b="1">
                <a:solidFill>
                  <a:srgbClr val="000000"/>
                </a:solidFill>
                <a:latin typeface="Times New Roman" panose="02020503050405090304" pitchFamily="18" charset="0"/>
                <a:ea typeface="宋体" pitchFamily="2" charset="-12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baseline="-25000">
                <a:solidFill>
                  <a:srgbClr val="000000"/>
                </a:solidFill>
                <a:latin typeface="Times New Roman" panose="02020503050405090304" pitchFamily="18" charset="0"/>
                <a:ea typeface="宋体" pitchFamily="2" charset="-122"/>
              </a:rPr>
              <a:t>2</a:t>
            </a:r>
            <a:r>
              <a:rPr kumimoji="1" lang="en-US" altLang="zh-CN" sz="2400" b="1">
                <a:solidFill>
                  <a:srgbClr val="000000"/>
                </a:solidFill>
                <a:latin typeface="Times New Roman" panose="02020503050405090304" pitchFamily="18" charset="0"/>
                <a:ea typeface="宋体" pitchFamily="2" charset="-122"/>
              </a:rPr>
              <a:t>+</a:t>
            </a:r>
            <a:r>
              <a:rPr kumimoji="1" lang="en-US" altLang="zh-CN" sz="2400" b="1">
                <a:solidFill>
                  <a:srgbClr val="000000"/>
                </a:solidFill>
                <a:latin typeface="Times New Roman" panose="02020503050405090304" pitchFamily="18" charset="0"/>
                <a:ea typeface="宋体" pitchFamily="2" charset="-122"/>
                <a:sym typeface="Symbol" panose="05050102010706020507" pitchFamily="18" charset="2"/>
              </a:rPr>
              <a:t>+ </a:t>
            </a:r>
            <a:r>
              <a:rPr kumimoji="1" lang="en-US" altLang="zh-CN" sz="2400" b="1" i="1">
                <a:solidFill>
                  <a:srgbClr val="000000"/>
                </a:solidFill>
                <a:latin typeface="Times New Roman" panose="02020503050405090304" pitchFamily="18" charset="0"/>
                <a:ea typeface="宋体" pitchFamily="2" charset="-122"/>
              </a:rPr>
              <a:t>p</a:t>
            </a:r>
            <a:r>
              <a:rPr kumimoji="1" lang="en-US" altLang="zh-CN" sz="2400" b="1" i="1" baseline="-25000">
                <a:solidFill>
                  <a:srgbClr val="000000"/>
                </a:solidFill>
                <a:latin typeface="Times New Roman" panose="02020503050405090304" pitchFamily="18" charset="0"/>
                <a:ea typeface="宋体" pitchFamily="2" charset="-122"/>
              </a:rPr>
              <a:t>n</a:t>
            </a:r>
            <a:endParaRPr kumimoji="1" lang="en-US" altLang="zh-CN" sz="2400" b="1">
              <a:solidFill>
                <a:srgbClr val="000000"/>
              </a:solidFill>
              <a:latin typeface="Times New Roman" panose="02020503050405090304" pitchFamily="18" charset="0"/>
              <a:ea typeface="宋体" pitchFamily="2" charset="-122"/>
            </a:endParaRPr>
          </a:p>
          <a:p>
            <a:pPr defTabSz="914400" fontAlgn="base">
              <a:spcBef>
                <a:spcPct val="50000"/>
              </a:spcBef>
              <a:spcAft>
                <a:spcPct val="0"/>
              </a:spcAft>
            </a:pPr>
            <a:endParaRPr kumimoji="1" lang="en-US" altLang="zh-CN" sz="2400" b="1" baseline="30000">
              <a:solidFill>
                <a:srgbClr val="000000"/>
              </a:solidFill>
              <a:latin typeface="Times New Roman" panose="02020503050405090304" pitchFamily="18" charset="0"/>
              <a:ea typeface="宋体" pitchFamily="2" charset="-122"/>
            </a:endParaRPr>
          </a:p>
        </p:txBody>
      </p:sp>
      <p:sp>
        <p:nvSpPr>
          <p:cNvPr id="7178" name="Text Box 10"/>
          <p:cNvSpPr txBox="1">
            <a:spLocks noChangeArrowheads="1"/>
          </p:cNvSpPr>
          <p:nvPr/>
        </p:nvSpPr>
        <p:spPr bwMode="auto">
          <a:xfrm>
            <a:off x="2135188" y="4449446"/>
            <a:ext cx="8208962" cy="830997"/>
          </a:xfrm>
          <a:prstGeom prst="rect">
            <a:avLst/>
          </a:prstGeom>
          <a:solidFill>
            <a:srgbClr val="C00000"/>
          </a:solidFill>
          <a:ln>
            <a:noFill/>
          </a:ln>
          <a:effectLst/>
        </p:spPr>
        <p:txBody>
          <a:bodyPr anchor="ctr">
            <a:spAutoFit/>
          </a:bodyPr>
          <a:lstStyle>
            <a:defPPr>
              <a:defRPr lang="en-US"/>
            </a:defPPr>
            <a:lvl1pPr algn="ctr" defTabSz="914400" fontAlgn="base">
              <a:spcBef>
                <a:spcPct val="0"/>
              </a:spcBef>
              <a:spcAft>
                <a:spcPct val="0"/>
              </a:spcAft>
              <a:defRPr kumimoji="1" sz="2400" b="1">
                <a:solidFill>
                  <a:srgbClr val="FFCC00"/>
                </a:solidFill>
                <a:latin typeface="Times New Roman" panose="02020503050405090304" pitchFamily="18" charset="0"/>
                <a:ea typeface="宋体" pitchFamily="2" charset="-122"/>
              </a:defRPr>
            </a:lvl1pPr>
          </a:lstStyle>
          <a:p>
            <a:r>
              <a:rPr lang="zh-CN" altLang="en-US"/>
              <a:t>（</a:t>
            </a:r>
            <a:r>
              <a:rPr lang="en-US" altLang="zh-CN"/>
              <a:t>1</a:t>
            </a:r>
            <a:r>
              <a:rPr lang="zh-CN" altLang="en-US"/>
              <a:t>） 电阻串连时，各电阻消耗的功率与电阻大小成正比</a:t>
            </a:r>
            <a:endParaRPr lang="zh-CN" altLang="en-US"/>
          </a:p>
          <a:p>
            <a:r>
              <a:rPr lang="zh-CN" altLang="en-US"/>
              <a:t>（</a:t>
            </a:r>
            <a:r>
              <a:rPr lang="en-US" altLang="zh-CN"/>
              <a:t>2</a:t>
            </a:r>
            <a:r>
              <a:rPr lang="zh-CN" altLang="en-US"/>
              <a:t>） 等效电阻消耗的功率等于各串连电阻消耗功率的总和</a:t>
            </a:r>
            <a:endParaRPr lang="zh-CN" altLang="en-US"/>
          </a:p>
        </p:txBody>
      </p:sp>
      <p:sp>
        <p:nvSpPr>
          <p:cNvPr id="7179" name="Text Box 11"/>
          <p:cNvSpPr txBox="1">
            <a:spLocks noChangeArrowheads="1"/>
          </p:cNvSpPr>
          <p:nvPr/>
        </p:nvSpPr>
        <p:spPr bwMode="auto">
          <a:xfrm>
            <a:off x="2063750" y="3657283"/>
            <a:ext cx="863600" cy="457200"/>
          </a:xfrm>
          <a:prstGeom prst="rect">
            <a:avLst/>
          </a:prstGeom>
          <a:solidFill>
            <a:srgbClr val="C00000"/>
          </a:solidFill>
          <a:ln>
            <a:noFill/>
          </a:ln>
          <a:effectLst/>
        </p:spPr>
        <p:txBody>
          <a:bodyPr anchor="ctr">
            <a:spAutoFit/>
          </a:bodyPr>
          <a:lstStyle>
            <a:defPPr>
              <a:defRPr lang="en-US"/>
            </a:defPPr>
            <a:lvl1pPr algn="ctr" defTabSz="914400" fontAlgn="base">
              <a:spcBef>
                <a:spcPct val="0"/>
              </a:spcBef>
              <a:spcAft>
                <a:spcPct val="0"/>
              </a:spcAft>
              <a:defRPr kumimoji="1" sz="2400" b="1">
                <a:solidFill>
                  <a:srgbClr val="FFCC00"/>
                </a:solidFill>
                <a:latin typeface="Times New Roman" panose="02020503050405090304" pitchFamily="18" charset="0"/>
                <a:ea typeface="宋体" pitchFamily="2" charset="-122"/>
              </a:defRPr>
            </a:lvl1pPr>
          </a:lstStyle>
          <a:p>
            <a:r>
              <a:rPr lang="zh-CN" altLang="en-US"/>
              <a:t>表明</a:t>
            </a:r>
            <a:endParaRPr lang="zh-CN" altLang="en-US"/>
          </a:p>
        </p:txBody>
      </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0-#ppt_w/2"/>
                                          </p:val>
                                        </p:tav>
                                        <p:tav tm="100000">
                                          <p:val>
                                            <p:strVal val="#ppt_x"/>
                                          </p:val>
                                        </p:tav>
                                      </p:tavLst>
                                    </p:anim>
                                    <p:anim calcmode="lin" valueType="num">
                                      <p:cBhvr additive="base">
                                        <p:cTn id="8"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173"/>
                                        </p:tgtEl>
                                        <p:attrNameLst>
                                          <p:attrName>style.visibility</p:attrName>
                                        </p:attrNameLst>
                                      </p:cBhvr>
                                      <p:to>
                                        <p:strVal val="visible"/>
                                      </p:to>
                                    </p:set>
                                    <p:animEffect transition="in" filter="wipe(left)">
                                      <p:cBhvr>
                                        <p:cTn id="13" dur="3000"/>
                                        <p:tgtEl>
                                          <p:spTgt spid="717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wipe(left)">
                                      <p:cBhvr>
                                        <p:cTn id="18" dur="3000"/>
                                        <p:tgtEl>
                                          <p:spTgt spid="7174"/>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iterate type="lt">
                                    <p:tmPct val="100000"/>
                                  </p:iterate>
                                  <p:childTnLst>
                                    <p:set>
                                      <p:cBhvr>
                                        <p:cTn id="22" dur="1" fill="hold">
                                          <p:stCondLst>
                                            <p:cond delay="0"/>
                                          </p:stCondLst>
                                        </p:cTn>
                                        <p:tgtEl>
                                          <p:spTgt spid="7175"/>
                                        </p:tgtEl>
                                        <p:attrNameLst>
                                          <p:attrName>style.visibility</p:attrName>
                                        </p:attrNameLst>
                                      </p:cBhvr>
                                      <p:to>
                                        <p:strVal val="visible"/>
                                      </p:to>
                                    </p:set>
                                    <p:anim calcmode="lin" valueType="num">
                                      <p:cBhvr>
                                        <p:cTn id="23" dur="100" fill="hold"/>
                                        <p:tgtEl>
                                          <p:spTgt spid="7175"/>
                                        </p:tgtEl>
                                        <p:attrNameLst>
                                          <p:attrName>ppt_w</p:attrName>
                                        </p:attrNameLst>
                                      </p:cBhvr>
                                      <p:tavLst>
                                        <p:tav tm="0">
                                          <p:val>
                                            <p:fltVal val="0"/>
                                          </p:val>
                                        </p:tav>
                                        <p:tav tm="100000">
                                          <p:val>
                                            <p:strVal val="#ppt_w"/>
                                          </p:val>
                                        </p:tav>
                                      </p:tavLst>
                                    </p:anim>
                                    <p:anim calcmode="lin" valueType="num">
                                      <p:cBhvr>
                                        <p:cTn id="24" dur="100" fill="hold"/>
                                        <p:tgtEl>
                                          <p:spTgt spid="717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51" presetClass="entr" presetSubtype="0" fill="hold" nodeType="clickEffect">
                                  <p:stCondLst>
                                    <p:cond delay="0"/>
                                  </p:stCondLst>
                                  <p:childTnLst>
                                    <p:set>
                                      <p:cBhvr>
                                        <p:cTn id="28" dur="1" fill="hold">
                                          <p:stCondLst>
                                            <p:cond delay="0"/>
                                          </p:stCondLst>
                                        </p:cTn>
                                        <p:tgtEl>
                                          <p:spTgt spid="7179"/>
                                        </p:tgtEl>
                                        <p:attrNameLst>
                                          <p:attrName>style.visibility</p:attrName>
                                        </p:attrNameLst>
                                      </p:cBhvr>
                                      <p:to>
                                        <p:strVal val="visible"/>
                                      </p:to>
                                    </p:set>
                                    <p:animEffect transition="in" filter="fade">
                                      <p:cBhvr>
                                        <p:cTn id="29" dur="385" decel="100000"/>
                                        <p:tgtEl>
                                          <p:spTgt spid="7179"/>
                                        </p:tgtEl>
                                      </p:cBhvr>
                                    </p:animEffect>
                                    <p:animScale>
                                      <p:cBhvr>
                                        <p:cTn id="30" dur="385" decel="100000"/>
                                        <p:tgtEl>
                                          <p:spTgt spid="7179"/>
                                        </p:tgtEl>
                                      </p:cBhvr>
                                      <p:from x="10000" y="10000"/>
                                      <p:to x="200000" y="450000"/>
                                    </p:animScale>
                                    <p:animScale>
                                      <p:cBhvr>
                                        <p:cTn id="31" dur="615" accel="100000" fill="hold">
                                          <p:stCondLst>
                                            <p:cond delay="385"/>
                                          </p:stCondLst>
                                        </p:cTn>
                                        <p:tgtEl>
                                          <p:spTgt spid="7179"/>
                                        </p:tgtEl>
                                      </p:cBhvr>
                                      <p:from x="200000" y="450000"/>
                                      <p:to x="100000" y="100000"/>
                                    </p:animScale>
                                    <p:set>
                                      <p:cBhvr>
                                        <p:cTn id="32" dur="385" fill="hold"/>
                                        <p:tgtEl>
                                          <p:spTgt spid="7179"/>
                                        </p:tgtEl>
                                        <p:attrNameLst>
                                          <p:attrName>ppt_x</p:attrName>
                                        </p:attrNameLst>
                                      </p:cBhvr>
                                      <p:to>
                                        <p:strVal val="(0.5)"/>
                                      </p:to>
                                    </p:set>
                                    <p:anim from="(0.5)" to="(#ppt_x)" calcmode="lin" valueType="num">
                                      <p:cBhvr>
                                        <p:cTn id="33" dur="615" accel="100000" fill="hold">
                                          <p:stCondLst>
                                            <p:cond delay="385"/>
                                          </p:stCondLst>
                                        </p:cTn>
                                        <p:tgtEl>
                                          <p:spTgt spid="7179"/>
                                        </p:tgtEl>
                                        <p:attrNameLst>
                                          <p:attrName>ppt_x</p:attrName>
                                        </p:attrNameLst>
                                      </p:cBhvr>
                                    </p:anim>
                                    <p:set>
                                      <p:cBhvr>
                                        <p:cTn id="34" dur="385" fill="hold"/>
                                        <p:tgtEl>
                                          <p:spTgt spid="7179"/>
                                        </p:tgtEl>
                                        <p:attrNameLst>
                                          <p:attrName>ppt_y</p:attrName>
                                        </p:attrNameLst>
                                      </p:cBhvr>
                                      <p:to>
                                        <p:strVal val="(#ppt_y+0.4)"/>
                                      </p:to>
                                    </p:set>
                                    <p:anim from="(#ppt_y+0.4)" to="(#ppt_y)" calcmode="lin" valueType="num">
                                      <p:cBhvr>
                                        <p:cTn id="35" dur="615" accel="100000" fill="hold">
                                          <p:stCondLst>
                                            <p:cond delay="385"/>
                                          </p:stCondLst>
                                        </p:cTn>
                                        <p:tgtEl>
                                          <p:spTgt spid="7179"/>
                                        </p:tgtEl>
                                        <p:attrNameLst>
                                          <p:attrName>ppt_y</p:attrName>
                                        </p:attrNameLst>
                                      </p:cBhvr>
                                    </p:anim>
                                  </p:childTnLst>
                                </p:cTn>
                              </p:par>
                            </p:childTnLst>
                          </p:cTn>
                        </p:par>
                        <p:par>
                          <p:cTn id="36" fill="hold">
                            <p:stCondLst>
                              <p:cond delay="1000"/>
                            </p:stCondLst>
                            <p:childTnLst>
                              <p:par>
                                <p:cTn id="37" presetID="17" presetClass="entr" presetSubtype="10" fill="hold" nodeType="afterEffect">
                                  <p:stCondLst>
                                    <p:cond delay="0"/>
                                  </p:stCondLst>
                                  <p:iterate type="lt">
                                    <p:tmPct val="100000"/>
                                  </p:iterate>
                                  <p:childTnLst>
                                    <p:set>
                                      <p:cBhvr>
                                        <p:cTn id="38" dur="1" fill="hold">
                                          <p:stCondLst>
                                            <p:cond delay="0"/>
                                          </p:stCondLst>
                                        </p:cTn>
                                        <p:tgtEl>
                                          <p:spTgt spid="7178"/>
                                        </p:tgtEl>
                                        <p:attrNameLst>
                                          <p:attrName>style.visibility</p:attrName>
                                        </p:attrNameLst>
                                      </p:cBhvr>
                                      <p:to>
                                        <p:strVal val="visible"/>
                                      </p:to>
                                    </p:set>
                                    <p:anim calcmode="lin" valueType="num">
                                      <p:cBhvr>
                                        <p:cTn id="39" dur="100" fill="hold"/>
                                        <p:tgtEl>
                                          <p:spTgt spid="7178"/>
                                        </p:tgtEl>
                                        <p:attrNameLst>
                                          <p:attrName>ppt_w</p:attrName>
                                        </p:attrNameLst>
                                      </p:cBhvr>
                                      <p:tavLst>
                                        <p:tav tm="0">
                                          <p:val>
                                            <p:fltVal val="0"/>
                                          </p:val>
                                        </p:tav>
                                        <p:tav tm="100000">
                                          <p:val>
                                            <p:strVal val="#ppt_w"/>
                                          </p:val>
                                        </p:tav>
                                      </p:tavLst>
                                    </p:anim>
                                    <p:anim calcmode="lin" valueType="num">
                                      <p:cBhvr>
                                        <p:cTn id="40" dur="100" fill="hold"/>
                                        <p:tgtEl>
                                          <p:spTgt spid="717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autoUpdateAnimBg="0"/>
      <p:bldP spid="7173" grpId="0" animBg="1" autoUpdateAnimBg="0"/>
      <p:bldP spid="7174" grpId="0" animBg="1" autoUpdateAnimBg="0"/>
      <p:bldP spid="7175" grpId="0" animBg="1" autoUpdateAnimBg="0"/>
      <p:bldP spid="7178" grpId="0" animBg="1"/>
      <p:bldP spid="717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4"/>
          <p:cNvSpPr txBox="1">
            <a:spLocks noChangeArrowheads="1"/>
          </p:cNvSpPr>
          <p:nvPr/>
        </p:nvSpPr>
        <p:spPr bwMode="auto">
          <a:xfrm>
            <a:off x="1745615" y="749301"/>
            <a:ext cx="6553200" cy="519113"/>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dirty="0">
                <a:solidFill>
                  <a:schemeClr val="tx2"/>
                </a:solidFill>
                <a:latin typeface="仿宋_GB2312" pitchFamily="49" charset="-122"/>
                <a:ea typeface="仿宋_GB2312" pitchFamily="49" charset="-122"/>
              </a:rPr>
              <a:t>2.  </a:t>
            </a:r>
            <a:r>
              <a:rPr kumimoji="1" lang="zh-CN" altLang="en-US" sz="2800" b="1" dirty="0">
                <a:solidFill>
                  <a:schemeClr val="tx2"/>
                </a:solidFill>
                <a:latin typeface="仿宋_GB2312" pitchFamily="49" charset="-122"/>
                <a:ea typeface="仿宋_GB2312" pitchFamily="49" charset="-122"/>
              </a:rPr>
              <a:t>电阻并联 </a:t>
            </a:r>
            <a:r>
              <a:rPr kumimoji="1" lang="en-US" altLang="zh-CN" sz="2800" b="1" dirty="0">
                <a:solidFill>
                  <a:schemeClr val="tx2"/>
                </a:solidFill>
                <a:latin typeface="仿宋_GB2312" pitchFamily="49" charset="-122"/>
                <a:ea typeface="仿宋_GB2312" pitchFamily="49" charset="-122"/>
              </a:rPr>
              <a:t>(Parallel Connection)</a:t>
            </a:r>
            <a:endParaRPr kumimoji="1" lang="en-US" altLang="zh-CN" sz="2800" dirty="0">
              <a:solidFill>
                <a:schemeClr val="tx2"/>
              </a:solidFill>
              <a:latin typeface="仿宋_GB2312" pitchFamily="49" charset="-122"/>
              <a:ea typeface="仿宋_GB2312" pitchFamily="49" charset="-122"/>
            </a:endParaRPr>
          </a:p>
        </p:txBody>
      </p:sp>
      <p:grpSp>
        <p:nvGrpSpPr>
          <p:cNvPr id="8251" name="Group 59"/>
          <p:cNvGrpSpPr/>
          <p:nvPr/>
        </p:nvGrpSpPr>
        <p:grpSpPr bwMode="auto">
          <a:xfrm>
            <a:off x="4211003" y="1489075"/>
            <a:ext cx="5602288" cy="2413000"/>
            <a:chOff x="1745" y="754"/>
            <a:chExt cx="3529" cy="1520"/>
          </a:xfrm>
        </p:grpSpPr>
        <p:sp>
          <p:nvSpPr>
            <p:cNvPr id="8198" name="Text Box 6"/>
            <p:cNvSpPr txBox="1">
              <a:spLocks noChangeArrowheads="1"/>
            </p:cNvSpPr>
            <p:nvPr/>
          </p:nvSpPr>
          <p:spPr bwMode="auto">
            <a:xfrm>
              <a:off x="4915" y="1164"/>
              <a:ext cx="3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n</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199" name="Line 7"/>
            <p:cNvSpPr>
              <a:spLocks noChangeShapeType="1"/>
            </p:cNvSpPr>
            <p:nvPr/>
          </p:nvSpPr>
          <p:spPr bwMode="auto">
            <a:xfrm>
              <a:off x="1991" y="1164"/>
              <a:ext cx="12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0" name="Line 8"/>
            <p:cNvSpPr>
              <a:spLocks noChangeShapeType="1"/>
            </p:cNvSpPr>
            <p:nvPr/>
          </p:nvSpPr>
          <p:spPr bwMode="auto">
            <a:xfrm rot="-5400000">
              <a:off x="2051" y="1700"/>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1" name="Line 9"/>
            <p:cNvSpPr>
              <a:spLocks noChangeShapeType="1"/>
            </p:cNvSpPr>
            <p:nvPr/>
          </p:nvSpPr>
          <p:spPr bwMode="auto">
            <a:xfrm rot="-5400000">
              <a:off x="2534" y="1700"/>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2" name="Line 10"/>
            <p:cNvSpPr>
              <a:spLocks noChangeShapeType="1"/>
            </p:cNvSpPr>
            <p:nvPr/>
          </p:nvSpPr>
          <p:spPr bwMode="auto">
            <a:xfrm>
              <a:off x="1991" y="2236"/>
              <a:ext cx="12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3" name="Line 11"/>
            <p:cNvSpPr>
              <a:spLocks noChangeShapeType="1"/>
            </p:cNvSpPr>
            <p:nvPr/>
          </p:nvSpPr>
          <p:spPr bwMode="auto">
            <a:xfrm>
              <a:off x="3214" y="1164"/>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4" name="Line 12"/>
            <p:cNvSpPr>
              <a:spLocks noChangeShapeType="1"/>
            </p:cNvSpPr>
            <p:nvPr/>
          </p:nvSpPr>
          <p:spPr bwMode="auto">
            <a:xfrm>
              <a:off x="3229" y="2236"/>
              <a:ext cx="42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5" name="Line 13"/>
            <p:cNvSpPr>
              <a:spLocks noChangeShapeType="1"/>
            </p:cNvSpPr>
            <p:nvPr/>
          </p:nvSpPr>
          <p:spPr bwMode="auto">
            <a:xfrm>
              <a:off x="3655" y="1164"/>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6" name="Line 14"/>
            <p:cNvSpPr>
              <a:spLocks noChangeShapeType="1"/>
            </p:cNvSpPr>
            <p:nvPr/>
          </p:nvSpPr>
          <p:spPr bwMode="auto">
            <a:xfrm rot="-5400000">
              <a:off x="3327" y="1700"/>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7" name="Line 15"/>
            <p:cNvSpPr>
              <a:spLocks noChangeShapeType="1"/>
            </p:cNvSpPr>
            <p:nvPr/>
          </p:nvSpPr>
          <p:spPr bwMode="auto">
            <a:xfrm>
              <a:off x="3655" y="2236"/>
              <a:ext cx="425"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8" name="Line 16"/>
            <p:cNvSpPr>
              <a:spLocks noChangeShapeType="1"/>
            </p:cNvSpPr>
            <p:nvPr/>
          </p:nvSpPr>
          <p:spPr bwMode="auto">
            <a:xfrm>
              <a:off x="4027" y="1164"/>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09" name="Line 17"/>
            <p:cNvSpPr>
              <a:spLocks noChangeShapeType="1"/>
            </p:cNvSpPr>
            <p:nvPr/>
          </p:nvSpPr>
          <p:spPr bwMode="auto">
            <a:xfrm>
              <a:off x="4080" y="2236"/>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10" name="Line 18"/>
            <p:cNvSpPr>
              <a:spLocks noChangeShapeType="1"/>
            </p:cNvSpPr>
            <p:nvPr/>
          </p:nvSpPr>
          <p:spPr bwMode="auto">
            <a:xfrm>
              <a:off x="4452" y="1164"/>
              <a:ext cx="37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11" name="Line 19"/>
            <p:cNvSpPr>
              <a:spLocks noChangeShapeType="1"/>
            </p:cNvSpPr>
            <p:nvPr/>
          </p:nvSpPr>
          <p:spPr bwMode="auto">
            <a:xfrm>
              <a:off x="4452" y="2236"/>
              <a:ext cx="37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12" name="Line 20"/>
            <p:cNvSpPr>
              <a:spLocks noChangeShapeType="1"/>
            </p:cNvSpPr>
            <p:nvPr/>
          </p:nvSpPr>
          <p:spPr bwMode="auto">
            <a:xfrm rot="-5400000">
              <a:off x="4288" y="1700"/>
              <a:ext cx="1072"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13" name="Rectangle 21"/>
            <p:cNvSpPr>
              <a:spLocks noChangeArrowheads="1"/>
            </p:cNvSpPr>
            <p:nvPr/>
          </p:nvSpPr>
          <p:spPr bwMode="auto">
            <a:xfrm>
              <a:off x="2230" y="1483"/>
              <a:ext cx="34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14" name="Rectangle 22"/>
            <p:cNvSpPr>
              <a:spLocks noChangeArrowheads="1"/>
            </p:cNvSpPr>
            <p:nvPr/>
          </p:nvSpPr>
          <p:spPr bwMode="auto">
            <a:xfrm>
              <a:off x="2676" y="1483"/>
              <a:ext cx="34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15" name="Rectangle 23"/>
            <p:cNvSpPr>
              <a:spLocks noChangeArrowheads="1"/>
            </p:cNvSpPr>
            <p:nvPr/>
          </p:nvSpPr>
          <p:spPr bwMode="auto">
            <a:xfrm>
              <a:off x="3473" y="1483"/>
              <a:ext cx="34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k</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16" name="Rectangle 24"/>
            <p:cNvSpPr>
              <a:spLocks noChangeArrowheads="1"/>
            </p:cNvSpPr>
            <p:nvPr/>
          </p:nvSpPr>
          <p:spPr bwMode="auto">
            <a:xfrm>
              <a:off x="4442" y="1483"/>
              <a:ext cx="35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n</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17" name="Line 25"/>
            <p:cNvSpPr>
              <a:spLocks noChangeShapeType="1"/>
            </p:cNvSpPr>
            <p:nvPr/>
          </p:nvSpPr>
          <p:spPr bwMode="auto">
            <a:xfrm>
              <a:off x="1991" y="1072"/>
              <a:ext cx="425"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18" name="Text Box 26"/>
            <p:cNvSpPr txBox="1">
              <a:spLocks noChangeArrowheads="1"/>
            </p:cNvSpPr>
            <p:nvPr/>
          </p:nvSpPr>
          <p:spPr bwMode="auto">
            <a:xfrm>
              <a:off x="2078" y="754"/>
              <a:ext cx="1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8219" name="Rectangle 27"/>
            <p:cNvSpPr>
              <a:spLocks noChangeArrowheads="1"/>
            </p:cNvSpPr>
            <p:nvPr/>
          </p:nvSpPr>
          <p:spPr bwMode="auto">
            <a:xfrm>
              <a:off x="1781" y="1108"/>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a:solidFill>
                    <a:schemeClr val="tx1"/>
                  </a:solidFill>
                  <a:latin typeface="Times New Roman" panose="02020503050405090304" pitchFamily="18" charset="0"/>
                  <a:ea typeface="宋体" pitchFamily="2" charset="-122"/>
                  <a:sym typeface="CommonBullets" pitchFamily="34" charset="2"/>
                </a:rPr>
                <a:t>+</a:t>
              </a:r>
              <a:endParaRPr kumimoji="1" lang="en-US" altLang="zh-CN" sz="2800" b="1">
                <a:solidFill>
                  <a:schemeClr val="tx1"/>
                </a:solidFill>
                <a:latin typeface="Times New Roman" panose="02020503050405090304" pitchFamily="18" charset="0"/>
                <a:ea typeface="宋体" pitchFamily="2" charset="-122"/>
                <a:sym typeface="CommonBullets" pitchFamily="34" charset="2"/>
              </a:endParaRPr>
            </a:p>
          </p:txBody>
        </p:sp>
        <p:sp>
          <p:nvSpPr>
            <p:cNvPr id="8220" name="Text Box 28"/>
            <p:cNvSpPr txBox="1">
              <a:spLocks noChangeArrowheads="1"/>
            </p:cNvSpPr>
            <p:nvPr/>
          </p:nvSpPr>
          <p:spPr bwMode="auto">
            <a:xfrm>
              <a:off x="1745" y="1567"/>
              <a:ext cx="24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8221" name="Rectangle 29"/>
            <p:cNvSpPr>
              <a:spLocks noChangeArrowheads="1"/>
            </p:cNvSpPr>
            <p:nvPr/>
          </p:nvSpPr>
          <p:spPr bwMode="auto">
            <a:xfrm>
              <a:off x="2999" y="1574"/>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8222" name="Rectangle 30"/>
            <p:cNvSpPr>
              <a:spLocks noChangeArrowheads="1"/>
            </p:cNvSpPr>
            <p:nvPr/>
          </p:nvSpPr>
          <p:spPr bwMode="auto">
            <a:xfrm>
              <a:off x="2525" y="1574"/>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8223" name="Rectangle 31"/>
            <p:cNvSpPr>
              <a:spLocks noChangeArrowheads="1"/>
            </p:cNvSpPr>
            <p:nvPr/>
          </p:nvSpPr>
          <p:spPr bwMode="auto">
            <a:xfrm>
              <a:off x="3796" y="1574"/>
              <a:ext cx="133"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8224" name="Rectangle 32"/>
            <p:cNvSpPr>
              <a:spLocks noChangeArrowheads="1"/>
            </p:cNvSpPr>
            <p:nvPr/>
          </p:nvSpPr>
          <p:spPr bwMode="auto">
            <a:xfrm>
              <a:off x="4758" y="1574"/>
              <a:ext cx="133"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8225" name="Line 33"/>
            <p:cNvSpPr>
              <a:spLocks noChangeShapeType="1"/>
            </p:cNvSpPr>
            <p:nvPr/>
          </p:nvSpPr>
          <p:spPr bwMode="auto">
            <a:xfrm>
              <a:off x="2682" y="1217"/>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26" name="Text Box 34"/>
            <p:cNvSpPr txBox="1">
              <a:spLocks noChangeArrowheads="1"/>
            </p:cNvSpPr>
            <p:nvPr/>
          </p:nvSpPr>
          <p:spPr bwMode="auto">
            <a:xfrm>
              <a:off x="2682" y="1153"/>
              <a:ext cx="3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27" name="Text Box 35"/>
            <p:cNvSpPr txBox="1">
              <a:spLocks noChangeArrowheads="1"/>
            </p:cNvSpPr>
            <p:nvPr/>
          </p:nvSpPr>
          <p:spPr bwMode="auto">
            <a:xfrm>
              <a:off x="3161" y="1153"/>
              <a:ext cx="35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28" name="Text Box 36"/>
            <p:cNvSpPr txBox="1">
              <a:spLocks noChangeArrowheads="1"/>
            </p:cNvSpPr>
            <p:nvPr/>
          </p:nvSpPr>
          <p:spPr bwMode="auto">
            <a:xfrm>
              <a:off x="4011" y="1164"/>
              <a:ext cx="3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k</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8229" name="Text Box 37"/>
            <p:cNvSpPr txBox="1">
              <a:spLocks noChangeArrowheads="1"/>
            </p:cNvSpPr>
            <p:nvPr/>
          </p:nvSpPr>
          <p:spPr bwMode="auto">
            <a:xfrm>
              <a:off x="1783" y="185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8230" name="Line 38"/>
            <p:cNvSpPr>
              <a:spLocks noChangeShapeType="1"/>
            </p:cNvSpPr>
            <p:nvPr/>
          </p:nvSpPr>
          <p:spPr bwMode="auto">
            <a:xfrm>
              <a:off x="3161" y="1243"/>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31" name="Line 39"/>
            <p:cNvSpPr>
              <a:spLocks noChangeShapeType="1"/>
            </p:cNvSpPr>
            <p:nvPr/>
          </p:nvSpPr>
          <p:spPr bwMode="auto">
            <a:xfrm>
              <a:off x="3958" y="1217"/>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32" name="Line 40"/>
            <p:cNvSpPr>
              <a:spLocks noChangeShapeType="1"/>
            </p:cNvSpPr>
            <p:nvPr/>
          </p:nvSpPr>
          <p:spPr bwMode="auto">
            <a:xfrm>
              <a:off x="4915" y="1164"/>
              <a:ext cx="0" cy="281"/>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8233" name="Oval 41"/>
            <p:cNvSpPr>
              <a:spLocks noChangeArrowheads="1"/>
            </p:cNvSpPr>
            <p:nvPr/>
          </p:nvSpPr>
          <p:spPr bwMode="auto">
            <a:xfrm>
              <a:off x="1922" y="2198"/>
              <a:ext cx="75" cy="76"/>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8234" name="Oval 42"/>
            <p:cNvSpPr>
              <a:spLocks noChangeArrowheads="1"/>
            </p:cNvSpPr>
            <p:nvPr/>
          </p:nvSpPr>
          <p:spPr bwMode="auto">
            <a:xfrm>
              <a:off x="1922" y="1126"/>
              <a:ext cx="75" cy="76"/>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8235" name="Text Box 43"/>
          <p:cNvSpPr txBox="1">
            <a:spLocks noChangeArrowheads="1"/>
          </p:cNvSpPr>
          <p:nvPr/>
        </p:nvSpPr>
        <p:spPr bwMode="auto">
          <a:xfrm>
            <a:off x="1836104" y="1560514"/>
            <a:ext cx="2365375" cy="46166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(1) </a:t>
            </a:r>
            <a:r>
              <a:rPr kumimoji="1" lang="zh-CN" altLang="en-US" sz="2400" b="1">
                <a:solidFill>
                  <a:srgbClr val="FF0000"/>
                </a:solidFill>
                <a:latin typeface="仿宋_GB2312" pitchFamily="49" charset="-122"/>
                <a:ea typeface="仿宋_GB2312" pitchFamily="49" charset="-122"/>
              </a:rPr>
              <a:t>电路特点</a:t>
            </a:r>
            <a:endParaRPr kumimoji="1" lang="zh-CN" altLang="en-US" sz="2400" b="1">
              <a:solidFill>
                <a:srgbClr val="FF0000"/>
              </a:solidFill>
              <a:latin typeface="仿宋_GB2312" pitchFamily="49" charset="-122"/>
              <a:ea typeface="仿宋_GB2312" pitchFamily="49" charset="-122"/>
            </a:endParaRPr>
          </a:p>
        </p:txBody>
      </p:sp>
      <p:sp>
        <p:nvSpPr>
          <p:cNvPr id="8236" name="Text Box 44"/>
          <p:cNvSpPr txBox="1">
            <a:spLocks noChangeArrowheads="1"/>
          </p:cNvSpPr>
          <p:nvPr/>
        </p:nvSpPr>
        <p:spPr bwMode="auto">
          <a:xfrm>
            <a:off x="2267903" y="4225925"/>
            <a:ext cx="8316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(a) </a:t>
            </a:r>
            <a:r>
              <a:rPr kumimoji="1" lang="zh-CN" altLang="zh-CN" sz="2400" b="1">
                <a:solidFill>
                  <a:srgbClr val="FF0000"/>
                </a:solidFill>
                <a:latin typeface="仿宋_GB2312" pitchFamily="49" charset="-122"/>
                <a:ea typeface="仿宋_GB2312" pitchFamily="49" charset="-122"/>
              </a:rPr>
              <a:t>各电阻两端分别接在一起，两端为同一电压 </a:t>
            </a:r>
            <a:r>
              <a:rPr kumimoji="1" lang="en-US" altLang="zh-CN" sz="2400" b="1">
                <a:solidFill>
                  <a:srgbClr val="FF0000"/>
                </a:solidFill>
                <a:latin typeface="宋体" pitchFamily="2" charset="-122"/>
                <a:ea typeface="宋体" pitchFamily="2" charset="-122"/>
              </a:rPr>
              <a:t>(</a:t>
            </a:r>
            <a:r>
              <a:rPr kumimoji="1" lang="en-US" altLang="zh-CN" sz="2400" b="1">
                <a:solidFill>
                  <a:srgbClr val="FF0000"/>
                </a:solidFill>
                <a:latin typeface="Times New Roman" panose="02020503050405090304" pitchFamily="18" charset="0"/>
                <a:ea typeface="宋体" pitchFamily="2" charset="-122"/>
              </a:rPr>
              <a:t>KVL</a:t>
            </a:r>
            <a:r>
              <a:rPr kumimoji="1" lang="en-US" altLang="zh-CN" sz="2400" b="1">
                <a:solidFill>
                  <a:srgbClr val="FF0000"/>
                </a:solidFill>
                <a:latin typeface="宋体" pitchFamily="2" charset="-122"/>
                <a:ea typeface="宋体" pitchFamily="2" charset="-122"/>
              </a:rPr>
              <a:t>)</a:t>
            </a:r>
            <a:r>
              <a:rPr kumimoji="1" lang="zh-CN" altLang="en-US" sz="2400" b="1">
                <a:solidFill>
                  <a:srgbClr val="FF0000"/>
                </a:solidFill>
                <a:latin typeface="宋体" pitchFamily="2" charset="-122"/>
                <a:ea typeface="宋体" pitchFamily="2" charset="-122"/>
              </a:rPr>
              <a:t>；</a:t>
            </a:r>
            <a:endParaRPr kumimoji="1" lang="zh-CN" altLang="en-US" sz="2400" b="1">
              <a:solidFill>
                <a:srgbClr val="FF0000"/>
              </a:solidFill>
              <a:latin typeface="宋体" pitchFamily="2" charset="-122"/>
              <a:ea typeface="宋体" pitchFamily="2" charset="-122"/>
            </a:endParaRPr>
          </a:p>
        </p:txBody>
      </p:sp>
      <p:sp>
        <p:nvSpPr>
          <p:cNvPr id="8237" name="Text Box 45"/>
          <p:cNvSpPr txBox="1">
            <a:spLocks noChangeArrowheads="1"/>
          </p:cNvSpPr>
          <p:nvPr/>
        </p:nvSpPr>
        <p:spPr bwMode="auto">
          <a:xfrm>
            <a:off x="2267903" y="50165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(b) </a:t>
            </a:r>
            <a:r>
              <a:rPr kumimoji="1" lang="zh-CN" altLang="en-US" sz="2400" b="1">
                <a:solidFill>
                  <a:srgbClr val="FF0000"/>
                </a:solidFill>
                <a:latin typeface="仿宋_GB2312" pitchFamily="49" charset="-122"/>
                <a:ea typeface="仿宋_GB2312" pitchFamily="49" charset="-122"/>
              </a:rPr>
              <a:t>总电流等于流过各并联电阻的电流之和</a:t>
            </a:r>
            <a:r>
              <a:rPr kumimoji="1" lang="zh-CN" altLang="zh-CN" sz="2400" b="1">
                <a:solidFill>
                  <a:srgbClr val="FF0000"/>
                </a:solidFill>
                <a:latin typeface="仿宋_GB2312" pitchFamily="49" charset="-122"/>
                <a:ea typeface="仿宋_GB2312" pitchFamily="49" charset="-122"/>
              </a:rPr>
              <a:t> </a:t>
            </a:r>
            <a:r>
              <a:rPr kumimoji="1" lang="en-US" altLang="zh-CN" sz="2400" b="1">
                <a:solidFill>
                  <a:srgbClr val="FF0000"/>
                </a:solidFill>
                <a:latin typeface="宋体" pitchFamily="2" charset="-122"/>
                <a:ea typeface="宋体" pitchFamily="2" charset="-122"/>
              </a:rPr>
              <a:t>(</a:t>
            </a:r>
            <a:r>
              <a:rPr kumimoji="1" lang="en-US" altLang="zh-CN" sz="2400" b="1">
                <a:solidFill>
                  <a:srgbClr val="FF0000"/>
                </a:solidFill>
                <a:latin typeface="Times New Roman" panose="02020503050405090304" pitchFamily="18" charset="0"/>
                <a:ea typeface="宋体" pitchFamily="2" charset="-122"/>
              </a:rPr>
              <a:t>KCL</a:t>
            </a:r>
            <a:r>
              <a:rPr kumimoji="1" lang="en-US" altLang="zh-CN" sz="2400" b="1">
                <a:solidFill>
                  <a:srgbClr val="FF0000"/>
                </a:solidFill>
                <a:latin typeface="宋体" pitchFamily="2" charset="-122"/>
                <a:ea typeface="宋体" pitchFamily="2" charset="-122"/>
              </a:rPr>
              <a:t>)</a:t>
            </a:r>
            <a:r>
              <a:rPr kumimoji="1" lang="zh-CN" altLang="en-US" sz="2400" b="1">
                <a:solidFill>
                  <a:srgbClr val="FF0000"/>
                </a:solidFill>
                <a:latin typeface="宋体" pitchFamily="2" charset="-122"/>
                <a:ea typeface="宋体" pitchFamily="2" charset="-122"/>
              </a:rPr>
              <a:t>。</a:t>
            </a:r>
            <a:endParaRPr kumimoji="1" lang="zh-CN" altLang="en-US" sz="2400" b="1">
              <a:solidFill>
                <a:srgbClr val="FF0000"/>
              </a:solidFill>
              <a:latin typeface="宋体" pitchFamily="2" charset="-122"/>
              <a:ea typeface="宋体" pitchFamily="2" charset="-122"/>
            </a:endParaRPr>
          </a:p>
        </p:txBody>
      </p:sp>
      <p:sp>
        <p:nvSpPr>
          <p:cNvPr id="8238" name="Text Box 46"/>
          <p:cNvSpPr txBox="1">
            <a:spLocks noChangeArrowheads="1"/>
          </p:cNvSpPr>
          <p:nvPr/>
        </p:nvSpPr>
        <p:spPr bwMode="auto">
          <a:xfrm>
            <a:off x="3420429" y="5808664"/>
            <a:ext cx="4968875" cy="579437"/>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3200" b="1" i="1">
                <a:solidFill>
                  <a:srgbClr val="000000"/>
                </a:solidFill>
                <a:latin typeface="Times New Roman" panose="02020503050405090304" pitchFamily="18" charset="0"/>
                <a:ea typeface="宋体" pitchFamily="2" charset="-122"/>
              </a:rPr>
              <a:t>i = i</a:t>
            </a:r>
            <a:r>
              <a:rPr kumimoji="1" lang="en-US" altLang="zh-CN" sz="3200" b="1" baseline="-25000">
                <a:solidFill>
                  <a:srgbClr val="000000"/>
                </a:solidFill>
                <a:latin typeface="Times New Roman" panose="02020503050405090304" pitchFamily="18" charset="0"/>
                <a:ea typeface="宋体" pitchFamily="2" charset="-122"/>
              </a:rPr>
              <a:t>1</a:t>
            </a:r>
            <a:r>
              <a:rPr kumimoji="1" lang="en-US" altLang="zh-CN" sz="3200" b="1" i="1">
                <a:solidFill>
                  <a:srgbClr val="000000"/>
                </a:solidFill>
                <a:latin typeface="Times New Roman" panose="02020503050405090304" pitchFamily="18" charset="0"/>
                <a:ea typeface="宋体" pitchFamily="2" charset="-122"/>
              </a:rPr>
              <a:t>+ i</a:t>
            </a:r>
            <a:r>
              <a:rPr kumimoji="1" lang="en-US" altLang="zh-CN" sz="3200" b="1" baseline="-25000">
                <a:solidFill>
                  <a:srgbClr val="000000"/>
                </a:solidFill>
                <a:latin typeface="Times New Roman" panose="02020503050405090304" pitchFamily="18" charset="0"/>
                <a:ea typeface="宋体" pitchFamily="2" charset="-122"/>
              </a:rPr>
              <a:t>2</a:t>
            </a:r>
            <a:r>
              <a:rPr kumimoji="1" lang="en-US" altLang="zh-CN" sz="3200" b="1" i="1">
                <a:solidFill>
                  <a:srgbClr val="000000"/>
                </a:solidFill>
                <a:latin typeface="Times New Roman" panose="02020503050405090304" pitchFamily="18" charset="0"/>
                <a:ea typeface="宋体" pitchFamily="2" charset="-122"/>
              </a:rPr>
              <a:t>+</a:t>
            </a:r>
            <a:r>
              <a:rPr kumimoji="1" lang="en-US" altLang="zh-CN" sz="3200" b="1" i="1">
                <a:solidFill>
                  <a:srgbClr val="000000"/>
                </a:solidFill>
                <a:latin typeface="Times New Roman" panose="02020503050405090304" pitchFamily="18" charset="0"/>
                <a:ea typeface="宋体" pitchFamily="2" charset="-122"/>
                <a:sym typeface="Math4" pitchFamily="2" charset="2"/>
              </a:rPr>
              <a:t> …</a:t>
            </a:r>
            <a:r>
              <a:rPr kumimoji="1" lang="en-US" altLang="zh-CN" sz="3200" b="1" i="1">
                <a:solidFill>
                  <a:srgbClr val="000000"/>
                </a:solidFill>
                <a:latin typeface="Times New Roman" panose="02020503050405090304" pitchFamily="18" charset="0"/>
                <a:ea typeface="宋体" pitchFamily="2" charset="-122"/>
              </a:rPr>
              <a:t>+ i</a:t>
            </a:r>
            <a:r>
              <a:rPr kumimoji="1" lang="en-US" altLang="zh-CN" sz="3200" b="1" i="1" baseline="-25000">
                <a:solidFill>
                  <a:srgbClr val="000000"/>
                </a:solidFill>
                <a:latin typeface="Times New Roman" panose="02020503050405090304" pitchFamily="18" charset="0"/>
                <a:ea typeface="宋体" pitchFamily="2" charset="-122"/>
              </a:rPr>
              <a:t>k</a:t>
            </a:r>
            <a:r>
              <a:rPr kumimoji="1" lang="en-US" altLang="zh-CN" sz="3200" b="1" i="1">
                <a:solidFill>
                  <a:srgbClr val="000000"/>
                </a:solidFill>
                <a:latin typeface="Times New Roman" panose="02020503050405090304" pitchFamily="18" charset="0"/>
                <a:ea typeface="宋体" pitchFamily="2" charset="-122"/>
              </a:rPr>
              <a:t>+ …+i</a:t>
            </a:r>
            <a:r>
              <a:rPr kumimoji="1" lang="en-US" altLang="zh-CN" sz="3200" b="1" baseline="-25000">
                <a:solidFill>
                  <a:srgbClr val="000000"/>
                </a:solidFill>
                <a:latin typeface="Times New Roman" panose="02020503050405090304" pitchFamily="18" charset="0"/>
                <a:ea typeface="宋体" pitchFamily="2" charset="-122"/>
              </a:rPr>
              <a:t>n</a:t>
            </a:r>
            <a:endParaRPr kumimoji="1" lang="en-US" altLang="zh-CN" sz="3200" b="1" baseline="-25000">
              <a:solidFill>
                <a:srgbClr val="000000"/>
              </a:solidFill>
              <a:latin typeface="Times New Roman" panose="02020503050405090304" pitchFamily="18" charset="0"/>
              <a:ea typeface="宋体" pitchFamily="2" charset="-122"/>
            </a:endParaRPr>
          </a:p>
        </p:txBody>
      </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235"/>
                                        </p:tgtEl>
                                        <p:attrNameLst>
                                          <p:attrName>style.visibility</p:attrName>
                                        </p:attrNameLst>
                                      </p:cBhvr>
                                      <p:to>
                                        <p:strVal val="visible"/>
                                      </p:to>
                                    </p:set>
                                    <p:anim calcmode="lin" valueType="num">
                                      <p:cBhvr additive="base">
                                        <p:cTn id="13" dur="500" fill="hold"/>
                                        <p:tgtEl>
                                          <p:spTgt spid="8235"/>
                                        </p:tgtEl>
                                        <p:attrNameLst>
                                          <p:attrName>ppt_x</p:attrName>
                                        </p:attrNameLst>
                                      </p:cBhvr>
                                      <p:tavLst>
                                        <p:tav tm="0">
                                          <p:val>
                                            <p:strVal val="0-#ppt_w/2"/>
                                          </p:val>
                                        </p:tav>
                                        <p:tav tm="100000">
                                          <p:val>
                                            <p:strVal val="#ppt_x"/>
                                          </p:val>
                                        </p:tav>
                                      </p:tavLst>
                                    </p:anim>
                                    <p:anim calcmode="lin" valueType="num">
                                      <p:cBhvr additive="base">
                                        <p:cTn id="14" dur="500" fill="hold"/>
                                        <p:tgtEl>
                                          <p:spTgt spid="82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251"/>
                                        </p:tgtEl>
                                        <p:attrNameLst>
                                          <p:attrName>style.visibility</p:attrName>
                                        </p:attrNameLst>
                                      </p:cBhvr>
                                      <p:to>
                                        <p:strVal val="visible"/>
                                      </p:to>
                                    </p:set>
                                    <p:animEffect transition="in" filter="blinds(horizontal)">
                                      <p:cBhvr>
                                        <p:cTn id="19" dur="500"/>
                                        <p:tgtEl>
                                          <p:spTgt spid="8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236"/>
                                        </p:tgtEl>
                                        <p:attrNameLst>
                                          <p:attrName>style.visibility</p:attrName>
                                        </p:attrNameLst>
                                      </p:cBhvr>
                                      <p:to>
                                        <p:strVal val="visible"/>
                                      </p:to>
                                    </p:set>
                                    <p:animEffect transition="in" filter="wipe(left)">
                                      <p:cBhvr>
                                        <p:cTn id="24" dur="2000"/>
                                        <p:tgtEl>
                                          <p:spTgt spid="823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237"/>
                                        </p:tgtEl>
                                        <p:attrNameLst>
                                          <p:attrName>style.visibility</p:attrName>
                                        </p:attrNameLst>
                                      </p:cBhvr>
                                      <p:to>
                                        <p:strVal val="visible"/>
                                      </p:to>
                                    </p:set>
                                    <p:animEffect transition="in" filter="wipe(left)">
                                      <p:cBhvr>
                                        <p:cTn id="29" dur="2000"/>
                                        <p:tgtEl>
                                          <p:spTgt spid="8237"/>
                                        </p:tgtEl>
                                      </p:cBhvr>
                                    </p:animEffect>
                                  </p:childTnLst>
                                </p:cTn>
                              </p:par>
                            </p:childTnLst>
                          </p:cTn>
                        </p:par>
                        <p:par>
                          <p:cTn id="30" fill="hold">
                            <p:stCondLst>
                              <p:cond delay="2000"/>
                            </p:stCondLst>
                            <p:childTnLst>
                              <p:par>
                                <p:cTn id="31" presetID="22" presetClass="entr" presetSubtype="8" fill="hold" nodeType="afterEffect">
                                  <p:stCondLst>
                                    <p:cond delay="500"/>
                                  </p:stCondLst>
                                  <p:childTnLst>
                                    <p:set>
                                      <p:cBhvr>
                                        <p:cTn id="32" dur="1" fill="hold">
                                          <p:stCondLst>
                                            <p:cond delay="0"/>
                                          </p:stCondLst>
                                        </p:cTn>
                                        <p:tgtEl>
                                          <p:spTgt spid="8238"/>
                                        </p:tgtEl>
                                        <p:attrNameLst>
                                          <p:attrName>style.visibility</p:attrName>
                                        </p:attrNameLst>
                                      </p:cBhvr>
                                      <p:to>
                                        <p:strVal val="visible"/>
                                      </p:to>
                                    </p:set>
                                    <p:animEffect transition="in" filter="wipe(left)">
                                      <p:cBhvr>
                                        <p:cTn id="33" dur="3000"/>
                                        <p:tgtEl>
                                          <p:spTgt spid="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nimBg="1" autoUpdateAnimBg="0"/>
      <p:bldP spid="8235" grpId="0" animBg="1" autoUpdateAnimBg="0"/>
      <p:bldP spid="8236" grpId="0" autoUpdateAnimBg="0"/>
      <p:bldP spid="8237" grpId="0" autoUpdateAnimBg="0"/>
      <p:bldP spid="8238"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0" name="Group 4"/>
          <p:cNvGrpSpPr/>
          <p:nvPr/>
        </p:nvGrpSpPr>
        <p:grpSpPr bwMode="auto">
          <a:xfrm>
            <a:off x="7248525" y="1628775"/>
            <a:ext cx="990600" cy="762000"/>
            <a:chOff x="3648" y="1008"/>
            <a:chExt cx="624" cy="480"/>
          </a:xfrm>
        </p:grpSpPr>
        <p:sp>
          <p:nvSpPr>
            <p:cNvPr id="9221" name="AutoShape 5"/>
            <p:cNvSpPr>
              <a:spLocks noChangeArrowheads="1"/>
            </p:cNvSpPr>
            <p:nvPr/>
          </p:nvSpPr>
          <p:spPr bwMode="auto">
            <a:xfrm>
              <a:off x="3648" y="1200"/>
              <a:ext cx="624" cy="288"/>
            </a:xfrm>
            <a:prstGeom prst="rightArrow">
              <a:avLst>
                <a:gd name="adj1" fmla="val 50000"/>
                <a:gd name="adj2" fmla="val 54167"/>
              </a:avLst>
            </a:prstGeom>
            <a:solidFill>
              <a:srgbClr val="FF33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22" name="Text Box 6"/>
            <p:cNvSpPr txBox="1">
              <a:spLocks noChangeArrowheads="1"/>
            </p:cNvSpPr>
            <p:nvPr/>
          </p:nvSpPr>
          <p:spPr bwMode="auto">
            <a:xfrm>
              <a:off x="3648" y="100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chemeClr val="tx1"/>
                  </a:solidFill>
                  <a:latin typeface="Times New Roman" panose="02020503050405090304" pitchFamily="18" charset="0"/>
                  <a:ea typeface="宋体" pitchFamily="2" charset="-122"/>
                </a:rPr>
                <a:t>等效</a:t>
              </a:r>
              <a:endParaRPr kumimoji="1" lang="zh-CN" altLang="en-US" sz="2400" b="1">
                <a:solidFill>
                  <a:schemeClr val="tx1"/>
                </a:solidFill>
                <a:latin typeface="Times New Roman" panose="02020503050405090304" pitchFamily="18" charset="0"/>
                <a:ea typeface="宋体" pitchFamily="2" charset="-122"/>
              </a:endParaRPr>
            </a:p>
          </p:txBody>
        </p:sp>
      </p:grpSp>
      <p:sp>
        <p:nvSpPr>
          <p:cNvPr id="9223" name="Text Box 7"/>
          <p:cNvSpPr txBox="1">
            <a:spLocks noChangeArrowheads="1"/>
          </p:cNvSpPr>
          <p:nvPr/>
        </p:nvSpPr>
        <p:spPr bwMode="auto">
          <a:xfrm>
            <a:off x="1919289" y="3284538"/>
            <a:ext cx="1557337" cy="457200"/>
          </a:xfrm>
          <a:prstGeom prst="rect">
            <a:avLst/>
          </a:prstGeom>
          <a:solidFill>
            <a:srgbClr val="FFFF00"/>
          </a:solidFill>
          <a:ln>
            <a:noFill/>
          </a:ln>
          <a:effectLst/>
        </p:spPr>
        <p:txBody>
          <a:bodyPr>
            <a:spAutoFit/>
          </a:bodyPr>
          <a:lstStyle/>
          <a:p>
            <a:pPr defTabSz="914400" fontAlgn="base">
              <a:spcBef>
                <a:spcPct val="50000"/>
              </a:spcBef>
              <a:spcAft>
                <a:spcPct val="0"/>
              </a:spcAft>
            </a:pPr>
            <a:r>
              <a:rPr kumimoji="1" lang="zh-CN" altLang="en-US" sz="2400" b="1" dirty="0">
                <a:solidFill>
                  <a:schemeClr val="tx2"/>
                </a:solidFill>
                <a:latin typeface="Times New Roman" panose="02020503050405090304" pitchFamily="18" charset="0"/>
                <a:ea typeface="宋体" pitchFamily="2" charset="-122"/>
              </a:rPr>
              <a:t>由</a:t>
            </a:r>
            <a:r>
              <a:rPr kumimoji="1" lang="en-US" altLang="zh-CN" sz="2400" b="1" dirty="0">
                <a:solidFill>
                  <a:schemeClr val="tx2"/>
                </a:solidFill>
                <a:latin typeface="Times New Roman" panose="02020503050405090304" pitchFamily="18" charset="0"/>
                <a:ea typeface="宋体" pitchFamily="2" charset="-122"/>
              </a:rPr>
              <a:t>KCL:</a:t>
            </a:r>
            <a:endParaRPr kumimoji="1" lang="en-US" altLang="zh-CN" sz="2400" b="1" dirty="0">
              <a:solidFill>
                <a:schemeClr val="tx2"/>
              </a:solidFill>
              <a:latin typeface="Times New Roman" panose="02020503050405090304" pitchFamily="18" charset="0"/>
              <a:ea typeface="宋体" pitchFamily="2" charset="-122"/>
            </a:endParaRPr>
          </a:p>
        </p:txBody>
      </p:sp>
      <p:sp>
        <p:nvSpPr>
          <p:cNvPr id="9224" name="Text Box 8"/>
          <p:cNvSpPr txBox="1">
            <a:spLocks noChangeArrowheads="1"/>
          </p:cNvSpPr>
          <p:nvPr/>
        </p:nvSpPr>
        <p:spPr bwMode="auto">
          <a:xfrm>
            <a:off x="4079875" y="3341688"/>
            <a:ext cx="3817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 = i</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 i</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i="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sym typeface="Math4" pitchFamily="2" charset="2"/>
              </a:rPr>
              <a:t> …</a:t>
            </a:r>
            <a:r>
              <a:rPr kumimoji="1" lang="en-US" altLang="zh-CN" sz="2800" b="1" i="1">
                <a:solidFill>
                  <a:schemeClr val="tx1"/>
                </a:solidFill>
                <a:latin typeface="Times New Roman" panose="02020503050405090304" pitchFamily="18" charset="0"/>
                <a:ea typeface="宋体" pitchFamily="2" charset="-122"/>
              </a:rPr>
              <a:t>+ i</a:t>
            </a:r>
            <a:r>
              <a:rPr kumimoji="1" lang="en-US" altLang="zh-CN" sz="2800" b="1" i="1" baseline="-25000">
                <a:solidFill>
                  <a:schemeClr val="tx1"/>
                </a:solidFill>
                <a:latin typeface="Times New Roman" panose="02020503050405090304" pitchFamily="18" charset="0"/>
                <a:ea typeface="宋体" pitchFamily="2" charset="-122"/>
              </a:rPr>
              <a:t>k</a:t>
            </a:r>
            <a:r>
              <a:rPr kumimoji="1" lang="en-US" altLang="zh-CN" sz="2800" b="1" i="1">
                <a:solidFill>
                  <a:schemeClr val="tx1"/>
                </a:solidFill>
                <a:latin typeface="Times New Roman" panose="02020503050405090304" pitchFamily="18" charset="0"/>
                <a:ea typeface="宋体" pitchFamily="2" charset="-122"/>
              </a:rPr>
              <a:t>+ …+i</a:t>
            </a:r>
            <a:r>
              <a:rPr kumimoji="1" lang="en-US" altLang="zh-CN" sz="2800" b="1" baseline="-25000">
                <a:solidFill>
                  <a:schemeClr val="tx1"/>
                </a:solidFill>
                <a:latin typeface="Times New Roman" panose="02020503050405090304" pitchFamily="18" charset="0"/>
                <a:ea typeface="宋体" pitchFamily="2" charset="-122"/>
              </a:rPr>
              <a:t>n</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9226" name="Text Box 10"/>
          <p:cNvSpPr txBox="1">
            <a:spLocks noChangeArrowheads="1"/>
          </p:cNvSpPr>
          <p:nvPr/>
        </p:nvSpPr>
        <p:spPr bwMode="auto">
          <a:xfrm>
            <a:off x="2208214" y="3789363"/>
            <a:ext cx="81359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=u/R</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 +u/R</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sym typeface="Math4" pitchFamily="2" charset="2"/>
              </a:rPr>
              <a:t> …</a:t>
            </a:r>
            <a:r>
              <a:rPr kumimoji="1" lang="en-US" altLang="zh-CN" sz="2800" b="1" i="1">
                <a:solidFill>
                  <a:schemeClr val="tx1"/>
                </a:solidFill>
                <a:latin typeface="Times New Roman" panose="02020503050405090304" pitchFamily="18" charset="0"/>
                <a:ea typeface="宋体" pitchFamily="2" charset="-122"/>
              </a:rPr>
              <a:t>+u/R</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a:t>
            </a:r>
            <a:r>
              <a:rPr kumimoji="1" lang="en-US" altLang="zh-CN" sz="2800" b="1">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i="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sym typeface="Math4" pitchFamily="2" charset="2"/>
              </a:rPr>
              <a:t>…</a:t>
            </a:r>
            <a:r>
              <a:rPr kumimoji="1" lang="en-US" altLang="zh-CN" sz="2800" b="1" i="1">
                <a:solidFill>
                  <a:schemeClr val="tx1"/>
                </a:solidFill>
                <a:latin typeface="Times New Roman" panose="02020503050405090304" pitchFamily="18" charset="0"/>
                <a:ea typeface="宋体" pitchFamily="2" charset="-122"/>
              </a:rPr>
              <a:t>+</a:t>
            </a:r>
            <a:r>
              <a:rPr kumimoji="1" lang="en-US" altLang="zh-CN" sz="2800" b="1">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uG</a:t>
            </a:r>
            <a:r>
              <a:rPr kumimoji="1" lang="en-US" altLang="zh-CN" sz="2800" b="1" i="1" baseline="-25000">
                <a:solidFill>
                  <a:schemeClr val="tx1"/>
                </a:solidFill>
                <a:latin typeface="Times New Roman" panose="02020503050405090304" pitchFamily="18" charset="0"/>
                <a:ea typeface="宋体" pitchFamily="2" charset="-122"/>
              </a:rPr>
              <a:t>eq</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229" name="Text Box 13"/>
          <p:cNvSpPr txBox="1">
            <a:spLocks noChangeArrowheads="1"/>
          </p:cNvSpPr>
          <p:nvPr/>
        </p:nvSpPr>
        <p:spPr bwMode="auto">
          <a:xfrm>
            <a:off x="1774825" y="4508500"/>
            <a:ext cx="2305050" cy="457200"/>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en-US" altLang="zh-CN" dirty="0"/>
              <a:t>G =1 / R</a:t>
            </a:r>
            <a:r>
              <a:rPr lang="zh-CN" altLang="en-US" dirty="0"/>
              <a:t>为电导</a:t>
            </a:r>
            <a:endParaRPr lang="zh-CN" altLang="en-US" dirty="0"/>
          </a:p>
        </p:txBody>
      </p:sp>
      <p:sp>
        <p:nvSpPr>
          <p:cNvPr id="9269" name="Text Box 53"/>
          <p:cNvSpPr txBox="1">
            <a:spLocks noChangeArrowheads="1"/>
          </p:cNvSpPr>
          <p:nvPr/>
        </p:nvSpPr>
        <p:spPr bwMode="auto">
          <a:xfrm>
            <a:off x="123509" y="749301"/>
            <a:ext cx="2090737" cy="46166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(2) </a:t>
            </a:r>
            <a:r>
              <a:rPr kumimoji="1" lang="zh-CN" altLang="en-US" sz="2400" b="1">
                <a:solidFill>
                  <a:srgbClr val="FF0000"/>
                </a:solidFill>
                <a:latin typeface="仿宋_GB2312" pitchFamily="49" charset="-122"/>
                <a:ea typeface="仿宋_GB2312" pitchFamily="49" charset="-122"/>
              </a:rPr>
              <a:t>等效电阻</a:t>
            </a:r>
            <a:endParaRPr kumimoji="1" lang="zh-CN" altLang="en-US" sz="2400" b="1">
              <a:solidFill>
                <a:srgbClr val="FF0000"/>
              </a:solidFill>
              <a:latin typeface="仿宋_GB2312" pitchFamily="49" charset="-122"/>
              <a:ea typeface="仿宋_GB2312" pitchFamily="49" charset="-122"/>
            </a:endParaRPr>
          </a:p>
        </p:txBody>
      </p:sp>
      <p:grpSp>
        <p:nvGrpSpPr>
          <p:cNvPr id="9270" name="Group 54"/>
          <p:cNvGrpSpPr/>
          <p:nvPr/>
        </p:nvGrpSpPr>
        <p:grpSpPr bwMode="auto">
          <a:xfrm>
            <a:off x="8435975" y="749300"/>
            <a:ext cx="1981200" cy="2328863"/>
            <a:chOff x="4272" y="233"/>
            <a:chExt cx="1248" cy="1467"/>
          </a:xfrm>
        </p:grpSpPr>
        <p:sp>
          <p:nvSpPr>
            <p:cNvPr id="9271" name="Freeform 55"/>
            <p:cNvSpPr/>
            <p:nvPr/>
          </p:nvSpPr>
          <p:spPr bwMode="auto">
            <a:xfrm>
              <a:off x="4443" y="705"/>
              <a:ext cx="597" cy="2"/>
            </a:xfrm>
            <a:custGeom>
              <a:avLst/>
              <a:gdLst>
                <a:gd name="T0" fmla="*/ 0 w 597"/>
                <a:gd name="T1" fmla="*/ 0 h 2"/>
                <a:gd name="T2" fmla="*/ 597 w 597"/>
                <a:gd name="T3" fmla="*/ 2 h 2"/>
              </a:gdLst>
              <a:ahLst/>
              <a:cxnLst>
                <a:cxn ang="0">
                  <a:pos x="T0" y="T1"/>
                </a:cxn>
                <a:cxn ang="0">
                  <a:pos x="T2" y="T3"/>
                </a:cxn>
              </a:cxnLst>
              <a:rect l="0" t="0" r="r" b="b"/>
              <a:pathLst>
                <a:path w="597" h="2">
                  <a:moveTo>
                    <a:pt x="0" y="0"/>
                  </a:moveTo>
                  <a:lnTo>
                    <a:pt x="597" y="2"/>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72" name="Freeform 56"/>
            <p:cNvSpPr/>
            <p:nvPr/>
          </p:nvSpPr>
          <p:spPr bwMode="auto">
            <a:xfrm>
              <a:off x="4479" y="1667"/>
              <a:ext cx="561" cy="1"/>
            </a:xfrm>
            <a:custGeom>
              <a:avLst/>
              <a:gdLst>
                <a:gd name="T0" fmla="*/ 0 w 561"/>
                <a:gd name="T1" fmla="*/ 1 h 1"/>
                <a:gd name="T2" fmla="*/ 561 w 561"/>
                <a:gd name="T3" fmla="*/ 0 h 1"/>
              </a:gdLst>
              <a:ahLst/>
              <a:cxnLst>
                <a:cxn ang="0">
                  <a:pos x="T0" y="T1"/>
                </a:cxn>
                <a:cxn ang="0">
                  <a:pos x="T2" y="T3"/>
                </a:cxn>
              </a:cxnLst>
              <a:rect l="0" t="0" r="r" b="b"/>
              <a:pathLst>
                <a:path w="561" h="1">
                  <a:moveTo>
                    <a:pt x="0" y="1"/>
                  </a:moveTo>
                  <a:lnTo>
                    <a:pt x="561" y="0"/>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73" name="Freeform 57"/>
            <p:cNvSpPr/>
            <p:nvPr/>
          </p:nvSpPr>
          <p:spPr bwMode="auto">
            <a:xfrm>
              <a:off x="5040" y="702"/>
              <a:ext cx="3" cy="966"/>
            </a:xfrm>
            <a:custGeom>
              <a:avLst/>
              <a:gdLst>
                <a:gd name="T0" fmla="*/ 0 w 3"/>
                <a:gd name="T1" fmla="*/ 0 h 966"/>
                <a:gd name="T2" fmla="*/ 3 w 3"/>
                <a:gd name="T3" fmla="*/ 966 h 966"/>
              </a:gdLst>
              <a:ahLst/>
              <a:cxnLst>
                <a:cxn ang="0">
                  <a:pos x="T0" y="T1"/>
                </a:cxn>
                <a:cxn ang="0">
                  <a:pos x="T2" y="T3"/>
                </a:cxn>
              </a:cxnLst>
              <a:rect l="0" t="0" r="r" b="b"/>
              <a:pathLst>
                <a:path w="3" h="966">
                  <a:moveTo>
                    <a:pt x="0" y="0"/>
                  </a:moveTo>
                  <a:lnTo>
                    <a:pt x="3" y="966"/>
                  </a:lnTo>
                </a:path>
              </a:pathLst>
            </a:custGeom>
            <a:noFill/>
            <a:ln w="38100"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74" name="Line 58"/>
            <p:cNvSpPr>
              <a:spLocks noChangeShapeType="1"/>
            </p:cNvSpPr>
            <p:nvPr/>
          </p:nvSpPr>
          <p:spPr bwMode="auto">
            <a:xfrm>
              <a:off x="4416" y="624"/>
              <a:ext cx="28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75" name="Text Box 59"/>
            <p:cNvSpPr txBox="1">
              <a:spLocks noChangeArrowheads="1"/>
            </p:cNvSpPr>
            <p:nvPr/>
          </p:nvSpPr>
          <p:spPr bwMode="auto">
            <a:xfrm>
              <a:off x="4272" y="768"/>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a:t>
              </a:r>
              <a:endParaRPr kumimoji="1" lang="en-US" altLang="zh-CN" sz="2800" b="1">
                <a:solidFill>
                  <a:schemeClr val="tx1"/>
                </a:solidFill>
                <a:latin typeface="Times New Roman" panose="02020503050405090304" pitchFamily="18" charset="0"/>
                <a:ea typeface="宋体" pitchFamily="2" charset="-122"/>
              </a:endParaRPr>
            </a:p>
          </p:txBody>
        </p:sp>
        <p:sp>
          <p:nvSpPr>
            <p:cNvPr id="9276" name="Text Box 60"/>
            <p:cNvSpPr txBox="1">
              <a:spLocks noChangeArrowheads="1"/>
            </p:cNvSpPr>
            <p:nvPr/>
          </p:nvSpPr>
          <p:spPr bwMode="auto">
            <a:xfrm>
              <a:off x="4272" y="1056"/>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9277" name="Text Box 61"/>
            <p:cNvSpPr txBox="1">
              <a:spLocks noChangeArrowheads="1"/>
            </p:cNvSpPr>
            <p:nvPr/>
          </p:nvSpPr>
          <p:spPr bwMode="auto">
            <a:xfrm>
              <a:off x="4320" y="1296"/>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9278" name="Text Box 62"/>
            <p:cNvSpPr txBox="1">
              <a:spLocks noChangeArrowheads="1"/>
            </p:cNvSpPr>
            <p:nvPr/>
          </p:nvSpPr>
          <p:spPr bwMode="auto">
            <a:xfrm>
              <a:off x="4484" y="233"/>
              <a:ext cx="1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9279" name="Text Box 63"/>
            <p:cNvSpPr txBox="1">
              <a:spLocks noChangeArrowheads="1"/>
            </p:cNvSpPr>
            <p:nvPr/>
          </p:nvSpPr>
          <p:spPr bwMode="auto">
            <a:xfrm>
              <a:off x="5088" y="1008"/>
              <a:ext cx="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eq</a:t>
              </a:r>
              <a:endParaRPr kumimoji="1" lang="en-US" altLang="zh-CN" sz="2800" b="1" baseline="-25000">
                <a:solidFill>
                  <a:schemeClr val="tx1"/>
                </a:solidFill>
                <a:latin typeface="Times New Roman" panose="02020503050405090304" pitchFamily="18" charset="0"/>
                <a:ea typeface="宋体" pitchFamily="2" charset="-122"/>
              </a:endParaRPr>
            </a:p>
          </p:txBody>
        </p:sp>
        <p:sp>
          <p:nvSpPr>
            <p:cNvPr id="9280" name="Rectangle 64"/>
            <p:cNvSpPr>
              <a:spLocks noChangeArrowheads="1"/>
            </p:cNvSpPr>
            <p:nvPr/>
          </p:nvSpPr>
          <p:spPr bwMode="auto">
            <a:xfrm>
              <a:off x="4980" y="1036"/>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81" name="Oval 65"/>
            <p:cNvSpPr>
              <a:spLocks noChangeArrowheads="1"/>
            </p:cNvSpPr>
            <p:nvPr/>
          </p:nvSpPr>
          <p:spPr bwMode="auto">
            <a:xfrm>
              <a:off x="4416" y="1632"/>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282" name="Oval 66"/>
            <p:cNvSpPr>
              <a:spLocks noChangeArrowheads="1"/>
            </p:cNvSpPr>
            <p:nvPr/>
          </p:nvSpPr>
          <p:spPr bwMode="auto">
            <a:xfrm>
              <a:off x="4368" y="672"/>
              <a:ext cx="68" cy="68"/>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9283" name="Text Box 67"/>
          <p:cNvSpPr txBox="1">
            <a:spLocks noChangeArrowheads="1"/>
          </p:cNvSpPr>
          <p:nvPr/>
        </p:nvSpPr>
        <p:spPr bwMode="auto">
          <a:xfrm>
            <a:off x="1774825" y="5300663"/>
            <a:ext cx="5041900" cy="457200"/>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等效电导等于并联的各电导之和</a:t>
            </a:r>
            <a:endParaRPr lang="zh-CN" altLang="en-US" dirty="0"/>
          </a:p>
        </p:txBody>
      </p:sp>
      <p:sp>
        <p:nvSpPr>
          <p:cNvPr id="9285" name="Text Box 69"/>
          <p:cNvSpPr txBox="1">
            <a:spLocks noChangeArrowheads="1"/>
          </p:cNvSpPr>
          <p:nvPr/>
        </p:nvSpPr>
        <p:spPr bwMode="auto">
          <a:xfrm>
            <a:off x="6965951" y="1306513"/>
            <a:ext cx="56991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n</a:t>
            </a:r>
            <a:endParaRPr kumimoji="1" lang="en-US" altLang="zh-CN" sz="2800" b="1" i="1" baseline="-25000">
              <a:solidFill>
                <a:schemeClr val="tx1"/>
              </a:solidFill>
              <a:latin typeface="Times New Roman" panose="02020503050405090304" pitchFamily="18" charset="0"/>
              <a:ea typeface="宋体" pitchFamily="2" charset="-122"/>
            </a:endParaRPr>
          </a:p>
        </p:txBody>
      </p:sp>
      <p:grpSp>
        <p:nvGrpSpPr>
          <p:cNvPr id="9336" name="Group 120"/>
          <p:cNvGrpSpPr/>
          <p:nvPr/>
        </p:nvGrpSpPr>
        <p:grpSpPr bwMode="auto">
          <a:xfrm>
            <a:off x="1933575" y="820738"/>
            <a:ext cx="5032374" cy="2247901"/>
            <a:chOff x="258" y="517"/>
            <a:chExt cx="3170" cy="1416"/>
          </a:xfrm>
        </p:grpSpPr>
        <p:sp>
          <p:nvSpPr>
            <p:cNvPr id="9286" name="Line 70"/>
            <p:cNvSpPr>
              <a:spLocks noChangeShapeType="1"/>
            </p:cNvSpPr>
            <p:nvPr/>
          </p:nvSpPr>
          <p:spPr bwMode="auto">
            <a:xfrm>
              <a:off x="504" y="823"/>
              <a:ext cx="12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87" name="Line 71"/>
            <p:cNvSpPr>
              <a:spLocks noChangeShapeType="1"/>
            </p:cNvSpPr>
            <p:nvPr/>
          </p:nvSpPr>
          <p:spPr bwMode="auto">
            <a:xfrm rot="-5400000">
              <a:off x="564" y="1359"/>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88" name="Line 72"/>
            <p:cNvSpPr>
              <a:spLocks noChangeShapeType="1"/>
            </p:cNvSpPr>
            <p:nvPr/>
          </p:nvSpPr>
          <p:spPr bwMode="auto">
            <a:xfrm rot="-5400000">
              <a:off x="1047" y="1359"/>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89" name="Line 73"/>
            <p:cNvSpPr>
              <a:spLocks noChangeShapeType="1"/>
            </p:cNvSpPr>
            <p:nvPr/>
          </p:nvSpPr>
          <p:spPr bwMode="auto">
            <a:xfrm>
              <a:off x="504" y="1895"/>
              <a:ext cx="12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0" name="Line 74"/>
            <p:cNvSpPr>
              <a:spLocks noChangeShapeType="1"/>
            </p:cNvSpPr>
            <p:nvPr/>
          </p:nvSpPr>
          <p:spPr bwMode="auto">
            <a:xfrm>
              <a:off x="1727" y="823"/>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1" name="Line 75"/>
            <p:cNvSpPr>
              <a:spLocks noChangeShapeType="1"/>
            </p:cNvSpPr>
            <p:nvPr/>
          </p:nvSpPr>
          <p:spPr bwMode="auto">
            <a:xfrm>
              <a:off x="1742" y="1895"/>
              <a:ext cx="426"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2" name="Line 76"/>
            <p:cNvSpPr>
              <a:spLocks noChangeShapeType="1"/>
            </p:cNvSpPr>
            <p:nvPr/>
          </p:nvSpPr>
          <p:spPr bwMode="auto">
            <a:xfrm>
              <a:off x="2168" y="823"/>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3" name="Line 77"/>
            <p:cNvSpPr>
              <a:spLocks noChangeShapeType="1"/>
            </p:cNvSpPr>
            <p:nvPr/>
          </p:nvSpPr>
          <p:spPr bwMode="auto">
            <a:xfrm rot="-5400000">
              <a:off x="1840" y="1359"/>
              <a:ext cx="1072" cy="0"/>
            </a:xfrm>
            <a:prstGeom prst="line">
              <a:avLst/>
            </a:prstGeom>
            <a:noFill/>
            <a:ln w="38100">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4" name="Line 78"/>
            <p:cNvSpPr>
              <a:spLocks noChangeShapeType="1"/>
            </p:cNvSpPr>
            <p:nvPr/>
          </p:nvSpPr>
          <p:spPr bwMode="auto">
            <a:xfrm>
              <a:off x="2168" y="1895"/>
              <a:ext cx="425"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5" name="Line 79"/>
            <p:cNvSpPr>
              <a:spLocks noChangeShapeType="1"/>
            </p:cNvSpPr>
            <p:nvPr/>
          </p:nvSpPr>
          <p:spPr bwMode="auto">
            <a:xfrm>
              <a:off x="2540" y="823"/>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6" name="Line 80"/>
            <p:cNvSpPr>
              <a:spLocks noChangeShapeType="1"/>
            </p:cNvSpPr>
            <p:nvPr/>
          </p:nvSpPr>
          <p:spPr bwMode="auto">
            <a:xfrm>
              <a:off x="2593" y="1895"/>
              <a:ext cx="425" cy="0"/>
            </a:xfrm>
            <a:prstGeom prst="line">
              <a:avLst/>
            </a:prstGeom>
            <a:noFill/>
            <a:ln w="38100">
              <a:solidFill>
                <a:srgbClr val="FFCC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7" name="Line 81"/>
            <p:cNvSpPr>
              <a:spLocks noChangeShapeType="1"/>
            </p:cNvSpPr>
            <p:nvPr/>
          </p:nvSpPr>
          <p:spPr bwMode="auto">
            <a:xfrm>
              <a:off x="2965" y="823"/>
              <a:ext cx="37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8" name="Line 82"/>
            <p:cNvSpPr>
              <a:spLocks noChangeShapeType="1"/>
            </p:cNvSpPr>
            <p:nvPr/>
          </p:nvSpPr>
          <p:spPr bwMode="auto">
            <a:xfrm>
              <a:off x="2965" y="1895"/>
              <a:ext cx="37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299" name="Line 83"/>
            <p:cNvSpPr>
              <a:spLocks noChangeShapeType="1"/>
            </p:cNvSpPr>
            <p:nvPr/>
          </p:nvSpPr>
          <p:spPr bwMode="auto">
            <a:xfrm rot="-5400000">
              <a:off x="2801" y="1359"/>
              <a:ext cx="1072" cy="0"/>
            </a:xfrm>
            <a:prstGeom prst="line">
              <a:avLst/>
            </a:prstGeom>
            <a:noFill/>
            <a:ln w="38100">
              <a:solidFill>
                <a:srgbClr val="FFCC00"/>
              </a:solidFill>
              <a:rou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00" name="Rectangle 84"/>
            <p:cNvSpPr>
              <a:spLocks noChangeArrowheads="1"/>
            </p:cNvSpPr>
            <p:nvPr/>
          </p:nvSpPr>
          <p:spPr bwMode="auto">
            <a:xfrm>
              <a:off x="743" y="1142"/>
              <a:ext cx="34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01" name="Rectangle 85"/>
            <p:cNvSpPr>
              <a:spLocks noChangeArrowheads="1"/>
            </p:cNvSpPr>
            <p:nvPr/>
          </p:nvSpPr>
          <p:spPr bwMode="auto">
            <a:xfrm>
              <a:off x="1189" y="1142"/>
              <a:ext cx="34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02" name="Rectangle 86"/>
            <p:cNvSpPr>
              <a:spLocks noChangeArrowheads="1"/>
            </p:cNvSpPr>
            <p:nvPr/>
          </p:nvSpPr>
          <p:spPr bwMode="auto">
            <a:xfrm>
              <a:off x="1986" y="1142"/>
              <a:ext cx="34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k</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03" name="Rectangle 87"/>
            <p:cNvSpPr>
              <a:spLocks noChangeArrowheads="1"/>
            </p:cNvSpPr>
            <p:nvPr/>
          </p:nvSpPr>
          <p:spPr bwMode="auto">
            <a:xfrm>
              <a:off x="2955" y="1142"/>
              <a:ext cx="35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i="1" baseline="-25000">
                  <a:solidFill>
                    <a:schemeClr val="tx1"/>
                  </a:solidFill>
                  <a:latin typeface="Times New Roman" panose="02020503050405090304" pitchFamily="18" charset="0"/>
                  <a:ea typeface="宋体" pitchFamily="2" charset="-122"/>
                </a:rPr>
                <a:t>n</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04" name="Line 88"/>
            <p:cNvSpPr>
              <a:spLocks noChangeShapeType="1"/>
            </p:cNvSpPr>
            <p:nvPr/>
          </p:nvSpPr>
          <p:spPr bwMode="auto">
            <a:xfrm>
              <a:off x="504" y="731"/>
              <a:ext cx="42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05" name="Text Box 89"/>
            <p:cNvSpPr txBox="1">
              <a:spLocks noChangeArrowheads="1"/>
            </p:cNvSpPr>
            <p:nvPr/>
          </p:nvSpPr>
          <p:spPr bwMode="auto">
            <a:xfrm>
              <a:off x="591" y="517"/>
              <a:ext cx="19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9306" name="Rectangle 90"/>
            <p:cNvSpPr>
              <a:spLocks noChangeArrowheads="1"/>
            </p:cNvSpPr>
            <p:nvPr/>
          </p:nvSpPr>
          <p:spPr bwMode="auto">
            <a:xfrm>
              <a:off x="294" y="767"/>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a:solidFill>
                    <a:schemeClr val="tx1"/>
                  </a:solidFill>
                  <a:latin typeface="Times New Roman" panose="02020503050405090304" pitchFamily="18" charset="0"/>
                  <a:ea typeface="宋体" pitchFamily="2" charset="-122"/>
                  <a:sym typeface="CommonBullets" pitchFamily="34" charset="2"/>
                </a:rPr>
                <a:t>+</a:t>
              </a:r>
              <a:endParaRPr kumimoji="1" lang="en-US" altLang="zh-CN" sz="2800" b="1">
                <a:solidFill>
                  <a:schemeClr val="tx1"/>
                </a:solidFill>
                <a:latin typeface="Times New Roman" panose="02020503050405090304" pitchFamily="18" charset="0"/>
                <a:ea typeface="宋体" pitchFamily="2" charset="-122"/>
                <a:sym typeface="CommonBullets" pitchFamily="34" charset="2"/>
              </a:endParaRPr>
            </a:p>
          </p:txBody>
        </p:sp>
        <p:sp>
          <p:nvSpPr>
            <p:cNvPr id="9307" name="Text Box 91"/>
            <p:cNvSpPr txBox="1">
              <a:spLocks noChangeArrowheads="1"/>
            </p:cNvSpPr>
            <p:nvPr/>
          </p:nvSpPr>
          <p:spPr bwMode="auto">
            <a:xfrm>
              <a:off x="258" y="1226"/>
              <a:ext cx="24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defTabSz="914400" fontAlgn="base">
                <a:spcBef>
                  <a:spcPct val="0"/>
                </a:spcBef>
                <a:spcAft>
                  <a:spcPct val="0"/>
                </a:spcAft>
              </a:pPr>
              <a:r>
                <a:rPr kumimoji="1" lang="en-US" altLang="zh-CN" sz="2800" b="1" i="1">
                  <a:solidFill>
                    <a:schemeClr val="tx1"/>
                  </a:solidFill>
                  <a:latin typeface="Times New Roman" panose="02020503050405090304" pitchFamily="18" charset="0"/>
                  <a:ea typeface="宋体" pitchFamily="2" charset="-122"/>
                </a:rPr>
                <a:t>u</a:t>
              </a:r>
              <a:endParaRPr kumimoji="1" lang="en-US" altLang="zh-CN" sz="2800" b="1" i="1">
                <a:solidFill>
                  <a:schemeClr val="tx1"/>
                </a:solidFill>
                <a:latin typeface="Times New Roman" panose="02020503050405090304" pitchFamily="18" charset="0"/>
                <a:ea typeface="宋体" pitchFamily="2" charset="-122"/>
              </a:endParaRPr>
            </a:p>
          </p:txBody>
        </p:sp>
        <p:sp>
          <p:nvSpPr>
            <p:cNvPr id="9308" name="Rectangle 92"/>
            <p:cNvSpPr>
              <a:spLocks noChangeArrowheads="1"/>
            </p:cNvSpPr>
            <p:nvPr/>
          </p:nvSpPr>
          <p:spPr bwMode="auto">
            <a:xfrm>
              <a:off x="1512" y="1233"/>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309" name="Rectangle 93"/>
            <p:cNvSpPr>
              <a:spLocks noChangeArrowheads="1"/>
            </p:cNvSpPr>
            <p:nvPr/>
          </p:nvSpPr>
          <p:spPr bwMode="auto">
            <a:xfrm>
              <a:off x="1038" y="1233"/>
              <a:ext cx="116"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310" name="Rectangle 94"/>
            <p:cNvSpPr>
              <a:spLocks noChangeArrowheads="1"/>
            </p:cNvSpPr>
            <p:nvPr/>
          </p:nvSpPr>
          <p:spPr bwMode="auto">
            <a:xfrm>
              <a:off x="2309" y="1233"/>
              <a:ext cx="133"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311" name="Rectangle 95"/>
            <p:cNvSpPr>
              <a:spLocks noChangeArrowheads="1"/>
            </p:cNvSpPr>
            <p:nvPr/>
          </p:nvSpPr>
          <p:spPr bwMode="auto">
            <a:xfrm>
              <a:off x="3271" y="1233"/>
              <a:ext cx="133" cy="233"/>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312" name="Line 96"/>
            <p:cNvSpPr>
              <a:spLocks noChangeShapeType="1"/>
            </p:cNvSpPr>
            <p:nvPr/>
          </p:nvSpPr>
          <p:spPr bwMode="auto">
            <a:xfrm>
              <a:off x="1195" y="876"/>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13" name="Text Box 97"/>
            <p:cNvSpPr txBox="1">
              <a:spLocks noChangeArrowheads="1"/>
            </p:cNvSpPr>
            <p:nvPr/>
          </p:nvSpPr>
          <p:spPr bwMode="auto">
            <a:xfrm>
              <a:off x="1202" y="799"/>
              <a:ext cx="3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14" name="Text Box 98"/>
            <p:cNvSpPr txBox="1">
              <a:spLocks noChangeArrowheads="1"/>
            </p:cNvSpPr>
            <p:nvPr/>
          </p:nvSpPr>
          <p:spPr bwMode="auto">
            <a:xfrm>
              <a:off x="1674" y="823"/>
              <a:ext cx="35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15" name="Text Box 99"/>
            <p:cNvSpPr txBox="1">
              <a:spLocks noChangeArrowheads="1"/>
            </p:cNvSpPr>
            <p:nvPr/>
          </p:nvSpPr>
          <p:spPr bwMode="auto">
            <a:xfrm>
              <a:off x="2524" y="823"/>
              <a:ext cx="3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i="1" baseline="-25000">
                  <a:solidFill>
                    <a:schemeClr val="tx1"/>
                  </a:solidFill>
                  <a:latin typeface="Times New Roman" panose="02020503050405090304" pitchFamily="18" charset="0"/>
                  <a:ea typeface="宋体" pitchFamily="2" charset="-122"/>
                </a:rPr>
                <a:t>k</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9316" name="Text Box 100"/>
            <p:cNvSpPr txBox="1">
              <a:spLocks noChangeArrowheads="1"/>
            </p:cNvSpPr>
            <p:nvPr/>
          </p:nvSpPr>
          <p:spPr bwMode="auto">
            <a:xfrm>
              <a:off x="296" y="151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_</a:t>
              </a:r>
              <a:endParaRPr kumimoji="1" lang="en-US" altLang="zh-CN" sz="2800" b="1">
                <a:solidFill>
                  <a:schemeClr val="tx1"/>
                </a:solidFill>
                <a:latin typeface="Times New Roman" panose="02020503050405090304" pitchFamily="18" charset="0"/>
                <a:ea typeface="宋体" pitchFamily="2" charset="-122"/>
              </a:endParaRPr>
            </a:p>
          </p:txBody>
        </p:sp>
        <p:sp>
          <p:nvSpPr>
            <p:cNvPr id="9317" name="Line 101"/>
            <p:cNvSpPr>
              <a:spLocks noChangeShapeType="1"/>
            </p:cNvSpPr>
            <p:nvPr/>
          </p:nvSpPr>
          <p:spPr bwMode="auto">
            <a:xfrm>
              <a:off x="1674" y="876"/>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18" name="Line 102"/>
            <p:cNvSpPr>
              <a:spLocks noChangeShapeType="1"/>
            </p:cNvSpPr>
            <p:nvPr/>
          </p:nvSpPr>
          <p:spPr bwMode="auto">
            <a:xfrm>
              <a:off x="2471" y="876"/>
              <a:ext cx="0" cy="28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19" name="Line 103"/>
            <p:cNvSpPr>
              <a:spLocks noChangeShapeType="1"/>
            </p:cNvSpPr>
            <p:nvPr/>
          </p:nvSpPr>
          <p:spPr bwMode="auto">
            <a:xfrm>
              <a:off x="3428" y="823"/>
              <a:ext cx="0" cy="28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9320" name="Oval 104"/>
            <p:cNvSpPr>
              <a:spLocks noChangeArrowheads="1"/>
            </p:cNvSpPr>
            <p:nvPr/>
          </p:nvSpPr>
          <p:spPr bwMode="auto">
            <a:xfrm>
              <a:off x="435" y="1857"/>
              <a:ext cx="75" cy="76"/>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9321" name="Oval 105"/>
            <p:cNvSpPr>
              <a:spLocks noChangeArrowheads="1"/>
            </p:cNvSpPr>
            <p:nvPr/>
          </p:nvSpPr>
          <p:spPr bwMode="auto">
            <a:xfrm>
              <a:off x="435" y="785"/>
              <a:ext cx="75" cy="76"/>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aphicFrame>
        <p:nvGraphicFramePr>
          <p:cNvPr id="9322" name="Object 106"/>
          <p:cNvGraphicFramePr>
            <a:graphicFrameLocks noChangeAspect="1"/>
          </p:cNvGraphicFramePr>
          <p:nvPr/>
        </p:nvGraphicFramePr>
        <p:xfrm>
          <a:off x="4224338" y="4292600"/>
          <a:ext cx="4781550" cy="903288"/>
        </p:xfrm>
        <a:graphic>
          <a:graphicData uri="http://schemas.openxmlformats.org/presentationml/2006/ole">
            <mc:AlternateContent xmlns:mc="http://schemas.openxmlformats.org/markup-compatibility/2006">
              <mc:Choice xmlns:v="urn:schemas-microsoft-com:vml" Requires="v">
                <p:oleObj spid="_x0000_s2" name="Equation" r:id="rId1" imgW="1707515" imgH="314325" progId="Equation.3">
                  <p:embed/>
                </p:oleObj>
              </mc:Choice>
              <mc:Fallback>
                <p:oleObj name="Equation" r:id="rId1" imgW="1707515" imgH="314325" progId="Equation.3">
                  <p:embed/>
                  <p:pic>
                    <p:nvPicPr>
                      <p:cNvPr id="0" name="Object 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4292600"/>
                        <a:ext cx="4781550" cy="90328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23" name="Object 107"/>
          <p:cNvGraphicFramePr>
            <a:graphicFrameLocks noChangeAspect="1"/>
          </p:cNvGraphicFramePr>
          <p:nvPr/>
        </p:nvGraphicFramePr>
        <p:xfrm>
          <a:off x="3287714" y="5900738"/>
          <a:ext cx="5895975" cy="957262"/>
        </p:xfrm>
        <a:graphic>
          <a:graphicData uri="http://schemas.openxmlformats.org/presentationml/2006/ole">
            <mc:AlternateContent xmlns:mc="http://schemas.openxmlformats.org/markup-compatibility/2006">
              <mc:Choice xmlns:v="urn:schemas-microsoft-com:vml" Requires="v">
                <p:oleObj spid="_x0000_s3" name="Equation" r:id="rId3" imgW="2107565" imgH="335915" progId="Equation.3">
                  <p:embed/>
                </p:oleObj>
              </mc:Choice>
              <mc:Fallback>
                <p:oleObj name="Equation" r:id="rId3" imgW="2107565" imgH="335915" progId="Equation.3">
                  <p:embed/>
                  <p:pic>
                    <p:nvPicPr>
                      <p:cNvPr id="0" name="Object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4" y="5900738"/>
                        <a:ext cx="5895975" cy="9572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灯片编号占位符 3"/>
          <p:cNvSpPr>
            <a:spLocks noGrp="1"/>
          </p:cNvSpPr>
          <p:nvPr>
            <p:ph type="sldNum" sz="quarter" idx="12"/>
            <p:custDataLst>
              <p:tags r:id="rId5"/>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269"/>
                                        </p:tgtEl>
                                        <p:attrNameLst>
                                          <p:attrName>style.visibility</p:attrName>
                                        </p:attrNameLst>
                                      </p:cBhvr>
                                      <p:to>
                                        <p:strVal val="visible"/>
                                      </p:to>
                                    </p:set>
                                    <p:anim calcmode="lin" valueType="num">
                                      <p:cBhvr additive="base">
                                        <p:cTn id="7" dur="500" fill="hold"/>
                                        <p:tgtEl>
                                          <p:spTgt spid="9269"/>
                                        </p:tgtEl>
                                        <p:attrNameLst>
                                          <p:attrName>ppt_x</p:attrName>
                                        </p:attrNameLst>
                                      </p:cBhvr>
                                      <p:tavLst>
                                        <p:tav tm="0">
                                          <p:val>
                                            <p:strVal val="0-#ppt_w/2"/>
                                          </p:val>
                                        </p:tav>
                                        <p:tav tm="100000">
                                          <p:val>
                                            <p:strVal val="#ppt_x"/>
                                          </p:val>
                                        </p:tav>
                                      </p:tavLst>
                                    </p:anim>
                                    <p:anim calcmode="lin" valueType="num">
                                      <p:cBhvr additive="base">
                                        <p:cTn id="8" dur="500" fill="hold"/>
                                        <p:tgtEl>
                                          <p:spTgt spid="92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336"/>
                                        </p:tgtEl>
                                        <p:attrNameLst>
                                          <p:attrName>style.visibility</p:attrName>
                                        </p:attrNameLst>
                                      </p:cBhvr>
                                      <p:to>
                                        <p:strVal val="visible"/>
                                      </p:to>
                                    </p:set>
                                    <p:animEffect transition="in" filter="blinds(horizontal)">
                                      <p:cBhvr>
                                        <p:cTn id="13" dur="500"/>
                                        <p:tgtEl>
                                          <p:spTgt spid="93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223"/>
                                        </p:tgtEl>
                                        <p:attrNameLst>
                                          <p:attrName>style.visibility</p:attrName>
                                        </p:attrNameLst>
                                      </p:cBhvr>
                                      <p:to>
                                        <p:strVal val="visible"/>
                                      </p:to>
                                    </p:set>
                                    <p:animEffect transition="in" filter="wipe(left)">
                                      <p:cBhvr>
                                        <p:cTn id="18" dur="500"/>
                                        <p:tgtEl>
                                          <p:spTgt spid="9223"/>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9224"/>
                                        </p:tgtEl>
                                        <p:attrNameLst>
                                          <p:attrName>style.visibility</p:attrName>
                                        </p:attrNameLst>
                                      </p:cBhvr>
                                      <p:to>
                                        <p:strVal val="visible"/>
                                      </p:to>
                                    </p:set>
                                    <p:animEffect transition="in" filter="wipe(left)">
                                      <p:cBhvr>
                                        <p:cTn id="22" dur="3000"/>
                                        <p:tgtEl>
                                          <p:spTgt spid="92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6"/>
                                        </p:tgtEl>
                                        <p:attrNameLst>
                                          <p:attrName>style.visibility</p:attrName>
                                        </p:attrNameLst>
                                      </p:cBhvr>
                                      <p:to>
                                        <p:strVal val="visible"/>
                                      </p:to>
                                    </p:set>
                                    <p:animEffect transition="in" filter="wipe(left)">
                                      <p:cBhvr>
                                        <p:cTn id="27" dur="3000"/>
                                        <p:tgtEl>
                                          <p:spTgt spid="92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229"/>
                                        </p:tgtEl>
                                        <p:attrNameLst>
                                          <p:attrName>style.visibility</p:attrName>
                                        </p:attrNameLst>
                                      </p:cBhvr>
                                      <p:to>
                                        <p:strVal val="visible"/>
                                      </p:to>
                                    </p:set>
                                    <p:anim calcmode="lin" valueType="num">
                                      <p:cBhvr additive="base">
                                        <p:cTn id="32" dur="500" fill="hold"/>
                                        <p:tgtEl>
                                          <p:spTgt spid="9229"/>
                                        </p:tgtEl>
                                        <p:attrNameLst>
                                          <p:attrName>ppt_x</p:attrName>
                                        </p:attrNameLst>
                                      </p:cBhvr>
                                      <p:tavLst>
                                        <p:tav tm="0">
                                          <p:val>
                                            <p:strVal val="#ppt_x"/>
                                          </p:val>
                                        </p:tav>
                                        <p:tav tm="100000">
                                          <p:val>
                                            <p:strVal val="#ppt_x"/>
                                          </p:val>
                                        </p:tav>
                                      </p:tavLst>
                                    </p:anim>
                                    <p:anim calcmode="lin" valueType="num">
                                      <p:cBhvr additive="base">
                                        <p:cTn id="33" dur="500" fill="hold"/>
                                        <p:tgtEl>
                                          <p:spTgt spid="92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322"/>
                                        </p:tgtEl>
                                        <p:attrNameLst>
                                          <p:attrName>style.visibility</p:attrName>
                                        </p:attrNameLst>
                                      </p:cBhvr>
                                      <p:to>
                                        <p:strVal val="visible"/>
                                      </p:to>
                                    </p:set>
                                    <p:animEffect transition="in" filter="wipe(left)">
                                      <p:cBhvr>
                                        <p:cTn id="38" dur="3000"/>
                                        <p:tgtEl>
                                          <p:spTgt spid="93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283"/>
                                        </p:tgtEl>
                                        <p:attrNameLst>
                                          <p:attrName>style.visibility</p:attrName>
                                        </p:attrNameLst>
                                      </p:cBhvr>
                                      <p:to>
                                        <p:strVal val="visible"/>
                                      </p:to>
                                    </p:set>
                                    <p:animEffect transition="in" filter="wipe(left)">
                                      <p:cBhvr>
                                        <p:cTn id="43" dur="2000"/>
                                        <p:tgtEl>
                                          <p:spTgt spid="928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323"/>
                                        </p:tgtEl>
                                        <p:attrNameLst>
                                          <p:attrName>style.visibility</p:attrName>
                                        </p:attrNameLst>
                                      </p:cBhvr>
                                      <p:to>
                                        <p:strVal val="visible"/>
                                      </p:to>
                                    </p:set>
                                    <p:animEffect transition="in" filter="wipe(left)">
                                      <p:cBhvr>
                                        <p:cTn id="48" dur="5000"/>
                                        <p:tgtEl>
                                          <p:spTgt spid="9323"/>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9220"/>
                                        </p:tgtEl>
                                        <p:attrNameLst>
                                          <p:attrName>style.visibility</p:attrName>
                                        </p:attrNameLst>
                                      </p:cBhvr>
                                      <p:to>
                                        <p:strVal val="visible"/>
                                      </p:to>
                                    </p:set>
                                    <p:anim calcmode="lin" valueType="num">
                                      <p:cBhvr>
                                        <p:cTn id="53" dur="500" fill="hold"/>
                                        <p:tgtEl>
                                          <p:spTgt spid="9220"/>
                                        </p:tgtEl>
                                        <p:attrNameLst>
                                          <p:attrName>ppt_w</p:attrName>
                                        </p:attrNameLst>
                                      </p:cBhvr>
                                      <p:tavLst>
                                        <p:tav tm="0">
                                          <p:val>
                                            <p:fltVal val="0"/>
                                          </p:val>
                                        </p:tav>
                                        <p:tav tm="100000">
                                          <p:val>
                                            <p:strVal val="#ppt_w"/>
                                          </p:val>
                                        </p:tav>
                                      </p:tavLst>
                                    </p:anim>
                                    <p:anim calcmode="lin" valueType="num">
                                      <p:cBhvr>
                                        <p:cTn id="54" dur="500" fill="hold"/>
                                        <p:tgtEl>
                                          <p:spTgt spid="9220"/>
                                        </p:tgtEl>
                                        <p:attrNameLst>
                                          <p:attrName>ppt_h</p:attrName>
                                        </p:attrNameLst>
                                      </p:cBhvr>
                                      <p:tavLst>
                                        <p:tav tm="0">
                                          <p:val>
                                            <p:fltVal val="0"/>
                                          </p:val>
                                        </p:tav>
                                        <p:tav tm="100000">
                                          <p:val>
                                            <p:strVal val="#ppt_h"/>
                                          </p:val>
                                        </p:tav>
                                      </p:tavLst>
                                    </p:anim>
                                  </p:childTnLst>
                                </p:cTn>
                              </p:par>
                            </p:childTnLst>
                          </p:cTn>
                        </p:par>
                        <p:par>
                          <p:cTn id="55" fill="hold">
                            <p:stCondLst>
                              <p:cond delay="500"/>
                            </p:stCondLst>
                            <p:childTnLst>
                              <p:par>
                                <p:cTn id="56" presetID="20" presetClass="entr" presetSubtype="0" fill="hold" nodeType="afterEffect">
                                  <p:stCondLst>
                                    <p:cond delay="0"/>
                                  </p:stCondLst>
                                  <p:childTnLst>
                                    <p:set>
                                      <p:cBhvr>
                                        <p:cTn id="57" dur="1" fill="hold">
                                          <p:stCondLst>
                                            <p:cond delay="0"/>
                                          </p:stCondLst>
                                        </p:cTn>
                                        <p:tgtEl>
                                          <p:spTgt spid="9270"/>
                                        </p:tgtEl>
                                        <p:attrNameLst>
                                          <p:attrName>style.visibility</p:attrName>
                                        </p:attrNameLst>
                                      </p:cBhvr>
                                      <p:to>
                                        <p:strVal val="visible"/>
                                      </p:to>
                                    </p:set>
                                    <p:animEffect transition="in" filter="wedge">
                                      <p:cBhvr>
                                        <p:cTn id="58" dur="2000"/>
                                        <p:tgtEl>
                                          <p:spTgt spid="9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autoUpdateAnimBg="0"/>
      <p:bldP spid="9224" grpId="0" autoUpdateAnimBg="0"/>
      <p:bldP spid="9226" grpId="0" autoUpdateAnimBg="0"/>
      <p:bldP spid="9229" grpId="0" animBg="1" autoUpdateAnimBg="0"/>
      <p:bldP spid="9269" grpId="0" animBg="1" autoUpdateAnimBg="0"/>
      <p:bldP spid="9283"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1919288" y="634366"/>
            <a:ext cx="4227512" cy="46166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0000"/>
                </a:solidFill>
                <a:latin typeface="仿宋_GB2312" pitchFamily="49" charset="-122"/>
                <a:ea typeface="仿宋_GB2312" pitchFamily="49" charset="-122"/>
              </a:rPr>
              <a:t>（</a:t>
            </a:r>
            <a:r>
              <a:rPr kumimoji="1" lang="en-US" altLang="zh-CN" sz="2400" b="1">
                <a:solidFill>
                  <a:srgbClr val="FF0000"/>
                </a:solidFill>
                <a:latin typeface="仿宋_GB2312" pitchFamily="49" charset="-122"/>
                <a:ea typeface="仿宋_GB2312" pitchFamily="49" charset="-122"/>
              </a:rPr>
              <a:t>3</a:t>
            </a:r>
            <a:r>
              <a:rPr kumimoji="1" lang="zh-CN" altLang="en-US" sz="2400" b="1">
                <a:solidFill>
                  <a:srgbClr val="FF0000"/>
                </a:solidFill>
                <a:latin typeface="仿宋_GB2312" pitchFamily="49" charset="-122"/>
                <a:ea typeface="仿宋_GB2312" pitchFamily="49" charset="-122"/>
              </a:rPr>
              <a:t>） 并联电阻的电流分配</a:t>
            </a:r>
            <a:endParaRPr kumimoji="1" lang="zh-CN" altLang="en-US" sz="2400" b="1">
              <a:solidFill>
                <a:srgbClr val="FF0000"/>
              </a:solidFill>
              <a:latin typeface="仿宋_GB2312" pitchFamily="49" charset="-122"/>
              <a:ea typeface="仿宋_GB2312" pitchFamily="49" charset="-122"/>
            </a:endParaRPr>
          </a:p>
        </p:txBody>
      </p:sp>
      <p:graphicFrame>
        <p:nvGraphicFramePr>
          <p:cNvPr id="10245" name="Object 5"/>
          <p:cNvGraphicFramePr>
            <a:graphicFrameLocks noChangeAspect="1"/>
          </p:cNvGraphicFramePr>
          <p:nvPr/>
        </p:nvGraphicFramePr>
        <p:xfrm>
          <a:off x="2135189" y="1355091"/>
          <a:ext cx="3311525" cy="1216025"/>
        </p:xfrm>
        <a:graphic>
          <a:graphicData uri="http://schemas.openxmlformats.org/presentationml/2006/ole">
            <mc:AlternateContent xmlns:mc="http://schemas.openxmlformats.org/markup-compatibility/2006">
              <mc:Choice xmlns:v="urn:schemas-microsoft-com:vml" Requires="v">
                <p:oleObj spid="_x0000_s2" name="公式" r:id="rId1" imgW="900430" imgH="328930" progId="Equation.3">
                  <p:embed/>
                </p:oleObj>
              </mc:Choice>
              <mc:Fallback>
                <p:oleObj name="公式" r:id="rId1" imgW="900430" imgH="32893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355091"/>
                        <a:ext cx="3311525" cy="12160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Text Box 10"/>
          <p:cNvSpPr txBox="1">
            <a:spLocks noChangeArrowheads="1"/>
          </p:cNvSpPr>
          <p:nvPr/>
        </p:nvSpPr>
        <p:spPr bwMode="auto">
          <a:xfrm>
            <a:off x="2208213" y="2794953"/>
            <a:ext cx="3382962" cy="457200"/>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对于两电阻并联，有：</a:t>
            </a:r>
            <a:endParaRPr lang="zh-CN" altLang="en-US" dirty="0"/>
          </a:p>
        </p:txBody>
      </p:sp>
      <p:sp>
        <p:nvSpPr>
          <p:cNvPr id="10271" name="AutoShape 31"/>
          <p:cNvSpPr>
            <a:spLocks noChangeArrowheads="1"/>
          </p:cNvSpPr>
          <p:nvPr/>
        </p:nvSpPr>
        <p:spPr bwMode="auto">
          <a:xfrm>
            <a:off x="7032626" y="994729"/>
            <a:ext cx="2735263" cy="287337"/>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pPr>
            <a:endParaRPr lang="zh-CN" altLang="zh-CN" sz="2400" b="1">
              <a:solidFill>
                <a:srgbClr val="FFFF00"/>
              </a:solidFill>
              <a:latin typeface="Arial" panose="020B0604020202090204" pitchFamily="34" charset="0"/>
              <a:ea typeface="仿宋_GB2312" pitchFamily="49" charset="-122"/>
            </a:endParaRPr>
          </a:p>
        </p:txBody>
      </p:sp>
      <p:sp>
        <p:nvSpPr>
          <p:cNvPr id="10272" name="AutoShape 32"/>
          <p:cNvSpPr>
            <a:spLocks noChangeArrowheads="1"/>
          </p:cNvSpPr>
          <p:nvPr/>
        </p:nvSpPr>
        <p:spPr bwMode="auto">
          <a:xfrm>
            <a:off x="6743701" y="634366"/>
            <a:ext cx="3529013" cy="576263"/>
          </a:xfrm>
          <a:prstGeom prst="wedgeRoundRectCallout">
            <a:avLst>
              <a:gd name="adj1" fmla="val -85852"/>
              <a:gd name="adj2" fmla="val 140634"/>
              <a:gd name="adj3" fmla="val 16667"/>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00" fontAlgn="base">
              <a:spcBef>
                <a:spcPct val="0"/>
              </a:spcBef>
              <a:spcAft>
                <a:spcPct val="0"/>
              </a:spcAft>
            </a:pPr>
            <a:r>
              <a:rPr kumimoji="1" lang="zh-CN" altLang="en-US" sz="2400" b="1">
                <a:solidFill>
                  <a:srgbClr val="FFCC00"/>
                </a:solidFill>
                <a:latin typeface="Arial" panose="020B0604020202090204" pitchFamily="34" charset="0"/>
                <a:ea typeface="仿宋_GB2312" pitchFamily="49" charset="-122"/>
              </a:rPr>
              <a:t>电流分配与电导成正比</a:t>
            </a:r>
            <a:endParaRPr kumimoji="1" lang="zh-CN" altLang="en-US" sz="2400" b="1">
              <a:solidFill>
                <a:srgbClr val="FFCC00"/>
              </a:solidFill>
              <a:latin typeface="Arial" panose="020B0604020202090204" pitchFamily="34" charset="0"/>
              <a:ea typeface="仿宋_GB2312" pitchFamily="49" charset="-122"/>
            </a:endParaRPr>
          </a:p>
        </p:txBody>
      </p:sp>
      <p:sp>
        <p:nvSpPr>
          <p:cNvPr id="10273" name="AutoShape 33"/>
          <p:cNvSpPr>
            <a:spLocks noChangeArrowheads="1"/>
          </p:cNvSpPr>
          <p:nvPr/>
        </p:nvSpPr>
        <p:spPr bwMode="auto">
          <a:xfrm>
            <a:off x="5880100" y="1858328"/>
            <a:ext cx="935038" cy="215900"/>
          </a:xfrm>
          <a:prstGeom prst="rightArrow">
            <a:avLst>
              <a:gd name="adj1" fmla="val 50000"/>
              <a:gd name="adj2" fmla="val 108272"/>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aphicFrame>
        <p:nvGraphicFramePr>
          <p:cNvPr id="10275" name="Object 35"/>
          <p:cNvGraphicFramePr>
            <a:graphicFrameLocks noChangeAspect="1"/>
          </p:cNvGraphicFramePr>
          <p:nvPr/>
        </p:nvGraphicFramePr>
        <p:xfrm>
          <a:off x="7104063" y="1355091"/>
          <a:ext cx="1708150" cy="1216025"/>
        </p:xfrm>
        <a:graphic>
          <a:graphicData uri="http://schemas.openxmlformats.org/presentationml/2006/ole">
            <mc:AlternateContent xmlns:mc="http://schemas.openxmlformats.org/markup-compatibility/2006">
              <mc:Choice xmlns:v="urn:schemas-microsoft-com:vml" Requires="v">
                <p:oleObj spid="_x0000_s3" name="Equation" r:id="rId4" imgW="457200" imgH="328930" progId="Equation.3">
                  <p:embed/>
                </p:oleObj>
              </mc:Choice>
              <mc:Fallback>
                <p:oleObj name="Equation" r:id="rId4" imgW="457200" imgH="328930" progId="Equation.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063" y="1355091"/>
                        <a:ext cx="1708150" cy="12160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8" name="Object 38"/>
          <p:cNvGraphicFramePr>
            <a:graphicFrameLocks noChangeAspect="1"/>
          </p:cNvGraphicFramePr>
          <p:nvPr/>
        </p:nvGraphicFramePr>
        <p:xfrm>
          <a:off x="5591176" y="4234815"/>
          <a:ext cx="4392613" cy="1111250"/>
        </p:xfrm>
        <a:graphic>
          <a:graphicData uri="http://schemas.openxmlformats.org/presentationml/2006/ole">
            <mc:AlternateContent xmlns:mc="http://schemas.openxmlformats.org/markup-compatibility/2006">
              <mc:Choice xmlns:v="urn:schemas-microsoft-com:vml" Requires="v">
                <p:oleObj spid="_x0000_s4" name="Equation" r:id="rId6" imgW="1307465" imgH="328930" progId="Equation.3">
                  <p:embed/>
                </p:oleObj>
              </mc:Choice>
              <mc:Fallback>
                <p:oleObj name="Equation" r:id="rId6" imgW="1307465" imgH="328930" progId="Equation.3">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1176" y="4234815"/>
                        <a:ext cx="4392613" cy="11112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9" name="Object 39"/>
          <p:cNvGraphicFramePr>
            <a:graphicFrameLocks noChangeAspect="1"/>
          </p:cNvGraphicFramePr>
          <p:nvPr/>
        </p:nvGraphicFramePr>
        <p:xfrm>
          <a:off x="3792539" y="5674679"/>
          <a:ext cx="6192837" cy="1146175"/>
        </p:xfrm>
        <a:graphic>
          <a:graphicData uri="http://schemas.openxmlformats.org/presentationml/2006/ole">
            <mc:AlternateContent xmlns:mc="http://schemas.openxmlformats.org/markup-compatibility/2006">
              <mc:Choice xmlns:v="urn:schemas-microsoft-com:vml" Requires="v">
                <p:oleObj spid="_x0000_s5" name="Equation" r:id="rId8" imgW="1793240" imgH="328930" progId="Equation.3">
                  <p:embed/>
                </p:oleObj>
              </mc:Choice>
              <mc:Fallback>
                <p:oleObj name="Equation" r:id="rId8" imgW="1793240" imgH="328930"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539" y="5674679"/>
                        <a:ext cx="6192837" cy="11461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0" name="Object 40"/>
          <p:cNvGraphicFramePr>
            <a:graphicFrameLocks noChangeAspect="1"/>
          </p:cNvGraphicFramePr>
          <p:nvPr/>
        </p:nvGraphicFramePr>
        <p:xfrm>
          <a:off x="5808664" y="3082291"/>
          <a:ext cx="4319587" cy="1071563"/>
        </p:xfrm>
        <a:graphic>
          <a:graphicData uri="http://schemas.openxmlformats.org/presentationml/2006/ole">
            <mc:AlternateContent xmlns:mc="http://schemas.openxmlformats.org/markup-compatibility/2006">
              <mc:Choice xmlns:v="urn:schemas-microsoft-com:vml" Requires="v">
                <p:oleObj spid="_x0000_s6" name="Equation" r:id="rId10" imgW="1336040" imgH="328930" progId="Equation.3">
                  <p:embed/>
                </p:oleObj>
              </mc:Choice>
              <mc:Fallback>
                <p:oleObj name="Equation" r:id="rId10" imgW="1336040" imgH="328930" progId="Equation.3">
                  <p:embed/>
                  <p:pic>
                    <p:nvPicPr>
                      <p:cNvPr id="0"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8664" y="3082291"/>
                        <a:ext cx="4319587" cy="107156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94" name="Group 54"/>
          <p:cNvGrpSpPr/>
          <p:nvPr/>
        </p:nvGrpSpPr>
        <p:grpSpPr bwMode="auto">
          <a:xfrm>
            <a:off x="2201864" y="3298191"/>
            <a:ext cx="3292475" cy="2536825"/>
            <a:chOff x="427" y="1842"/>
            <a:chExt cx="2074" cy="1598"/>
          </a:xfrm>
        </p:grpSpPr>
        <p:sp>
          <p:nvSpPr>
            <p:cNvPr id="10253" name="Line 13"/>
            <p:cNvSpPr>
              <a:spLocks noChangeShapeType="1"/>
            </p:cNvSpPr>
            <p:nvPr/>
          </p:nvSpPr>
          <p:spPr bwMode="auto">
            <a:xfrm>
              <a:off x="542" y="3216"/>
              <a:ext cx="144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54" name="Line 14"/>
            <p:cNvSpPr>
              <a:spLocks noChangeShapeType="1"/>
            </p:cNvSpPr>
            <p:nvPr/>
          </p:nvSpPr>
          <p:spPr bwMode="auto">
            <a:xfrm>
              <a:off x="527" y="2250"/>
              <a:ext cx="144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55" name="Line 15"/>
            <p:cNvSpPr>
              <a:spLocks noChangeShapeType="1"/>
            </p:cNvSpPr>
            <p:nvPr/>
          </p:nvSpPr>
          <p:spPr bwMode="auto">
            <a:xfrm>
              <a:off x="1005" y="2250"/>
              <a:ext cx="0" cy="966"/>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56" name="Line 16"/>
            <p:cNvSpPr>
              <a:spLocks noChangeShapeType="1"/>
            </p:cNvSpPr>
            <p:nvPr/>
          </p:nvSpPr>
          <p:spPr bwMode="auto">
            <a:xfrm>
              <a:off x="1973" y="2250"/>
              <a:ext cx="0" cy="96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57" name="Rectangle 17"/>
            <p:cNvSpPr>
              <a:spLocks noChangeArrowheads="1"/>
            </p:cNvSpPr>
            <p:nvPr/>
          </p:nvSpPr>
          <p:spPr bwMode="auto">
            <a:xfrm>
              <a:off x="932" y="2617"/>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0258" name="Rectangle 18"/>
            <p:cNvSpPr>
              <a:spLocks noChangeArrowheads="1"/>
            </p:cNvSpPr>
            <p:nvPr/>
          </p:nvSpPr>
          <p:spPr bwMode="auto">
            <a:xfrm>
              <a:off x="1901" y="2582"/>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0259" name="Text Box 19"/>
            <p:cNvSpPr txBox="1">
              <a:spLocks noChangeArrowheads="1"/>
            </p:cNvSpPr>
            <p:nvPr/>
          </p:nvSpPr>
          <p:spPr bwMode="auto">
            <a:xfrm>
              <a:off x="541" y="2474"/>
              <a:ext cx="54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10260" name="Text Box 20"/>
            <p:cNvSpPr txBox="1">
              <a:spLocks noChangeArrowheads="1"/>
            </p:cNvSpPr>
            <p:nvPr/>
          </p:nvSpPr>
          <p:spPr bwMode="auto">
            <a:xfrm>
              <a:off x="1525" y="2409"/>
              <a:ext cx="5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R</a:t>
              </a:r>
              <a:r>
                <a:rPr kumimoji="1" lang="en-US" altLang="zh-CN" sz="2800" baseline="-25000">
                  <a:solidFill>
                    <a:schemeClr val="tx1"/>
                  </a:solidFill>
                  <a:latin typeface="Times New Roman" panose="02020503050405090304" pitchFamily="18" charset="0"/>
                  <a:ea typeface="宋体" pitchFamily="2" charset="-122"/>
                </a:rPr>
                <a:t>2</a:t>
              </a:r>
              <a:endParaRPr kumimoji="1" lang="en-US" altLang="zh-CN" sz="2800" i="1" baseline="-25000">
                <a:solidFill>
                  <a:schemeClr val="tx1"/>
                </a:solidFill>
                <a:latin typeface="Times New Roman" panose="02020503050405090304" pitchFamily="18" charset="0"/>
                <a:ea typeface="宋体" pitchFamily="2" charset="-122"/>
              </a:endParaRPr>
            </a:p>
          </p:txBody>
        </p:sp>
        <p:sp>
          <p:nvSpPr>
            <p:cNvPr id="10261" name="Line 21"/>
            <p:cNvSpPr>
              <a:spLocks noChangeShapeType="1"/>
            </p:cNvSpPr>
            <p:nvPr/>
          </p:nvSpPr>
          <p:spPr bwMode="auto">
            <a:xfrm>
              <a:off x="1142" y="2381"/>
              <a:ext cx="0" cy="419"/>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62" name="Line 22"/>
            <p:cNvSpPr>
              <a:spLocks noChangeShapeType="1"/>
            </p:cNvSpPr>
            <p:nvPr/>
          </p:nvSpPr>
          <p:spPr bwMode="auto">
            <a:xfrm rot="-10800000">
              <a:off x="2125" y="2279"/>
              <a:ext cx="0" cy="484"/>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63" name="Line 23"/>
            <p:cNvSpPr>
              <a:spLocks noChangeShapeType="1"/>
            </p:cNvSpPr>
            <p:nvPr/>
          </p:nvSpPr>
          <p:spPr bwMode="auto">
            <a:xfrm>
              <a:off x="585" y="2148"/>
              <a:ext cx="447"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0264" name="Text Box 24"/>
            <p:cNvSpPr txBox="1">
              <a:spLocks noChangeArrowheads="1"/>
            </p:cNvSpPr>
            <p:nvPr/>
          </p:nvSpPr>
          <p:spPr bwMode="auto">
            <a:xfrm>
              <a:off x="1156" y="2264"/>
              <a:ext cx="34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1</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10265" name="Text Box 25"/>
            <p:cNvSpPr txBox="1">
              <a:spLocks noChangeArrowheads="1"/>
            </p:cNvSpPr>
            <p:nvPr/>
          </p:nvSpPr>
          <p:spPr bwMode="auto">
            <a:xfrm>
              <a:off x="2154" y="2160"/>
              <a:ext cx="3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800" b="1" baseline="-25000">
                  <a:solidFill>
                    <a:schemeClr val="tx1"/>
                  </a:solidFill>
                  <a:latin typeface="Times New Roman" panose="02020503050405090304" pitchFamily="18" charset="0"/>
                  <a:ea typeface="宋体" pitchFamily="2" charset="-122"/>
                </a:rPr>
                <a:t>2</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10266" name="Text Box 26"/>
            <p:cNvSpPr txBox="1">
              <a:spLocks noChangeArrowheads="1"/>
            </p:cNvSpPr>
            <p:nvPr/>
          </p:nvSpPr>
          <p:spPr bwMode="auto">
            <a:xfrm>
              <a:off x="704" y="1842"/>
              <a:ext cx="29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endParaRPr kumimoji="1" lang="en-US" altLang="zh-CN" sz="2800" b="1" i="1">
                <a:solidFill>
                  <a:schemeClr val="tx1"/>
                </a:solidFill>
                <a:latin typeface="Times New Roman" panose="02020503050405090304" pitchFamily="18" charset="0"/>
                <a:ea typeface="宋体" pitchFamily="2" charset="-122"/>
              </a:endParaRPr>
            </a:p>
          </p:txBody>
        </p:sp>
        <p:sp>
          <p:nvSpPr>
            <p:cNvPr id="10268" name="Text Box 28"/>
            <p:cNvSpPr txBox="1">
              <a:spLocks noChangeArrowheads="1"/>
            </p:cNvSpPr>
            <p:nvPr/>
          </p:nvSpPr>
          <p:spPr bwMode="auto">
            <a:xfrm>
              <a:off x="445" y="3086"/>
              <a:ext cx="14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0293" name="Text Box 53"/>
            <p:cNvSpPr txBox="1">
              <a:spLocks noChangeArrowheads="1"/>
            </p:cNvSpPr>
            <p:nvPr/>
          </p:nvSpPr>
          <p:spPr bwMode="auto">
            <a:xfrm>
              <a:off x="476" y="3113"/>
              <a:ext cx="1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0267" name="Text Box 27"/>
            <p:cNvSpPr txBox="1">
              <a:spLocks noChangeArrowheads="1"/>
            </p:cNvSpPr>
            <p:nvPr/>
          </p:nvSpPr>
          <p:spPr bwMode="auto">
            <a:xfrm>
              <a:off x="427" y="2138"/>
              <a:ext cx="14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º</a:t>
              </a:r>
              <a:endPar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7" name="灯片编号占位符 6"/>
          <p:cNvSpPr>
            <a:spLocks noGrp="1"/>
          </p:cNvSpPr>
          <p:nvPr>
            <p:ph type="sldNum" sz="quarter" idx="12"/>
            <p:custDataLst>
              <p:tags r:id="rId12"/>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0-#ppt_w/2"/>
                                          </p:val>
                                        </p:tav>
                                        <p:tav tm="100000">
                                          <p:val>
                                            <p:strVal val="#ppt_x"/>
                                          </p:val>
                                        </p:tav>
                                      </p:tavLst>
                                    </p:anim>
                                    <p:anim calcmode="lin" valueType="num">
                                      <p:cBhvr additive="base">
                                        <p:cTn id="8"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0245"/>
                                        </p:tgtEl>
                                        <p:attrNameLst>
                                          <p:attrName>style.visibility</p:attrName>
                                        </p:attrNameLst>
                                      </p:cBhvr>
                                      <p:to>
                                        <p:strVal val="visible"/>
                                      </p:to>
                                    </p:set>
                                    <p:animEffect transition="in" filter="slide(fromRight)">
                                      <p:cBhvr>
                                        <p:cTn id="13" dur="500"/>
                                        <p:tgtEl>
                                          <p:spTgt spid="10245"/>
                                        </p:tgtEl>
                                      </p:cBhvr>
                                    </p:animEffect>
                                  </p:childTnLst>
                                </p:cTn>
                              </p:par>
                            </p:childTnLst>
                          </p:cTn>
                        </p:par>
                        <p:par>
                          <p:cTn id="14" fill="hold">
                            <p:stCondLst>
                              <p:cond delay="500"/>
                            </p:stCondLst>
                            <p:childTnLst>
                              <p:par>
                                <p:cTn id="15" presetID="20" presetClass="entr" presetSubtype="0" fill="hold" nodeType="afterEffect">
                                  <p:stCondLst>
                                    <p:cond delay="0"/>
                                  </p:stCondLst>
                                  <p:childTnLst>
                                    <p:set>
                                      <p:cBhvr>
                                        <p:cTn id="16" dur="1" fill="hold">
                                          <p:stCondLst>
                                            <p:cond delay="0"/>
                                          </p:stCondLst>
                                        </p:cTn>
                                        <p:tgtEl>
                                          <p:spTgt spid="10272"/>
                                        </p:tgtEl>
                                        <p:attrNameLst>
                                          <p:attrName>style.visibility</p:attrName>
                                        </p:attrNameLst>
                                      </p:cBhvr>
                                      <p:to>
                                        <p:strVal val="visible"/>
                                      </p:to>
                                    </p:set>
                                    <p:animEffect transition="in" filter="wedge">
                                      <p:cBhvr>
                                        <p:cTn id="17" dur="2000"/>
                                        <p:tgtEl>
                                          <p:spTgt spid="1027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0273"/>
                                        </p:tgtEl>
                                        <p:attrNameLst>
                                          <p:attrName>style.visibility</p:attrName>
                                        </p:attrNameLst>
                                      </p:cBhvr>
                                      <p:to>
                                        <p:strVal val="visible"/>
                                      </p:to>
                                    </p:set>
                                    <p:animEffect transition="in" filter="slide(fromLeft)">
                                      <p:cBhvr>
                                        <p:cTn id="22" dur="500"/>
                                        <p:tgtEl>
                                          <p:spTgt spid="1027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0275"/>
                                        </p:tgtEl>
                                        <p:attrNameLst>
                                          <p:attrName>style.visibility</p:attrName>
                                        </p:attrNameLst>
                                      </p:cBhvr>
                                      <p:to>
                                        <p:strVal val="visible"/>
                                      </p:to>
                                    </p:set>
                                    <p:animEffect transition="in" filter="wipe(left)">
                                      <p:cBhvr>
                                        <p:cTn id="26" dur="1000"/>
                                        <p:tgtEl>
                                          <p:spTgt spid="102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250"/>
                                        </p:tgtEl>
                                        <p:attrNameLst>
                                          <p:attrName>style.visibility</p:attrName>
                                        </p:attrNameLst>
                                      </p:cBhvr>
                                      <p:to>
                                        <p:strVal val="visible"/>
                                      </p:to>
                                    </p:set>
                                    <p:animEffect transition="in" filter="blinds(horizontal)">
                                      <p:cBhvr>
                                        <p:cTn id="31" dur="500"/>
                                        <p:tgtEl>
                                          <p:spTgt spid="10250"/>
                                        </p:tgtEl>
                                      </p:cBhvr>
                                    </p:animEffect>
                                  </p:childTnLst>
                                </p:cTn>
                              </p:par>
                              <p:par>
                                <p:cTn id="32" presetID="3" presetClass="entr" presetSubtype="10" fill="hold" nodeType="withEffect">
                                  <p:stCondLst>
                                    <p:cond delay="0"/>
                                  </p:stCondLst>
                                  <p:childTnLst>
                                    <p:set>
                                      <p:cBhvr>
                                        <p:cTn id="33" dur="1" fill="hold">
                                          <p:stCondLst>
                                            <p:cond delay="0"/>
                                          </p:stCondLst>
                                        </p:cTn>
                                        <p:tgtEl>
                                          <p:spTgt spid="10294"/>
                                        </p:tgtEl>
                                        <p:attrNameLst>
                                          <p:attrName>style.visibility</p:attrName>
                                        </p:attrNameLst>
                                      </p:cBhvr>
                                      <p:to>
                                        <p:strVal val="visible"/>
                                      </p:to>
                                    </p:set>
                                    <p:animEffect transition="in" filter="blinds(horizontal)">
                                      <p:cBhvr>
                                        <p:cTn id="34" dur="500"/>
                                        <p:tgtEl>
                                          <p:spTgt spid="1029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280"/>
                                        </p:tgtEl>
                                        <p:attrNameLst>
                                          <p:attrName>style.visibility</p:attrName>
                                        </p:attrNameLst>
                                      </p:cBhvr>
                                      <p:to>
                                        <p:strVal val="visible"/>
                                      </p:to>
                                    </p:set>
                                    <p:animEffect transition="in" filter="wipe(left)">
                                      <p:cBhvr>
                                        <p:cTn id="39" dur="2000"/>
                                        <p:tgtEl>
                                          <p:spTgt spid="102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278"/>
                                        </p:tgtEl>
                                        <p:attrNameLst>
                                          <p:attrName>style.visibility</p:attrName>
                                        </p:attrNameLst>
                                      </p:cBhvr>
                                      <p:to>
                                        <p:strVal val="visible"/>
                                      </p:to>
                                    </p:set>
                                    <p:animEffect transition="in" filter="wipe(left)">
                                      <p:cBhvr>
                                        <p:cTn id="44" dur="2000"/>
                                        <p:tgtEl>
                                          <p:spTgt spid="10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279"/>
                                        </p:tgtEl>
                                        <p:attrNameLst>
                                          <p:attrName>style.visibility</p:attrName>
                                        </p:attrNameLst>
                                      </p:cBhvr>
                                      <p:to>
                                        <p:strVal val="visible"/>
                                      </p:to>
                                    </p:set>
                                    <p:animEffect transition="in" filter="wipe(left)">
                                      <p:cBhvr>
                                        <p:cTn id="49" dur="2000"/>
                                        <p:tgtEl>
                                          <p:spTgt spid="10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autoUpdateAnimBg="0"/>
      <p:bldP spid="10250" grpId="0" animBg="1"/>
      <p:bldP spid="1027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472759" y="832486"/>
            <a:ext cx="1806575" cy="46166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rgbClr val="FF0000"/>
                </a:solidFill>
                <a:latin typeface="仿宋_GB2312" pitchFamily="49" charset="-122"/>
                <a:ea typeface="仿宋_GB2312" pitchFamily="49" charset="-122"/>
              </a:rPr>
              <a:t>（</a:t>
            </a:r>
            <a:r>
              <a:rPr kumimoji="1" lang="en-US" altLang="zh-CN" sz="2400" b="1">
                <a:solidFill>
                  <a:srgbClr val="FF0000"/>
                </a:solidFill>
                <a:latin typeface="仿宋_GB2312" pitchFamily="49" charset="-122"/>
                <a:ea typeface="仿宋_GB2312" pitchFamily="49" charset="-122"/>
              </a:rPr>
              <a:t>4</a:t>
            </a:r>
            <a:r>
              <a:rPr kumimoji="1" lang="zh-CN" altLang="en-US" sz="2400" b="1">
                <a:solidFill>
                  <a:srgbClr val="FF0000"/>
                </a:solidFill>
                <a:latin typeface="仿宋_GB2312" pitchFamily="49" charset="-122"/>
                <a:ea typeface="仿宋_GB2312" pitchFamily="49" charset="-122"/>
              </a:rPr>
              <a:t>） 功率</a:t>
            </a:r>
            <a:endParaRPr kumimoji="1" lang="zh-CN" altLang="en-US" sz="2400" b="1">
              <a:solidFill>
                <a:srgbClr val="FF0000"/>
              </a:solidFill>
              <a:latin typeface="仿宋_GB2312" pitchFamily="49" charset="-122"/>
              <a:ea typeface="仿宋_GB2312" pitchFamily="49" charset="-122"/>
            </a:endParaRPr>
          </a:p>
        </p:txBody>
      </p:sp>
      <p:sp>
        <p:nvSpPr>
          <p:cNvPr id="12293" name="Text Box 5"/>
          <p:cNvSpPr txBox="1">
            <a:spLocks noChangeArrowheads="1"/>
          </p:cNvSpPr>
          <p:nvPr/>
        </p:nvSpPr>
        <p:spPr bwMode="auto">
          <a:xfrm>
            <a:off x="3287713" y="1293813"/>
            <a:ext cx="575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r>
              <a:rPr kumimoji="1" lang="zh-CN" altLang="en-US"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r>
              <a:rPr kumimoji="1" lang="zh-CN" altLang="en-US" sz="2800" b="1">
                <a:solidFill>
                  <a:schemeClr val="tx1"/>
                </a:solidFill>
                <a:latin typeface="Times New Roman" panose="02020503050405090304" pitchFamily="18" charset="0"/>
                <a:ea typeface="宋体" pitchFamily="2" charset="-122"/>
              </a:rPr>
              <a:t>，</a:t>
            </a:r>
            <a:r>
              <a:rPr kumimoji="1" lang="zh-CN" altLang="en-US" sz="2800" b="1">
                <a:solidFill>
                  <a:schemeClr val="tx1"/>
                </a:solidFill>
                <a:latin typeface="Times New Roman" panose="02020503050405090304" pitchFamily="18" charset="0"/>
                <a:ea typeface="宋体" pitchFamily="2" charset="-122"/>
                <a:sym typeface="Symbol" panose="05050102010706020507" pitchFamily="18" charset="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endParaRPr kumimoji="1" lang="en-US" altLang="zh-CN" sz="2800" b="1" baseline="30000">
              <a:solidFill>
                <a:schemeClr val="tx1"/>
              </a:solidFill>
              <a:latin typeface="Times New Roman" panose="02020503050405090304" pitchFamily="18" charset="0"/>
              <a:ea typeface="宋体" pitchFamily="2" charset="-122"/>
            </a:endParaRPr>
          </a:p>
        </p:txBody>
      </p:sp>
      <p:sp>
        <p:nvSpPr>
          <p:cNvPr id="12294" name="Text Box 6"/>
          <p:cNvSpPr txBox="1">
            <a:spLocks noChangeArrowheads="1"/>
          </p:cNvSpPr>
          <p:nvPr/>
        </p:nvSpPr>
        <p:spPr bwMode="auto">
          <a:xfrm>
            <a:off x="3359150" y="2014538"/>
            <a:ext cx="5327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2 </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 :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1 </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2  </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i="1" baseline="-25000">
                <a:solidFill>
                  <a:schemeClr val="tx1"/>
                </a:solidFill>
                <a:latin typeface="Times New Roman" panose="02020503050405090304" pitchFamily="18" charset="0"/>
                <a:ea typeface="宋体" pitchFamily="2" charset="-122"/>
              </a:rPr>
              <a:t>n</a:t>
            </a:r>
            <a:endParaRPr kumimoji="1" lang="en-US" altLang="zh-CN" sz="2800" b="1" i="1" baseline="-25000">
              <a:solidFill>
                <a:schemeClr val="tx1"/>
              </a:solidFill>
              <a:latin typeface="Times New Roman" panose="02020503050405090304" pitchFamily="18" charset="0"/>
              <a:ea typeface="宋体" pitchFamily="2" charset="-122"/>
            </a:endParaRPr>
          </a:p>
        </p:txBody>
      </p:sp>
      <p:sp>
        <p:nvSpPr>
          <p:cNvPr id="12295" name="Text Box 7"/>
          <p:cNvSpPr txBox="1">
            <a:spLocks noChangeArrowheads="1"/>
          </p:cNvSpPr>
          <p:nvPr/>
        </p:nvSpPr>
        <p:spPr bwMode="auto">
          <a:xfrm>
            <a:off x="2279651" y="2590800"/>
            <a:ext cx="6480175"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400" b="1">
                <a:solidFill>
                  <a:schemeClr val="tx1"/>
                </a:solidFill>
                <a:latin typeface="Times New Roman" panose="02020503050405090304" pitchFamily="18" charset="0"/>
                <a:ea typeface="仿宋_GB2312" pitchFamily="49" charset="-122"/>
              </a:rPr>
              <a:t>总功率</a:t>
            </a:r>
            <a:r>
              <a:rPr kumimoji="1" lang="zh-CN" altLang="en-US"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eq</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 </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i="1" baseline="-25000">
                <a:solidFill>
                  <a:schemeClr val="tx1"/>
                </a:solidFill>
                <a:latin typeface="Times New Roman" panose="02020503050405090304" pitchFamily="18" charset="0"/>
                <a:ea typeface="宋体" pitchFamily="2" charset="-122"/>
              </a:rPr>
              <a:t>n </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endParaRPr kumimoji="1" lang="en-US" altLang="zh-CN" sz="2800" b="1" baseline="30000">
              <a:solidFill>
                <a:schemeClr val="tx1"/>
              </a:solidFill>
              <a:latin typeface="Times New Roman" panose="02020503050405090304" pitchFamily="18" charset="0"/>
              <a:ea typeface="宋体" pitchFamily="2" charset="-122"/>
            </a:endParaRPr>
          </a:p>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i="1">
                <a:solidFill>
                  <a:schemeClr val="tx1"/>
                </a:solidFill>
                <a:latin typeface="Times New Roman" panose="02020503050405090304" pitchFamily="18" charset="0"/>
                <a:ea typeface="宋体" pitchFamily="2" charset="-122"/>
              </a:rPr>
              <a:t>G</a:t>
            </a:r>
            <a:r>
              <a:rPr kumimoji="1" lang="en-US" altLang="zh-CN" sz="2800" b="1" i="1" baseline="-25000">
                <a:solidFill>
                  <a:schemeClr val="tx1"/>
                </a:solidFill>
                <a:latin typeface="Times New Roman" panose="02020503050405090304" pitchFamily="18" charset="0"/>
                <a:ea typeface="宋体" pitchFamily="2" charset="-122"/>
              </a:rPr>
              <a:t>n</a:t>
            </a:r>
            <a:r>
              <a:rPr kumimoji="1" lang="en-US" altLang="zh-CN" sz="2800" b="1" i="1">
                <a:solidFill>
                  <a:schemeClr val="tx1"/>
                </a:solidFill>
                <a:latin typeface="Times New Roman" panose="02020503050405090304" pitchFamily="18" charset="0"/>
                <a:ea typeface="宋体" pitchFamily="2" charset="-122"/>
              </a:rPr>
              <a:t>u</a:t>
            </a:r>
            <a:r>
              <a:rPr kumimoji="1" lang="en-US" altLang="zh-CN" sz="2800" b="1" baseline="30000">
                <a:solidFill>
                  <a:schemeClr val="tx1"/>
                </a:solidFill>
                <a:latin typeface="Times New Roman" panose="02020503050405090304" pitchFamily="18" charset="0"/>
                <a:ea typeface="宋体" pitchFamily="2" charset="-122"/>
              </a:rPr>
              <a:t>2</a:t>
            </a:r>
            <a:endParaRPr kumimoji="1" lang="en-US" altLang="zh-CN" sz="2800" b="1" baseline="30000">
              <a:solidFill>
                <a:schemeClr val="tx1"/>
              </a:solidFill>
              <a:latin typeface="Times New Roman" panose="02020503050405090304" pitchFamily="18" charset="0"/>
              <a:ea typeface="宋体" pitchFamily="2" charset="-122"/>
            </a:endParaRPr>
          </a:p>
          <a:p>
            <a:pPr defTabSz="914400" fontAlgn="base">
              <a:spcBef>
                <a:spcPct val="50000"/>
              </a:spcBef>
              <a:spcAft>
                <a:spcPct val="0"/>
              </a:spcAft>
            </a:pP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1</a:t>
            </a:r>
            <a:r>
              <a:rPr kumimoji="1" lang="en-US" altLang="zh-CN" sz="2800" b="1">
                <a:solidFill>
                  <a:schemeClr val="tx1"/>
                </a:solidFill>
                <a:latin typeface="Times New Roman" panose="02020503050405090304" pitchFamily="18" charset="0"/>
                <a:ea typeface="宋体" pitchFamily="2" charset="-12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baseline="-25000">
                <a:solidFill>
                  <a:schemeClr val="tx1"/>
                </a:solidFill>
                <a:latin typeface="Times New Roman" panose="02020503050405090304" pitchFamily="18" charset="0"/>
                <a:ea typeface="宋体" pitchFamily="2" charset="-122"/>
              </a:rPr>
              <a:t>2</a:t>
            </a:r>
            <a:r>
              <a:rPr kumimoji="1" lang="en-US" altLang="zh-CN" sz="2800" b="1">
                <a:solidFill>
                  <a:schemeClr val="tx1"/>
                </a:solidFill>
                <a:latin typeface="Times New Roman" panose="02020503050405090304" pitchFamily="18" charset="0"/>
                <a:ea typeface="宋体" pitchFamily="2" charset="-122"/>
              </a:rPr>
              <a:t>+</a:t>
            </a:r>
            <a:r>
              <a:rPr kumimoji="1" lang="en-US" altLang="zh-CN" sz="2800" b="1">
                <a:solidFill>
                  <a:schemeClr val="tx1"/>
                </a:solidFill>
                <a:latin typeface="Times New Roman" panose="02020503050405090304" pitchFamily="18" charset="0"/>
                <a:ea typeface="宋体" pitchFamily="2" charset="-122"/>
                <a:sym typeface="Symbol" panose="05050102010706020507" pitchFamily="18" charset="2"/>
              </a:rPr>
              <a:t>+ </a:t>
            </a:r>
            <a:r>
              <a:rPr kumimoji="1" lang="en-US" altLang="zh-CN" sz="2800" b="1" i="1">
                <a:solidFill>
                  <a:schemeClr val="tx1"/>
                </a:solidFill>
                <a:latin typeface="Times New Roman" panose="02020503050405090304" pitchFamily="18" charset="0"/>
                <a:ea typeface="宋体" pitchFamily="2" charset="-122"/>
              </a:rPr>
              <a:t>p</a:t>
            </a:r>
            <a:r>
              <a:rPr kumimoji="1" lang="en-US" altLang="zh-CN" sz="2800" b="1" i="1" baseline="-25000">
                <a:solidFill>
                  <a:schemeClr val="tx1"/>
                </a:solidFill>
                <a:latin typeface="Times New Roman" panose="02020503050405090304" pitchFamily="18" charset="0"/>
                <a:ea typeface="宋体" pitchFamily="2" charset="-122"/>
              </a:rPr>
              <a:t>n</a:t>
            </a:r>
            <a:endParaRPr kumimoji="1" lang="en-US" altLang="zh-CN" sz="2800" b="1">
              <a:solidFill>
                <a:schemeClr val="tx1"/>
              </a:solidFill>
              <a:latin typeface="Times New Roman" panose="02020503050405090304" pitchFamily="18" charset="0"/>
              <a:ea typeface="宋体" pitchFamily="2" charset="-122"/>
            </a:endParaRPr>
          </a:p>
          <a:p>
            <a:pPr defTabSz="914400" fontAlgn="base">
              <a:spcBef>
                <a:spcPct val="50000"/>
              </a:spcBef>
              <a:spcAft>
                <a:spcPct val="0"/>
              </a:spcAft>
            </a:pPr>
            <a:endParaRPr kumimoji="1" lang="en-US" altLang="zh-CN" sz="2800" b="1" baseline="30000">
              <a:solidFill>
                <a:schemeClr val="tx1"/>
              </a:solidFill>
              <a:latin typeface="Times New Roman" panose="02020503050405090304" pitchFamily="18" charset="0"/>
              <a:ea typeface="宋体" pitchFamily="2" charset="-122"/>
            </a:endParaRPr>
          </a:p>
        </p:txBody>
      </p:sp>
      <p:sp>
        <p:nvSpPr>
          <p:cNvPr id="12296" name="Text Box 8"/>
          <p:cNvSpPr txBox="1">
            <a:spLocks noChangeArrowheads="1"/>
          </p:cNvSpPr>
          <p:nvPr/>
        </p:nvSpPr>
        <p:spPr bwMode="auto">
          <a:xfrm>
            <a:off x="2063751" y="5183189"/>
            <a:ext cx="8208963" cy="1015663"/>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a:t>
            </a:r>
            <a:r>
              <a:rPr lang="en-US" altLang="zh-CN" dirty="0"/>
              <a:t>1</a:t>
            </a:r>
            <a:r>
              <a:rPr lang="zh-CN" altLang="en-US" dirty="0"/>
              <a:t>） 电阻并连时，各电阻消耗的功率与电阻大小成反比</a:t>
            </a:r>
            <a:endParaRPr lang="zh-CN" altLang="en-US" dirty="0"/>
          </a:p>
          <a:p>
            <a:r>
              <a:rPr lang="zh-CN" altLang="en-US" dirty="0"/>
              <a:t>（</a:t>
            </a:r>
            <a:r>
              <a:rPr lang="en-US" altLang="zh-CN" dirty="0"/>
              <a:t>2</a:t>
            </a:r>
            <a:r>
              <a:rPr lang="zh-CN" altLang="en-US" dirty="0"/>
              <a:t>） 等效电阻消耗的功率等于各串连电阻消耗功率的总和</a:t>
            </a:r>
            <a:endParaRPr lang="zh-CN" altLang="en-US" dirty="0"/>
          </a:p>
        </p:txBody>
      </p:sp>
      <p:sp>
        <p:nvSpPr>
          <p:cNvPr id="12297" name="Text Box 9"/>
          <p:cNvSpPr txBox="1">
            <a:spLocks noChangeArrowheads="1"/>
          </p:cNvSpPr>
          <p:nvPr/>
        </p:nvSpPr>
        <p:spPr bwMode="auto">
          <a:xfrm>
            <a:off x="1992313" y="4391026"/>
            <a:ext cx="1008062"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表明</a:t>
            </a:r>
            <a:endParaRPr lang="zh-CN" altLang="en-US" dirty="0"/>
          </a:p>
        </p:txBody>
      </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0-#ppt_w/2"/>
                                          </p:val>
                                        </p:tav>
                                        <p:tav tm="100000">
                                          <p:val>
                                            <p:strVal val="#ppt_x"/>
                                          </p:val>
                                        </p:tav>
                                      </p:tavLst>
                                    </p:anim>
                                    <p:anim calcmode="lin" valueType="num">
                                      <p:cBhvr additive="base">
                                        <p:cTn id="8" dur="500" fill="hold"/>
                                        <p:tgtEl>
                                          <p:spTgt spid="1229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293"/>
                                        </p:tgtEl>
                                        <p:attrNameLst>
                                          <p:attrName>style.visibility</p:attrName>
                                        </p:attrNameLst>
                                      </p:cBhvr>
                                      <p:to>
                                        <p:strVal val="visible"/>
                                      </p:to>
                                    </p:set>
                                    <p:animEffect transition="in" filter="wipe(left)">
                                      <p:cBhvr>
                                        <p:cTn id="13" dur="3000"/>
                                        <p:tgtEl>
                                          <p:spTgt spid="1229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294"/>
                                        </p:tgtEl>
                                        <p:attrNameLst>
                                          <p:attrName>style.visibility</p:attrName>
                                        </p:attrNameLst>
                                      </p:cBhvr>
                                      <p:to>
                                        <p:strVal val="visible"/>
                                      </p:to>
                                    </p:set>
                                    <p:animEffect transition="in" filter="wipe(left)">
                                      <p:cBhvr>
                                        <p:cTn id="18" dur="3000"/>
                                        <p:tgtEl>
                                          <p:spTgt spid="12294"/>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iterate type="lt">
                                    <p:tmPct val="100000"/>
                                  </p:iterate>
                                  <p:childTnLst>
                                    <p:set>
                                      <p:cBhvr>
                                        <p:cTn id="22" dur="1" fill="hold">
                                          <p:stCondLst>
                                            <p:cond delay="0"/>
                                          </p:stCondLst>
                                        </p:cTn>
                                        <p:tgtEl>
                                          <p:spTgt spid="12295"/>
                                        </p:tgtEl>
                                        <p:attrNameLst>
                                          <p:attrName>style.visibility</p:attrName>
                                        </p:attrNameLst>
                                      </p:cBhvr>
                                      <p:to>
                                        <p:strVal val="visible"/>
                                      </p:to>
                                    </p:set>
                                    <p:anim calcmode="lin" valueType="num">
                                      <p:cBhvr>
                                        <p:cTn id="23" dur="100" fill="hold"/>
                                        <p:tgtEl>
                                          <p:spTgt spid="12295"/>
                                        </p:tgtEl>
                                        <p:attrNameLst>
                                          <p:attrName>ppt_w</p:attrName>
                                        </p:attrNameLst>
                                      </p:cBhvr>
                                      <p:tavLst>
                                        <p:tav tm="0">
                                          <p:val>
                                            <p:fltVal val="0"/>
                                          </p:val>
                                        </p:tav>
                                        <p:tav tm="100000">
                                          <p:val>
                                            <p:strVal val="#ppt_w"/>
                                          </p:val>
                                        </p:tav>
                                      </p:tavLst>
                                    </p:anim>
                                    <p:anim calcmode="lin" valueType="num">
                                      <p:cBhvr>
                                        <p:cTn id="24" dur="100" fill="hold"/>
                                        <p:tgtEl>
                                          <p:spTgt spid="1229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51" presetClass="entr" presetSubtype="0" fill="hold" nodeType="clickEffect">
                                  <p:stCondLst>
                                    <p:cond delay="0"/>
                                  </p:stCondLst>
                                  <p:childTnLst>
                                    <p:set>
                                      <p:cBhvr>
                                        <p:cTn id="28" dur="1" fill="hold">
                                          <p:stCondLst>
                                            <p:cond delay="0"/>
                                          </p:stCondLst>
                                        </p:cTn>
                                        <p:tgtEl>
                                          <p:spTgt spid="12297"/>
                                        </p:tgtEl>
                                        <p:attrNameLst>
                                          <p:attrName>style.visibility</p:attrName>
                                        </p:attrNameLst>
                                      </p:cBhvr>
                                      <p:to>
                                        <p:strVal val="visible"/>
                                      </p:to>
                                    </p:set>
                                    <p:animEffect transition="in" filter="fade">
                                      <p:cBhvr>
                                        <p:cTn id="29" dur="385" decel="100000"/>
                                        <p:tgtEl>
                                          <p:spTgt spid="12297"/>
                                        </p:tgtEl>
                                      </p:cBhvr>
                                    </p:animEffect>
                                    <p:animScale>
                                      <p:cBhvr>
                                        <p:cTn id="30" dur="385" decel="100000"/>
                                        <p:tgtEl>
                                          <p:spTgt spid="12297"/>
                                        </p:tgtEl>
                                      </p:cBhvr>
                                      <p:from x="10000" y="10000"/>
                                      <p:to x="200000" y="450000"/>
                                    </p:animScale>
                                    <p:animScale>
                                      <p:cBhvr>
                                        <p:cTn id="31" dur="615" accel="100000" fill="hold">
                                          <p:stCondLst>
                                            <p:cond delay="385"/>
                                          </p:stCondLst>
                                        </p:cTn>
                                        <p:tgtEl>
                                          <p:spTgt spid="12297"/>
                                        </p:tgtEl>
                                      </p:cBhvr>
                                      <p:from x="200000" y="450000"/>
                                      <p:to x="100000" y="100000"/>
                                    </p:animScale>
                                    <p:set>
                                      <p:cBhvr>
                                        <p:cTn id="32" dur="385" fill="hold"/>
                                        <p:tgtEl>
                                          <p:spTgt spid="12297"/>
                                        </p:tgtEl>
                                        <p:attrNameLst>
                                          <p:attrName>ppt_x</p:attrName>
                                        </p:attrNameLst>
                                      </p:cBhvr>
                                      <p:to>
                                        <p:strVal val="(0.5)"/>
                                      </p:to>
                                    </p:set>
                                    <p:anim from="(0.5)" to="(#ppt_x)" calcmode="lin" valueType="num">
                                      <p:cBhvr>
                                        <p:cTn id="33" dur="615" accel="100000" fill="hold">
                                          <p:stCondLst>
                                            <p:cond delay="385"/>
                                          </p:stCondLst>
                                        </p:cTn>
                                        <p:tgtEl>
                                          <p:spTgt spid="12297"/>
                                        </p:tgtEl>
                                        <p:attrNameLst>
                                          <p:attrName>ppt_x</p:attrName>
                                        </p:attrNameLst>
                                      </p:cBhvr>
                                    </p:anim>
                                    <p:set>
                                      <p:cBhvr>
                                        <p:cTn id="34" dur="385" fill="hold"/>
                                        <p:tgtEl>
                                          <p:spTgt spid="12297"/>
                                        </p:tgtEl>
                                        <p:attrNameLst>
                                          <p:attrName>ppt_y</p:attrName>
                                        </p:attrNameLst>
                                      </p:cBhvr>
                                      <p:to>
                                        <p:strVal val="(#ppt_y+0.4)"/>
                                      </p:to>
                                    </p:set>
                                    <p:anim from="(#ppt_y+0.4)" to="(#ppt_y)" calcmode="lin" valueType="num">
                                      <p:cBhvr>
                                        <p:cTn id="35" dur="615" accel="100000" fill="hold">
                                          <p:stCondLst>
                                            <p:cond delay="385"/>
                                          </p:stCondLst>
                                        </p:cTn>
                                        <p:tgtEl>
                                          <p:spTgt spid="12297"/>
                                        </p:tgtEl>
                                        <p:attrNameLst>
                                          <p:attrName>ppt_y</p:attrName>
                                        </p:attrNameLst>
                                      </p:cBhvr>
                                    </p:anim>
                                  </p:childTnLst>
                                </p:cTn>
                              </p:par>
                            </p:childTnLst>
                          </p:cTn>
                        </p:par>
                        <p:par>
                          <p:cTn id="36" fill="hold">
                            <p:stCondLst>
                              <p:cond delay="1000"/>
                            </p:stCondLst>
                            <p:childTnLst>
                              <p:par>
                                <p:cTn id="37" presetID="17" presetClass="entr" presetSubtype="10" fill="hold" nodeType="afterEffect">
                                  <p:stCondLst>
                                    <p:cond delay="0"/>
                                  </p:stCondLst>
                                  <p:iterate type="lt">
                                    <p:tmPct val="100000"/>
                                  </p:iterate>
                                  <p:childTnLst>
                                    <p:set>
                                      <p:cBhvr>
                                        <p:cTn id="38" dur="1" fill="hold">
                                          <p:stCondLst>
                                            <p:cond delay="0"/>
                                          </p:stCondLst>
                                        </p:cTn>
                                        <p:tgtEl>
                                          <p:spTgt spid="12296"/>
                                        </p:tgtEl>
                                        <p:attrNameLst>
                                          <p:attrName>style.visibility</p:attrName>
                                        </p:attrNameLst>
                                      </p:cBhvr>
                                      <p:to>
                                        <p:strVal val="visible"/>
                                      </p:to>
                                    </p:set>
                                    <p:anim calcmode="lin" valueType="num">
                                      <p:cBhvr>
                                        <p:cTn id="39" dur="100" fill="hold"/>
                                        <p:tgtEl>
                                          <p:spTgt spid="12296"/>
                                        </p:tgtEl>
                                        <p:attrNameLst>
                                          <p:attrName>ppt_w</p:attrName>
                                        </p:attrNameLst>
                                      </p:cBhvr>
                                      <p:tavLst>
                                        <p:tav tm="0">
                                          <p:val>
                                            <p:fltVal val="0"/>
                                          </p:val>
                                        </p:tav>
                                        <p:tav tm="100000">
                                          <p:val>
                                            <p:strVal val="#ppt_w"/>
                                          </p:val>
                                        </p:tav>
                                      </p:tavLst>
                                    </p:anim>
                                    <p:anim calcmode="lin" valueType="num">
                                      <p:cBhvr>
                                        <p:cTn id="40" dur="100" fill="hold"/>
                                        <p:tgtEl>
                                          <p:spTgt spid="122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autoUpdateAnimBg="0"/>
      <p:bldP spid="12293" grpId="0" autoUpdateAnimBg="0"/>
      <p:bldP spid="12294" grpId="0" autoUpdateAnimBg="0"/>
      <p:bldP spid="12295" grpId="0" autoUpdateAnimBg="0"/>
      <p:bldP spid="12296" grpId="0" animBg="1"/>
      <p:bldP spid="1229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ext Box 6"/>
          <p:cNvSpPr txBox="1">
            <a:spLocks noChangeArrowheads="1"/>
          </p:cNvSpPr>
          <p:nvPr/>
        </p:nvSpPr>
        <p:spPr bwMode="auto">
          <a:xfrm>
            <a:off x="1774826" y="656591"/>
            <a:ext cx="3097213"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en-US" altLang="zh-CN" dirty="0"/>
              <a:t>3. </a:t>
            </a:r>
            <a:r>
              <a:rPr lang="zh-CN" altLang="en-US" dirty="0"/>
              <a:t>电阻的串并联</a:t>
            </a:r>
            <a:endParaRPr lang="zh-CN" altLang="en-US" dirty="0"/>
          </a:p>
        </p:txBody>
      </p:sp>
      <p:sp>
        <p:nvSpPr>
          <p:cNvPr id="14365" name="Text Box 29"/>
          <p:cNvSpPr txBox="1">
            <a:spLocks noChangeArrowheads="1"/>
          </p:cNvSpPr>
          <p:nvPr/>
        </p:nvSpPr>
        <p:spPr bwMode="auto">
          <a:xfrm>
            <a:off x="1847850" y="1487488"/>
            <a:ext cx="719138"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en-US" altLang="zh-CN"/>
              <a:t> </a:t>
            </a:r>
            <a:r>
              <a:rPr lang="zh-CN" altLang="en-US"/>
              <a:t>例</a:t>
            </a:r>
            <a:endParaRPr lang="zh-CN" altLang="en-US"/>
          </a:p>
        </p:txBody>
      </p:sp>
      <p:sp>
        <p:nvSpPr>
          <p:cNvPr id="14374" name="Text Box 38"/>
          <p:cNvSpPr txBox="1">
            <a:spLocks noChangeArrowheads="1"/>
          </p:cNvSpPr>
          <p:nvPr/>
        </p:nvSpPr>
        <p:spPr bwMode="auto">
          <a:xfrm>
            <a:off x="4872038" y="656591"/>
            <a:ext cx="5543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电路中有电阻的串联，又有电阻的并联，这种连接方式称电阻的串并联。</a:t>
            </a:r>
            <a:endParaRPr lang="zh-CN" altLang="en-US" sz="2400" b="1">
              <a:solidFill>
                <a:srgbClr val="FF0000"/>
              </a:solidFill>
              <a:latin typeface="Arial" panose="020B0604020202090204" pitchFamily="34" charset="0"/>
              <a:ea typeface="仿宋_GB2312" pitchFamily="49" charset="-122"/>
            </a:endParaRPr>
          </a:p>
        </p:txBody>
      </p:sp>
      <p:sp>
        <p:nvSpPr>
          <p:cNvPr id="14379" name="Line 43"/>
          <p:cNvSpPr>
            <a:spLocks noChangeShapeType="1"/>
          </p:cNvSpPr>
          <p:nvPr/>
        </p:nvSpPr>
        <p:spPr bwMode="auto">
          <a:xfrm>
            <a:off x="3745230" y="5661025"/>
            <a:ext cx="622300" cy="63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11" name="Text Box 75"/>
          <p:cNvSpPr txBox="1">
            <a:spLocks noChangeArrowheads="1"/>
          </p:cNvSpPr>
          <p:nvPr/>
        </p:nvSpPr>
        <p:spPr bwMode="auto">
          <a:xfrm>
            <a:off x="2927351" y="1558925"/>
            <a:ext cx="432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计算各支路的电压和电流。</a:t>
            </a:r>
            <a:endParaRPr lang="zh-CN" altLang="en-US" sz="2400" b="1">
              <a:solidFill>
                <a:srgbClr val="FF0000"/>
              </a:solidFill>
              <a:latin typeface="Arial" panose="020B0604020202090204" pitchFamily="34" charset="0"/>
              <a:ea typeface="仿宋_GB2312" pitchFamily="49" charset="-122"/>
            </a:endParaRPr>
          </a:p>
        </p:txBody>
      </p:sp>
      <p:grpSp>
        <p:nvGrpSpPr>
          <p:cNvPr id="14499" name="Group 163"/>
          <p:cNvGrpSpPr/>
          <p:nvPr/>
        </p:nvGrpSpPr>
        <p:grpSpPr bwMode="auto">
          <a:xfrm>
            <a:off x="1630363" y="2062163"/>
            <a:ext cx="4970462" cy="2544762"/>
            <a:chOff x="67" y="1071"/>
            <a:chExt cx="3131" cy="1603"/>
          </a:xfrm>
        </p:grpSpPr>
        <p:sp>
          <p:nvSpPr>
            <p:cNvPr id="14363" name="Text Box 27"/>
            <p:cNvSpPr txBox="1">
              <a:spLocks noChangeArrowheads="1"/>
            </p:cNvSpPr>
            <p:nvPr/>
          </p:nvSpPr>
          <p:spPr bwMode="auto">
            <a:xfrm>
              <a:off x="658" y="107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389" name="Oval 53"/>
            <p:cNvSpPr>
              <a:spLocks noChangeArrowheads="1"/>
            </p:cNvSpPr>
            <p:nvPr/>
          </p:nvSpPr>
          <p:spPr bwMode="auto">
            <a:xfrm>
              <a:off x="567" y="1887"/>
              <a:ext cx="363" cy="31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75" name="Rectangle 39"/>
            <p:cNvSpPr>
              <a:spLocks noChangeArrowheads="1"/>
            </p:cNvSpPr>
            <p:nvPr/>
          </p:nvSpPr>
          <p:spPr bwMode="auto">
            <a:xfrm>
              <a:off x="748" y="1570"/>
              <a:ext cx="817" cy="1043"/>
            </a:xfrm>
            <a:prstGeom prst="rect">
              <a:avLst/>
            </a:prstGeom>
            <a:noFill/>
            <a:ln w="38100">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76" name="Rectangle 40"/>
            <p:cNvSpPr>
              <a:spLocks noChangeArrowheads="1"/>
            </p:cNvSpPr>
            <p:nvPr/>
          </p:nvSpPr>
          <p:spPr bwMode="auto">
            <a:xfrm>
              <a:off x="2200" y="2114"/>
              <a:ext cx="499" cy="499"/>
            </a:xfrm>
            <a:prstGeom prst="rect">
              <a:avLst/>
            </a:prstGeom>
            <a:noFill/>
            <a:ln w="38100">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77" name="Line 41"/>
            <p:cNvSpPr>
              <a:spLocks noChangeShapeType="1"/>
            </p:cNvSpPr>
            <p:nvPr/>
          </p:nvSpPr>
          <p:spPr bwMode="auto">
            <a:xfrm>
              <a:off x="1565" y="1570"/>
              <a:ext cx="907"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78" name="Line 42"/>
            <p:cNvSpPr>
              <a:spLocks noChangeShapeType="1"/>
            </p:cNvSpPr>
            <p:nvPr/>
          </p:nvSpPr>
          <p:spPr bwMode="auto">
            <a:xfrm>
              <a:off x="2472" y="1570"/>
              <a:ext cx="0" cy="544"/>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80" name="Line 44"/>
            <p:cNvSpPr>
              <a:spLocks noChangeShapeType="1"/>
            </p:cNvSpPr>
            <p:nvPr/>
          </p:nvSpPr>
          <p:spPr bwMode="auto">
            <a:xfrm>
              <a:off x="1565" y="2613"/>
              <a:ext cx="680"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81" name="Rectangle 45"/>
            <p:cNvSpPr>
              <a:spLocks noChangeArrowheads="1"/>
            </p:cNvSpPr>
            <p:nvPr/>
          </p:nvSpPr>
          <p:spPr bwMode="auto">
            <a:xfrm>
              <a:off x="1020" y="1479"/>
              <a:ext cx="318"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83" name="Rectangle 47"/>
            <p:cNvSpPr>
              <a:spLocks noChangeArrowheads="1"/>
            </p:cNvSpPr>
            <p:nvPr/>
          </p:nvSpPr>
          <p:spPr bwMode="auto">
            <a:xfrm>
              <a:off x="1020" y="1479"/>
              <a:ext cx="318"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84" name="Rectangle 48"/>
            <p:cNvSpPr>
              <a:spLocks noChangeArrowheads="1"/>
            </p:cNvSpPr>
            <p:nvPr/>
          </p:nvSpPr>
          <p:spPr bwMode="auto">
            <a:xfrm>
              <a:off x="2109" y="2205"/>
              <a:ext cx="137" cy="272"/>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85" name="Rectangle 49"/>
            <p:cNvSpPr>
              <a:spLocks noChangeArrowheads="1"/>
            </p:cNvSpPr>
            <p:nvPr/>
          </p:nvSpPr>
          <p:spPr bwMode="auto">
            <a:xfrm>
              <a:off x="1520" y="1933"/>
              <a:ext cx="136" cy="318"/>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86" name="Rectangle 50"/>
            <p:cNvSpPr>
              <a:spLocks noChangeArrowheads="1"/>
            </p:cNvSpPr>
            <p:nvPr/>
          </p:nvSpPr>
          <p:spPr bwMode="auto">
            <a:xfrm>
              <a:off x="2381" y="1706"/>
              <a:ext cx="136" cy="272"/>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87" name="Rectangle 51"/>
            <p:cNvSpPr>
              <a:spLocks noChangeArrowheads="1"/>
            </p:cNvSpPr>
            <p:nvPr/>
          </p:nvSpPr>
          <p:spPr bwMode="auto">
            <a:xfrm>
              <a:off x="2608" y="2205"/>
              <a:ext cx="136" cy="272"/>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92" name="Text Box 56"/>
            <p:cNvSpPr txBox="1">
              <a:spLocks noChangeArrowheads="1"/>
            </p:cNvSpPr>
            <p:nvPr/>
          </p:nvSpPr>
          <p:spPr bwMode="auto">
            <a:xfrm>
              <a:off x="340" y="160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a:solidFill>
                    <a:schemeClr val="tx1"/>
                  </a:solidFill>
                  <a:latin typeface="Arial" panose="020B0604020202090204" pitchFamily="34" charset="0"/>
                  <a:ea typeface="仿宋_GB2312" pitchFamily="49" charset="-122"/>
                </a:rPr>
                <a:t>+</a:t>
              </a:r>
              <a:endParaRPr lang="en-US" altLang="zh-CN" sz="2800">
                <a:solidFill>
                  <a:schemeClr val="tx1"/>
                </a:solidFill>
                <a:latin typeface="Arial" panose="020B0604020202090204" pitchFamily="34" charset="0"/>
                <a:ea typeface="仿宋_GB2312" pitchFamily="49" charset="-122"/>
              </a:endParaRPr>
            </a:p>
          </p:txBody>
        </p:sp>
        <p:sp>
          <p:nvSpPr>
            <p:cNvPr id="14393" name="Text Box 57"/>
            <p:cNvSpPr txBox="1">
              <a:spLocks noChangeArrowheads="1"/>
            </p:cNvSpPr>
            <p:nvPr/>
          </p:nvSpPr>
          <p:spPr bwMode="auto">
            <a:xfrm>
              <a:off x="386" y="2069"/>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a:solidFill>
                    <a:schemeClr val="tx1"/>
                  </a:solidFill>
                  <a:latin typeface="Arial" panose="020B0604020202090204" pitchFamily="34" charset="0"/>
                  <a:ea typeface="仿宋_GB2312" pitchFamily="49" charset="-122"/>
                </a:rPr>
                <a:t>-</a:t>
              </a:r>
              <a:endParaRPr lang="en-US" altLang="zh-CN" sz="2800">
                <a:solidFill>
                  <a:schemeClr val="tx1"/>
                </a:solidFill>
                <a:latin typeface="Arial" panose="020B0604020202090204" pitchFamily="34" charset="0"/>
                <a:ea typeface="仿宋_GB2312" pitchFamily="49" charset="-122"/>
              </a:endParaRPr>
            </a:p>
          </p:txBody>
        </p:sp>
        <p:sp>
          <p:nvSpPr>
            <p:cNvPr id="14394" name="Line 58"/>
            <p:cNvSpPr>
              <a:spLocks noChangeShapeType="1"/>
            </p:cNvSpPr>
            <p:nvPr/>
          </p:nvSpPr>
          <p:spPr bwMode="auto">
            <a:xfrm>
              <a:off x="703" y="1433"/>
              <a:ext cx="227"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95" name="Line 59"/>
            <p:cNvSpPr>
              <a:spLocks noChangeShapeType="1"/>
            </p:cNvSpPr>
            <p:nvPr/>
          </p:nvSpPr>
          <p:spPr bwMode="auto">
            <a:xfrm>
              <a:off x="1611" y="1615"/>
              <a:ext cx="0" cy="27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96" name="Line 60"/>
            <p:cNvSpPr>
              <a:spLocks noChangeShapeType="1"/>
            </p:cNvSpPr>
            <p:nvPr/>
          </p:nvSpPr>
          <p:spPr bwMode="auto">
            <a:xfrm>
              <a:off x="2835" y="2114"/>
              <a:ext cx="0" cy="27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98" name="Line 62"/>
            <p:cNvSpPr>
              <a:spLocks noChangeShapeType="1"/>
            </p:cNvSpPr>
            <p:nvPr/>
          </p:nvSpPr>
          <p:spPr bwMode="auto">
            <a:xfrm>
              <a:off x="2291" y="2159"/>
              <a:ext cx="0" cy="27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399" name="Line 63"/>
            <p:cNvSpPr>
              <a:spLocks noChangeShapeType="1"/>
            </p:cNvSpPr>
            <p:nvPr/>
          </p:nvSpPr>
          <p:spPr bwMode="auto">
            <a:xfrm>
              <a:off x="2563" y="1615"/>
              <a:ext cx="0" cy="272"/>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00" name="Text Box 64"/>
            <p:cNvSpPr txBox="1">
              <a:spLocks noChangeArrowheads="1"/>
            </p:cNvSpPr>
            <p:nvPr/>
          </p:nvSpPr>
          <p:spPr bwMode="auto">
            <a:xfrm>
              <a:off x="1611" y="156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2</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01" name="Text Box 65"/>
            <p:cNvSpPr txBox="1">
              <a:spLocks noChangeArrowheads="1"/>
            </p:cNvSpPr>
            <p:nvPr/>
          </p:nvSpPr>
          <p:spPr bwMode="auto">
            <a:xfrm>
              <a:off x="2563" y="1515"/>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3</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02" name="Text Box 66"/>
            <p:cNvSpPr txBox="1">
              <a:spLocks noChangeArrowheads="1"/>
            </p:cNvSpPr>
            <p:nvPr/>
          </p:nvSpPr>
          <p:spPr bwMode="auto">
            <a:xfrm>
              <a:off x="2290" y="2114"/>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4</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03" name="Text Box 67"/>
            <p:cNvSpPr txBox="1">
              <a:spLocks noChangeArrowheads="1"/>
            </p:cNvSpPr>
            <p:nvPr/>
          </p:nvSpPr>
          <p:spPr bwMode="auto">
            <a:xfrm>
              <a:off x="2881" y="2114"/>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5</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05" name="Text Box 69"/>
            <p:cNvSpPr txBox="1">
              <a:spLocks noChangeArrowheads="1"/>
            </p:cNvSpPr>
            <p:nvPr/>
          </p:nvSpPr>
          <p:spPr bwMode="auto">
            <a:xfrm>
              <a:off x="1066" y="1932"/>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18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06" name="Text Box 70"/>
            <p:cNvSpPr txBox="1">
              <a:spLocks noChangeArrowheads="1"/>
            </p:cNvSpPr>
            <p:nvPr/>
          </p:nvSpPr>
          <p:spPr bwMode="auto">
            <a:xfrm>
              <a:off x="2019" y="1660"/>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6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07" name="Text Box 71"/>
            <p:cNvSpPr txBox="1">
              <a:spLocks noChangeArrowheads="1"/>
            </p:cNvSpPr>
            <p:nvPr/>
          </p:nvSpPr>
          <p:spPr bwMode="auto">
            <a:xfrm>
              <a:off x="1021" y="1207"/>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5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08" name="Text Box 72"/>
            <p:cNvSpPr txBox="1">
              <a:spLocks noChangeArrowheads="1"/>
            </p:cNvSpPr>
            <p:nvPr/>
          </p:nvSpPr>
          <p:spPr bwMode="auto">
            <a:xfrm>
              <a:off x="1792" y="2250"/>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4</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09" name="Text Box 73"/>
            <p:cNvSpPr txBox="1">
              <a:spLocks noChangeArrowheads="1"/>
            </p:cNvSpPr>
            <p:nvPr/>
          </p:nvSpPr>
          <p:spPr bwMode="auto">
            <a:xfrm>
              <a:off x="2699" y="2386"/>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12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44" name="Text Box 108"/>
            <p:cNvSpPr txBox="1">
              <a:spLocks noChangeArrowheads="1"/>
            </p:cNvSpPr>
            <p:nvPr/>
          </p:nvSpPr>
          <p:spPr bwMode="auto">
            <a:xfrm>
              <a:off x="67" y="1888"/>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165V</a:t>
              </a:r>
              <a:endParaRPr lang="en-US" altLang="zh-CN" sz="2400" b="1">
                <a:solidFill>
                  <a:schemeClr val="tx1"/>
                </a:solidFill>
                <a:latin typeface="宋体" pitchFamily="2" charset="-122"/>
                <a:ea typeface="宋体" pitchFamily="2" charset="-122"/>
              </a:endParaRPr>
            </a:p>
          </p:txBody>
        </p:sp>
      </p:grpSp>
      <p:grpSp>
        <p:nvGrpSpPr>
          <p:cNvPr id="14500" name="Group 164"/>
          <p:cNvGrpSpPr/>
          <p:nvPr/>
        </p:nvGrpSpPr>
        <p:grpSpPr bwMode="auto">
          <a:xfrm>
            <a:off x="6240464" y="2062164"/>
            <a:ext cx="4427537" cy="2663825"/>
            <a:chOff x="2971" y="1071"/>
            <a:chExt cx="2789" cy="1678"/>
          </a:xfrm>
        </p:grpSpPr>
        <p:sp>
          <p:nvSpPr>
            <p:cNvPr id="14413" name="Text Box 77"/>
            <p:cNvSpPr txBox="1">
              <a:spLocks noChangeArrowheads="1"/>
            </p:cNvSpPr>
            <p:nvPr/>
          </p:nvSpPr>
          <p:spPr bwMode="auto">
            <a:xfrm>
              <a:off x="3722" y="107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388" name="Oval 52"/>
            <p:cNvSpPr>
              <a:spLocks noChangeArrowheads="1"/>
            </p:cNvSpPr>
            <p:nvPr/>
          </p:nvSpPr>
          <p:spPr bwMode="auto">
            <a:xfrm>
              <a:off x="2971" y="2341"/>
              <a:ext cx="318" cy="408"/>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45" name="AutoShape 109"/>
            <p:cNvSpPr>
              <a:spLocks noChangeArrowheads="1"/>
            </p:cNvSpPr>
            <p:nvPr/>
          </p:nvSpPr>
          <p:spPr bwMode="auto">
            <a:xfrm>
              <a:off x="2971" y="1480"/>
              <a:ext cx="499" cy="136"/>
            </a:xfrm>
            <a:prstGeom prst="rightArrow">
              <a:avLst>
                <a:gd name="adj1" fmla="val 50000"/>
                <a:gd name="adj2" fmla="val 91728"/>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390" name="Text Box 54"/>
            <p:cNvSpPr txBox="1">
              <a:spLocks noChangeArrowheads="1"/>
            </p:cNvSpPr>
            <p:nvPr/>
          </p:nvSpPr>
          <p:spPr bwMode="auto">
            <a:xfrm>
              <a:off x="3145" y="1907"/>
              <a:ext cx="5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165</a:t>
              </a:r>
              <a:r>
                <a:rPr lang="en-US" altLang="zh-CN" sz="2400" b="1" i="1">
                  <a:solidFill>
                    <a:schemeClr val="tx1"/>
                  </a:solidFill>
                  <a:latin typeface="Arial" panose="020B0604020202090204" pitchFamily="34" charset="0"/>
                  <a:ea typeface="仿宋_GB2312" pitchFamily="49" charset="-122"/>
                </a:rPr>
                <a:t>V</a:t>
              </a:r>
              <a:endParaRPr lang="en-US" altLang="zh-CN" sz="2400" b="1" i="1">
                <a:solidFill>
                  <a:schemeClr val="tx1"/>
                </a:solidFill>
                <a:latin typeface="Arial" panose="020B0604020202090204" pitchFamily="34" charset="0"/>
                <a:ea typeface="仿宋_GB2312" pitchFamily="49" charset="-122"/>
              </a:endParaRPr>
            </a:p>
          </p:txBody>
        </p:sp>
        <p:sp>
          <p:nvSpPr>
            <p:cNvPr id="14414" name="Oval 78"/>
            <p:cNvSpPr>
              <a:spLocks noChangeArrowheads="1"/>
            </p:cNvSpPr>
            <p:nvPr/>
          </p:nvSpPr>
          <p:spPr bwMode="auto">
            <a:xfrm>
              <a:off x="3636" y="1862"/>
              <a:ext cx="342" cy="30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15" name="Rectangle 79"/>
            <p:cNvSpPr>
              <a:spLocks noChangeArrowheads="1"/>
            </p:cNvSpPr>
            <p:nvPr/>
          </p:nvSpPr>
          <p:spPr bwMode="auto">
            <a:xfrm>
              <a:off x="3807" y="1555"/>
              <a:ext cx="770" cy="1011"/>
            </a:xfrm>
            <a:prstGeom prst="rect">
              <a:avLst/>
            </a:prstGeom>
            <a:noFill/>
            <a:ln w="38100">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17" name="Line 81"/>
            <p:cNvSpPr>
              <a:spLocks noChangeShapeType="1"/>
            </p:cNvSpPr>
            <p:nvPr/>
          </p:nvSpPr>
          <p:spPr bwMode="auto">
            <a:xfrm>
              <a:off x="4577" y="1555"/>
              <a:ext cx="855"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18" name="Line 82"/>
            <p:cNvSpPr>
              <a:spLocks noChangeShapeType="1"/>
            </p:cNvSpPr>
            <p:nvPr/>
          </p:nvSpPr>
          <p:spPr bwMode="auto">
            <a:xfrm flipH="1">
              <a:off x="5411" y="1555"/>
              <a:ext cx="21" cy="1012"/>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19" name="Line 83"/>
            <p:cNvSpPr>
              <a:spLocks noChangeShapeType="1"/>
            </p:cNvSpPr>
            <p:nvPr/>
          </p:nvSpPr>
          <p:spPr bwMode="auto">
            <a:xfrm>
              <a:off x="4577" y="2566"/>
              <a:ext cx="792" cy="1"/>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20" name="Rectangle 84"/>
            <p:cNvSpPr>
              <a:spLocks noChangeArrowheads="1"/>
            </p:cNvSpPr>
            <p:nvPr/>
          </p:nvSpPr>
          <p:spPr bwMode="auto">
            <a:xfrm>
              <a:off x="4063" y="1467"/>
              <a:ext cx="300" cy="13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21" name="Rectangle 85"/>
            <p:cNvSpPr>
              <a:spLocks noChangeArrowheads="1"/>
            </p:cNvSpPr>
            <p:nvPr/>
          </p:nvSpPr>
          <p:spPr bwMode="auto">
            <a:xfrm>
              <a:off x="4063" y="1467"/>
              <a:ext cx="300" cy="13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23" name="Rectangle 87"/>
            <p:cNvSpPr>
              <a:spLocks noChangeArrowheads="1"/>
            </p:cNvSpPr>
            <p:nvPr/>
          </p:nvSpPr>
          <p:spPr bwMode="auto">
            <a:xfrm>
              <a:off x="4535" y="1907"/>
              <a:ext cx="128" cy="308"/>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25" name="Rectangle 89"/>
            <p:cNvSpPr>
              <a:spLocks noChangeArrowheads="1"/>
            </p:cNvSpPr>
            <p:nvPr/>
          </p:nvSpPr>
          <p:spPr bwMode="auto">
            <a:xfrm>
              <a:off x="5325" y="1907"/>
              <a:ext cx="129" cy="263"/>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4427" name="Text Box 91"/>
            <p:cNvSpPr txBox="1">
              <a:spLocks noChangeArrowheads="1"/>
            </p:cNvSpPr>
            <p:nvPr/>
          </p:nvSpPr>
          <p:spPr bwMode="auto">
            <a:xfrm>
              <a:off x="3440" y="1652"/>
              <a:ext cx="2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a:solidFill>
                    <a:schemeClr val="tx1"/>
                  </a:solidFill>
                  <a:latin typeface="Arial" panose="020B0604020202090204" pitchFamily="34" charset="0"/>
                  <a:ea typeface="仿宋_GB2312" pitchFamily="49" charset="-122"/>
                </a:rPr>
                <a:t>+</a:t>
              </a:r>
              <a:endParaRPr lang="en-US" altLang="zh-CN" sz="2800">
                <a:solidFill>
                  <a:schemeClr val="tx1"/>
                </a:solidFill>
                <a:latin typeface="Arial" panose="020B0604020202090204" pitchFamily="34" charset="0"/>
                <a:ea typeface="仿宋_GB2312" pitchFamily="49" charset="-122"/>
              </a:endParaRPr>
            </a:p>
          </p:txBody>
        </p:sp>
        <p:sp>
          <p:nvSpPr>
            <p:cNvPr id="14428" name="Text Box 92"/>
            <p:cNvSpPr txBox="1">
              <a:spLocks noChangeArrowheads="1"/>
            </p:cNvSpPr>
            <p:nvPr/>
          </p:nvSpPr>
          <p:spPr bwMode="auto">
            <a:xfrm>
              <a:off x="3466" y="2039"/>
              <a:ext cx="2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a:solidFill>
                    <a:schemeClr val="tx1"/>
                  </a:solidFill>
                  <a:latin typeface="Arial" panose="020B0604020202090204" pitchFamily="34" charset="0"/>
                  <a:ea typeface="仿宋_GB2312" pitchFamily="49" charset="-122"/>
                </a:rPr>
                <a:t>-</a:t>
              </a:r>
              <a:endParaRPr lang="en-US" altLang="zh-CN" sz="2800">
                <a:solidFill>
                  <a:schemeClr val="tx1"/>
                </a:solidFill>
                <a:latin typeface="Arial" panose="020B0604020202090204" pitchFamily="34" charset="0"/>
                <a:ea typeface="仿宋_GB2312" pitchFamily="49" charset="-122"/>
              </a:endParaRPr>
            </a:p>
          </p:txBody>
        </p:sp>
        <p:sp>
          <p:nvSpPr>
            <p:cNvPr id="14429" name="Line 93"/>
            <p:cNvSpPr>
              <a:spLocks noChangeShapeType="1"/>
            </p:cNvSpPr>
            <p:nvPr/>
          </p:nvSpPr>
          <p:spPr bwMode="auto">
            <a:xfrm>
              <a:off x="3764" y="1422"/>
              <a:ext cx="214"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30" name="Line 94"/>
            <p:cNvSpPr>
              <a:spLocks noChangeShapeType="1"/>
            </p:cNvSpPr>
            <p:nvPr/>
          </p:nvSpPr>
          <p:spPr bwMode="auto">
            <a:xfrm>
              <a:off x="4620" y="1598"/>
              <a:ext cx="0" cy="264"/>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33" name="Line 97"/>
            <p:cNvSpPr>
              <a:spLocks noChangeShapeType="1"/>
            </p:cNvSpPr>
            <p:nvPr/>
          </p:nvSpPr>
          <p:spPr bwMode="auto">
            <a:xfrm>
              <a:off x="5518" y="1598"/>
              <a:ext cx="0" cy="264"/>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34" name="Text Box 98"/>
            <p:cNvSpPr txBox="1">
              <a:spLocks noChangeArrowheads="1"/>
            </p:cNvSpPr>
            <p:nvPr/>
          </p:nvSpPr>
          <p:spPr bwMode="auto">
            <a:xfrm>
              <a:off x="4604" y="1515"/>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2</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35" name="Text Box 99"/>
            <p:cNvSpPr txBox="1">
              <a:spLocks noChangeArrowheads="1"/>
            </p:cNvSpPr>
            <p:nvPr/>
          </p:nvSpPr>
          <p:spPr bwMode="auto">
            <a:xfrm>
              <a:off x="5518" y="1515"/>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pPr>
              <a:r>
                <a:rPr kumimoji="1" lang="en-US" altLang="zh-CN" sz="28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3</a:t>
              </a:r>
              <a:endParaRPr kumimoji="1" lang="en-US" altLang="zh-CN" sz="2400" b="1" baseline="-25000">
                <a:solidFill>
                  <a:schemeClr val="tx1"/>
                </a:solidFill>
                <a:latin typeface="Times New Roman" panose="02020503050405090304" pitchFamily="18" charset="0"/>
                <a:ea typeface="宋体" pitchFamily="2" charset="-122"/>
              </a:endParaRPr>
            </a:p>
          </p:txBody>
        </p:sp>
        <p:sp>
          <p:nvSpPr>
            <p:cNvPr id="14438" name="Text Box 102"/>
            <p:cNvSpPr txBox="1">
              <a:spLocks noChangeArrowheads="1"/>
            </p:cNvSpPr>
            <p:nvPr/>
          </p:nvSpPr>
          <p:spPr bwMode="auto">
            <a:xfrm>
              <a:off x="4107" y="1906"/>
              <a:ext cx="5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18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39" name="Text Box 103"/>
            <p:cNvSpPr txBox="1">
              <a:spLocks noChangeArrowheads="1"/>
            </p:cNvSpPr>
            <p:nvPr/>
          </p:nvSpPr>
          <p:spPr bwMode="auto">
            <a:xfrm>
              <a:off x="4984" y="1907"/>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9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14440" name="Text Box 104"/>
            <p:cNvSpPr txBox="1">
              <a:spLocks noChangeArrowheads="1"/>
            </p:cNvSpPr>
            <p:nvPr/>
          </p:nvSpPr>
          <p:spPr bwMode="auto">
            <a:xfrm>
              <a:off x="4064" y="1203"/>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5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14470" name="Line 134"/>
          <p:cNvSpPr>
            <a:spLocks noChangeShapeType="1"/>
          </p:cNvSpPr>
          <p:nvPr/>
        </p:nvSpPr>
        <p:spPr bwMode="auto">
          <a:xfrm>
            <a:off x="8982075" y="4481830"/>
            <a:ext cx="498475" cy="7473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14479" name="Group 143"/>
          <p:cNvGrpSpPr/>
          <p:nvPr/>
        </p:nvGrpSpPr>
        <p:grpSpPr bwMode="auto">
          <a:xfrm>
            <a:off x="8904289" y="1630363"/>
            <a:ext cx="1150937" cy="1873250"/>
            <a:chOff x="4604" y="1298"/>
            <a:chExt cx="725" cy="1180"/>
          </a:xfrm>
        </p:grpSpPr>
        <p:sp>
          <p:nvSpPr>
            <p:cNvPr id="14469" name="Line 133"/>
            <p:cNvSpPr>
              <a:spLocks noChangeShapeType="1"/>
            </p:cNvSpPr>
            <p:nvPr/>
          </p:nvSpPr>
          <p:spPr bwMode="auto">
            <a:xfrm flipH="1" flipV="1">
              <a:off x="5193" y="1616"/>
              <a:ext cx="136" cy="862"/>
            </a:xfrm>
            <a:prstGeom prst="line">
              <a:avLst/>
            </a:prstGeom>
            <a:noFill/>
            <a:ln w="38100">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71" name="Line 135"/>
            <p:cNvSpPr>
              <a:spLocks noChangeShapeType="1"/>
            </p:cNvSpPr>
            <p:nvPr/>
          </p:nvSpPr>
          <p:spPr bwMode="auto">
            <a:xfrm flipV="1">
              <a:off x="4604" y="1616"/>
              <a:ext cx="272" cy="816"/>
            </a:xfrm>
            <a:prstGeom prst="line">
              <a:avLst/>
            </a:prstGeom>
            <a:noFill/>
            <a:ln w="38100">
              <a:solidFill>
                <a:srgbClr val="66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4472" name="Text Box 136"/>
            <p:cNvSpPr txBox="1">
              <a:spLocks noChangeArrowheads="1"/>
            </p:cNvSpPr>
            <p:nvPr/>
          </p:nvSpPr>
          <p:spPr bwMode="auto">
            <a:xfrm>
              <a:off x="4830" y="1298"/>
              <a:ext cx="454" cy="291"/>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6 </a:t>
              </a:r>
              <a:r>
                <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000" b="1">
                <a:solidFill>
                  <a:schemeClr val="tx1"/>
                </a:solidFill>
                <a:latin typeface="Times New Roman" panose="02020503050405090304" pitchFamily="18" charset="0"/>
                <a:ea typeface="宋体" pitchFamily="2" charset="-122"/>
                <a:sym typeface="Symbol" panose="05050102010706020507" pitchFamily="18" charset="2"/>
              </a:endParaRPr>
            </a:p>
          </p:txBody>
        </p:sp>
      </p:grpSp>
      <p:graphicFrame>
        <p:nvGraphicFramePr>
          <p:cNvPr id="14475" name="Object 139"/>
          <p:cNvGraphicFramePr>
            <a:graphicFrameLocks noChangeAspect="1"/>
          </p:cNvGraphicFramePr>
          <p:nvPr/>
        </p:nvGraphicFramePr>
        <p:xfrm>
          <a:off x="2927350" y="4568825"/>
          <a:ext cx="2303780" cy="455930"/>
        </p:xfrm>
        <a:graphic>
          <a:graphicData uri="http://schemas.openxmlformats.org/presentationml/2006/ole">
            <mc:AlternateContent xmlns:mc="http://schemas.openxmlformats.org/markup-compatibility/2006">
              <mc:Choice xmlns:v="urn:schemas-microsoft-com:vml" Requires="v">
                <p:oleObj spid="_x0000_s2" name="Equation" r:id="rId1" imgW="814705" imgH="157480" progId="Equation.3">
                  <p:embed/>
                </p:oleObj>
              </mc:Choice>
              <mc:Fallback>
                <p:oleObj name="Equation" r:id="rId1" imgW="814705" imgH="157480" progId="Equation.3">
                  <p:embed/>
                  <p:pic>
                    <p:nvPicPr>
                      <p:cNvPr id="0" name="Object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4568825"/>
                        <a:ext cx="2303780" cy="45593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76" name="Object 140"/>
          <p:cNvGraphicFramePr>
            <a:graphicFrameLocks noChangeAspect="1"/>
          </p:cNvGraphicFramePr>
          <p:nvPr/>
        </p:nvGraphicFramePr>
        <p:xfrm>
          <a:off x="6749415" y="4538980"/>
          <a:ext cx="2802890" cy="427355"/>
        </p:xfrm>
        <a:graphic>
          <a:graphicData uri="http://schemas.openxmlformats.org/presentationml/2006/ole">
            <mc:AlternateContent xmlns:mc="http://schemas.openxmlformats.org/markup-compatibility/2006">
              <mc:Choice xmlns:v="urn:schemas-microsoft-com:vml" Requires="v">
                <p:oleObj spid="_x0000_s3" name="Equation" r:id="rId3" imgW="1057275" imgH="157480" progId="Equation.3">
                  <p:embed/>
                </p:oleObj>
              </mc:Choice>
              <mc:Fallback>
                <p:oleObj name="Equation" r:id="rId3" imgW="1057275" imgH="157480" progId="Equation.3">
                  <p:embed/>
                  <p:pic>
                    <p:nvPicPr>
                      <p:cNvPr id="0" name="Object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415" y="4538980"/>
                        <a:ext cx="2802890" cy="42735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77" name="Object 141"/>
          <p:cNvGraphicFramePr>
            <a:graphicFrameLocks noChangeAspect="1"/>
          </p:cNvGraphicFramePr>
          <p:nvPr/>
        </p:nvGraphicFramePr>
        <p:xfrm>
          <a:off x="2893695" y="5132705"/>
          <a:ext cx="2089785" cy="455930"/>
        </p:xfrm>
        <a:graphic>
          <a:graphicData uri="http://schemas.openxmlformats.org/presentationml/2006/ole">
            <mc:AlternateContent xmlns:mc="http://schemas.openxmlformats.org/markup-compatibility/2006">
              <mc:Choice xmlns:v="urn:schemas-microsoft-com:vml" Requires="v">
                <p:oleObj spid="_x0000_s4" name="Equation" r:id="rId5" imgW="735965" imgH="157480" progId="Equation.3">
                  <p:embed/>
                </p:oleObj>
              </mc:Choice>
              <mc:Fallback>
                <p:oleObj name="Equation" r:id="rId5" imgW="735965" imgH="157480" progId="Equation.3">
                  <p:embed/>
                  <p:pic>
                    <p:nvPicPr>
                      <p:cNvPr id="0" name="Object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695" y="5132705"/>
                        <a:ext cx="2089785" cy="45593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78" name="Object 142"/>
          <p:cNvGraphicFramePr>
            <a:graphicFrameLocks noChangeAspect="1"/>
          </p:cNvGraphicFramePr>
          <p:nvPr/>
        </p:nvGraphicFramePr>
        <p:xfrm>
          <a:off x="2914015" y="5730875"/>
          <a:ext cx="2223135" cy="483235"/>
        </p:xfrm>
        <a:graphic>
          <a:graphicData uri="http://schemas.openxmlformats.org/presentationml/2006/ole">
            <mc:AlternateContent xmlns:mc="http://schemas.openxmlformats.org/markup-compatibility/2006">
              <mc:Choice xmlns:v="urn:schemas-microsoft-com:vml" Requires="v">
                <p:oleObj spid="_x0000_s5" name="Equation" r:id="rId7" imgW="786130" imgH="164465" progId="Equation.3">
                  <p:embed/>
                </p:oleObj>
              </mc:Choice>
              <mc:Fallback>
                <p:oleObj name="Equation" r:id="rId7" imgW="786130" imgH="164465" progId="Equation.3">
                  <p:embed/>
                  <p:pic>
                    <p:nvPicPr>
                      <p:cNvPr id="0" name="Object 1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015" y="5730875"/>
                        <a:ext cx="2223135" cy="48323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0" name="Object 144"/>
          <p:cNvGraphicFramePr>
            <a:graphicFrameLocks noChangeAspect="1"/>
          </p:cNvGraphicFramePr>
          <p:nvPr/>
        </p:nvGraphicFramePr>
        <p:xfrm>
          <a:off x="6753860" y="5083810"/>
          <a:ext cx="2828290" cy="452120"/>
        </p:xfrm>
        <a:graphic>
          <a:graphicData uri="http://schemas.openxmlformats.org/presentationml/2006/ole">
            <mc:AlternateContent xmlns:mc="http://schemas.openxmlformats.org/markup-compatibility/2006">
              <mc:Choice xmlns:v="urn:schemas-microsoft-com:vml" Requires="v">
                <p:oleObj spid="_x0000_s6" name="Equation" r:id="rId9" imgW="1071880" imgH="164465" progId="Equation.3">
                  <p:embed/>
                </p:oleObj>
              </mc:Choice>
              <mc:Fallback>
                <p:oleObj name="Equation" r:id="rId9" imgW="1071880" imgH="164465" progId="Equation.3">
                  <p:embed/>
                  <p:pic>
                    <p:nvPicPr>
                      <p:cNvPr id="0" name="Object 1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3860" y="5083810"/>
                        <a:ext cx="2828290" cy="45212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1" name="Object 145"/>
          <p:cNvGraphicFramePr>
            <a:graphicFrameLocks noChangeAspect="1"/>
          </p:cNvGraphicFramePr>
          <p:nvPr/>
        </p:nvGraphicFramePr>
        <p:xfrm>
          <a:off x="6717665" y="5736590"/>
          <a:ext cx="1851025" cy="453390"/>
        </p:xfrm>
        <a:graphic>
          <a:graphicData uri="http://schemas.openxmlformats.org/presentationml/2006/ole">
            <mc:AlternateContent xmlns:mc="http://schemas.openxmlformats.org/markup-compatibility/2006">
              <mc:Choice xmlns:v="urn:schemas-microsoft-com:vml" Requires="v">
                <p:oleObj spid="_x0000_s7" name="Equation" r:id="rId11" imgW="700405" imgH="164465" progId="Equation.3">
                  <p:embed/>
                </p:oleObj>
              </mc:Choice>
              <mc:Fallback>
                <p:oleObj name="Equation" r:id="rId11" imgW="700405" imgH="164465" progId="Equation.3">
                  <p:embed/>
                  <p:pic>
                    <p:nvPicPr>
                      <p:cNvPr id="0" name="Object 1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7665" y="5736590"/>
                        <a:ext cx="1851025" cy="45339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2" name="Object 146"/>
          <p:cNvGraphicFramePr>
            <a:graphicFrameLocks noChangeAspect="1"/>
          </p:cNvGraphicFramePr>
          <p:nvPr/>
        </p:nvGraphicFramePr>
        <p:xfrm>
          <a:off x="2914015" y="6357620"/>
          <a:ext cx="2223135" cy="455930"/>
        </p:xfrm>
        <a:graphic>
          <a:graphicData uri="http://schemas.openxmlformats.org/presentationml/2006/ole">
            <mc:AlternateContent xmlns:mc="http://schemas.openxmlformats.org/markup-compatibility/2006">
              <mc:Choice xmlns:v="urn:schemas-microsoft-com:vml" Requires="v">
                <p:oleObj spid="_x0000_s8" name="Equation" r:id="rId13" imgW="786130" imgH="157480" progId="Equation.3">
                  <p:embed/>
                </p:oleObj>
              </mc:Choice>
              <mc:Fallback>
                <p:oleObj name="Equation" r:id="rId13" imgW="786130" imgH="157480" progId="Equation.3">
                  <p:embed/>
                  <p:pic>
                    <p:nvPicPr>
                      <p:cNvPr id="0" name="Object 1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14015" y="6357620"/>
                        <a:ext cx="2223135" cy="45593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83" name="Object 147"/>
          <p:cNvGraphicFramePr>
            <a:graphicFrameLocks noChangeAspect="1"/>
          </p:cNvGraphicFramePr>
          <p:nvPr/>
        </p:nvGraphicFramePr>
        <p:xfrm>
          <a:off x="6717665" y="6331585"/>
          <a:ext cx="2597785" cy="481965"/>
        </p:xfrm>
        <a:graphic>
          <a:graphicData uri="http://schemas.openxmlformats.org/presentationml/2006/ole">
            <mc:AlternateContent xmlns:mc="http://schemas.openxmlformats.org/markup-compatibility/2006">
              <mc:Choice xmlns:v="urn:schemas-microsoft-com:vml" Requires="v">
                <p:oleObj spid="_x0000_s9" name="Equation" r:id="rId15" imgW="914400" imgH="164465" progId="Equation.3">
                  <p:embed/>
                </p:oleObj>
              </mc:Choice>
              <mc:Fallback>
                <p:oleObj name="Equation" r:id="rId15" imgW="914400" imgH="164465" progId="Equation.3">
                  <p:embed/>
                  <p:pic>
                    <p:nvPicPr>
                      <p:cNvPr id="0" name="Object 1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17665" y="6331585"/>
                        <a:ext cx="2597785" cy="48196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灯片编号占位符 9"/>
          <p:cNvSpPr>
            <a:spLocks noGrp="1"/>
          </p:cNvSpPr>
          <p:nvPr>
            <p:ph type="sldNum" sz="quarter" idx="12"/>
            <p:custDataLst>
              <p:tags r:id="rId17"/>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342"/>
                                        </p:tgtEl>
                                        <p:attrNameLst>
                                          <p:attrName>style.visibility</p:attrName>
                                        </p:attrNameLst>
                                      </p:cBhvr>
                                      <p:to>
                                        <p:strVal val="visible"/>
                                      </p:to>
                                    </p:set>
                                    <p:anim calcmode="lin" valueType="num">
                                      <p:cBhvr additive="base">
                                        <p:cTn id="7" dur="500" fill="hold"/>
                                        <p:tgtEl>
                                          <p:spTgt spid="14342"/>
                                        </p:tgtEl>
                                        <p:attrNameLst>
                                          <p:attrName>ppt_x</p:attrName>
                                        </p:attrNameLst>
                                      </p:cBhvr>
                                      <p:tavLst>
                                        <p:tav tm="0">
                                          <p:val>
                                            <p:strVal val="0-#ppt_w/2"/>
                                          </p:val>
                                        </p:tav>
                                        <p:tav tm="100000">
                                          <p:val>
                                            <p:strVal val="#ppt_x"/>
                                          </p:val>
                                        </p:tav>
                                      </p:tavLst>
                                    </p:anim>
                                    <p:anim calcmode="lin" valueType="num">
                                      <p:cBhvr additive="base">
                                        <p:cTn id="8" dur="500" fill="hold"/>
                                        <p:tgtEl>
                                          <p:spTgt spid="143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iterate type="lt">
                                    <p:tmPct val="100000"/>
                                  </p:iterate>
                                  <p:childTnLst>
                                    <p:set>
                                      <p:cBhvr>
                                        <p:cTn id="12" dur="1" fill="hold">
                                          <p:stCondLst>
                                            <p:cond delay="0"/>
                                          </p:stCondLst>
                                        </p:cTn>
                                        <p:tgtEl>
                                          <p:spTgt spid="14374"/>
                                        </p:tgtEl>
                                        <p:attrNameLst>
                                          <p:attrName>style.visibility</p:attrName>
                                        </p:attrNameLst>
                                      </p:cBhvr>
                                      <p:to>
                                        <p:strVal val="visible"/>
                                      </p:to>
                                    </p:set>
                                    <p:anim calcmode="lin" valueType="num">
                                      <p:cBhvr>
                                        <p:cTn id="13" dur="100" fill="hold"/>
                                        <p:tgtEl>
                                          <p:spTgt spid="14374"/>
                                        </p:tgtEl>
                                        <p:attrNameLst>
                                          <p:attrName>ppt_w</p:attrName>
                                        </p:attrNameLst>
                                      </p:cBhvr>
                                      <p:tavLst>
                                        <p:tav tm="0">
                                          <p:val>
                                            <p:fltVal val="0"/>
                                          </p:val>
                                        </p:tav>
                                        <p:tav tm="100000">
                                          <p:val>
                                            <p:strVal val="#ppt_w"/>
                                          </p:val>
                                        </p:tav>
                                      </p:tavLst>
                                    </p:anim>
                                    <p:anim calcmode="lin" valueType="num">
                                      <p:cBhvr>
                                        <p:cTn id="14" dur="100" fill="hold"/>
                                        <p:tgtEl>
                                          <p:spTgt spid="1437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4365"/>
                                        </p:tgtEl>
                                        <p:attrNameLst>
                                          <p:attrName>style.visibility</p:attrName>
                                        </p:attrNameLst>
                                      </p:cBhvr>
                                      <p:to>
                                        <p:strVal val="visible"/>
                                      </p:to>
                                    </p:set>
                                    <p:animEffect transition="in" filter="blinds(horizontal)">
                                      <p:cBhvr>
                                        <p:cTn id="19" dur="500"/>
                                        <p:tgtEl>
                                          <p:spTgt spid="14365"/>
                                        </p:tgtEl>
                                      </p:cBhvr>
                                    </p:animEffect>
                                  </p:childTnLst>
                                </p:cTn>
                              </p:par>
                              <p:par>
                                <p:cTn id="20" presetID="3" presetClass="entr" presetSubtype="10" fill="hold" nodeType="withEffect">
                                  <p:stCondLst>
                                    <p:cond delay="0"/>
                                  </p:stCondLst>
                                  <p:childTnLst>
                                    <p:set>
                                      <p:cBhvr>
                                        <p:cTn id="21" dur="1" fill="hold">
                                          <p:stCondLst>
                                            <p:cond delay="0"/>
                                          </p:stCondLst>
                                        </p:cTn>
                                        <p:tgtEl>
                                          <p:spTgt spid="14411"/>
                                        </p:tgtEl>
                                        <p:attrNameLst>
                                          <p:attrName>style.visibility</p:attrName>
                                        </p:attrNameLst>
                                      </p:cBhvr>
                                      <p:to>
                                        <p:strVal val="visible"/>
                                      </p:to>
                                    </p:set>
                                    <p:animEffect transition="in" filter="blinds(horizontal)">
                                      <p:cBhvr>
                                        <p:cTn id="22" dur="500"/>
                                        <p:tgtEl>
                                          <p:spTgt spid="14411"/>
                                        </p:tgtEl>
                                      </p:cBhvr>
                                    </p:animEffect>
                                  </p:childTnLst>
                                </p:cTn>
                              </p:par>
                              <p:par>
                                <p:cTn id="23" presetID="3" presetClass="entr" presetSubtype="10" fill="hold" nodeType="withEffect">
                                  <p:stCondLst>
                                    <p:cond delay="0"/>
                                  </p:stCondLst>
                                  <p:childTnLst>
                                    <p:set>
                                      <p:cBhvr>
                                        <p:cTn id="24" dur="1" fill="hold">
                                          <p:stCondLst>
                                            <p:cond delay="0"/>
                                          </p:stCondLst>
                                        </p:cTn>
                                        <p:tgtEl>
                                          <p:spTgt spid="14499"/>
                                        </p:tgtEl>
                                        <p:attrNameLst>
                                          <p:attrName>style.visibility</p:attrName>
                                        </p:attrNameLst>
                                      </p:cBhvr>
                                      <p:to>
                                        <p:strVal val="visible"/>
                                      </p:to>
                                    </p:set>
                                    <p:animEffect transition="in" filter="blinds(horizontal)">
                                      <p:cBhvr>
                                        <p:cTn id="25" dur="500"/>
                                        <p:tgtEl>
                                          <p:spTgt spid="1449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500"/>
                                        </p:tgtEl>
                                        <p:attrNameLst>
                                          <p:attrName>style.visibility</p:attrName>
                                        </p:attrNameLst>
                                      </p:cBhvr>
                                      <p:to>
                                        <p:strVal val="visible"/>
                                      </p:to>
                                    </p:set>
                                    <p:animEffect transition="in" filter="blinds(horizontal)">
                                      <p:cBhvr>
                                        <p:cTn id="30" dur="500"/>
                                        <p:tgtEl>
                                          <p:spTgt spid="1450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nodeType="clickEffect">
                                  <p:stCondLst>
                                    <p:cond delay="0"/>
                                  </p:stCondLst>
                                  <p:childTnLst>
                                    <p:set>
                                      <p:cBhvr>
                                        <p:cTn id="34" dur="1" fill="hold">
                                          <p:stCondLst>
                                            <p:cond delay="0"/>
                                          </p:stCondLst>
                                        </p:cTn>
                                        <p:tgtEl>
                                          <p:spTgt spid="14479"/>
                                        </p:tgtEl>
                                        <p:attrNameLst>
                                          <p:attrName>style.visibility</p:attrName>
                                        </p:attrNameLst>
                                      </p:cBhvr>
                                      <p:to>
                                        <p:strVal val="visible"/>
                                      </p:to>
                                    </p:set>
                                    <p:animEffect transition="in" filter="wedge">
                                      <p:cBhvr>
                                        <p:cTn id="35" dur="2000"/>
                                        <p:tgtEl>
                                          <p:spTgt spid="144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475"/>
                                        </p:tgtEl>
                                        <p:attrNameLst>
                                          <p:attrName>style.visibility</p:attrName>
                                        </p:attrNameLst>
                                      </p:cBhvr>
                                      <p:to>
                                        <p:strVal val="visible"/>
                                      </p:to>
                                    </p:set>
                                    <p:animEffect transition="in" filter="wipe(left)">
                                      <p:cBhvr>
                                        <p:cTn id="40" dur="3000"/>
                                        <p:tgtEl>
                                          <p:spTgt spid="144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476"/>
                                        </p:tgtEl>
                                        <p:attrNameLst>
                                          <p:attrName>style.visibility</p:attrName>
                                        </p:attrNameLst>
                                      </p:cBhvr>
                                      <p:to>
                                        <p:strVal val="visible"/>
                                      </p:to>
                                    </p:set>
                                    <p:animEffect transition="in" filter="wipe(left)">
                                      <p:cBhvr>
                                        <p:cTn id="45" dur="3000"/>
                                        <p:tgtEl>
                                          <p:spTgt spid="1447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4477"/>
                                        </p:tgtEl>
                                        <p:attrNameLst>
                                          <p:attrName>style.visibility</p:attrName>
                                        </p:attrNameLst>
                                      </p:cBhvr>
                                      <p:to>
                                        <p:strVal val="visible"/>
                                      </p:to>
                                    </p:set>
                                    <p:animEffect transition="in" filter="wipe(left)">
                                      <p:cBhvr>
                                        <p:cTn id="50" dur="3000"/>
                                        <p:tgtEl>
                                          <p:spTgt spid="144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478"/>
                                        </p:tgtEl>
                                        <p:attrNameLst>
                                          <p:attrName>style.visibility</p:attrName>
                                        </p:attrNameLst>
                                      </p:cBhvr>
                                      <p:to>
                                        <p:strVal val="visible"/>
                                      </p:to>
                                    </p:set>
                                    <p:animEffect transition="in" filter="wipe(left)">
                                      <p:cBhvr>
                                        <p:cTn id="55" dur="3000"/>
                                        <p:tgtEl>
                                          <p:spTgt spid="144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480"/>
                                        </p:tgtEl>
                                        <p:attrNameLst>
                                          <p:attrName>style.visibility</p:attrName>
                                        </p:attrNameLst>
                                      </p:cBhvr>
                                      <p:to>
                                        <p:strVal val="visible"/>
                                      </p:to>
                                    </p:set>
                                    <p:animEffect transition="in" filter="wipe(left)">
                                      <p:cBhvr>
                                        <p:cTn id="60" dur="3000"/>
                                        <p:tgtEl>
                                          <p:spTgt spid="1448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481"/>
                                        </p:tgtEl>
                                        <p:attrNameLst>
                                          <p:attrName>style.visibility</p:attrName>
                                        </p:attrNameLst>
                                      </p:cBhvr>
                                      <p:to>
                                        <p:strVal val="visible"/>
                                      </p:to>
                                    </p:set>
                                    <p:animEffect transition="in" filter="wipe(left)">
                                      <p:cBhvr>
                                        <p:cTn id="65" dur="3000"/>
                                        <p:tgtEl>
                                          <p:spTgt spid="1448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4482"/>
                                        </p:tgtEl>
                                        <p:attrNameLst>
                                          <p:attrName>style.visibility</p:attrName>
                                        </p:attrNameLst>
                                      </p:cBhvr>
                                      <p:to>
                                        <p:strVal val="visible"/>
                                      </p:to>
                                    </p:set>
                                    <p:animEffect transition="in" filter="wipe(left)">
                                      <p:cBhvr>
                                        <p:cTn id="70" dur="3000"/>
                                        <p:tgtEl>
                                          <p:spTgt spid="1448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4483"/>
                                        </p:tgtEl>
                                        <p:attrNameLst>
                                          <p:attrName>style.visibility</p:attrName>
                                        </p:attrNameLst>
                                      </p:cBhvr>
                                      <p:to>
                                        <p:strVal val="visible"/>
                                      </p:to>
                                    </p:set>
                                    <p:animEffect transition="in" filter="wipe(left)">
                                      <p:cBhvr>
                                        <p:cTn id="75" dur="3000"/>
                                        <p:tgtEl>
                                          <p:spTgt spid="14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nimBg="1" autoUpdateAnimBg="0"/>
      <p:bldP spid="14365" grpId="0" animBg="1"/>
      <p:bldP spid="14374" grpId="0"/>
      <p:bldP spid="144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66185" y="2437051"/>
            <a:ext cx="2379685" cy="2369811"/>
          </a:xfrm>
          <a:prstGeom prst="rect">
            <a:avLst/>
          </a:prstGeom>
        </p:spPr>
      </p:pic>
      <p:sp>
        <p:nvSpPr>
          <p:cNvPr id="10242" name="Rectangle 2"/>
          <p:cNvSpPr>
            <a:spLocks noGrp="1" noChangeArrowheads="1"/>
          </p:cNvSpPr>
          <p:nvPr>
            <p:ph type="title" idx="4294967295"/>
          </p:nvPr>
        </p:nvSpPr>
        <p:spPr>
          <a:xfrm>
            <a:off x="1044564" y="511174"/>
            <a:ext cx="6202363" cy="919163"/>
          </a:xfrm>
        </p:spPr>
        <p:txBody>
          <a:bodyPr/>
          <a:lstStyle/>
          <a:p>
            <a:pPr eaLnBrk="1" hangingPunct="1"/>
            <a:r>
              <a:rPr lang="en-US" altLang="zh-CN" sz="3200" b="1" dirty="0">
                <a:latin typeface="黑体" pitchFamily="49" charset="-122"/>
                <a:ea typeface="黑体" pitchFamily="49" charset="-122"/>
              </a:rPr>
              <a:t>1.1.2 </a:t>
            </a:r>
            <a:r>
              <a:rPr lang="zh-CN" altLang="en-US" sz="3200" b="1" dirty="0">
                <a:latin typeface="黑体" pitchFamily="49" charset="-122"/>
                <a:ea typeface="黑体" pitchFamily="49" charset="-122"/>
              </a:rPr>
              <a:t>电路元件和电路模型</a:t>
            </a:r>
            <a:endParaRPr lang="zh-CN" altLang="en-US" sz="3200" b="1" dirty="0">
              <a:latin typeface="黑体" pitchFamily="49" charset="-122"/>
              <a:ea typeface="黑体" pitchFamily="49" charset="-122"/>
            </a:endParaRPr>
          </a:p>
        </p:txBody>
      </p:sp>
      <p:sp>
        <p:nvSpPr>
          <p:cNvPr id="9219" name="Rectangle 3"/>
          <p:cNvSpPr>
            <a:spLocks noGrp="1" noChangeArrowheads="1"/>
          </p:cNvSpPr>
          <p:nvPr>
            <p:ph type="body" idx="4294967295"/>
          </p:nvPr>
        </p:nvSpPr>
        <p:spPr>
          <a:xfrm>
            <a:off x="2090739" y="1800225"/>
            <a:ext cx="3195637" cy="685800"/>
          </a:xfrm>
        </p:spPr>
        <p:txBody>
          <a:bodyPr/>
          <a:lstStyle/>
          <a:p>
            <a:pPr marL="0" indent="0" eaLnBrk="1" hangingPunct="1">
              <a:buNone/>
            </a:pPr>
            <a:r>
              <a:rPr lang="zh-CN" altLang="en-US" sz="2800" b="1" dirty="0">
                <a:ea typeface="幼圆" panose="02010509060101010101" pitchFamily="49" charset="-122"/>
              </a:rPr>
              <a:t>实际电路元件</a:t>
            </a:r>
            <a:endParaRPr lang="zh-CN" altLang="en-US" sz="2800" b="1" dirty="0">
              <a:ea typeface="幼圆" panose="02010509060101010101" pitchFamily="49" charset="-122"/>
            </a:endParaRPr>
          </a:p>
        </p:txBody>
      </p:sp>
      <p:sp>
        <p:nvSpPr>
          <p:cNvPr id="9220" name="Rectangle 4"/>
          <p:cNvSpPr>
            <a:spLocks noChangeArrowheads="1"/>
          </p:cNvSpPr>
          <p:nvPr/>
        </p:nvSpPr>
        <p:spPr bwMode="auto">
          <a:xfrm>
            <a:off x="2281227" y="5626101"/>
            <a:ext cx="31496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marL="0" indent="0" eaLnBrk="1" hangingPunct="1">
              <a:spcBef>
                <a:spcPct val="20000"/>
              </a:spcBef>
              <a:buClr>
                <a:schemeClr val="accent2"/>
              </a:buClr>
            </a:pPr>
            <a:r>
              <a:rPr lang="zh-CN" altLang="en-US" cap="all" dirty="0">
                <a:latin typeface="+mn-lt"/>
              </a:rPr>
              <a:t>理想电路元件</a:t>
            </a:r>
            <a:endParaRPr lang="zh-CN" altLang="en-US" cap="all" dirty="0">
              <a:latin typeface="+mn-lt"/>
            </a:endParaRPr>
          </a:p>
        </p:txBody>
      </p:sp>
      <p:pic>
        <p:nvPicPr>
          <p:cNvPr id="9224" name="Picture 8" descr="200905202076_666390"/>
          <p:cNvPicPr>
            <a:picLocks noChangeAspect="1" noChangeArrowheads="1"/>
          </p:cNvPicPr>
          <p:nvPr/>
        </p:nvPicPr>
        <p:blipFill>
          <a:blip r:embed="rId2">
            <a:extLst>
              <a:ext uri="{28A0092B-C50C-407E-A947-70E740481C1C}">
                <a14:useLocalDpi xmlns:a14="http://schemas.microsoft.com/office/drawing/2010/main" val="0"/>
              </a:ext>
            </a:extLst>
          </a:blip>
          <a:srcRect l="14297" t="12865" r="14270" b="13568"/>
          <a:stretch>
            <a:fillRect/>
          </a:stretch>
        </p:blipFill>
        <p:spPr bwMode="auto">
          <a:xfrm>
            <a:off x="5541964" y="2403628"/>
            <a:ext cx="2333623" cy="240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6" name="Group 10"/>
          <p:cNvGrpSpPr/>
          <p:nvPr/>
        </p:nvGrpSpPr>
        <p:grpSpPr bwMode="auto">
          <a:xfrm>
            <a:off x="10071100" y="1582739"/>
            <a:ext cx="153988" cy="2320925"/>
            <a:chOff x="0" y="0"/>
            <a:chExt cx="97" cy="1462"/>
          </a:xfrm>
        </p:grpSpPr>
        <p:grpSp>
          <p:nvGrpSpPr>
            <p:cNvPr id="10268" name="Group 11"/>
            <p:cNvGrpSpPr>
              <a:grpSpLocks noChangeAspect="1"/>
            </p:cNvGrpSpPr>
            <p:nvPr/>
          </p:nvGrpSpPr>
          <p:grpSpPr bwMode="auto">
            <a:xfrm>
              <a:off x="0" y="393"/>
              <a:ext cx="97" cy="784"/>
              <a:chOff x="0" y="0"/>
              <a:chExt cx="97" cy="784"/>
            </a:xfrm>
          </p:grpSpPr>
          <p:sp>
            <p:nvSpPr>
              <p:cNvPr id="10271" name="Arc 12"/>
              <p:cNvSpPr>
                <a:spLocks noChangeAspect="1" noChangeArrowheads="1"/>
              </p:cNvSpPr>
              <p:nvPr/>
            </p:nvSpPr>
            <p:spPr bwMode="auto">
              <a:xfrm flipV="1">
                <a:off x="0" y="0"/>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2" name="Arc 13"/>
              <p:cNvSpPr>
                <a:spLocks noChangeAspect="1" noChangeArrowheads="1"/>
              </p:cNvSpPr>
              <p:nvPr/>
            </p:nvSpPr>
            <p:spPr bwMode="auto">
              <a:xfrm flipV="1">
                <a:off x="0" y="198"/>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3" name="Arc 14"/>
              <p:cNvSpPr>
                <a:spLocks noChangeAspect="1" noChangeArrowheads="1"/>
              </p:cNvSpPr>
              <p:nvPr/>
            </p:nvSpPr>
            <p:spPr bwMode="auto">
              <a:xfrm flipV="1">
                <a:off x="0" y="397"/>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4" name="Arc 15"/>
              <p:cNvSpPr>
                <a:spLocks noChangeAspect="1" noChangeArrowheads="1"/>
              </p:cNvSpPr>
              <p:nvPr/>
            </p:nvSpPr>
            <p:spPr bwMode="auto">
              <a:xfrm flipV="1">
                <a:off x="0" y="596"/>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69" name="Line 16"/>
            <p:cNvSpPr>
              <a:spLocks noChangeShapeType="1"/>
            </p:cNvSpPr>
            <p:nvPr/>
          </p:nvSpPr>
          <p:spPr bwMode="auto">
            <a:xfrm flipV="1">
              <a:off x="0" y="0"/>
              <a:ext cx="0" cy="39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70" name="Line 17"/>
            <p:cNvSpPr>
              <a:spLocks noChangeShapeType="1"/>
            </p:cNvSpPr>
            <p:nvPr/>
          </p:nvSpPr>
          <p:spPr bwMode="auto">
            <a:xfrm>
              <a:off x="0" y="1188"/>
              <a:ext cx="0" cy="27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234" name="Group 18"/>
          <p:cNvGrpSpPr/>
          <p:nvPr/>
        </p:nvGrpSpPr>
        <p:grpSpPr bwMode="auto">
          <a:xfrm>
            <a:off x="9926638" y="3903664"/>
            <a:ext cx="292100" cy="1539875"/>
            <a:chOff x="0" y="0"/>
            <a:chExt cx="184" cy="970"/>
          </a:xfrm>
        </p:grpSpPr>
        <p:sp>
          <p:nvSpPr>
            <p:cNvPr id="10266" name="Rectangle 19"/>
            <p:cNvSpPr>
              <a:spLocks noChangeArrowheads="1"/>
            </p:cNvSpPr>
            <p:nvPr/>
          </p:nvSpPr>
          <p:spPr bwMode="auto">
            <a:xfrm>
              <a:off x="0" y="0"/>
              <a:ext cx="184" cy="558"/>
            </a:xfrm>
            <a:prstGeom prst="rect">
              <a:avLst/>
            </a:prstGeom>
            <a:gradFill rotWithShape="1">
              <a:gsLst>
                <a:gs pos="0">
                  <a:srgbClr val="156B13"/>
                </a:gs>
                <a:gs pos="25000">
                  <a:srgbClr val="9CB86E"/>
                </a:gs>
                <a:gs pos="50000">
                  <a:srgbClr val="DDEBCF"/>
                </a:gs>
                <a:gs pos="75000">
                  <a:srgbClr val="9CB86E"/>
                </a:gs>
                <a:gs pos="100000">
                  <a:srgbClr val="156B1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endParaRPr lang="zh-CN" altLang="en-US">
                <a:ea typeface="华文楷体" panose="02010600040101010101" pitchFamily="2" charset="-122"/>
              </a:endParaRPr>
            </a:p>
          </p:txBody>
        </p:sp>
        <p:sp>
          <p:nvSpPr>
            <p:cNvPr id="10267" name="Line 20"/>
            <p:cNvSpPr>
              <a:spLocks noChangeShapeType="1"/>
            </p:cNvSpPr>
            <p:nvPr/>
          </p:nvSpPr>
          <p:spPr bwMode="auto">
            <a:xfrm>
              <a:off x="91" y="558"/>
              <a:ext cx="0" cy="41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237" name="Group 21"/>
          <p:cNvGrpSpPr/>
          <p:nvPr/>
        </p:nvGrpSpPr>
        <p:grpSpPr bwMode="auto">
          <a:xfrm>
            <a:off x="9154050" y="1949380"/>
            <a:ext cx="918638" cy="3116333"/>
            <a:chOff x="0" y="0"/>
            <a:chExt cx="517" cy="1920"/>
          </a:xfrm>
        </p:grpSpPr>
        <p:grpSp>
          <p:nvGrpSpPr>
            <p:cNvPr id="10261" name="Group 22"/>
            <p:cNvGrpSpPr/>
            <p:nvPr/>
          </p:nvGrpSpPr>
          <p:grpSpPr bwMode="auto">
            <a:xfrm>
              <a:off x="0" y="924"/>
              <a:ext cx="311" cy="141"/>
              <a:chOff x="0" y="0"/>
              <a:chExt cx="311" cy="141"/>
            </a:xfrm>
          </p:grpSpPr>
          <p:sp>
            <p:nvSpPr>
              <p:cNvPr id="10264" name="Line 23"/>
              <p:cNvSpPr>
                <a:spLocks noChangeShapeType="1"/>
              </p:cNvSpPr>
              <p:nvPr/>
            </p:nvSpPr>
            <p:spPr bwMode="auto">
              <a:xfrm>
                <a:off x="0" y="0"/>
                <a:ext cx="31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65" name="Line 24"/>
              <p:cNvSpPr>
                <a:spLocks noChangeShapeType="1"/>
              </p:cNvSpPr>
              <p:nvPr/>
            </p:nvSpPr>
            <p:spPr bwMode="auto">
              <a:xfrm>
                <a:off x="0" y="141"/>
                <a:ext cx="31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62" name="未知"/>
            <p:cNvSpPr>
              <a:spLocks noChangeArrowheads="1"/>
            </p:cNvSpPr>
            <p:nvPr/>
          </p:nvSpPr>
          <p:spPr bwMode="auto">
            <a:xfrm>
              <a:off x="161" y="0"/>
              <a:ext cx="347" cy="923"/>
            </a:xfrm>
            <a:custGeom>
              <a:avLst/>
              <a:gdLst>
                <a:gd name="T0" fmla="*/ 0 w 347"/>
                <a:gd name="T1" fmla="*/ 923 h 923"/>
                <a:gd name="T2" fmla="*/ 0 w 347"/>
                <a:gd name="T3" fmla="*/ 0 h 923"/>
                <a:gd name="T4" fmla="*/ 347 w 347"/>
                <a:gd name="T5" fmla="*/ 0 h 923"/>
                <a:gd name="T6" fmla="*/ 0 60000 65536"/>
                <a:gd name="T7" fmla="*/ 0 60000 65536"/>
                <a:gd name="T8" fmla="*/ 0 60000 65536"/>
              </a:gdLst>
              <a:ahLst/>
              <a:cxnLst>
                <a:cxn ang="T6">
                  <a:pos x="T0" y="T1"/>
                </a:cxn>
                <a:cxn ang="T7">
                  <a:pos x="T2" y="T3"/>
                </a:cxn>
                <a:cxn ang="T8">
                  <a:pos x="T4" y="T5"/>
                </a:cxn>
              </a:cxnLst>
              <a:rect l="0" t="0" r="r" b="b"/>
              <a:pathLst>
                <a:path w="347" h="923">
                  <a:moveTo>
                    <a:pt x="0" y="923"/>
                  </a:moveTo>
                  <a:lnTo>
                    <a:pt x="0" y="0"/>
                  </a:lnTo>
                  <a:lnTo>
                    <a:pt x="347" y="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3" name="未知"/>
            <p:cNvSpPr>
              <a:spLocks noChangeArrowheads="1"/>
            </p:cNvSpPr>
            <p:nvPr/>
          </p:nvSpPr>
          <p:spPr bwMode="auto">
            <a:xfrm>
              <a:off x="161" y="1070"/>
              <a:ext cx="356" cy="850"/>
            </a:xfrm>
            <a:custGeom>
              <a:avLst/>
              <a:gdLst>
                <a:gd name="T0" fmla="*/ 0 w 356"/>
                <a:gd name="T1" fmla="*/ 0 h 850"/>
                <a:gd name="T2" fmla="*/ 0 w 356"/>
                <a:gd name="T3" fmla="*/ 850 h 850"/>
                <a:gd name="T4" fmla="*/ 356 w 356"/>
                <a:gd name="T5" fmla="*/ 850 h 850"/>
                <a:gd name="T6" fmla="*/ 0 60000 65536"/>
                <a:gd name="T7" fmla="*/ 0 60000 65536"/>
                <a:gd name="T8" fmla="*/ 0 60000 65536"/>
              </a:gdLst>
              <a:ahLst/>
              <a:cxnLst>
                <a:cxn ang="T6">
                  <a:pos x="T0" y="T1"/>
                </a:cxn>
                <a:cxn ang="T7">
                  <a:pos x="T2" y="T3"/>
                </a:cxn>
                <a:cxn ang="T8">
                  <a:pos x="T4" y="T5"/>
                </a:cxn>
              </a:cxnLst>
              <a:rect l="0" t="0" r="r" b="b"/>
              <a:pathLst>
                <a:path w="356" h="850">
                  <a:moveTo>
                    <a:pt x="0" y="0"/>
                  </a:moveTo>
                  <a:lnTo>
                    <a:pt x="0" y="850"/>
                  </a:lnTo>
                  <a:lnTo>
                    <a:pt x="356" y="850"/>
                  </a:lnTo>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243" name="Group 27"/>
          <p:cNvGrpSpPr/>
          <p:nvPr/>
        </p:nvGrpSpPr>
        <p:grpSpPr bwMode="auto">
          <a:xfrm rot="-5400000">
            <a:off x="6129339" y="4661699"/>
            <a:ext cx="153987" cy="2320925"/>
            <a:chOff x="0" y="0"/>
            <a:chExt cx="97" cy="1462"/>
          </a:xfrm>
        </p:grpSpPr>
        <p:grpSp>
          <p:nvGrpSpPr>
            <p:cNvPr id="10254" name="Group 28"/>
            <p:cNvGrpSpPr>
              <a:grpSpLocks noChangeAspect="1"/>
            </p:cNvGrpSpPr>
            <p:nvPr/>
          </p:nvGrpSpPr>
          <p:grpSpPr bwMode="auto">
            <a:xfrm>
              <a:off x="0" y="393"/>
              <a:ext cx="97" cy="784"/>
              <a:chOff x="0" y="0"/>
              <a:chExt cx="97" cy="784"/>
            </a:xfrm>
          </p:grpSpPr>
          <p:sp>
            <p:nvSpPr>
              <p:cNvPr id="10257" name="Arc 29"/>
              <p:cNvSpPr>
                <a:spLocks noChangeAspect="1" noChangeArrowheads="1"/>
              </p:cNvSpPr>
              <p:nvPr/>
            </p:nvSpPr>
            <p:spPr bwMode="auto">
              <a:xfrm flipV="1">
                <a:off x="0" y="0"/>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8" name="Arc 30"/>
              <p:cNvSpPr>
                <a:spLocks noChangeAspect="1" noChangeArrowheads="1"/>
              </p:cNvSpPr>
              <p:nvPr/>
            </p:nvSpPr>
            <p:spPr bwMode="auto">
              <a:xfrm flipV="1">
                <a:off x="0" y="198"/>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9" name="Arc 31"/>
              <p:cNvSpPr>
                <a:spLocks noChangeAspect="1" noChangeArrowheads="1"/>
              </p:cNvSpPr>
              <p:nvPr/>
            </p:nvSpPr>
            <p:spPr bwMode="auto">
              <a:xfrm flipV="1">
                <a:off x="0" y="397"/>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60" name="Arc 32"/>
              <p:cNvSpPr>
                <a:spLocks noChangeAspect="1" noChangeArrowheads="1"/>
              </p:cNvSpPr>
              <p:nvPr/>
            </p:nvSpPr>
            <p:spPr bwMode="auto">
              <a:xfrm flipV="1">
                <a:off x="0" y="596"/>
                <a:ext cx="97" cy="188"/>
              </a:xfrm>
              <a:custGeom>
                <a:avLst/>
                <a:gdLst>
                  <a:gd name="T0" fmla="*/ 2 w 22168"/>
                  <a:gd name="T1" fmla="*/ 0 h 43200"/>
                  <a:gd name="T2" fmla="*/ 97 w 22168"/>
                  <a:gd name="T3" fmla="*/ 94 h 43200"/>
                  <a:gd name="T4" fmla="*/ 2 w 22168"/>
                  <a:gd name="T5" fmla="*/ 188 h 43200"/>
                  <a:gd name="T6" fmla="*/ 0 w 22168"/>
                  <a:gd name="T7" fmla="*/ 188 h 43200"/>
                  <a:gd name="T8" fmla="*/ 2 w 22168"/>
                  <a:gd name="T9" fmla="*/ 0 h 43200"/>
                  <a:gd name="T10" fmla="*/ 97 w 22168"/>
                  <a:gd name="T11" fmla="*/ 94 h 43200"/>
                  <a:gd name="T12" fmla="*/ 2 w 22168"/>
                  <a:gd name="T13" fmla="*/ 188 h 43200"/>
                  <a:gd name="T14" fmla="*/ 0 w 22168"/>
                  <a:gd name="T15" fmla="*/ 188 h 43200"/>
                  <a:gd name="T16" fmla="*/ 2 w 22168"/>
                  <a:gd name="T17" fmla="*/ 94 h 4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68" h="43200" fill="none">
                    <a:moveTo>
                      <a:pt x="567" y="0"/>
                    </a:moveTo>
                    <a:cubicBezTo>
                      <a:pt x="12497" y="0"/>
                      <a:pt x="22168" y="9670"/>
                      <a:pt x="22168" y="21600"/>
                    </a:cubicBezTo>
                    <a:cubicBezTo>
                      <a:pt x="22168" y="33529"/>
                      <a:pt x="12497" y="43200"/>
                      <a:pt x="568" y="43200"/>
                    </a:cubicBezTo>
                    <a:cubicBezTo>
                      <a:pt x="378" y="43200"/>
                      <a:pt x="189" y="43197"/>
                      <a:pt x="0" y="43192"/>
                    </a:cubicBezTo>
                  </a:path>
                  <a:path w="22168" h="43200" stroke="0">
                    <a:moveTo>
                      <a:pt x="567" y="0"/>
                    </a:moveTo>
                    <a:cubicBezTo>
                      <a:pt x="12497" y="0"/>
                      <a:pt x="22168" y="9670"/>
                      <a:pt x="22168" y="21600"/>
                    </a:cubicBezTo>
                    <a:cubicBezTo>
                      <a:pt x="22168" y="33529"/>
                      <a:pt x="12497" y="43200"/>
                      <a:pt x="568" y="43200"/>
                    </a:cubicBezTo>
                    <a:cubicBezTo>
                      <a:pt x="378" y="43200"/>
                      <a:pt x="189" y="43197"/>
                      <a:pt x="0" y="43192"/>
                    </a:cubicBezTo>
                    <a:lnTo>
                      <a:pt x="568" y="21600"/>
                    </a:lnTo>
                    <a:lnTo>
                      <a:pt x="567" y="0"/>
                    </a:lnTo>
                    <a:close/>
                  </a:path>
                </a:pathLst>
              </a:cu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255" name="Line 33"/>
            <p:cNvSpPr>
              <a:spLocks noChangeShapeType="1"/>
            </p:cNvSpPr>
            <p:nvPr/>
          </p:nvSpPr>
          <p:spPr bwMode="auto">
            <a:xfrm flipV="1">
              <a:off x="0" y="0"/>
              <a:ext cx="0" cy="39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56" name="Line 34"/>
            <p:cNvSpPr>
              <a:spLocks noChangeShapeType="1"/>
            </p:cNvSpPr>
            <p:nvPr/>
          </p:nvSpPr>
          <p:spPr bwMode="auto">
            <a:xfrm>
              <a:off x="0" y="1188"/>
              <a:ext cx="0" cy="27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224"/>
                                        </p:tgtEl>
                                        <p:attrNameLst>
                                          <p:attrName>style.visibility</p:attrName>
                                        </p:attrNameLst>
                                      </p:cBhvr>
                                      <p:to>
                                        <p:strVal val="visible"/>
                                      </p:to>
                                    </p:set>
                                    <p:animEffect transition="in" filter="checkerboard(across)">
                                      <p:cBhvr>
                                        <p:cTn id="11" dur="500"/>
                                        <p:tgtEl>
                                          <p:spTgt spid="92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2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234"/>
                                        </p:tgtEl>
                                        <p:attrNameLst>
                                          <p:attrName>style.visibility</p:attrName>
                                        </p:attrNameLst>
                                      </p:cBhvr>
                                      <p:to>
                                        <p:strVal val="visible"/>
                                      </p:to>
                                    </p:set>
                                    <p:animEffect transition="in" filter="dissolve">
                                      <p:cBhvr>
                                        <p:cTn id="20" dur="500"/>
                                        <p:tgtEl>
                                          <p:spTgt spid="92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237"/>
                                        </p:tgtEl>
                                        <p:attrNameLst>
                                          <p:attrName>style.visibility</p:attrName>
                                        </p:attrNameLst>
                                      </p:cBhvr>
                                      <p:to>
                                        <p:strVal val="visible"/>
                                      </p:to>
                                    </p:set>
                                    <p:animEffect transition="in" filter="dissolve">
                                      <p:cBhvr>
                                        <p:cTn id="25" dur="500"/>
                                        <p:tgtEl>
                                          <p:spTgt spid="923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220"/>
                                        </p:tgtEl>
                                        <p:attrNameLst>
                                          <p:attrName>style.visibility</p:attrName>
                                        </p:attrNameLst>
                                      </p:cBhvr>
                                      <p:to>
                                        <p:strVal val="visible"/>
                                      </p:to>
                                    </p:set>
                                    <p:animEffect transition="in" filter="blinds(horizontal)">
                                      <p:cBhvr>
                                        <p:cTn id="30" dur="500"/>
                                        <p:tgtEl>
                                          <p:spTgt spid="922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9243"/>
                                        </p:tgtEl>
                                        <p:attrNameLst>
                                          <p:attrName>style.visibility</p:attrName>
                                        </p:attrNameLst>
                                      </p:cBhvr>
                                      <p:to>
                                        <p:strVal val="visible"/>
                                      </p:to>
                                    </p:set>
                                    <p:animEffect transition="in" filter="blinds(vertical)">
                                      <p:cBhvr>
                                        <p:cTn id="35" dur="500"/>
                                        <p:tgtEl>
                                          <p:spTgt spid="9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P spid="92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5"/>
          <p:cNvSpPr txBox="1">
            <a:spLocks noChangeArrowheads="1"/>
          </p:cNvSpPr>
          <p:nvPr/>
        </p:nvSpPr>
        <p:spPr bwMode="auto">
          <a:xfrm>
            <a:off x="1828801" y="713741"/>
            <a:ext cx="595313"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例</a:t>
            </a:r>
            <a:endParaRPr lang="zh-CN" altLang="en-US" dirty="0"/>
          </a:p>
        </p:txBody>
      </p:sp>
      <p:sp>
        <p:nvSpPr>
          <p:cNvPr id="21510" name="Text Box 6"/>
          <p:cNvSpPr txBox="1">
            <a:spLocks noChangeArrowheads="1"/>
          </p:cNvSpPr>
          <p:nvPr/>
        </p:nvSpPr>
        <p:spPr bwMode="auto">
          <a:xfrm>
            <a:off x="1828801" y="2888616"/>
            <a:ext cx="595313"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解</a:t>
            </a:r>
            <a:endParaRPr lang="zh-CN" altLang="en-US" dirty="0"/>
          </a:p>
        </p:txBody>
      </p:sp>
      <p:sp>
        <p:nvSpPr>
          <p:cNvPr id="21511" name="Text Box 7"/>
          <p:cNvSpPr txBox="1">
            <a:spLocks noChangeArrowheads="1"/>
          </p:cNvSpPr>
          <p:nvPr/>
        </p:nvSpPr>
        <p:spPr bwMode="auto">
          <a:xfrm>
            <a:off x="2590800" y="2964815"/>
            <a:ext cx="307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仿宋_GB2312" pitchFamily="49" charset="-122"/>
                <a:ea typeface="仿宋_GB2312" pitchFamily="49" charset="-122"/>
              </a:rPr>
              <a:t>① </a:t>
            </a:r>
            <a:r>
              <a:rPr kumimoji="1" lang="zh-CN" altLang="en-US" sz="2400" b="1">
                <a:solidFill>
                  <a:srgbClr val="FF0000"/>
                </a:solidFill>
                <a:latin typeface="仿宋_GB2312" pitchFamily="49" charset="-122"/>
                <a:ea typeface="仿宋_GB2312" pitchFamily="49" charset="-122"/>
              </a:rPr>
              <a:t>用分流方法做</a:t>
            </a:r>
            <a:endParaRPr kumimoji="1" lang="zh-CN" altLang="en-US" sz="2400" b="1">
              <a:solidFill>
                <a:srgbClr val="FF0000"/>
              </a:solidFill>
              <a:latin typeface="仿宋_GB2312" pitchFamily="49" charset="-122"/>
              <a:ea typeface="仿宋_GB2312" pitchFamily="49" charset="-122"/>
            </a:endParaRPr>
          </a:p>
        </p:txBody>
      </p:sp>
      <p:sp>
        <p:nvSpPr>
          <p:cNvPr id="21512" name="Text Box 8"/>
          <p:cNvSpPr txBox="1">
            <a:spLocks noChangeArrowheads="1"/>
          </p:cNvSpPr>
          <p:nvPr/>
        </p:nvSpPr>
        <p:spPr bwMode="auto">
          <a:xfrm>
            <a:off x="2711450" y="524287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rgbClr val="FF0000"/>
                </a:solidFill>
                <a:latin typeface="Times New Roman" panose="02020503050405090304" pitchFamily="18" charset="0"/>
                <a:ea typeface="仿宋_GB2312" pitchFamily="49" charset="-122"/>
              </a:rPr>
              <a:t>②</a:t>
            </a:r>
            <a:r>
              <a:rPr kumimoji="1" lang="zh-CN" altLang="en-US" sz="2400" b="1">
                <a:solidFill>
                  <a:srgbClr val="FF0000"/>
                </a:solidFill>
                <a:latin typeface="Times New Roman" panose="02020503050405090304" pitchFamily="18" charset="0"/>
                <a:ea typeface="仿宋_GB2312" pitchFamily="49" charset="-122"/>
              </a:rPr>
              <a:t>用分压方法做</a:t>
            </a:r>
            <a:endParaRPr kumimoji="1" lang="zh-CN" altLang="en-US" sz="2400" b="1">
              <a:solidFill>
                <a:srgbClr val="FF0000"/>
              </a:solidFill>
              <a:latin typeface="Times New Roman" panose="02020503050405090304" pitchFamily="18" charset="0"/>
              <a:ea typeface="仿宋_GB2312" pitchFamily="49" charset="-122"/>
            </a:endParaRPr>
          </a:p>
        </p:txBody>
      </p:sp>
      <p:graphicFrame>
        <p:nvGraphicFramePr>
          <p:cNvPr id="21513" name="Object 9"/>
          <p:cNvGraphicFramePr>
            <a:graphicFrameLocks noChangeAspect="1"/>
          </p:cNvGraphicFramePr>
          <p:nvPr/>
        </p:nvGraphicFramePr>
        <p:xfrm>
          <a:off x="3000376" y="3587115"/>
          <a:ext cx="6265863" cy="769938"/>
        </p:xfrm>
        <a:graphic>
          <a:graphicData uri="http://schemas.openxmlformats.org/presentationml/2006/ole">
            <mc:AlternateContent xmlns:mc="http://schemas.openxmlformats.org/markup-compatibility/2006">
              <mc:Choice xmlns:v="urn:schemas-microsoft-com:vml" Requires="v">
                <p:oleObj spid="_x0000_s2" name="公式" r:id="rId1" imgW="2157730" imgH="257175" progId="Equation.3">
                  <p:embed/>
                </p:oleObj>
              </mc:Choice>
              <mc:Fallback>
                <p:oleObj name="公式" r:id="rId1" imgW="2157730" imgH="257175"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3587115"/>
                        <a:ext cx="6265863" cy="76993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 name="Object 10"/>
          <p:cNvGraphicFramePr>
            <a:graphicFrameLocks noChangeAspect="1"/>
          </p:cNvGraphicFramePr>
          <p:nvPr/>
        </p:nvGraphicFramePr>
        <p:xfrm>
          <a:off x="2711451" y="5747704"/>
          <a:ext cx="3967163" cy="1038225"/>
        </p:xfrm>
        <a:graphic>
          <a:graphicData uri="http://schemas.openxmlformats.org/presentationml/2006/ole">
            <mc:AlternateContent xmlns:mc="http://schemas.openxmlformats.org/markup-compatibility/2006">
              <mc:Choice xmlns:v="urn:schemas-microsoft-com:vml" Requires="v">
                <p:oleObj spid="_x0000_s3" name="公式" r:id="rId3" imgW="1114425" imgH="285750" progId="Equation.3">
                  <p:embed/>
                </p:oleObj>
              </mc:Choice>
              <mc:Fallback>
                <p:oleObj name="公式" r:id="rId3" imgW="1114425" imgH="28575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5747704"/>
                        <a:ext cx="3967163" cy="10382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5" name="Object 11"/>
          <p:cNvGraphicFramePr>
            <a:graphicFrameLocks noChangeAspect="1"/>
          </p:cNvGraphicFramePr>
          <p:nvPr/>
        </p:nvGraphicFramePr>
        <p:xfrm>
          <a:off x="7535864" y="4450716"/>
          <a:ext cx="1368425" cy="930275"/>
        </p:xfrm>
        <a:graphic>
          <a:graphicData uri="http://schemas.openxmlformats.org/presentationml/2006/ole">
            <mc:AlternateContent xmlns:mc="http://schemas.openxmlformats.org/markup-compatibility/2006">
              <mc:Choice xmlns:v="urn:schemas-microsoft-com:vml" Requires="v">
                <p:oleObj spid="_x0000_s4" name="公式" r:id="rId5" imgW="386080" imgH="257175" progId="Equation.3">
                  <p:embed/>
                </p:oleObj>
              </mc:Choice>
              <mc:Fallback>
                <p:oleObj name="公式" r:id="rId5" imgW="386080" imgH="25717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4" y="4450716"/>
                        <a:ext cx="1368425" cy="9302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6" name="Object 12"/>
          <p:cNvGraphicFramePr>
            <a:graphicFrameLocks noChangeAspect="1"/>
          </p:cNvGraphicFramePr>
          <p:nvPr/>
        </p:nvGraphicFramePr>
        <p:xfrm>
          <a:off x="2927350" y="4523741"/>
          <a:ext cx="3671888" cy="568325"/>
        </p:xfrm>
        <a:graphic>
          <a:graphicData uri="http://schemas.openxmlformats.org/presentationml/2006/ole">
            <mc:AlternateContent xmlns:mc="http://schemas.openxmlformats.org/markup-compatibility/2006">
              <mc:Choice xmlns:v="urn:schemas-microsoft-com:vml" Requires="v">
                <p:oleObj spid="_x0000_s5" name="公式" r:id="rId7" imgW="1028700" imgH="157480" progId="Equation.3">
                  <p:embed/>
                </p:oleObj>
              </mc:Choice>
              <mc:Fallback>
                <p:oleObj name="公式" r:id="rId7" imgW="1028700" imgH="157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350" y="4523741"/>
                        <a:ext cx="3671888" cy="5683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7" name="Object 13"/>
          <p:cNvGraphicFramePr>
            <a:graphicFrameLocks noChangeAspect="1"/>
          </p:cNvGraphicFramePr>
          <p:nvPr/>
        </p:nvGraphicFramePr>
        <p:xfrm>
          <a:off x="7608888" y="5890578"/>
          <a:ext cx="1655762" cy="855662"/>
        </p:xfrm>
        <a:graphic>
          <a:graphicData uri="http://schemas.openxmlformats.org/presentationml/2006/ole">
            <mc:AlternateContent xmlns:mc="http://schemas.openxmlformats.org/markup-compatibility/2006">
              <mc:Choice xmlns:v="urn:schemas-microsoft-com:vml" Requires="v">
                <p:oleObj spid="_x0000_s6" name="公式" r:id="rId9" imgW="507365" imgH="257175" progId="Equation.3">
                  <p:embed/>
                </p:oleObj>
              </mc:Choice>
              <mc:Fallback>
                <p:oleObj name="公式" r:id="rId9" imgW="507365" imgH="25717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8888" y="5890578"/>
                        <a:ext cx="1655762" cy="8556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8" name="Text Box 14"/>
          <p:cNvSpPr txBox="1">
            <a:spLocks noChangeArrowheads="1"/>
          </p:cNvSpPr>
          <p:nvPr/>
        </p:nvSpPr>
        <p:spPr bwMode="auto">
          <a:xfrm>
            <a:off x="7608888" y="640716"/>
            <a:ext cx="26273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zh-CN" altLang="en-US" sz="2800" b="1">
                <a:solidFill>
                  <a:srgbClr val="FF0000"/>
                </a:solidFill>
                <a:latin typeface="仿宋_GB2312" pitchFamily="49" charset="-122"/>
                <a:ea typeface="仿宋_GB2312" pitchFamily="49" charset="-122"/>
              </a:rPr>
              <a:t>求：</a:t>
            </a:r>
            <a:r>
              <a:rPr kumimoji="1" lang="en-US" altLang="zh-CN" sz="2800" b="1" i="1">
                <a:solidFill>
                  <a:srgbClr val="FF0000"/>
                </a:solidFill>
                <a:latin typeface="仿宋_GB2312" pitchFamily="49" charset="-122"/>
                <a:ea typeface="仿宋_GB2312" pitchFamily="49" charset="-122"/>
              </a:rPr>
              <a:t>I</a:t>
            </a:r>
            <a:r>
              <a:rPr kumimoji="1" lang="en-US" altLang="zh-CN" sz="2800" b="1" baseline="-25000">
                <a:solidFill>
                  <a:srgbClr val="FF0000"/>
                </a:solidFill>
                <a:latin typeface="仿宋_GB2312" pitchFamily="49" charset="-122"/>
                <a:ea typeface="仿宋_GB2312" pitchFamily="49" charset="-122"/>
              </a:rPr>
              <a:t>1</a:t>
            </a:r>
            <a:r>
              <a:rPr kumimoji="1" lang="en-US" altLang="zh-CN" sz="2800" b="1" i="1" baseline="-25000">
                <a:solidFill>
                  <a:srgbClr val="FF0000"/>
                </a:solidFill>
                <a:latin typeface="仿宋_GB2312" pitchFamily="49" charset="-122"/>
                <a:ea typeface="仿宋_GB2312" pitchFamily="49" charset="-122"/>
              </a:rPr>
              <a:t> </a:t>
            </a:r>
            <a:r>
              <a:rPr kumimoji="1" lang="en-US" altLang="zh-CN" sz="2800" b="1" i="1">
                <a:solidFill>
                  <a:srgbClr val="FF0000"/>
                </a:solidFill>
                <a:latin typeface="仿宋_GB2312" pitchFamily="49" charset="-122"/>
                <a:ea typeface="仿宋_GB2312" pitchFamily="49" charset="-122"/>
              </a:rPr>
              <a:t>,I</a:t>
            </a:r>
            <a:r>
              <a:rPr kumimoji="1" lang="en-US" altLang="zh-CN" sz="2800" b="1" baseline="-25000">
                <a:solidFill>
                  <a:srgbClr val="FF0000"/>
                </a:solidFill>
                <a:latin typeface="仿宋_GB2312" pitchFamily="49" charset="-122"/>
                <a:ea typeface="仿宋_GB2312" pitchFamily="49" charset="-122"/>
              </a:rPr>
              <a:t>4</a:t>
            </a:r>
            <a:r>
              <a:rPr kumimoji="1" lang="en-US" altLang="zh-CN" sz="2800" b="1" i="1" baseline="-25000">
                <a:solidFill>
                  <a:srgbClr val="FF0000"/>
                </a:solidFill>
                <a:latin typeface="仿宋_GB2312" pitchFamily="49" charset="-122"/>
                <a:ea typeface="仿宋_GB2312" pitchFamily="49" charset="-122"/>
              </a:rPr>
              <a:t> </a:t>
            </a:r>
            <a:r>
              <a:rPr kumimoji="1" lang="en-US" altLang="zh-CN" sz="2800" b="1" i="1">
                <a:solidFill>
                  <a:srgbClr val="FF0000"/>
                </a:solidFill>
                <a:latin typeface="仿宋_GB2312" pitchFamily="49" charset="-122"/>
                <a:ea typeface="仿宋_GB2312" pitchFamily="49" charset="-122"/>
              </a:rPr>
              <a:t>,U</a:t>
            </a:r>
            <a:r>
              <a:rPr kumimoji="1" lang="en-US" altLang="zh-CN" sz="2800" b="1" baseline="-25000">
                <a:solidFill>
                  <a:srgbClr val="FF0000"/>
                </a:solidFill>
                <a:latin typeface="仿宋_GB2312" pitchFamily="49" charset="-122"/>
                <a:ea typeface="仿宋_GB2312" pitchFamily="49" charset="-122"/>
              </a:rPr>
              <a:t>4</a:t>
            </a:r>
            <a:endParaRPr kumimoji="1" lang="en-US" altLang="zh-CN" sz="2800" b="1" baseline="-25000">
              <a:solidFill>
                <a:srgbClr val="FF0000"/>
              </a:solidFill>
              <a:latin typeface="仿宋_GB2312" pitchFamily="49" charset="-122"/>
              <a:ea typeface="仿宋_GB2312" pitchFamily="49" charset="-122"/>
            </a:endParaRPr>
          </a:p>
        </p:txBody>
      </p:sp>
      <p:grpSp>
        <p:nvGrpSpPr>
          <p:cNvPr id="21584" name="Group 80"/>
          <p:cNvGrpSpPr/>
          <p:nvPr/>
        </p:nvGrpSpPr>
        <p:grpSpPr bwMode="auto">
          <a:xfrm>
            <a:off x="2424113" y="647065"/>
            <a:ext cx="5619750" cy="2147888"/>
            <a:chOff x="567" y="210"/>
            <a:chExt cx="3540" cy="1353"/>
          </a:xfrm>
        </p:grpSpPr>
        <p:grpSp>
          <p:nvGrpSpPr>
            <p:cNvPr id="21520" name="Group 16"/>
            <p:cNvGrpSpPr/>
            <p:nvPr/>
          </p:nvGrpSpPr>
          <p:grpSpPr bwMode="auto">
            <a:xfrm>
              <a:off x="870" y="687"/>
              <a:ext cx="293" cy="616"/>
              <a:chOff x="783" y="900"/>
              <a:chExt cx="293" cy="616"/>
            </a:xfrm>
          </p:grpSpPr>
          <p:sp>
            <p:nvSpPr>
              <p:cNvPr id="21521" name="Oval 17"/>
              <p:cNvSpPr>
                <a:spLocks noChangeArrowheads="1"/>
              </p:cNvSpPr>
              <p:nvPr/>
            </p:nvSpPr>
            <p:spPr bwMode="auto">
              <a:xfrm>
                <a:off x="912" y="1112"/>
                <a:ext cx="164" cy="327"/>
              </a:xfrm>
              <a:prstGeom prst="ellipse">
                <a:avLst/>
              </a:prstGeom>
              <a:solidFill>
                <a:srgbClr val="66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22" name="Text Box 18"/>
              <p:cNvSpPr txBox="1">
                <a:spLocks noChangeArrowheads="1"/>
              </p:cNvSpPr>
              <p:nvPr/>
            </p:nvSpPr>
            <p:spPr bwMode="auto">
              <a:xfrm>
                <a:off x="783" y="900"/>
                <a:ext cx="225"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23" name="Text Box 19"/>
              <p:cNvSpPr txBox="1">
                <a:spLocks noChangeArrowheads="1"/>
              </p:cNvSpPr>
              <p:nvPr/>
            </p:nvSpPr>
            <p:spPr bwMode="auto">
              <a:xfrm>
                <a:off x="796" y="1228"/>
                <a:ext cx="212"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21524" name="Line 20"/>
            <p:cNvSpPr>
              <a:spLocks noChangeShapeType="1"/>
            </p:cNvSpPr>
            <p:nvPr/>
          </p:nvSpPr>
          <p:spPr bwMode="auto">
            <a:xfrm>
              <a:off x="1143" y="555"/>
              <a:ext cx="26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25" name="Line 21"/>
            <p:cNvSpPr>
              <a:spLocks noChangeShapeType="1"/>
            </p:cNvSpPr>
            <p:nvPr/>
          </p:nvSpPr>
          <p:spPr bwMode="auto">
            <a:xfrm>
              <a:off x="1143" y="1563"/>
              <a:ext cx="26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26" name="Line 22"/>
            <p:cNvSpPr>
              <a:spLocks noChangeShapeType="1"/>
            </p:cNvSpPr>
            <p:nvPr/>
          </p:nvSpPr>
          <p:spPr bwMode="auto">
            <a:xfrm>
              <a:off x="1143" y="555"/>
              <a:ext cx="0" cy="100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27" name="Line 23"/>
            <p:cNvSpPr>
              <a:spLocks noChangeShapeType="1"/>
            </p:cNvSpPr>
            <p:nvPr/>
          </p:nvSpPr>
          <p:spPr bwMode="auto">
            <a:xfrm>
              <a:off x="1815" y="555"/>
              <a:ext cx="0" cy="1008"/>
            </a:xfrm>
            <a:prstGeom prst="line">
              <a:avLst/>
            </a:prstGeom>
            <a:noFill/>
            <a:ln w="38100">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28" name="Line 24"/>
            <p:cNvSpPr>
              <a:spLocks noChangeShapeType="1"/>
            </p:cNvSpPr>
            <p:nvPr/>
          </p:nvSpPr>
          <p:spPr bwMode="auto">
            <a:xfrm>
              <a:off x="2487" y="555"/>
              <a:ext cx="0" cy="1008"/>
            </a:xfrm>
            <a:prstGeom prst="line">
              <a:avLst/>
            </a:prstGeom>
            <a:noFill/>
            <a:ln w="38100">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29" name="Line 25"/>
            <p:cNvSpPr>
              <a:spLocks noChangeShapeType="1"/>
            </p:cNvSpPr>
            <p:nvPr/>
          </p:nvSpPr>
          <p:spPr bwMode="auto">
            <a:xfrm>
              <a:off x="3135" y="555"/>
              <a:ext cx="0" cy="1008"/>
            </a:xfrm>
            <a:prstGeom prst="line">
              <a:avLst/>
            </a:prstGeom>
            <a:noFill/>
            <a:ln w="38100">
              <a:solidFill>
                <a:srgbClr val="FFCC00"/>
              </a:solidFill>
              <a:round/>
              <a:headEnd type="oval" w="sm" len="sm"/>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30" name="Line 26"/>
            <p:cNvSpPr>
              <a:spLocks noChangeShapeType="1"/>
            </p:cNvSpPr>
            <p:nvPr/>
          </p:nvSpPr>
          <p:spPr bwMode="auto">
            <a:xfrm>
              <a:off x="3771" y="555"/>
              <a:ext cx="0" cy="100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31" name="Rectangle 27"/>
            <p:cNvSpPr>
              <a:spLocks noChangeArrowheads="1"/>
            </p:cNvSpPr>
            <p:nvPr/>
          </p:nvSpPr>
          <p:spPr bwMode="auto">
            <a:xfrm>
              <a:off x="3711" y="943"/>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32" name="Text Box 28"/>
            <p:cNvSpPr txBox="1">
              <a:spLocks noChangeArrowheads="1"/>
            </p:cNvSpPr>
            <p:nvPr/>
          </p:nvSpPr>
          <p:spPr bwMode="auto">
            <a:xfrm>
              <a:off x="3399" y="89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2R</a:t>
              </a:r>
              <a:endParaRPr kumimoji="1" lang="en-US" altLang="zh-CN" sz="2400" b="1" i="1">
                <a:solidFill>
                  <a:schemeClr val="tx1"/>
                </a:solidFill>
                <a:latin typeface="Times New Roman" panose="02020503050405090304" pitchFamily="18" charset="0"/>
                <a:ea typeface="宋体" pitchFamily="2" charset="-122"/>
              </a:endParaRPr>
            </a:p>
          </p:txBody>
        </p:sp>
        <p:sp>
          <p:nvSpPr>
            <p:cNvPr id="21533" name="Rectangle 29"/>
            <p:cNvSpPr>
              <a:spLocks noChangeArrowheads="1"/>
            </p:cNvSpPr>
            <p:nvPr/>
          </p:nvSpPr>
          <p:spPr bwMode="auto">
            <a:xfrm>
              <a:off x="3075" y="931"/>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34" name="Text Box 30"/>
            <p:cNvSpPr txBox="1">
              <a:spLocks noChangeArrowheads="1"/>
            </p:cNvSpPr>
            <p:nvPr/>
          </p:nvSpPr>
          <p:spPr bwMode="auto">
            <a:xfrm>
              <a:off x="2775" y="891"/>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latinLnBrk="1">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2R</a:t>
              </a:r>
              <a:endParaRPr kumimoji="1" lang="en-US" altLang="zh-CN" sz="2400" b="1" i="1">
                <a:solidFill>
                  <a:schemeClr val="tx1"/>
                </a:solidFill>
                <a:latin typeface="Times New Roman" panose="02020503050405090304" pitchFamily="18" charset="0"/>
                <a:ea typeface="宋体" pitchFamily="2" charset="-122"/>
              </a:endParaRPr>
            </a:p>
          </p:txBody>
        </p:sp>
        <p:sp>
          <p:nvSpPr>
            <p:cNvPr id="21535" name="Rectangle 31"/>
            <p:cNvSpPr>
              <a:spLocks noChangeArrowheads="1"/>
            </p:cNvSpPr>
            <p:nvPr/>
          </p:nvSpPr>
          <p:spPr bwMode="auto">
            <a:xfrm>
              <a:off x="2427" y="919"/>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36" name="Text Box 32"/>
            <p:cNvSpPr txBox="1">
              <a:spLocks noChangeArrowheads="1"/>
            </p:cNvSpPr>
            <p:nvPr/>
          </p:nvSpPr>
          <p:spPr bwMode="auto">
            <a:xfrm>
              <a:off x="2109" y="89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2R</a:t>
              </a:r>
              <a:endParaRPr kumimoji="1" lang="en-US" altLang="zh-CN" sz="2400" b="1" i="1">
                <a:solidFill>
                  <a:schemeClr val="tx1"/>
                </a:solidFill>
                <a:latin typeface="Times New Roman" panose="02020503050405090304" pitchFamily="18" charset="0"/>
                <a:ea typeface="宋体" pitchFamily="2" charset="-122"/>
              </a:endParaRPr>
            </a:p>
          </p:txBody>
        </p:sp>
        <p:sp>
          <p:nvSpPr>
            <p:cNvPr id="21537" name="Rectangle 33"/>
            <p:cNvSpPr>
              <a:spLocks noChangeArrowheads="1"/>
            </p:cNvSpPr>
            <p:nvPr/>
          </p:nvSpPr>
          <p:spPr bwMode="auto">
            <a:xfrm>
              <a:off x="1755" y="919"/>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38" name="Text Box 34"/>
            <p:cNvSpPr txBox="1">
              <a:spLocks noChangeArrowheads="1"/>
            </p:cNvSpPr>
            <p:nvPr/>
          </p:nvSpPr>
          <p:spPr bwMode="auto">
            <a:xfrm>
              <a:off x="1429" y="89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2R</a:t>
              </a:r>
              <a:endParaRPr kumimoji="1" lang="en-US" altLang="zh-CN" sz="2400" b="1" i="1">
                <a:solidFill>
                  <a:schemeClr val="tx1"/>
                </a:solidFill>
                <a:latin typeface="Times New Roman" panose="02020503050405090304" pitchFamily="18" charset="0"/>
                <a:ea typeface="宋体" pitchFamily="2" charset="-122"/>
              </a:endParaRPr>
            </a:p>
          </p:txBody>
        </p:sp>
        <p:sp>
          <p:nvSpPr>
            <p:cNvPr id="21539" name="Rectangle 35"/>
            <p:cNvSpPr>
              <a:spLocks noChangeArrowheads="1"/>
            </p:cNvSpPr>
            <p:nvPr/>
          </p:nvSpPr>
          <p:spPr bwMode="auto">
            <a:xfrm rot="16200000">
              <a:off x="2150" y="426"/>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40" name="Rectangle 36"/>
            <p:cNvSpPr>
              <a:spLocks noChangeArrowheads="1"/>
            </p:cNvSpPr>
            <p:nvPr/>
          </p:nvSpPr>
          <p:spPr bwMode="auto">
            <a:xfrm rot="16200000">
              <a:off x="2813" y="451"/>
              <a:ext cx="116" cy="233"/>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1541" name="Text Box 37"/>
            <p:cNvSpPr txBox="1">
              <a:spLocks noChangeArrowheads="1"/>
            </p:cNvSpPr>
            <p:nvPr/>
          </p:nvSpPr>
          <p:spPr bwMode="auto">
            <a:xfrm>
              <a:off x="2103" y="21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R</a:t>
              </a:r>
              <a:endParaRPr kumimoji="1" lang="en-US" altLang="zh-CN" sz="2400" b="1">
                <a:solidFill>
                  <a:schemeClr val="tx1"/>
                </a:solidFill>
                <a:latin typeface="Times New Roman" panose="02020503050405090304" pitchFamily="18" charset="0"/>
                <a:ea typeface="宋体" pitchFamily="2" charset="-122"/>
              </a:endParaRPr>
            </a:p>
          </p:txBody>
        </p:sp>
        <p:sp>
          <p:nvSpPr>
            <p:cNvPr id="21542" name="Text Box 38"/>
            <p:cNvSpPr txBox="1">
              <a:spLocks noChangeArrowheads="1"/>
            </p:cNvSpPr>
            <p:nvPr/>
          </p:nvSpPr>
          <p:spPr bwMode="auto">
            <a:xfrm>
              <a:off x="2775" y="239"/>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R</a:t>
              </a:r>
              <a:endParaRPr kumimoji="1" lang="en-US" altLang="zh-CN" sz="2400" b="1" i="1">
                <a:solidFill>
                  <a:schemeClr val="tx1"/>
                </a:solidFill>
                <a:latin typeface="Times New Roman" panose="02020503050405090304" pitchFamily="18" charset="0"/>
                <a:ea typeface="宋体" pitchFamily="2" charset="-122"/>
              </a:endParaRPr>
            </a:p>
          </p:txBody>
        </p:sp>
        <p:sp>
          <p:nvSpPr>
            <p:cNvPr id="21543" name="Line 39"/>
            <p:cNvSpPr>
              <a:spLocks noChangeShapeType="1"/>
            </p:cNvSpPr>
            <p:nvPr/>
          </p:nvSpPr>
          <p:spPr bwMode="auto">
            <a:xfrm>
              <a:off x="1287" y="618"/>
              <a:ext cx="336"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44" name="Line 40"/>
            <p:cNvSpPr>
              <a:spLocks noChangeShapeType="1"/>
            </p:cNvSpPr>
            <p:nvPr/>
          </p:nvSpPr>
          <p:spPr bwMode="auto">
            <a:xfrm>
              <a:off x="1882" y="663"/>
              <a:ext cx="272"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45" name="Line 41"/>
            <p:cNvSpPr>
              <a:spLocks noChangeShapeType="1"/>
            </p:cNvSpPr>
            <p:nvPr/>
          </p:nvSpPr>
          <p:spPr bwMode="auto">
            <a:xfrm>
              <a:off x="2487" y="618"/>
              <a:ext cx="257"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46" name="Line 42"/>
            <p:cNvSpPr>
              <a:spLocks noChangeShapeType="1"/>
            </p:cNvSpPr>
            <p:nvPr/>
          </p:nvSpPr>
          <p:spPr bwMode="auto">
            <a:xfrm>
              <a:off x="3198" y="555"/>
              <a:ext cx="0" cy="24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47" name="Line 43"/>
            <p:cNvSpPr>
              <a:spLocks noChangeShapeType="1"/>
            </p:cNvSpPr>
            <p:nvPr/>
          </p:nvSpPr>
          <p:spPr bwMode="auto">
            <a:xfrm flipH="1">
              <a:off x="3351" y="618"/>
              <a:ext cx="288"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1548" name="Text Box 44"/>
            <p:cNvSpPr txBox="1">
              <a:spLocks noChangeArrowheads="1"/>
            </p:cNvSpPr>
            <p:nvPr/>
          </p:nvSpPr>
          <p:spPr bwMode="auto">
            <a:xfrm>
              <a:off x="1431" y="25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1</a:t>
              </a:r>
              <a:endParaRPr kumimoji="1" lang="en-US" altLang="zh-CN" sz="2400" b="1" i="1" baseline="-25000">
                <a:solidFill>
                  <a:schemeClr val="tx1"/>
                </a:solidFill>
                <a:latin typeface="Times New Roman" panose="02020503050405090304" pitchFamily="18" charset="0"/>
                <a:ea typeface="宋体" pitchFamily="2" charset="-122"/>
              </a:endParaRPr>
            </a:p>
          </p:txBody>
        </p:sp>
        <p:sp>
          <p:nvSpPr>
            <p:cNvPr id="21549" name="Text Box 45"/>
            <p:cNvSpPr txBox="1">
              <a:spLocks noChangeArrowheads="1"/>
            </p:cNvSpPr>
            <p:nvPr/>
          </p:nvSpPr>
          <p:spPr bwMode="auto">
            <a:xfrm>
              <a:off x="1803" y="25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2</a:t>
              </a:r>
              <a:endParaRPr kumimoji="1" lang="en-US" altLang="zh-CN" sz="2400" b="1" i="1" baseline="-25000">
                <a:solidFill>
                  <a:schemeClr val="tx1"/>
                </a:solidFill>
                <a:latin typeface="Times New Roman" panose="02020503050405090304" pitchFamily="18" charset="0"/>
                <a:ea typeface="宋体" pitchFamily="2" charset="-122"/>
              </a:endParaRPr>
            </a:p>
          </p:txBody>
        </p:sp>
        <p:sp>
          <p:nvSpPr>
            <p:cNvPr id="21550" name="Text Box 46"/>
            <p:cNvSpPr txBox="1">
              <a:spLocks noChangeArrowheads="1"/>
            </p:cNvSpPr>
            <p:nvPr/>
          </p:nvSpPr>
          <p:spPr bwMode="auto">
            <a:xfrm>
              <a:off x="2487" y="26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3</a:t>
              </a:r>
              <a:endParaRPr kumimoji="1" lang="en-US" altLang="zh-CN" sz="2400" b="1" i="1" baseline="-25000">
                <a:solidFill>
                  <a:schemeClr val="tx1"/>
                </a:solidFill>
                <a:latin typeface="Times New Roman" panose="02020503050405090304" pitchFamily="18" charset="0"/>
                <a:ea typeface="宋体" pitchFamily="2" charset="-122"/>
              </a:endParaRPr>
            </a:p>
          </p:txBody>
        </p:sp>
        <p:sp>
          <p:nvSpPr>
            <p:cNvPr id="21551" name="Text Box 47"/>
            <p:cNvSpPr txBox="1">
              <a:spLocks noChangeArrowheads="1"/>
            </p:cNvSpPr>
            <p:nvPr/>
          </p:nvSpPr>
          <p:spPr bwMode="auto">
            <a:xfrm>
              <a:off x="3399" y="25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rPr>
                <a:t>I</a:t>
              </a:r>
              <a:r>
                <a:rPr kumimoji="1" lang="en-US" altLang="zh-CN" sz="2400" b="1" baseline="-25000">
                  <a:solidFill>
                    <a:schemeClr val="tx1"/>
                  </a:solidFill>
                  <a:latin typeface="Times New Roman" panose="02020503050405090304" pitchFamily="18" charset="0"/>
                  <a:ea typeface="宋体" pitchFamily="2" charset="-122"/>
                </a:rPr>
                <a:t>4</a:t>
              </a:r>
              <a:endParaRPr kumimoji="1" lang="en-US" altLang="zh-CN" sz="2400" b="1" i="1" baseline="-25000">
                <a:solidFill>
                  <a:schemeClr val="tx1"/>
                </a:solidFill>
                <a:latin typeface="Times New Roman" panose="02020503050405090304" pitchFamily="18" charset="0"/>
                <a:ea typeface="宋体" pitchFamily="2" charset="-122"/>
              </a:endParaRPr>
            </a:p>
          </p:txBody>
        </p:sp>
        <p:sp>
          <p:nvSpPr>
            <p:cNvPr id="21552" name="Text Box 48"/>
            <p:cNvSpPr txBox="1">
              <a:spLocks noChangeArrowheads="1"/>
            </p:cNvSpPr>
            <p:nvPr/>
          </p:nvSpPr>
          <p:spPr bwMode="auto">
            <a:xfrm>
              <a:off x="567" y="915"/>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rPr>
                <a:t>12V</a:t>
              </a:r>
              <a:endParaRPr kumimoji="1" lang="en-US" altLang="zh-CN" sz="2400" b="1">
                <a:solidFill>
                  <a:schemeClr val="tx1"/>
                </a:solidFill>
                <a:latin typeface="Times New Roman" panose="02020503050405090304" pitchFamily="18" charset="0"/>
                <a:ea typeface="宋体" pitchFamily="2" charset="-122"/>
              </a:endParaRPr>
            </a:p>
          </p:txBody>
        </p:sp>
        <p:sp>
          <p:nvSpPr>
            <p:cNvPr id="21555" name="Text Box 51"/>
            <p:cNvSpPr txBox="1">
              <a:spLocks noChangeArrowheads="1"/>
            </p:cNvSpPr>
            <p:nvPr/>
          </p:nvSpPr>
          <p:spPr bwMode="auto">
            <a:xfrm>
              <a:off x="3867" y="1015"/>
              <a:ext cx="1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56" name="Text Box 52"/>
            <p:cNvSpPr txBox="1">
              <a:spLocks noChangeArrowheads="1"/>
            </p:cNvSpPr>
            <p:nvPr/>
          </p:nvSpPr>
          <p:spPr bwMode="auto">
            <a:xfrm>
              <a:off x="3783" y="907"/>
              <a:ext cx="3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sym typeface="Symbol" panose="05050102010706020507" pitchFamily="18" charset="2"/>
                </a:rPr>
                <a:t>U</a:t>
              </a:r>
              <a:r>
                <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rPr>
                <a:t>4</a:t>
              </a:r>
              <a:endPar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endParaRPr>
            </a:p>
          </p:txBody>
        </p:sp>
        <p:grpSp>
          <p:nvGrpSpPr>
            <p:cNvPr id="21557" name="Group 53"/>
            <p:cNvGrpSpPr/>
            <p:nvPr/>
          </p:nvGrpSpPr>
          <p:grpSpPr bwMode="auto">
            <a:xfrm>
              <a:off x="2517" y="705"/>
              <a:ext cx="369" cy="615"/>
              <a:chOff x="276" y="2636"/>
              <a:chExt cx="324" cy="524"/>
            </a:xfrm>
          </p:grpSpPr>
          <p:sp>
            <p:nvSpPr>
              <p:cNvPr id="21558" name="Text Box 54"/>
              <p:cNvSpPr txBox="1">
                <a:spLocks noChangeArrowheads="1"/>
              </p:cNvSpPr>
              <p:nvPr/>
            </p:nvSpPr>
            <p:spPr bwMode="auto">
              <a:xfrm>
                <a:off x="370" y="2636"/>
                <a:ext cx="11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59" name="Text Box 55"/>
              <p:cNvSpPr txBox="1">
                <a:spLocks noChangeArrowheads="1"/>
              </p:cNvSpPr>
              <p:nvPr/>
            </p:nvSpPr>
            <p:spPr bwMode="auto">
              <a:xfrm>
                <a:off x="360" y="2912"/>
                <a:ext cx="14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60" name="Text Box 56"/>
              <p:cNvSpPr txBox="1">
                <a:spLocks noChangeArrowheads="1"/>
              </p:cNvSpPr>
              <p:nvPr/>
            </p:nvSpPr>
            <p:spPr bwMode="auto">
              <a:xfrm>
                <a:off x="276" y="2804"/>
                <a:ext cx="32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sym typeface="Symbol" panose="05050102010706020507" pitchFamily="18" charset="2"/>
                  </a:rPr>
                  <a:t>U</a:t>
                </a:r>
                <a:r>
                  <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rPr>
                  <a:t>2</a:t>
                </a:r>
                <a:endPar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endParaRPr>
              </a:p>
            </p:txBody>
          </p:sp>
        </p:grpSp>
        <p:grpSp>
          <p:nvGrpSpPr>
            <p:cNvPr id="21561" name="Group 57"/>
            <p:cNvGrpSpPr/>
            <p:nvPr/>
          </p:nvGrpSpPr>
          <p:grpSpPr bwMode="auto">
            <a:xfrm>
              <a:off x="1830" y="717"/>
              <a:ext cx="415" cy="606"/>
              <a:chOff x="276" y="2633"/>
              <a:chExt cx="324" cy="531"/>
            </a:xfrm>
          </p:grpSpPr>
          <p:sp>
            <p:nvSpPr>
              <p:cNvPr id="21562" name="Text Box 58"/>
              <p:cNvSpPr txBox="1">
                <a:spLocks noChangeArrowheads="1"/>
              </p:cNvSpPr>
              <p:nvPr/>
            </p:nvSpPr>
            <p:spPr bwMode="auto">
              <a:xfrm>
                <a:off x="370" y="2633"/>
                <a:ext cx="116"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63" name="Text Box 59"/>
              <p:cNvSpPr txBox="1">
                <a:spLocks noChangeArrowheads="1"/>
              </p:cNvSpPr>
              <p:nvPr/>
            </p:nvSpPr>
            <p:spPr bwMode="auto">
              <a:xfrm>
                <a:off x="360" y="2909"/>
                <a:ext cx="14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rPr>
                  <a:t>_</a:t>
                </a:r>
                <a:endParaRPr kumimoji="1" lang="en-US" altLang="zh-CN" sz="2400" b="1">
                  <a:solidFill>
                    <a:schemeClr val="tx1"/>
                  </a:solidFill>
                  <a:latin typeface="Times New Roman" panose="02020503050405090304" pitchFamily="18" charset="0"/>
                  <a:ea typeface="宋体" pitchFamily="2" charset="-122"/>
                  <a:sym typeface="Symbol" panose="05050102010706020507" pitchFamily="18" charset="2"/>
                </a:endParaRPr>
              </a:p>
            </p:txBody>
          </p:sp>
          <p:sp>
            <p:nvSpPr>
              <p:cNvPr id="21564" name="Text Box 60"/>
              <p:cNvSpPr txBox="1">
                <a:spLocks noChangeArrowheads="1"/>
              </p:cNvSpPr>
              <p:nvPr/>
            </p:nvSpPr>
            <p:spPr bwMode="auto">
              <a:xfrm>
                <a:off x="276" y="2800"/>
                <a:ext cx="32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eaLnBrk="0" fontAlgn="base" hangingPunct="0">
                  <a:spcBef>
                    <a:spcPct val="50000"/>
                  </a:spcBef>
                  <a:spcAft>
                    <a:spcPct val="0"/>
                  </a:spcAft>
                </a:pPr>
                <a:r>
                  <a:rPr kumimoji="1" lang="en-US" altLang="zh-CN" sz="2400" b="1" i="1">
                    <a:solidFill>
                      <a:schemeClr val="tx1"/>
                    </a:solidFill>
                    <a:latin typeface="Times New Roman" panose="02020503050405090304" pitchFamily="18" charset="0"/>
                    <a:ea typeface="宋体" pitchFamily="2" charset="-122"/>
                    <a:sym typeface="Symbol" panose="05050102010706020507" pitchFamily="18" charset="2"/>
                  </a:rPr>
                  <a:t>U</a:t>
                </a:r>
                <a:r>
                  <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rPr>
                  <a:t>1</a:t>
                </a:r>
                <a:endParaRPr kumimoji="1" lang="en-US" altLang="zh-CN" sz="2400" b="1" baseline="-25000">
                  <a:solidFill>
                    <a:schemeClr val="tx1"/>
                  </a:solidFill>
                  <a:latin typeface="Times New Roman" panose="02020503050405090304" pitchFamily="18" charset="0"/>
                  <a:ea typeface="宋体" pitchFamily="2" charset="-122"/>
                  <a:sym typeface="Symbol" panose="05050102010706020507" pitchFamily="18" charset="2"/>
                </a:endParaRPr>
              </a:p>
            </p:txBody>
          </p:sp>
        </p:grpSp>
        <p:sp>
          <p:nvSpPr>
            <p:cNvPr id="21569" name="Text Box 65"/>
            <p:cNvSpPr txBox="1">
              <a:spLocks noChangeArrowheads="1"/>
            </p:cNvSpPr>
            <p:nvPr/>
          </p:nvSpPr>
          <p:spPr bwMode="auto">
            <a:xfrm>
              <a:off x="3833" y="654"/>
              <a:ext cx="22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defTabSz="914400" fontAlgn="base">
                <a:spcBef>
                  <a:spcPct val="0"/>
                </a:spcBef>
                <a:spcAft>
                  <a:spcPct val="0"/>
                </a:spcAft>
              </a:pPr>
              <a:r>
                <a:rPr lang="en-US" altLang="zh-CN" sz="2800" b="1">
                  <a:solidFill>
                    <a:schemeClr val="tx1"/>
                  </a:solidFill>
                  <a:latin typeface="Times New Roman" panose="02020503050405090304" pitchFamily="18" charset="0"/>
                  <a:ea typeface="宋体" pitchFamily="2" charset="-122"/>
                </a:rPr>
                <a:t>+</a:t>
              </a:r>
              <a:endParaRPr lang="en-US" altLang="zh-CN" sz="2800" b="1">
                <a:solidFill>
                  <a:schemeClr val="tx1"/>
                </a:solidFill>
                <a:latin typeface="Times New Roman" panose="02020503050405090304" pitchFamily="18" charset="0"/>
                <a:ea typeface="宋体" pitchFamily="2" charset="-122"/>
              </a:endParaRPr>
            </a:p>
          </p:txBody>
        </p:sp>
      </p:grpSp>
      <p:sp>
        <p:nvSpPr>
          <p:cNvPr id="7" name="灯片编号占位符 6"/>
          <p:cNvSpPr>
            <a:spLocks noGrp="1"/>
          </p:cNvSpPr>
          <p:nvPr>
            <p:ph type="sldNum" sz="quarter" idx="12"/>
            <p:custDataLst>
              <p:tags r:id="rId1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par>
                                <p:cTn id="8" presetID="3" presetClass="entr" presetSubtype="10" fill="hold" nodeType="withEffect">
                                  <p:stCondLst>
                                    <p:cond delay="0"/>
                                  </p:stCondLst>
                                  <p:childTnLst>
                                    <p:set>
                                      <p:cBhvr>
                                        <p:cTn id="9" dur="1" fill="hold">
                                          <p:stCondLst>
                                            <p:cond delay="0"/>
                                          </p:stCondLst>
                                        </p:cTn>
                                        <p:tgtEl>
                                          <p:spTgt spid="21518"/>
                                        </p:tgtEl>
                                        <p:attrNameLst>
                                          <p:attrName>style.visibility</p:attrName>
                                        </p:attrNameLst>
                                      </p:cBhvr>
                                      <p:to>
                                        <p:strVal val="visible"/>
                                      </p:to>
                                    </p:set>
                                    <p:animEffect transition="in" filter="blinds(horizontal)">
                                      <p:cBhvr>
                                        <p:cTn id="10" dur="500"/>
                                        <p:tgtEl>
                                          <p:spTgt spid="21518"/>
                                        </p:tgtEl>
                                      </p:cBhvr>
                                    </p:animEffect>
                                  </p:childTnLst>
                                </p:cTn>
                              </p:par>
                              <p:par>
                                <p:cTn id="11" presetID="3" presetClass="entr" presetSubtype="10" fill="hold" nodeType="withEffect">
                                  <p:stCondLst>
                                    <p:cond delay="0"/>
                                  </p:stCondLst>
                                  <p:childTnLst>
                                    <p:set>
                                      <p:cBhvr>
                                        <p:cTn id="12" dur="1" fill="hold">
                                          <p:stCondLst>
                                            <p:cond delay="0"/>
                                          </p:stCondLst>
                                        </p:cTn>
                                        <p:tgtEl>
                                          <p:spTgt spid="21584"/>
                                        </p:tgtEl>
                                        <p:attrNameLst>
                                          <p:attrName>style.visibility</p:attrName>
                                        </p:attrNameLst>
                                      </p:cBhvr>
                                      <p:to>
                                        <p:strVal val="visible"/>
                                      </p:to>
                                    </p:set>
                                    <p:animEffect transition="in" filter="blinds(horizontal)">
                                      <p:cBhvr>
                                        <p:cTn id="13" dur="500"/>
                                        <p:tgtEl>
                                          <p:spTgt spid="21584"/>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21510"/>
                                        </p:tgtEl>
                                        <p:attrNameLst>
                                          <p:attrName>style.visibility</p:attrName>
                                        </p:attrNameLst>
                                      </p:cBhvr>
                                      <p:to>
                                        <p:strVal val="visible"/>
                                      </p:to>
                                    </p:set>
                                    <p:anim calcmode="lin" valueType="num">
                                      <p:cBhvr>
                                        <p:cTn id="18" dur="1000" fill="hold"/>
                                        <p:tgtEl>
                                          <p:spTgt spid="21510"/>
                                        </p:tgtEl>
                                        <p:attrNameLst>
                                          <p:attrName>ppt_w</p:attrName>
                                        </p:attrNameLst>
                                      </p:cBhvr>
                                      <p:tavLst>
                                        <p:tav tm="0">
                                          <p:val>
                                            <p:fltVal val="0"/>
                                          </p:val>
                                        </p:tav>
                                        <p:tav tm="100000">
                                          <p:val>
                                            <p:strVal val="#ppt_w"/>
                                          </p:val>
                                        </p:tav>
                                      </p:tavLst>
                                    </p:anim>
                                    <p:anim calcmode="lin" valueType="num">
                                      <p:cBhvr>
                                        <p:cTn id="19" dur="1000" fill="hold"/>
                                        <p:tgtEl>
                                          <p:spTgt spid="21510"/>
                                        </p:tgtEl>
                                        <p:attrNameLst>
                                          <p:attrName>ppt_h</p:attrName>
                                        </p:attrNameLst>
                                      </p:cBhvr>
                                      <p:tavLst>
                                        <p:tav tm="0">
                                          <p:val>
                                            <p:fltVal val="0"/>
                                          </p:val>
                                        </p:tav>
                                        <p:tav tm="100000">
                                          <p:val>
                                            <p:strVal val="#ppt_h"/>
                                          </p:val>
                                        </p:tav>
                                      </p:tavLst>
                                    </p:anim>
                                    <p:anim calcmode="lin" valueType="num">
                                      <p:cBhvr>
                                        <p:cTn id="20" dur="1000" fill="hold"/>
                                        <p:tgtEl>
                                          <p:spTgt spid="21510"/>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215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1511"/>
                                        </p:tgtEl>
                                        <p:attrNameLst>
                                          <p:attrName>style.visibility</p:attrName>
                                        </p:attrNameLst>
                                      </p:cBhvr>
                                      <p:to>
                                        <p:strVal val="visible"/>
                                      </p:to>
                                    </p:set>
                                    <p:animEffect transition="in" filter="slide(fromBottom)">
                                      <p:cBhvr>
                                        <p:cTn id="26" dur="500"/>
                                        <p:tgtEl>
                                          <p:spTgt spid="215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513"/>
                                        </p:tgtEl>
                                        <p:attrNameLst>
                                          <p:attrName>style.visibility</p:attrName>
                                        </p:attrNameLst>
                                      </p:cBhvr>
                                      <p:to>
                                        <p:strVal val="visible"/>
                                      </p:to>
                                    </p:set>
                                    <p:animEffect transition="in" filter="wipe(left)">
                                      <p:cBhvr>
                                        <p:cTn id="31" dur="3000"/>
                                        <p:tgtEl>
                                          <p:spTgt spid="21513"/>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21516"/>
                                        </p:tgtEl>
                                        <p:attrNameLst>
                                          <p:attrName>style.visibility</p:attrName>
                                        </p:attrNameLst>
                                      </p:cBhvr>
                                      <p:to>
                                        <p:strVal val="visible"/>
                                      </p:to>
                                    </p:set>
                                    <p:animEffect transition="in" filter="slide(fromBottom)">
                                      <p:cBhvr>
                                        <p:cTn id="36" dur="500"/>
                                        <p:tgtEl>
                                          <p:spTgt spid="21516"/>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21515"/>
                                        </p:tgtEl>
                                        <p:attrNameLst>
                                          <p:attrName>style.visibility</p:attrName>
                                        </p:attrNameLst>
                                      </p:cBhvr>
                                      <p:to>
                                        <p:strVal val="visible"/>
                                      </p:to>
                                    </p:set>
                                    <p:animEffect transition="in" filter="slide(fromBottom)">
                                      <p:cBhvr>
                                        <p:cTn id="41" dur="500"/>
                                        <p:tgtEl>
                                          <p:spTgt spid="2151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1512"/>
                                        </p:tgtEl>
                                        <p:attrNameLst>
                                          <p:attrName>style.visibility</p:attrName>
                                        </p:attrNameLst>
                                      </p:cBhvr>
                                      <p:to>
                                        <p:strVal val="visible"/>
                                      </p:to>
                                    </p:set>
                                    <p:anim calcmode="lin" valueType="num">
                                      <p:cBhvr additive="base">
                                        <p:cTn id="46" dur="500" fill="hold"/>
                                        <p:tgtEl>
                                          <p:spTgt spid="21512"/>
                                        </p:tgtEl>
                                        <p:attrNameLst>
                                          <p:attrName>ppt_x</p:attrName>
                                        </p:attrNameLst>
                                      </p:cBhvr>
                                      <p:tavLst>
                                        <p:tav tm="0">
                                          <p:val>
                                            <p:strVal val="#ppt_x"/>
                                          </p:val>
                                        </p:tav>
                                        <p:tav tm="100000">
                                          <p:val>
                                            <p:strVal val="#ppt_x"/>
                                          </p:val>
                                        </p:tav>
                                      </p:tavLst>
                                    </p:anim>
                                    <p:anim calcmode="lin" valueType="num">
                                      <p:cBhvr additive="base">
                                        <p:cTn id="47" dur="500" fill="hold"/>
                                        <p:tgtEl>
                                          <p:spTgt spid="215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1514"/>
                                        </p:tgtEl>
                                        <p:attrNameLst>
                                          <p:attrName>style.visibility</p:attrName>
                                        </p:attrNameLst>
                                      </p:cBhvr>
                                      <p:to>
                                        <p:strVal val="visible"/>
                                      </p:to>
                                    </p:set>
                                    <p:anim calcmode="lin" valueType="num">
                                      <p:cBhvr additive="base">
                                        <p:cTn id="52" dur="500" fill="hold"/>
                                        <p:tgtEl>
                                          <p:spTgt spid="21514"/>
                                        </p:tgtEl>
                                        <p:attrNameLst>
                                          <p:attrName>ppt_x</p:attrName>
                                        </p:attrNameLst>
                                      </p:cBhvr>
                                      <p:tavLst>
                                        <p:tav tm="0">
                                          <p:val>
                                            <p:strVal val="#ppt_x"/>
                                          </p:val>
                                        </p:tav>
                                        <p:tav tm="100000">
                                          <p:val>
                                            <p:strVal val="#ppt_x"/>
                                          </p:val>
                                        </p:tav>
                                      </p:tavLst>
                                    </p:anim>
                                    <p:anim calcmode="lin" valueType="num">
                                      <p:cBhvr additive="base">
                                        <p:cTn id="53" dur="500" fill="hold"/>
                                        <p:tgtEl>
                                          <p:spTgt spid="2151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1517"/>
                                        </p:tgtEl>
                                        <p:attrNameLst>
                                          <p:attrName>style.visibility</p:attrName>
                                        </p:attrNameLst>
                                      </p:cBhvr>
                                      <p:to>
                                        <p:strVal val="visible"/>
                                      </p:to>
                                    </p:set>
                                    <p:anim calcmode="lin" valueType="num">
                                      <p:cBhvr additive="base">
                                        <p:cTn id="58" dur="500" fill="hold"/>
                                        <p:tgtEl>
                                          <p:spTgt spid="21517"/>
                                        </p:tgtEl>
                                        <p:attrNameLst>
                                          <p:attrName>ppt_x</p:attrName>
                                        </p:attrNameLst>
                                      </p:cBhvr>
                                      <p:tavLst>
                                        <p:tav tm="0">
                                          <p:val>
                                            <p:strVal val="#ppt_x"/>
                                          </p:val>
                                        </p:tav>
                                        <p:tav tm="100000">
                                          <p:val>
                                            <p:strVal val="#ppt_x"/>
                                          </p:val>
                                        </p:tav>
                                      </p:tavLst>
                                    </p:anim>
                                    <p:anim calcmode="lin" valueType="num">
                                      <p:cBhvr additive="base">
                                        <p:cTn id="59" dur="500" fill="hold"/>
                                        <p:tgtEl>
                                          <p:spTgt spid="215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21510" grpId="0" animBg="1" autoUpdateAnimBg="0"/>
      <p:bldP spid="21511" grpId="0" autoUpdateAnimBg="0"/>
      <p:bldP spid="21512" grpId="0" autoUpdateAnimBg="0"/>
      <p:bldP spid="215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135189" y="730885"/>
            <a:ext cx="6840537" cy="457200"/>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从以上例题可得求解串、并联电路的一般步骤：</a:t>
            </a:r>
            <a:endParaRPr lang="zh-CN" altLang="en-US" dirty="0"/>
          </a:p>
        </p:txBody>
      </p:sp>
      <p:sp>
        <p:nvSpPr>
          <p:cNvPr id="20483" name="Text Box 3"/>
          <p:cNvSpPr txBox="1">
            <a:spLocks noChangeArrowheads="1"/>
          </p:cNvSpPr>
          <p:nvPr/>
        </p:nvSpPr>
        <p:spPr bwMode="auto">
          <a:xfrm>
            <a:off x="1847851" y="1378585"/>
            <a:ext cx="482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a:t>
            </a:r>
            <a:r>
              <a:rPr lang="en-US" altLang="zh-CN" sz="2400" b="1">
                <a:solidFill>
                  <a:srgbClr val="FF0000"/>
                </a:solidFill>
                <a:latin typeface="Arial" panose="020B0604020202090204" pitchFamily="34" charset="0"/>
                <a:ea typeface="仿宋_GB2312" pitchFamily="49" charset="-122"/>
              </a:rPr>
              <a:t>1</a:t>
            </a:r>
            <a:r>
              <a:rPr lang="zh-CN" altLang="en-US" sz="2400" b="1">
                <a:solidFill>
                  <a:srgbClr val="FF0000"/>
                </a:solidFill>
                <a:latin typeface="Arial" panose="020B0604020202090204" pitchFamily="34" charset="0"/>
                <a:ea typeface="仿宋_GB2312" pitchFamily="49" charset="-122"/>
              </a:rPr>
              <a:t>） 求出等效电阻或等效电导；</a:t>
            </a:r>
            <a:endParaRPr lang="zh-CN" altLang="en-US" sz="2400" b="1">
              <a:solidFill>
                <a:srgbClr val="FF0000"/>
              </a:solidFill>
              <a:latin typeface="Arial" panose="020B0604020202090204" pitchFamily="34" charset="0"/>
              <a:ea typeface="仿宋_GB2312" pitchFamily="49" charset="-122"/>
            </a:endParaRPr>
          </a:p>
        </p:txBody>
      </p:sp>
      <p:sp>
        <p:nvSpPr>
          <p:cNvPr id="20484" name="Text Box 4"/>
          <p:cNvSpPr txBox="1">
            <a:spLocks noChangeArrowheads="1"/>
          </p:cNvSpPr>
          <p:nvPr/>
        </p:nvSpPr>
        <p:spPr bwMode="auto">
          <a:xfrm>
            <a:off x="1847850" y="1954848"/>
            <a:ext cx="6840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a:t>
            </a:r>
            <a:r>
              <a:rPr lang="en-US" altLang="zh-CN" sz="2400" b="1">
                <a:solidFill>
                  <a:srgbClr val="FF0000"/>
                </a:solidFill>
                <a:latin typeface="Arial" panose="020B0604020202090204" pitchFamily="34" charset="0"/>
                <a:ea typeface="仿宋_GB2312" pitchFamily="49" charset="-122"/>
              </a:rPr>
              <a:t>2</a:t>
            </a:r>
            <a:r>
              <a:rPr lang="zh-CN" altLang="en-US" sz="2400" b="1">
                <a:solidFill>
                  <a:srgbClr val="FF0000"/>
                </a:solidFill>
                <a:latin typeface="Arial" panose="020B0604020202090204" pitchFamily="34" charset="0"/>
                <a:ea typeface="仿宋_GB2312" pitchFamily="49" charset="-122"/>
              </a:rPr>
              <a:t>）应用欧姆定律求出总电压或总电流；</a:t>
            </a:r>
            <a:endParaRPr lang="zh-CN" altLang="en-US" sz="2400" b="1">
              <a:solidFill>
                <a:srgbClr val="FF0000"/>
              </a:solidFill>
              <a:latin typeface="Arial" panose="020B0604020202090204" pitchFamily="34" charset="0"/>
              <a:ea typeface="仿宋_GB2312" pitchFamily="49" charset="-122"/>
            </a:endParaRPr>
          </a:p>
        </p:txBody>
      </p:sp>
      <p:sp>
        <p:nvSpPr>
          <p:cNvPr id="20485" name="Text Box 5"/>
          <p:cNvSpPr txBox="1">
            <a:spLocks noChangeArrowheads="1"/>
          </p:cNvSpPr>
          <p:nvPr/>
        </p:nvSpPr>
        <p:spPr bwMode="auto">
          <a:xfrm>
            <a:off x="1774825" y="2531110"/>
            <a:ext cx="8675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a:t>
            </a:r>
            <a:r>
              <a:rPr lang="en-US" altLang="zh-CN" sz="2400" b="1">
                <a:solidFill>
                  <a:srgbClr val="FF0000"/>
                </a:solidFill>
                <a:latin typeface="Arial" panose="020B0604020202090204" pitchFamily="34" charset="0"/>
                <a:ea typeface="仿宋_GB2312" pitchFamily="49" charset="-122"/>
              </a:rPr>
              <a:t>3</a:t>
            </a:r>
            <a:r>
              <a:rPr lang="zh-CN" altLang="en-US" sz="2400" b="1">
                <a:solidFill>
                  <a:srgbClr val="FF0000"/>
                </a:solidFill>
                <a:latin typeface="Arial" panose="020B0604020202090204" pitchFamily="34" charset="0"/>
                <a:ea typeface="仿宋_GB2312" pitchFamily="49" charset="-122"/>
              </a:rPr>
              <a:t>）应用欧姆定律或分压、分流公式求各电阻上的电流和电压</a:t>
            </a:r>
            <a:endParaRPr lang="zh-CN" altLang="en-US" sz="2400" b="1">
              <a:solidFill>
                <a:srgbClr val="FF0000"/>
              </a:solidFill>
              <a:latin typeface="Arial" panose="020B0604020202090204" pitchFamily="34" charset="0"/>
              <a:ea typeface="仿宋_GB2312" pitchFamily="49" charset="-122"/>
            </a:endParaRPr>
          </a:p>
        </p:txBody>
      </p:sp>
      <p:sp>
        <p:nvSpPr>
          <p:cNvPr id="20486" name="Text Box 6"/>
          <p:cNvSpPr txBox="1">
            <a:spLocks noChangeArrowheads="1"/>
          </p:cNvSpPr>
          <p:nvPr/>
        </p:nvSpPr>
        <p:spPr bwMode="auto">
          <a:xfrm>
            <a:off x="2208214" y="3178811"/>
            <a:ext cx="7775575"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a:t>以上的关键在于识别各电阻的串联、并联关系！</a:t>
            </a:r>
            <a:endParaRPr lang="zh-CN" altLang="en-US"/>
          </a:p>
        </p:txBody>
      </p:sp>
      <p:sp>
        <p:nvSpPr>
          <p:cNvPr id="20487" name="Text Box 7"/>
          <p:cNvSpPr txBox="1">
            <a:spLocks noChangeArrowheads="1"/>
          </p:cNvSpPr>
          <p:nvPr/>
        </p:nvSpPr>
        <p:spPr bwMode="auto">
          <a:xfrm>
            <a:off x="1919288" y="3828098"/>
            <a:ext cx="647700"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a:t>例</a:t>
            </a:r>
            <a:endParaRPr lang="zh-CN" altLang="en-US"/>
          </a:p>
        </p:txBody>
      </p:sp>
      <p:sp>
        <p:nvSpPr>
          <p:cNvPr id="20488" name="Line 8"/>
          <p:cNvSpPr>
            <a:spLocks noChangeShapeType="1"/>
          </p:cNvSpPr>
          <p:nvPr/>
        </p:nvSpPr>
        <p:spPr bwMode="auto">
          <a:xfrm>
            <a:off x="2495551" y="5052060"/>
            <a:ext cx="201612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0498" name="Oval 18"/>
          <p:cNvSpPr>
            <a:spLocks noChangeArrowheads="1"/>
          </p:cNvSpPr>
          <p:nvPr/>
        </p:nvSpPr>
        <p:spPr bwMode="auto">
          <a:xfrm>
            <a:off x="7464425" y="5267960"/>
            <a:ext cx="71438" cy="71438"/>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nvGrpSpPr>
          <p:cNvPr id="20515" name="Group 35"/>
          <p:cNvGrpSpPr/>
          <p:nvPr/>
        </p:nvGrpSpPr>
        <p:grpSpPr bwMode="auto">
          <a:xfrm>
            <a:off x="2208213" y="4043999"/>
            <a:ext cx="3744912" cy="2695575"/>
            <a:chOff x="249" y="2014"/>
            <a:chExt cx="2359" cy="1698"/>
          </a:xfrm>
        </p:grpSpPr>
        <p:grpSp>
          <p:nvGrpSpPr>
            <p:cNvPr id="20502" name="Group 22"/>
            <p:cNvGrpSpPr/>
            <p:nvPr/>
          </p:nvGrpSpPr>
          <p:grpSpPr bwMode="auto">
            <a:xfrm>
              <a:off x="476" y="2341"/>
              <a:ext cx="1632" cy="1362"/>
              <a:chOff x="476" y="2341"/>
              <a:chExt cx="1632" cy="1362"/>
            </a:xfrm>
          </p:grpSpPr>
          <p:sp>
            <p:nvSpPr>
              <p:cNvPr id="20489" name="Line 9"/>
              <p:cNvSpPr>
                <a:spLocks noChangeShapeType="1"/>
              </p:cNvSpPr>
              <p:nvPr/>
            </p:nvSpPr>
            <p:spPr bwMode="auto">
              <a:xfrm>
                <a:off x="567" y="2840"/>
                <a:ext cx="1497"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0490" name="Line 10"/>
              <p:cNvSpPr>
                <a:spLocks noChangeShapeType="1"/>
              </p:cNvSpPr>
              <p:nvPr/>
            </p:nvSpPr>
            <p:spPr bwMode="auto">
              <a:xfrm>
                <a:off x="567" y="3657"/>
                <a:ext cx="1497"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0491" name="Line 11"/>
              <p:cNvSpPr>
                <a:spLocks noChangeShapeType="1"/>
              </p:cNvSpPr>
              <p:nvPr/>
            </p:nvSpPr>
            <p:spPr bwMode="auto">
              <a:xfrm>
                <a:off x="1247" y="2432"/>
                <a:ext cx="0" cy="122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0493" name="Line 13"/>
              <p:cNvSpPr>
                <a:spLocks noChangeShapeType="1"/>
              </p:cNvSpPr>
              <p:nvPr/>
            </p:nvSpPr>
            <p:spPr bwMode="auto">
              <a:xfrm>
                <a:off x="2064" y="2432"/>
                <a:ext cx="0" cy="122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20494" name="Oval 14"/>
              <p:cNvSpPr>
                <a:spLocks noChangeArrowheads="1"/>
              </p:cNvSpPr>
              <p:nvPr/>
            </p:nvSpPr>
            <p:spPr bwMode="auto">
              <a:xfrm>
                <a:off x="476" y="3612"/>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495" name="Oval 15"/>
              <p:cNvSpPr>
                <a:spLocks noChangeArrowheads="1"/>
              </p:cNvSpPr>
              <p:nvPr/>
            </p:nvSpPr>
            <p:spPr bwMode="auto">
              <a:xfrm>
                <a:off x="476" y="2795"/>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496" name="Oval 16"/>
              <p:cNvSpPr>
                <a:spLocks noChangeArrowheads="1"/>
              </p:cNvSpPr>
              <p:nvPr/>
            </p:nvSpPr>
            <p:spPr bwMode="auto">
              <a:xfrm>
                <a:off x="1202" y="2341"/>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497" name="Oval 17"/>
              <p:cNvSpPr>
                <a:spLocks noChangeArrowheads="1"/>
              </p:cNvSpPr>
              <p:nvPr/>
            </p:nvSpPr>
            <p:spPr bwMode="auto">
              <a:xfrm>
                <a:off x="2018" y="2341"/>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499" name="Oval 19"/>
              <p:cNvSpPr>
                <a:spLocks noChangeArrowheads="1"/>
              </p:cNvSpPr>
              <p:nvPr/>
            </p:nvSpPr>
            <p:spPr bwMode="auto">
              <a:xfrm>
                <a:off x="2018" y="2795"/>
                <a:ext cx="90" cy="91"/>
              </a:xfrm>
              <a:prstGeom prst="ellipse">
                <a:avLst/>
              </a:prstGeom>
              <a:solidFill>
                <a:srgbClr val="FFCC00"/>
              </a:solidFill>
              <a:ln w="3810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0" name="Oval 20"/>
              <p:cNvSpPr>
                <a:spLocks noChangeArrowheads="1"/>
              </p:cNvSpPr>
              <p:nvPr/>
            </p:nvSpPr>
            <p:spPr bwMode="auto">
              <a:xfrm>
                <a:off x="1202" y="2795"/>
                <a:ext cx="90" cy="91"/>
              </a:xfrm>
              <a:prstGeom prst="ellipse">
                <a:avLst/>
              </a:prstGeom>
              <a:solidFill>
                <a:srgbClr val="FFCC00"/>
              </a:solidFill>
              <a:ln w="3810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1" name="Oval 21"/>
              <p:cNvSpPr>
                <a:spLocks noChangeArrowheads="1"/>
              </p:cNvSpPr>
              <p:nvPr/>
            </p:nvSpPr>
            <p:spPr bwMode="auto">
              <a:xfrm>
                <a:off x="1202" y="3612"/>
                <a:ext cx="90" cy="91"/>
              </a:xfrm>
              <a:prstGeom prst="ellipse">
                <a:avLst/>
              </a:prstGeom>
              <a:solidFill>
                <a:srgbClr val="FFCC00"/>
              </a:solidFill>
              <a:ln w="3810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20503" name="Rectangle 23"/>
            <p:cNvSpPr>
              <a:spLocks noChangeArrowheads="1"/>
            </p:cNvSpPr>
            <p:nvPr/>
          </p:nvSpPr>
          <p:spPr bwMode="auto">
            <a:xfrm>
              <a:off x="1156" y="3113"/>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4" name="Rectangle 24"/>
            <p:cNvSpPr>
              <a:spLocks noChangeArrowheads="1"/>
            </p:cNvSpPr>
            <p:nvPr/>
          </p:nvSpPr>
          <p:spPr bwMode="auto">
            <a:xfrm>
              <a:off x="1972" y="3113"/>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5" name="Rectangle 25"/>
            <p:cNvSpPr>
              <a:spLocks noChangeArrowheads="1"/>
            </p:cNvSpPr>
            <p:nvPr/>
          </p:nvSpPr>
          <p:spPr bwMode="auto">
            <a:xfrm>
              <a:off x="1427" y="2750"/>
              <a:ext cx="364" cy="18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6" name="Rectangle 26"/>
            <p:cNvSpPr>
              <a:spLocks noChangeArrowheads="1"/>
            </p:cNvSpPr>
            <p:nvPr/>
          </p:nvSpPr>
          <p:spPr bwMode="auto">
            <a:xfrm>
              <a:off x="703" y="2750"/>
              <a:ext cx="364" cy="18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20507" name="Text Box 27"/>
            <p:cNvSpPr txBox="1">
              <a:spLocks noChangeArrowheads="1"/>
            </p:cNvSpPr>
            <p:nvPr/>
          </p:nvSpPr>
          <p:spPr bwMode="auto">
            <a:xfrm>
              <a:off x="703" y="247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20508" name="Text Box 28"/>
            <p:cNvSpPr txBox="1">
              <a:spLocks noChangeArrowheads="1"/>
            </p:cNvSpPr>
            <p:nvPr/>
          </p:nvSpPr>
          <p:spPr bwMode="auto">
            <a:xfrm>
              <a:off x="1292" y="3113"/>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20509" name="Text Box 29"/>
            <p:cNvSpPr txBox="1">
              <a:spLocks noChangeArrowheads="1"/>
            </p:cNvSpPr>
            <p:nvPr/>
          </p:nvSpPr>
          <p:spPr bwMode="auto">
            <a:xfrm>
              <a:off x="1429" y="247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20510" name="Text Box 30"/>
            <p:cNvSpPr txBox="1">
              <a:spLocks noChangeArrowheads="1"/>
            </p:cNvSpPr>
            <p:nvPr/>
          </p:nvSpPr>
          <p:spPr bwMode="auto">
            <a:xfrm>
              <a:off x="2154" y="3113"/>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宋体" pitchFamily="2" charset="-122"/>
                  <a:ea typeface="宋体" pitchFamily="2" charset="-122"/>
                </a:rPr>
                <a:t>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20511" name="Text Box 31"/>
            <p:cNvSpPr txBox="1">
              <a:spLocks noChangeArrowheads="1"/>
            </p:cNvSpPr>
            <p:nvPr/>
          </p:nvSpPr>
          <p:spPr bwMode="auto">
            <a:xfrm>
              <a:off x="1973" y="202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a:solidFill>
                    <a:schemeClr val="tx1"/>
                  </a:solidFill>
                  <a:latin typeface="宋体" pitchFamily="2" charset="-122"/>
                  <a:ea typeface="宋体" pitchFamily="2" charset="-122"/>
                </a:rPr>
                <a:t>d</a:t>
              </a:r>
              <a:endParaRPr lang="en-US" altLang="zh-CN" sz="2800" b="1">
                <a:solidFill>
                  <a:schemeClr val="tx1"/>
                </a:solidFill>
                <a:latin typeface="宋体" pitchFamily="2" charset="-122"/>
                <a:ea typeface="宋体" pitchFamily="2" charset="-122"/>
                <a:sym typeface="Symbol" panose="05050102010706020507" pitchFamily="18" charset="2"/>
              </a:endParaRPr>
            </a:p>
          </p:txBody>
        </p:sp>
        <p:sp>
          <p:nvSpPr>
            <p:cNvPr id="20512" name="Text Box 32"/>
            <p:cNvSpPr txBox="1">
              <a:spLocks noChangeArrowheads="1"/>
            </p:cNvSpPr>
            <p:nvPr/>
          </p:nvSpPr>
          <p:spPr bwMode="auto">
            <a:xfrm>
              <a:off x="1156" y="201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a:solidFill>
                    <a:schemeClr val="tx1"/>
                  </a:solidFill>
                  <a:latin typeface="宋体" pitchFamily="2" charset="-122"/>
                  <a:ea typeface="宋体" pitchFamily="2" charset="-122"/>
                </a:rPr>
                <a:t>c</a:t>
              </a:r>
              <a:endParaRPr lang="en-US" altLang="zh-CN" sz="2800" b="1">
                <a:solidFill>
                  <a:schemeClr val="tx1"/>
                </a:solidFill>
                <a:latin typeface="宋体" pitchFamily="2" charset="-122"/>
                <a:ea typeface="宋体" pitchFamily="2" charset="-122"/>
                <a:sym typeface="Symbol" panose="05050102010706020507" pitchFamily="18" charset="2"/>
              </a:endParaRPr>
            </a:p>
          </p:txBody>
        </p:sp>
        <p:sp>
          <p:nvSpPr>
            <p:cNvPr id="20513" name="Text Box 33"/>
            <p:cNvSpPr txBox="1">
              <a:spLocks noChangeArrowheads="1"/>
            </p:cNvSpPr>
            <p:nvPr/>
          </p:nvSpPr>
          <p:spPr bwMode="auto">
            <a:xfrm>
              <a:off x="249" y="3385"/>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sym typeface="Symbol" panose="05050102010706020507" pitchFamily="18" charset="2"/>
              </a:endParaRPr>
            </a:p>
          </p:txBody>
        </p:sp>
        <p:sp>
          <p:nvSpPr>
            <p:cNvPr id="20514" name="Text Box 34"/>
            <p:cNvSpPr txBox="1">
              <a:spLocks noChangeArrowheads="1"/>
            </p:cNvSpPr>
            <p:nvPr/>
          </p:nvSpPr>
          <p:spPr bwMode="auto">
            <a:xfrm>
              <a:off x="249" y="261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sym typeface="Symbol" panose="05050102010706020507" pitchFamily="18" charset="2"/>
              </a:endParaRPr>
            </a:p>
          </p:txBody>
        </p:sp>
      </p:grpSp>
      <p:sp>
        <p:nvSpPr>
          <p:cNvPr id="20516" name="Text Box 36"/>
          <p:cNvSpPr txBox="1">
            <a:spLocks noChangeArrowheads="1"/>
          </p:cNvSpPr>
          <p:nvPr/>
        </p:nvSpPr>
        <p:spPr bwMode="auto">
          <a:xfrm>
            <a:off x="5375276" y="3828098"/>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0000"/>
                </a:solidFill>
                <a:latin typeface="Arial" panose="020B0604020202090204" pitchFamily="34" charset="0"/>
                <a:ea typeface="仿宋_GB2312" pitchFamily="49" charset="-122"/>
              </a:rPr>
              <a:t>求</a:t>
            </a:r>
            <a:r>
              <a:rPr lang="en-US" altLang="zh-CN" sz="2400" b="1">
                <a:solidFill>
                  <a:srgbClr val="FF0000"/>
                </a:solidFill>
                <a:latin typeface="Arial" panose="020B0604020202090204" pitchFamily="34" charset="0"/>
                <a:ea typeface="仿宋_GB2312" pitchFamily="49" charset="-122"/>
              </a:rPr>
              <a:t>:  </a:t>
            </a:r>
            <a:r>
              <a:rPr lang="en-US" altLang="zh-CN" sz="2400" b="1" i="1">
                <a:solidFill>
                  <a:srgbClr val="FF0000"/>
                </a:solidFill>
                <a:latin typeface="Times New Roman" panose="02020503050405090304" pitchFamily="18" charset="0"/>
                <a:ea typeface="宋体" pitchFamily="2" charset="-122"/>
              </a:rPr>
              <a:t>R</a:t>
            </a:r>
            <a:r>
              <a:rPr lang="en-US" altLang="zh-CN" sz="2400" b="1" baseline="-25000">
                <a:solidFill>
                  <a:srgbClr val="FF0000"/>
                </a:solidFill>
                <a:latin typeface="Times New Roman" panose="02020503050405090304" pitchFamily="18" charset="0"/>
                <a:ea typeface="宋体" pitchFamily="2" charset="-122"/>
              </a:rPr>
              <a:t>ab</a:t>
            </a:r>
            <a:r>
              <a:rPr lang="en-US" altLang="zh-CN" sz="2400" b="1">
                <a:solidFill>
                  <a:srgbClr val="FF0000"/>
                </a:solidFill>
                <a:latin typeface="Times New Roman" panose="02020503050405090304" pitchFamily="18" charset="0"/>
                <a:ea typeface="宋体" pitchFamily="2" charset="-122"/>
              </a:rPr>
              <a:t> ,  </a:t>
            </a:r>
            <a:r>
              <a:rPr lang="en-US" altLang="zh-CN" sz="2400" b="1" i="1">
                <a:solidFill>
                  <a:srgbClr val="FF0000"/>
                </a:solidFill>
                <a:latin typeface="Times New Roman" panose="02020503050405090304" pitchFamily="18" charset="0"/>
                <a:ea typeface="宋体" pitchFamily="2" charset="-122"/>
              </a:rPr>
              <a:t>R</a:t>
            </a:r>
            <a:r>
              <a:rPr lang="en-US" altLang="zh-CN" sz="2400" b="1" baseline="-25000">
                <a:solidFill>
                  <a:srgbClr val="FF0000"/>
                </a:solidFill>
                <a:latin typeface="Times New Roman" panose="02020503050405090304" pitchFamily="18" charset="0"/>
                <a:ea typeface="宋体" pitchFamily="2" charset="-122"/>
              </a:rPr>
              <a:t>cd</a:t>
            </a:r>
            <a:endParaRPr lang="en-US" altLang="zh-CN" sz="2400" b="1" baseline="-25000">
              <a:solidFill>
                <a:srgbClr val="FF0000"/>
              </a:solidFill>
              <a:latin typeface="Times New Roman" panose="02020503050405090304" pitchFamily="18" charset="0"/>
              <a:ea typeface="宋体" pitchFamily="2" charset="-122"/>
            </a:endParaRPr>
          </a:p>
        </p:txBody>
      </p:sp>
      <p:graphicFrame>
        <p:nvGraphicFramePr>
          <p:cNvPr id="20517" name="Object 37"/>
          <p:cNvGraphicFramePr>
            <a:graphicFrameLocks noChangeAspect="1"/>
          </p:cNvGraphicFramePr>
          <p:nvPr/>
        </p:nvGraphicFramePr>
        <p:xfrm>
          <a:off x="6096001" y="4475799"/>
          <a:ext cx="4105275" cy="549275"/>
        </p:xfrm>
        <a:graphic>
          <a:graphicData uri="http://schemas.openxmlformats.org/presentationml/2006/ole">
            <mc:AlternateContent xmlns:mc="http://schemas.openxmlformats.org/markup-compatibility/2006">
              <mc:Choice xmlns:v="urn:schemas-microsoft-com:vml" Requires="v">
                <p:oleObj spid="_x0000_s2" name="Equation" r:id="rId1" imgW="1271905" imgH="164465" progId="Equation.3">
                  <p:embed/>
                </p:oleObj>
              </mc:Choice>
              <mc:Fallback>
                <p:oleObj name="Equation" r:id="rId1" imgW="1271905" imgH="164465" progId="Equation.3">
                  <p:embed/>
                  <p:pic>
                    <p:nvPicPr>
                      <p:cNvPr id="0" name="Objec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4475799"/>
                        <a:ext cx="4105275" cy="5492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8" name="Object 38"/>
          <p:cNvGraphicFramePr>
            <a:graphicFrameLocks noChangeAspect="1"/>
          </p:cNvGraphicFramePr>
          <p:nvPr/>
        </p:nvGraphicFramePr>
        <p:xfrm>
          <a:off x="6096000" y="5079049"/>
          <a:ext cx="3462338" cy="549275"/>
        </p:xfrm>
        <a:graphic>
          <a:graphicData uri="http://schemas.openxmlformats.org/presentationml/2006/ole">
            <mc:AlternateContent xmlns:mc="http://schemas.openxmlformats.org/markup-compatibility/2006">
              <mc:Choice xmlns:v="urn:schemas-microsoft-com:vml" Requires="v">
                <p:oleObj spid="_x0000_s3" name="Equation" r:id="rId3" imgW="1071880" imgH="164465" progId="Equation.3">
                  <p:embed/>
                </p:oleObj>
              </mc:Choice>
              <mc:Fallback>
                <p:oleObj name="Equation" r:id="rId3" imgW="1071880" imgH="164465"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79049"/>
                        <a:ext cx="3462338" cy="5492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9" name="Text Box 39"/>
          <p:cNvSpPr txBox="1">
            <a:spLocks noChangeArrowheads="1"/>
          </p:cNvSpPr>
          <p:nvPr/>
        </p:nvSpPr>
        <p:spPr bwMode="auto">
          <a:xfrm>
            <a:off x="6167438" y="5915661"/>
            <a:ext cx="3744912" cy="830997"/>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t>等效电阻针对电路的某两端而言，否则无意义。</a:t>
            </a:r>
            <a:endParaRPr lang="zh-CN" altLang="en-US" dirty="0"/>
          </a:p>
        </p:txBody>
      </p:sp>
      <p:sp>
        <p:nvSpPr>
          <p:cNvPr id="4" name="灯片编号占位符 3"/>
          <p:cNvSpPr>
            <a:spLocks noGrp="1"/>
          </p:cNvSpPr>
          <p:nvPr>
            <p:ph type="sldNum" sz="quarter" idx="12"/>
            <p:custDataLst>
              <p:tags r:id="rId5"/>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20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left)">
                                      <p:cBhvr>
                                        <p:cTn id="12" dur="20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484"/>
                                        </p:tgtEl>
                                        <p:attrNameLst>
                                          <p:attrName>style.visibility</p:attrName>
                                        </p:attrNameLst>
                                      </p:cBhvr>
                                      <p:to>
                                        <p:strVal val="visible"/>
                                      </p:to>
                                    </p:set>
                                    <p:animEffect transition="in" filter="wipe(left)">
                                      <p:cBhvr>
                                        <p:cTn id="17" dur="2000"/>
                                        <p:tgtEl>
                                          <p:spTgt spid="204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485"/>
                                        </p:tgtEl>
                                        <p:attrNameLst>
                                          <p:attrName>style.visibility</p:attrName>
                                        </p:attrNameLst>
                                      </p:cBhvr>
                                      <p:to>
                                        <p:strVal val="visible"/>
                                      </p:to>
                                    </p:set>
                                    <p:animEffect transition="in" filter="wipe(left)">
                                      <p:cBhvr>
                                        <p:cTn id="22" dur="2000"/>
                                        <p:tgtEl>
                                          <p:spTgt spid="20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486"/>
                                        </p:tgtEl>
                                        <p:attrNameLst>
                                          <p:attrName>style.visibility</p:attrName>
                                        </p:attrNameLst>
                                      </p:cBhvr>
                                      <p:to>
                                        <p:strVal val="visible"/>
                                      </p:to>
                                    </p:set>
                                    <p:animEffect transition="in" filter="wipe(left)">
                                      <p:cBhvr>
                                        <p:cTn id="27" dur="2000"/>
                                        <p:tgtEl>
                                          <p:spTgt spid="20486"/>
                                        </p:tgtEl>
                                      </p:cBhvr>
                                    </p:animEffect>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nodeType="clickEffect">
                                  <p:stCondLst>
                                    <p:cond delay="0"/>
                                  </p:stCondLst>
                                  <p:childTnLst>
                                    <p:set>
                                      <p:cBhvr>
                                        <p:cTn id="31" dur="1" fill="hold">
                                          <p:stCondLst>
                                            <p:cond delay="0"/>
                                          </p:stCondLst>
                                        </p:cTn>
                                        <p:tgtEl>
                                          <p:spTgt spid="20487"/>
                                        </p:tgtEl>
                                        <p:attrNameLst>
                                          <p:attrName>style.visibility</p:attrName>
                                        </p:attrNameLst>
                                      </p:cBhvr>
                                      <p:to>
                                        <p:strVal val="visible"/>
                                      </p:to>
                                    </p:set>
                                    <p:anim calcmode="lin" valueType="num">
                                      <p:cBhvr>
                                        <p:cTn id="32" dur="1000" fill="hold"/>
                                        <p:tgtEl>
                                          <p:spTgt spid="20487"/>
                                        </p:tgtEl>
                                        <p:attrNameLst>
                                          <p:attrName>ppt_w</p:attrName>
                                        </p:attrNameLst>
                                      </p:cBhvr>
                                      <p:tavLst>
                                        <p:tav tm="0">
                                          <p:val>
                                            <p:fltVal val="0"/>
                                          </p:val>
                                        </p:tav>
                                        <p:tav tm="100000">
                                          <p:val>
                                            <p:strVal val="#ppt_w"/>
                                          </p:val>
                                        </p:tav>
                                      </p:tavLst>
                                    </p:anim>
                                    <p:anim calcmode="lin" valueType="num">
                                      <p:cBhvr>
                                        <p:cTn id="33" dur="1000" fill="hold"/>
                                        <p:tgtEl>
                                          <p:spTgt spid="20487"/>
                                        </p:tgtEl>
                                        <p:attrNameLst>
                                          <p:attrName>ppt_h</p:attrName>
                                        </p:attrNameLst>
                                      </p:cBhvr>
                                      <p:tavLst>
                                        <p:tav tm="0">
                                          <p:val>
                                            <p:fltVal val="0"/>
                                          </p:val>
                                        </p:tav>
                                        <p:tav tm="100000">
                                          <p:val>
                                            <p:strVal val="#ppt_h"/>
                                          </p:val>
                                        </p:tav>
                                      </p:tavLst>
                                    </p:anim>
                                    <p:anim calcmode="lin" valueType="num">
                                      <p:cBhvr>
                                        <p:cTn id="34" dur="1000" fill="hold"/>
                                        <p:tgtEl>
                                          <p:spTgt spid="20487"/>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0487"/>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1000"/>
                            </p:stCondLst>
                            <p:childTnLst>
                              <p:par>
                                <p:cTn id="37" presetID="20" presetClass="entr" presetSubtype="0" fill="hold" nodeType="afterEffect">
                                  <p:stCondLst>
                                    <p:cond delay="0"/>
                                  </p:stCondLst>
                                  <p:childTnLst>
                                    <p:set>
                                      <p:cBhvr>
                                        <p:cTn id="38" dur="1" fill="hold">
                                          <p:stCondLst>
                                            <p:cond delay="0"/>
                                          </p:stCondLst>
                                        </p:cTn>
                                        <p:tgtEl>
                                          <p:spTgt spid="20515"/>
                                        </p:tgtEl>
                                        <p:attrNameLst>
                                          <p:attrName>style.visibility</p:attrName>
                                        </p:attrNameLst>
                                      </p:cBhvr>
                                      <p:to>
                                        <p:strVal val="visible"/>
                                      </p:to>
                                    </p:set>
                                    <p:animEffect transition="in" filter="wedge">
                                      <p:cBhvr>
                                        <p:cTn id="39" dur="2000"/>
                                        <p:tgtEl>
                                          <p:spTgt spid="20515"/>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20516"/>
                                        </p:tgtEl>
                                        <p:attrNameLst>
                                          <p:attrName>style.visibility</p:attrName>
                                        </p:attrNameLst>
                                      </p:cBhvr>
                                      <p:to>
                                        <p:strVal val="visible"/>
                                      </p:to>
                                    </p:set>
                                    <p:animEffect transition="in" filter="wipe(left)">
                                      <p:cBhvr>
                                        <p:cTn id="43" dur="2000"/>
                                        <p:tgtEl>
                                          <p:spTgt spid="2051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0517"/>
                                        </p:tgtEl>
                                        <p:attrNameLst>
                                          <p:attrName>style.visibility</p:attrName>
                                        </p:attrNameLst>
                                      </p:cBhvr>
                                      <p:to>
                                        <p:strVal val="visible"/>
                                      </p:to>
                                    </p:set>
                                    <p:animEffect transition="in" filter="strips(downRight)">
                                      <p:cBhvr>
                                        <p:cTn id="48" dur="3000"/>
                                        <p:tgtEl>
                                          <p:spTgt spid="20517"/>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20518"/>
                                        </p:tgtEl>
                                        <p:attrNameLst>
                                          <p:attrName>style.visibility</p:attrName>
                                        </p:attrNameLst>
                                      </p:cBhvr>
                                      <p:to>
                                        <p:strVal val="visible"/>
                                      </p:to>
                                    </p:set>
                                    <p:animEffect transition="in" filter="strips(downRight)">
                                      <p:cBhvr>
                                        <p:cTn id="53" dur="3000"/>
                                        <p:tgtEl>
                                          <p:spTgt spid="20518"/>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20519"/>
                                        </p:tgtEl>
                                        <p:attrNameLst>
                                          <p:attrName>style.visibility</p:attrName>
                                        </p:attrNameLst>
                                      </p:cBhvr>
                                      <p:to>
                                        <p:strVal val="visible"/>
                                      </p:to>
                                    </p:set>
                                    <p:anim calcmode="lin" valueType="num">
                                      <p:cBhvr>
                                        <p:cTn id="58" dur="500" fill="hold"/>
                                        <p:tgtEl>
                                          <p:spTgt spid="20519"/>
                                        </p:tgtEl>
                                        <p:attrNameLst>
                                          <p:attrName>ppt_w</p:attrName>
                                        </p:attrNameLst>
                                      </p:cBhvr>
                                      <p:tavLst>
                                        <p:tav tm="0">
                                          <p:val>
                                            <p:fltVal val="0"/>
                                          </p:val>
                                        </p:tav>
                                        <p:tav tm="100000">
                                          <p:val>
                                            <p:strVal val="#ppt_w"/>
                                          </p:val>
                                        </p:tav>
                                      </p:tavLst>
                                    </p:anim>
                                    <p:anim calcmode="lin" valueType="num">
                                      <p:cBhvr>
                                        <p:cTn id="59" dur="500" fill="hold"/>
                                        <p:tgtEl>
                                          <p:spTgt spid="205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nimBg="1"/>
      <p:bldP spid="20483" grpId="0"/>
      <p:bldP spid="20484" grpId="0"/>
      <p:bldP spid="20485" grpId="0"/>
      <p:bldP spid="20486" grpId="0" animBg="1"/>
      <p:bldP spid="20487" grpId="0" animBg="1" autoUpdateAnimBg="0"/>
      <p:bldP spid="20516" grpId="0"/>
      <p:bldP spid="205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96" name="Group 80"/>
          <p:cNvGrpSpPr/>
          <p:nvPr/>
        </p:nvGrpSpPr>
        <p:grpSpPr bwMode="auto">
          <a:xfrm>
            <a:off x="1992313" y="610871"/>
            <a:ext cx="8062912" cy="5846763"/>
            <a:chOff x="295" y="210"/>
            <a:chExt cx="5079" cy="3683"/>
          </a:xfrm>
        </p:grpSpPr>
        <p:grpSp>
          <p:nvGrpSpPr>
            <p:cNvPr id="60420" name="Group 4"/>
            <p:cNvGrpSpPr/>
            <p:nvPr/>
          </p:nvGrpSpPr>
          <p:grpSpPr bwMode="auto">
            <a:xfrm>
              <a:off x="340" y="210"/>
              <a:ext cx="2767" cy="1978"/>
              <a:chOff x="612" y="363"/>
              <a:chExt cx="2767" cy="1978"/>
            </a:xfrm>
          </p:grpSpPr>
          <p:sp>
            <p:nvSpPr>
              <p:cNvPr id="60421" name="Oval 5"/>
              <p:cNvSpPr>
                <a:spLocks noChangeArrowheads="1"/>
              </p:cNvSpPr>
              <p:nvPr/>
            </p:nvSpPr>
            <p:spPr bwMode="auto">
              <a:xfrm>
                <a:off x="1112" y="61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22" name="Oval 6"/>
              <p:cNvSpPr>
                <a:spLocks noChangeArrowheads="1"/>
              </p:cNvSpPr>
              <p:nvPr/>
            </p:nvSpPr>
            <p:spPr bwMode="auto">
              <a:xfrm>
                <a:off x="1928" y="61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23" name="Text Box 7"/>
              <p:cNvSpPr txBox="1">
                <a:spLocks noChangeArrowheads="1"/>
              </p:cNvSpPr>
              <p:nvPr/>
            </p:nvSpPr>
            <p:spPr bwMode="auto">
              <a:xfrm>
                <a:off x="2019" y="1570"/>
                <a:ext cx="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24" name="Text Box 8"/>
              <p:cNvSpPr txBox="1">
                <a:spLocks noChangeArrowheads="1"/>
              </p:cNvSpPr>
              <p:nvPr/>
            </p:nvSpPr>
            <p:spPr bwMode="auto">
              <a:xfrm>
                <a:off x="1973" y="93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25" name="Text Box 9"/>
              <p:cNvSpPr txBox="1">
                <a:spLocks noChangeArrowheads="1"/>
              </p:cNvSpPr>
              <p:nvPr/>
            </p:nvSpPr>
            <p:spPr bwMode="auto">
              <a:xfrm>
                <a:off x="2744" y="1480"/>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50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26" name="Text Box 10"/>
              <p:cNvSpPr txBox="1">
                <a:spLocks noChangeArrowheads="1"/>
              </p:cNvSpPr>
              <p:nvPr/>
            </p:nvSpPr>
            <p:spPr bwMode="auto">
              <a:xfrm>
                <a:off x="2744" y="1026"/>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27" name="Text Box 11"/>
              <p:cNvSpPr txBox="1">
                <a:spLocks noChangeArrowheads="1"/>
              </p:cNvSpPr>
              <p:nvPr/>
            </p:nvSpPr>
            <p:spPr bwMode="auto">
              <a:xfrm>
                <a:off x="2019" y="427"/>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60428" name="Text Box 12"/>
              <p:cNvSpPr txBox="1">
                <a:spLocks noChangeArrowheads="1"/>
              </p:cNvSpPr>
              <p:nvPr/>
            </p:nvSpPr>
            <p:spPr bwMode="auto">
              <a:xfrm>
                <a:off x="885" y="363"/>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60429" name="Line 13"/>
              <p:cNvSpPr>
                <a:spLocks noChangeShapeType="1"/>
              </p:cNvSpPr>
              <p:nvPr/>
            </p:nvSpPr>
            <p:spPr bwMode="auto">
              <a:xfrm>
                <a:off x="1157" y="709"/>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0" name="Line 14"/>
              <p:cNvSpPr>
                <a:spLocks noChangeShapeType="1"/>
              </p:cNvSpPr>
              <p:nvPr/>
            </p:nvSpPr>
            <p:spPr bwMode="auto">
              <a:xfrm>
                <a:off x="1157" y="1389"/>
                <a:ext cx="816"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1" name="Line 15"/>
              <p:cNvSpPr>
                <a:spLocks noChangeShapeType="1"/>
              </p:cNvSpPr>
              <p:nvPr/>
            </p:nvSpPr>
            <p:spPr bwMode="auto">
              <a:xfrm>
                <a:off x="1973" y="890"/>
                <a:ext cx="681"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2" name="Line 16"/>
              <p:cNvSpPr>
                <a:spLocks noChangeShapeType="1"/>
              </p:cNvSpPr>
              <p:nvPr/>
            </p:nvSpPr>
            <p:spPr bwMode="auto">
              <a:xfrm>
                <a:off x="2654" y="890"/>
                <a:ext cx="0" cy="1134"/>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3" name="Line 17"/>
              <p:cNvSpPr>
                <a:spLocks noChangeShapeType="1"/>
              </p:cNvSpPr>
              <p:nvPr/>
            </p:nvSpPr>
            <p:spPr bwMode="auto">
              <a:xfrm>
                <a:off x="1973" y="2024"/>
                <a:ext cx="681"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4" name="Rectangle 18"/>
              <p:cNvSpPr>
                <a:spLocks noChangeArrowheads="1"/>
              </p:cNvSpPr>
              <p:nvPr/>
            </p:nvSpPr>
            <p:spPr bwMode="auto">
              <a:xfrm>
                <a:off x="1066" y="890"/>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35" name="Line 19"/>
              <p:cNvSpPr>
                <a:spLocks noChangeShapeType="1"/>
              </p:cNvSpPr>
              <p:nvPr/>
            </p:nvSpPr>
            <p:spPr bwMode="auto">
              <a:xfrm>
                <a:off x="1157" y="2024"/>
                <a:ext cx="816"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6" name="Rectangle 20"/>
              <p:cNvSpPr>
                <a:spLocks noChangeArrowheads="1"/>
              </p:cNvSpPr>
              <p:nvPr/>
            </p:nvSpPr>
            <p:spPr bwMode="auto">
              <a:xfrm>
                <a:off x="1429" y="1933"/>
                <a:ext cx="364" cy="18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37" name="Line 21"/>
              <p:cNvSpPr>
                <a:spLocks noChangeShapeType="1"/>
              </p:cNvSpPr>
              <p:nvPr/>
            </p:nvSpPr>
            <p:spPr bwMode="auto">
              <a:xfrm>
                <a:off x="1973" y="709"/>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38" name="Rectangle 22"/>
              <p:cNvSpPr>
                <a:spLocks noChangeArrowheads="1"/>
              </p:cNvSpPr>
              <p:nvPr/>
            </p:nvSpPr>
            <p:spPr bwMode="auto">
              <a:xfrm>
                <a:off x="1883" y="157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39" name="Rectangle 23"/>
              <p:cNvSpPr>
                <a:spLocks noChangeArrowheads="1"/>
              </p:cNvSpPr>
              <p:nvPr/>
            </p:nvSpPr>
            <p:spPr bwMode="auto">
              <a:xfrm>
                <a:off x="1883" y="981"/>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0" name="Rectangle 24"/>
              <p:cNvSpPr>
                <a:spLocks noChangeArrowheads="1"/>
              </p:cNvSpPr>
              <p:nvPr/>
            </p:nvSpPr>
            <p:spPr bwMode="auto">
              <a:xfrm>
                <a:off x="2563" y="148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1" name="Rectangle 25"/>
              <p:cNvSpPr>
                <a:spLocks noChangeArrowheads="1"/>
              </p:cNvSpPr>
              <p:nvPr/>
            </p:nvSpPr>
            <p:spPr bwMode="auto">
              <a:xfrm>
                <a:off x="2563" y="1071"/>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2" name="Rectangle 26"/>
              <p:cNvSpPr>
                <a:spLocks noChangeArrowheads="1"/>
              </p:cNvSpPr>
              <p:nvPr/>
            </p:nvSpPr>
            <p:spPr bwMode="auto">
              <a:xfrm>
                <a:off x="1066" y="157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3" name="Text Box 27"/>
              <p:cNvSpPr txBox="1">
                <a:spLocks noChangeArrowheads="1"/>
              </p:cNvSpPr>
              <p:nvPr/>
            </p:nvSpPr>
            <p:spPr bwMode="auto">
              <a:xfrm>
                <a:off x="612" y="1570"/>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40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44" name="Text Box 28"/>
              <p:cNvSpPr txBox="1">
                <a:spLocks noChangeArrowheads="1"/>
              </p:cNvSpPr>
              <p:nvPr/>
            </p:nvSpPr>
            <p:spPr bwMode="auto">
              <a:xfrm>
                <a:off x="1338" y="2053"/>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80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45" name="Text Box 29"/>
              <p:cNvSpPr txBox="1">
                <a:spLocks noChangeArrowheads="1"/>
              </p:cNvSpPr>
              <p:nvPr/>
            </p:nvSpPr>
            <p:spPr bwMode="auto">
              <a:xfrm>
                <a:off x="613" y="84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grpSp>
        <p:grpSp>
          <p:nvGrpSpPr>
            <p:cNvPr id="60446" name="Group 30"/>
            <p:cNvGrpSpPr/>
            <p:nvPr/>
          </p:nvGrpSpPr>
          <p:grpSpPr bwMode="auto">
            <a:xfrm>
              <a:off x="3470" y="482"/>
              <a:ext cx="1904" cy="1978"/>
              <a:chOff x="1202" y="91"/>
              <a:chExt cx="1904" cy="1978"/>
            </a:xfrm>
          </p:grpSpPr>
          <p:sp>
            <p:nvSpPr>
              <p:cNvPr id="60447" name="Oval 31"/>
              <p:cNvSpPr>
                <a:spLocks noChangeArrowheads="1"/>
              </p:cNvSpPr>
              <p:nvPr/>
            </p:nvSpPr>
            <p:spPr bwMode="auto">
              <a:xfrm>
                <a:off x="2018" y="43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8" name="Oval 32"/>
              <p:cNvSpPr>
                <a:spLocks noChangeArrowheads="1"/>
              </p:cNvSpPr>
              <p:nvPr/>
            </p:nvSpPr>
            <p:spPr bwMode="auto">
              <a:xfrm>
                <a:off x="2018" y="572"/>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49" name="Text Box 33"/>
              <p:cNvSpPr txBox="1">
                <a:spLocks noChangeArrowheads="1"/>
              </p:cNvSpPr>
              <p:nvPr/>
            </p:nvSpPr>
            <p:spPr bwMode="auto">
              <a:xfrm>
                <a:off x="1565" y="557"/>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50" name="Text Box 34"/>
              <p:cNvSpPr txBox="1">
                <a:spLocks noChangeArrowheads="1"/>
              </p:cNvSpPr>
              <p:nvPr/>
            </p:nvSpPr>
            <p:spPr bwMode="auto">
              <a:xfrm>
                <a:off x="2608" y="255"/>
                <a:ext cx="4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51" name="Text Box 35"/>
              <p:cNvSpPr txBox="1">
                <a:spLocks noChangeArrowheads="1"/>
              </p:cNvSpPr>
              <p:nvPr/>
            </p:nvSpPr>
            <p:spPr bwMode="auto">
              <a:xfrm>
                <a:off x="2109" y="43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60452" name="Text Box 36"/>
              <p:cNvSpPr txBox="1">
                <a:spLocks noChangeArrowheads="1"/>
              </p:cNvSpPr>
              <p:nvPr/>
            </p:nvSpPr>
            <p:spPr bwMode="auto">
              <a:xfrm>
                <a:off x="2109" y="21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60453" name="Text Box 37"/>
              <p:cNvSpPr txBox="1">
                <a:spLocks noChangeArrowheads="1"/>
              </p:cNvSpPr>
              <p:nvPr/>
            </p:nvSpPr>
            <p:spPr bwMode="auto">
              <a:xfrm>
                <a:off x="1224" y="164"/>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54" name="Rectangle 38"/>
              <p:cNvSpPr>
                <a:spLocks noChangeArrowheads="1"/>
              </p:cNvSpPr>
              <p:nvPr/>
            </p:nvSpPr>
            <p:spPr bwMode="auto">
              <a:xfrm rot="2739846">
                <a:off x="1447" y="330"/>
                <a:ext cx="1256" cy="1202"/>
              </a:xfrm>
              <a:prstGeom prst="rect">
                <a:avLst/>
              </a:prstGeom>
              <a:noFill/>
              <a:ln w="38100">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55" name="Line 39"/>
              <p:cNvSpPr>
                <a:spLocks noChangeShapeType="1"/>
              </p:cNvSpPr>
              <p:nvPr/>
            </p:nvSpPr>
            <p:spPr bwMode="auto">
              <a:xfrm>
                <a:off x="2064" y="91"/>
                <a:ext cx="0" cy="345"/>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56" name="Line 40"/>
              <p:cNvSpPr>
                <a:spLocks noChangeShapeType="1"/>
              </p:cNvSpPr>
              <p:nvPr/>
            </p:nvSpPr>
            <p:spPr bwMode="auto">
              <a:xfrm>
                <a:off x="2064" y="663"/>
                <a:ext cx="0" cy="1089"/>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57" name="Line 41"/>
              <p:cNvSpPr>
                <a:spLocks noChangeShapeType="1"/>
              </p:cNvSpPr>
              <p:nvPr/>
            </p:nvSpPr>
            <p:spPr bwMode="auto">
              <a:xfrm>
                <a:off x="1202" y="890"/>
                <a:ext cx="862"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58" name="Line 42"/>
              <p:cNvSpPr>
                <a:spLocks noChangeShapeType="1"/>
              </p:cNvSpPr>
              <p:nvPr/>
            </p:nvSpPr>
            <p:spPr bwMode="auto">
              <a:xfrm>
                <a:off x="1202" y="890"/>
                <a:ext cx="0" cy="117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59" name="Line 43"/>
              <p:cNvSpPr>
                <a:spLocks noChangeShapeType="1"/>
              </p:cNvSpPr>
              <p:nvPr/>
            </p:nvSpPr>
            <p:spPr bwMode="auto">
              <a:xfrm>
                <a:off x="1202" y="2069"/>
                <a:ext cx="17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60" name="Line 44"/>
              <p:cNvSpPr>
                <a:spLocks noChangeShapeType="1"/>
              </p:cNvSpPr>
              <p:nvPr/>
            </p:nvSpPr>
            <p:spPr bwMode="auto">
              <a:xfrm>
                <a:off x="2925" y="935"/>
                <a:ext cx="0" cy="1134"/>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61" name="Rectangle 45"/>
              <p:cNvSpPr>
                <a:spLocks noChangeArrowheads="1"/>
              </p:cNvSpPr>
              <p:nvPr/>
            </p:nvSpPr>
            <p:spPr bwMode="auto">
              <a:xfrm rot="-2623656">
                <a:off x="2465" y="375"/>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62" name="Rectangle 46"/>
              <p:cNvSpPr>
                <a:spLocks noChangeArrowheads="1"/>
              </p:cNvSpPr>
              <p:nvPr/>
            </p:nvSpPr>
            <p:spPr bwMode="auto">
              <a:xfrm rot="2715372">
                <a:off x="2486" y="1162"/>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63" name="Rectangle 47"/>
              <p:cNvSpPr>
                <a:spLocks noChangeArrowheads="1"/>
              </p:cNvSpPr>
              <p:nvPr/>
            </p:nvSpPr>
            <p:spPr bwMode="auto">
              <a:xfrm rot="-2623656">
                <a:off x="1541" y="1179"/>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64" name="Text Box 48"/>
              <p:cNvSpPr txBox="1">
                <a:spLocks noChangeArrowheads="1"/>
              </p:cNvSpPr>
              <p:nvPr/>
            </p:nvSpPr>
            <p:spPr bwMode="auto">
              <a:xfrm>
                <a:off x="1247" y="129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65" name="Text Box 49"/>
              <p:cNvSpPr txBox="1">
                <a:spLocks noChangeArrowheads="1"/>
              </p:cNvSpPr>
              <p:nvPr/>
            </p:nvSpPr>
            <p:spPr bwMode="auto">
              <a:xfrm>
                <a:off x="2517" y="1344"/>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66" name="Text Box 50"/>
              <p:cNvSpPr txBox="1">
                <a:spLocks noChangeArrowheads="1"/>
              </p:cNvSpPr>
              <p:nvPr/>
            </p:nvSpPr>
            <p:spPr bwMode="auto">
              <a:xfrm>
                <a:off x="2109" y="1117"/>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7</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60467" name="Rectangle 51"/>
              <p:cNvSpPr>
                <a:spLocks noChangeArrowheads="1"/>
              </p:cNvSpPr>
              <p:nvPr/>
            </p:nvSpPr>
            <p:spPr bwMode="auto">
              <a:xfrm rot="2715372">
                <a:off x="1565" y="300"/>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68" name="Rectangle 52"/>
              <p:cNvSpPr>
                <a:spLocks noChangeArrowheads="1"/>
              </p:cNvSpPr>
              <p:nvPr/>
            </p:nvSpPr>
            <p:spPr bwMode="auto">
              <a:xfrm>
                <a:off x="1565" y="824"/>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69" name="Rectangle 53"/>
              <p:cNvSpPr>
                <a:spLocks noChangeArrowheads="1"/>
              </p:cNvSpPr>
              <p:nvPr/>
            </p:nvSpPr>
            <p:spPr bwMode="auto">
              <a:xfrm>
                <a:off x="1973" y="1162"/>
                <a:ext cx="181" cy="28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grpSp>
          <p:nvGrpSpPr>
            <p:cNvPr id="60470" name="Group 54"/>
            <p:cNvGrpSpPr/>
            <p:nvPr/>
          </p:nvGrpSpPr>
          <p:grpSpPr bwMode="auto">
            <a:xfrm>
              <a:off x="930" y="2296"/>
              <a:ext cx="2132" cy="1597"/>
              <a:chOff x="431" y="482"/>
              <a:chExt cx="2132" cy="1597"/>
            </a:xfrm>
          </p:grpSpPr>
          <p:sp>
            <p:nvSpPr>
              <p:cNvPr id="60471" name="Line 55"/>
              <p:cNvSpPr>
                <a:spLocks noChangeShapeType="1"/>
              </p:cNvSpPr>
              <p:nvPr/>
            </p:nvSpPr>
            <p:spPr bwMode="auto">
              <a:xfrm>
                <a:off x="612" y="1344"/>
                <a:ext cx="363"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2" name="Line 56"/>
              <p:cNvSpPr>
                <a:spLocks noChangeShapeType="1"/>
              </p:cNvSpPr>
              <p:nvPr/>
            </p:nvSpPr>
            <p:spPr bwMode="auto">
              <a:xfrm flipV="1">
                <a:off x="975" y="845"/>
                <a:ext cx="544"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3" name="Line 57"/>
              <p:cNvSpPr>
                <a:spLocks noChangeShapeType="1"/>
              </p:cNvSpPr>
              <p:nvPr/>
            </p:nvSpPr>
            <p:spPr bwMode="auto">
              <a:xfrm>
                <a:off x="975" y="1344"/>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4" name="Line 58"/>
              <p:cNvSpPr>
                <a:spLocks noChangeShapeType="1"/>
              </p:cNvSpPr>
              <p:nvPr/>
            </p:nvSpPr>
            <p:spPr bwMode="auto">
              <a:xfrm>
                <a:off x="1519" y="845"/>
                <a:ext cx="0" cy="952"/>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5" name="Line 59"/>
              <p:cNvSpPr>
                <a:spLocks noChangeShapeType="1"/>
              </p:cNvSpPr>
              <p:nvPr/>
            </p:nvSpPr>
            <p:spPr bwMode="auto">
              <a:xfrm>
                <a:off x="1519" y="845"/>
                <a:ext cx="545"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6" name="Line 60"/>
              <p:cNvSpPr>
                <a:spLocks noChangeShapeType="1"/>
              </p:cNvSpPr>
              <p:nvPr/>
            </p:nvSpPr>
            <p:spPr bwMode="auto">
              <a:xfrm flipV="1">
                <a:off x="1520" y="1344"/>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7" name="Line 61"/>
              <p:cNvSpPr>
                <a:spLocks noChangeShapeType="1"/>
              </p:cNvSpPr>
              <p:nvPr/>
            </p:nvSpPr>
            <p:spPr bwMode="auto">
              <a:xfrm>
                <a:off x="2064" y="1344"/>
                <a:ext cx="362" cy="0"/>
              </a:xfrm>
              <a:prstGeom prst="line">
                <a:avLst/>
              </a:prstGeom>
              <a:noFill/>
              <a:ln w="952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0478" name="Oval 62"/>
              <p:cNvSpPr>
                <a:spLocks noChangeArrowheads="1"/>
              </p:cNvSpPr>
              <p:nvPr/>
            </p:nvSpPr>
            <p:spPr bwMode="auto">
              <a:xfrm>
                <a:off x="2427" y="129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79" name="Oval 63"/>
              <p:cNvSpPr>
                <a:spLocks noChangeArrowheads="1"/>
              </p:cNvSpPr>
              <p:nvPr/>
            </p:nvSpPr>
            <p:spPr bwMode="auto">
              <a:xfrm>
                <a:off x="521" y="129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80" name="Text Box 64"/>
              <p:cNvSpPr txBox="1">
                <a:spLocks noChangeArrowheads="1"/>
              </p:cNvSpPr>
              <p:nvPr/>
            </p:nvSpPr>
            <p:spPr bwMode="auto">
              <a:xfrm>
                <a:off x="2336" y="134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60481" name="Text Box 65"/>
              <p:cNvSpPr txBox="1">
                <a:spLocks noChangeArrowheads="1"/>
              </p:cNvSpPr>
              <p:nvPr/>
            </p:nvSpPr>
            <p:spPr bwMode="auto">
              <a:xfrm>
                <a:off x="431" y="1298"/>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60482" name="Rectangle 66"/>
              <p:cNvSpPr>
                <a:spLocks noChangeArrowheads="1"/>
              </p:cNvSpPr>
              <p:nvPr/>
            </p:nvSpPr>
            <p:spPr bwMode="auto">
              <a:xfrm rot="2715372">
                <a:off x="1177" y="962"/>
                <a:ext cx="101" cy="3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83" name="Rectangle 67"/>
              <p:cNvSpPr>
                <a:spLocks noChangeArrowheads="1"/>
              </p:cNvSpPr>
              <p:nvPr/>
            </p:nvSpPr>
            <p:spPr bwMode="auto">
              <a:xfrm rot="2620789">
                <a:off x="1677" y="1050"/>
                <a:ext cx="311" cy="11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84" name="Rectangle 68"/>
              <p:cNvSpPr>
                <a:spLocks noChangeArrowheads="1"/>
              </p:cNvSpPr>
              <p:nvPr/>
            </p:nvSpPr>
            <p:spPr bwMode="auto">
              <a:xfrm rot="2064917">
                <a:off x="1074" y="1478"/>
                <a:ext cx="299" cy="12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85" name="Rectangle 69"/>
              <p:cNvSpPr>
                <a:spLocks noChangeArrowheads="1"/>
              </p:cNvSpPr>
              <p:nvPr/>
            </p:nvSpPr>
            <p:spPr bwMode="auto">
              <a:xfrm rot="2715372">
                <a:off x="1757" y="1434"/>
                <a:ext cx="9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60486" name="Text Box 70"/>
              <p:cNvSpPr txBox="1">
                <a:spLocks noChangeArrowheads="1"/>
              </p:cNvSpPr>
              <p:nvPr/>
            </p:nvSpPr>
            <p:spPr bwMode="auto">
              <a:xfrm>
                <a:off x="1429" y="48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c</a:t>
                </a:r>
                <a:endParaRPr lang="en-US" altLang="zh-CN" sz="2800" b="1">
                  <a:solidFill>
                    <a:schemeClr val="tx1"/>
                  </a:solidFill>
                  <a:latin typeface="宋体" pitchFamily="2" charset="-122"/>
                  <a:ea typeface="宋体" pitchFamily="2" charset="-122"/>
                </a:endParaRPr>
              </a:p>
            </p:txBody>
          </p:sp>
          <p:sp>
            <p:nvSpPr>
              <p:cNvPr id="60487" name="Text Box 71"/>
              <p:cNvSpPr txBox="1">
                <a:spLocks noChangeArrowheads="1"/>
              </p:cNvSpPr>
              <p:nvPr/>
            </p:nvSpPr>
            <p:spPr bwMode="auto">
              <a:xfrm>
                <a:off x="1383" y="175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d</a:t>
                </a:r>
                <a:endParaRPr lang="en-US" altLang="zh-CN" sz="2800" b="1">
                  <a:solidFill>
                    <a:schemeClr val="tx1"/>
                  </a:solidFill>
                  <a:latin typeface="宋体" pitchFamily="2" charset="-122"/>
                  <a:ea typeface="宋体" pitchFamily="2" charset="-122"/>
                </a:endParaRPr>
              </a:p>
            </p:txBody>
          </p:sp>
          <p:sp>
            <p:nvSpPr>
              <p:cNvPr id="60488" name="Text Box 72"/>
              <p:cNvSpPr txBox="1">
                <a:spLocks noChangeArrowheads="1"/>
              </p:cNvSpPr>
              <p:nvPr/>
            </p:nvSpPr>
            <p:spPr bwMode="auto">
              <a:xfrm>
                <a:off x="930" y="79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60489" name="Text Box 73"/>
              <p:cNvSpPr txBox="1">
                <a:spLocks noChangeArrowheads="1"/>
              </p:cNvSpPr>
              <p:nvPr/>
            </p:nvSpPr>
            <p:spPr bwMode="auto">
              <a:xfrm>
                <a:off x="1791" y="1571"/>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60490" name="Text Box 74"/>
              <p:cNvSpPr txBox="1">
                <a:spLocks noChangeArrowheads="1"/>
              </p:cNvSpPr>
              <p:nvPr/>
            </p:nvSpPr>
            <p:spPr bwMode="auto">
              <a:xfrm>
                <a:off x="1020" y="1571"/>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60491" name="Text Box 75"/>
              <p:cNvSpPr txBox="1">
                <a:spLocks noChangeArrowheads="1"/>
              </p:cNvSpPr>
              <p:nvPr/>
            </p:nvSpPr>
            <p:spPr bwMode="auto">
              <a:xfrm>
                <a:off x="1791" y="754"/>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60492" name="Rectangle 76"/>
              <p:cNvSpPr>
                <a:spLocks noChangeArrowheads="1"/>
              </p:cNvSpPr>
              <p:nvPr/>
            </p:nvSpPr>
            <p:spPr bwMode="auto">
              <a:xfrm>
                <a:off x="1474" y="1208"/>
                <a:ext cx="130"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60493" name="Text Box 77"/>
            <p:cNvSpPr txBox="1">
              <a:spLocks noChangeArrowheads="1"/>
            </p:cNvSpPr>
            <p:nvPr/>
          </p:nvSpPr>
          <p:spPr bwMode="auto">
            <a:xfrm>
              <a:off x="295" y="300"/>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1.</a:t>
              </a:r>
              <a:endParaRPr lang="en-US" altLang="zh-CN" sz="2400" b="1">
                <a:solidFill>
                  <a:schemeClr val="tx1"/>
                </a:solidFill>
                <a:latin typeface="Arial" panose="020B0604020202090204" pitchFamily="34" charset="0"/>
                <a:ea typeface="仿宋_GB2312" pitchFamily="49" charset="-122"/>
              </a:endParaRPr>
            </a:p>
          </p:txBody>
        </p:sp>
        <p:sp>
          <p:nvSpPr>
            <p:cNvPr id="60494" name="Text Box 78"/>
            <p:cNvSpPr txBox="1">
              <a:spLocks noChangeArrowheads="1"/>
            </p:cNvSpPr>
            <p:nvPr/>
          </p:nvSpPr>
          <p:spPr bwMode="auto">
            <a:xfrm>
              <a:off x="521" y="2478"/>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3.</a:t>
              </a:r>
              <a:endParaRPr lang="en-US" altLang="zh-CN" sz="2400" b="1">
                <a:solidFill>
                  <a:schemeClr val="tx1"/>
                </a:solidFill>
                <a:latin typeface="Arial" panose="020B0604020202090204" pitchFamily="34" charset="0"/>
                <a:ea typeface="仿宋_GB2312" pitchFamily="49" charset="-122"/>
              </a:endParaRPr>
            </a:p>
          </p:txBody>
        </p:sp>
        <p:sp>
          <p:nvSpPr>
            <p:cNvPr id="60495" name="Text Box 79"/>
            <p:cNvSpPr txBox="1">
              <a:spLocks noChangeArrowheads="1"/>
            </p:cNvSpPr>
            <p:nvPr/>
          </p:nvSpPr>
          <p:spPr bwMode="auto">
            <a:xfrm>
              <a:off x="3107" y="346"/>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400" b="1">
                  <a:solidFill>
                    <a:schemeClr val="tx1"/>
                  </a:solidFill>
                  <a:latin typeface="Arial" panose="020B0604020202090204" pitchFamily="34" charset="0"/>
                  <a:ea typeface="仿宋_GB2312" pitchFamily="49" charset="-122"/>
                </a:rPr>
                <a:t>2.</a:t>
              </a:r>
              <a:endParaRPr lang="en-US" altLang="zh-CN" sz="2400" b="1">
                <a:solidFill>
                  <a:schemeClr val="tx1"/>
                </a:solidFill>
                <a:latin typeface="Arial" panose="020B0604020202090204" pitchFamily="34" charset="0"/>
                <a:ea typeface="仿宋_GB2312" pitchFamily="49" charset="-122"/>
              </a:endParaRPr>
            </a:p>
          </p:txBody>
        </p:sp>
      </p:gr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496"/>
                                        </p:tgtEl>
                                        <p:attrNameLst>
                                          <p:attrName>style.visibility</p:attrName>
                                        </p:attrNameLst>
                                      </p:cBhvr>
                                      <p:to>
                                        <p:strVal val="visible"/>
                                      </p:to>
                                    </p:set>
                                    <p:animEffect transition="in" filter="wipe(up)">
                                      <p:cBhvr>
                                        <p:cTn id="7" dur="2000"/>
                                        <p:tgtEl>
                                          <p:spTgt spid="6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992313" y="767716"/>
            <a:ext cx="647700"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dirty="0">
                <a:solidFill>
                  <a:schemeClr val="tx1"/>
                </a:solidFill>
              </a:rPr>
              <a:t>例</a:t>
            </a:r>
            <a:endParaRPr lang="zh-CN" altLang="en-US" dirty="0">
              <a:solidFill>
                <a:schemeClr val="tx1"/>
              </a:solidFill>
            </a:endParaRPr>
          </a:p>
        </p:txBody>
      </p:sp>
      <p:grpSp>
        <p:nvGrpSpPr>
          <p:cNvPr id="19497" name="Group 41"/>
          <p:cNvGrpSpPr/>
          <p:nvPr/>
        </p:nvGrpSpPr>
        <p:grpSpPr bwMode="auto">
          <a:xfrm>
            <a:off x="2135188" y="1199516"/>
            <a:ext cx="4392612" cy="3140075"/>
            <a:chOff x="612" y="363"/>
            <a:chExt cx="2767" cy="1978"/>
          </a:xfrm>
        </p:grpSpPr>
        <p:sp>
          <p:nvSpPr>
            <p:cNvPr id="19467" name="Oval 11"/>
            <p:cNvSpPr>
              <a:spLocks noChangeArrowheads="1"/>
            </p:cNvSpPr>
            <p:nvPr/>
          </p:nvSpPr>
          <p:spPr bwMode="auto">
            <a:xfrm>
              <a:off x="1112" y="61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68" name="Oval 12"/>
            <p:cNvSpPr>
              <a:spLocks noChangeArrowheads="1"/>
            </p:cNvSpPr>
            <p:nvPr/>
          </p:nvSpPr>
          <p:spPr bwMode="auto">
            <a:xfrm>
              <a:off x="1928" y="61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76" name="Text Box 20"/>
            <p:cNvSpPr txBox="1">
              <a:spLocks noChangeArrowheads="1"/>
            </p:cNvSpPr>
            <p:nvPr/>
          </p:nvSpPr>
          <p:spPr bwMode="auto">
            <a:xfrm>
              <a:off x="2019" y="1570"/>
              <a:ext cx="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77" name="Text Box 21"/>
            <p:cNvSpPr txBox="1">
              <a:spLocks noChangeArrowheads="1"/>
            </p:cNvSpPr>
            <p:nvPr/>
          </p:nvSpPr>
          <p:spPr bwMode="auto">
            <a:xfrm>
              <a:off x="1973" y="93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78" name="Text Box 22"/>
            <p:cNvSpPr txBox="1">
              <a:spLocks noChangeArrowheads="1"/>
            </p:cNvSpPr>
            <p:nvPr/>
          </p:nvSpPr>
          <p:spPr bwMode="auto">
            <a:xfrm>
              <a:off x="2744" y="1480"/>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50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79" name="Text Box 23"/>
            <p:cNvSpPr txBox="1">
              <a:spLocks noChangeArrowheads="1"/>
            </p:cNvSpPr>
            <p:nvPr/>
          </p:nvSpPr>
          <p:spPr bwMode="auto">
            <a:xfrm>
              <a:off x="2744" y="1026"/>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82" name="Text Box 26"/>
            <p:cNvSpPr txBox="1">
              <a:spLocks noChangeArrowheads="1"/>
            </p:cNvSpPr>
            <p:nvPr/>
          </p:nvSpPr>
          <p:spPr bwMode="auto">
            <a:xfrm>
              <a:off x="2019" y="427"/>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9483" name="Text Box 27"/>
            <p:cNvSpPr txBox="1">
              <a:spLocks noChangeArrowheads="1"/>
            </p:cNvSpPr>
            <p:nvPr/>
          </p:nvSpPr>
          <p:spPr bwMode="auto">
            <a:xfrm>
              <a:off x="885" y="363"/>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9484" name="Line 28"/>
            <p:cNvSpPr>
              <a:spLocks noChangeShapeType="1"/>
            </p:cNvSpPr>
            <p:nvPr/>
          </p:nvSpPr>
          <p:spPr bwMode="auto">
            <a:xfrm>
              <a:off x="1157" y="709"/>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86" name="Line 30"/>
            <p:cNvSpPr>
              <a:spLocks noChangeShapeType="1"/>
            </p:cNvSpPr>
            <p:nvPr/>
          </p:nvSpPr>
          <p:spPr bwMode="auto">
            <a:xfrm>
              <a:off x="1157" y="1389"/>
              <a:ext cx="816"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88" name="Line 32"/>
            <p:cNvSpPr>
              <a:spLocks noChangeShapeType="1"/>
            </p:cNvSpPr>
            <p:nvPr/>
          </p:nvSpPr>
          <p:spPr bwMode="auto">
            <a:xfrm>
              <a:off x="1973" y="890"/>
              <a:ext cx="681"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89" name="Line 33"/>
            <p:cNvSpPr>
              <a:spLocks noChangeShapeType="1"/>
            </p:cNvSpPr>
            <p:nvPr/>
          </p:nvSpPr>
          <p:spPr bwMode="auto">
            <a:xfrm>
              <a:off x="2654" y="890"/>
              <a:ext cx="0" cy="1134"/>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90" name="Line 34"/>
            <p:cNvSpPr>
              <a:spLocks noChangeShapeType="1"/>
            </p:cNvSpPr>
            <p:nvPr/>
          </p:nvSpPr>
          <p:spPr bwMode="auto">
            <a:xfrm>
              <a:off x="1973" y="2024"/>
              <a:ext cx="681"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72" name="Rectangle 16"/>
            <p:cNvSpPr>
              <a:spLocks noChangeArrowheads="1"/>
            </p:cNvSpPr>
            <p:nvPr/>
          </p:nvSpPr>
          <p:spPr bwMode="auto">
            <a:xfrm>
              <a:off x="1066" y="890"/>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87" name="Line 31"/>
            <p:cNvSpPr>
              <a:spLocks noChangeShapeType="1"/>
            </p:cNvSpPr>
            <p:nvPr/>
          </p:nvSpPr>
          <p:spPr bwMode="auto">
            <a:xfrm>
              <a:off x="1157" y="2024"/>
              <a:ext cx="816"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74" name="Rectangle 18"/>
            <p:cNvSpPr>
              <a:spLocks noChangeArrowheads="1"/>
            </p:cNvSpPr>
            <p:nvPr/>
          </p:nvSpPr>
          <p:spPr bwMode="auto">
            <a:xfrm>
              <a:off x="1429" y="1933"/>
              <a:ext cx="364" cy="18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85" name="Line 29"/>
            <p:cNvSpPr>
              <a:spLocks noChangeShapeType="1"/>
            </p:cNvSpPr>
            <p:nvPr/>
          </p:nvSpPr>
          <p:spPr bwMode="auto">
            <a:xfrm>
              <a:off x="1973" y="709"/>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475" name="Rectangle 19"/>
            <p:cNvSpPr>
              <a:spLocks noChangeArrowheads="1"/>
            </p:cNvSpPr>
            <p:nvPr/>
          </p:nvSpPr>
          <p:spPr bwMode="auto">
            <a:xfrm>
              <a:off x="1883" y="157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73" name="Rectangle 17"/>
            <p:cNvSpPr>
              <a:spLocks noChangeArrowheads="1"/>
            </p:cNvSpPr>
            <p:nvPr/>
          </p:nvSpPr>
          <p:spPr bwMode="auto">
            <a:xfrm>
              <a:off x="1883" y="981"/>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91" name="Rectangle 35"/>
            <p:cNvSpPr>
              <a:spLocks noChangeArrowheads="1"/>
            </p:cNvSpPr>
            <p:nvPr/>
          </p:nvSpPr>
          <p:spPr bwMode="auto">
            <a:xfrm>
              <a:off x="2563" y="148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92" name="Rectangle 36"/>
            <p:cNvSpPr>
              <a:spLocks noChangeArrowheads="1"/>
            </p:cNvSpPr>
            <p:nvPr/>
          </p:nvSpPr>
          <p:spPr bwMode="auto">
            <a:xfrm>
              <a:off x="2563" y="1071"/>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93" name="Rectangle 37"/>
            <p:cNvSpPr>
              <a:spLocks noChangeArrowheads="1"/>
            </p:cNvSpPr>
            <p:nvPr/>
          </p:nvSpPr>
          <p:spPr bwMode="auto">
            <a:xfrm>
              <a:off x="1066" y="157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494" name="Text Box 38"/>
            <p:cNvSpPr txBox="1">
              <a:spLocks noChangeArrowheads="1"/>
            </p:cNvSpPr>
            <p:nvPr/>
          </p:nvSpPr>
          <p:spPr bwMode="auto">
            <a:xfrm>
              <a:off x="612" y="1570"/>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40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95" name="Text Box 39"/>
            <p:cNvSpPr txBox="1">
              <a:spLocks noChangeArrowheads="1"/>
            </p:cNvSpPr>
            <p:nvPr/>
          </p:nvSpPr>
          <p:spPr bwMode="auto">
            <a:xfrm>
              <a:off x="1338" y="2053"/>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80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496" name="Text Box 40"/>
            <p:cNvSpPr txBox="1">
              <a:spLocks noChangeArrowheads="1"/>
            </p:cNvSpPr>
            <p:nvPr/>
          </p:nvSpPr>
          <p:spPr bwMode="auto">
            <a:xfrm>
              <a:off x="613" y="84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grpSp>
      <p:sp>
        <p:nvSpPr>
          <p:cNvPr id="19498" name="Text Box 42"/>
          <p:cNvSpPr txBox="1">
            <a:spLocks noChangeArrowheads="1"/>
          </p:cNvSpPr>
          <p:nvPr/>
        </p:nvSpPr>
        <p:spPr bwMode="auto">
          <a:xfrm>
            <a:off x="3071814" y="694691"/>
            <a:ext cx="1512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800" b="1">
                <a:solidFill>
                  <a:srgbClr val="FF0000"/>
                </a:solidFill>
                <a:latin typeface="Arial" panose="020B0604020202090204" pitchFamily="34" charset="0"/>
                <a:ea typeface="仿宋_GB2312" pitchFamily="49" charset="-122"/>
              </a:rPr>
              <a:t>求</a:t>
            </a:r>
            <a:r>
              <a:rPr lang="en-US" altLang="zh-CN" sz="2800" b="1">
                <a:solidFill>
                  <a:srgbClr val="FF0000"/>
                </a:solidFill>
                <a:latin typeface="Arial" panose="020B0604020202090204" pitchFamily="34" charset="0"/>
                <a:ea typeface="仿宋_GB2312" pitchFamily="49" charset="-122"/>
              </a:rPr>
              <a:t>:  </a:t>
            </a:r>
            <a:r>
              <a:rPr lang="en-US" altLang="zh-CN" sz="2800" b="1" i="1">
                <a:solidFill>
                  <a:srgbClr val="FF0000"/>
                </a:solidFill>
                <a:latin typeface="Times New Roman" panose="02020503050405090304" pitchFamily="18" charset="0"/>
                <a:ea typeface="宋体" pitchFamily="2" charset="-122"/>
              </a:rPr>
              <a:t>R</a:t>
            </a:r>
            <a:r>
              <a:rPr lang="en-US" altLang="zh-CN" sz="2800" b="1" baseline="-25000">
                <a:solidFill>
                  <a:srgbClr val="FF0000"/>
                </a:solidFill>
                <a:latin typeface="Times New Roman" panose="02020503050405090304" pitchFamily="18" charset="0"/>
                <a:ea typeface="宋体" pitchFamily="2" charset="-122"/>
              </a:rPr>
              <a:t>ab</a:t>
            </a:r>
            <a:endParaRPr lang="en-US" altLang="zh-CN" sz="2800" b="1" baseline="-25000">
              <a:solidFill>
                <a:srgbClr val="FF0000"/>
              </a:solidFill>
              <a:latin typeface="Times New Roman" panose="02020503050405090304" pitchFamily="18" charset="0"/>
              <a:ea typeface="宋体" pitchFamily="2" charset="-122"/>
            </a:endParaRPr>
          </a:p>
        </p:txBody>
      </p:sp>
      <p:grpSp>
        <p:nvGrpSpPr>
          <p:cNvPr id="19551" name="Group 95"/>
          <p:cNvGrpSpPr/>
          <p:nvPr/>
        </p:nvGrpSpPr>
        <p:grpSpPr bwMode="auto">
          <a:xfrm>
            <a:off x="7032626" y="4150679"/>
            <a:ext cx="2987675" cy="2636837"/>
            <a:chOff x="3470" y="2341"/>
            <a:chExt cx="1882" cy="1661"/>
          </a:xfrm>
        </p:grpSpPr>
        <p:sp>
          <p:nvSpPr>
            <p:cNvPr id="19500" name="Oval 44"/>
            <p:cNvSpPr>
              <a:spLocks noChangeArrowheads="1"/>
            </p:cNvSpPr>
            <p:nvPr/>
          </p:nvSpPr>
          <p:spPr bwMode="auto">
            <a:xfrm>
              <a:off x="3697" y="259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01" name="Oval 45"/>
            <p:cNvSpPr>
              <a:spLocks noChangeArrowheads="1"/>
            </p:cNvSpPr>
            <p:nvPr/>
          </p:nvSpPr>
          <p:spPr bwMode="auto">
            <a:xfrm>
              <a:off x="4513" y="259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03" name="Text Box 47"/>
            <p:cNvSpPr txBox="1">
              <a:spLocks noChangeArrowheads="1"/>
            </p:cNvSpPr>
            <p:nvPr/>
          </p:nvSpPr>
          <p:spPr bwMode="auto">
            <a:xfrm>
              <a:off x="4558" y="2913"/>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04" name="Text Box 48"/>
            <p:cNvSpPr txBox="1">
              <a:spLocks noChangeArrowheads="1"/>
            </p:cNvSpPr>
            <p:nvPr/>
          </p:nvSpPr>
          <p:spPr bwMode="auto">
            <a:xfrm>
              <a:off x="4717" y="321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06" name="Text Box 50"/>
            <p:cNvSpPr txBox="1">
              <a:spLocks noChangeArrowheads="1"/>
            </p:cNvSpPr>
            <p:nvPr/>
          </p:nvSpPr>
          <p:spPr bwMode="auto">
            <a:xfrm>
              <a:off x="4604" y="2405"/>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9507" name="Text Box 51"/>
            <p:cNvSpPr txBox="1">
              <a:spLocks noChangeArrowheads="1"/>
            </p:cNvSpPr>
            <p:nvPr/>
          </p:nvSpPr>
          <p:spPr bwMode="auto">
            <a:xfrm>
              <a:off x="3470" y="2341"/>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9508" name="Line 52"/>
            <p:cNvSpPr>
              <a:spLocks noChangeShapeType="1"/>
            </p:cNvSpPr>
            <p:nvPr/>
          </p:nvSpPr>
          <p:spPr bwMode="auto">
            <a:xfrm>
              <a:off x="3742" y="2687"/>
              <a:ext cx="0" cy="652"/>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09" name="Line 53"/>
            <p:cNvSpPr>
              <a:spLocks noChangeShapeType="1"/>
            </p:cNvSpPr>
            <p:nvPr/>
          </p:nvSpPr>
          <p:spPr bwMode="auto">
            <a:xfrm>
              <a:off x="3742" y="3367"/>
              <a:ext cx="816"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10" name="Line 54"/>
            <p:cNvSpPr>
              <a:spLocks noChangeShapeType="1"/>
            </p:cNvSpPr>
            <p:nvPr/>
          </p:nvSpPr>
          <p:spPr bwMode="auto">
            <a:xfrm>
              <a:off x="4558" y="2868"/>
              <a:ext cx="681"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11" name="Line 55"/>
            <p:cNvSpPr>
              <a:spLocks noChangeShapeType="1"/>
            </p:cNvSpPr>
            <p:nvPr/>
          </p:nvSpPr>
          <p:spPr bwMode="auto">
            <a:xfrm>
              <a:off x="5239" y="2868"/>
              <a:ext cx="0" cy="1134"/>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12" name="Line 56"/>
            <p:cNvSpPr>
              <a:spLocks noChangeShapeType="1"/>
            </p:cNvSpPr>
            <p:nvPr/>
          </p:nvSpPr>
          <p:spPr bwMode="auto">
            <a:xfrm>
              <a:off x="4558" y="4002"/>
              <a:ext cx="681"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13" name="Rectangle 57"/>
            <p:cNvSpPr>
              <a:spLocks noChangeArrowheads="1"/>
            </p:cNvSpPr>
            <p:nvPr/>
          </p:nvSpPr>
          <p:spPr bwMode="auto">
            <a:xfrm>
              <a:off x="3651" y="2868"/>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16" name="Line 60"/>
            <p:cNvSpPr>
              <a:spLocks noChangeShapeType="1"/>
            </p:cNvSpPr>
            <p:nvPr/>
          </p:nvSpPr>
          <p:spPr bwMode="auto">
            <a:xfrm>
              <a:off x="4558" y="2687"/>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17" name="Rectangle 61"/>
            <p:cNvSpPr>
              <a:spLocks noChangeArrowheads="1"/>
            </p:cNvSpPr>
            <p:nvPr/>
          </p:nvSpPr>
          <p:spPr bwMode="auto">
            <a:xfrm>
              <a:off x="4468" y="3548"/>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18" name="Rectangle 62"/>
            <p:cNvSpPr>
              <a:spLocks noChangeArrowheads="1"/>
            </p:cNvSpPr>
            <p:nvPr/>
          </p:nvSpPr>
          <p:spPr bwMode="auto">
            <a:xfrm>
              <a:off x="4468" y="2959"/>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19" name="Rectangle 63"/>
            <p:cNvSpPr>
              <a:spLocks noChangeArrowheads="1"/>
            </p:cNvSpPr>
            <p:nvPr/>
          </p:nvSpPr>
          <p:spPr bwMode="auto">
            <a:xfrm>
              <a:off x="5148" y="3231"/>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22" name="Text Box 66"/>
            <p:cNvSpPr txBox="1">
              <a:spLocks noChangeArrowheads="1"/>
            </p:cNvSpPr>
            <p:nvPr/>
          </p:nvSpPr>
          <p:spPr bwMode="auto">
            <a:xfrm>
              <a:off x="3992" y="3503"/>
              <a:ext cx="4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40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24" name="Text Box 68"/>
            <p:cNvSpPr txBox="1">
              <a:spLocks noChangeArrowheads="1"/>
            </p:cNvSpPr>
            <p:nvPr/>
          </p:nvSpPr>
          <p:spPr bwMode="auto">
            <a:xfrm>
              <a:off x="3810" y="2823"/>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grpSp>
      <p:sp>
        <p:nvSpPr>
          <p:cNvPr id="19527" name="AutoShape 71"/>
          <p:cNvSpPr>
            <a:spLocks noChangeArrowheads="1"/>
          </p:cNvSpPr>
          <p:nvPr/>
        </p:nvSpPr>
        <p:spPr bwMode="auto">
          <a:xfrm>
            <a:off x="5880100" y="1775779"/>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19574" name="Group 118"/>
          <p:cNvGrpSpPr/>
          <p:nvPr/>
        </p:nvGrpSpPr>
        <p:grpSpPr bwMode="auto">
          <a:xfrm>
            <a:off x="2351089" y="4295141"/>
            <a:ext cx="3889375" cy="2016125"/>
            <a:chOff x="1020" y="2432"/>
            <a:chExt cx="2450" cy="1270"/>
          </a:xfrm>
        </p:grpSpPr>
        <p:sp>
          <p:nvSpPr>
            <p:cNvPr id="19529" name="Oval 73"/>
            <p:cNvSpPr>
              <a:spLocks noChangeArrowheads="1"/>
            </p:cNvSpPr>
            <p:nvPr/>
          </p:nvSpPr>
          <p:spPr bwMode="auto">
            <a:xfrm>
              <a:off x="1247" y="2687"/>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30" name="Oval 74"/>
            <p:cNvSpPr>
              <a:spLocks noChangeArrowheads="1"/>
            </p:cNvSpPr>
            <p:nvPr/>
          </p:nvSpPr>
          <p:spPr bwMode="auto">
            <a:xfrm>
              <a:off x="2063" y="2687"/>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32" name="Text Box 76"/>
            <p:cNvSpPr txBox="1">
              <a:spLocks noChangeArrowheads="1"/>
            </p:cNvSpPr>
            <p:nvPr/>
          </p:nvSpPr>
          <p:spPr bwMode="auto">
            <a:xfrm>
              <a:off x="2108" y="2915"/>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33" name="Text Box 77"/>
            <p:cNvSpPr txBox="1">
              <a:spLocks noChangeArrowheads="1"/>
            </p:cNvSpPr>
            <p:nvPr/>
          </p:nvSpPr>
          <p:spPr bwMode="auto">
            <a:xfrm>
              <a:off x="2835" y="3142"/>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34" name="Text Box 78"/>
            <p:cNvSpPr txBox="1">
              <a:spLocks noChangeArrowheads="1"/>
            </p:cNvSpPr>
            <p:nvPr/>
          </p:nvSpPr>
          <p:spPr bwMode="auto">
            <a:xfrm>
              <a:off x="2154" y="249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9535" name="Text Box 79"/>
            <p:cNvSpPr txBox="1">
              <a:spLocks noChangeArrowheads="1"/>
            </p:cNvSpPr>
            <p:nvPr/>
          </p:nvSpPr>
          <p:spPr bwMode="auto">
            <a:xfrm>
              <a:off x="1020" y="243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9536" name="Line 80"/>
            <p:cNvSpPr>
              <a:spLocks noChangeShapeType="1"/>
            </p:cNvSpPr>
            <p:nvPr/>
          </p:nvSpPr>
          <p:spPr bwMode="auto">
            <a:xfrm>
              <a:off x="1292" y="2778"/>
              <a:ext cx="0" cy="87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37" name="Line 81"/>
            <p:cNvSpPr>
              <a:spLocks noChangeShapeType="1"/>
            </p:cNvSpPr>
            <p:nvPr/>
          </p:nvSpPr>
          <p:spPr bwMode="auto">
            <a:xfrm>
              <a:off x="1292" y="3657"/>
              <a:ext cx="816"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38" name="Line 82"/>
            <p:cNvSpPr>
              <a:spLocks noChangeShapeType="1"/>
            </p:cNvSpPr>
            <p:nvPr/>
          </p:nvSpPr>
          <p:spPr bwMode="auto">
            <a:xfrm>
              <a:off x="2108" y="2959"/>
              <a:ext cx="681"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39" name="Line 83"/>
            <p:cNvSpPr>
              <a:spLocks noChangeShapeType="1"/>
            </p:cNvSpPr>
            <p:nvPr/>
          </p:nvSpPr>
          <p:spPr bwMode="auto">
            <a:xfrm>
              <a:off x="2789" y="2959"/>
              <a:ext cx="0" cy="69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40" name="Line 84"/>
            <p:cNvSpPr>
              <a:spLocks noChangeShapeType="1"/>
            </p:cNvSpPr>
            <p:nvPr/>
          </p:nvSpPr>
          <p:spPr bwMode="auto">
            <a:xfrm>
              <a:off x="2108" y="3657"/>
              <a:ext cx="681"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41" name="Rectangle 85"/>
            <p:cNvSpPr>
              <a:spLocks noChangeArrowheads="1"/>
            </p:cNvSpPr>
            <p:nvPr/>
          </p:nvSpPr>
          <p:spPr bwMode="auto">
            <a:xfrm>
              <a:off x="1201" y="3113"/>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43" name="Line 87"/>
            <p:cNvSpPr>
              <a:spLocks noChangeShapeType="1"/>
            </p:cNvSpPr>
            <p:nvPr/>
          </p:nvSpPr>
          <p:spPr bwMode="auto">
            <a:xfrm>
              <a:off x="2108" y="2778"/>
              <a:ext cx="1" cy="924"/>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45" name="Rectangle 89"/>
            <p:cNvSpPr>
              <a:spLocks noChangeArrowheads="1"/>
            </p:cNvSpPr>
            <p:nvPr/>
          </p:nvSpPr>
          <p:spPr bwMode="auto">
            <a:xfrm>
              <a:off x="2018" y="3158"/>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46" name="Rectangle 90"/>
            <p:cNvSpPr>
              <a:spLocks noChangeArrowheads="1"/>
            </p:cNvSpPr>
            <p:nvPr/>
          </p:nvSpPr>
          <p:spPr bwMode="auto">
            <a:xfrm>
              <a:off x="2698" y="3202"/>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49" name="Text Box 93"/>
            <p:cNvSpPr txBox="1">
              <a:spLocks noChangeArrowheads="1"/>
            </p:cNvSpPr>
            <p:nvPr/>
          </p:nvSpPr>
          <p:spPr bwMode="auto">
            <a:xfrm>
              <a:off x="1360" y="2914"/>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grpSp>
      <p:sp>
        <p:nvSpPr>
          <p:cNvPr id="19550" name="AutoShape 94"/>
          <p:cNvSpPr>
            <a:spLocks noChangeArrowheads="1"/>
          </p:cNvSpPr>
          <p:nvPr/>
        </p:nvSpPr>
        <p:spPr bwMode="auto">
          <a:xfrm rot="5400000">
            <a:off x="9191626" y="4152266"/>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19552" name="Group 96"/>
          <p:cNvGrpSpPr/>
          <p:nvPr/>
        </p:nvGrpSpPr>
        <p:grpSpPr bwMode="auto">
          <a:xfrm>
            <a:off x="6959601" y="767715"/>
            <a:ext cx="2987675" cy="2636838"/>
            <a:chOff x="3447" y="0"/>
            <a:chExt cx="1882" cy="1661"/>
          </a:xfrm>
        </p:grpSpPr>
        <p:sp>
          <p:nvSpPr>
            <p:cNvPr id="19553" name="Oval 97"/>
            <p:cNvSpPr>
              <a:spLocks noChangeArrowheads="1"/>
            </p:cNvSpPr>
            <p:nvPr/>
          </p:nvSpPr>
          <p:spPr bwMode="auto">
            <a:xfrm>
              <a:off x="3674" y="255"/>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54" name="Oval 98"/>
            <p:cNvSpPr>
              <a:spLocks noChangeArrowheads="1"/>
            </p:cNvSpPr>
            <p:nvPr/>
          </p:nvSpPr>
          <p:spPr bwMode="auto">
            <a:xfrm>
              <a:off x="4490" y="255"/>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55" name="Text Box 99"/>
            <p:cNvSpPr txBox="1">
              <a:spLocks noChangeArrowheads="1"/>
            </p:cNvSpPr>
            <p:nvPr/>
          </p:nvSpPr>
          <p:spPr bwMode="auto">
            <a:xfrm>
              <a:off x="4581" y="1207"/>
              <a:ext cx="5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56" name="Text Box 100"/>
            <p:cNvSpPr txBox="1">
              <a:spLocks noChangeArrowheads="1"/>
            </p:cNvSpPr>
            <p:nvPr/>
          </p:nvSpPr>
          <p:spPr bwMode="auto">
            <a:xfrm>
              <a:off x="4535" y="572"/>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57" name="Text Box 101"/>
            <p:cNvSpPr txBox="1">
              <a:spLocks noChangeArrowheads="1"/>
            </p:cNvSpPr>
            <p:nvPr/>
          </p:nvSpPr>
          <p:spPr bwMode="auto">
            <a:xfrm>
              <a:off x="4694" y="874"/>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58" name="Text Box 102"/>
            <p:cNvSpPr txBox="1">
              <a:spLocks noChangeArrowheads="1"/>
            </p:cNvSpPr>
            <p:nvPr/>
          </p:nvSpPr>
          <p:spPr bwMode="auto">
            <a:xfrm>
              <a:off x="4581" y="6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9559" name="Text Box 103"/>
            <p:cNvSpPr txBox="1">
              <a:spLocks noChangeArrowheads="1"/>
            </p:cNvSpPr>
            <p:nvPr/>
          </p:nvSpPr>
          <p:spPr bwMode="auto">
            <a:xfrm>
              <a:off x="3447" y="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9560" name="Line 104"/>
            <p:cNvSpPr>
              <a:spLocks noChangeShapeType="1"/>
            </p:cNvSpPr>
            <p:nvPr/>
          </p:nvSpPr>
          <p:spPr bwMode="auto">
            <a:xfrm>
              <a:off x="3719" y="346"/>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1" name="Line 105"/>
            <p:cNvSpPr>
              <a:spLocks noChangeShapeType="1"/>
            </p:cNvSpPr>
            <p:nvPr/>
          </p:nvSpPr>
          <p:spPr bwMode="auto">
            <a:xfrm>
              <a:off x="3719" y="1026"/>
              <a:ext cx="816"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2" name="Line 106"/>
            <p:cNvSpPr>
              <a:spLocks noChangeShapeType="1"/>
            </p:cNvSpPr>
            <p:nvPr/>
          </p:nvSpPr>
          <p:spPr bwMode="auto">
            <a:xfrm>
              <a:off x="4535" y="527"/>
              <a:ext cx="681" cy="0"/>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3" name="Line 107"/>
            <p:cNvSpPr>
              <a:spLocks noChangeShapeType="1"/>
            </p:cNvSpPr>
            <p:nvPr/>
          </p:nvSpPr>
          <p:spPr bwMode="auto">
            <a:xfrm>
              <a:off x="5216" y="527"/>
              <a:ext cx="0" cy="1134"/>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4" name="Line 108"/>
            <p:cNvSpPr>
              <a:spLocks noChangeShapeType="1"/>
            </p:cNvSpPr>
            <p:nvPr/>
          </p:nvSpPr>
          <p:spPr bwMode="auto">
            <a:xfrm>
              <a:off x="4535" y="1661"/>
              <a:ext cx="681"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5" name="Rectangle 109"/>
            <p:cNvSpPr>
              <a:spLocks noChangeArrowheads="1"/>
            </p:cNvSpPr>
            <p:nvPr/>
          </p:nvSpPr>
          <p:spPr bwMode="auto">
            <a:xfrm>
              <a:off x="3628" y="527"/>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66" name="Line 110"/>
            <p:cNvSpPr>
              <a:spLocks noChangeShapeType="1"/>
            </p:cNvSpPr>
            <p:nvPr/>
          </p:nvSpPr>
          <p:spPr bwMode="auto">
            <a:xfrm>
              <a:off x="3719" y="1661"/>
              <a:ext cx="816"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7" name="Line 111"/>
            <p:cNvSpPr>
              <a:spLocks noChangeShapeType="1"/>
            </p:cNvSpPr>
            <p:nvPr/>
          </p:nvSpPr>
          <p:spPr bwMode="auto">
            <a:xfrm>
              <a:off x="4535" y="346"/>
              <a:ext cx="0" cy="131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9568" name="Rectangle 112"/>
            <p:cNvSpPr>
              <a:spLocks noChangeArrowheads="1"/>
            </p:cNvSpPr>
            <p:nvPr/>
          </p:nvSpPr>
          <p:spPr bwMode="auto">
            <a:xfrm>
              <a:off x="4445" y="1207"/>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69" name="Rectangle 113"/>
            <p:cNvSpPr>
              <a:spLocks noChangeArrowheads="1"/>
            </p:cNvSpPr>
            <p:nvPr/>
          </p:nvSpPr>
          <p:spPr bwMode="auto">
            <a:xfrm>
              <a:off x="4445" y="618"/>
              <a:ext cx="18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70" name="Rectangle 114"/>
            <p:cNvSpPr>
              <a:spLocks noChangeArrowheads="1"/>
            </p:cNvSpPr>
            <p:nvPr/>
          </p:nvSpPr>
          <p:spPr bwMode="auto">
            <a:xfrm>
              <a:off x="5125" y="890"/>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71" name="Rectangle 115"/>
            <p:cNvSpPr>
              <a:spLocks noChangeArrowheads="1"/>
            </p:cNvSpPr>
            <p:nvPr/>
          </p:nvSpPr>
          <p:spPr bwMode="auto">
            <a:xfrm>
              <a:off x="3628" y="1207"/>
              <a:ext cx="181" cy="27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72" name="Text Box 116"/>
            <p:cNvSpPr txBox="1">
              <a:spLocks noChangeArrowheads="1"/>
            </p:cNvSpPr>
            <p:nvPr/>
          </p:nvSpPr>
          <p:spPr bwMode="auto">
            <a:xfrm>
              <a:off x="3742" y="1162"/>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9573" name="Text Box 117"/>
            <p:cNvSpPr txBox="1">
              <a:spLocks noChangeArrowheads="1"/>
            </p:cNvSpPr>
            <p:nvPr/>
          </p:nvSpPr>
          <p:spPr bwMode="auto">
            <a:xfrm>
              <a:off x="3787" y="482"/>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grpSp>
      <p:sp>
        <p:nvSpPr>
          <p:cNvPr id="19575" name="AutoShape 119"/>
          <p:cNvSpPr>
            <a:spLocks noChangeArrowheads="1"/>
          </p:cNvSpPr>
          <p:nvPr/>
        </p:nvSpPr>
        <p:spPr bwMode="auto">
          <a:xfrm rot="10800000">
            <a:off x="6096000" y="5087304"/>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9576" name="Text Box 120"/>
          <p:cNvSpPr txBox="1">
            <a:spLocks noChangeArrowheads="1"/>
          </p:cNvSpPr>
          <p:nvPr/>
        </p:nvSpPr>
        <p:spPr bwMode="auto">
          <a:xfrm>
            <a:off x="5375276" y="6168390"/>
            <a:ext cx="2016125" cy="523220"/>
          </a:xfrm>
          <a:prstGeom prst="rect">
            <a:avLst/>
          </a:prstGeom>
          <a:noFill/>
          <a:ln w="38100">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Arial" panose="020B0604020202090204" pitchFamily="34" charset="0"/>
                <a:ea typeface="仿宋_GB2312" pitchFamily="49" charset="-122"/>
              </a:rPr>
              <a:t> </a:t>
            </a:r>
            <a:r>
              <a:rPr lang="en-US" altLang="zh-CN" sz="2800" b="1" i="1">
                <a:solidFill>
                  <a:schemeClr val="tx1"/>
                </a:solidFill>
                <a:latin typeface="Times New Roman" panose="02020503050405090304" pitchFamily="18" charset="0"/>
                <a:ea typeface="宋体" pitchFamily="2" charset="-122"/>
              </a:rPr>
              <a:t>R</a:t>
            </a:r>
            <a:r>
              <a:rPr lang="en-US" altLang="zh-CN" sz="2800" b="1" baseline="-25000">
                <a:solidFill>
                  <a:schemeClr val="tx1"/>
                </a:solidFill>
                <a:latin typeface="Times New Roman" panose="02020503050405090304" pitchFamily="18" charset="0"/>
                <a:ea typeface="宋体" pitchFamily="2" charset="-122"/>
              </a:rPr>
              <a:t>ab</a:t>
            </a:r>
            <a:r>
              <a:rPr lang="zh-CN" altLang="en-US" sz="2800" b="1">
                <a:solidFill>
                  <a:schemeClr val="tx1"/>
                </a:solidFill>
                <a:latin typeface="Times New Roman" panose="02020503050405090304" pitchFamily="18" charset="0"/>
                <a:ea typeface="宋体" pitchFamily="2" charset="-122"/>
              </a:rPr>
              <a:t>＝</a:t>
            </a:r>
            <a:r>
              <a:rPr lang="en-US" altLang="zh-CN" sz="2800" b="1">
                <a:solidFill>
                  <a:schemeClr val="tx1"/>
                </a:solidFill>
                <a:latin typeface="宋体" pitchFamily="2" charset="-122"/>
                <a:ea typeface="宋体" pitchFamily="2" charset="-122"/>
              </a:rPr>
              <a:t>70</a:t>
            </a:r>
            <a:r>
              <a:rPr lang="en-US" altLang="zh-CN" sz="2800" b="1">
                <a:solidFill>
                  <a:schemeClr val="tx1"/>
                </a:solidFill>
                <a:latin typeface="宋体" pitchFamily="2" charset="-122"/>
                <a:ea typeface="宋体" pitchFamily="2" charset="-122"/>
                <a:sym typeface="Symbol" panose="05050102010706020507" pitchFamily="18" charset="2"/>
              </a:rPr>
              <a:t></a:t>
            </a:r>
            <a:endParaRPr lang="en-US" altLang="zh-CN" sz="2800" b="1">
              <a:solidFill>
                <a:schemeClr val="tx1"/>
              </a:solidFill>
              <a:latin typeface="宋体" pitchFamily="2" charset="-122"/>
              <a:ea typeface="宋体" pitchFamily="2" charset="-122"/>
              <a:sym typeface="Symbol" panose="05050102010706020507" pitchFamily="18" charset="2"/>
            </a:endParaRPr>
          </a:p>
        </p:txBody>
      </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1000" fill="hold"/>
                                        <p:tgtEl>
                                          <p:spTgt spid="19458"/>
                                        </p:tgtEl>
                                        <p:attrNameLst>
                                          <p:attrName>ppt_w</p:attrName>
                                        </p:attrNameLst>
                                      </p:cBhvr>
                                      <p:tavLst>
                                        <p:tav tm="0">
                                          <p:val>
                                            <p:fltVal val="0"/>
                                          </p:val>
                                        </p:tav>
                                        <p:tav tm="100000">
                                          <p:val>
                                            <p:strVal val="#ppt_w"/>
                                          </p:val>
                                        </p:tav>
                                      </p:tavLst>
                                    </p:anim>
                                    <p:anim calcmode="lin" valueType="num">
                                      <p:cBhvr>
                                        <p:cTn id="8" dur="1000" fill="hold"/>
                                        <p:tgtEl>
                                          <p:spTgt spid="19458"/>
                                        </p:tgtEl>
                                        <p:attrNameLst>
                                          <p:attrName>ppt_h</p:attrName>
                                        </p:attrNameLst>
                                      </p:cBhvr>
                                      <p:tavLst>
                                        <p:tav tm="0">
                                          <p:val>
                                            <p:fltVal val="0"/>
                                          </p:val>
                                        </p:tav>
                                        <p:tav tm="100000">
                                          <p:val>
                                            <p:strVal val="#ppt_h"/>
                                          </p:val>
                                        </p:tav>
                                      </p:tavLst>
                                    </p:anim>
                                    <p:anim calcmode="lin" valueType="num">
                                      <p:cBhvr>
                                        <p:cTn id="9" dur="1000" fill="hold"/>
                                        <p:tgtEl>
                                          <p:spTgt spid="1945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45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9497"/>
                                        </p:tgtEl>
                                        <p:attrNameLst>
                                          <p:attrName>style.visibility</p:attrName>
                                        </p:attrNameLst>
                                      </p:cBhvr>
                                      <p:to>
                                        <p:strVal val="visible"/>
                                      </p:to>
                                    </p:set>
                                    <p:animEffect transition="in" filter="wedge">
                                      <p:cBhvr>
                                        <p:cTn id="14" dur="2000"/>
                                        <p:tgtEl>
                                          <p:spTgt spid="19497"/>
                                        </p:tgtEl>
                                      </p:cBhvr>
                                    </p:animEffect>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19498"/>
                                        </p:tgtEl>
                                        <p:attrNameLst>
                                          <p:attrName>style.visibility</p:attrName>
                                        </p:attrNameLst>
                                      </p:cBhvr>
                                      <p:to>
                                        <p:strVal val="visible"/>
                                      </p:to>
                                    </p:set>
                                    <p:animEffect transition="in" filter="wipe(left)">
                                      <p:cBhvr>
                                        <p:cTn id="18" dur="500"/>
                                        <p:tgtEl>
                                          <p:spTgt spid="1949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9527"/>
                                        </p:tgtEl>
                                        <p:attrNameLst>
                                          <p:attrName>style.visibility</p:attrName>
                                        </p:attrNameLst>
                                      </p:cBhvr>
                                      <p:to>
                                        <p:strVal val="visible"/>
                                      </p:to>
                                    </p:set>
                                    <p:animEffect transition="in" filter="slide(fromLeft)">
                                      <p:cBhvr>
                                        <p:cTn id="23" dur="500"/>
                                        <p:tgtEl>
                                          <p:spTgt spid="19527"/>
                                        </p:tgtEl>
                                      </p:cBhvr>
                                    </p:animEffect>
                                  </p:childTnLst>
                                </p:cTn>
                              </p:par>
                            </p:childTnLst>
                          </p:cTn>
                        </p:par>
                        <p:par>
                          <p:cTn id="24" fill="hold">
                            <p:stCondLst>
                              <p:cond delay="500"/>
                            </p:stCondLst>
                            <p:childTnLst>
                              <p:par>
                                <p:cTn id="25" presetID="23" presetClass="entr" presetSubtype="16" fill="hold" nodeType="afterEffect">
                                  <p:stCondLst>
                                    <p:cond delay="0"/>
                                  </p:stCondLst>
                                  <p:childTnLst>
                                    <p:set>
                                      <p:cBhvr>
                                        <p:cTn id="26" dur="1" fill="hold">
                                          <p:stCondLst>
                                            <p:cond delay="0"/>
                                          </p:stCondLst>
                                        </p:cTn>
                                        <p:tgtEl>
                                          <p:spTgt spid="19552"/>
                                        </p:tgtEl>
                                        <p:attrNameLst>
                                          <p:attrName>style.visibility</p:attrName>
                                        </p:attrNameLst>
                                      </p:cBhvr>
                                      <p:to>
                                        <p:strVal val="visible"/>
                                      </p:to>
                                    </p:set>
                                    <p:anim calcmode="lin" valueType="num">
                                      <p:cBhvr>
                                        <p:cTn id="27" dur="2000" fill="hold"/>
                                        <p:tgtEl>
                                          <p:spTgt spid="19552"/>
                                        </p:tgtEl>
                                        <p:attrNameLst>
                                          <p:attrName>ppt_w</p:attrName>
                                        </p:attrNameLst>
                                      </p:cBhvr>
                                      <p:tavLst>
                                        <p:tav tm="0">
                                          <p:val>
                                            <p:fltVal val="0"/>
                                          </p:val>
                                        </p:tav>
                                        <p:tav tm="100000">
                                          <p:val>
                                            <p:strVal val="#ppt_w"/>
                                          </p:val>
                                        </p:tav>
                                      </p:tavLst>
                                    </p:anim>
                                    <p:anim calcmode="lin" valueType="num">
                                      <p:cBhvr>
                                        <p:cTn id="28" dur="2000" fill="hold"/>
                                        <p:tgtEl>
                                          <p:spTgt spid="19552"/>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nodeType="clickEffect">
                                  <p:stCondLst>
                                    <p:cond delay="0"/>
                                  </p:stCondLst>
                                  <p:childTnLst>
                                    <p:set>
                                      <p:cBhvr>
                                        <p:cTn id="32" dur="1" fill="hold">
                                          <p:stCondLst>
                                            <p:cond delay="0"/>
                                          </p:stCondLst>
                                        </p:cTn>
                                        <p:tgtEl>
                                          <p:spTgt spid="19550"/>
                                        </p:tgtEl>
                                        <p:attrNameLst>
                                          <p:attrName>style.visibility</p:attrName>
                                        </p:attrNameLst>
                                      </p:cBhvr>
                                      <p:to>
                                        <p:strVal val="visible"/>
                                      </p:to>
                                    </p:set>
                                    <p:animEffect transition="in" filter="slide(fromTop)">
                                      <p:cBhvr>
                                        <p:cTn id="33" dur="500"/>
                                        <p:tgtEl>
                                          <p:spTgt spid="19550"/>
                                        </p:tgtEl>
                                      </p:cBhvr>
                                    </p:animEffect>
                                  </p:childTnLst>
                                </p:cTn>
                              </p:par>
                            </p:childTnLst>
                          </p:cTn>
                        </p:par>
                        <p:par>
                          <p:cTn id="34" fill="hold">
                            <p:stCondLst>
                              <p:cond delay="500"/>
                            </p:stCondLst>
                            <p:childTnLst>
                              <p:par>
                                <p:cTn id="35" presetID="18" presetClass="entr" presetSubtype="6" fill="hold" nodeType="afterEffect">
                                  <p:stCondLst>
                                    <p:cond delay="0"/>
                                  </p:stCondLst>
                                  <p:childTnLst>
                                    <p:set>
                                      <p:cBhvr>
                                        <p:cTn id="36" dur="1" fill="hold">
                                          <p:stCondLst>
                                            <p:cond delay="0"/>
                                          </p:stCondLst>
                                        </p:cTn>
                                        <p:tgtEl>
                                          <p:spTgt spid="19551"/>
                                        </p:tgtEl>
                                        <p:attrNameLst>
                                          <p:attrName>style.visibility</p:attrName>
                                        </p:attrNameLst>
                                      </p:cBhvr>
                                      <p:to>
                                        <p:strVal val="visible"/>
                                      </p:to>
                                    </p:set>
                                    <p:animEffect transition="in" filter="strips(downRight)">
                                      <p:cBhvr>
                                        <p:cTn id="37" dur="3000"/>
                                        <p:tgtEl>
                                          <p:spTgt spid="1955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nodeType="clickEffect">
                                  <p:stCondLst>
                                    <p:cond delay="0"/>
                                  </p:stCondLst>
                                  <p:childTnLst>
                                    <p:set>
                                      <p:cBhvr>
                                        <p:cTn id="41" dur="1" fill="hold">
                                          <p:stCondLst>
                                            <p:cond delay="0"/>
                                          </p:stCondLst>
                                        </p:cTn>
                                        <p:tgtEl>
                                          <p:spTgt spid="19575"/>
                                        </p:tgtEl>
                                        <p:attrNameLst>
                                          <p:attrName>style.visibility</p:attrName>
                                        </p:attrNameLst>
                                      </p:cBhvr>
                                      <p:to>
                                        <p:strVal val="visible"/>
                                      </p:to>
                                    </p:set>
                                    <p:animEffect transition="in" filter="slide(fromRight)">
                                      <p:cBhvr>
                                        <p:cTn id="42" dur="500"/>
                                        <p:tgtEl>
                                          <p:spTgt spid="19575"/>
                                        </p:tgtEl>
                                      </p:cBhvr>
                                    </p:animEffect>
                                  </p:childTnLst>
                                </p:cTn>
                              </p:par>
                            </p:childTnLst>
                          </p:cTn>
                        </p:par>
                        <p:par>
                          <p:cTn id="43" fill="hold">
                            <p:stCondLst>
                              <p:cond delay="500"/>
                            </p:stCondLst>
                            <p:childTnLst>
                              <p:par>
                                <p:cTn id="44" presetID="17" presetClass="entr" presetSubtype="10" fill="hold" nodeType="afterEffect">
                                  <p:stCondLst>
                                    <p:cond delay="0"/>
                                  </p:stCondLst>
                                  <p:childTnLst>
                                    <p:set>
                                      <p:cBhvr>
                                        <p:cTn id="45" dur="1" fill="hold">
                                          <p:stCondLst>
                                            <p:cond delay="0"/>
                                          </p:stCondLst>
                                        </p:cTn>
                                        <p:tgtEl>
                                          <p:spTgt spid="19574"/>
                                        </p:tgtEl>
                                        <p:attrNameLst>
                                          <p:attrName>style.visibility</p:attrName>
                                        </p:attrNameLst>
                                      </p:cBhvr>
                                      <p:to>
                                        <p:strVal val="visible"/>
                                      </p:to>
                                    </p:set>
                                    <p:anim calcmode="lin" valueType="num">
                                      <p:cBhvr>
                                        <p:cTn id="46" dur="500" fill="hold"/>
                                        <p:tgtEl>
                                          <p:spTgt spid="19574"/>
                                        </p:tgtEl>
                                        <p:attrNameLst>
                                          <p:attrName>ppt_w</p:attrName>
                                        </p:attrNameLst>
                                      </p:cBhvr>
                                      <p:tavLst>
                                        <p:tav tm="0">
                                          <p:val>
                                            <p:fltVal val="0"/>
                                          </p:val>
                                        </p:tav>
                                        <p:tav tm="100000">
                                          <p:val>
                                            <p:strVal val="#ppt_w"/>
                                          </p:val>
                                        </p:tav>
                                      </p:tavLst>
                                    </p:anim>
                                    <p:anim calcmode="lin" valueType="num">
                                      <p:cBhvr>
                                        <p:cTn id="47" dur="500" fill="hold"/>
                                        <p:tgtEl>
                                          <p:spTgt spid="1957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51" presetClass="entr" presetSubtype="0" fill="hold" nodeType="clickEffect">
                                  <p:stCondLst>
                                    <p:cond delay="0"/>
                                  </p:stCondLst>
                                  <p:childTnLst>
                                    <p:set>
                                      <p:cBhvr>
                                        <p:cTn id="51" dur="1" fill="hold">
                                          <p:stCondLst>
                                            <p:cond delay="0"/>
                                          </p:stCondLst>
                                        </p:cTn>
                                        <p:tgtEl>
                                          <p:spTgt spid="19576"/>
                                        </p:tgtEl>
                                        <p:attrNameLst>
                                          <p:attrName>style.visibility</p:attrName>
                                        </p:attrNameLst>
                                      </p:cBhvr>
                                      <p:to>
                                        <p:strVal val="visible"/>
                                      </p:to>
                                    </p:set>
                                    <p:animEffect transition="in" filter="fade">
                                      <p:cBhvr>
                                        <p:cTn id="52" dur="770" decel="100000"/>
                                        <p:tgtEl>
                                          <p:spTgt spid="19576"/>
                                        </p:tgtEl>
                                      </p:cBhvr>
                                    </p:animEffect>
                                    <p:animScale>
                                      <p:cBhvr>
                                        <p:cTn id="53" dur="770" decel="100000"/>
                                        <p:tgtEl>
                                          <p:spTgt spid="19576"/>
                                        </p:tgtEl>
                                      </p:cBhvr>
                                      <p:from x="10000" y="10000"/>
                                      <p:to x="200000" y="450000"/>
                                    </p:animScale>
                                    <p:animScale>
                                      <p:cBhvr>
                                        <p:cTn id="54" dur="1230" accel="100000" fill="hold">
                                          <p:stCondLst>
                                            <p:cond delay="770"/>
                                          </p:stCondLst>
                                        </p:cTn>
                                        <p:tgtEl>
                                          <p:spTgt spid="19576"/>
                                        </p:tgtEl>
                                      </p:cBhvr>
                                      <p:from x="200000" y="450000"/>
                                      <p:to x="100000" y="100000"/>
                                    </p:animScale>
                                    <p:set>
                                      <p:cBhvr>
                                        <p:cTn id="55" dur="770" fill="hold"/>
                                        <p:tgtEl>
                                          <p:spTgt spid="19576"/>
                                        </p:tgtEl>
                                        <p:attrNameLst>
                                          <p:attrName>ppt_x</p:attrName>
                                        </p:attrNameLst>
                                      </p:cBhvr>
                                      <p:to>
                                        <p:strVal val="(0.5)"/>
                                      </p:to>
                                    </p:set>
                                    <p:anim from="(0.5)" to="(#ppt_x)" calcmode="lin" valueType="num">
                                      <p:cBhvr>
                                        <p:cTn id="56" dur="1230" accel="100000" fill="hold">
                                          <p:stCondLst>
                                            <p:cond delay="770"/>
                                          </p:stCondLst>
                                        </p:cTn>
                                        <p:tgtEl>
                                          <p:spTgt spid="19576"/>
                                        </p:tgtEl>
                                        <p:attrNameLst>
                                          <p:attrName>ppt_x</p:attrName>
                                        </p:attrNameLst>
                                      </p:cBhvr>
                                    </p:anim>
                                    <p:set>
                                      <p:cBhvr>
                                        <p:cTn id="57" dur="770" fill="hold"/>
                                        <p:tgtEl>
                                          <p:spTgt spid="19576"/>
                                        </p:tgtEl>
                                        <p:attrNameLst>
                                          <p:attrName>ppt_y</p:attrName>
                                        </p:attrNameLst>
                                      </p:cBhvr>
                                      <p:to>
                                        <p:strVal val="(#ppt_y+0.4)"/>
                                      </p:to>
                                    </p:set>
                                    <p:anim from="(#ppt_y+0.4)" to="(#ppt_y)" calcmode="lin" valueType="num">
                                      <p:cBhvr>
                                        <p:cTn id="58" dur="1230" accel="100000" fill="hold">
                                          <p:stCondLst>
                                            <p:cond delay="770"/>
                                          </p:stCondLst>
                                        </p:cTn>
                                        <p:tgtEl>
                                          <p:spTgt spid="1957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autoUpdateAnimBg="0"/>
      <p:bldP spid="19498" grpId="0" autoUpdateAnimBg="0"/>
      <p:bldP spid="19576"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992313" y="719456"/>
            <a:ext cx="647700"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a:t>例</a:t>
            </a:r>
            <a:endParaRPr lang="zh-CN" altLang="en-US"/>
          </a:p>
        </p:txBody>
      </p:sp>
      <p:grpSp>
        <p:nvGrpSpPr>
          <p:cNvPr id="18497" name="Group 65"/>
          <p:cNvGrpSpPr/>
          <p:nvPr/>
        </p:nvGrpSpPr>
        <p:grpSpPr bwMode="auto">
          <a:xfrm>
            <a:off x="2063750" y="1367156"/>
            <a:ext cx="3022600" cy="3140075"/>
            <a:chOff x="1202" y="91"/>
            <a:chExt cx="1904" cy="1978"/>
          </a:xfrm>
        </p:grpSpPr>
        <p:sp>
          <p:nvSpPr>
            <p:cNvPr id="18436" name="Oval 4"/>
            <p:cNvSpPr>
              <a:spLocks noChangeArrowheads="1"/>
            </p:cNvSpPr>
            <p:nvPr/>
          </p:nvSpPr>
          <p:spPr bwMode="auto">
            <a:xfrm>
              <a:off x="2018" y="43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37" name="Oval 5"/>
            <p:cNvSpPr>
              <a:spLocks noChangeArrowheads="1"/>
            </p:cNvSpPr>
            <p:nvPr/>
          </p:nvSpPr>
          <p:spPr bwMode="auto">
            <a:xfrm>
              <a:off x="2018" y="572"/>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38" name="Text Box 6"/>
            <p:cNvSpPr txBox="1">
              <a:spLocks noChangeArrowheads="1"/>
            </p:cNvSpPr>
            <p:nvPr/>
          </p:nvSpPr>
          <p:spPr bwMode="auto">
            <a:xfrm>
              <a:off x="1565" y="557"/>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39" name="Text Box 7"/>
            <p:cNvSpPr txBox="1">
              <a:spLocks noChangeArrowheads="1"/>
            </p:cNvSpPr>
            <p:nvPr/>
          </p:nvSpPr>
          <p:spPr bwMode="auto">
            <a:xfrm>
              <a:off x="2608" y="255"/>
              <a:ext cx="4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40" name="Text Box 8"/>
            <p:cNvSpPr txBox="1">
              <a:spLocks noChangeArrowheads="1"/>
            </p:cNvSpPr>
            <p:nvPr/>
          </p:nvSpPr>
          <p:spPr bwMode="auto">
            <a:xfrm>
              <a:off x="2109" y="43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8441" name="Text Box 9"/>
            <p:cNvSpPr txBox="1">
              <a:spLocks noChangeArrowheads="1"/>
            </p:cNvSpPr>
            <p:nvPr/>
          </p:nvSpPr>
          <p:spPr bwMode="auto">
            <a:xfrm>
              <a:off x="2109" y="21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8451" name="Text Box 19"/>
            <p:cNvSpPr txBox="1">
              <a:spLocks noChangeArrowheads="1"/>
            </p:cNvSpPr>
            <p:nvPr/>
          </p:nvSpPr>
          <p:spPr bwMode="auto">
            <a:xfrm>
              <a:off x="1224" y="164"/>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52" name="Rectangle 20"/>
            <p:cNvSpPr>
              <a:spLocks noChangeArrowheads="1"/>
            </p:cNvSpPr>
            <p:nvPr/>
          </p:nvSpPr>
          <p:spPr bwMode="auto">
            <a:xfrm rot="2739846">
              <a:off x="1447" y="330"/>
              <a:ext cx="1256" cy="1202"/>
            </a:xfrm>
            <a:prstGeom prst="rect">
              <a:avLst/>
            </a:prstGeom>
            <a:noFill/>
            <a:ln w="38100">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53" name="Line 21"/>
            <p:cNvSpPr>
              <a:spLocks noChangeShapeType="1"/>
            </p:cNvSpPr>
            <p:nvPr/>
          </p:nvSpPr>
          <p:spPr bwMode="auto">
            <a:xfrm>
              <a:off x="2064" y="91"/>
              <a:ext cx="0" cy="345"/>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4" name="Line 22"/>
            <p:cNvSpPr>
              <a:spLocks noChangeShapeType="1"/>
            </p:cNvSpPr>
            <p:nvPr/>
          </p:nvSpPr>
          <p:spPr bwMode="auto">
            <a:xfrm>
              <a:off x="2064" y="663"/>
              <a:ext cx="0" cy="1089"/>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5" name="Line 23"/>
            <p:cNvSpPr>
              <a:spLocks noChangeShapeType="1"/>
            </p:cNvSpPr>
            <p:nvPr/>
          </p:nvSpPr>
          <p:spPr bwMode="auto">
            <a:xfrm>
              <a:off x="1202" y="890"/>
              <a:ext cx="862"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6" name="Line 24"/>
            <p:cNvSpPr>
              <a:spLocks noChangeShapeType="1"/>
            </p:cNvSpPr>
            <p:nvPr/>
          </p:nvSpPr>
          <p:spPr bwMode="auto">
            <a:xfrm>
              <a:off x="1202" y="890"/>
              <a:ext cx="0" cy="117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7" name="Line 25"/>
            <p:cNvSpPr>
              <a:spLocks noChangeShapeType="1"/>
            </p:cNvSpPr>
            <p:nvPr/>
          </p:nvSpPr>
          <p:spPr bwMode="auto">
            <a:xfrm>
              <a:off x="1202" y="2069"/>
              <a:ext cx="1723"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8" name="Line 26"/>
            <p:cNvSpPr>
              <a:spLocks noChangeShapeType="1"/>
            </p:cNvSpPr>
            <p:nvPr/>
          </p:nvSpPr>
          <p:spPr bwMode="auto">
            <a:xfrm>
              <a:off x="2925" y="935"/>
              <a:ext cx="0" cy="1134"/>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450" name="Rectangle 18"/>
            <p:cNvSpPr>
              <a:spLocks noChangeArrowheads="1"/>
            </p:cNvSpPr>
            <p:nvPr/>
          </p:nvSpPr>
          <p:spPr bwMode="auto">
            <a:xfrm rot="-2623656">
              <a:off x="2465" y="375"/>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49" name="Rectangle 17"/>
            <p:cNvSpPr>
              <a:spLocks noChangeArrowheads="1"/>
            </p:cNvSpPr>
            <p:nvPr/>
          </p:nvSpPr>
          <p:spPr bwMode="auto">
            <a:xfrm rot="2715372">
              <a:off x="2486" y="1162"/>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59" name="Rectangle 27"/>
            <p:cNvSpPr>
              <a:spLocks noChangeArrowheads="1"/>
            </p:cNvSpPr>
            <p:nvPr/>
          </p:nvSpPr>
          <p:spPr bwMode="auto">
            <a:xfrm rot="-2623656">
              <a:off x="1541" y="1179"/>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63" name="Text Box 31"/>
            <p:cNvSpPr txBox="1">
              <a:spLocks noChangeArrowheads="1"/>
            </p:cNvSpPr>
            <p:nvPr/>
          </p:nvSpPr>
          <p:spPr bwMode="auto">
            <a:xfrm>
              <a:off x="1247" y="1298"/>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64" name="Text Box 32"/>
            <p:cNvSpPr txBox="1">
              <a:spLocks noChangeArrowheads="1"/>
            </p:cNvSpPr>
            <p:nvPr/>
          </p:nvSpPr>
          <p:spPr bwMode="auto">
            <a:xfrm>
              <a:off x="2517" y="1344"/>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76" name="Text Box 44"/>
            <p:cNvSpPr txBox="1">
              <a:spLocks noChangeArrowheads="1"/>
            </p:cNvSpPr>
            <p:nvPr/>
          </p:nvSpPr>
          <p:spPr bwMode="auto">
            <a:xfrm>
              <a:off x="2109" y="1117"/>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7</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477" name="Rectangle 45"/>
            <p:cNvSpPr>
              <a:spLocks noChangeArrowheads="1"/>
            </p:cNvSpPr>
            <p:nvPr/>
          </p:nvSpPr>
          <p:spPr bwMode="auto">
            <a:xfrm rot="2715372">
              <a:off x="1565" y="300"/>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78" name="Rectangle 46"/>
            <p:cNvSpPr>
              <a:spLocks noChangeArrowheads="1"/>
            </p:cNvSpPr>
            <p:nvPr/>
          </p:nvSpPr>
          <p:spPr bwMode="auto">
            <a:xfrm>
              <a:off x="1565" y="824"/>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479" name="Rectangle 47"/>
            <p:cNvSpPr>
              <a:spLocks noChangeArrowheads="1"/>
            </p:cNvSpPr>
            <p:nvPr/>
          </p:nvSpPr>
          <p:spPr bwMode="auto">
            <a:xfrm>
              <a:off x="1973" y="1162"/>
              <a:ext cx="181" cy="28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sp>
        <p:nvSpPr>
          <p:cNvPr id="18498" name="Text Box 66"/>
          <p:cNvSpPr txBox="1">
            <a:spLocks noChangeArrowheads="1"/>
          </p:cNvSpPr>
          <p:nvPr/>
        </p:nvSpPr>
        <p:spPr bwMode="auto">
          <a:xfrm>
            <a:off x="3071814" y="646431"/>
            <a:ext cx="1512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800" b="1">
                <a:solidFill>
                  <a:srgbClr val="FF0000"/>
                </a:solidFill>
                <a:latin typeface="Arial" panose="020B0604020202090204" pitchFamily="34" charset="0"/>
                <a:ea typeface="仿宋_GB2312" pitchFamily="49" charset="-122"/>
              </a:rPr>
              <a:t>求</a:t>
            </a:r>
            <a:r>
              <a:rPr lang="en-US" altLang="zh-CN" sz="2800" b="1">
                <a:solidFill>
                  <a:srgbClr val="FF0000"/>
                </a:solidFill>
                <a:latin typeface="Arial" panose="020B0604020202090204" pitchFamily="34" charset="0"/>
                <a:ea typeface="仿宋_GB2312" pitchFamily="49" charset="-122"/>
              </a:rPr>
              <a:t>:  </a:t>
            </a:r>
            <a:r>
              <a:rPr lang="en-US" altLang="zh-CN" sz="2800" b="1" i="1">
                <a:solidFill>
                  <a:srgbClr val="FF0000"/>
                </a:solidFill>
                <a:latin typeface="Times New Roman" panose="02020503050405090304" pitchFamily="18" charset="0"/>
                <a:ea typeface="宋体" pitchFamily="2" charset="-122"/>
              </a:rPr>
              <a:t>R</a:t>
            </a:r>
            <a:r>
              <a:rPr lang="en-US" altLang="zh-CN" sz="2800" b="1" baseline="-25000">
                <a:solidFill>
                  <a:srgbClr val="FF0000"/>
                </a:solidFill>
                <a:latin typeface="Times New Roman" panose="02020503050405090304" pitchFamily="18" charset="0"/>
                <a:ea typeface="宋体" pitchFamily="2" charset="-122"/>
              </a:rPr>
              <a:t>ab</a:t>
            </a:r>
            <a:endParaRPr lang="en-US" altLang="zh-CN" sz="2800" b="1" baseline="-25000">
              <a:solidFill>
                <a:srgbClr val="FF0000"/>
              </a:solidFill>
              <a:latin typeface="Times New Roman" panose="02020503050405090304" pitchFamily="18" charset="0"/>
              <a:ea typeface="宋体" pitchFamily="2" charset="-122"/>
            </a:endParaRPr>
          </a:p>
        </p:txBody>
      </p:sp>
      <p:sp>
        <p:nvSpPr>
          <p:cNvPr id="18499" name="AutoShape 67"/>
          <p:cNvSpPr>
            <a:spLocks noChangeArrowheads="1"/>
          </p:cNvSpPr>
          <p:nvPr/>
        </p:nvSpPr>
        <p:spPr bwMode="auto">
          <a:xfrm>
            <a:off x="5880100" y="2807019"/>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18563" name="Group 131"/>
          <p:cNvGrpSpPr/>
          <p:nvPr/>
        </p:nvGrpSpPr>
        <p:grpSpPr bwMode="auto">
          <a:xfrm>
            <a:off x="7751763" y="4102419"/>
            <a:ext cx="2087562" cy="2663825"/>
            <a:chOff x="2699" y="2115"/>
            <a:chExt cx="1315" cy="1678"/>
          </a:xfrm>
        </p:grpSpPr>
        <p:sp>
          <p:nvSpPr>
            <p:cNvPr id="18526" name="Line 94"/>
            <p:cNvSpPr>
              <a:spLocks noChangeShapeType="1"/>
            </p:cNvSpPr>
            <p:nvPr/>
          </p:nvSpPr>
          <p:spPr bwMode="auto">
            <a:xfrm>
              <a:off x="2699" y="2886"/>
              <a:ext cx="862" cy="907"/>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25" name="Line 93"/>
            <p:cNvSpPr>
              <a:spLocks noChangeShapeType="1"/>
            </p:cNvSpPr>
            <p:nvPr/>
          </p:nvSpPr>
          <p:spPr bwMode="auto">
            <a:xfrm flipV="1">
              <a:off x="2744" y="2115"/>
              <a:ext cx="816" cy="771"/>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01" name="Oval 69"/>
            <p:cNvSpPr>
              <a:spLocks noChangeArrowheads="1"/>
            </p:cNvSpPr>
            <p:nvPr/>
          </p:nvSpPr>
          <p:spPr bwMode="auto">
            <a:xfrm>
              <a:off x="3560" y="2460"/>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02" name="Oval 70"/>
            <p:cNvSpPr>
              <a:spLocks noChangeArrowheads="1"/>
            </p:cNvSpPr>
            <p:nvPr/>
          </p:nvSpPr>
          <p:spPr bwMode="auto">
            <a:xfrm>
              <a:off x="3560" y="259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03" name="Text Box 71"/>
            <p:cNvSpPr txBox="1">
              <a:spLocks noChangeArrowheads="1"/>
            </p:cNvSpPr>
            <p:nvPr/>
          </p:nvSpPr>
          <p:spPr bwMode="auto">
            <a:xfrm>
              <a:off x="3107" y="2581"/>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05" name="Text Box 73"/>
            <p:cNvSpPr txBox="1">
              <a:spLocks noChangeArrowheads="1"/>
            </p:cNvSpPr>
            <p:nvPr/>
          </p:nvSpPr>
          <p:spPr bwMode="auto">
            <a:xfrm>
              <a:off x="3651" y="246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8506" name="Text Box 74"/>
            <p:cNvSpPr txBox="1">
              <a:spLocks noChangeArrowheads="1"/>
            </p:cNvSpPr>
            <p:nvPr/>
          </p:nvSpPr>
          <p:spPr bwMode="auto">
            <a:xfrm>
              <a:off x="3651" y="223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8507" name="Text Box 75"/>
            <p:cNvSpPr txBox="1">
              <a:spLocks noChangeArrowheads="1"/>
            </p:cNvSpPr>
            <p:nvPr/>
          </p:nvSpPr>
          <p:spPr bwMode="auto">
            <a:xfrm>
              <a:off x="2766" y="2188"/>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4</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09" name="Line 77"/>
            <p:cNvSpPr>
              <a:spLocks noChangeShapeType="1"/>
            </p:cNvSpPr>
            <p:nvPr/>
          </p:nvSpPr>
          <p:spPr bwMode="auto">
            <a:xfrm>
              <a:off x="3606" y="2115"/>
              <a:ext cx="0" cy="345"/>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10" name="Line 78"/>
            <p:cNvSpPr>
              <a:spLocks noChangeShapeType="1"/>
            </p:cNvSpPr>
            <p:nvPr/>
          </p:nvSpPr>
          <p:spPr bwMode="auto">
            <a:xfrm>
              <a:off x="3606" y="2687"/>
              <a:ext cx="0" cy="1089"/>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11" name="Line 79"/>
            <p:cNvSpPr>
              <a:spLocks noChangeShapeType="1"/>
            </p:cNvSpPr>
            <p:nvPr/>
          </p:nvSpPr>
          <p:spPr bwMode="auto">
            <a:xfrm>
              <a:off x="2744" y="2914"/>
              <a:ext cx="862"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17" name="Rectangle 85"/>
            <p:cNvSpPr>
              <a:spLocks noChangeArrowheads="1"/>
            </p:cNvSpPr>
            <p:nvPr/>
          </p:nvSpPr>
          <p:spPr bwMode="auto">
            <a:xfrm rot="-2623656">
              <a:off x="3083" y="3203"/>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18" name="Text Box 86"/>
            <p:cNvSpPr txBox="1">
              <a:spLocks noChangeArrowheads="1"/>
            </p:cNvSpPr>
            <p:nvPr/>
          </p:nvSpPr>
          <p:spPr bwMode="auto">
            <a:xfrm>
              <a:off x="2789" y="3322"/>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sym typeface="Symbol" panose="05050102010706020507" pitchFamily="18" charset="2"/>
                </a:rPr>
                <a:t>3</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20" name="Text Box 88"/>
            <p:cNvSpPr txBox="1">
              <a:spLocks noChangeArrowheads="1"/>
            </p:cNvSpPr>
            <p:nvPr/>
          </p:nvSpPr>
          <p:spPr bwMode="auto">
            <a:xfrm>
              <a:off x="3651" y="3141"/>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7</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21" name="Rectangle 89"/>
            <p:cNvSpPr>
              <a:spLocks noChangeArrowheads="1"/>
            </p:cNvSpPr>
            <p:nvPr/>
          </p:nvSpPr>
          <p:spPr bwMode="auto">
            <a:xfrm rot="2715372">
              <a:off x="3107" y="2324"/>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22" name="Rectangle 90"/>
            <p:cNvSpPr>
              <a:spLocks noChangeArrowheads="1"/>
            </p:cNvSpPr>
            <p:nvPr/>
          </p:nvSpPr>
          <p:spPr bwMode="auto">
            <a:xfrm>
              <a:off x="3107" y="2848"/>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23" name="Rectangle 91"/>
            <p:cNvSpPr>
              <a:spLocks noChangeArrowheads="1"/>
            </p:cNvSpPr>
            <p:nvPr/>
          </p:nvSpPr>
          <p:spPr bwMode="auto">
            <a:xfrm>
              <a:off x="3515" y="3186"/>
              <a:ext cx="181" cy="28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24" name="Line 92"/>
            <p:cNvSpPr>
              <a:spLocks noChangeShapeType="1"/>
            </p:cNvSpPr>
            <p:nvPr/>
          </p:nvSpPr>
          <p:spPr bwMode="auto">
            <a:xfrm flipH="1">
              <a:off x="2744" y="2115"/>
              <a:ext cx="862" cy="77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grpSp>
        <p:nvGrpSpPr>
          <p:cNvPr id="18534" name="Group 102"/>
          <p:cNvGrpSpPr/>
          <p:nvPr/>
        </p:nvGrpSpPr>
        <p:grpSpPr bwMode="auto">
          <a:xfrm>
            <a:off x="7319964" y="719455"/>
            <a:ext cx="2663825" cy="3240088"/>
            <a:chOff x="2835" y="164"/>
            <a:chExt cx="1678" cy="2041"/>
          </a:xfrm>
        </p:grpSpPr>
        <p:sp>
          <p:nvSpPr>
            <p:cNvPr id="18535" name="Line 103"/>
            <p:cNvSpPr>
              <a:spLocks noChangeShapeType="1"/>
            </p:cNvSpPr>
            <p:nvPr/>
          </p:nvSpPr>
          <p:spPr bwMode="auto">
            <a:xfrm>
              <a:off x="3016" y="1570"/>
              <a:ext cx="590" cy="635"/>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36" name="Line 104"/>
            <p:cNvSpPr>
              <a:spLocks noChangeShapeType="1"/>
            </p:cNvSpPr>
            <p:nvPr/>
          </p:nvSpPr>
          <p:spPr bwMode="auto">
            <a:xfrm>
              <a:off x="3198" y="1117"/>
              <a:ext cx="862" cy="907"/>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37" name="Line 105"/>
            <p:cNvSpPr>
              <a:spLocks noChangeShapeType="1"/>
            </p:cNvSpPr>
            <p:nvPr/>
          </p:nvSpPr>
          <p:spPr bwMode="auto">
            <a:xfrm flipV="1">
              <a:off x="3243" y="346"/>
              <a:ext cx="816" cy="771"/>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38" name="Oval 106"/>
            <p:cNvSpPr>
              <a:spLocks noChangeArrowheads="1"/>
            </p:cNvSpPr>
            <p:nvPr/>
          </p:nvSpPr>
          <p:spPr bwMode="auto">
            <a:xfrm>
              <a:off x="4059" y="691"/>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39" name="Oval 107"/>
            <p:cNvSpPr>
              <a:spLocks noChangeArrowheads="1"/>
            </p:cNvSpPr>
            <p:nvPr/>
          </p:nvSpPr>
          <p:spPr bwMode="auto">
            <a:xfrm>
              <a:off x="4059" y="827"/>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40" name="Text Box 108"/>
            <p:cNvSpPr txBox="1">
              <a:spLocks noChangeArrowheads="1"/>
            </p:cNvSpPr>
            <p:nvPr/>
          </p:nvSpPr>
          <p:spPr bwMode="auto">
            <a:xfrm>
              <a:off x="3606" y="812"/>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41" name="Text Box 109"/>
            <p:cNvSpPr txBox="1">
              <a:spLocks noChangeArrowheads="1"/>
            </p:cNvSpPr>
            <p:nvPr/>
          </p:nvSpPr>
          <p:spPr bwMode="auto">
            <a:xfrm>
              <a:off x="2835" y="164"/>
              <a:ext cx="4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20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42" name="Text Box 110"/>
            <p:cNvSpPr txBox="1">
              <a:spLocks noChangeArrowheads="1"/>
            </p:cNvSpPr>
            <p:nvPr/>
          </p:nvSpPr>
          <p:spPr bwMode="auto">
            <a:xfrm>
              <a:off x="4150" y="691"/>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8543" name="Text Box 111"/>
            <p:cNvSpPr txBox="1">
              <a:spLocks noChangeArrowheads="1"/>
            </p:cNvSpPr>
            <p:nvPr/>
          </p:nvSpPr>
          <p:spPr bwMode="auto">
            <a:xfrm>
              <a:off x="4150" y="465"/>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8544" name="Text Box 112"/>
            <p:cNvSpPr txBox="1">
              <a:spLocks noChangeArrowheads="1"/>
            </p:cNvSpPr>
            <p:nvPr/>
          </p:nvSpPr>
          <p:spPr bwMode="auto">
            <a:xfrm>
              <a:off x="3265" y="419"/>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45" name="Line 113"/>
            <p:cNvSpPr>
              <a:spLocks noChangeShapeType="1"/>
            </p:cNvSpPr>
            <p:nvPr/>
          </p:nvSpPr>
          <p:spPr bwMode="auto">
            <a:xfrm>
              <a:off x="4105" y="346"/>
              <a:ext cx="0" cy="345"/>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46" name="Line 114"/>
            <p:cNvSpPr>
              <a:spLocks noChangeShapeType="1"/>
            </p:cNvSpPr>
            <p:nvPr/>
          </p:nvSpPr>
          <p:spPr bwMode="auto">
            <a:xfrm>
              <a:off x="4105" y="918"/>
              <a:ext cx="0" cy="1089"/>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47" name="Line 115"/>
            <p:cNvSpPr>
              <a:spLocks noChangeShapeType="1"/>
            </p:cNvSpPr>
            <p:nvPr/>
          </p:nvSpPr>
          <p:spPr bwMode="auto">
            <a:xfrm>
              <a:off x="3243" y="1145"/>
              <a:ext cx="862"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48" name="Rectangle 116"/>
            <p:cNvSpPr>
              <a:spLocks noChangeArrowheads="1"/>
            </p:cNvSpPr>
            <p:nvPr/>
          </p:nvSpPr>
          <p:spPr bwMode="auto">
            <a:xfrm rot="-2623656">
              <a:off x="3219" y="1752"/>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49" name="Rectangle 117"/>
            <p:cNvSpPr>
              <a:spLocks noChangeArrowheads="1"/>
            </p:cNvSpPr>
            <p:nvPr/>
          </p:nvSpPr>
          <p:spPr bwMode="auto">
            <a:xfrm rot="-2623656">
              <a:off x="3582" y="1434"/>
              <a:ext cx="160" cy="30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50" name="Text Box 118"/>
            <p:cNvSpPr txBox="1">
              <a:spLocks noChangeArrowheads="1"/>
            </p:cNvSpPr>
            <p:nvPr/>
          </p:nvSpPr>
          <p:spPr bwMode="auto">
            <a:xfrm>
              <a:off x="3288" y="1553"/>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51" name="Text Box 119"/>
            <p:cNvSpPr txBox="1">
              <a:spLocks noChangeArrowheads="1"/>
            </p:cNvSpPr>
            <p:nvPr/>
          </p:nvSpPr>
          <p:spPr bwMode="auto">
            <a:xfrm>
              <a:off x="2925" y="1888"/>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6</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52" name="Text Box 120"/>
            <p:cNvSpPr txBox="1">
              <a:spLocks noChangeArrowheads="1"/>
            </p:cNvSpPr>
            <p:nvPr/>
          </p:nvSpPr>
          <p:spPr bwMode="auto">
            <a:xfrm>
              <a:off x="4150" y="1372"/>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7</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53" name="Rectangle 121"/>
            <p:cNvSpPr>
              <a:spLocks noChangeArrowheads="1"/>
            </p:cNvSpPr>
            <p:nvPr/>
          </p:nvSpPr>
          <p:spPr bwMode="auto">
            <a:xfrm rot="2715372">
              <a:off x="3606" y="555"/>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54" name="Rectangle 122"/>
            <p:cNvSpPr>
              <a:spLocks noChangeArrowheads="1"/>
            </p:cNvSpPr>
            <p:nvPr/>
          </p:nvSpPr>
          <p:spPr bwMode="auto">
            <a:xfrm>
              <a:off x="3606" y="1079"/>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55" name="Rectangle 123"/>
            <p:cNvSpPr>
              <a:spLocks noChangeArrowheads="1"/>
            </p:cNvSpPr>
            <p:nvPr/>
          </p:nvSpPr>
          <p:spPr bwMode="auto">
            <a:xfrm>
              <a:off x="4014" y="1417"/>
              <a:ext cx="181" cy="28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56" name="Line 124"/>
            <p:cNvSpPr>
              <a:spLocks noChangeShapeType="1"/>
            </p:cNvSpPr>
            <p:nvPr/>
          </p:nvSpPr>
          <p:spPr bwMode="auto">
            <a:xfrm flipH="1">
              <a:off x="3243" y="346"/>
              <a:ext cx="862" cy="77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57" name="Line 125"/>
            <p:cNvSpPr>
              <a:spLocks noChangeShapeType="1"/>
            </p:cNvSpPr>
            <p:nvPr/>
          </p:nvSpPr>
          <p:spPr bwMode="auto">
            <a:xfrm flipH="1">
              <a:off x="3016" y="1117"/>
              <a:ext cx="227"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58" name="Line 126"/>
            <p:cNvSpPr>
              <a:spLocks noChangeShapeType="1"/>
            </p:cNvSpPr>
            <p:nvPr/>
          </p:nvSpPr>
          <p:spPr bwMode="auto">
            <a:xfrm flipH="1">
              <a:off x="3606" y="1979"/>
              <a:ext cx="499" cy="22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59" name="Line 127"/>
            <p:cNvSpPr>
              <a:spLocks noChangeShapeType="1"/>
            </p:cNvSpPr>
            <p:nvPr/>
          </p:nvSpPr>
          <p:spPr bwMode="auto">
            <a:xfrm flipV="1">
              <a:off x="3107" y="210"/>
              <a:ext cx="499" cy="40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60" name="Rectangle 128"/>
            <p:cNvSpPr>
              <a:spLocks noChangeArrowheads="1"/>
            </p:cNvSpPr>
            <p:nvPr/>
          </p:nvSpPr>
          <p:spPr bwMode="auto">
            <a:xfrm rot="2715372">
              <a:off x="3289" y="209"/>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61" name="Line 129"/>
            <p:cNvSpPr>
              <a:spLocks noChangeShapeType="1"/>
            </p:cNvSpPr>
            <p:nvPr/>
          </p:nvSpPr>
          <p:spPr bwMode="auto">
            <a:xfrm>
              <a:off x="3107" y="618"/>
              <a:ext cx="136"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62" name="Line 130"/>
            <p:cNvSpPr>
              <a:spLocks noChangeShapeType="1"/>
            </p:cNvSpPr>
            <p:nvPr/>
          </p:nvSpPr>
          <p:spPr bwMode="auto">
            <a:xfrm>
              <a:off x="3606" y="210"/>
              <a:ext cx="499" cy="13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grpSp>
      <p:sp>
        <p:nvSpPr>
          <p:cNvPr id="18564" name="AutoShape 132"/>
          <p:cNvSpPr>
            <a:spLocks noChangeArrowheads="1"/>
          </p:cNvSpPr>
          <p:nvPr/>
        </p:nvSpPr>
        <p:spPr bwMode="auto">
          <a:xfrm rot="5400000">
            <a:off x="9407526" y="3888106"/>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18586" name="Group 154"/>
          <p:cNvGrpSpPr/>
          <p:nvPr/>
        </p:nvGrpSpPr>
        <p:grpSpPr bwMode="auto">
          <a:xfrm>
            <a:off x="4511676" y="4554856"/>
            <a:ext cx="1800225" cy="2284413"/>
            <a:chOff x="1111" y="2642"/>
            <a:chExt cx="1134" cy="1439"/>
          </a:xfrm>
        </p:grpSpPr>
        <p:sp>
          <p:nvSpPr>
            <p:cNvPr id="18566" name="Line 134"/>
            <p:cNvSpPr>
              <a:spLocks noChangeShapeType="1"/>
            </p:cNvSpPr>
            <p:nvPr/>
          </p:nvSpPr>
          <p:spPr bwMode="auto">
            <a:xfrm>
              <a:off x="1111" y="3413"/>
              <a:ext cx="0" cy="38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67" name="Line 135"/>
            <p:cNvSpPr>
              <a:spLocks noChangeShapeType="1"/>
            </p:cNvSpPr>
            <p:nvPr/>
          </p:nvSpPr>
          <p:spPr bwMode="auto">
            <a:xfrm flipV="1">
              <a:off x="1111" y="2642"/>
              <a:ext cx="816" cy="771"/>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68" name="Oval 136"/>
            <p:cNvSpPr>
              <a:spLocks noChangeArrowheads="1"/>
            </p:cNvSpPr>
            <p:nvPr/>
          </p:nvSpPr>
          <p:spPr bwMode="auto">
            <a:xfrm>
              <a:off x="1927" y="2987"/>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69" name="Oval 137"/>
            <p:cNvSpPr>
              <a:spLocks noChangeArrowheads="1"/>
            </p:cNvSpPr>
            <p:nvPr/>
          </p:nvSpPr>
          <p:spPr bwMode="auto">
            <a:xfrm>
              <a:off x="1927" y="3123"/>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70" name="Text Box 138"/>
            <p:cNvSpPr txBox="1">
              <a:spLocks noChangeArrowheads="1"/>
            </p:cNvSpPr>
            <p:nvPr/>
          </p:nvSpPr>
          <p:spPr bwMode="auto">
            <a:xfrm>
              <a:off x="1474" y="3108"/>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15</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71" name="Text Box 139"/>
            <p:cNvSpPr txBox="1">
              <a:spLocks noChangeArrowheads="1"/>
            </p:cNvSpPr>
            <p:nvPr/>
          </p:nvSpPr>
          <p:spPr bwMode="auto">
            <a:xfrm>
              <a:off x="2018" y="2987"/>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8572" name="Text Box 140"/>
            <p:cNvSpPr txBox="1">
              <a:spLocks noChangeArrowheads="1"/>
            </p:cNvSpPr>
            <p:nvPr/>
          </p:nvSpPr>
          <p:spPr bwMode="auto">
            <a:xfrm>
              <a:off x="2018" y="2761"/>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8573" name="Text Box 141"/>
            <p:cNvSpPr txBox="1">
              <a:spLocks noChangeArrowheads="1"/>
            </p:cNvSpPr>
            <p:nvPr/>
          </p:nvSpPr>
          <p:spPr bwMode="auto">
            <a:xfrm>
              <a:off x="1133" y="2715"/>
              <a:ext cx="3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4</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74" name="Line 142"/>
            <p:cNvSpPr>
              <a:spLocks noChangeShapeType="1"/>
            </p:cNvSpPr>
            <p:nvPr/>
          </p:nvSpPr>
          <p:spPr bwMode="auto">
            <a:xfrm>
              <a:off x="1973" y="2642"/>
              <a:ext cx="0" cy="345"/>
            </a:xfrm>
            <a:prstGeom prst="line">
              <a:avLst/>
            </a:prstGeom>
            <a:noFill/>
            <a:ln w="38100">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75" name="Line 143"/>
            <p:cNvSpPr>
              <a:spLocks noChangeShapeType="1"/>
            </p:cNvSpPr>
            <p:nvPr/>
          </p:nvSpPr>
          <p:spPr bwMode="auto">
            <a:xfrm>
              <a:off x="1973" y="3214"/>
              <a:ext cx="0" cy="579"/>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76" name="Line 144"/>
            <p:cNvSpPr>
              <a:spLocks noChangeShapeType="1"/>
            </p:cNvSpPr>
            <p:nvPr/>
          </p:nvSpPr>
          <p:spPr bwMode="auto">
            <a:xfrm>
              <a:off x="1111" y="3441"/>
              <a:ext cx="862" cy="0"/>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78" name="Text Box 146"/>
            <p:cNvSpPr txBox="1">
              <a:spLocks noChangeArrowheads="1"/>
            </p:cNvSpPr>
            <p:nvPr/>
          </p:nvSpPr>
          <p:spPr bwMode="auto">
            <a:xfrm>
              <a:off x="1383" y="3793"/>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a:solidFill>
                    <a:schemeClr val="tx1"/>
                  </a:solidFill>
                  <a:latin typeface="宋体" pitchFamily="2" charset="-122"/>
                  <a:ea typeface="宋体" pitchFamily="2" charset="-122"/>
                </a:rPr>
                <a:t>10</a:t>
              </a:r>
              <a:r>
                <a:rPr lang="en-US" altLang="zh-CN" sz="2400" b="1">
                  <a:solidFill>
                    <a:schemeClr val="tx1"/>
                  </a:solidFill>
                  <a:latin typeface="宋体" pitchFamily="2" charset="-122"/>
                  <a:ea typeface="宋体" pitchFamily="2" charset="-122"/>
                  <a:sym typeface="Symbol" panose="05050102010706020507" pitchFamily="18" charset="2"/>
                </a:rPr>
                <a:t></a:t>
              </a:r>
              <a:endParaRPr lang="en-US" altLang="zh-CN" sz="2400" b="1">
                <a:solidFill>
                  <a:schemeClr val="tx1"/>
                </a:solidFill>
                <a:latin typeface="宋体" pitchFamily="2" charset="-122"/>
                <a:ea typeface="宋体" pitchFamily="2" charset="-122"/>
                <a:sym typeface="Symbol" panose="05050102010706020507" pitchFamily="18" charset="2"/>
              </a:endParaRPr>
            </a:p>
          </p:txBody>
        </p:sp>
        <p:sp>
          <p:nvSpPr>
            <p:cNvPr id="18580" name="Rectangle 148"/>
            <p:cNvSpPr>
              <a:spLocks noChangeArrowheads="1"/>
            </p:cNvSpPr>
            <p:nvPr/>
          </p:nvSpPr>
          <p:spPr bwMode="auto">
            <a:xfrm rot="2715372">
              <a:off x="1474" y="2851"/>
              <a:ext cx="159"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81" name="Rectangle 149"/>
            <p:cNvSpPr>
              <a:spLocks noChangeArrowheads="1"/>
            </p:cNvSpPr>
            <p:nvPr/>
          </p:nvSpPr>
          <p:spPr bwMode="auto">
            <a:xfrm>
              <a:off x="1474" y="3375"/>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83" name="Line 151"/>
            <p:cNvSpPr>
              <a:spLocks noChangeShapeType="1"/>
            </p:cNvSpPr>
            <p:nvPr/>
          </p:nvSpPr>
          <p:spPr bwMode="auto">
            <a:xfrm flipH="1">
              <a:off x="1111" y="2642"/>
              <a:ext cx="862" cy="77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84" name="Line 152"/>
            <p:cNvSpPr>
              <a:spLocks noChangeShapeType="1"/>
            </p:cNvSpPr>
            <p:nvPr/>
          </p:nvSpPr>
          <p:spPr bwMode="auto">
            <a:xfrm>
              <a:off x="1111" y="3793"/>
              <a:ext cx="862"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8585" name="Rectangle 153"/>
            <p:cNvSpPr>
              <a:spLocks noChangeArrowheads="1"/>
            </p:cNvSpPr>
            <p:nvPr/>
          </p:nvSpPr>
          <p:spPr bwMode="auto">
            <a:xfrm>
              <a:off x="1480" y="3681"/>
              <a:ext cx="311" cy="15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fontAlgn="base">
                <a:spcBef>
                  <a:spcPct val="0"/>
                </a:spcBef>
                <a:spcAft>
                  <a:spcPct val="0"/>
                </a:spcAft>
              </a:pPr>
              <a:endParaRPr lang="zh-CN" altLang="zh-CN">
                <a:solidFill>
                  <a:schemeClr val="tx1"/>
                </a:solidFill>
                <a:latin typeface="Arial Black" panose="020B0A04020102020204" pitchFamily="34" charset="0"/>
                <a:ea typeface="宋体" pitchFamily="2" charset="-122"/>
              </a:endParaRPr>
            </a:p>
          </p:txBody>
        </p:sp>
      </p:grpSp>
      <p:sp>
        <p:nvSpPr>
          <p:cNvPr id="18587" name="AutoShape 155"/>
          <p:cNvSpPr>
            <a:spLocks noChangeArrowheads="1"/>
          </p:cNvSpPr>
          <p:nvPr/>
        </p:nvSpPr>
        <p:spPr bwMode="auto">
          <a:xfrm rot="10800000">
            <a:off x="6527800" y="4751706"/>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8588" name="Text Box 156"/>
          <p:cNvSpPr txBox="1">
            <a:spLocks noChangeArrowheads="1"/>
          </p:cNvSpPr>
          <p:nvPr/>
        </p:nvSpPr>
        <p:spPr bwMode="auto">
          <a:xfrm>
            <a:off x="2063751" y="5470843"/>
            <a:ext cx="2016125" cy="523220"/>
          </a:xfrm>
          <a:prstGeom prst="rect">
            <a:avLst/>
          </a:prstGeom>
          <a:noFill/>
          <a:ln w="38100">
            <a:solidFill>
              <a:srgbClr val="00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Arial" panose="020B0604020202090204" pitchFamily="34" charset="0"/>
                <a:ea typeface="仿宋_GB2312" pitchFamily="49" charset="-122"/>
              </a:rPr>
              <a:t> </a:t>
            </a:r>
            <a:r>
              <a:rPr lang="en-US" altLang="zh-CN" sz="2800" b="1" i="1">
                <a:solidFill>
                  <a:schemeClr val="tx1"/>
                </a:solidFill>
                <a:latin typeface="Times New Roman" panose="02020503050405090304" pitchFamily="18" charset="0"/>
                <a:ea typeface="宋体" pitchFamily="2" charset="-122"/>
              </a:rPr>
              <a:t>R</a:t>
            </a:r>
            <a:r>
              <a:rPr lang="en-US" altLang="zh-CN" sz="2800" b="1" baseline="-25000">
                <a:solidFill>
                  <a:schemeClr val="tx1"/>
                </a:solidFill>
                <a:latin typeface="Times New Roman" panose="02020503050405090304" pitchFamily="18" charset="0"/>
                <a:ea typeface="宋体" pitchFamily="2" charset="-122"/>
              </a:rPr>
              <a:t>ab</a:t>
            </a:r>
            <a:r>
              <a:rPr lang="zh-CN" altLang="en-US" sz="2800" b="1">
                <a:solidFill>
                  <a:schemeClr val="tx1"/>
                </a:solidFill>
                <a:latin typeface="Times New Roman" panose="02020503050405090304" pitchFamily="18" charset="0"/>
                <a:ea typeface="宋体" pitchFamily="2" charset="-122"/>
              </a:rPr>
              <a:t>＝</a:t>
            </a:r>
            <a:r>
              <a:rPr lang="en-US" altLang="zh-CN" sz="2800" b="1">
                <a:solidFill>
                  <a:schemeClr val="tx1"/>
                </a:solidFill>
                <a:latin typeface="Times New Roman" panose="02020503050405090304" pitchFamily="18" charset="0"/>
                <a:ea typeface="宋体" pitchFamily="2" charset="-122"/>
              </a:rPr>
              <a:t>1</a:t>
            </a:r>
            <a:r>
              <a:rPr lang="en-US" altLang="zh-CN" sz="2800" b="1">
                <a:solidFill>
                  <a:schemeClr val="tx1"/>
                </a:solidFill>
                <a:latin typeface="宋体" pitchFamily="2" charset="-122"/>
                <a:ea typeface="宋体" pitchFamily="2" charset="-122"/>
              </a:rPr>
              <a:t>0</a:t>
            </a:r>
            <a:r>
              <a:rPr lang="en-US" altLang="zh-CN" sz="2800" b="1">
                <a:solidFill>
                  <a:schemeClr val="tx1"/>
                </a:solidFill>
                <a:latin typeface="宋体" pitchFamily="2" charset="-122"/>
                <a:ea typeface="宋体" pitchFamily="2" charset="-122"/>
                <a:sym typeface="Symbol" panose="05050102010706020507" pitchFamily="18" charset="2"/>
              </a:rPr>
              <a:t></a:t>
            </a:r>
            <a:endParaRPr lang="en-US" altLang="zh-CN" sz="2800" b="1">
              <a:solidFill>
                <a:schemeClr val="tx1"/>
              </a:solidFill>
              <a:latin typeface="宋体" pitchFamily="2" charset="-122"/>
              <a:ea typeface="宋体" pitchFamily="2" charset="-122"/>
              <a:sym typeface="Symbol" panose="05050102010706020507" pitchFamily="18" charset="2"/>
            </a:endParaRPr>
          </a:p>
        </p:txBody>
      </p:sp>
      <p:sp>
        <p:nvSpPr>
          <p:cNvPr id="18589" name="Text Box 157"/>
          <p:cNvSpPr txBox="1">
            <a:spLocks noChangeArrowheads="1"/>
          </p:cNvSpPr>
          <p:nvPr/>
        </p:nvSpPr>
        <p:spPr bwMode="auto">
          <a:xfrm>
            <a:off x="5232400" y="2086293"/>
            <a:ext cx="2376488" cy="457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FFFF00"/>
                </a:solidFill>
                <a:latin typeface="Arial" panose="020B0604020202090204" pitchFamily="34" charset="0"/>
                <a:ea typeface="仿宋_GB2312" pitchFamily="49" charset="-122"/>
              </a:rPr>
              <a:t>缩短无电阻支路</a:t>
            </a:r>
            <a:endParaRPr lang="zh-CN" altLang="en-US" sz="2400" b="1">
              <a:solidFill>
                <a:srgbClr val="FFFF00"/>
              </a:solidFill>
              <a:latin typeface="Arial" panose="020B0604020202090204" pitchFamily="34" charset="0"/>
              <a:ea typeface="仿宋_GB2312" pitchFamily="49" charset="-122"/>
            </a:endParaRPr>
          </a:p>
        </p:txBody>
      </p:sp>
      <p:sp>
        <p:nvSpPr>
          <p:cNvPr id="4" name="灯片编号占位符 3"/>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1000" fill="hold"/>
                                        <p:tgtEl>
                                          <p:spTgt spid="18434"/>
                                        </p:tgtEl>
                                        <p:attrNameLst>
                                          <p:attrName>ppt_w</p:attrName>
                                        </p:attrNameLst>
                                      </p:cBhvr>
                                      <p:tavLst>
                                        <p:tav tm="0">
                                          <p:val>
                                            <p:fltVal val="0"/>
                                          </p:val>
                                        </p:tav>
                                        <p:tav tm="100000">
                                          <p:val>
                                            <p:strVal val="#ppt_w"/>
                                          </p:val>
                                        </p:tav>
                                      </p:tavLst>
                                    </p:anim>
                                    <p:anim calcmode="lin" valueType="num">
                                      <p:cBhvr>
                                        <p:cTn id="8" dur="1000" fill="hold"/>
                                        <p:tgtEl>
                                          <p:spTgt spid="18434"/>
                                        </p:tgtEl>
                                        <p:attrNameLst>
                                          <p:attrName>ppt_h</p:attrName>
                                        </p:attrNameLst>
                                      </p:cBhvr>
                                      <p:tavLst>
                                        <p:tav tm="0">
                                          <p:val>
                                            <p:fltVal val="0"/>
                                          </p:val>
                                        </p:tav>
                                        <p:tav tm="100000">
                                          <p:val>
                                            <p:strVal val="#ppt_h"/>
                                          </p:val>
                                        </p:tav>
                                      </p:tavLst>
                                    </p:anim>
                                    <p:anim calcmode="lin" valueType="num">
                                      <p:cBhvr>
                                        <p:cTn id="9" dur="1000" fill="hold"/>
                                        <p:tgtEl>
                                          <p:spTgt spid="1843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43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8497"/>
                                        </p:tgtEl>
                                        <p:attrNameLst>
                                          <p:attrName>style.visibility</p:attrName>
                                        </p:attrNameLst>
                                      </p:cBhvr>
                                      <p:to>
                                        <p:strVal val="visible"/>
                                      </p:to>
                                    </p:set>
                                    <p:animEffect transition="in" filter="wedge">
                                      <p:cBhvr>
                                        <p:cTn id="14" dur="2000"/>
                                        <p:tgtEl>
                                          <p:spTgt spid="18497"/>
                                        </p:tgtEl>
                                      </p:cBhvr>
                                    </p:animEffect>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18498"/>
                                        </p:tgtEl>
                                        <p:attrNameLst>
                                          <p:attrName>style.visibility</p:attrName>
                                        </p:attrNameLst>
                                      </p:cBhvr>
                                      <p:to>
                                        <p:strVal val="visible"/>
                                      </p:to>
                                    </p:set>
                                    <p:animEffect transition="in" filter="wipe(left)">
                                      <p:cBhvr>
                                        <p:cTn id="18" dur="500"/>
                                        <p:tgtEl>
                                          <p:spTgt spid="18498"/>
                                        </p:tgtEl>
                                      </p:cBhvr>
                                    </p:animEffect>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nodeType="clickEffect">
                                  <p:stCondLst>
                                    <p:cond delay="0"/>
                                  </p:stCondLst>
                                  <p:childTnLst>
                                    <p:set>
                                      <p:cBhvr>
                                        <p:cTn id="22" dur="1" fill="hold">
                                          <p:stCondLst>
                                            <p:cond delay="0"/>
                                          </p:stCondLst>
                                        </p:cTn>
                                        <p:tgtEl>
                                          <p:spTgt spid="18589"/>
                                        </p:tgtEl>
                                        <p:attrNameLst>
                                          <p:attrName>style.visibility</p:attrName>
                                        </p:attrNameLst>
                                      </p:cBhvr>
                                      <p:to>
                                        <p:strVal val="visible"/>
                                      </p:to>
                                    </p:set>
                                    <p:animEffect transition="in" filter="fade">
                                      <p:cBhvr>
                                        <p:cTn id="23" dur="770" decel="100000"/>
                                        <p:tgtEl>
                                          <p:spTgt spid="18589"/>
                                        </p:tgtEl>
                                      </p:cBhvr>
                                    </p:animEffect>
                                    <p:animScale>
                                      <p:cBhvr>
                                        <p:cTn id="24" dur="770" decel="100000"/>
                                        <p:tgtEl>
                                          <p:spTgt spid="18589"/>
                                        </p:tgtEl>
                                      </p:cBhvr>
                                      <p:from x="10000" y="10000"/>
                                      <p:to x="200000" y="450000"/>
                                    </p:animScale>
                                    <p:animScale>
                                      <p:cBhvr>
                                        <p:cTn id="25" dur="1230" accel="100000" fill="hold">
                                          <p:stCondLst>
                                            <p:cond delay="770"/>
                                          </p:stCondLst>
                                        </p:cTn>
                                        <p:tgtEl>
                                          <p:spTgt spid="18589"/>
                                        </p:tgtEl>
                                      </p:cBhvr>
                                      <p:from x="200000" y="450000"/>
                                      <p:to x="100000" y="100000"/>
                                    </p:animScale>
                                    <p:set>
                                      <p:cBhvr>
                                        <p:cTn id="26" dur="770" fill="hold"/>
                                        <p:tgtEl>
                                          <p:spTgt spid="18589"/>
                                        </p:tgtEl>
                                        <p:attrNameLst>
                                          <p:attrName>ppt_x</p:attrName>
                                        </p:attrNameLst>
                                      </p:cBhvr>
                                      <p:to>
                                        <p:strVal val="(0.5)"/>
                                      </p:to>
                                    </p:set>
                                    <p:anim from="(0.5)" to="(#ppt_x)" calcmode="lin" valueType="num">
                                      <p:cBhvr>
                                        <p:cTn id="27" dur="1230" accel="100000" fill="hold">
                                          <p:stCondLst>
                                            <p:cond delay="770"/>
                                          </p:stCondLst>
                                        </p:cTn>
                                        <p:tgtEl>
                                          <p:spTgt spid="18589"/>
                                        </p:tgtEl>
                                        <p:attrNameLst>
                                          <p:attrName>ppt_x</p:attrName>
                                        </p:attrNameLst>
                                      </p:cBhvr>
                                    </p:anim>
                                    <p:set>
                                      <p:cBhvr>
                                        <p:cTn id="28" dur="770" fill="hold"/>
                                        <p:tgtEl>
                                          <p:spTgt spid="18589"/>
                                        </p:tgtEl>
                                        <p:attrNameLst>
                                          <p:attrName>ppt_y</p:attrName>
                                        </p:attrNameLst>
                                      </p:cBhvr>
                                      <p:to>
                                        <p:strVal val="(#ppt_y+0.4)"/>
                                      </p:to>
                                    </p:set>
                                    <p:anim from="(#ppt_y+0.4)" to="(#ppt_y)" calcmode="lin" valueType="num">
                                      <p:cBhvr>
                                        <p:cTn id="29" dur="1230" accel="100000" fill="hold">
                                          <p:stCondLst>
                                            <p:cond delay="770"/>
                                          </p:stCondLst>
                                        </p:cTn>
                                        <p:tgtEl>
                                          <p:spTgt spid="18589"/>
                                        </p:tgtEl>
                                        <p:attrNameLst>
                                          <p:attrName>ppt_y</p:attrName>
                                        </p:attrNameLst>
                                      </p:cBhvr>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18499"/>
                                        </p:tgtEl>
                                        <p:attrNameLst>
                                          <p:attrName>style.visibility</p:attrName>
                                        </p:attrNameLst>
                                      </p:cBhvr>
                                      <p:to>
                                        <p:strVal val="visible"/>
                                      </p:to>
                                    </p:set>
                                    <p:animEffect transition="in" filter="slide(fromLeft)">
                                      <p:cBhvr>
                                        <p:cTn id="34" dur="500"/>
                                        <p:tgtEl>
                                          <p:spTgt spid="18499"/>
                                        </p:tgtEl>
                                      </p:cBhvr>
                                    </p:animEffect>
                                  </p:childTnLst>
                                </p:cTn>
                              </p:par>
                            </p:childTnLst>
                          </p:cTn>
                        </p:par>
                        <p:par>
                          <p:cTn id="35" fill="hold">
                            <p:stCondLst>
                              <p:cond delay="500"/>
                            </p:stCondLst>
                            <p:childTnLst>
                              <p:par>
                                <p:cTn id="36" presetID="23" presetClass="entr" presetSubtype="16" fill="hold" nodeType="afterEffect">
                                  <p:stCondLst>
                                    <p:cond delay="0"/>
                                  </p:stCondLst>
                                  <p:childTnLst>
                                    <p:set>
                                      <p:cBhvr>
                                        <p:cTn id="37" dur="1" fill="hold">
                                          <p:stCondLst>
                                            <p:cond delay="0"/>
                                          </p:stCondLst>
                                        </p:cTn>
                                        <p:tgtEl>
                                          <p:spTgt spid="18534"/>
                                        </p:tgtEl>
                                        <p:attrNameLst>
                                          <p:attrName>style.visibility</p:attrName>
                                        </p:attrNameLst>
                                      </p:cBhvr>
                                      <p:to>
                                        <p:strVal val="visible"/>
                                      </p:to>
                                    </p:set>
                                    <p:anim calcmode="lin" valueType="num">
                                      <p:cBhvr>
                                        <p:cTn id="38" dur="2000" fill="hold"/>
                                        <p:tgtEl>
                                          <p:spTgt spid="18534"/>
                                        </p:tgtEl>
                                        <p:attrNameLst>
                                          <p:attrName>ppt_w</p:attrName>
                                        </p:attrNameLst>
                                      </p:cBhvr>
                                      <p:tavLst>
                                        <p:tav tm="0">
                                          <p:val>
                                            <p:fltVal val="0"/>
                                          </p:val>
                                        </p:tav>
                                        <p:tav tm="100000">
                                          <p:val>
                                            <p:strVal val="#ppt_w"/>
                                          </p:val>
                                        </p:tav>
                                      </p:tavLst>
                                    </p:anim>
                                    <p:anim calcmode="lin" valueType="num">
                                      <p:cBhvr>
                                        <p:cTn id="39" dur="2000" fill="hold"/>
                                        <p:tgtEl>
                                          <p:spTgt spid="18534"/>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18564"/>
                                        </p:tgtEl>
                                        <p:attrNameLst>
                                          <p:attrName>style.visibility</p:attrName>
                                        </p:attrNameLst>
                                      </p:cBhvr>
                                      <p:to>
                                        <p:strVal val="visible"/>
                                      </p:to>
                                    </p:set>
                                    <p:animEffect transition="in" filter="slide(fromTop)">
                                      <p:cBhvr>
                                        <p:cTn id="44" dur="500"/>
                                        <p:tgtEl>
                                          <p:spTgt spid="18564"/>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18563"/>
                                        </p:tgtEl>
                                        <p:attrNameLst>
                                          <p:attrName>style.visibility</p:attrName>
                                        </p:attrNameLst>
                                      </p:cBhvr>
                                      <p:to>
                                        <p:strVal val="visible"/>
                                      </p:to>
                                    </p:set>
                                    <p:animEffect transition="in" filter="wipe(up)">
                                      <p:cBhvr>
                                        <p:cTn id="48" dur="2000"/>
                                        <p:tgtEl>
                                          <p:spTgt spid="1856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2" fill="hold" nodeType="clickEffect">
                                  <p:stCondLst>
                                    <p:cond delay="0"/>
                                  </p:stCondLst>
                                  <p:childTnLst>
                                    <p:set>
                                      <p:cBhvr>
                                        <p:cTn id="52" dur="1" fill="hold">
                                          <p:stCondLst>
                                            <p:cond delay="0"/>
                                          </p:stCondLst>
                                        </p:cTn>
                                        <p:tgtEl>
                                          <p:spTgt spid="18587"/>
                                        </p:tgtEl>
                                        <p:attrNameLst>
                                          <p:attrName>style.visibility</p:attrName>
                                        </p:attrNameLst>
                                      </p:cBhvr>
                                      <p:to>
                                        <p:strVal val="visible"/>
                                      </p:to>
                                    </p:set>
                                    <p:animEffect transition="in" filter="slide(fromRight)">
                                      <p:cBhvr>
                                        <p:cTn id="53" dur="500"/>
                                        <p:tgtEl>
                                          <p:spTgt spid="18587"/>
                                        </p:tgtEl>
                                      </p:cBhvr>
                                    </p:animEffect>
                                  </p:childTnLst>
                                </p:cTn>
                              </p:par>
                            </p:childTnLst>
                          </p:cTn>
                        </p:par>
                        <p:par>
                          <p:cTn id="54" fill="hold">
                            <p:stCondLst>
                              <p:cond delay="500"/>
                            </p:stCondLst>
                            <p:childTnLst>
                              <p:par>
                                <p:cTn id="55" presetID="15" presetClass="entr" presetSubtype="0" fill="hold" nodeType="afterEffect">
                                  <p:stCondLst>
                                    <p:cond delay="0"/>
                                  </p:stCondLst>
                                  <p:childTnLst>
                                    <p:set>
                                      <p:cBhvr>
                                        <p:cTn id="56" dur="1" fill="hold">
                                          <p:stCondLst>
                                            <p:cond delay="0"/>
                                          </p:stCondLst>
                                        </p:cTn>
                                        <p:tgtEl>
                                          <p:spTgt spid="18586"/>
                                        </p:tgtEl>
                                        <p:attrNameLst>
                                          <p:attrName>style.visibility</p:attrName>
                                        </p:attrNameLst>
                                      </p:cBhvr>
                                      <p:to>
                                        <p:strVal val="visible"/>
                                      </p:to>
                                    </p:set>
                                    <p:anim calcmode="lin" valueType="num">
                                      <p:cBhvr>
                                        <p:cTn id="57" dur="1000" fill="hold"/>
                                        <p:tgtEl>
                                          <p:spTgt spid="18586"/>
                                        </p:tgtEl>
                                        <p:attrNameLst>
                                          <p:attrName>ppt_w</p:attrName>
                                        </p:attrNameLst>
                                      </p:cBhvr>
                                      <p:tavLst>
                                        <p:tav tm="0">
                                          <p:val>
                                            <p:fltVal val="0"/>
                                          </p:val>
                                        </p:tav>
                                        <p:tav tm="100000">
                                          <p:val>
                                            <p:strVal val="#ppt_w"/>
                                          </p:val>
                                        </p:tav>
                                      </p:tavLst>
                                    </p:anim>
                                    <p:anim calcmode="lin" valueType="num">
                                      <p:cBhvr>
                                        <p:cTn id="58" dur="1000" fill="hold"/>
                                        <p:tgtEl>
                                          <p:spTgt spid="18586"/>
                                        </p:tgtEl>
                                        <p:attrNameLst>
                                          <p:attrName>ppt_h</p:attrName>
                                        </p:attrNameLst>
                                      </p:cBhvr>
                                      <p:tavLst>
                                        <p:tav tm="0">
                                          <p:val>
                                            <p:fltVal val="0"/>
                                          </p:val>
                                        </p:tav>
                                        <p:tav tm="100000">
                                          <p:val>
                                            <p:strVal val="#ppt_h"/>
                                          </p:val>
                                        </p:tav>
                                      </p:tavLst>
                                    </p:anim>
                                    <p:anim calcmode="lin" valueType="num">
                                      <p:cBhvr>
                                        <p:cTn id="59" dur="1000" fill="hold"/>
                                        <p:tgtEl>
                                          <p:spTgt spid="18586"/>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85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18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P spid="18498" grpId="0" autoUpdateAnimBg="0"/>
      <p:bldP spid="18588" grpId="0" animBg="1" autoUpdateAnimBg="0"/>
      <p:bldP spid="1858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992313" y="662306"/>
            <a:ext cx="647700" cy="461665"/>
          </a:xfrm>
          <a:prstGeom prst="rect">
            <a:avLst/>
          </a:prstGeom>
          <a:solidFill>
            <a:srgbClr val="FFFF00"/>
          </a:solidFill>
          <a:ln>
            <a:noFill/>
          </a:ln>
          <a:effectLst/>
        </p:spPr>
        <p:txBody>
          <a:bodyPr>
            <a:spAutoFit/>
          </a:bodyPr>
          <a:lstStyle>
            <a:defPPr>
              <a:defRPr lang="en-US"/>
            </a:defPPr>
            <a:lvl1pPr defTabSz="914400" fontAlgn="base">
              <a:spcBef>
                <a:spcPct val="50000"/>
              </a:spcBef>
              <a:spcAft>
                <a:spcPct val="0"/>
              </a:spcAft>
              <a:defRPr kumimoji="1" sz="2400" b="1">
                <a:solidFill>
                  <a:schemeClr val="tx2"/>
                </a:solidFill>
                <a:latin typeface="Times New Roman" panose="02020503050405090304" pitchFamily="18" charset="0"/>
                <a:ea typeface="宋体" pitchFamily="2" charset="-122"/>
              </a:defRPr>
            </a:lvl1pPr>
          </a:lstStyle>
          <a:p>
            <a:r>
              <a:rPr lang="zh-CN" altLang="en-US"/>
              <a:t>例</a:t>
            </a:r>
            <a:endParaRPr lang="zh-CN" altLang="en-US"/>
          </a:p>
        </p:txBody>
      </p:sp>
      <p:grpSp>
        <p:nvGrpSpPr>
          <p:cNvPr id="17523" name="Group 115"/>
          <p:cNvGrpSpPr/>
          <p:nvPr/>
        </p:nvGrpSpPr>
        <p:grpSpPr bwMode="auto">
          <a:xfrm>
            <a:off x="6864985" y="2734310"/>
            <a:ext cx="3384550" cy="2535238"/>
            <a:chOff x="3334" y="1616"/>
            <a:chExt cx="2132" cy="1597"/>
          </a:xfrm>
        </p:grpSpPr>
        <p:sp>
          <p:nvSpPr>
            <p:cNvPr id="17411" name="Line 3"/>
            <p:cNvSpPr>
              <a:spLocks noChangeShapeType="1"/>
            </p:cNvSpPr>
            <p:nvPr/>
          </p:nvSpPr>
          <p:spPr bwMode="auto">
            <a:xfrm>
              <a:off x="3515" y="2478"/>
              <a:ext cx="363"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12" name="Line 4"/>
            <p:cNvSpPr>
              <a:spLocks noChangeShapeType="1"/>
            </p:cNvSpPr>
            <p:nvPr/>
          </p:nvSpPr>
          <p:spPr bwMode="auto">
            <a:xfrm flipV="1">
              <a:off x="3878" y="1979"/>
              <a:ext cx="544"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13" name="Line 5"/>
            <p:cNvSpPr>
              <a:spLocks noChangeShapeType="1"/>
            </p:cNvSpPr>
            <p:nvPr/>
          </p:nvSpPr>
          <p:spPr bwMode="auto">
            <a:xfrm>
              <a:off x="3878" y="2478"/>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15" name="Line 7"/>
            <p:cNvSpPr>
              <a:spLocks noChangeShapeType="1"/>
            </p:cNvSpPr>
            <p:nvPr/>
          </p:nvSpPr>
          <p:spPr bwMode="auto">
            <a:xfrm>
              <a:off x="4422" y="1979"/>
              <a:ext cx="545"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16" name="Line 8"/>
            <p:cNvSpPr>
              <a:spLocks noChangeShapeType="1"/>
            </p:cNvSpPr>
            <p:nvPr/>
          </p:nvSpPr>
          <p:spPr bwMode="auto">
            <a:xfrm flipV="1">
              <a:off x="4423" y="2478"/>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17" name="Line 9"/>
            <p:cNvSpPr>
              <a:spLocks noChangeShapeType="1"/>
            </p:cNvSpPr>
            <p:nvPr/>
          </p:nvSpPr>
          <p:spPr bwMode="auto">
            <a:xfrm>
              <a:off x="4967" y="2478"/>
              <a:ext cx="362" cy="0"/>
            </a:xfrm>
            <a:prstGeom prst="line">
              <a:avLst/>
            </a:prstGeom>
            <a:noFill/>
            <a:ln w="952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21" name="Oval 13"/>
            <p:cNvSpPr>
              <a:spLocks noChangeArrowheads="1"/>
            </p:cNvSpPr>
            <p:nvPr/>
          </p:nvSpPr>
          <p:spPr bwMode="auto">
            <a:xfrm>
              <a:off x="5330" y="2432"/>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22" name="Oval 14"/>
            <p:cNvSpPr>
              <a:spLocks noChangeArrowheads="1"/>
            </p:cNvSpPr>
            <p:nvPr/>
          </p:nvSpPr>
          <p:spPr bwMode="auto">
            <a:xfrm>
              <a:off x="3424" y="2432"/>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24" name="Text Box 16"/>
            <p:cNvSpPr txBox="1">
              <a:spLocks noChangeArrowheads="1"/>
            </p:cNvSpPr>
            <p:nvPr/>
          </p:nvSpPr>
          <p:spPr bwMode="auto">
            <a:xfrm>
              <a:off x="5239" y="2478"/>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7425" name="Text Box 17"/>
            <p:cNvSpPr txBox="1">
              <a:spLocks noChangeArrowheads="1"/>
            </p:cNvSpPr>
            <p:nvPr/>
          </p:nvSpPr>
          <p:spPr bwMode="auto">
            <a:xfrm>
              <a:off x="3334" y="243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7431" name="Rectangle 23"/>
            <p:cNvSpPr>
              <a:spLocks noChangeArrowheads="1"/>
            </p:cNvSpPr>
            <p:nvPr/>
          </p:nvSpPr>
          <p:spPr bwMode="auto">
            <a:xfrm rot="2715372">
              <a:off x="4066" y="2068"/>
              <a:ext cx="114"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32" name="Rectangle 24"/>
            <p:cNvSpPr>
              <a:spLocks noChangeArrowheads="1"/>
            </p:cNvSpPr>
            <p:nvPr/>
          </p:nvSpPr>
          <p:spPr bwMode="auto">
            <a:xfrm rot="2620789">
              <a:off x="4551" y="2172"/>
              <a:ext cx="334" cy="126"/>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35" name="Rectangle 27"/>
            <p:cNvSpPr>
              <a:spLocks noChangeArrowheads="1"/>
            </p:cNvSpPr>
            <p:nvPr/>
          </p:nvSpPr>
          <p:spPr bwMode="auto">
            <a:xfrm rot="2064917">
              <a:off x="3956" y="2614"/>
              <a:ext cx="317" cy="11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36" name="Rectangle 28"/>
            <p:cNvSpPr>
              <a:spLocks noChangeArrowheads="1"/>
            </p:cNvSpPr>
            <p:nvPr/>
          </p:nvSpPr>
          <p:spPr bwMode="auto">
            <a:xfrm rot="2715372">
              <a:off x="4640" y="2532"/>
              <a:ext cx="114" cy="318"/>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37" name="Text Box 29"/>
            <p:cNvSpPr txBox="1">
              <a:spLocks noChangeArrowheads="1"/>
            </p:cNvSpPr>
            <p:nvPr/>
          </p:nvSpPr>
          <p:spPr bwMode="auto">
            <a:xfrm>
              <a:off x="4332" y="161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c</a:t>
              </a:r>
              <a:endParaRPr lang="en-US" altLang="zh-CN" sz="2800" b="1">
                <a:solidFill>
                  <a:schemeClr val="tx1"/>
                </a:solidFill>
                <a:latin typeface="宋体" pitchFamily="2" charset="-122"/>
                <a:ea typeface="宋体" pitchFamily="2" charset="-122"/>
              </a:endParaRPr>
            </a:p>
          </p:txBody>
        </p:sp>
        <p:sp>
          <p:nvSpPr>
            <p:cNvPr id="17438" name="Text Box 30"/>
            <p:cNvSpPr txBox="1">
              <a:spLocks noChangeArrowheads="1"/>
            </p:cNvSpPr>
            <p:nvPr/>
          </p:nvSpPr>
          <p:spPr bwMode="auto">
            <a:xfrm>
              <a:off x="4286" y="288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d</a:t>
              </a:r>
              <a:endParaRPr lang="en-US" altLang="zh-CN" sz="2800" b="1">
                <a:solidFill>
                  <a:schemeClr val="tx1"/>
                </a:solidFill>
                <a:latin typeface="宋体" pitchFamily="2" charset="-122"/>
                <a:ea typeface="宋体" pitchFamily="2" charset="-122"/>
              </a:endParaRPr>
            </a:p>
          </p:txBody>
        </p:sp>
        <p:sp>
          <p:nvSpPr>
            <p:cNvPr id="17439" name="Text Box 31"/>
            <p:cNvSpPr txBox="1">
              <a:spLocks noChangeArrowheads="1"/>
            </p:cNvSpPr>
            <p:nvPr/>
          </p:nvSpPr>
          <p:spPr bwMode="auto">
            <a:xfrm>
              <a:off x="3833" y="1933"/>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40" name="Text Box 32"/>
            <p:cNvSpPr txBox="1">
              <a:spLocks noChangeArrowheads="1"/>
            </p:cNvSpPr>
            <p:nvPr/>
          </p:nvSpPr>
          <p:spPr bwMode="auto">
            <a:xfrm>
              <a:off x="4694" y="2705"/>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41" name="Text Box 33"/>
            <p:cNvSpPr txBox="1">
              <a:spLocks noChangeArrowheads="1"/>
            </p:cNvSpPr>
            <p:nvPr/>
          </p:nvSpPr>
          <p:spPr bwMode="auto">
            <a:xfrm>
              <a:off x="3923" y="2705"/>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42" name="Text Box 34"/>
            <p:cNvSpPr txBox="1">
              <a:spLocks noChangeArrowheads="1"/>
            </p:cNvSpPr>
            <p:nvPr/>
          </p:nvSpPr>
          <p:spPr bwMode="auto">
            <a:xfrm>
              <a:off x="4694" y="1888"/>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grpSp>
      <p:sp>
        <p:nvSpPr>
          <p:cNvPr id="17445" name="Text Box 37"/>
          <p:cNvSpPr txBox="1">
            <a:spLocks noChangeArrowheads="1"/>
          </p:cNvSpPr>
          <p:nvPr/>
        </p:nvSpPr>
        <p:spPr bwMode="auto">
          <a:xfrm>
            <a:off x="3071814" y="405131"/>
            <a:ext cx="1512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zh-CN" altLang="en-US" sz="2800" b="1">
                <a:solidFill>
                  <a:srgbClr val="FF0000"/>
                </a:solidFill>
                <a:latin typeface="Arial" panose="020B0604020202090204" pitchFamily="34" charset="0"/>
                <a:ea typeface="仿宋_GB2312" pitchFamily="49" charset="-122"/>
              </a:rPr>
              <a:t>求</a:t>
            </a:r>
            <a:r>
              <a:rPr lang="en-US" altLang="zh-CN" sz="2800" b="1">
                <a:solidFill>
                  <a:srgbClr val="FF0000"/>
                </a:solidFill>
                <a:latin typeface="Arial" panose="020B0604020202090204" pitchFamily="34" charset="0"/>
                <a:ea typeface="仿宋_GB2312" pitchFamily="49" charset="-122"/>
              </a:rPr>
              <a:t>:  </a:t>
            </a:r>
            <a:r>
              <a:rPr lang="en-US" altLang="zh-CN" sz="2800" b="1" i="1">
                <a:solidFill>
                  <a:srgbClr val="FF0000"/>
                </a:solidFill>
                <a:latin typeface="Times New Roman" panose="02020503050405090304" pitchFamily="18" charset="0"/>
                <a:ea typeface="宋体" pitchFamily="2" charset="-122"/>
              </a:rPr>
              <a:t>R</a:t>
            </a:r>
            <a:r>
              <a:rPr lang="en-US" altLang="zh-CN" sz="2800" b="1" baseline="-25000">
                <a:solidFill>
                  <a:srgbClr val="FF0000"/>
                </a:solidFill>
                <a:latin typeface="Times New Roman" panose="02020503050405090304" pitchFamily="18" charset="0"/>
                <a:ea typeface="宋体" pitchFamily="2" charset="-122"/>
              </a:rPr>
              <a:t>ab</a:t>
            </a:r>
            <a:endParaRPr lang="en-US" altLang="zh-CN" sz="2800" b="1" baseline="-25000">
              <a:solidFill>
                <a:srgbClr val="FF0000"/>
              </a:solidFill>
              <a:latin typeface="Times New Roman" panose="02020503050405090304" pitchFamily="18" charset="0"/>
              <a:ea typeface="宋体" pitchFamily="2" charset="-122"/>
            </a:endParaRPr>
          </a:p>
        </p:txBody>
      </p:sp>
      <p:sp>
        <p:nvSpPr>
          <p:cNvPr id="17448" name="Text Box 40"/>
          <p:cNvSpPr txBox="1">
            <a:spLocks noChangeArrowheads="1"/>
          </p:cNvSpPr>
          <p:nvPr/>
        </p:nvSpPr>
        <p:spPr bwMode="auto">
          <a:xfrm>
            <a:off x="4377690" y="611505"/>
            <a:ext cx="3374390" cy="52197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spcBef>
                <a:spcPct val="50000"/>
              </a:spcBef>
              <a:spcAft>
                <a:spcPct val="0"/>
              </a:spcAft>
            </a:pPr>
            <a:r>
              <a:rPr lang="en-US" altLang="zh-CN" sz="2400" b="1">
                <a:solidFill>
                  <a:srgbClr val="FF0000"/>
                </a:solidFill>
                <a:latin typeface="Times New Roman" panose="02020503050405090304" pitchFamily="18" charset="0"/>
                <a:ea typeface="仿宋_GB2312" pitchFamily="49" charset="-122"/>
              </a:rPr>
              <a:t>   </a:t>
            </a:r>
            <a:r>
              <a:rPr lang="zh-CN" altLang="en-US" sz="2400" b="1">
                <a:solidFill>
                  <a:srgbClr val="FF0000"/>
                </a:solidFill>
                <a:latin typeface="Times New Roman" panose="02020503050405090304" pitchFamily="18" charset="0"/>
                <a:ea typeface="仿宋_GB2312" pitchFamily="49" charset="-122"/>
              </a:rPr>
              <a:t>对称电路 </a:t>
            </a:r>
            <a:r>
              <a:rPr lang="en-US" altLang="zh-CN" sz="2800" b="1">
                <a:solidFill>
                  <a:srgbClr val="FF0000"/>
                </a:solidFill>
                <a:latin typeface="Times New Roman" panose="02020503050405090304" pitchFamily="18" charset="0"/>
                <a:ea typeface="仿宋_GB2312" pitchFamily="49" charset="-122"/>
              </a:rPr>
              <a:t>c</a:t>
            </a:r>
            <a:r>
              <a:rPr lang="zh-CN" altLang="en-US" sz="2800" b="1">
                <a:solidFill>
                  <a:srgbClr val="FF0000"/>
                </a:solidFill>
                <a:latin typeface="Times New Roman" panose="02020503050405090304" pitchFamily="18" charset="0"/>
                <a:ea typeface="仿宋_GB2312" pitchFamily="49" charset="-122"/>
              </a:rPr>
              <a:t>、</a:t>
            </a:r>
            <a:r>
              <a:rPr lang="en-US" altLang="zh-CN" sz="2800" b="1">
                <a:solidFill>
                  <a:srgbClr val="FF0000"/>
                </a:solidFill>
                <a:latin typeface="Times New Roman" panose="02020503050405090304" pitchFamily="18" charset="0"/>
                <a:ea typeface="仿宋_GB2312" pitchFamily="49" charset="-122"/>
              </a:rPr>
              <a:t>d</a:t>
            </a:r>
            <a:r>
              <a:rPr lang="zh-CN" altLang="en-US" sz="2400" b="1">
                <a:solidFill>
                  <a:srgbClr val="FF0000"/>
                </a:solidFill>
                <a:latin typeface="Arial" panose="020B0604020202090204" pitchFamily="34" charset="0"/>
                <a:ea typeface="仿宋_GB2312" pitchFamily="49" charset="-122"/>
              </a:rPr>
              <a:t>等电位</a:t>
            </a:r>
            <a:endParaRPr lang="zh-CN" altLang="en-US" sz="2400" b="1">
              <a:solidFill>
                <a:srgbClr val="FF0000"/>
              </a:solidFill>
              <a:latin typeface="Arial" panose="020B0604020202090204" pitchFamily="34" charset="0"/>
              <a:ea typeface="仿宋_GB2312" pitchFamily="49" charset="-122"/>
            </a:endParaRPr>
          </a:p>
        </p:txBody>
      </p:sp>
      <p:grpSp>
        <p:nvGrpSpPr>
          <p:cNvPr id="17522" name="Group 114"/>
          <p:cNvGrpSpPr/>
          <p:nvPr/>
        </p:nvGrpSpPr>
        <p:grpSpPr bwMode="auto">
          <a:xfrm>
            <a:off x="6959600" y="337820"/>
            <a:ext cx="3384550" cy="2535238"/>
            <a:chOff x="3424" y="0"/>
            <a:chExt cx="2132" cy="1597"/>
          </a:xfrm>
        </p:grpSpPr>
        <p:sp>
          <p:nvSpPr>
            <p:cNvPr id="17450" name="Line 42"/>
            <p:cNvSpPr>
              <a:spLocks noChangeShapeType="1"/>
            </p:cNvSpPr>
            <p:nvPr/>
          </p:nvSpPr>
          <p:spPr bwMode="auto">
            <a:xfrm>
              <a:off x="3605" y="862"/>
              <a:ext cx="363"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1" name="Line 43"/>
            <p:cNvSpPr>
              <a:spLocks noChangeShapeType="1"/>
            </p:cNvSpPr>
            <p:nvPr/>
          </p:nvSpPr>
          <p:spPr bwMode="auto">
            <a:xfrm flipV="1">
              <a:off x="3968" y="363"/>
              <a:ext cx="544"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2" name="Line 44"/>
            <p:cNvSpPr>
              <a:spLocks noChangeShapeType="1"/>
            </p:cNvSpPr>
            <p:nvPr/>
          </p:nvSpPr>
          <p:spPr bwMode="auto">
            <a:xfrm>
              <a:off x="3968" y="862"/>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3" name="Line 45"/>
            <p:cNvSpPr>
              <a:spLocks noChangeShapeType="1"/>
            </p:cNvSpPr>
            <p:nvPr/>
          </p:nvSpPr>
          <p:spPr bwMode="auto">
            <a:xfrm>
              <a:off x="4512" y="363"/>
              <a:ext cx="0" cy="952"/>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4" name="Line 46"/>
            <p:cNvSpPr>
              <a:spLocks noChangeShapeType="1"/>
            </p:cNvSpPr>
            <p:nvPr/>
          </p:nvSpPr>
          <p:spPr bwMode="auto">
            <a:xfrm>
              <a:off x="4512" y="363"/>
              <a:ext cx="545"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5" name="Line 47"/>
            <p:cNvSpPr>
              <a:spLocks noChangeShapeType="1"/>
            </p:cNvSpPr>
            <p:nvPr/>
          </p:nvSpPr>
          <p:spPr bwMode="auto">
            <a:xfrm flipV="1">
              <a:off x="4513" y="862"/>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6" name="Line 48"/>
            <p:cNvSpPr>
              <a:spLocks noChangeShapeType="1"/>
            </p:cNvSpPr>
            <p:nvPr/>
          </p:nvSpPr>
          <p:spPr bwMode="auto">
            <a:xfrm>
              <a:off x="5057" y="862"/>
              <a:ext cx="362" cy="0"/>
            </a:xfrm>
            <a:prstGeom prst="line">
              <a:avLst/>
            </a:prstGeom>
            <a:noFill/>
            <a:ln w="952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57" name="Oval 49"/>
            <p:cNvSpPr>
              <a:spLocks noChangeArrowheads="1"/>
            </p:cNvSpPr>
            <p:nvPr/>
          </p:nvSpPr>
          <p:spPr bwMode="auto">
            <a:xfrm>
              <a:off x="5420" y="81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58" name="Oval 50"/>
            <p:cNvSpPr>
              <a:spLocks noChangeArrowheads="1"/>
            </p:cNvSpPr>
            <p:nvPr/>
          </p:nvSpPr>
          <p:spPr bwMode="auto">
            <a:xfrm>
              <a:off x="3514" y="816"/>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59" name="Text Box 51"/>
            <p:cNvSpPr txBox="1">
              <a:spLocks noChangeArrowheads="1"/>
            </p:cNvSpPr>
            <p:nvPr/>
          </p:nvSpPr>
          <p:spPr bwMode="auto">
            <a:xfrm>
              <a:off x="5329" y="86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7460" name="Text Box 52"/>
            <p:cNvSpPr txBox="1">
              <a:spLocks noChangeArrowheads="1"/>
            </p:cNvSpPr>
            <p:nvPr/>
          </p:nvSpPr>
          <p:spPr bwMode="auto">
            <a:xfrm>
              <a:off x="3424" y="816"/>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7461" name="Rectangle 53"/>
            <p:cNvSpPr>
              <a:spLocks noChangeArrowheads="1"/>
            </p:cNvSpPr>
            <p:nvPr/>
          </p:nvSpPr>
          <p:spPr bwMode="auto">
            <a:xfrm rot="2715372">
              <a:off x="4159" y="444"/>
              <a:ext cx="97" cy="341"/>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62" name="Rectangle 54"/>
            <p:cNvSpPr>
              <a:spLocks noChangeArrowheads="1"/>
            </p:cNvSpPr>
            <p:nvPr/>
          </p:nvSpPr>
          <p:spPr bwMode="auto">
            <a:xfrm rot="2620789">
              <a:off x="4649" y="568"/>
              <a:ext cx="312" cy="9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63" name="Rectangle 55"/>
            <p:cNvSpPr>
              <a:spLocks noChangeArrowheads="1"/>
            </p:cNvSpPr>
            <p:nvPr/>
          </p:nvSpPr>
          <p:spPr bwMode="auto">
            <a:xfrm rot="2064917">
              <a:off x="4062" y="1023"/>
              <a:ext cx="357" cy="10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64" name="Rectangle 56"/>
            <p:cNvSpPr>
              <a:spLocks noChangeArrowheads="1"/>
            </p:cNvSpPr>
            <p:nvPr/>
          </p:nvSpPr>
          <p:spPr bwMode="auto">
            <a:xfrm rot="2715372">
              <a:off x="4733" y="955"/>
              <a:ext cx="97" cy="317"/>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65" name="Text Box 57"/>
            <p:cNvSpPr txBox="1">
              <a:spLocks noChangeArrowheads="1"/>
            </p:cNvSpPr>
            <p:nvPr/>
          </p:nvSpPr>
          <p:spPr bwMode="auto">
            <a:xfrm>
              <a:off x="4422" y="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c</a:t>
              </a:r>
              <a:endParaRPr lang="en-US" altLang="zh-CN" sz="2800" b="1">
                <a:solidFill>
                  <a:schemeClr val="tx1"/>
                </a:solidFill>
                <a:latin typeface="宋体" pitchFamily="2" charset="-122"/>
                <a:ea typeface="宋体" pitchFamily="2" charset="-122"/>
              </a:endParaRPr>
            </a:p>
          </p:txBody>
        </p:sp>
        <p:sp>
          <p:nvSpPr>
            <p:cNvPr id="17466" name="Text Box 58"/>
            <p:cNvSpPr txBox="1">
              <a:spLocks noChangeArrowheads="1"/>
            </p:cNvSpPr>
            <p:nvPr/>
          </p:nvSpPr>
          <p:spPr bwMode="auto">
            <a:xfrm>
              <a:off x="4376" y="127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d</a:t>
              </a:r>
              <a:endParaRPr lang="en-US" altLang="zh-CN" sz="2800" b="1">
                <a:solidFill>
                  <a:schemeClr val="tx1"/>
                </a:solidFill>
                <a:latin typeface="宋体" pitchFamily="2" charset="-122"/>
                <a:ea typeface="宋体" pitchFamily="2" charset="-122"/>
              </a:endParaRPr>
            </a:p>
          </p:txBody>
        </p:sp>
        <p:sp>
          <p:nvSpPr>
            <p:cNvPr id="17467" name="Text Box 59"/>
            <p:cNvSpPr txBox="1">
              <a:spLocks noChangeArrowheads="1"/>
            </p:cNvSpPr>
            <p:nvPr/>
          </p:nvSpPr>
          <p:spPr bwMode="auto">
            <a:xfrm>
              <a:off x="3923" y="31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68" name="Text Box 60"/>
            <p:cNvSpPr txBox="1">
              <a:spLocks noChangeArrowheads="1"/>
            </p:cNvSpPr>
            <p:nvPr/>
          </p:nvSpPr>
          <p:spPr bwMode="auto">
            <a:xfrm>
              <a:off x="4784" y="108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69" name="Text Box 61"/>
            <p:cNvSpPr txBox="1">
              <a:spLocks noChangeArrowheads="1"/>
            </p:cNvSpPr>
            <p:nvPr/>
          </p:nvSpPr>
          <p:spPr bwMode="auto">
            <a:xfrm>
              <a:off x="4013" y="108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70" name="Text Box 62"/>
            <p:cNvSpPr txBox="1">
              <a:spLocks noChangeArrowheads="1"/>
            </p:cNvSpPr>
            <p:nvPr/>
          </p:nvSpPr>
          <p:spPr bwMode="auto">
            <a:xfrm>
              <a:off x="4784" y="272"/>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grpSp>
      <p:grpSp>
        <p:nvGrpSpPr>
          <p:cNvPr id="17539" name="Group 131"/>
          <p:cNvGrpSpPr/>
          <p:nvPr/>
        </p:nvGrpSpPr>
        <p:grpSpPr bwMode="auto">
          <a:xfrm>
            <a:off x="1992313" y="692150"/>
            <a:ext cx="3384550" cy="2535238"/>
            <a:chOff x="431" y="482"/>
            <a:chExt cx="2132" cy="1597"/>
          </a:xfrm>
        </p:grpSpPr>
        <p:sp>
          <p:nvSpPr>
            <p:cNvPr id="17476" name="Line 68"/>
            <p:cNvSpPr>
              <a:spLocks noChangeShapeType="1"/>
            </p:cNvSpPr>
            <p:nvPr/>
          </p:nvSpPr>
          <p:spPr bwMode="auto">
            <a:xfrm>
              <a:off x="612" y="1344"/>
              <a:ext cx="363" cy="0"/>
            </a:xfrm>
            <a:prstGeom prst="line">
              <a:avLst/>
            </a:prstGeom>
            <a:noFill/>
            <a:ln w="38100">
              <a:solidFill>
                <a:srgbClr val="FFCC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77" name="Line 69"/>
            <p:cNvSpPr>
              <a:spLocks noChangeShapeType="1"/>
            </p:cNvSpPr>
            <p:nvPr/>
          </p:nvSpPr>
          <p:spPr bwMode="auto">
            <a:xfrm flipV="1">
              <a:off x="975" y="845"/>
              <a:ext cx="544"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78" name="Line 70"/>
            <p:cNvSpPr>
              <a:spLocks noChangeShapeType="1"/>
            </p:cNvSpPr>
            <p:nvPr/>
          </p:nvSpPr>
          <p:spPr bwMode="auto">
            <a:xfrm>
              <a:off x="975" y="1344"/>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79" name="Line 71"/>
            <p:cNvSpPr>
              <a:spLocks noChangeShapeType="1"/>
            </p:cNvSpPr>
            <p:nvPr/>
          </p:nvSpPr>
          <p:spPr bwMode="auto">
            <a:xfrm>
              <a:off x="1519" y="845"/>
              <a:ext cx="0" cy="952"/>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80" name="Line 72"/>
            <p:cNvSpPr>
              <a:spLocks noChangeShapeType="1"/>
            </p:cNvSpPr>
            <p:nvPr/>
          </p:nvSpPr>
          <p:spPr bwMode="auto">
            <a:xfrm>
              <a:off x="1519" y="845"/>
              <a:ext cx="545" cy="49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81" name="Line 73"/>
            <p:cNvSpPr>
              <a:spLocks noChangeShapeType="1"/>
            </p:cNvSpPr>
            <p:nvPr/>
          </p:nvSpPr>
          <p:spPr bwMode="auto">
            <a:xfrm flipV="1">
              <a:off x="1520" y="1344"/>
              <a:ext cx="544" cy="453"/>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82" name="Line 74"/>
            <p:cNvSpPr>
              <a:spLocks noChangeShapeType="1"/>
            </p:cNvSpPr>
            <p:nvPr/>
          </p:nvSpPr>
          <p:spPr bwMode="auto">
            <a:xfrm>
              <a:off x="2064" y="1344"/>
              <a:ext cx="362" cy="0"/>
            </a:xfrm>
            <a:prstGeom prst="line">
              <a:avLst/>
            </a:prstGeom>
            <a:noFill/>
            <a:ln w="952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483" name="Oval 75"/>
            <p:cNvSpPr>
              <a:spLocks noChangeArrowheads="1"/>
            </p:cNvSpPr>
            <p:nvPr/>
          </p:nvSpPr>
          <p:spPr bwMode="auto">
            <a:xfrm>
              <a:off x="2427" y="129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84" name="Oval 76"/>
            <p:cNvSpPr>
              <a:spLocks noChangeArrowheads="1"/>
            </p:cNvSpPr>
            <p:nvPr/>
          </p:nvSpPr>
          <p:spPr bwMode="auto">
            <a:xfrm>
              <a:off x="521" y="129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85" name="Text Box 77"/>
            <p:cNvSpPr txBox="1">
              <a:spLocks noChangeArrowheads="1"/>
            </p:cNvSpPr>
            <p:nvPr/>
          </p:nvSpPr>
          <p:spPr bwMode="auto">
            <a:xfrm>
              <a:off x="2336" y="1344"/>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b</a:t>
              </a:r>
              <a:endParaRPr lang="en-US" altLang="zh-CN" sz="2800" b="1">
                <a:solidFill>
                  <a:schemeClr val="tx1"/>
                </a:solidFill>
                <a:latin typeface="宋体" pitchFamily="2" charset="-122"/>
                <a:ea typeface="宋体" pitchFamily="2" charset="-122"/>
              </a:endParaRPr>
            </a:p>
          </p:txBody>
        </p:sp>
        <p:sp>
          <p:nvSpPr>
            <p:cNvPr id="17486" name="Text Box 78"/>
            <p:cNvSpPr txBox="1">
              <a:spLocks noChangeArrowheads="1"/>
            </p:cNvSpPr>
            <p:nvPr/>
          </p:nvSpPr>
          <p:spPr bwMode="auto">
            <a:xfrm>
              <a:off x="431" y="1298"/>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a</a:t>
              </a:r>
              <a:endParaRPr lang="en-US" altLang="zh-CN" sz="2800" b="1">
                <a:solidFill>
                  <a:schemeClr val="tx1"/>
                </a:solidFill>
                <a:latin typeface="宋体" pitchFamily="2" charset="-122"/>
                <a:ea typeface="宋体" pitchFamily="2" charset="-122"/>
              </a:endParaRPr>
            </a:p>
          </p:txBody>
        </p:sp>
        <p:sp>
          <p:nvSpPr>
            <p:cNvPr id="17487" name="Rectangle 79"/>
            <p:cNvSpPr>
              <a:spLocks noChangeArrowheads="1"/>
            </p:cNvSpPr>
            <p:nvPr/>
          </p:nvSpPr>
          <p:spPr bwMode="auto">
            <a:xfrm rot="2715372">
              <a:off x="1177" y="962"/>
              <a:ext cx="101" cy="3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88" name="Rectangle 80"/>
            <p:cNvSpPr>
              <a:spLocks noChangeArrowheads="1"/>
            </p:cNvSpPr>
            <p:nvPr/>
          </p:nvSpPr>
          <p:spPr bwMode="auto">
            <a:xfrm rot="2620789">
              <a:off x="1677" y="1050"/>
              <a:ext cx="311" cy="11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89" name="Rectangle 81"/>
            <p:cNvSpPr>
              <a:spLocks noChangeArrowheads="1"/>
            </p:cNvSpPr>
            <p:nvPr/>
          </p:nvSpPr>
          <p:spPr bwMode="auto">
            <a:xfrm rot="2064917">
              <a:off x="1074" y="1478"/>
              <a:ext cx="299" cy="12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90" name="Rectangle 82"/>
            <p:cNvSpPr>
              <a:spLocks noChangeArrowheads="1"/>
            </p:cNvSpPr>
            <p:nvPr/>
          </p:nvSpPr>
          <p:spPr bwMode="auto">
            <a:xfrm rot="2715372">
              <a:off x="1757" y="1434"/>
              <a:ext cx="92"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sp>
          <p:nvSpPr>
            <p:cNvPr id="17491" name="Text Box 83"/>
            <p:cNvSpPr txBox="1">
              <a:spLocks noChangeArrowheads="1"/>
            </p:cNvSpPr>
            <p:nvPr/>
          </p:nvSpPr>
          <p:spPr bwMode="auto">
            <a:xfrm>
              <a:off x="1429" y="48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c</a:t>
              </a:r>
              <a:endParaRPr lang="en-US" altLang="zh-CN" sz="2800" b="1">
                <a:solidFill>
                  <a:schemeClr val="tx1"/>
                </a:solidFill>
                <a:latin typeface="宋体" pitchFamily="2" charset="-122"/>
                <a:ea typeface="宋体" pitchFamily="2" charset="-122"/>
              </a:endParaRPr>
            </a:p>
          </p:txBody>
        </p:sp>
        <p:sp>
          <p:nvSpPr>
            <p:cNvPr id="17492" name="Text Box 84"/>
            <p:cNvSpPr txBox="1">
              <a:spLocks noChangeArrowheads="1"/>
            </p:cNvSpPr>
            <p:nvPr/>
          </p:nvSpPr>
          <p:spPr bwMode="auto">
            <a:xfrm>
              <a:off x="1383" y="1752"/>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800" b="1">
                  <a:solidFill>
                    <a:schemeClr val="tx1"/>
                  </a:solidFill>
                  <a:latin typeface="宋体" pitchFamily="2" charset="-122"/>
                  <a:ea typeface="宋体" pitchFamily="2" charset="-122"/>
                </a:rPr>
                <a:t>d</a:t>
              </a:r>
              <a:endParaRPr lang="en-US" altLang="zh-CN" sz="2800" b="1">
                <a:solidFill>
                  <a:schemeClr val="tx1"/>
                </a:solidFill>
                <a:latin typeface="宋体" pitchFamily="2" charset="-122"/>
                <a:ea typeface="宋体" pitchFamily="2" charset="-122"/>
              </a:endParaRPr>
            </a:p>
          </p:txBody>
        </p:sp>
        <p:sp>
          <p:nvSpPr>
            <p:cNvPr id="17493" name="Text Box 85"/>
            <p:cNvSpPr txBox="1">
              <a:spLocks noChangeArrowheads="1"/>
            </p:cNvSpPr>
            <p:nvPr/>
          </p:nvSpPr>
          <p:spPr bwMode="auto">
            <a:xfrm>
              <a:off x="930" y="79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94" name="Text Box 86"/>
            <p:cNvSpPr txBox="1">
              <a:spLocks noChangeArrowheads="1"/>
            </p:cNvSpPr>
            <p:nvPr/>
          </p:nvSpPr>
          <p:spPr bwMode="auto">
            <a:xfrm>
              <a:off x="1791" y="1571"/>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95" name="Text Box 87"/>
            <p:cNvSpPr txBox="1">
              <a:spLocks noChangeArrowheads="1"/>
            </p:cNvSpPr>
            <p:nvPr/>
          </p:nvSpPr>
          <p:spPr bwMode="auto">
            <a:xfrm>
              <a:off x="1020" y="1570"/>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96" name="Text Box 88"/>
            <p:cNvSpPr txBox="1">
              <a:spLocks noChangeArrowheads="1"/>
            </p:cNvSpPr>
            <p:nvPr/>
          </p:nvSpPr>
          <p:spPr bwMode="auto">
            <a:xfrm>
              <a:off x="1791" y="754"/>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0"/>
                </a:spcBef>
                <a:spcAft>
                  <a:spcPct val="0"/>
                </a:spcAft>
              </a:pPr>
              <a:r>
                <a:rPr lang="en-US" altLang="zh-CN" sz="2400" b="1" i="1">
                  <a:solidFill>
                    <a:schemeClr val="tx1"/>
                  </a:solidFill>
                  <a:latin typeface="Times New Roman" panose="02020503050405090304" pitchFamily="18" charset="0"/>
                  <a:ea typeface="宋体" pitchFamily="2" charset="-122"/>
                </a:rPr>
                <a:t>R</a:t>
              </a:r>
              <a:endParaRPr lang="en-US" altLang="zh-CN" sz="2400" b="1" i="1">
                <a:solidFill>
                  <a:schemeClr val="tx1"/>
                </a:solidFill>
                <a:latin typeface="Times New Roman" panose="02020503050405090304" pitchFamily="18" charset="0"/>
                <a:ea typeface="宋体" pitchFamily="2" charset="-122"/>
              </a:endParaRPr>
            </a:p>
          </p:txBody>
        </p:sp>
        <p:sp>
          <p:nvSpPr>
            <p:cNvPr id="17497" name="Rectangle 89"/>
            <p:cNvSpPr>
              <a:spLocks noChangeArrowheads="1"/>
            </p:cNvSpPr>
            <p:nvPr/>
          </p:nvSpPr>
          <p:spPr bwMode="auto">
            <a:xfrm>
              <a:off x="1474" y="1208"/>
              <a:ext cx="130" cy="272"/>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chemeClr val="tx1"/>
                </a:solidFill>
                <a:latin typeface="Arial Black" panose="020B0A04020102020204" pitchFamily="34" charset="0"/>
                <a:ea typeface="宋体" pitchFamily="2" charset="-122"/>
              </a:endParaRPr>
            </a:p>
          </p:txBody>
        </p:sp>
        <p:grpSp>
          <p:nvGrpSpPr>
            <p:cNvPr id="17537" name="Group 129"/>
            <p:cNvGrpSpPr/>
            <p:nvPr/>
          </p:nvGrpSpPr>
          <p:grpSpPr bwMode="auto">
            <a:xfrm>
              <a:off x="612" y="971"/>
              <a:ext cx="363" cy="327"/>
              <a:chOff x="567" y="880"/>
              <a:chExt cx="363" cy="327"/>
            </a:xfrm>
          </p:grpSpPr>
          <p:sp>
            <p:nvSpPr>
              <p:cNvPr id="17499" name="Line 91"/>
              <p:cNvSpPr>
                <a:spLocks noChangeShapeType="1"/>
              </p:cNvSpPr>
              <p:nvPr/>
            </p:nvSpPr>
            <p:spPr bwMode="auto">
              <a:xfrm>
                <a:off x="567" y="1163"/>
                <a:ext cx="363"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03" name="Text Box 95"/>
              <p:cNvSpPr txBox="1">
                <a:spLocks noChangeArrowheads="1"/>
              </p:cNvSpPr>
              <p:nvPr/>
            </p:nvSpPr>
            <p:spPr bwMode="auto">
              <a:xfrm>
                <a:off x="657" y="880"/>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i="1">
                    <a:solidFill>
                      <a:schemeClr val="tx1"/>
                    </a:solidFill>
                    <a:latin typeface="Times New Roman" panose="02020503050405090304" pitchFamily="18" charset="0"/>
                    <a:ea typeface="仿宋_GB2312" pitchFamily="49" charset="-122"/>
                  </a:rPr>
                  <a:t>i</a:t>
                </a:r>
                <a:endParaRPr lang="en-US" altLang="zh-CN" sz="2800" b="1" i="1">
                  <a:solidFill>
                    <a:schemeClr val="tx1"/>
                  </a:solidFill>
                  <a:latin typeface="Times New Roman" panose="02020503050405090304" pitchFamily="18" charset="0"/>
                  <a:ea typeface="仿宋_GB2312" pitchFamily="49" charset="-122"/>
                </a:endParaRPr>
              </a:p>
            </p:txBody>
          </p:sp>
        </p:grpSp>
        <p:sp>
          <p:nvSpPr>
            <p:cNvPr id="17502" name="Line 94"/>
            <p:cNvSpPr>
              <a:spLocks noChangeShapeType="1"/>
            </p:cNvSpPr>
            <p:nvPr/>
          </p:nvSpPr>
          <p:spPr bwMode="auto">
            <a:xfrm>
              <a:off x="793" y="1389"/>
              <a:ext cx="227" cy="22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04" name="Text Box 96"/>
            <p:cNvSpPr txBox="1">
              <a:spLocks noChangeArrowheads="1"/>
            </p:cNvSpPr>
            <p:nvPr/>
          </p:nvSpPr>
          <p:spPr bwMode="auto">
            <a:xfrm>
              <a:off x="657" y="1344"/>
              <a:ext cx="4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i="1">
                  <a:solidFill>
                    <a:schemeClr val="tx1"/>
                  </a:solidFill>
                  <a:latin typeface="Times New Roman" panose="02020503050405090304" pitchFamily="18" charset="0"/>
                  <a:ea typeface="仿宋_GB2312" pitchFamily="49" charset="-122"/>
                </a:rPr>
                <a:t>i</a:t>
              </a:r>
              <a:r>
                <a:rPr lang="en-US" altLang="zh-CN" sz="2800" b="1" i="1" baseline="-25000">
                  <a:solidFill>
                    <a:schemeClr val="tx1"/>
                  </a:solidFill>
                  <a:latin typeface="Times New Roman" panose="02020503050405090304" pitchFamily="18" charset="0"/>
                  <a:ea typeface="仿宋_GB2312" pitchFamily="49" charset="-122"/>
                </a:rPr>
                <a:t>1</a:t>
              </a:r>
              <a:endParaRPr lang="en-US" altLang="zh-CN" sz="2800" b="1" i="1" baseline="-25000">
                <a:solidFill>
                  <a:schemeClr val="tx1"/>
                </a:solidFill>
                <a:latin typeface="Times New Roman" panose="02020503050405090304" pitchFamily="18" charset="0"/>
                <a:ea typeface="仿宋_GB2312" pitchFamily="49" charset="-122"/>
              </a:endParaRPr>
            </a:p>
          </p:txBody>
        </p:sp>
        <p:grpSp>
          <p:nvGrpSpPr>
            <p:cNvPr id="17538" name="Group 130"/>
            <p:cNvGrpSpPr/>
            <p:nvPr/>
          </p:nvGrpSpPr>
          <p:grpSpPr bwMode="auto">
            <a:xfrm>
              <a:off x="2064" y="971"/>
              <a:ext cx="363" cy="327"/>
              <a:chOff x="2109" y="971"/>
              <a:chExt cx="363" cy="327"/>
            </a:xfrm>
          </p:grpSpPr>
          <p:sp>
            <p:nvSpPr>
              <p:cNvPr id="17500" name="Line 92"/>
              <p:cNvSpPr>
                <a:spLocks noChangeShapeType="1"/>
              </p:cNvSpPr>
              <p:nvPr/>
            </p:nvSpPr>
            <p:spPr bwMode="auto">
              <a:xfrm>
                <a:off x="2109" y="1253"/>
                <a:ext cx="363" cy="0"/>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05" name="Text Box 97"/>
              <p:cNvSpPr txBox="1">
                <a:spLocks noChangeArrowheads="1"/>
              </p:cNvSpPr>
              <p:nvPr/>
            </p:nvSpPr>
            <p:spPr bwMode="auto">
              <a:xfrm>
                <a:off x="2199" y="971"/>
                <a:ext cx="2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i="1">
                    <a:solidFill>
                      <a:schemeClr val="tx1"/>
                    </a:solidFill>
                    <a:latin typeface="Times New Roman" panose="02020503050405090304" pitchFamily="18" charset="0"/>
                    <a:ea typeface="仿宋_GB2312" pitchFamily="49" charset="-122"/>
                  </a:rPr>
                  <a:t>i</a:t>
                </a:r>
                <a:endParaRPr lang="en-US" altLang="zh-CN" sz="2800" b="1" i="1">
                  <a:solidFill>
                    <a:schemeClr val="tx1"/>
                  </a:solidFill>
                  <a:latin typeface="Times New Roman" panose="02020503050405090304" pitchFamily="18" charset="0"/>
                  <a:ea typeface="仿宋_GB2312" pitchFamily="49" charset="-122"/>
                </a:endParaRPr>
              </a:p>
            </p:txBody>
          </p:sp>
        </p:grpSp>
        <p:grpSp>
          <p:nvGrpSpPr>
            <p:cNvPr id="17536" name="Group 128"/>
            <p:cNvGrpSpPr/>
            <p:nvPr/>
          </p:nvGrpSpPr>
          <p:grpSpPr bwMode="auto">
            <a:xfrm>
              <a:off x="1927" y="1379"/>
              <a:ext cx="454" cy="327"/>
              <a:chOff x="2064" y="1752"/>
              <a:chExt cx="454" cy="327"/>
            </a:xfrm>
          </p:grpSpPr>
          <p:sp>
            <p:nvSpPr>
              <p:cNvPr id="17501" name="Line 93"/>
              <p:cNvSpPr>
                <a:spLocks noChangeShapeType="1"/>
              </p:cNvSpPr>
              <p:nvPr/>
            </p:nvSpPr>
            <p:spPr bwMode="auto">
              <a:xfrm flipV="1">
                <a:off x="2064" y="1752"/>
                <a:ext cx="226" cy="227"/>
              </a:xfrm>
              <a:prstGeom prst="line">
                <a:avLst/>
              </a:prstGeom>
              <a:noFill/>
              <a:ln w="38100">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06" name="Text Box 98"/>
              <p:cNvSpPr txBox="1">
                <a:spLocks noChangeArrowheads="1"/>
              </p:cNvSpPr>
              <p:nvPr/>
            </p:nvSpPr>
            <p:spPr bwMode="auto">
              <a:xfrm>
                <a:off x="2200" y="1752"/>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en-US" altLang="zh-CN" sz="2800" b="1" i="1">
                    <a:solidFill>
                      <a:schemeClr val="tx1"/>
                    </a:solidFill>
                    <a:latin typeface="Times New Roman" panose="02020503050405090304" pitchFamily="18" charset="0"/>
                    <a:ea typeface="仿宋_GB2312" pitchFamily="49" charset="-122"/>
                  </a:rPr>
                  <a:t>i</a:t>
                </a:r>
                <a:r>
                  <a:rPr lang="en-US" altLang="zh-CN" sz="2800" b="1" i="1" baseline="-25000">
                    <a:solidFill>
                      <a:schemeClr val="tx1"/>
                    </a:solidFill>
                    <a:latin typeface="Times New Roman" panose="02020503050405090304" pitchFamily="18" charset="0"/>
                    <a:ea typeface="仿宋_GB2312" pitchFamily="49" charset="-122"/>
                  </a:rPr>
                  <a:t>2</a:t>
                </a:r>
                <a:endParaRPr lang="en-US" altLang="zh-CN" sz="2800" b="1" i="1" baseline="-25000">
                  <a:solidFill>
                    <a:schemeClr val="tx1"/>
                  </a:solidFill>
                  <a:latin typeface="Times New Roman" panose="02020503050405090304" pitchFamily="18" charset="0"/>
                  <a:ea typeface="仿宋_GB2312" pitchFamily="49" charset="-122"/>
                </a:endParaRPr>
              </a:p>
            </p:txBody>
          </p:sp>
        </p:grpSp>
      </p:grpSp>
      <p:graphicFrame>
        <p:nvGraphicFramePr>
          <p:cNvPr id="17511" name="Object 103"/>
          <p:cNvGraphicFramePr>
            <a:graphicFrameLocks noChangeAspect="1"/>
          </p:cNvGraphicFramePr>
          <p:nvPr/>
        </p:nvGraphicFramePr>
        <p:xfrm>
          <a:off x="3648075" y="3573463"/>
          <a:ext cx="1944688" cy="1092200"/>
        </p:xfrm>
        <a:graphic>
          <a:graphicData uri="http://schemas.openxmlformats.org/presentationml/2006/ole">
            <mc:AlternateContent xmlns:mc="http://schemas.openxmlformats.org/markup-compatibility/2006">
              <mc:Choice xmlns:v="urn:schemas-microsoft-com:vml" Requires="v">
                <p:oleObj spid="_x0000_s2" name="Equation" r:id="rId1" imgW="535940" imgH="300355" progId="Equation.3">
                  <p:embed/>
                </p:oleObj>
              </mc:Choice>
              <mc:Fallback>
                <p:oleObj name="Equation" r:id="rId1" imgW="535940" imgH="300355" progId="Equation.3">
                  <p:embed/>
                  <p:pic>
                    <p:nvPicPr>
                      <p:cNvPr id="0" name="Object 1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075" y="3573463"/>
                        <a:ext cx="1944688" cy="10922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2" name="Object 104"/>
          <p:cNvGraphicFramePr>
            <a:graphicFrameLocks noChangeAspect="1"/>
          </p:cNvGraphicFramePr>
          <p:nvPr/>
        </p:nvGraphicFramePr>
        <p:xfrm>
          <a:off x="1847850" y="4778376"/>
          <a:ext cx="5327650" cy="1027113"/>
        </p:xfrm>
        <a:graphic>
          <a:graphicData uri="http://schemas.openxmlformats.org/presentationml/2006/ole">
            <mc:AlternateContent xmlns:mc="http://schemas.openxmlformats.org/markup-compatibility/2006">
              <mc:Choice xmlns:v="urn:schemas-microsoft-com:vml" Requires="v">
                <p:oleObj spid="_x0000_s3" name="Equation" r:id="rId3" imgW="1571625" imgH="300355" progId="Equation.3">
                  <p:embed/>
                </p:oleObj>
              </mc:Choice>
              <mc:Fallback>
                <p:oleObj name="Equation" r:id="rId3" imgW="1571625" imgH="300355" progId="Equation.3">
                  <p:embed/>
                  <p:pic>
                    <p:nvPicPr>
                      <p:cNvPr id="0"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4778376"/>
                        <a:ext cx="5327650" cy="1027113"/>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3" name="Object 105"/>
          <p:cNvGraphicFramePr>
            <a:graphicFrameLocks noChangeAspect="1"/>
          </p:cNvGraphicFramePr>
          <p:nvPr/>
        </p:nvGraphicFramePr>
        <p:xfrm>
          <a:off x="2782889" y="5910264"/>
          <a:ext cx="2160587" cy="974725"/>
        </p:xfrm>
        <a:graphic>
          <a:graphicData uri="http://schemas.openxmlformats.org/presentationml/2006/ole">
            <mc:AlternateContent xmlns:mc="http://schemas.openxmlformats.org/markup-compatibility/2006">
              <mc:Choice xmlns:v="urn:schemas-microsoft-com:vml" Requires="v">
                <p:oleObj spid="_x0000_s4" name="Equation" r:id="rId5" imgW="671830" imgH="300355" progId="Equation.3">
                  <p:embed/>
                </p:oleObj>
              </mc:Choice>
              <mc:Fallback>
                <p:oleObj name="Equation" r:id="rId5" imgW="671830" imgH="300355" progId="Equation.3">
                  <p:embed/>
                  <p:pic>
                    <p:nvPicPr>
                      <p:cNvPr id="0" name="Object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889" y="5910264"/>
                        <a:ext cx="2160587" cy="9747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4" name="Object 106"/>
          <p:cNvGraphicFramePr>
            <a:graphicFrameLocks noChangeAspect="1"/>
          </p:cNvGraphicFramePr>
          <p:nvPr/>
        </p:nvGraphicFramePr>
        <p:xfrm>
          <a:off x="7680325" y="5373689"/>
          <a:ext cx="1277938" cy="547687"/>
        </p:xfrm>
        <a:graphic>
          <a:graphicData uri="http://schemas.openxmlformats.org/presentationml/2006/ole">
            <mc:AlternateContent xmlns:mc="http://schemas.openxmlformats.org/markup-compatibility/2006">
              <mc:Choice xmlns:v="urn:schemas-microsoft-com:vml" Requires="v">
                <p:oleObj spid="_x0000_s5" name="Equation" r:id="rId7" imgW="393065" imgH="164465" progId="Equation.3">
                  <p:embed/>
                </p:oleObj>
              </mc:Choice>
              <mc:Fallback>
                <p:oleObj name="Equation" r:id="rId7" imgW="393065" imgH="164465" progId="Equation.3">
                  <p:embed/>
                  <p:pic>
                    <p:nvPicPr>
                      <p:cNvPr id="0" name="Object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0325" y="5373689"/>
                        <a:ext cx="1277938" cy="547687"/>
                      </a:xfrm>
                      <a:prstGeom prst="rect">
                        <a:avLst/>
                      </a:prstGeom>
                      <a:solidFill>
                        <a:schemeClr val="accent1"/>
                      </a:solid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516" name="Group 108"/>
          <p:cNvGrpSpPr/>
          <p:nvPr/>
        </p:nvGrpSpPr>
        <p:grpSpPr bwMode="auto">
          <a:xfrm>
            <a:off x="5880100" y="1484313"/>
            <a:ext cx="865188" cy="673100"/>
            <a:chOff x="2744" y="935"/>
            <a:chExt cx="545" cy="424"/>
          </a:xfrm>
        </p:grpSpPr>
        <p:sp>
          <p:nvSpPr>
            <p:cNvPr id="17473" name="AutoShape 65"/>
            <p:cNvSpPr>
              <a:spLocks noChangeArrowheads="1"/>
            </p:cNvSpPr>
            <p:nvPr/>
          </p:nvSpPr>
          <p:spPr bwMode="auto">
            <a:xfrm>
              <a:off x="2744" y="935"/>
              <a:ext cx="544" cy="91"/>
            </a:xfrm>
            <a:prstGeom prst="rightArrow">
              <a:avLst>
                <a:gd name="adj1" fmla="val 50000"/>
                <a:gd name="adj2" fmla="val 14945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15" name="Text Box 107"/>
            <p:cNvSpPr txBox="1">
              <a:spLocks noChangeArrowheads="1"/>
            </p:cNvSpPr>
            <p:nvPr/>
          </p:nvSpPr>
          <p:spPr bwMode="auto">
            <a:xfrm>
              <a:off x="2744" y="1071"/>
              <a:ext cx="545" cy="288"/>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仿宋_GB2312" pitchFamily="49" charset="-122"/>
                </a:rPr>
                <a:t>短路</a:t>
              </a:r>
              <a:endParaRPr lang="zh-CN" altLang="en-US" sz="2400" b="1">
                <a:solidFill>
                  <a:srgbClr val="000000"/>
                </a:solidFill>
                <a:latin typeface="Arial" panose="020B0604020202090204" pitchFamily="34" charset="0"/>
                <a:ea typeface="仿宋_GB2312" pitchFamily="49" charset="-122"/>
              </a:endParaRPr>
            </a:p>
          </p:txBody>
        </p:sp>
      </p:grpSp>
      <p:grpSp>
        <p:nvGrpSpPr>
          <p:cNvPr id="17518" name="Group 110"/>
          <p:cNvGrpSpPr/>
          <p:nvPr/>
        </p:nvGrpSpPr>
        <p:grpSpPr bwMode="auto">
          <a:xfrm>
            <a:off x="5951538" y="2565401"/>
            <a:ext cx="1223962" cy="600075"/>
            <a:chOff x="2789" y="1616"/>
            <a:chExt cx="771" cy="378"/>
          </a:xfrm>
        </p:grpSpPr>
        <p:sp>
          <p:nvSpPr>
            <p:cNvPr id="17474" name="AutoShape 66"/>
            <p:cNvSpPr>
              <a:spLocks noChangeArrowheads="1"/>
            </p:cNvSpPr>
            <p:nvPr/>
          </p:nvSpPr>
          <p:spPr bwMode="auto">
            <a:xfrm rot="1765648">
              <a:off x="3016" y="1616"/>
              <a:ext cx="544" cy="90"/>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17517" name="Text Box 109"/>
            <p:cNvSpPr txBox="1">
              <a:spLocks noChangeArrowheads="1"/>
            </p:cNvSpPr>
            <p:nvPr/>
          </p:nvSpPr>
          <p:spPr bwMode="auto">
            <a:xfrm rot="1915253">
              <a:off x="2789" y="1706"/>
              <a:ext cx="590" cy="288"/>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仿宋_GB2312" pitchFamily="49" charset="-122"/>
                </a:rPr>
                <a:t>断路</a:t>
              </a:r>
              <a:endParaRPr lang="zh-CN" altLang="en-US" sz="2400" b="1">
                <a:solidFill>
                  <a:srgbClr val="000000"/>
                </a:solidFill>
                <a:latin typeface="Arial" panose="020B0604020202090204" pitchFamily="34" charset="0"/>
                <a:ea typeface="仿宋_GB2312" pitchFamily="49" charset="-122"/>
              </a:endParaRPr>
            </a:p>
          </p:txBody>
        </p:sp>
      </p:grpSp>
      <p:sp>
        <p:nvSpPr>
          <p:cNvPr id="17519" name="Text Box 111"/>
          <p:cNvSpPr txBox="1">
            <a:spLocks noChangeArrowheads="1"/>
          </p:cNvSpPr>
          <p:nvPr/>
        </p:nvSpPr>
        <p:spPr bwMode="auto">
          <a:xfrm>
            <a:off x="1774826" y="2997201"/>
            <a:ext cx="1152525" cy="830997"/>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spcBef>
                <a:spcPct val="50000"/>
              </a:spcBef>
              <a:spcAft>
                <a:spcPct val="0"/>
              </a:spcAft>
            </a:pPr>
            <a:r>
              <a:rPr lang="zh-CN" altLang="en-US" sz="2400" b="1">
                <a:solidFill>
                  <a:srgbClr val="000000"/>
                </a:solidFill>
                <a:latin typeface="Arial" panose="020B0604020202090204" pitchFamily="34" charset="0"/>
                <a:ea typeface="仿宋_GB2312" pitchFamily="49" charset="-122"/>
              </a:rPr>
              <a:t>根据电流分配</a:t>
            </a:r>
            <a:endParaRPr lang="zh-CN" altLang="en-US" sz="2400" b="1">
              <a:solidFill>
                <a:srgbClr val="000000"/>
              </a:solidFill>
              <a:latin typeface="Arial" panose="020B0604020202090204" pitchFamily="34" charset="0"/>
              <a:ea typeface="仿宋_GB2312" pitchFamily="49" charset="-122"/>
            </a:endParaRPr>
          </a:p>
        </p:txBody>
      </p:sp>
      <p:sp>
        <p:nvSpPr>
          <p:cNvPr id="17520" name="AutoShape 112"/>
          <p:cNvSpPr>
            <a:spLocks noChangeArrowheads="1"/>
          </p:cNvSpPr>
          <p:nvPr/>
        </p:nvSpPr>
        <p:spPr bwMode="auto">
          <a:xfrm>
            <a:off x="2279650" y="4149726"/>
            <a:ext cx="863600" cy="142875"/>
          </a:xfrm>
          <a:prstGeom prst="rightArrow">
            <a:avLst>
              <a:gd name="adj1" fmla="val 50000"/>
              <a:gd name="adj2" fmla="val 151111"/>
            </a:avLst>
          </a:prstGeom>
          <a:solidFill>
            <a:srgbClr val="66FFFF"/>
          </a:solidFill>
          <a:ln w="9525">
            <a:solidFill>
              <a:srgbClr val="66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FFCC00"/>
              </a:solidFill>
              <a:latin typeface="Arial Black" panose="020B0A04020102020204" pitchFamily="34" charset="0"/>
              <a:ea typeface="宋体" pitchFamily="2" charset="-122"/>
            </a:endParaRPr>
          </a:p>
        </p:txBody>
      </p:sp>
      <p:sp>
        <p:nvSpPr>
          <p:cNvPr id="6" name="灯片编号占位符 5"/>
          <p:cNvSpPr>
            <a:spLocks noGrp="1"/>
          </p:cNvSpPr>
          <p:nvPr>
            <p:ph type="sldNum" sz="quarter" idx="12"/>
            <p:custDataLst>
              <p:tags r:id="rId9"/>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1000" fill="hold"/>
                                        <p:tgtEl>
                                          <p:spTgt spid="17410"/>
                                        </p:tgtEl>
                                        <p:attrNameLst>
                                          <p:attrName>ppt_w</p:attrName>
                                        </p:attrNameLst>
                                      </p:cBhvr>
                                      <p:tavLst>
                                        <p:tav tm="0">
                                          <p:val>
                                            <p:fltVal val="0"/>
                                          </p:val>
                                        </p:tav>
                                        <p:tav tm="100000">
                                          <p:val>
                                            <p:strVal val="#ppt_w"/>
                                          </p:val>
                                        </p:tav>
                                      </p:tavLst>
                                    </p:anim>
                                    <p:anim calcmode="lin" valueType="num">
                                      <p:cBhvr>
                                        <p:cTn id="8" dur="1000" fill="hold"/>
                                        <p:tgtEl>
                                          <p:spTgt spid="17410"/>
                                        </p:tgtEl>
                                        <p:attrNameLst>
                                          <p:attrName>ppt_h</p:attrName>
                                        </p:attrNameLst>
                                      </p:cBhvr>
                                      <p:tavLst>
                                        <p:tav tm="0">
                                          <p:val>
                                            <p:fltVal val="0"/>
                                          </p:val>
                                        </p:tav>
                                        <p:tav tm="100000">
                                          <p:val>
                                            <p:strVal val="#ppt_h"/>
                                          </p:val>
                                        </p:tav>
                                      </p:tavLst>
                                    </p:anim>
                                    <p:anim calcmode="lin" valueType="num">
                                      <p:cBhvr>
                                        <p:cTn id="9" dur="1000" fill="hold"/>
                                        <p:tgtEl>
                                          <p:spTgt spid="174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4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7445"/>
                                        </p:tgtEl>
                                        <p:attrNameLst>
                                          <p:attrName>style.visibility</p:attrName>
                                        </p:attrNameLst>
                                      </p:cBhvr>
                                      <p:to>
                                        <p:strVal val="visible"/>
                                      </p:to>
                                    </p:set>
                                    <p:animEffect transition="in" filter="wipe(left)">
                                      <p:cBhvr>
                                        <p:cTn id="14" dur="500"/>
                                        <p:tgtEl>
                                          <p:spTgt spid="17445"/>
                                        </p:tgtEl>
                                      </p:cBhvr>
                                    </p:animEffect>
                                  </p:childTnLst>
                                </p:cTn>
                              </p:par>
                            </p:childTnLst>
                          </p:cTn>
                        </p:par>
                      </p:childTnLst>
                    </p:cTn>
                  </p:par>
                  <p:par>
                    <p:cTn id="15" fill="hold">
                      <p:stCondLst>
                        <p:cond delay="indefinite"/>
                      </p:stCondLst>
                      <p:childTnLst>
                        <p:par>
                          <p:cTn id="16" fill="hold">
                            <p:stCondLst>
                              <p:cond delay="0"/>
                            </p:stCondLst>
                            <p:childTnLst>
                              <p:par>
                                <p:cTn id="17" presetID="51" presetClass="entr" presetSubtype="0" fill="hold" nodeType="clickEffect">
                                  <p:stCondLst>
                                    <p:cond delay="0"/>
                                  </p:stCondLst>
                                  <p:childTnLst>
                                    <p:set>
                                      <p:cBhvr>
                                        <p:cTn id="18" dur="1" fill="hold">
                                          <p:stCondLst>
                                            <p:cond delay="0"/>
                                          </p:stCondLst>
                                        </p:cTn>
                                        <p:tgtEl>
                                          <p:spTgt spid="17448"/>
                                        </p:tgtEl>
                                        <p:attrNameLst>
                                          <p:attrName>style.visibility</p:attrName>
                                        </p:attrNameLst>
                                      </p:cBhvr>
                                      <p:to>
                                        <p:strVal val="visible"/>
                                      </p:to>
                                    </p:set>
                                    <p:animEffect transition="in" filter="fade">
                                      <p:cBhvr>
                                        <p:cTn id="19" dur="770" decel="100000"/>
                                        <p:tgtEl>
                                          <p:spTgt spid="17448"/>
                                        </p:tgtEl>
                                      </p:cBhvr>
                                    </p:animEffect>
                                    <p:animScale>
                                      <p:cBhvr>
                                        <p:cTn id="20" dur="770" decel="100000"/>
                                        <p:tgtEl>
                                          <p:spTgt spid="17448"/>
                                        </p:tgtEl>
                                      </p:cBhvr>
                                      <p:from x="10000" y="10000"/>
                                      <p:to x="200000" y="450000"/>
                                    </p:animScale>
                                    <p:animScale>
                                      <p:cBhvr>
                                        <p:cTn id="21" dur="1230" accel="100000" fill="hold">
                                          <p:stCondLst>
                                            <p:cond delay="770"/>
                                          </p:stCondLst>
                                        </p:cTn>
                                        <p:tgtEl>
                                          <p:spTgt spid="17448"/>
                                        </p:tgtEl>
                                      </p:cBhvr>
                                      <p:from x="200000" y="450000"/>
                                      <p:to x="100000" y="100000"/>
                                    </p:animScale>
                                    <p:set>
                                      <p:cBhvr>
                                        <p:cTn id="22" dur="770" fill="hold"/>
                                        <p:tgtEl>
                                          <p:spTgt spid="17448"/>
                                        </p:tgtEl>
                                        <p:attrNameLst>
                                          <p:attrName>ppt_x</p:attrName>
                                        </p:attrNameLst>
                                      </p:cBhvr>
                                      <p:to>
                                        <p:strVal val="(0.5)"/>
                                      </p:to>
                                    </p:set>
                                    <p:anim from="(0.5)" to="(#ppt_x)" calcmode="lin" valueType="num">
                                      <p:cBhvr>
                                        <p:cTn id="23" dur="1230" accel="100000" fill="hold">
                                          <p:stCondLst>
                                            <p:cond delay="770"/>
                                          </p:stCondLst>
                                        </p:cTn>
                                        <p:tgtEl>
                                          <p:spTgt spid="17448"/>
                                        </p:tgtEl>
                                        <p:attrNameLst>
                                          <p:attrName>ppt_x</p:attrName>
                                        </p:attrNameLst>
                                      </p:cBhvr>
                                    </p:anim>
                                    <p:set>
                                      <p:cBhvr>
                                        <p:cTn id="24" dur="770" fill="hold"/>
                                        <p:tgtEl>
                                          <p:spTgt spid="17448"/>
                                        </p:tgtEl>
                                        <p:attrNameLst>
                                          <p:attrName>ppt_y</p:attrName>
                                        </p:attrNameLst>
                                      </p:cBhvr>
                                      <p:to>
                                        <p:strVal val="(#ppt_y+0.4)"/>
                                      </p:to>
                                    </p:set>
                                    <p:anim from="(#ppt_y+0.4)" to="(#ppt_y)" calcmode="lin" valueType="num">
                                      <p:cBhvr>
                                        <p:cTn id="25" dur="1230" accel="100000" fill="hold">
                                          <p:stCondLst>
                                            <p:cond delay="770"/>
                                          </p:stCondLst>
                                        </p:cTn>
                                        <p:tgtEl>
                                          <p:spTgt spid="17448"/>
                                        </p:tgtEl>
                                        <p:attrNameLst>
                                          <p:attrName>ppt_y</p:attrName>
                                        </p:attrNameLst>
                                      </p:cBhvr>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516"/>
                                        </p:tgtEl>
                                        <p:attrNameLst>
                                          <p:attrName>style.visibility</p:attrName>
                                        </p:attrNameLst>
                                      </p:cBhvr>
                                      <p:to>
                                        <p:strVal val="visible"/>
                                      </p:to>
                                    </p:set>
                                    <p:anim calcmode="lin" valueType="num">
                                      <p:cBhvr additive="base">
                                        <p:cTn id="30" dur="500" fill="hold"/>
                                        <p:tgtEl>
                                          <p:spTgt spid="17516"/>
                                        </p:tgtEl>
                                        <p:attrNameLst>
                                          <p:attrName>ppt_x</p:attrName>
                                        </p:attrNameLst>
                                      </p:cBhvr>
                                      <p:tavLst>
                                        <p:tav tm="0">
                                          <p:val>
                                            <p:strVal val="#ppt_x"/>
                                          </p:val>
                                        </p:tav>
                                        <p:tav tm="100000">
                                          <p:val>
                                            <p:strVal val="#ppt_x"/>
                                          </p:val>
                                        </p:tav>
                                      </p:tavLst>
                                    </p:anim>
                                    <p:anim calcmode="lin" valueType="num">
                                      <p:cBhvr additive="base">
                                        <p:cTn id="31" dur="500" fill="hold"/>
                                        <p:tgtEl>
                                          <p:spTgt spid="17516"/>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3" presetClass="entr" presetSubtype="16" fill="hold" nodeType="afterEffect">
                                  <p:stCondLst>
                                    <p:cond delay="0"/>
                                  </p:stCondLst>
                                  <p:childTnLst>
                                    <p:set>
                                      <p:cBhvr>
                                        <p:cTn id="34" dur="1" fill="hold">
                                          <p:stCondLst>
                                            <p:cond delay="0"/>
                                          </p:stCondLst>
                                        </p:cTn>
                                        <p:tgtEl>
                                          <p:spTgt spid="17522"/>
                                        </p:tgtEl>
                                        <p:attrNameLst>
                                          <p:attrName>style.visibility</p:attrName>
                                        </p:attrNameLst>
                                      </p:cBhvr>
                                      <p:to>
                                        <p:strVal val="visible"/>
                                      </p:to>
                                    </p:set>
                                    <p:anim calcmode="lin" valueType="num">
                                      <p:cBhvr>
                                        <p:cTn id="35" dur="500" fill="hold"/>
                                        <p:tgtEl>
                                          <p:spTgt spid="17522"/>
                                        </p:tgtEl>
                                        <p:attrNameLst>
                                          <p:attrName>ppt_w</p:attrName>
                                        </p:attrNameLst>
                                      </p:cBhvr>
                                      <p:tavLst>
                                        <p:tav tm="0">
                                          <p:val>
                                            <p:fltVal val="0"/>
                                          </p:val>
                                        </p:tav>
                                        <p:tav tm="100000">
                                          <p:val>
                                            <p:strVal val="#ppt_w"/>
                                          </p:val>
                                        </p:tav>
                                      </p:tavLst>
                                    </p:anim>
                                    <p:anim calcmode="lin" valueType="num">
                                      <p:cBhvr>
                                        <p:cTn id="36" dur="500" fill="hold"/>
                                        <p:tgtEl>
                                          <p:spTgt spid="1752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9" fill="hold" nodeType="clickEffect">
                                  <p:stCondLst>
                                    <p:cond delay="0"/>
                                  </p:stCondLst>
                                  <p:childTnLst>
                                    <p:set>
                                      <p:cBhvr>
                                        <p:cTn id="40" dur="1" fill="hold">
                                          <p:stCondLst>
                                            <p:cond delay="0"/>
                                          </p:stCondLst>
                                        </p:cTn>
                                        <p:tgtEl>
                                          <p:spTgt spid="17518"/>
                                        </p:tgtEl>
                                        <p:attrNameLst>
                                          <p:attrName>style.visibility</p:attrName>
                                        </p:attrNameLst>
                                      </p:cBhvr>
                                      <p:to>
                                        <p:strVal val="visible"/>
                                      </p:to>
                                    </p:set>
                                    <p:anim calcmode="lin" valueType="num">
                                      <p:cBhvr additive="base">
                                        <p:cTn id="41" dur="500" fill="hold"/>
                                        <p:tgtEl>
                                          <p:spTgt spid="17518"/>
                                        </p:tgtEl>
                                        <p:attrNameLst>
                                          <p:attrName>ppt_x</p:attrName>
                                        </p:attrNameLst>
                                      </p:cBhvr>
                                      <p:tavLst>
                                        <p:tav tm="0">
                                          <p:val>
                                            <p:strVal val="0-#ppt_w/2"/>
                                          </p:val>
                                        </p:tav>
                                        <p:tav tm="100000">
                                          <p:val>
                                            <p:strVal val="#ppt_x"/>
                                          </p:val>
                                        </p:tav>
                                      </p:tavLst>
                                    </p:anim>
                                    <p:anim calcmode="lin" valueType="num">
                                      <p:cBhvr additive="base">
                                        <p:cTn id="42" dur="500" fill="hold"/>
                                        <p:tgtEl>
                                          <p:spTgt spid="17518"/>
                                        </p:tgtEl>
                                        <p:attrNameLst>
                                          <p:attrName>ppt_y</p:attrName>
                                        </p:attrNameLst>
                                      </p:cBhvr>
                                      <p:tavLst>
                                        <p:tav tm="0">
                                          <p:val>
                                            <p:strVal val="0-#ppt_h/2"/>
                                          </p:val>
                                        </p:tav>
                                        <p:tav tm="100000">
                                          <p:val>
                                            <p:strVal val="#ppt_y"/>
                                          </p:val>
                                        </p:tav>
                                      </p:tavLst>
                                    </p:anim>
                                  </p:childTnLst>
                                </p:cTn>
                              </p:par>
                            </p:childTnLst>
                          </p:cTn>
                        </p:par>
                        <p:par>
                          <p:cTn id="43" fill="hold">
                            <p:stCondLst>
                              <p:cond delay="500"/>
                            </p:stCondLst>
                            <p:childTnLst>
                              <p:par>
                                <p:cTn id="44" presetID="15" presetClass="entr" presetSubtype="0" fill="hold" nodeType="afterEffect">
                                  <p:stCondLst>
                                    <p:cond delay="0"/>
                                  </p:stCondLst>
                                  <p:childTnLst>
                                    <p:set>
                                      <p:cBhvr>
                                        <p:cTn id="45" dur="1" fill="hold">
                                          <p:stCondLst>
                                            <p:cond delay="0"/>
                                          </p:stCondLst>
                                        </p:cTn>
                                        <p:tgtEl>
                                          <p:spTgt spid="17523"/>
                                        </p:tgtEl>
                                        <p:attrNameLst>
                                          <p:attrName>style.visibility</p:attrName>
                                        </p:attrNameLst>
                                      </p:cBhvr>
                                      <p:to>
                                        <p:strVal val="visible"/>
                                      </p:to>
                                    </p:set>
                                    <p:anim calcmode="lin" valueType="num">
                                      <p:cBhvr>
                                        <p:cTn id="46" dur="1000" fill="hold"/>
                                        <p:tgtEl>
                                          <p:spTgt spid="17523"/>
                                        </p:tgtEl>
                                        <p:attrNameLst>
                                          <p:attrName>ppt_w</p:attrName>
                                        </p:attrNameLst>
                                      </p:cBhvr>
                                      <p:tavLst>
                                        <p:tav tm="0">
                                          <p:val>
                                            <p:fltVal val="0"/>
                                          </p:val>
                                        </p:tav>
                                        <p:tav tm="100000">
                                          <p:val>
                                            <p:strVal val="#ppt_w"/>
                                          </p:val>
                                        </p:tav>
                                      </p:tavLst>
                                    </p:anim>
                                    <p:anim calcmode="lin" valueType="num">
                                      <p:cBhvr>
                                        <p:cTn id="47" dur="1000" fill="hold"/>
                                        <p:tgtEl>
                                          <p:spTgt spid="17523"/>
                                        </p:tgtEl>
                                        <p:attrNameLst>
                                          <p:attrName>ppt_h</p:attrName>
                                        </p:attrNameLst>
                                      </p:cBhvr>
                                      <p:tavLst>
                                        <p:tav tm="0">
                                          <p:val>
                                            <p:fltVal val="0"/>
                                          </p:val>
                                        </p:tav>
                                        <p:tav tm="100000">
                                          <p:val>
                                            <p:strVal val="#ppt_h"/>
                                          </p:val>
                                        </p:tav>
                                      </p:tavLst>
                                    </p:anim>
                                    <p:anim calcmode="lin" valueType="num">
                                      <p:cBhvr>
                                        <p:cTn id="48" dur="1000" fill="hold"/>
                                        <p:tgtEl>
                                          <p:spTgt spid="17523"/>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175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0" fill="hold">
                      <p:stCondLst>
                        <p:cond delay="indefinite"/>
                      </p:stCondLst>
                      <p:childTnLst>
                        <p:par>
                          <p:cTn id="51" fill="hold">
                            <p:stCondLst>
                              <p:cond delay="0"/>
                            </p:stCondLst>
                            <p:childTnLst>
                              <p:par>
                                <p:cTn id="52" presetID="51" presetClass="entr" presetSubtype="0" fill="hold" nodeType="clickEffect">
                                  <p:stCondLst>
                                    <p:cond delay="0"/>
                                  </p:stCondLst>
                                  <p:childTnLst>
                                    <p:set>
                                      <p:cBhvr>
                                        <p:cTn id="53" dur="1" fill="hold">
                                          <p:stCondLst>
                                            <p:cond delay="0"/>
                                          </p:stCondLst>
                                        </p:cTn>
                                        <p:tgtEl>
                                          <p:spTgt spid="17514"/>
                                        </p:tgtEl>
                                        <p:attrNameLst>
                                          <p:attrName>style.visibility</p:attrName>
                                        </p:attrNameLst>
                                      </p:cBhvr>
                                      <p:to>
                                        <p:strVal val="visible"/>
                                      </p:to>
                                    </p:set>
                                    <p:animEffect transition="in" filter="fade">
                                      <p:cBhvr>
                                        <p:cTn id="54" dur="770" decel="100000"/>
                                        <p:tgtEl>
                                          <p:spTgt spid="17514"/>
                                        </p:tgtEl>
                                      </p:cBhvr>
                                    </p:animEffect>
                                    <p:animScale>
                                      <p:cBhvr>
                                        <p:cTn id="55" dur="770" decel="100000"/>
                                        <p:tgtEl>
                                          <p:spTgt spid="17514"/>
                                        </p:tgtEl>
                                      </p:cBhvr>
                                      <p:from x="10000" y="10000"/>
                                      <p:to x="200000" y="450000"/>
                                    </p:animScale>
                                    <p:animScale>
                                      <p:cBhvr>
                                        <p:cTn id="56" dur="1230" accel="100000" fill="hold">
                                          <p:stCondLst>
                                            <p:cond delay="770"/>
                                          </p:stCondLst>
                                        </p:cTn>
                                        <p:tgtEl>
                                          <p:spTgt spid="17514"/>
                                        </p:tgtEl>
                                      </p:cBhvr>
                                      <p:from x="200000" y="450000"/>
                                      <p:to x="100000" y="100000"/>
                                    </p:animScale>
                                    <p:set>
                                      <p:cBhvr>
                                        <p:cTn id="57" dur="770" fill="hold"/>
                                        <p:tgtEl>
                                          <p:spTgt spid="17514"/>
                                        </p:tgtEl>
                                        <p:attrNameLst>
                                          <p:attrName>ppt_x</p:attrName>
                                        </p:attrNameLst>
                                      </p:cBhvr>
                                      <p:to>
                                        <p:strVal val="(0.5)"/>
                                      </p:to>
                                    </p:set>
                                    <p:anim from="(0.5)" to="(#ppt_x)" calcmode="lin" valueType="num">
                                      <p:cBhvr>
                                        <p:cTn id="58" dur="1230" accel="100000" fill="hold">
                                          <p:stCondLst>
                                            <p:cond delay="770"/>
                                          </p:stCondLst>
                                        </p:cTn>
                                        <p:tgtEl>
                                          <p:spTgt spid="17514"/>
                                        </p:tgtEl>
                                        <p:attrNameLst>
                                          <p:attrName>ppt_x</p:attrName>
                                        </p:attrNameLst>
                                      </p:cBhvr>
                                    </p:anim>
                                    <p:set>
                                      <p:cBhvr>
                                        <p:cTn id="59" dur="770" fill="hold"/>
                                        <p:tgtEl>
                                          <p:spTgt spid="17514"/>
                                        </p:tgtEl>
                                        <p:attrNameLst>
                                          <p:attrName>ppt_y</p:attrName>
                                        </p:attrNameLst>
                                      </p:cBhvr>
                                      <p:to>
                                        <p:strVal val="(#ppt_y+0.4)"/>
                                      </p:to>
                                    </p:set>
                                    <p:anim from="(#ppt_y+0.4)" to="(#ppt_y)" calcmode="lin" valueType="num">
                                      <p:cBhvr>
                                        <p:cTn id="60" dur="1230" accel="100000" fill="hold">
                                          <p:stCondLst>
                                            <p:cond delay="770"/>
                                          </p:stCondLst>
                                        </p:cTn>
                                        <p:tgtEl>
                                          <p:spTgt spid="17514"/>
                                        </p:tgtEl>
                                        <p:attrNameLst>
                                          <p:attrName>ppt_y</p:attrName>
                                        </p:attrNameLst>
                                      </p:cBhvr>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519"/>
                                        </p:tgtEl>
                                        <p:attrNameLst>
                                          <p:attrName>style.visibility</p:attrName>
                                        </p:attrNameLst>
                                      </p:cBhvr>
                                      <p:to>
                                        <p:strVal val="visible"/>
                                      </p:to>
                                    </p:set>
                                    <p:anim calcmode="lin" valueType="num">
                                      <p:cBhvr additive="base">
                                        <p:cTn id="65" dur="500" fill="hold"/>
                                        <p:tgtEl>
                                          <p:spTgt spid="17519"/>
                                        </p:tgtEl>
                                        <p:attrNameLst>
                                          <p:attrName>ppt_x</p:attrName>
                                        </p:attrNameLst>
                                      </p:cBhvr>
                                      <p:tavLst>
                                        <p:tav tm="0">
                                          <p:val>
                                            <p:strVal val="#ppt_x"/>
                                          </p:val>
                                        </p:tav>
                                        <p:tav tm="100000">
                                          <p:val>
                                            <p:strVal val="#ppt_x"/>
                                          </p:val>
                                        </p:tav>
                                      </p:tavLst>
                                    </p:anim>
                                    <p:anim calcmode="lin" valueType="num">
                                      <p:cBhvr additive="base">
                                        <p:cTn id="66" dur="500" fill="hold"/>
                                        <p:tgtEl>
                                          <p:spTgt spid="1751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17539"/>
                                        </p:tgtEl>
                                        <p:attrNameLst>
                                          <p:attrName>style.visibility</p:attrName>
                                        </p:attrNameLst>
                                      </p:cBhvr>
                                      <p:to>
                                        <p:strVal val="visible"/>
                                      </p:to>
                                    </p:set>
                                    <p:animEffect transition="in" filter="blinds(horizontal)">
                                      <p:cBhvr>
                                        <p:cTn id="71" dur="500"/>
                                        <p:tgtEl>
                                          <p:spTgt spid="17539"/>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nodeType="clickEffect">
                                  <p:stCondLst>
                                    <p:cond delay="0"/>
                                  </p:stCondLst>
                                  <p:childTnLst>
                                    <p:set>
                                      <p:cBhvr>
                                        <p:cTn id="75" dur="1" fill="hold">
                                          <p:stCondLst>
                                            <p:cond delay="0"/>
                                          </p:stCondLst>
                                        </p:cTn>
                                        <p:tgtEl>
                                          <p:spTgt spid="17520"/>
                                        </p:tgtEl>
                                        <p:attrNameLst>
                                          <p:attrName>style.visibility</p:attrName>
                                        </p:attrNameLst>
                                      </p:cBhvr>
                                      <p:to>
                                        <p:strVal val="visible"/>
                                      </p:to>
                                    </p:set>
                                    <p:animEffect transition="in" filter="slide(fromLeft)">
                                      <p:cBhvr>
                                        <p:cTn id="76" dur="500"/>
                                        <p:tgtEl>
                                          <p:spTgt spid="17520"/>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17511"/>
                                        </p:tgtEl>
                                        <p:attrNameLst>
                                          <p:attrName>style.visibility</p:attrName>
                                        </p:attrNameLst>
                                      </p:cBhvr>
                                      <p:to>
                                        <p:strVal val="visible"/>
                                      </p:to>
                                    </p:set>
                                    <p:animEffect transition="in" filter="wipe(left)">
                                      <p:cBhvr>
                                        <p:cTn id="80" dur="3000"/>
                                        <p:tgtEl>
                                          <p:spTgt spid="1751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512"/>
                                        </p:tgtEl>
                                        <p:attrNameLst>
                                          <p:attrName>style.visibility</p:attrName>
                                        </p:attrNameLst>
                                      </p:cBhvr>
                                      <p:to>
                                        <p:strVal val="visible"/>
                                      </p:to>
                                    </p:set>
                                    <p:animEffect transition="in" filter="wipe(left)">
                                      <p:cBhvr>
                                        <p:cTn id="85" dur="3000"/>
                                        <p:tgtEl>
                                          <p:spTgt spid="1751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7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P spid="17445" grpId="0" autoUpdateAnimBg="0"/>
      <p:bldP spid="17448" grpId="0" animBg="1"/>
      <p:bldP spid="175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994481"/>
            <a:ext cx="12192000" cy="1578820"/>
          </a:xfrm>
          <a:prstGeom prst="rect">
            <a:avLst/>
          </a:prstGeom>
        </p:spPr>
      </p:pic>
      <p:sp>
        <p:nvSpPr>
          <p:cNvPr id="9" name="TextBox 8"/>
          <p:cNvSpPr txBox="1"/>
          <p:nvPr/>
        </p:nvSpPr>
        <p:spPr>
          <a:xfrm>
            <a:off x="850769" y="2693412"/>
            <a:ext cx="7812463" cy="829945"/>
          </a:xfrm>
          <a:prstGeom prst="rect">
            <a:avLst/>
          </a:prstGeom>
          <a:noFill/>
        </p:spPr>
        <p:txBody>
          <a:bodyPr wrap="square">
            <a:spAutoFit/>
          </a:bodyPr>
          <a:lstStyle/>
          <a:p>
            <a:r>
              <a:rPr lang="zh-CN" altLang="en-US" sz="2400" b="0" i="0" dirty="0">
                <a:solidFill>
                  <a:srgbClr val="333333"/>
                </a:solidFill>
                <a:effectLst/>
                <a:latin typeface="PingFang SC" panose="020B0400000000000000" charset="-122"/>
              </a:rPr>
              <a:t>电阻在使用中主要要关注三个参数，即</a:t>
            </a:r>
            <a:r>
              <a:rPr lang="zh-CN" altLang="en-US" sz="2400" b="0" i="0" dirty="0">
                <a:solidFill>
                  <a:srgbClr val="333333"/>
                </a:solidFill>
                <a:effectLst/>
                <a:highlight>
                  <a:srgbClr val="FFFF00"/>
                </a:highlight>
                <a:latin typeface="PingFang SC" panose="020B0400000000000000" charset="-122"/>
              </a:rPr>
              <a:t>阻值、误差和功率</a:t>
            </a:r>
            <a:r>
              <a:rPr lang="zh-CN" altLang="en-US" sz="2400" b="0" i="0" dirty="0">
                <a:solidFill>
                  <a:srgbClr val="333333"/>
                </a:solidFill>
                <a:effectLst/>
                <a:latin typeface="PingFang SC" panose="020B0400000000000000" charset="-122"/>
              </a:rPr>
              <a:t>。这三个参数都可以在电阻上找到予以确认。</a:t>
            </a:r>
            <a:endParaRPr lang="zh-CN" altLang="en-US" sz="2400" dirty="0"/>
          </a:p>
        </p:txBody>
      </p:sp>
      <p:pic>
        <p:nvPicPr>
          <p:cNvPr id="11" name="Picture 10"/>
          <p:cNvPicPr>
            <a:picLocks noChangeAspect="1"/>
          </p:cNvPicPr>
          <p:nvPr/>
        </p:nvPicPr>
        <p:blipFill>
          <a:blip r:embed="rId2"/>
          <a:stretch>
            <a:fillRect/>
          </a:stretch>
        </p:blipFill>
        <p:spPr>
          <a:xfrm>
            <a:off x="0" y="4836089"/>
            <a:ext cx="12192000" cy="1163934"/>
          </a:xfrm>
          <a:prstGeom prst="rect">
            <a:avLst/>
          </a:prstGeom>
        </p:spPr>
      </p:pic>
      <p:sp>
        <p:nvSpPr>
          <p:cNvPr id="3" name="灯片编号占位符 2"/>
          <p:cNvSpPr>
            <a:spLocks noGrp="1"/>
          </p:cNvSpPr>
          <p:nvPr>
            <p:ph type="sldNum" sz="quarter" idx="12"/>
            <p:custDataLst>
              <p:tags r:id="rId3"/>
            </p:custDataLst>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4005" y="1063625"/>
            <a:ext cx="11490325" cy="829945"/>
          </a:xfrm>
          <a:prstGeom prst="rect">
            <a:avLst/>
          </a:prstGeom>
          <a:noFill/>
        </p:spPr>
        <p:txBody>
          <a:bodyPr wrap="square">
            <a:spAutoFit/>
          </a:bodyPr>
          <a:lstStyle/>
          <a:p>
            <a:r>
              <a:rPr lang="zh-CN" altLang="en-US" sz="2400" b="0" i="0" dirty="0">
                <a:solidFill>
                  <a:srgbClr val="555555"/>
                </a:solidFill>
                <a:effectLst/>
                <a:latin typeface="微软雅黑" charset="-122"/>
                <a:ea typeface="微软雅黑" charset="-122"/>
              </a:rPr>
              <a:t>电阻器是一种常见的电子元件，它的主要作用是限制电流流过的路径，通过电阻来消耗电能。可以说电阻器是一种耗能元件。</a:t>
            </a:r>
            <a:endParaRPr lang="zh-CN" altLang="en-US" sz="2400" b="0" i="0" dirty="0">
              <a:solidFill>
                <a:srgbClr val="555555"/>
              </a:solidFill>
              <a:effectLst/>
              <a:latin typeface="微软雅黑" charset="-122"/>
              <a:ea typeface="微软雅黑" charset="-122"/>
            </a:endParaRPr>
          </a:p>
        </p:txBody>
      </p:sp>
      <p:sp>
        <p:nvSpPr>
          <p:cNvPr id="6" name="TextBox 5"/>
          <p:cNvSpPr txBox="1"/>
          <p:nvPr/>
        </p:nvSpPr>
        <p:spPr>
          <a:xfrm>
            <a:off x="294183" y="2124901"/>
            <a:ext cx="6094428" cy="398780"/>
          </a:xfrm>
          <a:prstGeom prst="rect">
            <a:avLst/>
          </a:prstGeom>
          <a:noFill/>
        </p:spPr>
        <p:txBody>
          <a:bodyPr wrap="square">
            <a:spAutoFit/>
          </a:bodyPr>
          <a:lstStyle/>
          <a:p>
            <a:r>
              <a:rPr lang="zh-CN" altLang="en-US" sz="2000" b="1" i="0" dirty="0">
                <a:solidFill>
                  <a:srgbClr val="333333"/>
                </a:solidFill>
                <a:effectLst/>
                <a:latin typeface="Helvetica Neue" panose="02000503000000020004"/>
              </a:rPr>
              <a:t>导体对电流的</a:t>
            </a:r>
            <a:r>
              <a:rPr lang="zh-CN" altLang="en-US" sz="2000" b="1" i="0" u="none" strike="noStrike" dirty="0">
                <a:solidFill>
                  <a:srgbClr val="136EC2"/>
                </a:solidFill>
                <a:effectLst/>
                <a:latin typeface="Helvetica Neue" panose="02000503000000020004"/>
                <a:hlinkClick r:id="rId1"/>
              </a:rPr>
              <a:t>阻碍</a:t>
            </a:r>
            <a:r>
              <a:rPr lang="zh-CN" altLang="en-US" sz="2000" b="1" i="0" dirty="0">
                <a:solidFill>
                  <a:srgbClr val="333333"/>
                </a:solidFill>
                <a:effectLst/>
                <a:latin typeface="Helvetica Neue" panose="02000503000000020004"/>
              </a:rPr>
              <a:t>作用就叫该导体的电阻。</a:t>
            </a:r>
            <a:endParaRPr lang="zh-CN" altLang="en-US" sz="2000" b="1" i="0" dirty="0">
              <a:solidFill>
                <a:srgbClr val="333333"/>
              </a:solidFill>
              <a:effectLst/>
              <a:latin typeface="Helvetica Neue" panose="02000503000000020004"/>
            </a:endParaRPr>
          </a:p>
        </p:txBody>
      </p:sp>
      <p:sp>
        <p:nvSpPr>
          <p:cNvPr id="8" name="TextBox 7"/>
          <p:cNvSpPr txBox="1"/>
          <p:nvPr/>
        </p:nvSpPr>
        <p:spPr>
          <a:xfrm>
            <a:off x="1166495" y="3193415"/>
            <a:ext cx="10067925" cy="2399665"/>
          </a:xfrm>
          <a:prstGeom prst="rect">
            <a:avLst/>
          </a:prstGeom>
          <a:noFill/>
        </p:spPr>
        <p:txBody>
          <a:bodyPr wrap="square">
            <a:spAutoFit/>
          </a:bodyPr>
          <a:lstStyle/>
          <a:p>
            <a:pPr algn="l">
              <a:lnSpc>
                <a:spcPct val="150000"/>
              </a:lnSpc>
            </a:pPr>
            <a:r>
              <a:rPr lang="en-US" altLang="zh-CN" sz="2000" b="1" i="0" dirty="0">
                <a:solidFill>
                  <a:srgbClr val="333333"/>
                </a:solidFill>
                <a:effectLst/>
                <a:latin typeface="Helvetica Neue" panose="02000503000000020004"/>
              </a:rPr>
              <a:t>1</a:t>
            </a:r>
            <a:r>
              <a:rPr lang="zh-CN" altLang="en-US" sz="2000" b="1" i="0" dirty="0">
                <a:solidFill>
                  <a:srgbClr val="333333"/>
                </a:solidFill>
                <a:effectLst/>
                <a:latin typeface="Helvetica Neue" panose="02000503000000020004"/>
              </a:rPr>
              <a:t>、长度：当材料和横截面积相同时，导体的长度越长，电阻越大。</a:t>
            </a:r>
            <a:endParaRPr lang="zh-CN" altLang="en-US" sz="2000" b="1" i="0" dirty="0">
              <a:solidFill>
                <a:srgbClr val="333333"/>
              </a:solidFill>
              <a:effectLst/>
              <a:latin typeface="Helvetica Neue" panose="02000503000000020004"/>
            </a:endParaRPr>
          </a:p>
          <a:p>
            <a:pPr algn="l">
              <a:lnSpc>
                <a:spcPct val="150000"/>
              </a:lnSpc>
            </a:pPr>
            <a:r>
              <a:rPr lang="en-US" altLang="zh-CN" sz="2000" b="1" i="0" dirty="0">
                <a:solidFill>
                  <a:srgbClr val="333333"/>
                </a:solidFill>
                <a:effectLst/>
                <a:latin typeface="Helvetica Neue" panose="02000503000000020004"/>
              </a:rPr>
              <a:t>2</a:t>
            </a:r>
            <a:r>
              <a:rPr lang="zh-CN" altLang="en-US" sz="2000" b="1" i="0" dirty="0">
                <a:solidFill>
                  <a:srgbClr val="333333"/>
                </a:solidFill>
                <a:effectLst/>
                <a:latin typeface="Helvetica Neue" panose="02000503000000020004"/>
              </a:rPr>
              <a:t>、横截面积：当材料和长度相同时，导体的横截面积越小，电阻越大。</a:t>
            </a:r>
            <a:endParaRPr lang="zh-CN" altLang="en-US" sz="2000" b="1" i="0" dirty="0">
              <a:solidFill>
                <a:srgbClr val="333333"/>
              </a:solidFill>
              <a:effectLst/>
              <a:latin typeface="Helvetica Neue" panose="02000503000000020004"/>
            </a:endParaRPr>
          </a:p>
          <a:p>
            <a:pPr algn="l">
              <a:lnSpc>
                <a:spcPct val="150000"/>
              </a:lnSpc>
            </a:pPr>
            <a:r>
              <a:rPr lang="en-US" altLang="zh-CN" sz="2000" b="1" i="0" dirty="0">
                <a:solidFill>
                  <a:srgbClr val="333333"/>
                </a:solidFill>
                <a:effectLst/>
                <a:latin typeface="Helvetica Neue" panose="02000503000000020004"/>
              </a:rPr>
              <a:t>3</a:t>
            </a:r>
            <a:r>
              <a:rPr lang="zh-CN" altLang="en-US" sz="2000" b="1" i="0" dirty="0">
                <a:solidFill>
                  <a:srgbClr val="333333"/>
                </a:solidFill>
                <a:effectLst/>
                <a:latin typeface="Helvetica Neue" panose="02000503000000020004"/>
              </a:rPr>
              <a:t>、材料：当长度和横截面积相同时，不同材料的导体电阻不同。</a:t>
            </a:r>
            <a:endParaRPr lang="zh-CN" altLang="en-US" sz="2000" b="1" i="0" dirty="0">
              <a:solidFill>
                <a:srgbClr val="333333"/>
              </a:solidFill>
              <a:effectLst/>
              <a:latin typeface="Helvetica Neue" panose="02000503000000020004"/>
            </a:endParaRPr>
          </a:p>
          <a:p>
            <a:pPr algn="l">
              <a:lnSpc>
                <a:spcPct val="150000"/>
              </a:lnSpc>
            </a:pPr>
            <a:r>
              <a:rPr lang="en-US" altLang="zh-CN" sz="2000" b="1" i="0" dirty="0">
                <a:solidFill>
                  <a:srgbClr val="333333"/>
                </a:solidFill>
                <a:effectLst/>
                <a:latin typeface="Helvetica Neue" panose="02000503000000020004"/>
              </a:rPr>
              <a:t>4</a:t>
            </a:r>
            <a:r>
              <a:rPr lang="zh-CN" altLang="en-US" sz="2000" b="1" i="0" dirty="0">
                <a:solidFill>
                  <a:srgbClr val="333333"/>
                </a:solidFill>
                <a:effectLst/>
                <a:latin typeface="Helvetica Neue" panose="02000503000000020004"/>
              </a:rPr>
              <a:t>、温度：对大多数导体来说，温度越高，电阻越大，如金属等；对少数导体来说，温度越高，电阻越小，如碳</a:t>
            </a:r>
            <a:r>
              <a:rPr lang="zh-CN" altLang="en-US" sz="2000" b="1" i="0" baseline="30000" dirty="0">
                <a:solidFill>
                  <a:srgbClr val="3366CC"/>
                </a:solidFill>
                <a:effectLst/>
                <a:latin typeface="Helvetica Neue" panose="02000503000000020004"/>
              </a:rPr>
              <a:t> </a:t>
            </a:r>
            <a:r>
              <a:rPr lang="zh-CN" altLang="en-US" sz="2000" b="1" i="0" dirty="0">
                <a:solidFill>
                  <a:srgbClr val="333333"/>
                </a:solidFill>
                <a:effectLst/>
                <a:latin typeface="Helvetica Neue" panose="02000503000000020004"/>
              </a:rPr>
              <a:t>。</a:t>
            </a:r>
            <a:endParaRPr lang="zh-CN" altLang="en-US" sz="2000" b="1" i="0" dirty="0">
              <a:solidFill>
                <a:srgbClr val="333333"/>
              </a:solidFill>
              <a:effectLst/>
              <a:latin typeface="Helvetica Neue" panose="02000503000000020004"/>
            </a:endParaRPr>
          </a:p>
        </p:txBody>
      </p:sp>
      <p:sp>
        <p:nvSpPr>
          <p:cNvPr id="3" name="灯片编号占位符 2"/>
          <p:cNvSpPr>
            <a:spLocks noGrp="1"/>
          </p:cNvSpPr>
          <p:nvPr>
            <p:ph type="sldNum" sz="quarter" idx="12"/>
            <p:custDataLst>
              <p:tags r:id="rId2"/>
            </p:custDataLst>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4525" y="1078230"/>
            <a:ext cx="11196320" cy="5077460"/>
          </a:xfrm>
          <a:prstGeom prst="rect">
            <a:avLst/>
          </a:prstGeom>
          <a:noFill/>
        </p:spPr>
        <p:txBody>
          <a:bodyPr wrap="square">
            <a:spAutoFit/>
          </a:bodyPr>
          <a:lstStyle/>
          <a:p>
            <a:pPr algn="l">
              <a:lnSpc>
                <a:spcPct val="150000"/>
              </a:lnSpc>
            </a:pPr>
            <a:r>
              <a:rPr lang="en-US" altLang="zh-CN" sz="2400" b="1" i="0" dirty="0">
                <a:solidFill>
                  <a:srgbClr val="333333"/>
                </a:solidFill>
                <a:effectLst/>
                <a:latin typeface="Helvetica Neue" panose="02000503000000020004"/>
              </a:rPr>
              <a:t>       </a:t>
            </a:r>
            <a:r>
              <a:rPr lang="zh-CN" altLang="en-US" sz="2400" b="1" i="0" dirty="0">
                <a:solidFill>
                  <a:srgbClr val="333333"/>
                </a:solidFill>
                <a:effectLst/>
                <a:latin typeface="Helvetica Neue" panose="02000503000000020004"/>
              </a:rPr>
              <a:t>各种金属导体中，银的导电性能是最好的，但还是有电阻存在。</a:t>
            </a:r>
            <a:r>
              <a:rPr lang="en-US" altLang="zh-CN" sz="2400" b="1" i="0" dirty="0">
                <a:solidFill>
                  <a:srgbClr val="333333"/>
                </a:solidFill>
                <a:effectLst/>
                <a:latin typeface="Helvetica Neue" panose="02000503000000020004"/>
              </a:rPr>
              <a:t>20</a:t>
            </a:r>
            <a:r>
              <a:rPr lang="zh-CN" altLang="en-US" sz="2400" b="1" i="0" dirty="0">
                <a:solidFill>
                  <a:srgbClr val="333333"/>
                </a:solidFill>
                <a:effectLst/>
                <a:latin typeface="Helvetica Neue" panose="02000503000000020004"/>
              </a:rPr>
              <a:t>世纪初，科学家发现，某些</a:t>
            </a:r>
            <a:r>
              <a:rPr lang="zh-CN" altLang="en-US" sz="2400" b="1" i="0" u="none" strike="noStrike" dirty="0">
                <a:solidFill>
                  <a:srgbClr val="136EC2"/>
                </a:solidFill>
                <a:effectLst/>
                <a:latin typeface="Helvetica Neue" panose="02000503000000020004"/>
                <a:hlinkClick r:id="rId1"/>
              </a:rPr>
              <a:t>物质</a:t>
            </a:r>
            <a:r>
              <a:rPr lang="zh-CN" altLang="en-US" sz="2400" b="1" i="0" dirty="0">
                <a:solidFill>
                  <a:srgbClr val="333333"/>
                </a:solidFill>
                <a:effectLst/>
                <a:latin typeface="Helvetica Neue" panose="02000503000000020004"/>
              </a:rPr>
              <a:t>在很低的温度时，如</a:t>
            </a:r>
            <a:r>
              <a:rPr lang="zh-CN" altLang="en-US" sz="2400" b="1" i="0" u="none" strike="noStrike" dirty="0">
                <a:solidFill>
                  <a:srgbClr val="136EC2"/>
                </a:solidFill>
                <a:effectLst/>
                <a:latin typeface="Helvetica Neue" panose="02000503000000020004"/>
                <a:hlinkClick r:id="rId2"/>
              </a:rPr>
              <a:t>铝</a:t>
            </a:r>
            <a:r>
              <a:rPr lang="zh-CN" altLang="en-US" sz="2400" b="1" i="0" dirty="0">
                <a:solidFill>
                  <a:srgbClr val="333333"/>
                </a:solidFill>
                <a:effectLst/>
                <a:latin typeface="Helvetica Neue" panose="02000503000000020004"/>
              </a:rPr>
              <a:t>在</a:t>
            </a:r>
            <a:r>
              <a:rPr lang="en-US" altLang="zh-CN" sz="2400" b="1" i="0" dirty="0">
                <a:solidFill>
                  <a:srgbClr val="333333"/>
                </a:solidFill>
                <a:effectLst/>
                <a:latin typeface="Helvetica Neue" panose="02000503000000020004"/>
              </a:rPr>
              <a:t>1.39K</a:t>
            </a:r>
            <a:r>
              <a:rPr lang="zh-CN" altLang="en-US" sz="2400" b="1" i="0" dirty="0">
                <a:solidFill>
                  <a:srgbClr val="333333"/>
                </a:solidFill>
                <a:effectLst/>
                <a:latin typeface="Helvetica Neue" panose="02000503000000020004"/>
              </a:rPr>
              <a:t>（</a:t>
            </a:r>
            <a:r>
              <a:rPr lang="en-US" altLang="zh-CN" sz="2400" b="1" i="0" dirty="0">
                <a:solidFill>
                  <a:srgbClr val="333333"/>
                </a:solidFill>
                <a:effectLst/>
                <a:latin typeface="Helvetica Neue" panose="02000503000000020004"/>
              </a:rPr>
              <a:t>-271.76℃</a:t>
            </a:r>
            <a:r>
              <a:rPr lang="zh-CN" altLang="en-US" sz="2400" b="1" i="0" dirty="0">
                <a:solidFill>
                  <a:srgbClr val="333333"/>
                </a:solidFill>
                <a:effectLst/>
                <a:latin typeface="Helvetica Neue" panose="02000503000000020004"/>
              </a:rPr>
              <a:t>）以下，</a:t>
            </a:r>
            <a:r>
              <a:rPr lang="zh-CN" altLang="en-US" sz="2400" b="1" i="0" u="none" strike="noStrike" dirty="0">
                <a:solidFill>
                  <a:srgbClr val="136EC2"/>
                </a:solidFill>
                <a:effectLst/>
                <a:latin typeface="Helvetica Neue" panose="02000503000000020004"/>
                <a:hlinkClick r:id="rId3"/>
              </a:rPr>
              <a:t>铅</a:t>
            </a:r>
            <a:r>
              <a:rPr lang="zh-CN" altLang="en-US" sz="2400" b="1" i="0" dirty="0">
                <a:solidFill>
                  <a:srgbClr val="333333"/>
                </a:solidFill>
                <a:effectLst/>
                <a:latin typeface="Helvetica Neue" panose="02000503000000020004"/>
              </a:rPr>
              <a:t>在</a:t>
            </a:r>
            <a:r>
              <a:rPr lang="en-US" altLang="zh-CN" sz="2400" b="1" i="0" dirty="0">
                <a:solidFill>
                  <a:srgbClr val="333333"/>
                </a:solidFill>
                <a:effectLst/>
                <a:latin typeface="Helvetica Neue" panose="02000503000000020004"/>
              </a:rPr>
              <a:t>7.20K</a:t>
            </a:r>
            <a:r>
              <a:rPr lang="zh-CN" altLang="en-US" sz="2400" b="1" i="0" dirty="0">
                <a:solidFill>
                  <a:srgbClr val="333333"/>
                </a:solidFill>
                <a:effectLst/>
                <a:latin typeface="Helvetica Neue" panose="02000503000000020004"/>
              </a:rPr>
              <a:t>（</a:t>
            </a:r>
            <a:r>
              <a:rPr lang="en-US" altLang="zh-CN" sz="2400" b="1" i="0" dirty="0">
                <a:solidFill>
                  <a:srgbClr val="333333"/>
                </a:solidFill>
                <a:effectLst/>
                <a:latin typeface="Helvetica Neue" panose="02000503000000020004"/>
              </a:rPr>
              <a:t>-265.95℃</a:t>
            </a:r>
            <a:r>
              <a:rPr lang="zh-CN" altLang="en-US" sz="2400" b="1" i="0" dirty="0">
                <a:solidFill>
                  <a:srgbClr val="333333"/>
                </a:solidFill>
                <a:effectLst/>
                <a:latin typeface="Helvetica Neue" panose="02000503000000020004"/>
              </a:rPr>
              <a:t>）以下，电阻就变成了零。这就是超导现象，用具有这种性能的材料可以做成</a:t>
            </a:r>
            <a:r>
              <a:rPr lang="zh-CN" altLang="en-US" sz="2400" b="1" i="0" u="none" strike="noStrike" dirty="0">
                <a:solidFill>
                  <a:srgbClr val="136EC2"/>
                </a:solidFill>
                <a:effectLst/>
                <a:latin typeface="Helvetica Neue" panose="02000503000000020004"/>
                <a:hlinkClick r:id="rId4"/>
              </a:rPr>
              <a:t>超导材料</a:t>
            </a:r>
            <a:r>
              <a:rPr lang="zh-CN" altLang="en-US" sz="2400" b="1" i="0" dirty="0">
                <a:solidFill>
                  <a:srgbClr val="333333"/>
                </a:solidFill>
                <a:effectLst/>
                <a:latin typeface="Helvetica Neue" panose="02000503000000020004"/>
              </a:rPr>
              <a:t>。已经开发出一些“高温”超导材料，它们在</a:t>
            </a:r>
            <a:r>
              <a:rPr lang="en-US" altLang="zh-CN" sz="2400" b="1" i="0" dirty="0">
                <a:solidFill>
                  <a:srgbClr val="333333"/>
                </a:solidFill>
                <a:effectLst/>
                <a:latin typeface="Helvetica Neue" panose="02000503000000020004"/>
              </a:rPr>
              <a:t>100K</a:t>
            </a:r>
            <a:r>
              <a:rPr lang="zh-CN" altLang="en-US" sz="2400" b="1" i="0" dirty="0">
                <a:solidFill>
                  <a:srgbClr val="333333"/>
                </a:solidFill>
                <a:effectLst/>
                <a:latin typeface="Helvetica Neue" panose="02000503000000020004"/>
              </a:rPr>
              <a:t>（</a:t>
            </a:r>
            <a:r>
              <a:rPr lang="en-US" altLang="zh-CN" sz="2400" b="1" i="0" dirty="0">
                <a:solidFill>
                  <a:srgbClr val="333333"/>
                </a:solidFill>
                <a:effectLst/>
                <a:latin typeface="Helvetica Neue" panose="02000503000000020004"/>
              </a:rPr>
              <a:t>-173℃</a:t>
            </a:r>
            <a:r>
              <a:rPr lang="zh-CN" altLang="en-US" sz="2400" b="1" i="0" dirty="0">
                <a:solidFill>
                  <a:srgbClr val="333333"/>
                </a:solidFill>
                <a:effectLst/>
                <a:latin typeface="Helvetica Neue" panose="02000503000000020004"/>
              </a:rPr>
              <a:t>）左右电阻就能降为零。</a:t>
            </a:r>
            <a:endParaRPr lang="zh-CN" altLang="en-US" sz="2400" b="1" i="0" dirty="0">
              <a:solidFill>
                <a:srgbClr val="333333"/>
              </a:solidFill>
              <a:effectLst/>
              <a:latin typeface="Helvetica Neue" panose="02000503000000020004"/>
            </a:endParaRPr>
          </a:p>
          <a:p>
            <a:pPr algn="l">
              <a:lnSpc>
                <a:spcPct val="150000"/>
              </a:lnSpc>
            </a:pPr>
            <a:r>
              <a:rPr lang="en-US" altLang="zh-CN" sz="2400" b="1" i="0" dirty="0">
                <a:solidFill>
                  <a:srgbClr val="333333"/>
                </a:solidFill>
                <a:effectLst/>
                <a:latin typeface="Helvetica Neue" panose="02000503000000020004"/>
              </a:rPr>
              <a:t>        </a:t>
            </a:r>
            <a:r>
              <a:rPr lang="zh-CN" altLang="en-US" sz="2400" b="1" i="0" dirty="0">
                <a:solidFill>
                  <a:srgbClr val="333333"/>
                </a:solidFill>
                <a:effectLst/>
                <a:latin typeface="Helvetica Neue" panose="02000503000000020004"/>
              </a:rPr>
              <a:t>如果把超导现象应用于实际，会给人类带来很大的好处。在电厂发电、运输</a:t>
            </a:r>
            <a:r>
              <a:rPr lang="zh-CN" altLang="en-US" sz="2400" b="1" i="0" u="none" strike="noStrike" dirty="0">
                <a:solidFill>
                  <a:srgbClr val="136EC2"/>
                </a:solidFill>
                <a:effectLst/>
                <a:latin typeface="Helvetica Neue" panose="02000503000000020004"/>
                <a:hlinkClick r:id="rId5"/>
              </a:rPr>
              <a:t>电力</a:t>
            </a:r>
            <a:r>
              <a:rPr lang="zh-CN" altLang="en-US" sz="2400" b="1" i="0" dirty="0">
                <a:solidFill>
                  <a:srgbClr val="333333"/>
                </a:solidFill>
                <a:effectLst/>
                <a:latin typeface="Helvetica Neue" panose="02000503000000020004"/>
              </a:rPr>
              <a:t>、储存电力等方面若能采用超导材料，就可以大大降低由于电阻引起的电能消耗。如果用超导材料制造电子元件，由于没有电阻，不必考虑散热的问题，元件尺寸可以大大的缩小，进一步实现电子设备的微型化。</a:t>
            </a:r>
            <a:endParaRPr lang="zh-CN" sz="2400" b="1" i="0" dirty="0">
              <a:solidFill>
                <a:srgbClr val="333333"/>
              </a:solidFill>
              <a:effectLst/>
              <a:latin typeface="Helvetica Neue" panose="02000503000000020004"/>
            </a:endParaRPr>
          </a:p>
        </p:txBody>
      </p:sp>
      <p:sp>
        <p:nvSpPr>
          <p:cNvPr id="3" name="灯片编号占位符 2"/>
          <p:cNvSpPr>
            <a:spLocks noGrp="1"/>
          </p:cNvSpPr>
          <p:nvPr>
            <p:ph type="sldNum" sz="quarter" idx="12"/>
            <p:custDataLst>
              <p:tags r:id="rId6"/>
            </p:custDataLst>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00710" y="1042670"/>
            <a:ext cx="10989945" cy="2493645"/>
          </a:xfrm>
          <a:prstGeom prst="rect">
            <a:avLst/>
          </a:prstGeom>
        </p:spPr>
      </p:pic>
      <p:pic>
        <p:nvPicPr>
          <p:cNvPr id="7" name="Picture 6"/>
          <p:cNvPicPr>
            <a:picLocks noChangeAspect="1"/>
          </p:cNvPicPr>
          <p:nvPr/>
        </p:nvPicPr>
        <p:blipFill>
          <a:blip r:embed="rId2"/>
          <a:stretch>
            <a:fillRect/>
          </a:stretch>
        </p:blipFill>
        <p:spPr>
          <a:xfrm>
            <a:off x="4135755" y="3645535"/>
            <a:ext cx="3248025" cy="2897505"/>
          </a:xfrm>
          <a:prstGeom prst="rect">
            <a:avLst/>
          </a:prstGeom>
        </p:spPr>
      </p:pic>
      <p:sp>
        <p:nvSpPr>
          <p:cNvPr id="3" name="灯片编号占位符 2"/>
          <p:cNvSpPr>
            <a:spLocks noGrp="1"/>
          </p:cNvSpPr>
          <p:nvPr>
            <p:ph type="sldNum" sz="quarter" idx="12"/>
            <p:custDataLst>
              <p:tags r:id="rId3"/>
            </p:custDataLst>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090738" y="728664"/>
            <a:ext cx="24304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实际电路</a:t>
            </a:r>
            <a:endParaRPr lang="zh-CN" altLang="en-US"/>
          </a:p>
        </p:txBody>
      </p:sp>
      <p:sp>
        <p:nvSpPr>
          <p:cNvPr id="10243" name="Rectangle 3"/>
          <p:cNvSpPr>
            <a:spLocks noChangeArrowheads="1"/>
          </p:cNvSpPr>
          <p:nvPr/>
        </p:nvSpPr>
        <p:spPr bwMode="auto">
          <a:xfrm>
            <a:off x="2090738" y="4195764"/>
            <a:ext cx="2609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spcBef>
                <a:spcPct val="20000"/>
              </a:spcBef>
              <a:buClr>
                <a:schemeClr val="accent2"/>
              </a:buClr>
              <a:buFont typeface="Wingdings" panose="05000000000000000000" pitchFamily="2" charset="2"/>
              <a:buChar char="o"/>
            </a:pPr>
            <a:r>
              <a:rPr lang="zh-CN" altLang="en-US"/>
              <a:t>电路模型</a:t>
            </a:r>
            <a:endParaRPr lang="zh-CN" altLang="en-US"/>
          </a:p>
        </p:txBody>
      </p:sp>
      <p:pic>
        <p:nvPicPr>
          <p:cNvPr id="10244" name="Picture 4" descr="1172752332"/>
          <p:cNvPicPr>
            <a:picLocks noChangeAspect="1" noChangeArrowheads="1"/>
          </p:cNvPicPr>
          <p:nvPr/>
        </p:nvPicPr>
        <p:blipFill>
          <a:blip r:embed="rId1">
            <a:extLst>
              <a:ext uri="{28A0092B-C50C-407E-A947-70E740481C1C}">
                <a14:useLocalDpi xmlns:a14="http://schemas.microsoft.com/office/drawing/2010/main" val="0"/>
              </a:ext>
            </a:extLst>
          </a:blip>
          <a:srcRect l="27417" t="2556" r="8374" b="12445"/>
          <a:stretch>
            <a:fillRect/>
          </a:stretch>
        </p:blipFill>
        <p:spPr bwMode="auto">
          <a:xfrm>
            <a:off x="6615113" y="469900"/>
            <a:ext cx="36449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OOOPIC_vipvip_2008091017191600c0575ad8e4cf5f58"/>
          <p:cNvPicPr>
            <a:picLocks noChangeAspect="1" noChangeArrowheads="1"/>
          </p:cNvPicPr>
          <p:nvPr/>
        </p:nvPicPr>
        <p:blipFill>
          <a:blip r:embed="rId2">
            <a:extLst>
              <a:ext uri="{28A0092B-C50C-407E-A947-70E740481C1C}">
                <a14:useLocalDpi xmlns:a14="http://schemas.microsoft.com/office/drawing/2010/main" val="0"/>
              </a:ext>
            </a:extLst>
          </a:blip>
          <a:srcRect l="11026" t="16884" r="20872" b="17860"/>
          <a:stretch>
            <a:fillRect/>
          </a:stretch>
        </p:blipFill>
        <p:spPr bwMode="auto">
          <a:xfrm>
            <a:off x="2159000" y="1235075"/>
            <a:ext cx="4216400"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200881283336625778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256" y="3174208"/>
            <a:ext cx="5862638"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44"/>
                                        </p:tgtEl>
                                        <p:attrNameLst>
                                          <p:attrName>style.visibility</p:attrName>
                                        </p:attrNameLst>
                                      </p:cBhvr>
                                      <p:to>
                                        <p:strVal val="visible"/>
                                      </p:to>
                                    </p:set>
                                    <p:animEffect transition="in" filter="dissolve">
                                      <p:cBhvr>
                                        <p:cTn id="16" dur="500"/>
                                        <p:tgtEl>
                                          <p:spTgt spid="1024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243"/>
                                        </p:tgtEl>
                                        <p:attrNameLst>
                                          <p:attrName>style.visibility</p:attrName>
                                        </p:attrNameLst>
                                      </p:cBhvr>
                                      <p:to>
                                        <p:strVal val="visible"/>
                                      </p:to>
                                    </p:set>
                                    <p:animEffect transition="in" filter="blinds(horizontal)">
                                      <p:cBhvr>
                                        <p:cTn id="21" dur="500"/>
                                        <p:tgtEl>
                                          <p:spTgt spid="1024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0246"/>
                                        </p:tgtEl>
                                        <p:attrNameLst>
                                          <p:attrName>style.visibility</p:attrName>
                                        </p:attrNameLst>
                                      </p:cBhvr>
                                      <p:to>
                                        <p:strVal val="visible"/>
                                      </p:to>
                                    </p:set>
                                    <p:animEffect transition="in" filter="checkerboard(across)">
                                      <p:cBhvr>
                                        <p:cTn id="26"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7" name="Text Box 5"/>
          <p:cNvSpPr txBox="1">
            <a:spLocks noChangeArrowheads="1"/>
          </p:cNvSpPr>
          <p:nvPr/>
        </p:nvSpPr>
        <p:spPr bwMode="auto">
          <a:xfrm>
            <a:off x="1090295" y="1593215"/>
            <a:ext cx="6163310" cy="3969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800" b="1" dirty="0">
                <a:latin typeface="楷体_GB2312" pitchFamily="1" charset="-122"/>
                <a:ea typeface="楷体_GB2312" pitchFamily="1" charset="-122"/>
              </a:rPr>
              <a:t>尽管实际的电感线圈形状各异，但其共性都是线圈中通以电流 </a:t>
            </a:r>
            <a:r>
              <a:rPr kumimoji="1" lang="en-US" altLang="zh-CN" sz="2800" b="1" i="1" dirty="0" err="1">
                <a:latin typeface="楷体_GB2312" pitchFamily="1" charset="-122"/>
                <a:ea typeface="楷体_GB2312" pitchFamily="1" charset="-122"/>
              </a:rPr>
              <a:t>i</a:t>
            </a:r>
            <a:r>
              <a:rPr kumimoji="1" lang="zh-CN" altLang="en-US" sz="2800" b="1" dirty="0">
                <a:latin typeface="楷体_GB2312" pitchFamily="1" charset="-122"/>
                <a:ea typeface="楷体_GB2312" pitchFamily="1" charset="-122"/>
              </a:rPr>
              <a:t>，在其周围激发磁场</a:t>
            </a:r>
            <a:r>
              <a:rPr kumimoji="1" lang="en-US" altLang="zh-CN" sz="2800" b="1" dirty="0">
                <a:latin typeface="楷体_GB2312" pitchFamily="1" charset="-122"/>
                <a:ea typeface="楷体_GB2312" pitchFamily="1" charset="-122"/>
              </a:rPr>
              <a:t>(</a:t>
            </a:r>
            <a:r>
              <a:rPr kumimoji="1" lang="en-US" altLang="zh-CN" sz="2800" dirty="0">
                <a:latin typeface="Times New Roman Regular" panose="02020503050405090304" charset="0"/>
                <a:ea typeface="楷体_GB2312" pitchFamily="1" charset="-122"/>
                <a:cs typeface="Times New Roman Regular" panose="02020503050405090304" charset="0"/>
              </a:rPr>
              <a:t>magnetic filed</a:t>
            </a:r>
            <a:r>
              <a:rPr kumimoji="1" lang="en-US" altLang="zh-CN" sz="2800" b="1" dirty="0">
                <a:latin typeface="楷体_GB2312" pitchFamily="1" charset="-122"/>
                <a:ea typeface="楷体_GB2312" pitchFamily="1" charset="-122"/>
              </a:rPr>
              <a:t>)</a:t>
            </a:r>
            <a:r>
              <a:rPr kumimoji="1" lang="zh-CN" altLang="en-US" sz="2800" b="1" dirty="0">
                <a:latin typeface="楷体_GB2312" pitchFamily="1" charset="-122"/>
                <a:ea typeface="楷体_GB2312" pitchFamily="1" charset="-122"/>
              </a:rPr>
              <a:t>，从而在线圈中形成与电流相交链的磁通</a:t>
            </a:r>
            <a:r>
              <a:rPr kumimoji="1" lang="en-US" altLang="zh-CN" sz="2800" b="1" dirty="0">
                <a:latin typeface="楷体_GB2312" pitchFamily="1" charset="-122"/>
                <a:ea typeface="楷体_GB2312" pitchFamily="1" charset="-122"/>
              </a:rPr>
              <a:t>(</a:t>
            </a:r>
            <a:r>
              <a:rPr kumimoji="1" lang="en-US" altLang="zh-CN" sz="2800" dirty="0">
                <a:latin typeface="Times New Roman Regular" panose="02020503050405090304" charset="0"/>
                <a:ea typeface="楷体_GB2312" pitchFamily="1" charset="-122"/>
                <a:cs typeface="Times New Roman Regular" panose="02020503050405090304" charset="0"/>
              </a:rPr>
              <a:t>flux</a:t>
            </a:r>
            <a:r>
              <a:rPr kumimoji="1" lang="en-US" altLang="zh-CN" sz="2800" b="1" dirty="0">
                <a:latin typeface="楷体_GB2312" pitchFamily="1" charset="-122"/>
                <a:ea typeface="楷体_GB2312" pitchFamily="1" charset="-122"/>
              </a:rPr>
              <a:t>)</a:t>
            </a:r>
            <a:r>
              <a:rPr kumimoji="1" lang="el-GR" altLang="zh-CN" sz="2800" b="1" i="1" dirty="0">
                <a:latin typeface="楷体_GB2312" pitchFamily="1" charset="-122"/>
                <a:ea typeface="楷体_GB2312" pitchFamily="1" charset="-122"/>
                <a:cs typeface="Times New Roman" panose="02020503050405090304" pitchFamily="18" charset="0"/>
              </a:rPr>
              <a:t>Φ</a:t>
            </a:r>
            <a:r>
              <a:rPr kumimoji="1" lang="zh-CN" altLang="en-US" sz="2800" b="1" dirty="0">
                <a:latin typeface="楷体_GB2312" pitchFamily="1" charset="-122"/>
                <a:ea typeface="楷体_GB2312" pitchFamily="1" charset="-122"/>
              </a:rPr>
              <a:t>（两者的方向遵循右螺旋法则），与线圈交链成磁链</a:t>
            </a:r>
            <a:r>
              <a:rPr kumimoji="1" lang="el-GR" altLang="zh-CN" sz="2800" b="1" i="1" dirty="0">
                <a:latin typeface="楷体_GB2312" pitchFamily="1" charset="-122"/>
                <a:ea typeface="楷体_GB2312" pitchFamily="1" charset="-122"/>
              </a:rPr>
              <a:t>ψ</a:t>
            </a:r>
            <a:r>
              <a:rPr kumimoji="1" lang="en-US" altLang="zh-CN" sz="2800" b="1" dirty="0">
                <a:latin typeface="楷体_GB2312" pitchFamily="1" charset="-122"/>
                <a:ea typeface="楷体_GB2312" pitchFamily="1" charset="-122"/>
              </a:rPr>
              <a:t> </a:t>
            </a:r>
            <a:r>
              <a:rPr kumimoji="1" lang="zh-CN" altLang="en-US" sz="2800" b="1" dirty="0">
                <a:latin typeface="楷体_GB2312" pitchFamily="1" charset="-122"/>
                <a:ea typeface="楷体_GB2312" pitchFamily="1" charset="-122"/>
              </a:rPr>
              <a:t>，如图所示。  </a:t>
            </a:r>
            <a:endParaRPr kumimoji="1" lang="zh-CN" altLang="en-US" sz="2800" b="1" dirty="0">
              <a:latin typeface="楷体_GB2312" pitchFamily="1" charset="-122"/>
              <a:ea typeface="楷体_GB2312" pitchFamily="1" charset="-122"/>
            </a:endParaRPr>
          </a:p>
        </p:txBody>
      </p:sp>
      <p:pic>
        <p:nvPicPr>
          <p:cNvPr id="2" name="图片 1"/>
          <p:cNvPicPr>
            <a:picLocks noChangeAspect="1"/>
          </p:cNvPicPr>
          <p:nvPr/>
        </p:nvPicPr>
        <p:blipFill>
          <a:blip r:embed="rId1"/>
          <a:stretch>
            <a:fillRect/>
          </a:stretch>
        </p:blipFill>
        <p:spPr>
          <a:xfrm>
            <a:off x="7595405" y="1593320"/>
            <a:ext cx="2576892" cy="4571836"/>
          </a:xfrm>
          <a:prstGeom prst="rect">
            <a:avLst/>
          </a:prstGeom>
        </p:spPr>
      </p:pic>
      <p:sp>
        <p:nvSpPr>
          <p:cNvPr id="3" name="Rectangle 7">
            <a:hlinkClick r:id="rId2" action="ppaction://hlinksldjump"/>
          </p:cNvPr>
          <p:cNvSpPr>
            <a:spLocks noChangeArrowheads="1"/>
          </p:cNvSpPr>
          <p:nvPr/>
        </p:nvSpPr>
        <p:spPr bwMode="auto">
          <a:xfrm>
            <a:off x="1450401" y="751537"/>
            <a:ext cx="7245350"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1.2.2 </a:t>
            </a:r>
            <a:r>
              <a:rPr lang="zh-CN" altLang="en-US" sz="3200" dirty="0">
                <a:latin typeface="黑体" pitchFamily="49" charset="-122"/>
                <a:ea typeface="黑体" pitchFamily="49" charset="-122"/>
              </a:rPr>
              <a:t>电感元件</a:t>
            </a:r>
            <a:r>
              <a:rPr lang="zh-CN" altLang="en-US" sz="3800" dirty="0">
                <a:ea typeface="宋体" pitchFamily="2" charset="-122"/>
              </a:rPr>
              <a:t> </a:t>
            </a:r>
            <a:endParaRPr lang="zh-CN" altLang="en-US" sz="3200" dirty="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A00189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838200"/>
            <a:ext cx="24384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E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1" y="2362200"/>
            <a:ext cx="2360613"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p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419601"/>
            <a:ext cx="24384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descr="2004SEP15_NP_CM_CP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1" y="838200"/>
            <a:ext cx="2157413"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descr="t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267201"/>
            <a:ext cx="21336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descr="liMgQflehoZ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514600"/>
            <a:ext cx="205740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8" descr="xcp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2590801"/>
            <a:ext cx="17526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Text Box 6"/>
          <p:cNvSpPr txBox="1">
            <a:spLocks noChangeArrowheads="1"/>
          </p:cNvSpPr>
          <p:nvPr/>
        </p:nvSpPr>
        <p:spPr bwMode="auto">
          <a:xfrm>
            <a:off x="1534945" y="644742"/>
            <a:ext cx="9738643" cy="15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30000"/>
              </a:lnSpc>
              <a:spcBef>
                <a:spcPct val="30000"/>
              </a:spcBef>
            </a:pPr>
            <a:r>
              <a:rPr kumimoji="1" lang="zh-CN" altLang="en-US" sz="2400" b="1" dirty="0">
                <a:latin typeface="Times New Roman" panose="02020503050405090304" pitchFamily="18" charset="0"/>
                <a:ea typeface="楷体_GB2312" pitchFamily="1" charset="-122"/>
              </a:rPr>
              <a:t>如果一个二端元件在任一时刻，其磁通链与电流之间的关系由</a:t>
            </a:r>
            <a:r>
              <a:rPr kumimoji="1" lang="en-US" altLang="zh-CN" sz="2400" b="1" i="1" dirty="0" err="1">
                <a:latin typeface="Times New Roman" panose="02020503050405090304" pitchFamily="18" charset="0"/>
                <a:ea typeface="楷体_GB2312" pitchFamily="1" charset="-122"/>
              </a:rPr>
              <a:t>i</a:t>
            </a:r>
            <a:r>
              <a:rPr kumimoji="1" lang="zh-CN" altLang="en-US" sz="2400" b="1" i="1" dirty="0">
                <a:latin typeface="Times New Roman" panose="02020503050405090304" pitchFamily="18" charset="0"/>
                <a:ea typeface="楷体_GB2312" pitchFamily="1" charset="-122"/>
              </a:rPr>
              <a:t>－</a:t>
            </a:r>
            <a:r>
              <a:rPr kumimoji="1" lang="zh-CN" altLang="en-US" sz="2400" b="1" i="1" dirty="0">
                <a:latin typeface="Times New Roman" panose="02020503050405090304" pitchFamily="18" charset="0"/>
                <a:ea typeface="楷体_GB2312" pitchFamily="1" charset="-122"/>
                <a:sym typeface="Symbol" panose="05050102010706020507" pitchFamily="18" charset="2"/>
              </a:rPr>
              <a:t></a:t>
            </a:r>
            <a:r>
              <a:rPr kumimoji="1" lang="zh-CN" altLang="en-US" sz="2400" b="1" dirty="0">
                <a:latin typeface="Times New Roman" panose="02020503050405090304" pitchFamily="18" charset="0"/>
                <a:ea typeface="楷体_GB2312" pitchFamily="1" charset="-122"/>
              </a:rPr>
              <a:t>平面上一条曲线所确定，则称此二端元件为电感元件。电感元件的符号和特性曲线如图</a:t>
            </a:r>
            <a:r>
              <a:rPr kumimoji="1" lang="en-US" altLang="zh-CN" sz="2400" b="1" dirty="0">
                <a:latin typeface="Times New Roman" panose="02020503050405090304" pitchFamily="18" charset="0"/>
                <a:ea typeface="楷体_GB2312" pitchFamily="1" charset="-122"/>
              </a:rPr>
              <a:t> (a)</a:t>
            </a:r>
            <a:r>
              <a:rPr kumimoji="1" lang="zh-CN" altLang="en-US" sz="2400" b="1" dirty="0">
                <a:latin typeface="Times New Roman" panose="02020503050405090304" pitchFamily="18" charset="0"/>
                <a:ea typeface="楷体_GB2312" pitchFamily="1" charset="-122"/>
              </a:rPr>
              <a:t>和</a:t>
            </a:r>
            <a:r>
              <a:rPr kumimoji="1" lang="en-US" altLang="zh-CN" sz="2400" b="1" dirty="0">
                <a:latin typeface="Times New Roman" panose="02020503050405090304" pitchFamily="18" charset="0"/>
                <a:ea typeface="楷体_GB2312" pitchFamily="1" charset="-122"/>
              </a:rPr>
              <a:t>(b)</a:t>
            </a:r>
            <a:r>
              <a:rPr kumimoji="1" lang="zh-CN" altLang="en-US" sz="2400" b="1" dirty="0">
                <a:latin typeface="Times New Roman" panose="02020503050405090304" pitchFamily="18" charset="0"/>
                <a:ea typeface="楷体_GB2312" pitchFamily="1" charset="-122"/>
              </a:rPr>
              <a:t>所示。</a:t>
            </a:r>
            <a:endParaRPr kumimoji="1" lang="zh-CN" altLang="en-US" sz="2400" b="1" dirty="0">
              <a:latin typeface="Times New Roman" panose="02020503050405090304" pitchFamily="18" charset="0"/>
              <a:ea typeface="楷体_GB2312" pitchFamily="1" charset="-122"/>
            </a:endParaRPr>
          </a:p>
        </p:txBody>
      </p:sp>
      <p:sp>
        <p:nvSpPr>
          <p:cNvPr id="129031" name="Text Box 7"/>
          <p:cNvSpPr txBox="1">
            <a:spLocks noChangeArrowheads="1"/>
          </p:cNvSpPr>
          <p:nvPr/>
        </p:nvSpPr>
        <p:spPr bwMode="auto">
          <a:xfrm>
            <a:off x="1703388" y="5285424"/>
            <a:ext cx="80010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20000"/>
              </a:lnSpc>
            </a:pPr>
            <a:r>
              <a:rPr kumimoji="1" lang="zh-CN" altLang="en-US" sz="2000" b="1">
                <a:latin typeface="Times New Roman" panose="02020503050405090304" pitchFamily="18" charset="0"/>
                <a:ea typeface="楷体_GB2312" pitchFamily="1" charset="-122"/>
              </a:rPr>
              <a:t>       </a:t>
            </a:r>
            <a:r>
              <a:rPr kumimoji="1" lang="en-US" altLang="zh-CN" sz="2000" b="1">
                <a:latin typeface="Times New Roman" panose="02020503050405090304" pitchFamily="18" charset="0"/>
                <a:ea typeface="楷体_GB2312" pitchFamily="1" charset="-122"/>
              </a:rPr>
              <a:t>(a) </a:t>
            </a:r>
            <a:r>
              <a:rPr kumimoji="1" lang="zh-CN" altLang="en-US" sz="2000" b="1">
                <a:latin typeface="Times New Roman" panose="02020503050405090304" pitchFamily="18" charset="0"/>
                <a:ea typeface="楷体_GB2312" pitchFamily="1" charset="-122"/>
              </a:rPr>
              <a:t>电感元件的符号                           </a:t>
            </a:r>
            <a:r>
              <a:rPr kumimoji="1" lang="en-US" altLang="zh-CN" sz="2000" b="1">
                <a:latin typeface="Times New Roman" panose="02020503050405090304" pitchFamily="18" charset="0"/>
                <a:ea typeface="楷体_GB2312" pitchFamily="1" charset="-122"/>
              </a:rPr>
              <a:t>(c) </a:t>
            </a:r>
            <a:r>
              <a:rPr kumimoji="1" lang="zh-CN" altLang="en-US" sz="2000" b="1">
                <a:latin typeface="Times New Roman" panose="02020503050405090304" pitchFamily="18" charset="0"/>
                <a:ea typeface="楷体_GB2312" pitchFamily="1" charset="-122"/>
              </a:rPr>
              <a:t>线性时不变电感元件的符号</a:t>
            </a:r>
            <a:endParaRPr kumimoji="1" lang="zh-CN" altLang="en-US" sz="2000" b="1">
              <a:latin typeface="Times New Roman" panose="02020503050405090304" pitchFamily="18" charset="0"/>
              <a:ea typeface="楷体_GB2312" pitchFamily="1" charset="-122"/>
            </a:endParaRPr>
          </a:p>
          <a:p>
            <a:pPr eaLnBrk="1" hangingPunct="1">
              <a:lnSpc>
                <a:spcPct val="120000"/>
              </a:lnSpc>
            </a:pPr>
            <a:r>
              <a:rPr kumimoji="1" lang="zh-CN" altLang="en-US" sz="2000" b="1">
                <a:latin typeface="Times New Roman" panose="02020503050405090304" pitchFamily="18" charset="0"/>
                <a:ea typeface="楷体_GB2312" pitchFamily="1" charset="-122"/>
              </a:rPr>
              <a:t>       </a:t>
            </a:r>
            <a:r>
              <a:rPr kumimoji="1" lang="en-US" altLang="zh-CN" sz="2000" b="1">
                <a:latin typeface="Times New Roman" panose="02020503050405090304" pitchFamily="18" charset="0"/>
                <a:ea typeface="楷体_GB2312" pitchFamily="1" charset="-122"/>
              </a:rPr>
              <a:t>(b) </a:t>
            </a:r>
            <a:r>
              <a:rPr kumimoji="1" lang="zh-CN" altLang="en-US" sz="2000" b="1">
                <a:latin typeface="Times New Roman" panose="02020503050405090304" pitchFamily="18" charset="0"/>
                <a:ea typeface="楷体_GB2312" pitchFamily="1" charset="-122"/>
              </a:rPr>
              <a:t>电感元件的特性曲线                  </a:t>
            </a:r>
            <a:r>
              <a:rPr kumimoji="1" lang="en-US" altLang="zh-CN" sz="2000" b="1">
                <a:latin typeface="Times New Roman" panose="02020503050405090304" pitchFamily="18" charset="0"/>
                <a:ea typeface="楷体_GB2312" pitchFamily="1" charset="-122"/>
              </a:rPr>
              <a:t>(d) </a:t>
            </a:r>
            <a:r>
              <a:rPr kumimoji="1" lang="zh-CN" altLang="en-US" sz="2000" b="1">
                <a:latin typeface="Times New Roman" panose="02020503050405090304" pitchFamily="18" charset="0"/>
                <a:ea typeface="楷体_GB2312" pitchFamily="1" charset="-122"/>
              </a:rPr>
              <a:t>线性时不变电感的特性曲线</a:t>
            </a:r>
            <a:endParaRPr kumimoji="1" lang="zh-CN" altLang="en-US" sz="2000" b="1">
              <a:latin typeface="Times New Roman" panose="02020503050405090304" pitchFamily="18" charset="0"/>
              <a:ea typeface="楷体_GB2312" pitchFamily="1" charset="-122"/>
            </a:endParaRPr>
          </a:p>
        </p:txBody>
      </p:sp>
      <p:grpSp>
        <p:nvGrpSpPr>
          <p:cNvPr id="129032" name="Group 8"/>
          <p:cNvGrpSpPr/>
          <p:nvPr/>
        </p:nvGrpSpPr>
        <p:grpSpPr bwMode="auto">
          <a:xfrm>
            <a:off x="2084388" y="2620011"/>
            <a:ext cx="7239000" cy="2811463"/>
            <a:chOff x="624" y="1872"/>
            <a:chExt cx="4560" cy="1771"/>
          </a:xfrm>
        </p:grpSpPr>
        <p:graphicFrame>
          <p:nvGraphicFramePr>
            <p:cNvPr id="65541" name="Object 9"/>
            <p:cNvGraphicFramePr>
              <a:graphicFrameLocks noChangeAspect="1"/>
            </p:cNvGraphicFramePr>
            <p:nvPr/>
          </p:nvGraphicFramePr>
          <p:xfrm>
            <a:off x="624" y="1872"/>
            <a:ext cx="4560" cy="1592"/>
          </p:xfrm>
          <a:graphic>
            <a:graphicData uri="http://schemas.openxmlformats.org/presentationml/2006/ole">
              <mc:AlternateContent xmlns:mc="http://schemas.openxmlformats.org/markup-compatibility/2006">
                <mc:Choice xmlns:v="urn:schemas-microsoft-com:vml" Requires="v">
                  <p:oleObj spid="_x0000_s2" name="Image" r:id="rId1" imgW="18592800" imgH="6489700" progId="Photoshop.Image.5">
                    <p:embed/>
                  </p:oleObj>
                </mc:Choice>
                <mc:Fallback>
                  <p:oleObj name="Image" r:id="rId1" imgW="18592800" imgH="6489700" progId="Photoshop.Image.5">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1872"/>
                          <a:ext cx="4560" cy="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2" name="Rectangle 10"/>
            <p:cNvSpPr>
              <a:spLocks noChangeArrowheads="1"/>
            </p:cNvSpPr>
            <p:nvPr/>
          </p:nvSpPr>
          <p:spPr bwMode="auto">
            <a:xfrm>
              <a:off x="2599" y="3393"/>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2133600" y="3359150"/>
            <a:ext cx="80010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20000"/>
              </a:lnSpc>
              <a:spcBef>
                <a:spcPct val="50000"/>
              </a:spcBef>
            </a:pPr>
            <a:r>
              <a:rPr kumimoji="1" lang="zh-CN" altLang="en-US" sz="2400" b="1" dirty="0">
                <a:solidFill>
                  <a:srgbClr val="FF0000"/>
                </a:solidFill>
                <a:latin typeface="Times New Roman" panose="02020503050405090304" pitchFamily="18" charset="0"/>
                <a:ea typeface="楷体_GB2312" pitchFamily="1" charset="-122"/>
              </a:rPr>
              <a:t>        其特性曲线是通过坐标原点一条直线的电感元件称为线性电感元件，否则称为非线性电感元件</a:t>
            </a:r>
            <a:r>
              <a:rPr kumimoji="1" lang="zh-CN" altLang="en-US" sz="2400" b="1" dirty="0">
                <a:latin typeface="Times New Roman" panose="02020503050405090304" pitchFamily="18" charset="0"/>
                <a:ea typeface="楷体_GB2312" pitchFamily="1" charset="-122"/>
              </a:rPr>
              <a:t>。线性时不变电感元件的符号与特性曲线如图</a:t>
            </a:r>
            <a:r>
              <a:rPr kumimoji="1" lang="en-US" altLang="zh-CN" sz="2400" b="1" dirty="0">
                <a:latin typeface="Times New Roman" panose="02020503050405090304" pitchFamily="18" charset="0"/>
                <a:ea typeface="楷体_GB2312" pitchFamily="1" charset="-122"/>
              </a:rPr>
              <a:t>(c)</a:t>
            </a:r>
            <a:r>
              <a:rPr kumimoji="1" lang="zh-CN" altLang="en-US" sz="2400" b="1" dirty="0">
                <a:latin typeface="Times New Roman" panose="02020503050405090304" pitchFamily="18" charset="0"/>
                <a:ea typeface="楷体_GB2312" pitchFamily="1" charset="-122"/>
              </a:rPr>
              <a:t>和</a:t>
            </a:r>
            <a:r>
              <a:rPr kumimoji="1" lang="en-US" altLang="zh-CN" sz="2400" b="1" dirty="0">
                <a:latin typeface="Times New Roman" panose="02020503050405090304" pitchFamily="18" charset="0"/>
                <a:ea typeface="楷体_GB2312" pitchFamily="1" charset="-122"/>
              </a:rPr>
              <a:t>(d)</a:t>
            </a:r>
            <a:r>
              <a:rPr kumimoji="1" lang="zh-CN" altLang="en-US" sz="2400" b="1" dirty="0">
                <a:latin typeface="Times New Roman" panose="02020503050405090304" pitchFamily="18" charset="0"/>
                <a:ea typeface="楷体_GB2312" pitchFamily="1" charset="-122"/>
              </a:rPr>
              <a:t>所示，它的特性曲线是一条通过原点不随时间变化的直线，其数学表达式为</a:t>
            </a:r>
            <a:endParaRPr kumimoji="1" lang="zh-CN" altLang="en-US" sz="2400" b="1" dirty="0">
              <a:latin typeface="Times New Roman" panose="02020503050405090304" pitchFamily="18" charset="0"/>
              <a:ea typeface="楷体_GB2312" pitchFamily="1" charset="-122"/>
            </a:endParaRPr>
          </a:p>
        </p:txBody>
      </p:sp>
      <p:graphicFrame>
        <p:nvGraphicFramePr>
          <p:cNvPr id="235523" name="Object 3"/>
          <p:cNvGraphicFramePr>
            <a:graphicFrameLocks noChangeAspect="1"/>
          </p:cNvGraphicFramePr>
          <p:nvPr/>
        </p:nvGraphicFramePr>
        <p:xfrm>
          <a:off x="5303838" y="5318125"/>
          <a:ext cx="1277937" cy="579438"/>
        </p:xfrm>
        <a:graphic>
          <a:graphicData uri="http://schemas.openxmlformats.org/presentationml/2006/ole">
            <mc:AlternateContent xmlns:mc="http://schemas.openxmlformats.org/markup-compatibility/2006">
              <mc:Choice xmlns:v="urn:schemas-microsoft-com:vml" Requires="v">
                <p:oleObj spid="_x0000_s2" name="Equation" r:id="rId1" imgW="10668000" imgH="4572000" progId="Equation.DSMT4">
                  <p:embed/>
                </p:oleObj>
              </mc:Choice>
              <mc:Fallback>
                <p:oleObj name="Equation" r:id="rId1" imgW="10668000" imgH="4572000" progId="Equation.DSMT4">
                  <p:embed/>
                  <p:pic>
                    <p:nvPicPr>
                      <p:cNvPr id="0" name="Object 3"/>
                      <p:cNvPicPr>
                        <a:picLocks noChangeAspect="1" noChangeArrowheads="1"/>
                      </p:cNvPicPr>
                      <p:nvPr/>
                    </p:nvPicPr>
                    <p:blipFill>
                      <a:blip r:embed="rId2"/>
                      <a:srcRect/>
                      <a:stretch>
                        <a:fillRect/>
                      </a:stretch>
                    </p:blipFill>
                    <p:spPr bwMode="auto">
                      <a:xfrm>
                        <a:off x="5303838" y="5318125"/>
                        <a:ext cx="1277937" cy="579438"/>
                      </a:xfrm>
                      <a:prstGeom prst="rect">
                        <a:avLst/>
                      </a:prstGeom>
                      <a:noFill/>
                      <a:ln>
                        <a:noFill/>
                      </a:ln>
                    </p:spPr>
                  </p:pic>
                </p:oleObj>
              </mc:Fallback>
            </mc:AlternateContent>
          </a:graphicData>
        </a:graphic>
      </p:graphicFrame>
      <p:sp>
        <p:nvSpPr>
          <p:cNvPr id="235524" name="Text Box 4"/>
          <p:cNvSpPr txBox="1">
            <a:spLocks noChangeArrowheads="1"/>
          </p:cNvSpPr>
          <p:nvPr/>
        </p:nvSpPr>
        <p:spPr bwMode="auto">
          <a:xfrm>
            <a:off x="2133600" y="5916614"/>
            <a:ext cx="800100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20000"/>
              </a:lnSpc>
              <a:spcBef>
                <a:spcPct val="50000"/>
              </a:spcBef>
            </a:pPr>
            <a:r>
              <a:rPr kumimoji="1" lang="zh-CN" altLang="en-US" sz="2400" b="1">
                <a:latin typeface="Times New Roman" panose="02020503050405090304" pitchFamily="18" charset="0"/>
                <a:ea typeface="楷体_GB2312" pitchFamily="1" charset="-122"/>
              </a:rPr>
              <a:t>        式中的系数</a:t>
            </a:r>
            <a:r>
              <a:rPr kumimoji="1" lang="en-US" altLang="zh-CN" sz="2400" b="1" i="1">
                <a:latin typeface="Times New Roman" panose="02020503050405090304" pitchFamily="18" charset="0"/>
                <a:ea typeface="楷体_GB2312" pitchFamily="1" charset="-122"/>
              </a:rPr>
              <a:t>L</a:t>
            </a:r>
            <a:r>
              <a:rPr kumimoji="1" lang="zh-CN" altLang="en-US" sz="2400" b="1">
                <a:latin typeface="Times New Roman" panose="02020503050405090304" pitchFamily="18" charset="0"/>
                <a:ea typeface="楷体_GB2312" pitchFamily="1" charset="-122"/>
              </a:rPr>
              <a:t>为常量，与直线的斜率成正比，称为电感，单位是亨</a:t>
            </a:r>
            <a:r>
              <a:rPr kumimoji="1" lang="en-US" altLang="zh-CN" sz="2400" b="1">
                <a:latin typeface="Times New Roman" panose="02020503050405090304" pitchFamily="18" charset="0"/>
                <a:ea typeface="楷体_GB2312" pitchFamily="1" charset="-122"/>
              </a:rPr>
              <a:t>[</a:t>
            </a:r>
            <a:r>
              <a:rPr kumimoji="1" lang="zh-CN" altLang="en-US" sz="2400" b="1">
                <a:latin typeface="Times New Roman" panose="02020503050405090304" pitchFamily="18" charset="0"/>
                <a:ea typeface="楷体_GB2312" pitchFamily="1" charset="-122"/>
              </a:rPr>
              <a:t>利</a:t>
            </a:r>
            <a:r>
              <a:rPr kumimoji="1" lang="en-US" altLang="zh-CN" sz="2400" b="1">
                <a:latin typeface="Times New Roman" panose="02020503050405090304" pitchFamily="18" charset="0"/>
                <a:ea typeface="楷体_GB2312" pitchFamily="1" charset="-122"/>
              </a:rPr>
              <a:t>],</a:t>
            </a:r>
            <a:r>
              <a:rPr kumimoji="1" lang="zh-CN" altLang="en-US" sz="2400" b="1">
                <a:latin typeface="Times New Roman" panose="02020503050405090304" pitchFamily="18" charset="0"/>
                <a:ea typeface="楷体_GB2312" pitchFamily="1" charset="-122"/>
              </a:rPr>
              <a:t>用</a:t>
            </a:r>
            <a:r>
              <a:rPr kumimoji="1" lang="en-US" altLang="zh-CN" sz="2400" b="1">
                <a:latin typeface="Times New Roman" panose="02020503050405090304" pitchFamily="18" charset="0"/>
                <a:ea typeface="楷体_GB2312" pitchFamily="1" charset="-122"/>
              </a:rPr>
              <a:t>H</a:t>
            </a:r>
            <a:r>
              <a:rPr kumimoji="1" lang="zh-CN" altLang="en-US" sz="2400" b="1">
                <a:latin typeface="Times New Roman" panose="02020503050405090304" pitchFamily="18" charset="0"/>
                <a:ea typeface="楷体_GB2312" pitchFamily="1" charset="-122"/>
              </a:rPr>
              <a:t>表示。</a:t>
            </a:r>
            <a:endParaRPr kumimoji="1" lang="zh-CN" altLang="en-US" sz="2400" b="1">
              <a:latin typeface="Times New Roman" panose="02020503050405090304" pitchFamily="18" charset="0"/>
              <a:ea typeface="楷体_GB2312" pitchFamily="1" charset="-122"/>
            </a:endParaRPr>
          </a:p>
        </p:txBody>
      </p:sp>
      <p:grpSp>
        <p:nvGrpSpPr>
          <p:cNvPr id="235525" name="Group 5"/>
          <p:cNvGrpSpPr/>
          <p:nvPr/>
        </p:nvGrpSpPr>
        <p:grpSpPr bwMode="auto">
          <a:xfrm>
            <a:off x="2590007" y="631825"/>
            <a:ext cx="6705600" cy="2727325"/>
            <a:chOff x="624" y="96"/>
            <a:chExt cx="4416" cy="1728"/>
          </a:xfrm>
        </p:grpSpPr>
        <p:graphicFrame>
          <p:nvGraphicFramePr>
            <p:cNvPr id="66566" name="Object 6"/>
            <p:cNvGraphicFramePr>
              <a:graphicFrameLocks noChangeAspect="1"/>
            </p:cNvGraphicFramePr>
            <p:nvPr/>
          </p:nvGraphicFramePr>
          <p:xfrm>
            <a:off x="624" y="96"/>
            <a:ext cx="4416" cy="1542"/>
          </p:xfrm>
          <a:graphic>
            <a:graphicData uri="http://schemas.openxmlformats.org/presentationml/2006/ole">
              <mc:AlternateContent xmlns:mc="http://schemas.openxmlformats.org/markup-compatibility/2006">
                <mc:Choice xmlns:v="urn:schemas-microsoft-com:vml" Requires="v">
                  <p:oleObj spid="_x0000_s3" name="Image" r:id="rId3" imgW="18592800" imgH="6489700" progId="Photoshop.Image.5">
                    <p:embed/>
                  </p:oleObj>
                </mc:Choice>
                <mc:Fallback>
                  <p:oleObj name="Image" r:id="rId3" imgW="18592800" imgH="6489700" progId="Photoshop.Image.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96"/>
                          <a:ext cx="4416" cy="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7" name="Rectangle 7"/>
            <p:cNvSpPr>
              <a:spLocks noChangeArrowheads="1"/>
            </p:cNvSpPr>
            <p:nvPr/>
          </p:nvSpPr>
          <p:spPr bwMode="auto">
            <a:xfrm>
              <a:off x="2551" y="1572"/>
              <a:ext cx="1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1774825" y="476250"/>
            <a:ext cx="8001000" cy="341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实际电路中使用的电感线圈类型很多，电感的范围变化很大，例如高频电路中使用的线圈容量可以小到几个</a:t>
            </a:r>
            <a:r>
              <a:rPr kumimoji="1" lang="zh-CN" altLang="en-US" sz="2400" b="1">
                <a:latin typeface="Times New Roman" panose="02020503050405090304" pitchFamily="18" charset="0"/>
                <a:ea typeface="楷体_GB2312" pitchFamily="1" charset="-122"/>
                <a:sym typeface="Symbol" panose="05050102010706020507" pitchFamily="18" charset="2"/>
              </a:rPr>
              <a:t></a:t>
            </a:r>
            <a:r>
              <a:rPr kumimoji="1" lang="en-US" altLang="zh-CN" sz="2400" b="1">
                <a:latin typeface="Times New Roman" panose="02020503050405090304" pitchFamily="18" charset="0"/>
                <a:ea typeface="楷体_GB2312" pitchFamily="1" charset="-122"/>
              </a:rPr>
              <a:t>H(1</a:t>
            </a:r>
            <a:r>
              <a:rPr kumimoji="1" lang="en-US" altLang="zh-CN" sz="2400" b="1">
                <a:latin typeface="Times New Roman" panose="02020503050405090304" pitchFamily="18" charset="0"/>
                <a:ea typeface="楷体_GB2312" pitchFamily="1" charset="-122"/>
                <a:sym typeface="Symbol" panose="05050102010706020507" pitchFamily="18" charset="2"/>
              </a:rPr>
              <a:t></a:t>
            </a:r>
            <a:r>
              <a:rPr kumimoji="1" lang="en-US" altLang="zh-CN" sz="2400" b="1">
                <a:latin typeface="Times New Roman" panose="02020503050405090304" pitchFamily="18" charset="0"/>
                <a:ea typeface="楷体_GB2312" pitchFamily="1" charset="-122"/>
              </a:rPr>
              <a:t>H=10</a:t>
            </a:r>
            <a:r>
              <a:rPr kumimoji="1" lang="en-US" altLang="zh-CN" sz="2400" b="1" baseline="30000">
                <a:latin typeface="Times New Roman" panose="02020503050405090304" pitchFamily="18" charset="0"/>
                <a:ea typeface="楷体_GB2312" pitchFamily="1" charset="-122"/>
              </a:rPr>
              <a:t>-6</a:t>
            </a:r>
            <a:r>
              <a:rPr kumimoji="1" lang="en-US" altLang="zh-CN" sz="2400" b="1">
                <a:latin typeface="Times New Roman" panose="02020503050405090304" pitchFamily="18" charset="0"/>
                <a:ea typeface="楷体_GB2312" pitchFamily="1" charset="-122"/>
              </a:rPr>
              <a:t>H) ,</a:t>
            </a:r>
            <a:r>
              <a:rPr kumimoji="1" lang="zh-CN" altLang="en-US" sz="2400" b="1">
                <a:latin typeface="Times New Roman" panose="02020503050405090304" pitchFamily="18" charset="0"/>
                <a:ea typeface="楷体_GB2312" pitchFamily="1" charset="-122"/>
              </a:rPr>
              <a:t>低频滤波电路中使用扼流圈的电感可以大到几亨。电感线圈可以用一个电感或一个电感与电阻的串联作为它的电路模型。在工作频率很高的情况下，还需要增加一个电容来构成线圈的电路模型，如图所示。 </a:t>
            </a:r>
            <a:endParaRPr kumimoji="1" lang="zh-CN" altLang="en-US" sz="2400" b="1">
              <a:latin typeface="Times New Roman" panose="02020503050405090304" pitchFamily="18" charset="0"/>
              <a:ea typeface="楷体_GB2312" pitchFamily="1" charset="-122"/>
            </a:endParaRPr>
          </a:p>
        </p:txBody>
      </p:sp>
      <p:grpSp>
        <p:nvGrpSpPr>
          <p:cNvPr id="234499" name="Group 3"/>
          <p:cNvGrpSpPr/>
          <p:nvPr/>
        </p:nvGrpSpPr>
        <p:grpSpPr bwMode="auto">
          <a:xfrm>
            <a:off x="2460625" y="4083051"/>
            <a:ext cx="6629400" cy="1920875"/>
            <a:chOff x="960" y="2640"/>
            <a:chExt cx="4176" cy="1210"/>
          </a:xfrm>
        </p:grpSpPr>
        <p:graphicFrame>
          <p:nvGraphicFramePr>
            <p:cNvPr id="67588" name="Object 4"/>
            <p:cNvGraphicFramePr>
              <a:graphicFrameLocks noChangeAspect="1"/>
            </p:cNvGraphicFramePr>
            <p:nvPr/>
          </p:nvGraphicFramePr>
          <p:xfrm>
            <a:off x="960" y="2640"/>
            <a:ext cx="4176" cy="890"/>
          </p:xfrm>
          <a:graphic>
            <a:graphicData uri="http://schemas.openxmlformats.org/presentationml/2006/ole">
              <mc:AlternateContent xmlns:mc="http://schemas.openxmlformats.org/markup-compatibility/2006">
                <mc:Choice xmlns:v="urn:schemas-microsoft-com:vml" Requires="v">
                  <p:oleObj spid="_x0000_s2" name="Image" r:id="rId1" imgW="22720300" imgH="4838700" progId="Photoshop.Image.5">
                    <p:embed/>
                  </p:oleObj>
                </mc:Choice>
                <mc:Fallback>
                  <p:oleObj name="Image" r:id="rId1" imgW="22720300" imgH="483870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2640"/>
                          <a:ext cx="4176"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9" name="Text Box 5"/>
            <p:cNvSpPr txBox="1">
              <a:spLocks noChangeArrowheads="1"/>
            </p:cNvSpPr>
            <p:nvPr/>
          </p:nvSpPr>
          <p:spPr bwMode="auto">
            <a:xfrm>
              <a:off x="1872" y="3600"/>
              <a:ext cx="24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eaLnBrk="1" hangingPunct="1">
                <a:spcBef>
                  <a:spcPct val="50000"/>
                </a:spcBef>
              </a:pPr>
              <a:r>
                <a:rPr kumimoji="1" lang="zh-CN" altLang="en-US" sz="2000" b="1">
                  <a:latin typeface="Times New Roman" panose="02020503050405090304" pitchFamily="18" charset="0"/>
                  <a:ea typeface="楷体_GB2312" pitchFamily="1" charset="-122"/>
                </a:rPr>
                <a:t>电感器的几种电路模型 </a:t>
              </a:r>
              <a:endParaRPr kumimoji="1" lang="zh-CN" altLang="en-US" sz="2000" b="1">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2133600" y="623253"/>
            <a:ext cx="8001000" cy="190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30000"/>
              </a:lnSpc>
              <a:spcBef>
                <a:spcPct val="50000"/>
              </a:spcBef>
            </a:pPr>
            <a:r>
              <a:rPr kumimoji="1" lang="zh-CN" altLang="en-US" sz="2800" b="1">
                <a:latin typeface="Times New Roman" panose="02020503050405090304" pitchFamily="18" charset="0"/>
                <a:ea typeface="楷体_GB2312" pitchFamily="1" charset="-122"/>
              </a:rPr>
              <a:t>二、电感的电压电流关系</a:t>
            </a:r>
            <a:endParaRPr kumimoji="1" lang="zh-CN" altLang="en-US" sz="2800" b="1">
              <a:latin typeface="Times New Roman" panose="02020503050405090304" pitchFamily="18" charset="0"/>
              <a:ea typeface="楷体_GB2312" pitchFamily="1" charset="-122"/>
            </a:endParaRPr>
          </a:p>
          <a:p>
            <a:pPr algn="just" eaLnBrk="1" hangingPunct="1">
              <a:lnSpc>
                <a:spcPct val="130000"/>
              </a:lnSpc>
              <a:spcBef>
                <a:spcPct val="50000"/>
              </a:spcBef>
            </a:pPr>
            <a:r>
              <a:rPr kumimoji="1" lang="zh-CN" altLang="en-US" sz="2800" b="1">
                <a:latin typeface="Times New Roman" panose="02020503050405090304" pitchFamily="18" charset="0"/>
                <a:ea typeface="楷体_GB2312" pitchFamily="1" charset="-122"/>
              </a:rPr>
              <a:t>        </a:t>
            </a:r>
            <a:r>
              <a:rPr kumimoji="1" lang="zh-CN" altLang="en-US" sz="2400" b="1">
                <a:latin typeface="Times New Roman" panose="02020503050405090304" pitchFamily="18" charset="0"/>
                <a:ea typeface="楷体_GB2312" pitchFamily="1" charset="-122"/>
              </a:rPr>
              <a:t>对于线性时不变电感元件来说，在采用电压电流关联参考方向的情况下，可以得到</a:t>
            </a:r>
            <a:endParaRPr kumimoji="1" lang="zh-CN" altLang="en-US" sz="2400" b="1">
              <a:latin typeface="Times New Roman" panose="02020503050405090304" pitchFamily="18" charset="0"/>
              <a:ea typeface="楷体_GB2312" pitchFamily="1" charset="-122"/>
            </a:endParaRPr>
          </a:p>
        </p:txBody>
      </p:sp>
      <p:graphicFrame>
        <p:nvGraphicFramePr>
          <p:cNvPr id="233475" name="Object 3"/>
          <p:cNvGraphicFramePr>
            <a:graphicFrameLocks noChangeAspect="1"/>
          </p:cNvGraphicFramePr>
          <p:nvPr/>
        </p:nvGraphicFramePr>
        <p:xfrm>
          <a:off x="4435475" y="2726690"/>
          <a:ext cx="3576638" cy="930275"/>
        </p:xfrm>
        <a:graphic>
          <a:graphicData uri="http://schemas.openxmlformats.org/presentationml/2006/ole">
            <mc:AlternateContent xmlns:mc="http://schemas.openxmlformats.org/markup-compatibility/2006">
              <mc:Choice xmlns:v="urn:schemas-microsoft-com:vml" Requires="v">
                <p:oleObj spid="_x0000_s2" name="Equation" r:id="rId1" imgW="36880800" imgH="9448800" progId="Equation.DSMT4">
                  <p:embed/>
                </p:oleObj>
              </mc:Choice>
              <mc:Fallback>
                <p:oleObj name="Equation" r:id="rId1" imgW="36880800" imgH="9448800" progId="Equation.DSMT4">
                  <p:embed/>
                  <p:pic>
                    <p:nvPicPr>
                      <p:cNvPr id="0" name="Object 3"/>
                      <p:cNvPicPr>
                        <a:picLocks noChangeAspect="1" noChangeArrowheads="1"/>
                      </p:cNvPicPr>
                      <p:nvPr/>
                    </p:nvPicPr>
                    <p:blipFill>
                      <a:blip r:embed="rId2"/>
                      <a:srcRect/>
                      <a:stretch>
                        <a:fillRect/>
                      </a:stretch>
                    </p:blipFill>
                    <p:spPr bwMode="auto">
                      <a:xfrm>
                        <a:off x="4435475" y="2726690"/>
                        <a:ext cx="3576638" cy="930275"/>
                      </a:xfrm>
                      <a:prstGeom prst="rect">
                        <a:avLst/>
                      </a:prstGeom>
                      <a:noFill/>
                      <a:ln>
                        <a:noFill/>
                      </a:ln>
                    </p:spPr>
                  </p:pic>
                </p:oleObj>
              </mc:Fallback>
            </mc:AlternateContent>
          </a:graphicData>
        </a:graphic>
      </p:graphicFrame>
      <p:sp>
        <p:nvSpPr>
          <p:cNvPr id="233476" name="Text Box 4"/>
          <p:cNvSpPr txBox="1">
            <a:spLocks noChangeArrowheads="1"/>
          </p:cNvSpPr>
          <p:nvPr/>
        </p:nvSpPr>
        <p:spPr bwMode="auto">
          <a:xfrm>
            <a:off x="2133600" y="3734753"/>
            <a:ext cx="8001000" cy="2673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30000"/>
              </a:lnSpc>
              <a:spcBef>
                <a:spcPct val="50000"/>
              </a:spcBef>
            </a:pPr>
            <a:r>
              <a:rPr kumimoji="1" lang="zh-CN" altLang="en-US" sz="2400" b="1" dirty="0">
                <a:latin typeface="Times New Roman" panose="02020503050405090304" pitchFamily="18" charset="0"/>
                <a:ea typeface="楷体_GB2312" pitchFamily="1" charset="-122"/>
              </a:rPr>
              <a:t>        此式表明电感中的电压与其电流对时间的变化率成正比，与电阻元件的电压电流之间存在确定的约束关系不同，电感电压与此时刻电流的数值之间并没有确定的约束关系。</a:t>
            </a:r>
            <a:endParaRPr kumimoji="1" lang="zh-CN" altLang="en-US" sz="2400" b="1" dirty="0">
              <a:latin typeface="Times New Roman" panose="02020503050405090304" pitchFamily="18" charset="0"/>
              <a:ea typeface="楷体_GB2312" pitchFamily="1" charset="-122"/>
            </a:endParaRPr>
          </a:p>
          <a:p>
            <a:pPr eaLnBrk="1" hangingPunct="1">
              <a:lnSpc>
                <a:spcPct val="130000"/>
              </a:lnSpc>
              <a:spcBef>
                <a:spcPct val="50000"/>
              </a:spcBef>
            </a:pPr>
            <a:r>
              <a:rPr kumimoji="1" lang="zh-CN" altLang="en-US" sz="2400" b="1" dirty="0">
                <a:latin typeface="Times New Roman" panose="02020503050405090304" pitchFamily="18" charset="0"/>
                <a:ea typeface="楷体_GB2312" pitchFamily="1" charset="-122"/>
              </a:rPr>
              <a:t>        在直流电源激励的电路中，磁场不随时间变化</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各电压电流均不随时间变化时，电感相当于一个短路</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 </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591820" y="903605"/>
            <a:ext cx="113442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例如</a:t>
            </a:r>
            <a:r>
              <a:rPr kumimoji="1" lang="en-US" altLang="zh-CN" sz="2400" b="1" i="1" dirty="0">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=1mH</a:t>
            </a:r>
            <a:r>
              <a:rPr kumimoji="1" lang="zh-CN" altLang="en-US" sz="2400" b="1" dirty="0">
                <a:latin typeface="Times New Roman" panose="02020503050405090304" pitchFamily="18" charset="0"/>
                <a:ea typeface="楷体_GB2312" pitchFamily="1" charset="-122"/>
              </a:rPr>
              <a:t>的电电感上，施加电流为</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)=10sin(5</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时，其关联参考方向的电压为 </a:t>
            </a:r>
            <a:endParaRPr kumimoji="1" lang="zh-CN" altLang="en-US" sz="2400" b="1" dirty="0">
              <a:latin typeface="Times New Roman" panose="02020503050405090304" pitchFamily="18" charset="0"/>
              <a:ea typeface="楷体_GB2312" pitchFamily="1" charset="-122"/>
            </a:endParaRPr>
          </a:p>
        </p:txBody>
      </p:sp>
      <p:graphicFrame>
        <p:nvGraphicFramePr>
          <p:cNvPr id="238595" name="Object 3"/>
          <p:cNvGraphicFramePr>
            <a:graphicFrameLocks noChangeAspect="1"/>
          </p:cNvGraphicFramePr>
          <p:nvPr/>
        </p:nvGraphicFramePr>
        <p:xfrm>
          <a:off x="2797844" y="1945792"/>
          <a:ext cx="6424613" cy="1514475"/>
        </p:xfrm>
        <a:graphic>
          <a:graphicData uri="http://schemas.openxmlformats.org/presentationml/2006/ole">
            <mc:AlternateContent xmlns:mc="http://schemas.openxmlformats.org/markup-compatibility/2006">
              <mc:Choice xmlns:v="urn:schemas-microsoft-com:vml" Requires="v">
                <p:oleObj spid="_x0000_s2" name="Equation" r:id="rId1" imgW="2476500" imgH="635000" progId="Equation.3">
                  <p:embed/>
                </p:oleObj>
              </mc:Choice>
              <mc:Fallback>
                <p:oleObj name="Equation" r:id="rId1" imgW="2476500" imgH="6350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844" y="1945792"/>
                        <a:ext cx="6424613" cy="1514475"/>
                      </a:xfrm>
                      <a:prstGeom prst="rect">
                        <a:avLst/>
                      </a:prstGeom>
                      <a:noFill/>
                      <a:ln>
                        <a:noFill/>
                      </a:ln>
                    </p:spPr>
                  </p:pic>
                </p:oleObj>
              </mc:Fallback>
            </mc:AlternateContent>
          </a:graphicData>
        </a:graphic>
      </p:graphicFrame>
      <p:sp>
        <p:nvSpPr>
          <p:cNvPr id="238596" name="Text Box 4"/>
          <p:cNvSpPr txBox="1">
            <a:spLocks noChangeArrowheads="1"/>
          </p:cNvSpPr>
          <p:nvPr/>
        </p:nvSpPr>
        <p:spPr bwMode="auto">
          <a:xfrm>
            <a:off x="1341771" y="3856723"/>
            <a:ext cx="9775407"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电感电压的数值与电感电流的数值之间并无确定的关系，例如将电感电流增加一个常量</a:t>
            </a:r>
            <a:r>
              <a:rPr kumimoji="1" lang="en-US" altLang="zh-CN" sz="2400" b="1" i="1" dirty="0">
                <a:latin typeface="Times New Roman" panose="02020503050405090304" pitchFamily="18" charset="0"/>
                <a:ea typeface="楷体_GB2312" pitchFamily="1" charset="-122"/>
              </a:rPr>
              <a:t>k</a:t>
            </a:r>
            <a:r>
              <a:rPr kumimoji="1" lang="zh-CN" altLang="en-US" sz="2400" b="1" dirty="0">
                <a:latin typeface="Times New Roman" panose="02020503050405090304" pitchFamily="18" charset="0"/>
                <a:ea typeface="楷体_GB2312" pitchFamily="1" charset="-122"/>
              </a:rPr>
              <a:t>，变为</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k</a:t>
            </a:r>
            <a:r>
              <a:rPr kumimoji="1" lang="en-US" altLang="zh-CN" sz="2400" b="1" dirty="0">
                <a:latin typeface="Times New Roman" panose="02020503050405090304" pitchFamily="18" charset="0"/>
                <a:ea typeface="楷体_GB2312" pitchFamily="1" charset="-122"/>
              </a:rPr>
              <a:t>+10sin5</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时，电感电压不会改变，这说明电感元件并不具有电阻元件在电压电流之间有确定关系的特性。 </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786062" y="586272"/>
            <a:ext cx="11053011"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例</a:t>
            </a:r>
            <a:r>
              <a:rPr kumimoji="1" lang="en-US" altLang="zh-CN" sz="2400" b="1" dirty="0">
                <a:latin typeface="Times New Roman" panose="02020503050405090304" pitchFamily="18" charset="0"/>
                <a:ea typeface="楷体_GB2312" pitchFamily="1" charset="-122"/>
              </a:rPr>
              <a:t>1  </a:t>
            </a:r>
            <a:r>
              <a:rPr kumimoji="1" lang="zh-CN" altLang="en-US" sz="2400" b="1" dirty="0">
                <a:latin typeface="Times New Roman" panose="02020503050405090304" pitchFamily="18" charset="0"/>
                <a:ea typeface="楷体_GB2312" pitchFamily="1" charset="-122"/>
              </a:rPr>
              <a:t>电路如图</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所示，已知</a:t>
            </a:r>
            <a:r>
              <a:rPr kumimoji="1" lang="en-US" altLang="zh-CN" sz="2400" b="1" i="1" dirty="0">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=5</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H</a:t>
            </a:r>
            <a:r>
              <a:rPr kumimoji="1" lang="zh-CN" altLang="en-US" sz="2400" b="1" dirty="0">
                <a:latin typeface="Times New Roman" panose="02020503050405090304" pitchFamily="18" charset="0"/>
                <a:ea typeface="楷体_GB2312" pitchFamily="1" charset="-122"/>
              </a:rPr>
              <a:t>电感上的电流波形如图</a:t>
            </a:r>
            <a:r>
              <a:rPr kumimoji="1" lang="en-US" altLang="zh-CN" sz="2400" b="1" dirty="0">
                <a:latin typeface="Times New Roman" panose="02020503050405090304" pitchFamily="18" charset="0"/>
                <a:ea typeface="楷体_GB2312" pitchFamily="1" charset="-122"/>
              </a:rPr>
              <a:t>(b)</a:t>
            </a:r>
            <a:r>
              <a:rPr kumimoji="1" lang="zh-CN" altLang="en-US" sz="2400" b="1" dirty="0">
                <a:latin typeface="Times New Roman" panose="02020503050405090304" pitchFamily="18" charset="0"/>
                <a:ea typeface="楷体_GB2312" pitchFamily="1" charset="-122"/>
              </a:rPr>
              <a:t>所示，求电感电压</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并画出波形图。 </a:t>
            </a:r>
            <a:endParaRPr kumimoji="1" lang="zh-CN" altLang="en-US" sz="2400" b="1" dirty="0">
              <a:latin typeface="Times New Roman" panose="02020503050405090304" pitchFamily="18" charset="0"/>
              <a:ea typeface="楷体_GB2312" pitchFamily="1" charset="-122"/>
            </a:endParaRPr>
          </a:p>
        </p:txBody>
      </p:sp>
      <p:graphicFrame>
        <p:nvGraphicFramePr>
          <p:cNvPr id="70661" name="Object 5"/>
          <p:cNvGraphicFramePr>
            <a:graphicFrameLocks noChangeAspect="1"/>
          </p:cNvGraphicFramePr>
          <p:nvPr/>
        </p:nvGraphicFramePr>
        <p:xfrm>
          <a:off x="1030705" y="1786601"/>
          <a:ext cx="5867400" cy="2395537"/>
        </p:xfrm>
        <a:graphic>
          <a:graphicData uri="http://schemas.openxmlformats.org/presentationml/2006/ole">
            <mc:AlternateContent xmlns:mc="http://schemas.openxmlformats.org/markup-compatibility/2006">
              <mc:Choice xmlns:v="urn:schemas-microsoft-com:vml" Requires="v">
                <p:oleObj spid="_x0000_s2" name="Image" r:id="rId1" imgW="19278600" imgH="7874000" progId="Photoshop.Image.5">
                  <p:embed/>
                </p:oleObj>
              </mc:Choice>
              <mc:Fallback>
                <p:oleObj name="Image" r:id="rId1" imgW="19278600" imgH="7874000" progId="Photoshop.Image.5">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705" y="1786601"/>
                        <a:ext cx="5867400"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2"/>
          <p:cNvSpPr txBox="1">
            <a:spLocks noChangeArrowheads="1"/>
          </p:cNvSpPr>
          <p:nvPr/>
        </p:nvSpPr>
        <p:spPr bwMode="auto">
          <a:xfrm>
            <a:off x="-140368" y="5382467"/>
            <a:ext cx="7972926"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0</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3</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)=2</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10</a:t>
            </a:r>
            <a:r>
              <a:rPr kumimoji="1" lang="en-US" altLang="zh-CN" sz="2400" b="1" baseline="30000" dirty="0">
                <a:latin typeface="Times New Roman" panose="02020503050405090304" pitchFamily="18" charset="0"/>
                <a:ea typeface="楷体_GB2312" pitchFamily="1" charset="-122"/>
              </a:rPr>
              <a:t>3</a:t>
            </a:r>
            <a:r>
              <a:rPr kumimoji="1" lang="en-US" altLang="zh-CN" sz="2400" b="1" i="1" dirty="0">
                <a:latin typeface="Times New Roman" panose="02020503050405090304" pitchFamily="18" charset="0"/>
                <a:ea typeface="楷体_GB2312" pitchFamily="1" charset="-122"/>
              </a:rPr>
              <a:t>t</a:t>
            </a:r>
            <a:endParaRPr kumimoji="1" lang="zh-CN" altLang="en-US" sz="2400" b="1" dirty="0">
              <a:latin typeface="Times New Roman" panose="02020503050405090304" pitchFamily="18" charset="0"/>
              <a:ea typeface="楷体_GB2312" pitchFamily="1" charset="-122"/>
            </a:endParaRPr>
          </a:p>
        </p:txBody>
      </p:sp>
      <p:graphicFrame>
        <p:nvGraphicFramePr>
          <p:cNvPr id="7" name="Object 3"/>
          <p:cNvGraphicFramePr>
            <a:graphicFrameLocks noChangeAspect="1"/>
          </p:cNvGraphicFramePr>
          <p:nvPr/>
        </p:nvGraphicFramePr>
        <p:xfrm>
          <a:off x="852235" y="5977506"/>
          <a:ext cx="3829050" cy="815975"/>
        </p:xfrm>
        <a:graphic>
          <a:graphicData uri="http://schemas.openxmlformats.org/presentationml/2006/ole">
            <mc:AlternateContent xmlns:mc="http://schemas.openxmlformats.org/markup-compatibility/2006">
              <mc:Choice xmlns:v="urn:schemas-microsoft-com:vml" Requires="v">
                <p:oleObj spid="_x0000_s3" name="Equation" r:id="rId3" imgW="47548800" imgH="10058400" progId="Equation.DSMT4">
                  <p:embed/>
                </p:oleObj>
              </mc:Choice>
              <mc:Fallback>
                <p:oleObj name="Equation" r:id="rId3" imgW="47548800" imgH="10058400" progId="Equation.DSMT4">
                  <p:embed/>
                  <p:pic>
                    <p:nvPicPr>
                      <p:cNvPr id="0" name="Object 3"/>
                      <p:cNvPicPr>
                        <a:picLocks noChangeAspect="1" noChangeArrowheads="1"/>
                      </p:cNvPicPr>
                      <p:nvPr/>
                    </p:nvPicPr>
                    <p:blipFill>
                      <a:blip r:embed="rId4"/>
                      <a:srcRect/>
                      <a:stretch>
                        <a:fillRect/>
                      </a:stretch>
                    </p:blipFill>
                    <p:spPr bwMode="auto">
                      <a:xfrm>
                        <a:off x="852235" y="5977506"/>
                        <a:ext cx="3829050" cy="815975"/>
                      </a:xfrm>
                      <a:prstGeom prst="rect">
                        <a:avLst/>
                      </a:prstGeom>
                      <a:noFill/>
                      <a:ln>
                        <a:noFill/>
                      </a:ln>
                    </p:spPr>
                  </p:pic>
                </p:oleObj>
              </mc:Fallback>
            </mc:AlternateContent>
          </a:graphicData>
        </a:graphic>
      </p:graphicFrame>
      <p:sp>
        <p:nvSpPr>
          <p:cNvPr id="8" name="Text Box 4"/>
          <p:cNvSpPr txBox="1">
            <a:spLocks noChangeArrowheads="1"/>
          </p:cNvSpPr>
          <p:nvPr/>
        </p:nvSpPr>
        <p:spPr bwMode="auto">
          <a:xfrm>
            <a:off x="481263" y="4038982"/>
            <a:ext cx="5133474"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pP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当</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endParaRPr kumimoji="1" lang="zh-CN" altLang="en-US" sz="2400" b="1" dirty="0">
              <a:latin typeface="Times New Roman" panose="02020503050405090304" pitchFamily="18" charset="0"/>
              <a:ea typeface="楷体_GB2312" pitchFamily="1" charset="-122"/>
            </a:endParaRPr>
          </a:p>
        </p:txBody>
      </p:sp>
      <p:sp>
        <p:nvSpPr>
          <p:cNvPr id="10" name="Text Box 2"/>
          <p:cNvSpPr txBox="1">
            <a:spLocks noChangeArrowheads="1"/>
          </p:cNvSpPr>
          <p:nvPr/>
        </p:nvSpPr>
        <p:spPr bwMode="auto">
          <a:xfrm>
            <a:off x="5614737" y="4035843"/>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3. </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3</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4</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s</a:t>
            </a:r>
            <a:r>
              <a:rPr kumimoji="1" lang="zh-CN" altLang="en-US" sz="2400" b="1" dirty="0">
                <a:latin typeface="Times New Roman" panose="02020503050405090304" pitchFamily="18" charset="0"/>
                <a:ea typeface="楷体_GB2312" pitchFamily="1" charset="-122"/>
              </a:rPr>
              <a:t>时，</a:t>
            </a:r>
            <a:r>
              <a:rPr kumimoji="1" lang="zh-CN" altLang="en-US" sz="2400" b="1" i="1" dirty="0">
                <a:latin typeface="Times New Roman" panose="02020503050405090304" pitchFamily="18" charset="0"/>
                <a:ea typeface="楷体_GB2312" pitchFamily="1" charset="-122"/>
              </a:rPr>
              <a:t> </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)=24</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10</a:t>
            </a:r>
            <a:r>
              <a:rPr kumimoji="1" lang="en-US" altLang="zh-CN" sz="2400" b="1" baseline="30000" dirty="0">
                <a:latin typeface="Times New Roman" panose="02020503050405090304" pitchFamily="18" charset="0"/>
                <a:ea typeface="楷体_GB2312" pitchFamily="1" charset="-122"/>
              </a:rPr>
              <a:t>3</a:t>
            </a:r>
            <a:r>
              <a:rPr kumimoji="1" lang="en-US" altLang="zh-CN" sz="2400" b="1" dirty="0">
                <a:latin typeface="Times New Roman" panose="02020503050405090304" pitchFamily="18" charset="0"/>
                <a:ea typeface="楷体_GB2312" pitchFamily="1" charset="-122"/>
              </a:rPr>
              <a:t>-6</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10</a:t>
            </a:r>
            <a:r>
              <a:rPr kumimoji="1" lang="en-US" altLang="zh-CN" sz="2400" b="1" baseline="30000" dirty="0">
                <a:latin typeface="Times New Roman" panose="02020503050405090304" pitchFamily="18" charset="0"/>
                <a:ea typeface="楷体_GB2312" pitchFamily="1" charset="-122"/>
              </a:rPr>
              <a:t>3</a:t>
            </a:r>
            <a:r>
              <a:rPr kumimoji="1" lang="en-US" altLang="zh-CN" sz="2400" b="1" i="1" dirty="0">
                <a:latin typeface="Times New Roman" panose="02020503050405090304" pitchFamily="18" charset="0"/>
                <a:ea typeface="楷体_GB2312" pitchFamily="1" charset="-122"/>
              </a:rPr>
              <a:t>t</a:t>
            </a:r>
            <a:endParaRPr kumimoji="1" lang="zh-CN" altLang="en-US" sz="2400" b="1" dirty="0">
              <a:latin typeface="Times New Roman" panose="02020503050405090304" pitchFamily="18" charset="0"/>
              <a:ea typeface="楷体_GB2312" pitchFamily="1" charset="-122"/>
            </a:endParaRPr>
          </a:p>
        </p:txBody>
      </p:sp>
      <p:graphicFrame>
        <p:nvGraphicFramePr>
          <p:cNvPr id="11" name="Object 3"/>
          <p:cNvGraphicFramePr>
            <a:graphicFrameLocks noChangeAspect="1"/>
          </p:cNvGraphicFramePr>
          <p:nvPr/>
        </p:nvGraphicFramePr>
        <p:xfrm>
          <a:off x="6898105" y="4655448"/>
          <a:ext cx="4373562" cy="852487"/>
        </p:xfrm>
        <a:graphic>
          <a:graphicData uri="http://schemas.openxmlformats.org/presentationml/2006/ole">
            <mc:AlternateContent xmlns:mc="http://schemas.openxmlformats.org/markup-compatibility/2006">
              <mc:Choice xmlns:v="urn:schemas-microsoft-com:vml" Requires="v">
                <p:oleObj spid="_x0000_s4" name="Equation" r:id="rId5" imgW="52120800" imgH="10058400" progId="Equation.DSMT4">
                  <p:embed/>
                </p:oleObj>
              </mc:Choice>
              <mc:Fallback>
                <p:oleObj name="Equation" r:id="rId5" imgW="52120800" imgH="10058400" progId="Equation.DSMT4">
                  <p:embed/>
                  <p:pic>
                    <p:nvPicPr>
                      <p:cNvPr id="0" name="Object 3"/>
                      <p:cNvPicPr>
                        <a:picLocks noChangeAspect="1" noChangeArrowheads="1"/>
                      </p:cNvPicPr>
                      <p:nvPr/>
                    </p:nvPicPr>
                    <p:blipFill>
                      <a:blip r:embed="rId6"/>
                      <a:srcRect/>
                      <a:stretch>
                        <a:fillRect/>
                      </a:stretch>
                    </p:blipFill>
                    <p:spPr bwMode="auto">
                      <a:xfrm>
                        <a:off x="6898105" y="4655448"/>
                        <a:ext cx="4373562" cy="852487"/>
                      </a:xfrm>
                      <a:prstGeom prst="rect">
                        <a:avLst/>
                      </a:prstGeom>
                      <a:noFill/>
                      <a:ln>
                        <a:noFill/>
                      </a:ln>
                    </p:spPr>
                  </p:pic>
                </p:oleObj>
              </mc:Fallback>
            </mc:AlternateContent>
          </a:graphicData>
        </a:graphic>
      </p:graphicFrame>
      <p:sp>
        <p:nvSpPr>
          <p:cNvPr id="12" name="Text Box 4"/>
          <p:cNvSpPr txBox="1">
            <a:spLocks noChangeArrowheads="1"/>
          </p:cNvSpPr>
          <p:nvPr/>
        </p:nvSpPr>
        <p:spPr bwMode="auto">
          <a:xfrm>
            <a:off x="5614737" y="531994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4. </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4</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 </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endParaRPr kumimoji="1" lang="zh-CN" altLang="en-US" sz="2400" b="1" dirty="0">
              <a:latin typeface="Times New Roman" panose="02020503050405090304" pitchFamily="18" charset="0"/>
              <a:ea typeface="楷体_GB2312" pitchFamily="1" charset="-122"/>
            </a:endParaRPr>
          </a:p>
        </p:txBody>
      </p:sp>
      <p:sp>
        <p:nvSpPr>
          <p:cNvPr id="14" name="灯片编号占位符 1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0" grpId="0" bldLvl="0" animBg="1"/>
      <p:bldP spid="12"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906378" y="609117"/>
            <a:ext cx="10523621"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根据以上计算结果，画出相应的波形，如图</a:t>
            </a:r>
            <a:r>
              <a:rPr kumimoji="1" lang="en-US" altLang="zh-CN" sz="2400" b="1">
                <a:latin typeface="Times New Roman" panose="02020503050405090304" pitchFamily="18" charset="0"/>
                <a:ea typeface="楷体_GB2312" pitchFamily="1" charset="-122"/>
              </a:rPr>
              <a:t>(c)</a:t>
            </a:r>
            <a:r>
              <a:rPr kumimoji="1" lang="zh-CN" altLang="en-US" sz="2400" b="1">
                <a:latin typeface="Times New Roman" panose="02020503050405090304" pitchFamily="18" charset="0"/>
                <a:ea typeface="楷体_GB2312" pitchFamily="1" charset="-122"/>
              </a:rPr>
              <a:t>所示。这说明电感电流为三角波形时，其电感电压为矩形波形。 </a:t>
            </a:r>
            <a:endParaRPr kumimoji="1" lang="zh-CN" altLang="en-US" sz="2400" b="1">
              <a:latin typeface="Times New Roman" panose="02020503050405090304" pitchFamily="18" charset="0"/>
              <a:ea typeface="楷体_GB2312" pitchFamily="1" charset="-122"/>
            </a:endParaRPr>
          </a:p>
        </p:txBody>
      </p:sp>
      <p:grpSp>
        <p:nvGrpSpPr>
          <p:cNvPr id="240643" name="Group 3"/>
          <p:cNvGrpSpPr/>
          <p:nvPr/>
        </p:nvGrpSpPr>
        <p:grpSpPr bwMode="auto">
          <a:xfrm>
            <a:off x="2602832" y="2165786"/>
            <a:ext cx="6524625" cy="2817813"/>
            <a:chOff x="864" y="1920"/>
            <a:chExt cx="4110" cy="1775"/>
          </a:xfrm>
        </p:grpSpPr>
        <p:graphicFrame>
          <p:nvGraphicFramePr>
            <p:cNvPr id="73732" name="Object 4"/>
            <p:cNvGraphicFramePr>
              <a:graphicFrameLocks noChangeAspect="1"/>
            </p:cNvGraphicFramePr>
            <p:nvPr/>
          </p:nvGraphicFramePr>
          <p:xfrm>
            <a:off x="864" y="1920"/>
            <a:ext cx="2064" cy="1484"/>
          </p:xfrm>
          <a:graphic>
            <a:graphicData uri="http://schemas.openxmlformats.org/presentationml/2006/ole">
              <mc:AlternateContent xmlns:mc="http://schemas.openxmlformats.org/markup-compatibility/2006">
                <mc:Choice xmlns:v="urn:schemas-microsoft-com:vml" Requires="v">
                  <p:oleObj spid="_x0000_s2" name="Image" r:id="rId1" imgW="10947400" imgH="7874000" progId="Photoshop.Image.5">
                    <p:embed/>
                  </p:oleObj>
                </mc:Choice>
                <mc:Fallback>
                  <p:oleObj name="Image" r:id="rId1" imgW="10947400" imgH="787400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1920"/>
                          <a:ext cx="2064" cy="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3" name="Object 5"/>
            <p:cNvGraphicFramePr>
              <a:graphicFrameLocks noChangeAspect="1"/>
            </p:cNvGraphicFramePr>
            <p:nvPr/>
          </p:nvGraphicFramePr>
          <p:xfrm>
            <a:off x="2928" y="1968"/>
            <a:ext cx="2046" cy="1421"/>
          </p:xfrm>
          <a:graphic>
            <a:graphicData uri="http://schemas.openxmlformats.org/presentationml/2006/ole">
              <mc:AlternateContent xmlns:mc="http://schemas.openxmlformats.org/markup-compatibility/2006">
                <mc:Choice xmlns:v="urn:schemas-microsoft-com:vml" Requires="v">
                  <p:oleObj spid="_x0000_s3" name="Image" r:id="rId3" imgW="11099800" imgH="7708900" progId="Photoshop.Image.5">
                    <p:embed/>
                  </p:oleObj>
                </mc:Choice>
                <mc:Fallback>
                  <p:oleObj name="Image" r:id="rId3" imgW="11099800" imgH="7708900" progId="Photoshop.Image.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968"/>
                          <a:ext cx="2046" cy="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4" name="Rectangle 6"/>
            <p:cNvSpPr>
              <a:spLocks noChangeArrowheads="1"/>
            </p:cNvSpPr>
            <p:nvPr/>
          </p:nvSpPr>
          <p:spPr bwMode="auto">
            <a:xfrm>
              <a:off x="2640" y="3445"/>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1363663" y="570964"/>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在已知电感电压</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的条件下，其电流</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为 </a:t>
            </a:r>
            <a:endParaRPr kumimoji="1" lang="zh-CN" altLang="en-US" sz="2400" b="1" dirty="0">
              <a:latin typeface="Times New Roman" panose="02020503050405090304" pitchFamily="18" charset="0"/>
              <a:ea typeface="楷体_GB2312" pitchFamily="1" charset="-122"/>
            </a:endParaRPr>
          </a:p>
        </p:txBody>
      </p:sp>
      <p:graphicFrame>
        <p:nvGraphicFramePr>
          <p:cNvPr id="239619" name="Object 3"/>
          <p:cNvGraphicFramePr>
            <a:graphicFrameLocks noChangeAspect="1"/>
          </p:cNvGraphicFramePr>
          <p:nvPr/>
        </p:nvGraphicFramePr>
        <p:xfrm>
          <a:off x="3461669" y="1192115"/>
          <a:ext cx="4416425" cy="2520950"/>
        </p:xfrm>
        <a:graphic>
          <a:graphicData uri="http://schemas.openxmlformats.org/presentationml/2006/ole">
            <mc:AlternateContent xmlns:mc="http://schemas.openxmlformats.org/markup-compatibility/2006">
              <mc:Choice xmlns:v="urn:schemas-microsoft-com:vml" Requires="v">
                <p:oleObj spid="_x0000_s2" name="Equation" r:id="rId1" imgW="54864000" imgH="28956000" progId="Equation.DSMT4">
                  <p:embed/>
                </p:oleObj>
              </mc:Choice>
              <mc:Fallback>
                <p:oleObj name="Equation" r:id="rId1" imgW="54864000" imgH="28956000" progId="Equation.DSMT4">
                  <p:embed/>
                  <p:pic>
                    <p:nvPicPr>
                      <p:cNvPr id="0" name="Object 3"/>
                      <p:cNvPicPr>
                        <a:picLocks noChangeAspect="1" noChangeArrowheads="1"/>
                      </p:cNvPicPr>
                      <p:nvPr/>
                    </p:nvPicPr>
                    <p:blipFill>
                      <a:blip r:embed="rId2"/>
                      <a:srcRect/>
                      <a:stretch>
                        <a:fillRect/>
                      </a:stretch>
                    </p:blipFill>
                    <p:spPr bwMode="auto">
                      <a:xfrm>
                        <a:off x="3461669" y="1192115"/>
                        <a:ext cx="4416425" cy="2520950"/>
                      </a:xfrm>
                      <a:prstGeom prst="rect">
                        <a:avLst/>
                      </a:prstGeom>
                      <a:noFill/>
                      <a:ln>
                        <a:noFill/>
                      </a:ln>
                    </p:spPr>
                  </p:pic>
                </p:oleObj>
              </mc:Fallback>
            </mc:AlternateContent>
          </a:graphicData>
        </a:graphic>
      </p:graphicFrame>
      <p:sp>
        <p:nvSpPr>
          <p:cNvPr id="239620" name="Text Box 4"/>
          <p:cNvSpPr txBox="1">
            <a:spLocks noChangeArrowheads="1"/>
          </p:cNvSpPr>
          <p:nvPr/>
        </p:nvSpPr>
        <p:spPr bwMode="auto">
          <a:xfrm>
            <a:off x="1975100" y="3713065"/>
            <a:ext cx="2184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其中 </a:t>
            </a:r>
            <a:endParaRPr kumimoji="1" lang="zh-CN" altLang="en-US" sz="2400" b="1" dirty="0">
              <a:latin typeface="Times New Roman" panose="02020503050405090304" pitchFamily="18" charset="0"/>
              <a:ea typeface="楷体_GB2312" pitchFamily="1" charset="-122"/>
            </a:endParaRPr>
          </a:p>
        </p:txBody>
      </p:sp>
      <p:graphicFrame>
        <p:nvGraphicFramePr>
          <p:cNvPr id="239621" name="Object 5"/>
          <p:cNvGraphicFramePr>
            <a:graphicFrameLocks noChangeAspect="1"/>
          </p:cNvGraphicFramePr>
          <p:nvPr/>
        </p:nvGraphicFramePr>
        <p:xfrm>
          <a:off x="3613485" y="4334216"/>
          <a:ext cx="2917825" cy="790575"/>
        </p:xfrm>
        <a:graphic>
          <a:graphicData uri="http://schemas.openxmlformats.org/presentationml/2006/ole">
            <mc:AlternateContent xmlns:mc="http://schemas.openxmlformats.org/markup-compatibility/2006">
              <mc:Choice xmlns:v="urn:schemas-microsoft-com:vml" Requires="v">
                <p:oleObj spid="_x0000_s3" name="" r:id="rId3" imgW="1384300" imgH="393700" progId="Equation.3">
                  <p:embed/>
                </p:oleObj>
              </mc:Choice>
              <mc:Fallback>
                <p:oleObj name="" r:id="rId3" imgW="13843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485" y="4334216"/>
                        <a:ext cx="2917825" cy="790575"/>
                      </a:xfrm>
                      <a:prstGeom prst="rect">
                        <a:avLst/>
                      </a:prstGeom>
                      <a:noFill/>
                      <a:ln>
                        <a:noFill/>
                      </a:ln>
                    </p:spPr>
                  </p:pic>
                </p:oleObj>
              </mc:Fallback>
            </mc:AlternateContent>
          </a:graphicData>
        </a:graphic>
      </p:graphicFrame>
      <p:sp>
        <p:nvSpPr>
          <p:cNvPr id="239622" name="Rectangle 6"/>
          <p:cNvSpPr>
            <a:spLocks noChangeArrowheads="1"/>
          </p:cNvSpPr>
          <p:nvPr/>
        </p:nvSpPr>
        <p:spPr bwMode="auto">
          <a:xfrm>
            <a:off x="6531310" y="4406337"/>
            <a:ext cx="35718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称为电感电流的初始值。</a:t>
            </a:r>
            <a:endParaRPr kumimoji="1" lang="zh-CN" altLang="en-US" sz="2400" b="1" dirty="0">
              <a:latin typeface="Times New Roman" panose="02020503050405090304" pitchFamily="18" charset="0"/>
              <a:ea typeface="楷体_GB2312" pitchFamily="1" charset="-122"/>
            </a:endParaRPr>
          </a:p>
        </p:txBody>
      </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291288" y="697695"/>
            <a:ext cx="86068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r>
              <a:rPr kumimoji="1" lang="zh-CN" altLang="en-US" sz="3200" b="1" dirty="0">
                <a:latin typeface="黑体" pitchFamily="49" charset="-122"/>
                <a:ea typeface="黑体" pitchFamily="49" charset="-122"/>
              </a:rPr>
              <a:t>电流和电压的参考方向</a:t>
            </a:r>
            <a:r>
              <a:rPr kumimoji="1" lang="en-US" altLang="zh-CN" sz="3200" b="1" dirty="0">
                <a:latin typeface="黑体" pitchFamily="49" charset="-122"/>
                <a:ea typeface="黑体" pitchFamily="49" charset="-122"/>
              </a:rPr>
              <a:t>(reference direction)</a:t>
            </a:r>
            <a:endParaRPr kumimoji="1" lang="en-US" altLang="zh-CN" sz="3200" b="1" dirty="0">
              <a:latin typeface="黑体" pitchFamily="49" charset="-122"/>
              <a:ea typeface="黑体" pitchFamily="49" charset="-122"/>
            </a:endParaRPr>
          </a:p>
        </p:txBody>
      </p:sp>
      <p:sp>
        <p:nvSpPr>
          <p:cNvPr id="6" name="Text Box 3"/>
          <p:cNvSpPr txBox="1">
            <a:spLocks noChangeArrowheads="1"/>
          </p:cNvSpPr>
          <p:nvPr/>
        </p:nvSpPr>
        <p:spPr bwMode="auto">
          <a:xfrm>
            <a:off x="1503220" y="1400832"/>
            <a:ext cx="85378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a:spcBef>
                <a:spcPct val="50000"/>
              </a:spcBef>
            </a:pPr>
            <a:r>
              <a:rPr kumimoji="1" lang="zh-CN" altLang="en-US" sz="2400" b="1" dirty="0">
                <a:solidFill>
                  <a:schemeClr val="tx2"/>
                </a:solidFill>
                <a:latin typeface="Times New Roman" panose="02020503050405090304" pitchFamily="18" charset="0"/>
                <a:ea typeface="宋体" pitchFamily="2" charset="-122"/>
              </a:rPr>
              <a:t>        </a:t>
            </a:r>
            <a:r>
              <a:rPr kumimoji="1" lang="zh-CN" altLang="en-US" sz="2400" b="1" dirty="0">
                <a:latin typeface="Times New Roman" panose="02020503050405090304" pitchFamily="18" charset="0"/>
                <a:ea typeface="仿宋_GB2312" pitchFamily="49" charset="-122"/>
              </a:rPr>
              <a:t>电路中的主要物理量有电压、电流、电荷、磁链、能量、电功率等。在线性电路分析中人们主要关心的物理量是电流、电压和功率。</a:t>
            </a:r>
            <a:endParaRPr kumimoji="1" lang="zh-CN" altLang="en-US" sz="2400" b="1" dirty="0">
              <a:latin typeface="Times New Roman" panose="02020503050405090304" pitchFamily="18" charset="0"/>
              <a:ea typeface="仿宋_GB2312" pitchFamily="49" charset="-122"/>
            </a:endParaRPr>
          </a:p>
        </p:txBody>
      </p:sp>
      <p:sp>
        <p:nvSpPr>
          <p:cNvPr id="7" name="Text Box 4"/>
          <p:cNvSpPr txBox="1">
            <a:spLocks noChangeArrowheads="1"/>
          </p:cNvSpPr>
          <p:nvPr/>
        </p:nvSpPr>
        <p:spPr bwMode="auto">
          <a:xfrm>
            <a:off x="1381723" y="2822567"/>
            <a:ext cx="7994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dirty="0">
                <a:latin typeface="Times New Roman" panose="02020503050405090304" pitchFamily="18" charset="0"/>
                <a:ea typeface="仿宋_GB2312" pitchFamily="49" charset="-122"/>
              </a:rPr>
              <a:t>&lt;1&gt;. </a:t>
            </a:r>
            <a:r>
              <a:rPr kumimoji="1" lang="zh-CN" altLang="en-US" sz="2800" b="1" dirty="0">
                <a:latin typeface="Times New Roman" panose="02020503050405090304" pitchFamily="18" charset="0"/>
                <a:ea typeface="仿宋_GB2312" pitchFamily="49" charset="-122"/>
              </a:rPr>
              <a:t>电流的参考方向 </a:t>
            </a:r>
            <a:r>
              <a:rPr kumimoji="1" lang="en-US" altLang="zh-CN" sz="2800" b="1" dirty="0">
                <a:latin typeface="Times New Roman" panose="02020503050405090304" pitchFamily="18" charset="0"/>
                <a:ea typeface="仿宋_GB2312" pitchFamily="49" charset="-122"/>
              </a:rPr>
              <a:t>(current reference direction)</a:t>
            </a:r>
            <a:endParaRPr kumimoji="1" lang="en-US" altLang="zh-CN" sz="2800" b="1" dirty="0">
              <a:latin typeface="Times New Roman" panose="02020503050405090304" pitchFamily="18" charset="0"/>
              <a:ea typeface="仿宋_GB2312" pitchFamily="49" charset="-122"/>
            </a:endParaRPr>
          </a:p>
        </p:txBody>
      </p:sp>
      <p:graphicFrame>
        <p:nvGraphicFramePr>
          <p:cNvPr id="8" name="Object 5"/>
          <p:cNvGraphicFramePr>
            <a:graphicFrameLocks noChangeAspect="1"/>
          </p:cNvGraphicFramePr>
          <p:nvPr/>
        </p:nvGraphicFramePr>
        <p:xfrm>
          <a:off x="3920629" y="5228246"/>
          <a:ext cx="3529013" cy="1146175"/>
        </p:xfrm>
        <a:graphic>
          <a:graphicData uri="http://schemas.openxmlformats.org/presentationml/2006/ole">
            <mc:AlternateContent xmlns:mc="http://schemas.openxmlformats.org/markup-compatibility/2006">
              <mc:Choice xmlns:v="urn:schemas-microsoft-com:vml" Requires="v">
                <p:oleObj spid="_x0000_s2" name="公式" r:id="rId1" imgW="1243965" imgH="406400" progId="Equation.3">
                  <p:embed/>
                </p:oleObj>
              </mc:Choice>
              <mc:Fallback>
                <p:oleObj name="公式" r:id="rId1" imgW="1243965" imgH="4064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629" y="5228246"/>
                        <a:ext cx="3529013" cy="1146175"/>
                      </a:xfrm>
                      <a:prstGeom prst="rect">
                        <a:avLst/>
                      </a:prstGeom>
                      <a:gradFill rotWithShape="1">
                        <a:gsLst>
                          <a:gs pos="0">
                            <a:srgbClr val="FFCC99"/>
                          </a:gs>
                          <a:gs pos="100000">
                            <a:srgbClr val="FFFFFF"/>
                          </a:gs>
                        </a:gsLst>
                        <a:lin ang="5400000" scaled="1"/>
                      </a:gradFill>
                      <a:ln>
                        <a:noFill/>
                      </a:ln>
                      <a:effectLst>
                        <a:prstShdw prst="shdw17" dist="17961" dir="2700000">
                          <a:srgbClr val="997A5C"/>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6"/>
          <p:cNvSpPr>
            <a:spLocks noChangeArrowheads="1"/>
          </p:cNvSpPr>
          <p:nvPr/>
        </p:nvSpPr>
        <p:spPr bwMode="auto">
          <a:xfrm>
            <a:off x="7678739" y="4767780"/>
            <a:ext cx="275845" cy="733663"/>
          </a:xfrm>
          <a:prstGeom prst="rightArrow">
            <a:avLst>
              <a:gd name="adj1" fmla="val 50000"/>
              <a:gd name="adj2" fmla="val 667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0" name="AutoShape 7"/>
          <p:cNvSpPr>
            <a:spLocks noChangeArrowheads="1"/>
          </p:cNvSpPr>
          <p:nvPr/>
        </p:nvSpPr>
        <p:spPr bwMode="auto">
          <a:xfrm>
            <a:off x="4294188" y="4219663"/>
            <a:ext cx="647700" cy="733663"/>
          </a:xfrm>
          <a:prstGeom prst="rightArrow">
            <a:avLst>
              <a:gd name="adj1" fmla="val 50000"/>
              <a:gd name="adj2" fmla="val 75000"/>
            </a:avLst>
          </a:prstGeom>
          <a:solidFill>
            <a:schemeClr val="tx1"/>
          </a:solidFill>
          <a:ln w="12700" algn="ctr">
            <a:solidFill>
              <a:schemeClr val="tx1"/>
            </a:solidFill>
            <a:miter lim="800000"/>
          </a:ln>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1" name="Text Box 8"/>
          <p:cNvSpPr txBox="1">
            <a:spLocks noChangeArrowheads="1"/>
          </p:cNvSpPr>
          <p:nvPr/>
        </p:nvSpPr>
        <p:spPr bwMode="auto">
          <a:xfrm>
            <a:off x="2135981" y="3608378"/>
            <a:ext cx="1079500" cy="461665"/>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dirty="0">
                <a:latin typeface="Times New Roman" panose="02020503050405090304" pitchFamily="18" charset="0"/>
                <a:ea typeface="仿宋_GB2312" pitchFamily="49" charset="-122"/>
              </a:rPr>
              <a:t>电流</a:t>
            </a:r>
            <a:endParaRPr kumimoji="1" lang="zh-CN" altLang="en-US" sz="2400" b="1" dirty="0">
              <a:latin typeface="Times New Roman" panose="02020503050405090304" pitchFamily="18" charset="0"/>
              <a:ea typeface="仿宋_GB2312" pitchFamily="49" charset="-122"/>
            </a:endParaRPr>
          </a:p>
        </p:txBody>
      </p:sp>
      <p:sp>
        <p:nvSpPr>
          <p:cNvPr id="12" name="AutoShape 9"/>
          <p:cNvSpPr>
            <a:spLocks noChangeArrowheads="1"/>
          </p:cNvSpPr>
          <p:nvPr/>
        </p:nvSpPr>
        <p:spPr bwMode="auto">
          <a:xfrm>
            <a:off x="4294188" y="3447864"/>
            <a:ext cx="647700" cy="733663"/>
          </a:xfrm>
          <a:prstGeom prst="rightArrow">
            <a:avLst>
              <a:gd name="adj1" fmla="val 50000"/>
              <a:gd name="adj2" fmla="val 75000"/>
            </a:avLst>
          </a:prstGeom>
          <a:solidFill>
            <a:schemeClr val="tx1"/>
          </a:solidFill>
          <a:ln w="12700" algn="ctr">
            <a:solidFill>
              <a:schemeClr val="tx1"/>
            </a:solidFill>
            <a:miter lim="800000"/>
          </a:ln>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3" name="Text Box 10"/>
          <p:cNvSpPr txBox="1">
            <a:spLocks noChangeArrowheads="1"/>
          </p:cNvSpPr>
          <p:nvPr/>
        </p:nvSpPr>
        <p:spPr bwMode="auto">
          <a:xfrm>
            <a:off x="2135189" y="4407107"/>
            <a:ext cx="1728787" cy="461665"/>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FFFF00"/>
              </a:buClr>
              <a:buFont typeface="Wingdings" panose="05000000000000000000" pitchFamily="2" charset="2"/>
              <a:buChar char="l"/>
            </a:pPr>
            <a:r>
              <a:rPr kumimoji="1" lang="zh-CN" altLang="en-US" sz="2400" b="1">
                <a:latin typeface="Times New Roman" panose="02020503050405090304" pitchFamily="18" charset="0"/>
                <a:ea typeface="仿宋_GB2312" pitchFamily="49" charset="-122"/>
              </a:rPr>
              <a:t>电流强度</a:t>
            </a:r>
            <a:endParaRPr kumimoji="1" lang="zh-CN" altLang="en-US" sz="2400" b="1">
              <a:latin typeface="Times New Roman" panose="02020503050405090304" pitchFamily="18" charset="0"/>
              <a:ea typeface="仿宋_GB2312" pitchFamily="49" charset="-122"/>
            </a:endParaRPr>
          </a:p>
        </p:txBody>
      </p:sp>
      <p:sp>
        <p:nvSpPr>
          <p:cNvPr id="14" name="Text Box 11"/>
          <p:cNvSpPr txBox="1">
            <a:spLocks noChangeArrowheads="1"/>
          </p:cNvSpPr>
          <p:nvPr/>
        </p:nvSpPr>
        <p:spPr bwMode="auto">
          <a:xfrm>
            <a:off x="4941888" y="3605965"/>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rPr>
              <a:t>带电粒子有规则的定向运动</a:t>
            </a:r>
            <a:endParaRPr kumimoji="1" lang="zh-CN" altLang="en-US" sz="2400" b="1" dirty="0">
              <a:latin typeface="Times New Roman" panose="02020503050405090304" pitchFamily="18" charset="0"/>
              <a:ea typeface="仿宋_GB2312" pitchFamily="49" charset="-122"/>
            </a:endParaRPr>
          </a:p>
        </p:txBody>
      </p:sp>
      <p:sp>
        <p:nvSpPr>
          <p:cNvPr id="15" name="Text Box 12"/>
          <p:cNvSpPr txBox="1">
            <a:spLocks noChangeArrowheads="1"/>
          </p:cNvSpPr>
          <p:nvPr/>
        </p:nvSpPr>
        <p:spPr bwMode="auto">
          <a:xfrm>
            <a:off x="5014914" y="4388399"/>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Clr>
                <a:srgbClr val="FFFF00"/>
              </a:buClr>
              <a:buFont typeface="Wingdings" panose="05000000000000000000" pitchFamily="2" charset="2"/>
              <a:buNone/>
            </a:pPr>
            <a:r>
              <a:rPr kumimoji="1" lang="zh-CN" altLang="en-US" sz="2400" b="1" dirty="0">
                <a:latin typeface="Times New Roman" panose="02020503050405090304" pitchFamily="18" charset="0"/>
                <a:ea typeface="仿宋_GB2312" pitchFamily="49" charset="-122"/>
              </a:rPr>
              <a:t>单位时间内通过导体横截面的电荷量</a:t>
            </a:r>
            <a:endParaRPr kumimoji="1" lang="zh-CN" altLang="en-US" sz="2400" b="1" dirty="0">
              <a:latin typeface="Times New Roman" panose="02020503050405090304" pitchFamily="18" charset="0"/>
              <a:ea typeface="仿宋_GB2312" pitchFamily="49" charset="-122"/>
            </a:endParaRPr>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1042737" y="541923"/>
            <a:ext cx="79248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从上式可以看出电感具有两个基本的性质。 </a:t>
            </a:r>
            <a:endParaRPr kumimoji="1" lang="zh-CN" altLang="en-US" sz="2400" b="1" dirty="0">
              <a:latin typeface="Times New Roman" panose="02020503050405090304" pitchFamily="18" charset="0"/>
              <a:ea typeface="楷体_GB2312" pitchFamily="1" charset="-122"/>
            </a:endParaRPr>
          </a:p>
        </p:txBody>
      </p:sp>
      <p:sp>
        <p:nvSpPr>
          <p:cNvPr id="244739" name="Text Box 3"/>
          <p:cNvSpPr txBox="1">
            <a:spLocks noChangeArrowheads="1"/>
          </p:cNvSpPr>
          <p:nvPr/>
        </p:nvSpPr>
        <p:spPr bwMode="auto">
          <a:xfrm>
            <a:off x="1664367" y="1188254"/>
            <a:ext cx="9922043"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(1)</a:t>
            </a:r>
            <a:r>
              <a:rPr kumimoji="1" lang="zh-CN" altLang="en-US" sz="2400" b="1" dirty="0">
                <a:solidFill>
                  <a:srgbClr val="FF0000"/>
                </a:solidFill>
                <a:latin typeface="Times New Roman" panose="02020503050405090304" pitchFamily="18" charset="0"/>
                <a:ea typeface="楷体_GB2312" pitchFamily="1" charset="-122"/>
              </a:rPr>
              <a:t>电感电流的记忆性</a:t>
            </a:r>
            <a:r>
              <a:rPr kumimoji="1" lang="zh-CN" altLang="en-US" sz="2400" b="1" dirty="0">
                <a:latin typeface="Times New Roman" panose="02020503050405090304" pitchFamily="18" charset="0"/>
                <a:ea typeface="楷体_GB2312" pitchFamily="1" charset="-122"/>
              </a:rPr>
              <a:t>。</a:t>
            </a:r>
            <a:endParaRPr kumimoji="1" lang="zh-CN" altLang="en-US" sz="2400" b="1" dirty="0">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从式（</a:t>
            </a:r>
            <a:r>
              <a:rPr kumimoji="1" lang="en-US" altLang="zh-CN" sz="2400" b="1" dirty="0">
                <a:latin typeface="Times New Roman" panose="02020503050405090304" pitchFamily="18" charset="0"/>
                <a:ea typeface="楷体_GB2312" pitchFamily="1" charset="-122"/>
              </a:rPr>
              <a:t>8</a:t>
            </a:r>
            <a:r>
              <a:rPr kumimoji="1" lang="zh-CN" altLang="en-US" sz="2400" b="1" dirty="0">
                <a:latin typeface="Times New Roman" panose="02020503050405090304" pitchFamily="18" charset="0"/>
                <a:ea typeface="楷体_GB2312" pitchFamily="1" charset="-122"/>
              </a:rPr>
              <a:t>）可见，任意时刻</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电感电流的数值</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，要由从</a:t>
            </a:r>
            <a:r>
              <a:rPr kumimoji="1" lang="en-US" altLang="zh-CN" sz="2400" b="1" dirty="0">
                <a:latin typeface="Times New Roman" panose="02020503050405090304" pitchFamily="18" charset="0"/>
                <a:ea typeface="楷体_GB2312" pitchFamily="1" charset="-122"/>
              </a:rPr>
              <a: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zh-CN" altLang="en-US" sz="2400" b="1" dirty="0">
                <a:latin typeface="Times New Roman" panose="02020503050405090304" pitchFamily="18" charset="0"/>
                <a:ea typeface="楷体_GB2312" pitchFamily="1" charset="-122"/>
              </a:rPr>
              <a:t>到时刻</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 </a:t>
            </a:r>
            <a:r>
              <a:rPr kumimoji="1" lang="zh-CN" altLang="en-US" sz="2400" b="1" dirty="0">
                <a:latin typeface="Times New Roman" panose="02020503050405090304" pitchFamily="18" charset="0"/>
                <a:ea typeface="楷体_GB2312" pitchFamily="1" charset="-122"/>
              </a:rPr>
              <a:t>之间的全部电压来确定。</a:t>
            </a:r>
            <a:endParaRPr kumimoji="1" lang="zh-CN" altLang="en-US" sz="2400" b="1" dirty="0">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也就是说，</a:t>
            </a:r>
            <a:r>
              <a:rPr kumimoji="1" lang="zh-CN" altLang="en-US" sz="2400" b="1" dirty="0">
                <a:solidFill>
                  <a:srgbClr val="FF0000"/>
                </a:solidFill>
                <a:latin typeface="Times New Roman" panose="02020503050405090304" pitchFamily="18" charset="0"/>
                <a:ea typeface="楷体_GB2312" pitchFamily="1" charset="-122"/>
              </a:rPr>
              <a:t>此时刻以前在电感上的任何电压对时刻</a:t>
            </a:r>
            <a:r>
              <a:rPr kumimoji="1" lang="en-US" altLang="zh-CN" sz="2400" b="1" i="1" dirty="0">
                <a:solidFill>
                  <a:srgbClr val="FF0000"/>
                </a:solidFill>
                <a:latin typeface="Times New Roman" panose="02020503050405090304" pitchFamily="18" charset="0"/>
                <a:ea typeface="楷体_GB2312" pitchFamily="1" charset="-122"/>
              </a:rPr>
              <a:t>T</a:t>
            </a:r>
            <a:r>
              <a:rPr kumimoji="1" lang="zh-CN" altLang="en-US" sz="2400" b="1" dirty="0">
                <a:solidFill>
                  <a:srgbClr val="FF0000"/>
                </a:solidFill>
                <a:latin typeface="Times New Roman" panose="02020503050405090304" pitchFamily="18" charset="0"/>
                <a:ea typeface="楷体_GB2312" pitchFamily="1" charset="-122"/>
              </a:rPr>
              <a:t>的电感电流都有一份贡献</a:t>
            </a:r>
            <a:r>
              <a:rPr kumimoji="1" lang="zh-CN" altLang="en-US" sz="2400" b="1" dirty="0">
                <a:latin typeface="Times New Roman" panose="02020503050405090304" pitchFamily="18" charset="0"/>
                <a:ea typeface="楷体_GB2312" pitchFamily="1" charset="-122"/>
              </a:rPr>
              <a:t>。这与电阻元件的电压或电流仅取决于此时刻的电流或电压完全不同，我们说电感是一种记忆元件。</a:t>
            </a:r>
            <a:endParaRPr kumimoji="1" lang="zh-CN" altLang="en-US" sz="2400" b="1" dirty="0">
              <a:latin typeface="Times New Roman" panose="02020503050405090304" pitchFamily="18" charset="0"/>
              <a:ea typeface="楷体_GB2312" pitchFamily="1" charset="-122"/>
            </a:endParaRPr>
          </a:p>
        </p:txBody>
      </p:sp>
      <p:sp>
        <p:nvSpPr>
          <p:cNvPr id="2" name="灯片编号占位符 1"/>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1159041" y="733828"/>
            <a:ext cx="10126579"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例</a:t>
            </a:r>
            <a:r>
              <a:rPr kumimoji="1" lang="en-US" altLang="zh-CN" sz="2400" b="1" dirty="0">
                <a:latin typeface="Times New Roman" panose="02020503050405090304" pitchFamily="18" charset="0"/>
                <a:ea typeface="楷体_GB2312" pitchFamily="1" charset="-122"/>
              </a:rPr>
              <a:t>2  </a:t>
            </a:r>
            <a:r>
              <a:rPr kumimoji="1" lang="zh-CN" altLang="en-US" sz="2400" b="1" dirty="0">
                <a:latin typeface="Times New Roman" panose="02020503050405090304" pitchFamily="18" charset="0"/>
                <a:ea typeface="楷体_GB2312" pitchFamily="1" charset="-122"/>
              </a:rPr>
              <a:t>电路如图</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所示，已知</a:t>
            </a:r>
            <a:r>
              <a:rPr kumimoji="1" lang="en-US" altLang="zh-CN" sz="2400" b="1" i="1" dirty="0">
                <a:latin typeface="Times New Roman" panose="02020503050405090304" pitchFamily="18" charset="0"/>
                <a:ea typeface="楷体_GB2312" pitchFamily="1" charset="-122"/>
              </a:rPr>
              <a:t>L</a:t>
            </a:r>
            <a:r>
              <a:rPr kumimoji="1" lang="en-US" altLang="zh-CN" sz="2400" b="1" dirty="0">
                <a:latin typeface="Times New Roman" panose="02020503050405090304" pitchFamily="18" charset="0"/>
                <a:ea typeface="楷体_GB2312" pitchFamily="1" charset="-122"/>
              </a:rPr>
              <a:t>=0.5mH</a:t>
            </a:r>
            <a:r>
              <a:rPr kumimoji="1" lang="zh-CN" altLang="en-US" sz="2400" b="1" dirty="0">
                <a:latin typeface="Times New Roman" panose="02020503050405090304" pitchFamily="18" charset="0"/>
                <a:ea typeface="楷体_GB2312" pitchFamily="1" charset="-122"/>
              </a:rPr>
              <a:t>的电感电压波形如</a:t>
            </a:r>
            <a:r>
              <a:rPr kumimoji="1" lang="en-US" altLang="zh-CN" sz="2400" b="1" dirty="0">
                <a:latin typeface="Times New Roman" panose="02020503050405090304" pitchFamily="18" charset="0"/>
                <a:ea typeface="楷体_GB2312" pitchFamily="1" charset="-122"/>
              </a:rPr>
              <a:t>(b)</a:t>
            </a:r>
            <a:r>
              <a:rPr kumimoji="1" lang="zh-CN" altLang="en-US" sz="2400" b="1" dirty="0">
                <a:latin typeface="Times New Roman" panose="02020503050405090304" pitchFamily="18" charset="0"/>
                <a:ea typeface="楷体_GB2312" pitchFamily="1" charset="-122"/>
              </a:rPr>
              <a:t>所示，试求电感电流。 </a:t>
            </a:r>
            <a:endParaRPr kumimoji="1" lang="zh-CN" altLang="en-US" sz="2400" b="1" dirty="0">
              <a:latin typeface="Times New Roman" panose="02020503050405090304" pitchFamily="18" charset="0"/>
              <a:ea typeface="楷体_GB2312" pitchFamily="1" charset="-122"/>
            </a:endParaRPr>
          </a:p>
        </p:txBody>
      </p:sp>
      <p:grpSp>
        <p:nvGrpSpPr>
          <p:cNvPr id="243715" name="Group 3"/>
          <p:cNvGrpSpPr/>
          <p:nvPr/>
        </p:nvGrpSpPr>
        <p:grpSpPr bwMode="auto">
          <a:xfrm>
            <a:off x="2488530" y="1700364"/>
            <a:ext cx="7467600" cy="3960813"/>
            <a:chOff x="480" y="720"/>
            <a:chExt cx="4704" cy="2495"/>
          </a:xfrm>
        </p:grpSpPr>
        <p:graphicFrame>
          <p:nvGraphicFramePr>
            <p:cNvPr id="76804" name="Object 4"/>
            <p:cNvGraphicFramePr>
              <a:graphicFrameLocks noChangeAspect="1"/>
            </p:cNvGraphicFramePr>
            <p:nvPr/>
          </p:nvGraphicFramePr>
          <p:xfrm>
            <a:off x="480" y="720"/>
            <a:ext cx="4704" cy="2263"/>
          </p:xfrm>
          <a:graphic>
            <a:graphicData uri="http://schemas.openxmlformats.org/presentationml/2006/ole">
              <mc:AlternateContent xmlns:mc="http://schemas.openxmlformats.org/markup-compatibility/2006">
                <mc:Choice xmlns:v="urn:schemas-microsoft-com:vml" Requires="v">
                  <p:oleObj spid="_x0000_s2" name="Image" r:id="rId1" imgW="4340225" imgH="2087880" progId="Photoshop.Image.5">
                    <p:embed/>
                  </p:oleObj>
                </mc:Choice>
                <mc:Fallback>
                  <p:oleObj name="Image" r:id="rId1" imgW="4340225" imgH="208788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720"/>
                          <a:ext cx="4704" cy="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5" name="Rectangle 5"/>
            <p:cNvSpPr>
              <a:spLocks noChangeArrowheads="1"/>
            </p:cNvSpPr>
            <p:nvPr/>
          </p:nvSpPr>
          <p:spPr bwMode="auto">
            <a:xfrm>
              <a:off x="2448" y="2965"/>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4349332" y="939651"/>
            <a:ext cx="2823411"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当</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&lt;0</a:t>
            </a:r>
            <a:r>
              <a:rPr kumimoji="1" lang="zh-CN" altLang="en-US" sz="2400" b="1" dirty="0">
                <a:latin typeface="Times New Roman" panose="02020503050405090304" pitchFamily="18" charset="0"/>
                <a:ea typeface="楷体_GB2312" pitchFamily="1" charset="-122"/>
              </a:rPr>
              <a:t>时，</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endParaRPr kumimoji="1" lang="zh-CN" altLang="en-US" sz="2400" b="1" dirty="0">
              <a:latin typeface="Times New Roman" panose="02020503050405090304" pitchFamily="18" charset="0"/>
              <a:ea typeface="楷体_GB2312" pitchFamily="1" charset="-122"/>
            </a:endParaRPr>
          </a:p>
        </p:txBody>
      </p:sp>
      <p:graphicFrame>
        <p:nvGraphicFramePr>
          <p:cNvPr id="242691" name="Object 3"/>
          <p:cNvGraphicFramePr>
            <a:graphicFrameLocks noChangeAspect="1"/>
          </p:cNvGraphicFramePr>
          <p:nvPr/>
        </p:nvGraphicFramePr>
        <p:xfrm>
          <a:off x="4587875" y="1623455"/>
          <a:ext cx="5546725" cy="854075"/>
        </p:xfrm>
        <a:graphic>
          <a:graphicData uri="http://schemas.openxmlformats.org/presentationml/2006/ole">
            <mc:AlternateContent xmlns:mc="http://schemas.openxmlformats.org/markup-compatibility/2006">
              <mc:Choice xmlns:v="urn:schemas-microsoft-com:vml" Requires="v">
                <p:oleObj spid="_x0000_s2" name="Equation" r:id="rId1" imgW="2578100" imgH="393700" progId="Equation.3">
                  <p:embed/>
                </p:oleObj>
              </mc:Choice>
              <mc:Fallback>
                <p:oleObj name="Equation" r:id="rId1" imgW="2578100" imgH="3937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75" y="1623455"/>
                        <a:ext cx="5546725" cy="854075"/>
                      </a:xfrm>
                      <a:prstGeom prst="rect">
                        <a:avLst/>
                      </a:prstGeom>
                      <a:noFill/>
                      <a:ln>
                        <a:noFill/>
                      </a:ln>
                    </p:spPr>
                  </p:pic>
                </p:oleObj>
              </mc:Fallback>
            </mc:AlternateContent>
          </a:graphicData>
        </a:graphic>
      </p:graphicFrame>
      <p:sp>
        <p:nvSpPr>
          <p:cNvPr id="242692" name="Text Box 4"/>
          <p:cNvSpPr txBox="1">
            <a:spLocks noChangeArrowheads="1"/>
          </p:cNvSpPr>
          <p:nvPr/>
        </p:nvSpPr>
        <p:spPr bwMode="auto">
          <a:xfrm>
            <a:off x="3745832" y="2671839"/>
            <a:ext cx="8001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0&lt;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&lt;1s</a:t>
            </a:r>
            <a:r>
              <a:rPr kumimoji="1" lang="zh-CN" altLang="en-US" sz="2400" b="1" dirty="0">
                <a:latin typeface="Times New Roman" panose="02020503050405090304" pitchFamily="18" charset="0"/>
                <a:ea typeface="楷体_GB2312" pitchFamily="1" charset="-122"/>
              </a:rPr>
              <a:t>时，</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)=1mV</a:t>
            </a:r>
            <a:endParaRPr kumimoji="1" lang="zh-CN" altLang="en-US" sz="2400" b="1" dirty="0">
              <a:latin typeface="Times New Roman" panose="02020503050405090304" pitchFamily="18" charset="0"/>
              <a:ea typeface="楷体_GB2312" pitchFamily="1" charset="-122"/>
            </a:endParaRPr>
          </a:p>
        </p:txBody>
      </p:sp>
      <p:graphicFrame>
        <p:nvGraphicFramePr>
          <p:cNvPr id="242693" name="Object 5"/>
          <p:cNvGraphicFramePr>
            <a:graphicFrameLocks noChangeAspect="1"/>
          </p:cNvGraphicFramePr>
          <p:nvPr/>
        </p:nvGraphicFramePr>
        <p:xfrm>
          <a:off x="4587875" y="3166512"/>
          <a:ext cx="7518400" cy="1277937"/>
        </p:xfrm>
        <a:graphic>
          <a:graphicData uri="http://schemas.openxmlformats.org/presentationml/2006/ole">
            <mc:AlternateContent xmlns:mc="http://schemas.openxmlformats.org/markup-compatibility/2006">
              <mc:Choice xmlns:v="urn:schemas-microsoft-com:vml" Requires="v">
                <p:oleObj spid="_x0000_s3" name="Equation" r:id="rId3" imgW="3759200" imgH="635000" progId="Equation.3">
                  <p:embed/>
                </p:oleObj>
              </mc:Choice>
              <mc:Fallback>
                <p:oleObj name="Equation" r:id="rId3" imgW="3759200" imgH="635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75" y="3166512"/>
                        <a:ext cx="7518400" cy="1277937"/>
                      </a:xfrm>
                      <a:prstGeom prst="rect">
                        <a:avLst/>
                      </a:prstGeom>
                      <a:noFill/>
                      <a:ln>
                        <a:noFill/>
                      </a:ln>
                    </p:spPr>
                  </p:pic>
                </p:oleObj>
              </mc:Fallback>
            </mc:AlternateContent>
          </a:graphicData>
        </a:graphic>
      </p:graphicFrame>
      <p:pic>
        <p:nvPicPr>
          <p:cNvPr id="4" name="图片 3"/>
          <p:cNvPicPr>
            <a:picLocks noChangeAspect="1"/>
          </p:cNvPicPr>
          <p:nvPr/>
        </p:nvPicPr>
        <p:blipFill rotWithShape="1">
          <a:blip r:embed="rId5"/>
          <a:srcRect l="45148" b="46947"/>
          <a:stretch>
            <a:fillRect/>
          </a:stretch>
        </p:blipFill>
        <p:spPr>
          <a:xfrm>
            <a:off x="0" y="766820"/>
            <a:ext cx="4012045" cy="1867546"/>
          </a:xfrm>
          <a:prstGeom prst="rect">
            <a:avLst/>
          </a:prstGeom>
        </p:spPr>
      </p:pic>
      <p:sp>
        <p:nvSpPr>
          <p:cNvPr id="8" name="Text Box 2"/>
          <p:cNvSpPr txBox="1">
            <a:spLocks noChangeArrowheads="1"/>
          </p:cNvSpPr>
          <p:nvPr/>
        </p:nvSpPr>
        <p:spPr bwMode="auto">
          <a:xfrm>
            <a:off x="-254668" y="4371017"/>
            <a:ext cx="4694321"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3.</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1s&lt;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&lt;2s</a:t>
            </a:r>
            <a:r>
              <a:rPr kumimoji="1" lang="zh-CN" altLang="en-US" sz="2400" b="1" dirty="0">
                <a:latin typeface="Times New Roman" panose="02020503050405090304" pitchFamily="18" charset="0"/>
                <a:ea typeface="楷体_GB2312" pitchFamily="1" charset="-122"/>
              </a:rPr>
              <a:t>时，</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)=-1mV</a:t>
            </a:r>
            <a:endParaRPr kumimoji="1" lang="zh-CN" altLang="en-US" sz="2400" b="1" dirty="0">
              <a:latin typeface="Times New Roman" panose="02020503050405090304" pitchFamily="18" charset="0"/>
              <a:ea typeface="楷体_GB2312" pitchFamily="1" charset="-122"/>
            </a:endParaRPr>
          </a:p>
        </p:txBody>
      </p:sp>
      <p:sp>
        <p:nvSpPr>
          <p:cNvPr id="9" name="Text Box 3"/>
          <p:cNvSpPr txBox="1">
            <a:spLocks noChangeArrowheads="1"/>
          </p:cNvSpPr>
          <p:nvPr/>
        </p:nvSpPr>
        <p:spPr bwMode="auto">
          <a:xfrm>
            <a:off x="5761037" y="4403122"/>
            <a:ext cx="4255169"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4.</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2s&lt;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&lt;3s</a:t>
            </a:r>
            <a:r>
              <a:rPr kumimoji="1" lang="zh-CN" altLang="en-US" sz="2400" b="1" dirty="0">
                <a:latin typeface="Times New Roman" panose="02020503050405090304" pitchFamily="18" charset="0"/>
                <a:ea typeface="楷体_GB2312" pitchFamily="1" charset="-122"/>
              </a:rPr>
              <a:t>时，</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)=1mV</a:t>
            </a:r>
            <a:endParaRPr kumimoji="1" lang="zh-CN" altLang="en-US" sz="2400" b="1" dirty="0">
              <a:latin typeface="Times New Roman" panose="02020503050405090304" pitchFamily="18" charset="0"/>
              <a:ea typeface="楷体_GB2312" pitchFamily="1" charset="-122"/>
            </a:endParaRPr>
          </a:p>
        </p:txBody>
      </p:sp>
      <p:graphicFrame>
        <p:nvGraphicFramePr>
          <p:cNvPr id="10" name="Object 4"/>
          <p:cNvGraphicFramePr>
            <a:graphicFrameLocks noChangeAspect="1"/>
          </p:cNvGraphicFramePr>
          <p:nvPr/>
        </p:nvGraphicFramePr>
        <p:xfrm>
          <a:off x="485774" y="5008125"/>
          <a:ext cx="5275263" cy="1139825"/>
        </p:xfrm>
        <a:graphic>
          <a:graphicData uri="http://schemas.openxmlformats.org/presentationml/2006/ole">
            <mc:AlternateContent xmlns:mc="http://schemas.openxmlformats.org/markup-compatibility/2006">
              <mc:Choice xmlns:v="urn:schemas-microsoft-com:vml" Requires="v">
                <p:oleObj spid="_x0000_s5" name="Equation" r:id="rId6" imgW="70713600" imgH="15240000" progId="Equation.DSMT4">
                  <p:embed/>
                </p:oleObj>
              </mc:Choice>
              <mc:Fallback>
                <p:oleObj name="Equation" r:id="rId6" imgW="70713600" imgH="15240000" progId="Equation.DSMT4">
                  <p:embed/>
                  <p:pic>
                    <p:nvPicPr>
                      <p:cNvPr id="0" name="Object 4"/>
                      <p:cNvPicPr>
                        <a:picLocks noChangeAspect="1" noChangeArrowheads="1"/>
                      </p:cNvPicPr>
                      <p:nvPr/>
                    </p:nvPicPr>
                    <p:blipFill>
                      <a:blip r:embed="rId7"/>
                      <a:srcRect/>
                      <a:stretch>
                        <a:fillRect/>
                      </a:stretch>
                    </p:blipFill>
                    <p:spPr bwMode="auto">
                      <a:xfrm>
                        <a:off x="485774" y="5008125"/>
                        <a:ext cx="5275263" cy="1139825"/>
                      </a:xfrm>
                      <a:prstGeom prst="rect">
                        <a:avLst/>
                      </a:prstGeom>
                      <a:noFill/>
                      <a:ln>
                        <a:noFill/>
                      </a:ln>
                    </p:spPr>
                  </p:pic>
                </p:oleObj>
              </mc:Fallback>
            </mc:AlternateContent>
          </a:graphicData>
        </a:graphic>
      </p:graphicFrame>
      <p:graphicFrame>
        <p:nvGraphicFramePr>
          <p:cNvPr id="11" name="Object 5"/>
          <p:cNvGraphicFramePr>
            <a:graphicFrameLocks noChangeAspect="1"/>
          </p:cNvGraphicFramePr>
          <p:nvPr/>
        </p:nvGraphicFramePr>
        <p:xfrm>
          <a:off x="6473408" y="5065291"/>
          <a:ext cx="5267325" cy="1150937"/>
        </p:xfrm>
        <a:graphic>
          <a:graphicData uri="http://schemas.openxmlformats.org/presentationml/2006/ole">
            <mc:AlternateContent xmlns:mc="http://schemas.openxmlformats.org/markup-compatibility/2006">
              <mc:Choice xmlns:v="urn:schemas-microsoft-com:vml" Requires="v">
                <p:oleObj spid="_x0000_s6" name="Equation" r:id="rId8" imgW="68884800" imgH="15240000" progId="Equation.DSMT4">
                  <p:embed/>
                </p:oleObj>
              </mc:Choice>
              <mc:Fallback>
                <p:oleObj name="Equation" r:id="rId8" imgW="68884800" imgH="15240000" progId="Equation.DSMT4">
                  <p:embed/>
                  <p:pic>
                    <p:nvPicPr>
                      <p:cNvPr id="0" name="Object 5"/>
                      <p:cNvPicPr>
                        <a:picLocks noChangeAspect="1" noChangeArrowheads="1"/>
                      </p:cNvPicPr>
                      <p:nvPr/>
                    </p:nvPicPr>
                    <p:blipFill>
                      <a:blip r:embed="rId9"/>
                      <a:srcRect/>
                      <a:stretch>
                        <a:fillRect/>
                      </a:stretch>
                    </p:blipFill>
                    <p:spPr bwMode="auto">
                      <a:xfrm>
                        <a:off x="6473408" y="5065291"/>
                        <a:ext cx="5267325" cy="1150937"/>
                      </a:xfrm>
                      <a:prstGeom prst="rect">
                        <a:avLst/>
                      </a:prstGeom>
                      <a:noFill/>
                      <a:ln>
                        <a:noFill/>
                      </a:ln>
                    </p:spPr>
                  </p:pic>
                </p:oleObj>
              </mc:Fallback>
            </mc:AlternateContent>
          </a:graphicData>
        </a:graphic>
      </p:graphicFrame>
      <p:sp>
        <p:nvSpPr>
          <p:cNvPr id="7" name="灯片编号占位符 6"/>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1074821" y="661770"/>
            <a:ext cx="10511590" cy="19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(2)</a:t>
            </a:r>
            <a:r>
              <a:rPr kumimoji="1" lang="zh-CN" altLang="en-US" sz="2400" b="1" dirty="0">
                <a:solidFill>
                  <a:srgbClr val="FF0000"/>
                </a:solidFill>
                <a:latin typeface="Times New Roman" panose="02020503050405090304" pitchFamily="18" charset="0"/>
                <a:ea typeface="楷体_GB2312" pitchFamily="1" charset="-122"/>
              </a:rPr>
              <a:t>电感电流的连续性 </a:t>
            </a:r>
            <a:endParaRPr kumimoji="1" lang="zh-CN" altLang="en-US" sz="2400" b="1" dirty="0">
              <a:solidFill>
                <a:srgbClr val="FF0000"/>
              </a:solidFill>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从电感电压、电流的积分关系式可以看出</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电感电压在闭区间</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2</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有界时，电感电流在开区间</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2</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内是连续的。</a:t>
            </a:r>
            <a:endParaRPr kumimoji="1" lang="zh-CN" altLang="en-US" sz="2400" b="1" dirty="0">
              <a:latin typeface="Times New Roman" panose="02020503050405090304" pitchFamily="18" charset="0"/>
              <a:ea typeface="楷体_GB2312" pitchFamily="1" charset="-122"/>
            </a:endParaRPr>
          </a:p>
        </p:txBody>
      </p:sp>
      <p:graphicFrame>
        <p:nvGraphicFramePr>
          <p:cNvPr id="246787" name="Object 3"/>
          <p:cNvGraphicFramePr>
            <a:graphicFrameLocks noChangeAspect="1"/>
          </p:cNvGraphicFramePr>
          <p:nvPr/>
        </p:nvGraphicFramePr>
        <p:xfrm>
          <a:off x="3248527" y="2746828"/>
          <a:ext cx="4594225" cy="2154237"/>
        </p:xfrm>
        <a:graphic>
          <a:graphicData uri="http://schemas.openxmlformats.org/presentationml/2006/ole">
            <mc:AlternateContent xmlns:mc="http://schemas.openxmlformats.org/markup-compatibility/2006">
              <mc:Choice xmlns:v="urn:schemas-microsoft-com:vml" Requires="v">
                <p:oleObj spid="_x0000_s2" name="Equation" r:id="rId1" imgW="1917700" imgH="1041400" progId="Equation.3">
                  <p:embed/>
                </p:oleObj>
              </mc:Choice>
              <mc:Fallback>
                <p:oleObj name="Equation" r:id="rId1" imgW="1917700" imgH="1041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27" y="2746828"/>
                        <a:ext cx="4594225" cy="2154237"/>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70448" y="2681811"/>
            <a:ext cx="63246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对于初始时刻</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来说，上式表示为 </a:t>
            </a:r>
            <a:endParaRPr kumimoji="1" lang="zh-CN" altLang="en-US" sz="2400" b="1" dirty="0">
              <a:latin typeface="Times New Roman" panose="02020503050405090304" pitchFamily="18" charset="0"/>
              <a:ea typeface="楷体_GB2312" pitchFamily="1" charset="-122"/>
            </a:endParaRPr>
          </a:p>
        </p:txBody>
      </p:sp>
      <p:graphicFrame>
        <p:nvGraphicFramePr>
          <p:cNvPr id="245763" name="Object 3"/>
          <p:cNvGraphicFramePr>
            <a:graphicFrameLocks noChangeAspect="1"/>
          </p:cNvGraphicFramePr>
          <p:nvPr/>
        </p:nvGraphicFramePr>
        <p:xfrm>
          <a:off x="4178968" y="3583859"/>
          <a:ext cx="2584450" cy="666750"/>
        </p:xfrm>
        <a:graphic>
          <a:graphicData uri="http://schemas.openxmlformats.org/presentationml/2006/ole">
            <mc:AlternateContent xmlns:mc="http://schemas.openxmlformats.org/markup-compatibility/2006">
              <mc:Choice xmlns:v="urn:schemas-microsoft-com:vml" Requires="v">
                <p:oleObj spid="_x0000_s2" name="Equation" r:id="rId1" imgW="21945600" imgH="5486400" progId="Equation.DSMT4">
                  <p:embed/>
                </p:oleObj>
              </mc:Choice>
              <mc:Fallback>
                <p:oleObj name="Equation" r:id="rId1" imgW="21945600" imgH="5486400" progId="Equation.DSMT4">
                  <p:embed/>
                  <p:pic>
                    <p:nvPicPr>
                      <p:cNvPr id="0" name="Object 3"/>
                      <p:cNvPicPr>
                        <a:picLocks noChangeAspect="1" noChangeArrowheads="1"/>
                      </p:cNvPicPr>
                      <p:nvPr/>
                    </p:nvPicPr>
                    <p:blipFill>
                      <a:blip r:embed="rId2"/>
                      <a:srcRect/>
                      <a:stretch>
                        <a:fillRect/>
                      </a:stretch>
                    </p:blipFill>
                    <p:spPr bwMode="auto">
                      <a:xfrm>
                        <a:off x="4178968" y="3583859"/>
                        <a:ext cx="2584450" cy="666750"/>
                      </a:xfrm>
                      <a:prstGeom prst="rect">
                        <a:avLst/>
                      </a:prstGeom>
                      <a:noFill/>
                      <a:ln>
                        <a:noFill/>
                      </a:ln>
                    </p:spPr>
                  </p:pic>
                </p:oleObj>
              </mc:Fallback>
            </mc:AlternateContent>
          </a:graphicData>
        </a:graphic>
      </p:graphicFrame>
      <p:sp>
        <p:nvSpPr>
          <p:cNvPr id="245764" name="Text Box 4"/>
          <p:cNvSpPr txBox="1">
            <a:spLocks noChangeArrowheads="1"/>
          </p:cNvSpPr>
          <p:nvPr/>
        </p:nvSpPr>
        <p:spPr bwMode="auto">
          <a:xfrm>
            <a:off x="461211" y="4506326"/>
            <a:ext cx="10583778"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利用电感电流的连续性，可以确定电路中开关发生作用后一瞬间的电感电流值。 </a:t>
            </a:r>
            <a:endParaRPr kumimoji="1" lang="zh-CN" altLang="en-US" sz="2400" b="1" dirty="0">
              <a:latin typeface="Times New Roman" panose="02020503050405090304" pitchFamily="18" charset="0"/>
              <a:ea typeface="楷体_GB2312" pitchFamily="1" charset="-122"/>
            </a:endParaRPr>
          </a:p>
        </p:txBody>
      </p:sp>
      <p:sp>
        <p:nvSpPr>
          <p:cNvPr id="245765" name="Text Box 5"/>
          <p:cNvSpPr txBox="1">
            <a:spLocks noChangeArrowheads="1"/>
          </p:cNvSpPr>
          <p:nvPr/>
        </p:nvSpPr>
        <p:spPr bwMode="auto">
          <a:xfrm>
            <a:off x="461211" y="590050"/>
            <a:ext cx="11077074"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也就是说，当电感电压有界时，电感电流不能跃变，只能连续变化，即存在以下关系 </a:t>
            </a:r>
            <a:endParaRPr kumimoji="1" lang="zh-CN" altLang="en-US" sz="2400" b="1" dirty="0">
              <a:latin typeface="Times New Roman" panose="02020503050405090304" pitchFamily="18" charset="0"/>
              <a:ea typeface="楷体_GB2312" pitchFamily="1" charset="-122"/>
            </a:endParaRPr>
          </a:p>
        </p:txBody>
      </p:sp>
      <p:graphicFrame>
        <p:nvGraphicFramePr>
          <p:cNvPr id="245766" name="Object 6"/>
          <p:cNvGraphicFramePr>
            <a:graphicFrameLocks noChangeAspect="1"/>
          </p:cNvGraphicFramePr>
          <p:nvPr/>
        </p:nvGraphicFramePr>
        <p:xfrm>
          <a:off x="4178968" y="1833401"/>
          <a:ext cx="3048000" cy="714375"/>
        </p:xfrm>
        <a:graphic>
          <a:graphicData uri="http://schemas.openxmlformats.org/presentationml/2006/ole">
            <mc:AlternateContent xmlns:mc="http://schemas.openxmlformats.org/markup-compatibility/2006">
              <mc:Choice xmlns:v="urn:schemas-microsoft-com:vml" Requires="v">
                <p:oleObj spid="_x0000_s3" name="Equation" r:id="rId3" imgW="888365" imgH="215900" progId="Equation.DSMT4">
                  <p:embed/>
                </p:oleObj>
              </mc:Choice>
              <mc:Fallback>
                <p:oleObj name="Equation" r:id="rId3" imgW="888365" imgH="2159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968" y="1833401"/>
                        <a:ext cx="3048000" cy="714375"/>
                      </a:xfrm>
                      <a:prstGeom prst="rect">
                        <a:avLst/>
                      </a:prstGeom>
                      <a:noFill/>
                      <a:ln>
                        <a:noFill/>
                      </a:ln>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6" name="Text Box 70"/>
          <p:cNvSpPr txBox="1">
            <a:spLocks noChangeArrowheads="1"/>
          </p:cNvSpPr>
          <p:nvPr/>
        </p:nvSpPr>
        <p:spPr bwMode="auto">
          <a:xfrm>
            <a:off x="1315453" y="517243"/>
            <a:ext cx="8875294"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800" b="1" dirty="0">
                <a:latin typeface="Times New Roman" panose="02020503050405090304" pitchFamily="18" charset="0"/>
                <a:ea typeface="楷体_GB2312" pitchFamily="1" charset="-122"/>
              </a:rPr>
              <a:t>三、电感的储能</a:t>
            </a:r>
            <a:endParaRPr kumimoji="1" lang="zh-CN" altLang="en-US" sz="2800" b="1" dirty="0">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在电压电流采用关联参考方向的情况下，电感的吸收功率为 </a:t>
            </a:r>
            <a:endParaRPr kumimoji="1" lang="zh-CN" altLang="en-US" sz="2400" b="1" dirty="0">
              <a:latin typeface="Times New Roman" panose="02020503050405090304" pitchFamily="18" charset="0"/>
              <a:ea typeface="楷体_GB2312" pitchFamily="1" charset="-122"/>
            </a:endParaRPr>
          </a:p>
        </p:txBody>
      </p:sp>
      <p:graphicFrame>
        <p:nvGraphicFramePr>
          <p:cNvPr id="9287" name="Object 71"/>
          <p:cNvGraphicFramePr>
            <a:graphicFrameLocks noChangeAspect="1"/>
          </p:cNvGraphicFramePr>
          <p:nvPr/>
        </p:nvGraphicFramePr>
        <p:xfrm>
          <a:off x="4327526" y="2230488"/>
          <a:ext cx="3536950" cy="1608138"/>
        </p:xfrm>
        <a:graphic>
          <a:graphicData uri="http://schemas.openxmlformats.org/presentationml/2006/ole">
            <mc:AlternateContent xmlns:mc="http://schemas.openxmlformats.org/markup-compatibility/2006">
              <mc:Choice xmlns:v="urn:schemas-microsoft-com:vml" Requires="v">
                <p:oleObj spid="_x0000_s2" name="Equation" r:id="rId1" imgW="914400" imgH="609600" progId="Equation.3">
                  <p:embed/>
                </p:oleObj>
              </mc:Choice>
              <mc:Fallback>
                <p:oleObj name="Equation" r:id="rId1" imgW="914400" imgH="609600" progId="Equation.3">
                  <p:embed/>
                  <p:pic>
                    <p:nvPicPr>
                      <p:cNvPr id="0" name="Object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526" y="2230488"/>
                        <a:ext cx="3536950" cy="1608138"/>
                      </a:xfrm>
                      <a:prstGeom prst="rect">
                        <a:avLst/>
                      </a:prstGeom>
                      <a:noFill/>
                      <a:ln>
                        <a:noFill/>
                      </a:ln>
                    </p:spPr>
                  </p:pic>
                </p:oleObj>
              </mc:Fallback>
            </mc:AlternateContent>
          </a:graphicData>
        </a:graphic>
      </p:graphicFrame>
      <p:sp>
        <p:nvSpPr>
          <p:cNvPr id="9288" name="Rectangle 72"/>
          <p:cNvSpPr>
            <a:spLocks noChangeArrowheads="1"/>
          </p:cNvSpPr>
          <p:nvPr/>
        </p:nvSpPr>
        <p:spPr bwMode="auto">
          <a:xfrm>
            <a:off x="2446338" y="4255803"/>
            <a:ext cx="72491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kumimoji="1" lang="zh-CN" altLang="en-US" sz="2400" b="1" dirty="0">
                <a:latin typeface="Times New Roman" panose="02020503050405090304" pitchFamily="18" charset="0"/>
                <a:ea typeface="楷体_GB2312" pitchFamily="1" charset="-122"/>
              </a:rPr>
              <a:t>当</a:t>
            </a:r>
            <a:r>
              <a:rPr kumimoji="1" lang="en-US" altLang="zh-CN" sz="2400" b="1" i="1" dirty="0">
                <a:latin typeface="Times New Roman" panose="02020503050405090304" pitchFamily="18" charset="0"/>
                <a:ea typeface="楷体_GB2312" pitchFamily="1" charset="-122"/>
              </a:rPr>
              <a:t>p</a:t>
            </a:r>
            <a:r>
              <a:rPr kumimoji="1" lang="en-US" altLang="zh-CN" sz="2400" b="1" dirty="0">
                <a:latin typeface="Times New Roman" panose="02020503050405090304" pitchFamily="18" charset="0"/>
                <a:ea typeface="楷体_GB2312" pitchFamily="1" charset="-122"/>
              </a:rPr>
              <a:t>&gt;0</a:t>
            </a:r>
            <a:r>
              <a:rPr kumimoji="1" lang="zh-CN" altLang="en-US" sz="2400" b="1" dirty="0">
                <a:latin typeface="Times New Roman" panose="02020503050405090304" pitchFamily="18" charset="0"/>
                <a:ea typeface="楷体_GB2312" pitchFamily="1" charset="-122"/>
              </a:rPr>
              <a:t>时，电感吸收功率；当</a:t>
            </a:r>
            <a:r>
              <a:rPr kumimoji="1" lang="en-US" altLang="zh-CN" sz="2400" b="1" i="1" dirty="0">
                <a:latin typeface="Times New Roman" panose="02020503050405090304" pitchFamily="18" charset="0"/>
                <a:ea typeface="楷体_GB2312" pitchFamily="1" charset="-122"/>
              </a:rPr>
              <a:t>p</a:t>
            </a:r>
            <a:r>
              <a:rPr kumimoji="1" lang="en-US" altLang="zh-CN" sz="2400" b="1" dirty="0">
                <a:latin typeface="Times New Roman" panose="02020503050405090304" pitchFamily="18" charset="0"/>
                <a:ea typeface="楷体_GB2312" pitchFamily="1" charset="-122"/>
              </a:rPr>
              <a:t>&lt;0</a:t>
            </a:r>
            <a:r>
              <a:rPr kumimoji="1" lang="zh-CN" altLang="en-US" sz="2400" b="1" dirty="0">
                <a:latin typeface="Times New Roman" panose="02020503050405090304" pitchFamily="18" charset="0"/>
                <a:ea typeface="楷体_GB2312" pitchFamily="1" charset="-122"/>
              </a:rPr>
              <a:t>时，电感发出功率。</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954505" y="606426"/>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电感在从初始时刻</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到任意时刻</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时间内得到的能量为 </a:t>
            </a:r>
            <a:endParaRPr kumimoji="1" lang="zh-CN" altLang="en-US" sz="2400" b="1" dirty="0">
              <a:latin typeface="Times New Roman" panose="02020503050405090304" pitchFamily="18" charset="0"/>
              <a:ea typeface="楷体_GB2312" pitchFamily="1" charset="-122"/>
            </a:endParaRPr>
          </a:p>
        </p:txBody>
      </p:sp>
      <p:graphicFrame>
        <p:nvGraphicFramePr>
          <p:cNvPr id="227331" name="Object 3"/>
          <p:cNvGraphicFramePr>
            <a:graphicFrameLocks noChangeAspect="1"/>
          </p:cNvGraphicFramePr>
          <p:nvPr/>
        </p:nvGraphicFramePr>
        <p:xfrm>
          <a:off x="2783305" y="1458747"/>
          <a:ext cx="6172200" cy="2249487"/>
        </p:xfrm>
        <a:graphic>
          <a:graphicData uri="http://schemas.openxmlformats.org/presentationml/2006/ole">
            <mc:AlternateContent xmlns:mc="http://schemas.openxmlformats.org/markup-compatibility/2006">
              <mc:Choice xmlns:v="urn:schemas-microsoft-com:vml" Requires="v">
                <p:oleObj spid="_x0000_s2" name="Equation" r:id="rId1" imgW="2552700" imgH="838200" progId="Equation.3">
                  <p:embed/>
                </p:oleObj>
              </mc:Choice>
              <mc:Fallback>
                <p:oleObj name="Equation" r:id="rId1" imgW="2552700" imgH="8382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305" y="1458747"/>
                        <a:ext cx="6172200" cy="2249487"/>
                      </a:xfrm>
                      <a:prstGeom prst="rect">
                        <a:avLst/>
                      </a:prstGeom>
                      <a:noFill/>
                      <a:ln>
                        <a:noFill/>
                      </a:ln>
                    </p:spPr>
                  </p:pic>
                </p:oleObj>
              </mc:Fallback>
            </mc:AlternateContent>
          </a:graphicData>
        </a:graphic>
      </p:graphicFrame>
      <p:sp>
        <p:nvSpPr>
          <p:cNvPr id="227332" name="Text Box 4"/>
          <p:cNvSpPr txBox="1">
            <a:spLocks noChangeArrowheads="1"/>
          </p:cNvSpPr>
          <p:nvPr/>
        </p:nvSpPr>
        <p:spPr bwMode="auto">
          <a:xfrm>
            <a:off x="1086852" y="3708234"/>
            <a:ext cx="9994232"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若电感的初始储能为零，即</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baseline="-30000" dirty="0">
                <a:latin typeface="Times New Roman" panose="02020503050405090304" pitchFamily="18" charset="0"/>
                <a:ea typeface="楷体_GB2312" pitchFamily="1" charset="-122"/>
              </a:rPr>
              <a:t>0</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则任意时刻储存在电感中的能量为 </a:t>
            </a:r>
            <a:endParaRPr kumimoji="1" lang="zh-CN" altLang="en-US" sz="2400" b="1" dirty="0">
              <a:latin typeface="Times New Roman" panose="02020503050405090304" pitchFamily="18" charset="0"/>
              <a:ea typeface="楷体_GB2312" pitchFamily="1" charset="-122"/>
            </a:endParaRPr>
          </a:p>
        </p:txBody>
      </p:sp>
      <p:graphicFrame>
        <p:nvGraphicFramePr>
          <p:cNvPr id="227333" name="Object 5"/>
          <p:cNvGraphicFramePr>
            <a:graphicFrameLocks noChangeAspect="1"/>
          </p:cNvGraphicFramePr>
          <p:nvPr/>
        </p:nvGraphicFramePr>
        <p:xfrm>
          <a:off x="4647532" y="4478672"/>
          <a:ext cx="3071813" cy="1066800"/>
        </p:xfrm>
        <a:graphic>
          <a:graphicData uri="http://schemas.openxmlformats.org/presentationml/2006/ole">
            <mc:AlternateContent xmlns:mc="http://schemas.openxmlformats.org/markup-compatibility/2006">
              <mc:Choice xmlns:v="urn:schemas-microsoft-com:vml" Requires="v">
                <p:oleObj spid="_x0000_s3" name="Equation" r:id="rId3" imgW="24079200" imgH="9448800" progId="Equation.DSMT4">
                  <p:embed/>
                </p:oleObj>
              </mc:Choice>
              <mc:Fallback>
                <p:oleObj name="Equation" r:id="rId3" imgW="24079200" imgH="9448800" progId="Equation.DSMT4">
                  <p:embed/>
                  <p:pic>
                    <p:nvPicPr>
                      <p:cNvPr id="0" name="Object 5"/>
                      <p:cNvPicPr>
                        <a:picLocks noChangeAspect="1" noChangeArrowheads="1"/>
                      </p:cNvPicPr>
                      <p:nvPr/>
                    </p:nvPicPr>
                    <p:blipFill>
                      <a:blip r:embed="rId4"/>
                      <a:srcRect/>
                      <a:stretch>
                        <a:fillRect/>
                      </a:stretch>
                    </p:blipFill>
                    <p:spPr bwMode="auto">
                      <a:xfrm>
                        <a:off x="4647532" y="4478672"/>
                        <a:ext cx="3071813" cy="1066800"/>
                      </a:xfrm>
                      <a:prstGeom prst="rect">
                        <a:avLst/>
                      </a:prstGeom>
                      <a:noFill/>
                      <a:ln>
                        <a:noFill/>
                      </a:ln>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2133600" y="609600"/>
            <a:ext cx="8001000" cy="544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此式说明</a:t>
            </a:r>
            <a:r>
              <a:rPr kumimoji="1" lang="zh-CN" altLang="en-US" sz="2400" b="1">
                <a:solidFill>
                  <a:srgbClr val="FF0000"/>
                </a:solidFill>
                <a:latin typeface="Times New Roman" panose="02020503050405090304" pitchFamily="18" charset="0"/>
                <a:ea typeface="楷体_GB2312" pitchFamily="1" charset="-122"/>
              </a:rPr>
              <a:t>某时刻电感的储能取决于该时刻电感的电流值，与电感的电压值无关</a:t>
            </a:r>
            <a:r>
              <a:rPr kumimoji="1" lang="zh-CN" altLang="en-US" sz="2400" b="1">
                <a:latin typeface="Times New Roman" panose="02020503050405090304" pitchFamily="18" charset="0"/>
                <a:ea typeface="楷体_GB2312" pitchFamily="1" charset="-122"/>
              </a:rPr>
              <a:t>。电感电流的绝对值增大时，电感储能增加；电感电流的绝对值减小时，电感储能减少。</a:t>
            </a:r>
            <a:endParaRPr kumimoji="1" lang="zh-CN" altLang="en-US" sz="2400" b="1">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由于电感电流确定了电感的储能状态，称电感电流为状态变量。</a:t>
            </a:r>
            <a:endParaRPr kumimoji="1" lang="zh-CN" altLang="en-US" sz="2400" b="1">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从式</a:t>
            </a:r>
            <a:r>
              <a:rPr kumimoji="1" lang="en-US" altLang="zh-CN" sz="2400" b="1">
                <a:latin typeface="Times New Roman" panose="02020503050405090304" pitchFamily="18" charset="0"/>
                <a:ea typeface="楷体_GB2312" pitchFamily="1" charset="-122"/>
              </a:rPr>
              <a:t>(9)</a:t>
            </a:r>
            <a:r>
              <a:rPr kumimoji="1" lang="zh-CN" altLang="en-US" sz="2400" b="1">
                <a:latin typeface="Times New Roman" panose="02020503050405090304" pitchFamily="18" charset="0"/>
                <a:ea typeface="楷体_GB2312" pitchFamily="1" charset="-122"/>
              </a:rPr>
              <a:t>也可以理解为什么电感电流不能轻易跃变，</a:t>
            </a:r>
            <a:r>
              <a:rPr kumimoji="1" lang="zh-CN" altLang="en-US" sz="2400" b="1">
                <a:solidFill>
                  <a:srgbClr val="FF0000"/>
                </a:solidFill>
                <a:latin typeface="Times New Roman" panose="02020503050405090304" pitchFamily="18" charset="0"/>
                <a:ea typeface="楷体_GB2312" pitchFamily="1" charset="-122"/>
              </a:rPr>
              <a:t>这是因为电感电流的跃变要伴随电感储存能量的跃变，在电压有界的情况下，是不可能造成磁场能量发生突变和电感电流发生跃变的</a:t>
            </a:r>
            <a:r>
              <a:rPr kumimoji="1" lang="zh-CN" altLang="en-US" sz="2400" b="1">
                <a:latin typeface="Times New Roman" panose="02020503050405090304" pitchFamily="18" charset="0"/>
                <a:ea typeface="楷体_GB2312" pitchFamily="1" charset="-122"/>
              </a:rPr>
              <a:t>。</a:t>
            </a:r>
            <a:endParaRPr kumimoji="1" lang="zh-CN" altLang="en-US" sz="2400" b="1">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custDataLst>
              <p:tags r:id="rId1"/>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0"/>
                                  </p:stCondLst>
                                  <p:childTnLst>
                                    <p:set>
                                      <p:cBhvr>
                                        <p:cTn id="6" dur="1" fill="hold">
                                          <p:stCondLst>
                                            <p:cond delay="0"/>
                                          </p:stCondLst>
                                        </p:cTn>
                                        <p:tgtEl>
                                          <p:spTgt spid="266242">
                                            <p:txEl>
                                              <p:pRg st="0" end="0"/>
                                            </p:txEl>
                                          </p:spTgt>
                                        </p:tgtEl>
                                        <p:attrNameLst>
                                          <p:attrName>style.visibility</p:attrName>
                                        </p:attrNameLst>
                                      </p:cBhvr>
                                      <p:to>
                                        <p:strVal val="visible"/>
                                      </p:to>
                                    </p:set>
                                    <p:animEffect transition="in" filter="dissolve">
                                      <p:cBhvr>
                                        <p:cTn id="7" dur="500"/>
                                        <p:tgtEl>
                                          <p:spTgt spid="266242">
                                            <p:txEl>
                                              <p:pRg st="0" end="0"/>
                                            </p:txEl>
                                          </p:spTgt>
                                        </p:tgtEl>
                                      </p:cBhvr>
                                    </p:animEffect>
                                  </p:childTnLst>
                                </p:cTn>
                              </p:par>
                            </p:childTnLst>
                          </p:cTn>
                        </p:par>
                        <p:par>
                          <p:cTn id="8" fill="hold">
                            <p:stCondLst>
                              <p:cond delay="3500"/>
                            </p:stCondLst>
                            <p:childTnLst>
                              <p:par>
                                <p:cTn id="9" presetID="9" presetClass="entr" presetSubtype="0" fill="hold" nodeType="afterEffect">
                                  <p:stCondLst>
                                    <p:cond delay="3000"/>
                                  </p:stCondLst>
                                  <p:childTnLst>
                                    <p:set>
                                      <p:cBhvr>
                                        <p:cTn id="10" dur="1" fill="hold">
                                          <p:stCondLst>
                                            <p:cond delay="0"/>
                                          </p:stCondLst>
                                        </p:cTn>
                                        <p:tgtEl>
                                          <p:spTgt spid="266242">
                                            <p:txEl>
                                              <p:pRg st="1" end="1"/>
                                            </p:txEl>
                                          </p:spTgt>
                                        </p:tgtEl>
                                        <p:attrNameLst>
                                          <p:attrName>style.visibility</p:attrName>
                                        </p:attrNameLst>
                                      </p:cBhvr>
                                      <p:to>
                                        <p:strVal val="visible"/>
                                      </p:to>
                                    </p:set>
                                    <p:animEffect transition="in" filter="dissolve">
                                      <p:cBhvr>
                                        <p:cTn id="11" dur="500"/>
                                        <p:tgtEl>
                                          <p:spTgt spid="266242">
                                            <p:txEl>
                                              <p:pRg st="1" end="1"/>
                                            </p:txEl>
                                          </p:spTgt>
                                        </p:tgtEl>
                                      </p:cBhvr>
                                    </p:animEffect>
                                  </p:childTnLst>
                                </p:cTn>
                              </p:par>
                            </p:childTnLst>
                          </p:cTn>
                        </p:par>
                        <p:par>
                          <p:cTn id="12" fill="hold">
                            <p:stCondLst>
                              <p:cond delay="7000"/>
                            </p:stCondLst>
                            <p:childTnLst>
                              <p:par>
                                <p:cTn id="13" presetID="9" presetClass="entr" presetSubtype="0" fill="hold" nodeType="afterEffect">
                                  <p:stCondLst>
                                    <p:cond delay="3000"/>
                                  </p:stCondLst>
                                  <p:childTnLst>
                                    <p:set>
                                      <p:cBhvr>
                                        <p:cTn id="14" dur="1" fill="hold">
                                          <p:stCondLst>
                                            <p:cond delay="0"/>
                                          </p:stCondLst>
                                        </p:cTn>
                                        <p:tgtEl>
                                          <p:spTgt spid="266242">
                                            <p:txEl>
                                              <p:pRg st="2" end="2"/>
                                            </p:txEl>
                                          </p:spTgt>
                                        </p:tgtEl>
                                        <p:attrNameLst>
                                          <p:attrName>style.visibility</p:attrName>
                                        </p:attrNameLst>
                                      </p:cBhvr>
                                      <p:to>
                                        <p:strVal val="visible"/>
                                      </p:to>
                                    </p:set>
                                    <p:animEffect transition="in" filter="dissolve">
                                      <p:cBhvr>
                                        <p:cTn id="15" dur="500"/>
                                        <p:tgtEl>
                                          <p:spTgt spid="2662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advAuto="3000" autoUpdateAnimBg="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p:cNvSpPr txBox="1">
            <a:spLocks noChangeArrowheads="1"/>
          </p:cNvSpPr>
          <p:nvPr/>
        </p:nvSpPr>
        <p:spPr bwMode="auto">
          <a:xfrm>
            <a:off x="5486400" y="2095500"/>
            <a:ext cx="4953000"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Times New Roman" panose="02020503050405090304" pitchFamily="18" charset="0"/>
                <a:ea typeface="楷体_GB2312" pitchFamily="1" charset="-122"/>
              </a:rPr>
              <a:t>解：根据电流的变化规律，分段计算如下：</a:t>
            </a:r>
            <a:r>
              <a:rPr kumimoji="1" lang="zh-CN" altLang="en-US" sz="2000" b="1">
                <a:latin typeface="Times New Roman" panose="02020503050405090304" pitchFamily="18" charset="0"/>
                <a:ea typeface="宋体" pitchFamily="2" charset="-122"/>
              </a:rPr>
              <a:t> </a:t>
            </a:r>
            <a:endParaRPr kumimoji="1" lang="zh-CN" altLang="en-US" sz="2000" b="1">
              <a:latin typeface="Times New Roman" panose="02020503050405090304" pitchFamily="18" charset="0"/>
              <a:ea typeface="宋体" pitchFamily="2" charset="-122"/>
            </a:endParaRPr>
          </a:p>
        </p:txBody>
      </p:sp>
      <p:graphicFrame>
        <p:nvGraphicFramePr>
          <p:cNvPr id="267267" name="Object 3"/>
          <p:cNvGraphicFramePr>
            <a:graphicFrameLocks noChangeAspect="1"/>
          </p:cNvGraphicFramePr>
          <p:nvPr/>
        </p:nvGraphicFramePr>
        <p:xfrm>
          <a:off x="5638800" y="3238501"/>
          <a:ext cx="1981200" cy="447675"/>
        </p:xfrm>
        <a:graphic>
          <a:graphicData uri="http://schemas.openxmlformats.org/presentationml/2006/ole">
            <mc:AlternateContent xmlns:mc="http://schemas.openxmlformats.org/markup-compatibility/2006">
              <mc:Choice xmlns:v="urn:schemas-microsoft-com:vml" Requires="v">
                <p:oleObj spid="_x0000_s2" name="Equation" r:id="rId1" imgW="671830" imgH="135890" progId="Equation.3">
                  <p:embed/>
                </p:oleObj>
              </mc:Choice>
              <mc:Fallback>
                <p:oleObj name="Equation" r:id="rId1" imgW="671830" imgH="13589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238501"/>
                        <a:ext cx="1981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7268" name="Object 4"/>
          <p:cNvGraphicFramePr>
            <a:graphicFrameLocks noChangeAspect="1"/>
          </p:cNvGraphicFramePr>
          <p:nvPr/>
        </p:nvGraphicFramePr>
        <p:xfrm>
          <a:off x="7924800" y="3162300"/>
          <a:ext cx="1651000" cy="546100"/>
        </p:xfrm>
        <a:graphic>
          <a:graphicData uri="http://schemas.openxmlformats.org/presentationml/2006/ole">
            <mc:AlternateContent xmlns:mc="http://schemas.openxmlformats.org/markup-compatibility/2006">
              <mc:Choice xmlns:v="urn:schemas-microsoft-com:vml" Requires="v">
                <p:oleObj spid="_x0000_s3" name="Equation" r:id="rId3" imgW="450215" imgH="135890" progId="Equation.3">
                  <p:embed/>
                </p:oleObj>
              </mc:Choice>
              <mc:Fallback>
                <p:oleObj name="Equation" r:id="rId3" imgW="450215" imgH="13589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162300"/>
                        <a:ext cx="16510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7269" name="Object 5"/>
          <p:cNvGraphicFramePr>
            <a:graphicFrameLocks noChangeAspect="1"/>
          </p:cNvGraphicFramePr>
          <p:nvPr/>
        </p:nvGraphicFramePr>
        <p:xfrm>
          <a:off x="5791200" y="3848100"/>
          <a:ext cx="4572000" cy="914400"/>
        </p:xfrm>
        <a:graphic>
          <a:graphicData uri="http://schemas.openxmlformats.org/presentationml/2006/ole">
            <mc:AlternateContent xmlns:mc="http://schemas.openxmlformats.org/markup-compatibility/2006">
              <mc:Choice xmlns:v="urn:schemas-microsoft-com:vml" Requires="v">
                <p:oleObj spid="_x0000_s4" name="" r:id="rId5" imgW="1235710" imgH="235585" progId="Equation.3">
                  <p:embed/>
                </p:oleObj>
              </mc:Choice>
              <mc:Fallback>
                <p:oleObj name="" r:id="rId5" imgW="1235710" imgH="23558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848100"/>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7270" name="Object 6"/>
          <p:cNvGraphicFramePr>
            <a:graphicFrameLocks noChangeAspect="1"/>
          </p:cNvGraphicFramePr>
          <p:nvPr/>
        </p:nvGraphicFramePr>
        <p:xfrm>
          <a:off x="6553200" y="4914901"/>
          <a:ext cx="3429000" cy="600075"/>
        </p:xfrm>
        <a:graphic>
          <a:graphicData uri="http://schemas.openxmlformats.org/presentationml/2006/ole">
            <mc:AlternateContent xmlns:mc="http://schemas.openxmlformats.org/markup-compatibility/2006">
              <mc:Choice xmlns:v="urn:schemas-microsoft-com:vml" Requires="v">
                <p:oleObj spid="_x0000_s5" name="Equation" r:id="rId7" imgW="871855" imgH="135890" progId="Equation.3">
                  <p:embed/>
                </p:oleObj>
              </mc:Choice>
              <mc:Fallback>
                <p:oleObj name="Equation" r:id="rId7" imgW="871855" imgH="13589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4914901"/>
                        <a:ext cx="3429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7271" name="Object 7"/>
          <p:cNvGraphicFramePr>
            <a:graphicFrameLocks noChangeAspect="1"/>
          </p:cNvGraphicFramePr>
          <p:nvPr/>
        </p:nvGraphicFramePr>
        <p:xfrm>
          <a:off x="6477000" y="5676901"/>
          <a:ext cx="3886200" cy="1008063"/>
        </p:xfrm>
        <a:graphic>
          <a:graphicData uri="http://schemas.openxmlformats.org/presentationml/2006/ole">
            <mc:AlternateContent xmlns:mc="http://schemas.openxmlformats.org/markup-compatibility/2006">
              <mc:Choice xmlns:v="urn:schemas-microsoft-com:vml" Requires="v">
                <p:oleObj spid="_x0000_s6" name="Equation" r:id="rId9" imgW="1136015" imgH="278765" progId="Equation.DSMT4">
                  <p:embed/>
                </p:oleObj>
              </mc:Choice>
              <mc:Fallback>
                <p:oleObj name="Equation" r:id="rId9" imgW="1136015" imgH="278765"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5676901"/>
                        <a:ext cx="38862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5" name="Text Box 8"/>
          <p:cNvSpPr txBox="1">
            <a:spLocks noChangeArrowheads="1"/>
          </p:cNvSpPr>
          <p:nvPr/>
        </p:nvSpPr>
        <p:spPr bwMode="auto">
          <a:xfrm>
            <a:off x="1752600" y="593725"/>
            <a:ext cx="8534400" cy="1383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楷体_GB2312" pitchFamily="1" charset="-122"/>
                <a:ea typeface="楷体_GB2312" pitchFamily="1" charset="-122"/>
              </a:rPr>
              <a:t>例  电路如图 </a:t>
            </a:r>
            <a:r>
              <a:rPr kumimoji="1" lang="en-US" altLang="zh-CN" sz="2800" b="1">
                <a:latin typeface="楷体_GB2312" pitchFamily="1" charset="-122"/>
                <a:ea typeface="楷体_GB2312" pitchFamily="1" charset="-122"/>
              </a:rPr>
              <a:t>(a)</a:t>
            </a:r>
            <a:r>
              <a:rPr kumimoji="1" lang="zh-CN" altLang="en-US" sz="2800" b="1">
                <a:latin typeface="楷体_GB2312" pitchFamily="1" charset="-122"/>
                <a:ea typeface="楷体_GB2312" pitchFamily="1" charset="-122"/>
              </a:rPr>
              <a:t>所示， </a:t>
            </a:r>
            <a:r>
              <a:rPr kumimoji="1" lang="en-US" altLang="zh-CN" sz="2800" b="1">
                <a:latin typeface="楷体_GB2312" pitchFamily="1" charset="-122"/>
                <a:ea typeface="楷体_GB2312" pitchFamily="1" charset="-122"/>
              </a:rPr>
              <a:t>0.1H</a:t>
            </a:r>
            <a:r>
              <a:rPr kumimoji="1" lang="zh-CN" altLang="en-US" sz="2800" b="1">
                <a:latin typeface="楷体_GB2312" pitchFamily="1" charset="-122"/>
                <a:ea typeface="楷体_GB2312" pitchFamily="1" charset="-122"/>
              </a:rPr>
              <a:t>电感通以图 </a:t>
            </a:r>
            <a:r>
              <a:rPr kumimoji="1" lang="en-US" altLang="zh-CN" sz="2800" b="1">
                <a:latin typeface="楷体_GB2312" pitchFamily="1" charset="-122"/>
                <a:ea typeface="楷体_GB2312" pitchFamily="1" charset="-122"/>
              </a:rPr>
              <a:t>(b)</a:t>
            </a:r>
            <a:r>
              <a:rPr kumimoji="1" lang="zh-CN" altLang="en-US" sz="2800" b="1">
                <a:latin typeface="楷体_GB2312" pitchFamily="1" charset="-122"/>
                <a:ea typeface="楷体_GB2312" pitchFamily="1" charset="-122"/>
              </a:rPr>
              <a:t>所示的电流。求时间</a:t>
            </a:r>
            <a:r>
              <a:rPr kumimoji="1" lang="en-US" altLang="zh-CN" sz="2800" b="1" i="1">
                <a:latin typeface="楷体_GB2312" pitchFamily="1" charset="-122"/>
                <a:ea typeface="楷体_GB2312" pitchFamily="1" charset="-122"/>
              </a:rPr>
              <a:t>t</a:t>
            </a:r>
            <a:r>
              <a:rPr kumimoji="1" lang="en-US" altLang="zh-CN" sz="2800" b="1">
                <a:latin typeface="楷体_GB2312" pitchFamily="1" charset="-122"/>
                <a:ea typeface="楷体_GB2312" pitchFamily="1" charset="-122"/>
              </a:rPr>
              <a:t>&gt;0</a:t>
            </a:r>
            <a:r>
              <a:rPr kumimoji="1" lang="zh-CN" altLang="en-US" sz="2800" b="1">
                <a:latin typeface="楷体_GB2312" pitchFamily="1" charset="-122"/>
                <a:ea typeface="楷体_GB2312" pitchFamily="1" charset="-122"/>
              </a:rPr>
              <a:t>时电感电压、吸收功率及储存能量的变化规律。</a:t>
            </a:r>
            <a:r>
              <a:rPr kumimoji="1" lang="zh-CN" altLang="en-US" sz="2800" b="1">
                <a:latin typeface="Times New Roman" panose="02020503050405090304" pitchFamily="18" charset="0"/>
                <a:ea typeface="宋体" pitchFamily="2" charset="-122"/>
              </a:rPr>
              <a:t> </a:t>
            </a:r>
            <a:endParaRPr kumimoji="1" lang="zh-CN" altLang="en-US" sz="2800" b="1">
              <a:latin typeface="Times New Roman" panose="02020503050405090304" pitchFamily="18" charset="0"/>
              <a:ea typeface="宋体" pitchFamily="2" charset="-122"/>
            </a:endParaRPr>
          </a:p>
        </p:txBody>
      </p:sp>
      <p:graphicFrame>
        <p:nvGraphicFramePr>
          <p:cNvPr id="121866" name="Object 9"/>
          <p:cNvGraphicFramePr>
            <a:graphicFrameLocks noChangeAspect="1"/>
          </p:cNvGraphicFramePr>
          <p:nvPr/>
        </p:nvGraphicFramePr>
        <p:xfrm>
          <a:off x="2133601" y="2095501"/>
          <a:ext cx="2085975" cy="1839913"/>
        </p:xfrm>
        <a:graphic>
          <a:graphicData uri="http://schemas.openxmlformats.org/presentationml/2006/ole">
            <mc:AlternateContent xmlns:mc="http://schemas.openxmlformats.org/markup-compatibility/2006">
              <mc:Choice xmlns:v="urn:schemas-microsoft-com:vml" Requires="v">
                <p:oleObj spid="_x0000_s7" name="位图图像" r:id="rId11" imgW="3562350" imgH="3143250" progId="Paint.Picture">
                  <p:embed/>
                </p:oleObj>
              </mc:Choice>
              <mc:Fallback>
                <p:oleObj name="位图图像" r:id="rId11" imgW="3562350" imgH="3143250" progId="Paint.Picture">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1" y="2095501"/>
                        <a:ext cx="2085975" cy="18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1867" name="Object 10"/>
          <p:cNvGraphicFramePr>
            <a:graphicFrameLocks noChangeAspect="1"/>
          </p:cNvGraphicFramePr>
          <p:nvPr/>
        </p:nvGraphicFramePr>
        <p:xfrm>
          <a:off x="1524001" y="4152900"/>
          <a:ext cx="4314825" cy="2298700"/>
        </p:xfrm>
        <a:graphic>
          <a:graphicData uri="http://schemas.openxmlformats.org/presentationml/2006/ole">
            <mc:AlternateContent xmlns:mc="http://schemas.openxmlformats.org/markup-compatibility/2006">
              <mc:Choice xmlns:v="urn:schemas-microsoft-com:vml" Requires="v">
                <p:oleObj spid="_x0000_s8" name="位图图像" r:id="rId13" imgW="7258050" imgH="3867150" progId="Paint.Picture">
                  <p:embed/>
                </p:oleObj>
              </mc:Choice>
              <mc:Fallback>
                <p:oleObj name="位图图像" r:id="rId13" imgW="7258050" imgH="3867150" progId="Paint.Picture">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1" y="4152900"/>
                        <a:ext cx="4314825"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灯片编号占位符 8"/>
          <p:cNvSpPr>
            <a:spLocks noGrp="1"/>
          </p:cNvSpPr>
          <p:nvPr>
            <p:ph type="sldNum" sz="quarter" idx="12"/>
            <p:custDataLst>
              <p:tags r:id="rId15"/>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6"/>
                                        </p:tgtEl>
                                        <p:attrNameLst>
                                          <p:attrName>style.visibility</p:attrName>
                                        </p:attrNameLst>
                                      </p:cBhvr>
                                      <p:to>
                                        <p:strVal val="visible"/>
                                      </p:to>
                                    </p:set>
                                    <p:animEffect transition="in" filter="blinds(horizontal)">
                                      <p:cBhvr>
                                        <p:cTn id="7" dur="500"/>
                                        <p:tgtEl>
                                          <p:spTgt spid="267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7267"/>
                                        </p:tgtEl>
                                        <p:attrNameLst>
                                          <p:attrName>style.visibility</p:attrName>
                                        </p:attrNameLst>
                                      </p:cBhvr>
                                      <p:to>
                                        <p:strVal val="visible"/>
                                      </p:to>
                                    </p:set>
                                    <p:animEffect transition="in" filter="wipe(left)">
                                      <p:cBhvr>
                                        <p:cTn id="12" dur="500"/>
                                        <p:tgtEl>
                                          <p:spTgt spid="2672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7268"/>
                                        </p:tgtEl>
                                        <p:attrNameLst>
                                          <p:attrName>style.visibility</p:attrName>
                                        </p:attrNameLst>
                                      </p:cBhvr>
                                      <p:to>
                                        <p:strVal val="visible"/>
                                      </p:to>
                                    </p:set>
                                    <p:animEffect transition="in" filter="wipe(left)">
                                      <p:cBhvr>
                                        <p:cTn id="17" dur="500"/>
                                        <p:tgtEl>
                                          <p:spTgt spid="2672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7269"/>
                                        </p:tgtEl>
                                        <p:attrNameLst>
                                          <p:attrName>style.visibility</p:attrName>
                                        </p:attrNameLst>
                                      </p:cBhvr>
                                      <p:to>
                                        <p:strVal val="visible"/>
                                      </p:to>
                                    </p:set>
                                    <p:animEffect transition="in" filter="wipe(left)">
                                      <p:cBhvr>
                                        <p:cTn id="22" dur="500"/>
                                        <p:tgtEl>
                                          <p:spTgt spid="2672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7270"/>
                                        </p:tgtEl>
                                        <p:attrNameLst>
                                          <p:attrName>style.visibility</p:attrName>
                                        </p:attrNameLst>
                                      </p:cBhvr>
                                      <p:to>
                                        <p:strVal val="visible"/>
                                      </p:to>
                                    </p:set>
                                    <p:animEffect transition="in" filter="wipe(left)">
                                      <p:cBhvr>
                                        <p:cTn id="27" dur="500"/>
                                        <p:tgtEl>
                                          <p:spTgt spid="2672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7271"/>
                                        </p:tgtEl>
                                        <p:attrNameLst>
                                          <p:attrName>style.visibility</p:attrName>
                                        </p:attrNameLst>
                                      </p:cBhvr>
                                      <p:to>
                                        <p:strVal val="visible"/>
                                      </p:to>
                                    </p:set>
                                    <p:animEffect transition="in" filter="wipe(left)">
                                      <p:cBhvr>
                                        <p:cTn id="32" dur="500"/>
                                        <p:tgtEl>
                                          <p:spTgt spid="267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8290" name="Object 2"/>
          <p:cNvGraphicFramePr>
            <a:graphicFrameLocks noChangeAspect="1"/>
          </p:cNvGraphicFramePr>
          <p:nvPr/>
        </p:nvGraphicFramePr>
        <p:xfrm>
          <a:off x="1752600" y="2977515"/>
          <a:ext cx="2438400" cy="495300"/>
        </p:xfrm>
        <a:graphic>
          <a:graphicData uri="http://schemas.openxmlformats.org/presentationml/2006/ole">
            <mc:AlternateContent xmlns:mc="http://schemas.openxmlformats.org/markup-compatibility/2006">
              <mc:Choice xmlns:v="urn:schemas-microsoft-com:vml" Requires="v">
                <p:oleObj spid="_x0000_s2" name="Equation" r:id="rId1" imgW="728980" imgH="135890" progId="Equation.3">
                  <p:embed/>
                </p:oleObj>
              </mc:Choice>
              <mc:Fallback>
                <p:oleObj name="Equation" r:id="rId1" imgW="728980" imgH="13589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7515"/>
                        <a:ext cx="2438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1" name="Object 3"/>
          <p:cNvGraphicFramePr>
            <a:graphicFrameLocks noChangeAspect="1"/>
          </p:cNvGraphicFramePr>
          <p:nvPr/>
        </p:nvGraphicFramePr>
        <p:xfrm>
          <a:off x="1981200" y="3587116"/>
          <a:ext cx="1066800" cy="441325"/>
        </p:xfrm>
        <a:graphic>
          <a:graphicData uri="http://schemas.openxmlformats.org/presentationml/2006/ole">
            <mc:AlternateContent xmlns:mc="http://schemas.openxmlformats.org/markup-compatibility/2006">
              <mc:Choice xmlns:v="urn:schemas-microsoft-com:vml" Requires="v">
                <p:oleObj spid="_x0000_s3" name="Equation" r:id="rId3" imgW="357505" imgH="135890" progId="Equation.3">
                  <p:embed/>
                </p:oleObj>
              </mc:Choice>
              <mc:Fallback>
                <p:oleObj name="Equation" r:id="rId3" imgW="357505" imgH="13589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87116"/>
                        <a:ext cx="1066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2" name="Object 4"/>
          <p:cNvGraphicFramePr>
            <a:graphicFrameLocks noChangeAspect="1"/>
          </p:cNvGraphicFramePr>
          <p:nvPr/>
        </p:nvGraphicFramePr>
        <p:xfrm>
          <a:off x="1905000" y="4120516"/>
          <a:ext cx="2057400" cy="1057275"/>
        </p:xfrm>
        <a:graphic>
          <a:graphicData uri="http://schemas.openxmlformats.org/presentationml/2006/ole">
            <mc:AlternateContent xmlns:mc="http://schemas.openxmlformats.org/markup-compatibility/2006">
              <mc:Choice xmlns:v="urn:schemas-microsoft-com:vml" Requires="v">
                <p:oleObj spid="_x0000_s4" name="" r:id="rId5" imgW="471805" imgH="235585" progId="Equation.3">
                  <p:embed/>
                </p:oleObj>
              </mc:Choice>
              <mc:Fallback>
                <p:oleObj name="" r:id="rId5" imgW="471805" imgH="23558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120516"/>
                        <a:ext cx="20574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3" name="Object 5"/>
          <p:cNvGraphicFramePr>
            <a:graphicFrameLocks noChangeAspect="1"/>
          </p:cNvGraphicFramePr>
          <p:nvPr/>
        </p:nvGraphicFramePr>
        <p:xfrm>
          <a:off x="1828800" y="5263515"/>
          <a:ext cx="2057400" cy="687388"/>
        </p:xfrm>
        <a:graphic>
          <a:graphicData uri="http://schemas.openxmlformats.org/presentationml/2006/ole">
            <mc:AlternateContent xmlns:mc="http://schemas.openxmlformats.org/markup-compatibility/2006">
              <mc:Choice xmlns:v="urn:schemas-microsoft-com:vml" Requires="v">
                <p:oleObj spid="_x0000_s5" name="" r:id="rId7" imgW="393065" imgH="121285" progId="Equation.3">
                  <p:embed/>
                </p:oleObj>
              </mc:Choice>
              <mc:Fallback>
                <p:oleObj name="" r:id="rId7" imgW="393065" imgH="12128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263515"/>
                        <a:ext cx="2057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4" name="Object 6"/>
          <p:cNvGraphicFramePr>
            <a:graphicFrameLocks noChangeAspect="1"/>
          </p:cNvGraphicFramePr>
          <p:nvPr/>
        </p:nvGraphicFramePr>
        <p:xfrm>
          <a:off x="1828800" y="5873115"/>
          <a:ext cx="3200400" cy="998538"/>
        </p:xfrm>
        <a:graphic>
          <a:graphicData uri="http://schemas.openxmlformats.org/presentationml/2006/ole">
            <mc:AlternateContent xmlns:mc="http://schemas.openxmlformats.org/markup-compatibility/2006">
              <mc:Choice xmlns:v="urn:schemas-microsoft-com:vml" Requires="v">
                <p:oleObj spid="_x0000_s6" name="Equation" r:id="rId9" imgW="935990" imgH="278765" progId="Equation.DSMT4">
                  <p:embed/>
                </p:oleObj>
              </mc:Choice>
              <mc:Fallback>
                <p:oleObj name="Equation" r:id="rId9" imgW="935990" imgH="278765"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5873115"/>
                        <a:ext cx="32004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88" name="Object 7"/>
          <p:cNvGraphicFramePr>
            <a:graphicFrameLocks noChangeAspect="1"/>
          </p:cNvGraphicFramePr>
          <p:nvPr/>
        </p:nvGraphicFramePr>
        <p:xfrm>
          <a:off x="3200401" y="599440"/>
          <a:ext cx="4314825" cy="2298700"/>
        </p:xfrm>
        <a:graphic>
          <a:graphicData uri="http://schemas.openxmlformats.org/presentationml/2006/ole">
            <mc:AlternateContent xmlns:mc="http://schemas.openxmlformats.org/markup-compatibility/2006">
              <mc:Choice xmlns:v="urn:schemas-microsoft-com:vml" Requires="v">
                <p:oleObj spid="_x0000_s7" name="位图图像" r:id="rId11" imgW="7258050" imgH="3867150" progId="Paint.Picture">
                  <p:embed/>
                </p:oleObj>
              </mc:Choice>
              <mc:Fallback>
                <p:oleObj name="位图图像" r:id="rId11" imgW="7258050" imgH="3867150" progId="Paint.Picture">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1" y="599440"/>
                        <a:ext cx="4314825"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8296" name="Object 8"/>
          <p:cNvGraphicFramePr>
            <a:graphicFrameLocks noChangeAspect="1"/>
          </p:cNvGraphicFramePr>
          <p:nvPr/>
        </p:nvGraphicFramePr>
        <p:xfrm>
          <a:off x="5791200" y="2977516"/>
          <a:ext cx="2133600" cy="454025"/>
        </p:xfrm>
        <a:graphic>
          <a:graphicData uri="http://schemas.openxmlformats.org/presentationml/2006/ole">
            <mc:AlternateContent xmlns:mc="http://schemas.openxmlformats.org/markup-compatibility/2006">
              <mc:Choice xmlns:v="urn:schemas-microsoft-com:vml" Requires="v">
                <p:oleObj spid="_x0000_s8" name="Equation" r:id="rId13" imgW="728980" imgH="135890" progId="Equation.3">
                  <p:embed/>
                </p:oleObj>
              </mc:Choice>
              <mc:Fallback>
                <p:oleObj name="Equation" r:id="rId13" imgW="728980" imgH="13589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1200" y="2977516"/>
                        <a:ext cx="2133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7" name="Object 9"/>
          <p:cNvGraphicFramePr>
            <a:graphicFrameLocks noChangeAspect="1"/>
          </p:cNvGraphicFramePr>
          <p:nvPr/>
        </p:nvGraphicFramePr>
        <p:xfrm>
          <a:off x="5791200" y="3510915"/>
          <a:ext cx="2362200" cy="539750"/>
        </p:xfrm>
        <a:graphic>
          <a:graphicData uri="http://schemas.openxmlformats.org/presentationml/2006/ole">
            <mc:AlternateContent xmlns:mc="http://schemas.openxmlformats.org/markup-compatibility/2006">
              <mc:Choice xmlns:v="urn:schemas-microsoft-com:vml" Requires="v">
                <p:oleObj spid="_x0000_s9" name="Equation" r:id="rId15" imgW="678815" imgH="135890" progId="Equation.3">
                  <p:embed/>
                </p:oleObj>
              </mc:Choice>
              <mc:Fallback>
                <p:oleObj name="Equation" r:id="rId15" imgW="678815" imgH="13589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1200" y="3510915"/>
                        <a:ext cx="23622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8298" name="Object 10"/>
          <p:cNvGraphicFramePr>
            <a:graphicFrameLocks noChangeAspect="1"/>
          </p:cNvGraphicFramePr>
          <p:nvPr/>
        </p:nvGraphicFramePr>
        <p:xfrm>
          <a:off x="5791200" y="4272915"/>
          <a:ext cx="3790950" cy="833438"/>
        </p:xfrm>
        <a:graphic>
          <a:graphicData uri="http://schemas.openxmlformats.org/presentationml/2006/ole">
            <mc:AlternateContent xmlns:mc="http://schemas.openxmlformats.org/markup-compatibility/2006">
              <mc:Choice xmlns:v="urn:schemas-microsoft-com:vml" Requires="v">
                <p:oleObj spid="_x0000_s10" name="Equation" r:id="rId17" imgW="1471930" imgH="307340" progId="Equation.DSMT4">
                  <p:embed/>
                </p:oleObj>
              </mc:Choice>
              <mc:Fallback>
                <p:oleObj name="Equation" r:id="rId17" imgW="1471930" imgH="307340" progId="Equation.DSMT4">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4272915"/>
                        <a:ext cx="37909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8299" name="Group 11"/>
          <p:cNvGrpSpPr>
            <a:grpSpLocks noChangeAspect="1"/>
          </p:cNvGrpSpPr>
          <p:nvPr/>
        </p:nvGrpSpPr>
        <p:grpSpPr bwMode="auto">
          <a:xfrm>
            <a:off x="5715000" y="5263515"/>
            <a:ext cx="3505200" cy="457200"/>
            <a:chOff x="240" y="848"/>
            <a:chExt cx="1960" cy="256"/>
          </a:xfrm>
        </p:grpSpPr>
        <p:sp>
          <p:nvSpPr>
            <p:cNvPr id="122894" name="AutoShape 12"/>
            <p:cNvSpPr>
              <a:spLocks noChangeAspect="1" noChangeArrowheads="1" noTextEdit="1"/>
            </p:cNvSpPr>
            <p:nvPr/>
          </p:nvSpPr>
          <p:spPr bwMode="auto">
            <a:xfrm>
              <a:off x="240" y="864"/>
              <a:ext cx="19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95" name="Rectangle 13"/>
            <p:cNvSpPr>
              <a:spLocks noChangeArrowheads="1"/>
            </p:cNvSpPr>
            <p:nvPr/>
          </p:nvSpPr>
          <p:spPr bwMode="auto">
            <a:xfrm>
              <a:off x="1996" y="869"/>
              <a:ext cx="16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W</a:t>
              </a:r>
              <a:endParaRPr lang="en-US" altLang="zh-CN">
                <a:ea typeface="宋体" pitchFamily="2" charset="-122"/>
              </a:endParaRPr>
            </a:p>
          </p:txBody>
        </p:sp>
        <p:sp>
          <p:nvSpPr>
            <p:cNvPr id="122896" name="Rectangle 14"/>
            <p:cNvSpPr>
              <a:spLocks noChangeArrowheads="1"/>
            </p:cNvSpPr>
            <p:nvPr/>
          </p:nvSpPr>
          <p:spPr bwMode="auto">
            <a:xfrm>
              <a:off x="1933" y="869"/>
              <a:ext cx="5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a:t>
              </a:r>
              <a:endParaRPr lang="en-US" altLang="zh-CN">
                <a:ea typeface="宋体" pitchFamily="2" charset="-122"/>
              </a:endParaRPr>
            </a:p>
          </p:txBody>
        </p:sp>
        <p:sp>
          <p:nvSpPr>
            <p:cNvPr id="122897" name="Rectangle 15"/>
            <p:cNvSpPr>
              <a:spLocks noChangeArrowheads="1"/>
            </p:cNvSpPr>
            <p:nvPr/>
          </p:nvSpPr>
          <p:spPr bwMode="auto">
            <a:xfrm>
              <a:off x="1753" y="869"/>
              <a:ext cx="16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45</a:t>
              </a:r>
              <a:endParaRPr lang="en-US" altLang="zh-CN">
                <a:ea typeface="宋体" pitchFamily="2" charset="-122"/>
              </a:endParaRPr>
            </a:p>
          </p:txBody>
        </p:sp>
        <p:sp>
          <p:nvSpPr>
            <p:cNvPr id="122898" name="Rectangle 16"/>
            <p:cNvSpPr>
              <a:spLocks noChangeArrowheads="1"/>
            </p:cNvSpPr>
            <p:nvPr/>
          </p:nvSpPr>
          <p:spPr bwMode="auto">
            <a:xfrm>
              <a:off x="1709" y="869"/>
              <a:ext cx="4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a:t>
              </a:r>
              <a:endParaRPr lang="en-US" altLang="zh-CN">
                <a:ea typeface="宋体" pitchFamily="2" charset="-122"/>
              </a:endParaRPr>
            </a:p>
          </p:txBody>
        </p:sp>
        <p:sp>
          <p:nvSpPr>
            <p:cNvPr id="122899" name="Rectangle 17"/>
            <p:cNvSpPr>
              <a:spLocks noChangeArrowheads="1"/>
            </p:cNvSpPr>
            <p:nvPr/>
          </p:nvSpPr>
          <p:spPr bwMode="auto">
            <a:xfrm>
              <a:off x="1621" y="869"/>
              <a:ext cx="8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0</a:t>
              </a:r>
              <a:endParaRPr lang="en-US" altLang="zh-CN">
                <a:ea typeface="宋体" pitchFamily="2" charset="-122"/>
              </a:endParaRPr>
            </a:p>
          </p:txBody>
        </p:sp>
        <p:sp>
          <p:nvSpPr>
            <p:cNvPr id="122900" name="Rectangle 18"/>
            <p:cNvSpPr>
              <a:spLocks noChangeArrowheads="1"/>
            </p:cNvSpPr>
            <p:nvPr/>
          </p:nvSpPr>
          <p:spPr bwMode="auto">
            <a:xfrm>
              <a:off x="1121" y="869"/>
              <a:ext cx="24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225</a:t>
              </a:r>
              <a:endParaRPr lang="en-US" altLang="zh-CN">
                <a:ea typeface="宋体" pitchFamily="2" charset="-122"/>
              </a:endParaRPr>
            </a:p>
          </p:txBody>
        </p:sp>
        <p:sp>
          <p:nvSpPr>
            <p:cNvPr id="122901" name="Rectangle 19"/>
            <p:cNvSpPr>
              <a:spLocks noChangeArrowheads="1"/>
            </p:cNvSpPr>
            <p:nvPr/>
          </p:nvSpPr>
          <p:spPr bwMode="auto">
            <a:xfrm>
              <a:off x="1076" y="869"/>
              <a:ext cx="4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a:t>
              </a:r>
              <a:endParaRPr lang="en-US" altLang="zh-CN">
                <a:ea typeface="宋体" pitchFamily="2" charset="-122"/>
              </a:endParaRPr>
            </a:p>
          </p:txBody>
        </p:sp>
        <p:sp>
          <p:nvSpPr>
            <p:cNvPr id="122902" name="Rectangle 20"/>
            <p:cNvSpPr>
              <a:spLocks noChangeArrowheads="1"/>
            </p:cNvSpPr>
            <p:nvPr/>
          </p:nvSpPr>
          <p:spPr bwMode="auto">
            <a:xfrm>
              <a:off x="988" y="869"/>
              <a:ext cx="8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0</a:t>
              </a:r>
              <a:endParaRPr lang="en-US" altLang="zh-CN">
                <a:ea typeface="宋体" pitchFamily="2" charset="-122"/>
              </a:endParaRPr>
            </a:p>
          </p:txBody>
        </p:sp>
        <p:sp>
          <p:nvSpPr>
            <p:cNvPr id="122903" name="Rectangle 21"/>
            <p:cNvSpPr>
              <a:spLocks noChangeArrowheads="1"/>
            </p:cNvSpPr>
            <p:nvPr/>
          </p:nvSpPr>
          <p:spPr bwMode="auto">
            <a:xfrm>
              <a:off x="924" y="869"/>
              <a:ext cx="5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Times New Roman" panose="02020503050405090304" pitchFamily="18" charset="0"/>
                  <a:ea typeface="宋体" pitchFamily="2" charset="-122"/>
                </a:rPr>
                <a:t>(</a:t>
              </a:r>
              <a:endParaRPr lang="en-US" altLang="zh-CN">
                <a:ea typeface="宋体" pitchFamily="2" charset="-122"/>
              </a:endParaRPr>
            </a:p>
          </p:txBody>
        </p:sp>
        <p:sp>
          <p:nvSpPr>
            <p:cNvPr id="122904" name="Rectangle 22"/>
            <p:cNvSpPr>
              <a:spLocks noChangeArrowheads="1"/>
            </p:cNvSpPr>
            <p:nvPr/>
          </p:nvSpPr>
          <p:spPr bwMode="auto">
            <a:xfrm>
              <a:off x="1485" y="848"/>
              <a:ext cx="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2905" name="Rectangle 23"/>
            <p:cNvSpPr>
              <a:spLocks noChangeArrowheads="1"/>
            </p:cNvSpPr>
            <p:nvPr/>
          </p:nvSpPr>
          <p:spPr bwMode="auto">
            <a:xfrm>
              <a:off x="781" y="848"/>
              <a:ext cx="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2906" name="Rectangle 24"/>
            <p:cNvSpPr>
              <a:spLocks noChangeArrowheads="1"/>
            </p:cNvSpPr>
            <p:nvPr/>
          </p:nvSpPr>
          <p:spPr bwMode="auto">
            <a:xfrm>
              <a:off x="427" y="848"/>
              <a:ext cx="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2907" name="Rectangle 25"/>
            <p:cNvSpPr>
              <a:spLocks noChangeArrowheads="1"/>
            </p:cNvSpPr>
            <p:nvPr/>
          </p:nvSpPr>
          <p:spPr bwMode="auto">
            <a:xfrm>
              <a:off x="1389" y="869"/>
              <a:ext cx="4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i="1">
                  <a:solidFill>
                    <a:srgbClr val="000000"/>
                  </a:solidFill>
                  <a:latin typeface="Times New Roman" panose="02020503050405090304" pitchFamily="18" charset="0"/>
                  <a:ea typeface="宋体" pitchFamily="2" charset="-122"/>
                </a:rPr>
                <a:t>t</a:t>
              </a:r>
              <a:endParaRPr lang="en-US" altLang="zh-CN">
                <a:ea typeface="宋体" pitchFamily="2" charset="-122"/>
              </a:endParaRPr>
            </a:p>
          </p:txBody>
        </p:sp>
        <p:sp>
          <p:nvSpPr>
            <p:cNvPr id="122908" name="Rectangle 26"/>
            <p:cNvSpPr>
              <a:spLocks noChangeArrowheads="1"/>
            </p:cNvSpPr>
            <p:nvPr/>
          </p:nvSpPr>
          <p:spPr bwMode="auto">
            <a:xfrm>
              <a:off x="576" y="869"/>
              <a:ext cx="136"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i="1">
                  <a:solidFill>
                    <a:srgbClr val="000000"/>
                  </a:solidFill>
                  <a:latin typeface="Times New Roman" panose="02020503050405090304" pitchFamily="18" charset="0"/>
                  <a:ea typeface="宋体" pitchFamily="2" charset="-122"/>
                </a:rPr>
                <a:t>ui</a:t>
              </a:r>
              <a:endParaRPr lang="en-US" altLang="zh-CN">
                <a:ea typeface="宋体" pitchFamily="2" charset="-122"/>
              </a:endParaRPr>
            </a:p>
          </p:txBody>
        </p:sp>
        <p:sp>
          <p:nvSpPr>
            <p:cNvPr id="122909" name="Rectangle 27"/>
            <p:cNvSpPr>
              <a:spLocks noChangeArrowheads="1"/>
            </p:cNvSpPr>
            <p:nvPr/>
          </p:nvSpPr>
          <p:spPr bwMode="auto">
            <a:xfrm>
              <a:off x="292" y="869"/>
              <a:ext cx="8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b="1" i="1">
                  <a:solidFill>
                    <a:srgbClr val="000000"/>
                  </a:solidFill>
                  <a:latin typeface="Times New Roman" panose="02020503050405090304" pitchFamily="18" charset="0"/>
                  <a:ea typeface="宋体" pitchFamily="2" charset="-122"/>
                </a:rPr>
                <a:t>p</a:t>
              </a:r>
              <a:endParaRPr lang="en-US" altLang="zh-CN">
                <a:ea typeface="宋体" pitchFamily="2" charset="-122"/>
              </a:endParaRPr>
            </a:p>
          </p:txBody>
        </p:sp>
      </p:grpSp>
      <p:graphicFrame>
        <p:nvGraphicFramePr>
          <p:cNvPr id="268316" name="Object 28"/>
          <p:cNvGraphicFramePr>
            <a:graphicFrameLocks noChangeAspect="1"/>
          </p:cNvGraphicFramePr>
          <p:nvPr/>
        </p:nvGraphicFramePr>
        <p:xfrm>
          <a:off x="5638800" y="6025515"/>
          <a:ext cx="4800600" cy="762000"/>
        </p:xfrm>
        <a:graphic>
          <a:graphicData uri="http://schemas.openxmlformats.org/presentationml/2006/ole">
            <mc:AlternateContent xmlns:mc="http://schemas.openxmlformats.org/markup-compatibility/2006">
              <mc:Choice xmlns:v="urn:schemas-microsoft-com:vml" Requires="v">
                <p:oleObj spid="_x0000_s11" name="Equation" r:id="rId19" imgW="1864360" imgH="278765" progId="Equation.DSMT4">
                  <p:embed/>
                </p:oleObj>
              </mc:Choice>
              <mc:Fallback>
                <p:oleObj name="Equation" r:id="rId19" imgW="1864360" imgH="278765" progId="Equation.DSMT4">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8800" y="6025515"/>
                        <a:ext cx="480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灯片编号占位符 11"/>
          <p:cNvSpPr>
            <a:spLocks noGrp="1"/>
          </p:cNvSpPr>
          <p:nvPr>
            <p:ph type="sldNum" sz="quarter" idx="12"/>
            <p:custDataLst>
              <p:tags r:id="rId21"/>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8290"/>
                                        </p:tgtEl>
                                        <p:attrNameLst>
                                          <p:attrName>style.visibility</p:attrName>
                                        </p:attrNameLst>
                                      </p:cBhvr>
                                      <p:to>
                                        <p:strVal val="visible"/>
                                      </p:to>
                                    </p:set>
                                    <p:animEffect transition="in" filter="wipe(left)">
                                      <p:cBhvr>
                                        <p:cTn id="7" dur="500"/>
                                        <p:tgtEl>
                                          <p:spTgt spid="268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8291"/>
                                        </p:tgtEl>
                                        <p:attrNameLst>
                                          <p:attrName>style.visibility</p:attrName>
                                        </p:attrNameLst>
                                      </p:cBhvr>
                                      <p:to>
                                        <p:strVal val="visible"/>
                                      </p:to>
                                    </p:set>
                                    <p:animEffect transition="in" filter="wipe(left)">
                                      <p:cBhvr>
                                        <p:cTn id="12" dur="500"/>
                                        <p:tgtEl>
                                          <p:spTgt spid="2682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8292"/>
                                        </p:tgtEl>
                                        <p:attrNameLst>
                                          <p:attrName>style.visibility</p:attrName>
                                        </p:attrNameLst>
                                      </p:cBhvr>
                                      <p:to>
                                        <p:strVal val="visible"/>
                                      </p:to>
                                    </p:set>
                                    <p:animEffect transition="in" filter="wipe(left)">
                                      <p:cBhvr>
                                        <p:cTn id="17" dur="500"/>
                                        <p:tgtEl>
                                          <p:spTgt spid="2682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8293"/>
                                        </p:tgtEl>
                                        <p:attrNameLst>
                                          <p:attrName>style.visibility</p:attrName>
                                        </p:attrNameLst>
                                      </p:cBhvr>
                                      <p:to>
                                        <p:strVal val="visible"/>
                                      </p:to>
                                    </p:set>
                                    <p:animEffect transition="in" filter="wipe(left)">
                                      <p:cBhvr>
                                        <p:cTn id="22" dur="500"/>
                                        <p:tgtEl>
                                          <p:spTgt spid="2682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8294"/>
                                        </p:tgtEl>
                                        <p:attrNameLst>
                                          <p:attrName>style.visibility</p:attrName>
                                        </p:attrNameLst>
                                      </p:cBhvr>
                                      <p:to>
                                        <p:strVal val="visible"/>
                                      </p:to>
                                    </p:set>
                                    <p:animEffect transition="in" filter="wipe(left)">
                                      <p:cBhvr>
                                        <p:cTn id="27" dur="500"/>
                                        <p:tgtEl>
                                          <p:spTgt spid="268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8296"/>
                                        </p:tgtEl>
                                        <p:attrNameLst>
                                          <p:attrName>style.visibility</p:attrName>
                                        </p:attrNameLst>
                                      </p:cBhvr>
                                      <p:to>
                                        <p:strVal val="visible"/>
                                      </p:to>
                                    </p:set>
                                    <p:animEffect transition="in" filter="wipe(left)">
                                      <p:cBhvr>
                                        <p:cTn id="32" dur="500"/>
                                        <p:tgtEl>
                                          <p:spTgt spid="26829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8297"/>
                                        </p:tgtEl>
                                        <p:attrNameLst>
                                          <p:attrName>style.visibility</p:attrName>
                                        </p:attrNameLst>
                                      </p:cBhvr>
                                      <p:to>
                                        <p:strVal val="visible"/>
                                      </p:to>
                                    </p:set>
                                    <p:animEffect transition="in" filter="wipe(left)">
                                      <p:cBhvr>
                                        <p:cTn id="37" dur="500"/>
                                        <p:tgtEl>
                                          <p:spTgt spid="2682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8298"/>
                                        </p:tgtEl>
                                        <p:attrNameLst>
                                          <p:attrName>style.visibility</p:attrName>
                                        </p:attrNameLst>
                                      </p:cBhvr>
                                      <p:to>
                                        <p:strVal val="visible"/>
                                      </p:to>
                                    </p:set>
                                    <p:animEffect transition="in" filter="wipe(left)">
                                      <p:cBhvr>
                                        <p:cTn id="42" dur="500"/>
                                        <p:tgtEl>
                                          <p:spTgt spid="2682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8299"/>
                                        </p:tgtEl>
                                        <p:attrNameLst>
                                          <p:attrName>style.visibility</p:attrName>
                                        </p:attrNameLst>
                                      </p:cBhvr>
                                      <p:to>
                                        <p:strVal val="visible"/>
                                      </p:to>
                                    </p:set>
                                    <p:animEffect transition="in" filter="wipe(left)">
                                      <p:cBhvr>
                                        <p:cTn id="47" dur="500"/>
                                        <p:tgtEl>
                                          <p:spTgt spid="2682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8316"/>
                                        </p:tgtEl>
                                        <p:attrNameLst>
                                          <p:attrName>style.visibility</p:attrName>
                                        </p:attrNameLst>
                                      </p:cBhvr>
                                      <p:to>
                                        <p:strVal val="visible"/>
                                      </p:to>
                                    </p:set>
                                    <p:animEffect transition="in" filter="wipe(left)">
                                      <p:cBhvr>
                                        <p:cTn id="52" dur="500"/>
                                        <p:tgtEl>
                                          <p:spTgt spid="268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8214" y="1732243"/>
            <a:ext cx="1150937" cy="461665"/>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latin typeface="Times New Roman" panose="02020503050405090304" pitchFamily="18" charset="0"/>
                <a:ea typeface="仿宋_GB2312" pitchFamily="49" charset="-122"/>
              </a:rPr>
              <a:t>方向</a:t>
            </a:r>
            <a:endParaRPr kumimoji="1" lang="zh-CN" altLang="en-US" sz="2400" b="1">
              <a:latin typeface="Times New Roman" panose="02020503050405090304" pitchFamily="18" charset="0"/>
              <a:ea typeface="仿宋_GB2312" pitchFamily="49" charset="-122"/>
            </a:endParaRPr>
          </a:p>
        </p:txBody>
      </p:sp>
      <p:sp>
        <p:nvSpPr>
          <p:cNvPr id="3" name="AutoShape 3"/>
          <p:cNvSpPr>
            <a:spLocks noChangeArrowheads="1"/>
          </p:cNvSpPr>
          <p:nvPr/>
        </p:nvSpPr>
        <p:spPr bwMode="auto">
          <a:xfrm>
            <a:off x="3622290" y="846020"/>
            <a:ext cx="293711" cy="733663"/>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4" name="Text Box 4"/>
          <p:cNvSpPr txBox="1">
            <a:spLocks noChangeArrowheads="1"/>
          </p:cNvSpPr>
          <p:nvPr/>
        </p:nvSpPr>
        <p:spPr bwMode="auto">
          <a:xfrm>
            <a:off x="4052716" y="1732242"/>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rPr>
              <a:t>规定正电荷的运动方向为电流的实际方向</a:t>
            </a:r>
            <a:endParaRPr kumimoji="1" lang="zh-CN" altLang="en-US" sz="2400" b="1" dirty="0">
              <a:latin typeface="Times New Roman" panose="02020503050405090304" pitchFamily="18" charset="0"/>
              <a:ea typeface="仿宋_GB2312" pitchFamily="49" charset="-122"/>
            </a:endParaRPr>
          </a:p>
        </p:txBody>
      </p:sp>
      <p:sp>
        <p:nvSpPr>
          <p:cNvPr id="5" name="Text Box 5"/>
          <p:cNvSpPr txBox="1">
            <a:spLocks noChangeArrowheads="1"/>
          </p:cNvSpPr>
          <p:nvPr/>
        </p:nvSpPr>
        <p:spPr bwMode="auto">
          <a:xfrm>
            <a:off x="2208214" y="960439"/>
            <a:ext cx="1150937" cy="461665"/>
          </a:xfrm>
          <a:prstGeom prst="rect">
            <a:avLst/>
          </a:prstGeom>
          <a:noFill/>
          <a:ln w="38100" algn="ctr">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buFont typeface="Wingdings" panose="05000000000000000000" pitchFamily="2" charset="2"/>
              <a:buChar char="l"/>
            </a:pPr>
            <a:r>
              <a:rPr kumimoji="1" lang="zh-CN" altLang="en-US" sz="2400" b="1">
                <a:solidFill>
                  <a:srgbClr val="FFFF00"/>
                </a:solidFill>
                <a:latin typeface="Times New Roman" panose="02020503050405090304" pitchFamily="18" charset="0"/>
                <a:ea typeface="仿宋_GB2312" pitchFamily="49" charset="-122"/>
              </a:rPr>
              <a:t> </a:t>
            </a:r>
            <a:r>
              <a:rPr kumimoji="1" lang="zh-CN" altLang="en-US" sz="2400" b="1">
                <a:latin typeface="Times New Roman" panose="02020503050405090304" pitchFamily="18" charset="0"/>
                <a:ea typeface="仿宋_GB2312" pitchFamily="49" charset="-122"/>
              </a:rPr>
              <a:t>单位</a:t>
            </a:r>
            <a:endParaRPr kumimoji="1" lang="zh-CN" altLang="en-US" sz="2400" b="1">
              <a:latin typeface="Times New Roman" panose="02020503050405090304" pitchFamily="18" charset="0"/>
              <a:ea typeface="仿宋_GB2312" pitchFamily="49" charset="-122"/>
            </a:endParaRPr>
          </a:p>
        </p:txBody>
      </p:sp>
      <p:sp>
        <p:nvSpPr>
          <p:cNvPr id="7" name="Text Box 7"/>
          <p:cNvSpPr txBox="1">
            <a:spLocks noChangeArrowheads="1"/>
          </p:cNvSpPr>
          <p:nvPr/>
        </p:nvSpPr>
        <p:spPr bwMode="auto">
          <a:xfrm>
            <a:off x="4291104" y="960439"/>
            <a:ext cx="38877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400" b="1" dirty="0">
                <a:latin typeface="Times New Roman" panose="02020503050405090304" pitchFamily="18" charset="0"/>
                <a:ea typeface="仿宋_GB2312" pitchFamily="49" charset="-122"/>
              </a:rPr>
              <a:t>A</a:t>
            </a:r>
            <a:r>
              <a:rPr kumimoji="1" lang="zh-CN" altLang="en-US" sz="2400" b="1" dirty="0">
                <a:latin typeface="Times New Roman" panose="02020503050405090304" pitchFamily="18" charset="0"/>
                <a:ea typeface="仿宋_GB2312" pitchFamily="49" charset="-122"/>
              </a:rPr>
              <a:t>（安培）、</a:t>
            </a:r>
            <a:r>
              <a:rPr kumimoji="1" lang="en-US" altLang="zh-CN" sz="2400" b="1" dirty="0">
                <a:latin typeface="Times New Roman" panose="02020503050405090304" pitchFamily="18" charset="0"/>
                <a:ea typeface="仿宋_GB2312" pitchFamily="49" charset="-122"/>
              </a:rPr>
              <a:t>kA</a:t>
            </a:r>
            <a:r>
              <a:rPr kumimoji="1" lang="zh-CN" altLang="en-US" sz="2400" b="1" dirty="0">
                <a:latin typeface="Times New Roman" panose="02020503050405090304" pitchFamily="18" charset="0"/>
                <a:ea typeface="仿宋_GB2312" pitchFamily="49" charset="-122"/>
              </a:rPr>
              <a:t>、</a:t>
            </a:r>
            <a:r>
              <a:rPr kumimoji="1" lang="en-US" altLang="zh-CN" sz="2400" b="1" dirty="0">
                <a:latin typeface="Times New Roman" panose="02020503050405090304" pitchFamily="18" charset="0"/>
                <a:ea typeface="仿宋_GB2312" pitchFamily="49" charset="-122"/>
              </a:rPr>
              <a:t>mA</a:t>
            </a:r>
            <a:r>
              <a:rPr kumimoji="1" lang="zh-CN" altLang="en-US"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sym typeface="Symbol" panose="05050102010706020507" pitchFamily="18" charset="2"/>
              </a:rPr>
              <a:t></a:t>
            </a:r>
            <a:r>
              <a:rPr kumimoji="1" lang="en-US" altLang="zh-CN" sz="2400" b="1" dirty="0">
                <a:latin typeface="Times New Roman" panose="02020503050405090304" pitchFamily="18" charset="0"/>
                <a:ea typeface="仿宋_GB2312" pitchFamily="49" charset="-122"/>
                <a:sym typeface="Symbol" panose="05050102010706020507" pitchFamily="18" charset="2"/>
              </a:rPr>
              <a:t>A</a:t>
            </a:r>
            <a:endParaRPr kumimoji="1" lang="en-US" altLang="zh-CN" sz="2400" b="1" dirty="0">
              <a:latin typeface="Times New Roman" panose="02020503050405090304" pitchFamily="18" charset="0"/>
              <a:ea typeface="仿宋_GB2312" pitchFamily="49" charset="-122"/>
            </a:endParaRPr>
          </a:p>
        </p:txBody>
      </p:sp>
      <p:sp>
        <p:nvSpPr>
          <p:cNvPr id="8" name="AutoShape 8"/>
          <p:cNvSpPr>
            <a:spLocks noChangeArrowheads="1"/>
          </p:cNvSpPr>
          <p:nvPr/>
        </p:nvSpPr>
        <p:spPr bwMode="auto">
          <a:xfrm>
            <a:off x="3630359" y="1617824"/>
            <a:ext cx="293711" cy="733663"/>
          </a:xfrm>
          <a:prstGeom prst="rightArrow">
            <a:avLst>
              <a:gd name="adj1" fmla="val 50000"/>
              <a:gd name="adj2" fmla="val 75000"/>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9" name="Text Box 9"/>
          <p:cNvSpPr txBox="1">
            <a:spLocks noChangeArrowheads="1"/>
          </p:cNvSpPr>
          <p:nvPr/>
        </p:nvSpPr>
        <p:spPr bwMode="auto">
          <a:xfrm>
            <a:off x="2147310" y="2517191"/>
            <a:ext cx="67569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nSpc>
                <a:spcPct val="150000"/>
              </a:lnSpc>
            </a:pPr>
            <a:r>
              <a:rPr kumimoji="1" lang="zh-CN" altLang="en-US" sz="2400" b="1" dirty="0">
                <a:latin typeface="Times New Roman" panose="02020503050405090304" pitchFamily="18" charset="0"/>
                <a:ea typeface="仿宋_GB2312" pitchFamily="49" charset="-122"/>
              </a:rPr>
              <a:t>元件</a:t>
            </a:r>
            <a:r>
              <a:rPr kumimoji="1" lang="en-US" altLang="zh-CN"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rPr>
              <a:t>导线</a:t>
            </a:r>
            <a:r>
              <a:rPr kumimoji="1" lang="en-US" altLang="zh-CN" sz="2400" b="1" dirty="0">
                <a:latin typeface="Times New Roman" panose="02020503050405090304" pitchFamily="18" charset="0"/>
                <a:ea typeface="仿宋_GB2312" pitchFamily="49" charset="-122"/>
              </a:rPr>
              <a:t>)</a:t>
            </a:r>
            <a:r>
              <a:rPr kumimoji="1" lang="zh-CN" altLang="en-US" sz="2400" b="1" dirty="0">
                <a:latin typeface="Times New Roman" panose="02020503050405090304" pitchFamily="18" charset="0"/>
                <a:ea typeface="仿宋_GB2312" pitchFamily="49" charset="-122"/>
              </a:rPr>
              <a:t>中电流流动的实际方向只有两种可能</a:t>
            </a:r>
            <a:r>
              <a:rPr kumimoji="1" lang="en-US" altLang="zh-CN" sz="2400" b="1" dirty="0">
                <a:latin typeface="Times New Roman" panose="02020503050405090304" pitchFamily="18" charset="0"/>
                <a:ea typeface="仿宋_GB2312" pitchFamily="49" charset="-122"/>
              </a:rPr>
              <a:t>:</a:t>
            </a:r>
            <a:r>
              <a:rPr kumimoji="1" lang="en-US" altLang="zh-CN" sz="2400" b="1" dirty="0">
                <a:latin typeface="Times New Roman" panose="02020503050405090304" pitchFamily="18" charset="0"/>
                <a:ea typeface="宋体" pitchFamily="2" charset="-122"/>
              </a:rPr>
              <a:t> </a:t>
            </a:r>
            <a:endParaRPr kumimoji="1" lang="en-US" altLang="zh-CN" sz="2400" b="1" dirty="0">
              <a:latin typeface="Times New Roman" panose="02020503050405090304" pitchFamily="18" charset="0"/>
              <a:ea typeface="宋体" pitchFamily="2" charset="-122"/>
            </a:endParaRPr>
          </a:p>
        </p:txBody>
      </p:sp>
      <p:sp>
        <p:nvSpPr>
          <p:cNvPr id="10" name="Line 10"/>
          <p:cNvSpPr>
            <a:spLocks noChangeShapeType="1"/>
          </p:cNvSpPr>
          <p:nvPr/>
        </p:nvSpPr>
        <p:spPr bwMode="auto">
          <a:xfrm>
            <a:off x="3648075" y="3663950"/>
            <a:ext cx="4389438" cy="1588"/>
          </a:xfrm>
          <a:prstGeom prst="line">
            <a:avLst/>
          </a:prstGeom>
          <a:noFill/>
          <a:ln w="5715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AutoShape 11"/>
          <p:cNvSpPr>
            <a:spLocks noChangeArrowheads="1"/>
          </p:cNvSpPr>
          <p:nvPr/>
        </p:nvSpPr>
        <p:spPr bwMode="auto">
          <a:xfrm>
            <a:off x="3719513" y="3159125"/>
            <a:ext cx="781050" cy="292100"/>
          </a:xfrm>
          <a:prstGeom prst="rightArrow">
            <a:avLst>
              <a:gd name="adj1" fmla="val 50000"/>
              <a:gd name="adj2" fmla="val 66848"/>
            </a:avLst>
          </a:prstGeom>
          <a:solidFill>
            <a:srgbClr val="FF0000"/>
          </a:solidFill>
          <a:ln w="12700" cap="sq">
            <a:solidFill>
              <a:schemeClr val="tx1"/>
            </a:solidFill>
            <a:miter lim="800000"/>
            <a:headEnd type="none" w="sm" len="sm"/>
            <a:tailEnd type="none" w="sm" len="sm"/>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2" name="Text Box 12"/>
          <p:cNvSpPr txBox="1">
            <a:spLocks noChangeArrowheads="1"/>
          </p:cNvSpPr>
          <p:nvPr/>
        </p:nvSpPr>
        <p:spPr bwMode="auto">
          <a:xfrm>
            <a:off x="4656139" y="3087689"/>
            <a:ext cx="15827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宋体" pitchFamily="2" charset="-122"/>
              </a:rPr>
              <a:t>实际方向</a:t>
            </a:r>
            <a:endParaRPr kumimoji="1" lang="zh-CN" altLang="en-US" sz="2400" b="1">
              <a:latin typeface="Times New Roman" panose="02020503050405090304" pitchFamily="18" charset="0"/>
              <a:ea typeface="宋体" pitchFamily="2" charset="-122"/>
            </a:endParaRPr>
          </a:p>
        </p:txBody>
      </p:sp>
      <p:sp>
        <p:nvSpPr>
          <p:cNvPr id="13" name="Line 13"/>
          <p:cNvSpPr>
            <a:spLocks noChangeShapeType="1"/>
          </p:cNvSpPr>
          <p:nvPr/>
        </p:nvSpPr>
        <p:spPr bwMode="auto">
          <a:xfrm flipH="1">
            <a:off x="3674248" y="4672013"/>
            <a:ext cx="4392612" cy="0"/>
          </a:xfrm>
          <a:prstGeom prst="line">
            <a:avLst/>
          </a:prstGeom>
          <a:noFill/>
          <a:ln w="57150" cap="sq">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utoShape 14"/>
          <p:cNvSpPr>
            <a:spLocks noChangeArrowheads="1"/>
          </p:cNvSpPr>
          <p:nvPr/>
        </p:nvSpPr>
        <p:spPr bwMode="auto">
          <a:xfrm flipH="1">
            <a:off x="7246938" y="4168174"/>
            <a:ext cx="781050" cy="268288"/>
          </a:xfrm>
          <a:prstGeom prst="rightArrow">
            <a:avLst>
              <a:gd name="adj1" fmla="val 50000"/>
              <a:gd name="adj2" fmla="val 72781"/>
            </a:avLst>
          </a:prstGeom>
          <a:solidFill>
            <a:schemeClr val="hlink"/>
          </a:solidFill>
          <a:ln w="12700" cap="sq">
            <a:solidFill>
              <a:schemeClr val="tx1"/>
            </a:solidFill>
            <a:miter lim="800000"/>
            <a:headEnd type="none" w="sm" len="sm"/>
            <a:tailEnd type="none" w="sm" len="sm"/>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5" name="Text Box 15"/>
          <p:cNvSpPr txBox="1">
            <a:spLocks noChangeArrowheads="1"/>
          </p:cNvSpPr>
          <p:nvPr/>
        </p:nvSpPr>
        <p:spPr bwMode="auto">
          <a:xfrm>
            <a:off x="4656138" y="4022726"/>
            <a:ext cx="18716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2400" b="1">
                <a:latin typeface="Times New Roman" panose="02020503050405090304" pitchFamily="18" charset="0"/>
                <a:ea typeface="宋体" pitchFamily="2" charset="-122"/>
              </a:rPr>
              <a:t>实际方向</a:t>
            </a:r>
            <a:endParaRPr kumimoji="1" lang="zh-CN" altLang="en-US" sz="2400" b="1">
              <a:latin typeface="Times New Roman" panose="02020503050405090304" pitchFamily="18" charset="0"/>
              <a:ea typeface="宋体" pitchFamily="2" charset="-122"/>
            </a:endParaRPr>
          </a:p>
        </p:txBody>
      </p:sp>
      <p:sp>
        <p:nvSpPr>
          <p:cNvPr id="16" name="Text Box 16"/>
          <p:cNvSpPr txBox="1">
            <a:spLocks noChangeArrowheads="1"/>
          </p:cNvSpPr>
          <p:nvPr/>
        </p:nvSpPr>
        <p:spPr bwMode="auto">
          <a:xfrm>
            <a:off x="3148385" y="2997373"/>
            <a:ext cx="569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3600" b="1" dirty="0">
                <a:latin typeface="Times New Roman" panose="02020503050405090304" pitchFamily="18" charset="0"/>
                <a:ea typeface="宋体" pitchFamily="2" charset="-122"/>
                <a:sym typeface="Symbol" panose="05050102010706020507" pitchFamily="18" charset="2"/>
              </a:rPr>
              <a:t></a:t>
            </a:r>
            <a:endParaRPr kumimoji="1" lang="zh-CN" altLang="en-US" sz="3600" b="1" dirty="0">
              <a:latin typeface="Times New Roman" panose="02020503050405090304" pitchFamily="18" charset="0"/>
              <a:ea typeface="宋体" pitchFamily="2" charset="-122"/>
              <a:sym typeface="Symbol" panose="05050102010706020507" pitchFamily="18" charset="2"/>
            </a:endParaRPr>
          </a:p>
        </p:txBody>
      </p:sp>
      <p:sp>
        <p:nvSpPr>
          <p:cNvPr id="17" name="Rectangle 17"/>
          <p:cNvSpPr>
            <a:spLocks noChangeArrowheads="1"/>
          </p:cNvSpPr>
          <p:nvPr/>
        </p:nvSpPr>
        <p:spPr bwMode="auto">
          <a:xfrm>
            <a:off x="5159376" y="347849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8" name="Rectangle 18"/>
          <p:cNvSpPr>
            <a:spLocks noChangeArrowheads="1"/>
          </p:cNvSpPr>
          <p:nvPr/>
        </p:nvSpPr>
        <p:spPr bwMode="auto">
          <a:xfrm>
            <a:off x="4943476" y="347849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19" name="Rectangle 19"/>
          <p:cNvSpPr>
            <a:spLocks noChangeArrowheads="1"/>
          </p:cNvSpPr>
          <p:nvPr/>
        </p:nvSpPr>
        <p:spPr bwMode="auto">
          <a:xfrm>
            <a:off x="5159376" y="3505157"/>
            <a:ext cx="936624" cy="369332"/>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0" name="Rectangle 20"/>
          <p:cNvSpPr>
            <a:spLocks noChangeArrowheads="1"/>
          </p:cNvSpPr>
          <p:nvPr/>
        </p:nvSpPr>
        <p:spPr bwMode="auto">
          <a:xfrm>
            <a:off x="5186535" y="4495113"/>
            <a:ext cx="930276" cy="369332"/>
          </a:xfrm>
          <a:prstGeom prst="rect">
            <a:avLst/>
          </a:prstGeom>
          <a:solidFill>
            <a:srgbClr val="46ACA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21" name="Text Box 21"/>
          <p:cNvSpPr txBox="1">
            <a:spLocks noChangeArrowheads="1"/>
          </p:cNvSpPr>
          <p:nvPr/>
        </p:nvSpPr>
        <p:spPr bwMode="auto">
          <a:xfrm>
            <a:off x="2927350" y="3375026"/>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rPr>
              <a:t>A</a:t>
            </a:r>
            <a:endParaRPr kumimoji="1" lang="en-US" altLang="zh-CN" sz="2800" b="1">
              <a:latin typeface="Times New Roman" panose="02020503050405090304" pitchFamily="18" charset="0"/>
              <a:ea typeface="仿宋_GB2312" pitchFamily="49" charset="-122"/>
            </a:endParaRPr>
          </a:p>
        </p:txBody>
      </p:sp>
      <p:sp>
        <p:nvSpPr>
          <p:cNvPr id="22" name="Text Box 22"/>
          <p:cNvSpPr txBox="1">
            <a:spLocks noChangeArrowheads="1"/>
          </p:cNvSpPr>
          <p:nvPr/>
        </p:nvSpPr>
        <p:spPr bwMode="auto">
          <a:xfrm>
            <a:off x="2927350" y="43830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rPr>
              <a:t>A</a:t>
            </a:r>
            <a:endParaRPr kumimoji="1" lang="en-US" altLang="zh-CN" sz="2400" b="1">
              <a:latin typeface="Times New Roman" panose="02020503050405090304" pitchFamily="18" charset="0"/>
              <a:ea typeface="仿宋_GB2312" pitchFamily="49" charset="-122"/>
            </a:endParaRPr>
          </a:p>
        </p:txBody>
      </p:sp>
      <p:sp>
        <p:nvSpPr>
          <p:cNvPr id="23" name="Text Box 23"/>
          <p:cNvSpPr txBox="1">
            <a:spLocks noChangeArrowheads="1"/>
          </p:cNvSpPr>
          <p:nvPr/>
        </p:nvSpPr>
        <p:spPr bwMode="auto">
          <a:xfrm>
            <a:off x="8256588" y="43830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rPr>
              <a:t>B</a:t>
            </a:r>
            <a:endParaRPr kumimoji="1" lang="en-US" altLang="zh-CN" sz="2800" b="1">
              <a:latin typeface="Times New Roman" panose="02020503050405090304" pitchFamily="18" charset="0"/>
              <a:ea typeface="仿宋_GB2312" pitchFamily="49" charset="-122"/>
            </a:endParaRPr>
          </a:p>
        </p:txBody>
      </p:sp>
      <p:sp>
        <p:nvSpPr>
          <p:cNvPr id="24" name="Text Box 24"/>
          <p:cNvSpPr txBox="1">
            <a:spLocks noChangeArrowheads="1"/>
          </p:cNvSpPr>
          <p:nvPr/>
        </p:nvSpPr>
        <p:spPr bwMode="auto">
          <a:xfrm>
            <a:off x="8256588" y="3375026"/>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en-US" altLang="zh-CN" sz="2800" b="1">
                <a:latin typeface="Times New Roman" panose="02020503050405090304" pitchFamily="18" charset="0"/>
                <a:ea typeface="仿宋_GB2312" pitchFamily="49" charset="-122"/>
              </a:rPr>
              <a:t>B</a:t>
            </a:r>
            <a:endParaRPr kumimoji="1" lang="en-US" altLang="zh-CN" sz="2800" b="1">
              <a:latin typeface="Times New Roman" panose="02020503050405090304" pitchFamily="18" charset="0"/>
              <a:ea typeface="仿宋_GB2312" pitchFamily="49" charset="-122"/>
            </a:endParaRPr>
          </a:p>
        </p:txBody>
      </p:sp>
      <p:sp>
        <p:nvSpPr>
          <p:cNvPr id="25" name="Text Box 25"/>
          <p:cNvSpPr txBox="1">
            <a:spLocks noChangeArrowheads="1"/>
          </p:cNvSpPr>
          <p:nvPr/>
        </p:nvSpPr>
        <p:spPr bwMode="auto">
          <a:xfrm>
            <a:off x="2337052" y="5199063"/>
            <a:ext cx="1079500" cy="519112"/>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800" b="1" dirty="0">
                <a:solidFill>
                  <a:srgbClr val="FFFF00"/>
                </a:solidFill>
                <a:latin typeface="Times New Roman" panose="02020503050405090304" pitchFamily="18" charset="0"/>
                <a:ea typeface="宋体" pitchFamily="2" charset="-122"/>
              </a:rPr>
              <a:t>问题</a:t>
            </a:r>
            <a:endParaRPr kumimoji="1" lang="zh-CN" altLang="en-US" sz="2800" b="1" dirty="0">
              <a:solidFill>
                <a:srgbClr val="FFFF00"/>
              </a:solidFill>
              <a:latin typeface="Times New Roman" panose="02020503050405090304" pitchFamily="18" charset="0"/>
              <a:ea typeface="宋体" pitchFamily="2" charset="-122"/>
            </a:endParaRPr>
          </a:p>
        </p:txBody>
      </p:sp>
      <p:sp>
        <p:nvSpPr>
          <p:cNvPr id="26" name="Text Box 26"/>
          <p:cNvSpPr txBox="1">
            <a:spLocks noChangeArrowheads="1"/>
          </p:cNvSpPr>
          <p:nvPr/>
        </p:nvSpPr>
        <p:spPr bwMode="auto">
          <a:xfrm>
            <a:off x="3575050" y="5210175"/>
            <a:ext cx="5761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spcBef>
                <a:spcPct val="50000"/>
              </a:spcBef>
            </a:pPr>
            <a:r>
              <a:rPr kumimoji="1" lang="zh-CN" altLang="en-US" sz="2400" b="1" dirty="0">
                <a:latin typeface="Times New Roman" panose="02020503050405090304" pitchFamily="18" charset="0"/>
                <a:ea typeface="仿宋_GB2312" pitchFamily="49" charset="-122"/>
              </a:rPr>
              <a:t>复杂电路或电路中的电流随时间变化时，电流的实际方向往往很难事先判断</a:t>
            </a:r>
            <a:endParaRPr kumimoji="1" lang="zh-CN" altLang="en-US" sz="2400" b="1" dirty="0">
              <a:latin typeface="Times New Roman" panose="02020503050405090304" pitchFamily="18" charset="0"/>
              <a:ea typeface="仿宋_GB2312" pitchFamily="49" charset="-122"/>
            </a:endParaRPr>
          </a:p>
        </p:txBody>
      </p:sp>
      <p:sp>
        <p:nvSpPr>
          <p:cNvPr id="27" name="Text Box 16"/>
          <p:cNvSpPr txBox="1">
            <a:spLocks noChangeArrowheads="1"/>
          </p:cNvSpPr>
          <p:nvPr/>
        </p:nvSpPr>
        <p:spPr bwMode="auto">
          <a:xfrm>
            <a:off x="8010525" y="4019743"/>
            <a:ext cx="569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a:r>
              <a:rPr kumimoji="1" lang="zh-CN" altLang="en-US" sz="3600" b="1" dirty="0">
                <a:latin typeface="Times New Roman" panose="02020503050405090304" pitchFamily="18" charset="0"/>
                <a:ea typeface="宋体" pitchFamily="2" charset="-122"/>
                <a:sym typeface="Symbol" panose="05050102010706020507" pitchFamily="18" charset="2"/>
              </a:rPr>
              <a:t></a:t>
            </a:r>
            <a:endParaRPr kumimoji="1" lang="zh-CN" altLang="en-US" sz="3600" b="1" dirty="0">
              <a:latin typeface="Times New Roman" panose="02020503050405090304" pitchFamily="18" charset="0"/>
              <a:ea typeface="宋体" pitchFamily="2" charset="-122"/>
              <a:sym typeface="Symbol" panose="05050102010706020507" pitchFamily="18" charset="2"/>
            </a:endParaRPr>
          </a:p>
        </p:txBody>
      </p:sp>
      <p:sp>
        <p:nvSpPr>
          <p:cNvPr id="6" name="灯片编号占位符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4" name="Object 2"/>
          <p:cNvGraphicFramePr>
            <a:graphicFrameLocks noChangeAspect="1"/>
          </p:cNvGraphicFramePr>
          <p:nvPr/>
        </p:nvGraphicFramePr>
        <p:xfrm>
          <a:off x="832485" y="628651"/>
          <a:ext cx="1905000" cy="574675"/>
        </p:xfrm>
        <a:graphic>
          <a:graphicData uri="http://schemas.openxmlformats.org/presentationml/2006/ole">
            <mc:AlternateContent xmlns:mc="http://schemas.openxmlformats.org/markup-compatibility/2006">
              <mc:Choice xmlns:v="urn:schemas-microsoft-com:vml" Requires="v">
                <p:oleObj spid="_x0000_s2" name="Equation" r:id="rId1" imgW="500380" imgH="135890" progId="Equation.3">
                  <p:embed/>
                </p:oleObj>
              </mc:Choice>
              <mc:Fallback>
                <p:oleObj name="Equation" r:id="rId1" imgW="500380" imgH="13589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5" y="628651"/>
                        <a:ext cx="19050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9315" name="Text Box 3"/>
          <p:cNvSpPr txBox="1">
            <a:spLocks noChangeArrowheads="1"/>
          </p:cNvSpPr>
          <p:nvPr/>
        </p:nvSpPr>
        <p:spPr bwMode="auto">
          <a:xfrm>
            <a:off x="1752601" y="1066801"/>
            <a:ext cx="448786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Times New Roman" panose="02020503050405090304" pitchFamily="18" charset="0"/>
                <a:ea typeface="楷体_GB2312" pitchFamily="1" charset="-122"/>
              </a:rPr>
              <a:t>电压、功率及能量均为零</a:t>
            </a:r>
            <a:r>
              <a:rPr kumimoji="1" lang="zh-CN" altLang="en-US" sz="2800">
                <a:latin typeface="Times New Roman" panose="02020503050405090304" pitchFamily="18" charset="0"/>
                <a:ea typeface="楷体_GB2312" pitchFamily="1" charset="-122"/>
              </a:rPr>
              <a:t>。</a:t>
            </a:r>
            <a:r>
              <a:rPr kumimoji="1" lang="zh-CN" altLang="en-US" sz="2000">
                <a:latin typeface="Times New Roman" panose="02020503050405090304" pitchFamily="18" charset="0"/>
                <a:ea typeface="宋体" pitchFamily="2" charset="-122"/>
              </a:rPr>
              <a:t> </a:t>
            </a:r>
            <a:endParaRPr kumimoji="1" lang="zh-CN" altLang="en-US" sz="2000">
              <a:latin typeface="Times New Roman" panose="02020503050405090304" pitchFamily="18" charset="0"/>
              <a:ea typeface="宋体" pitchFamily="2" charset="-122"/>
            </a:endParaRPr>
          </a:p>
        </p:txBody>
      </p:sp>
      <p:sp>
        <p:nvSpPr>
          <p:cNvPr id="269316" name="Text Box 4"/>
          <p:cNvSpPr txBox="1">
            <a:spLocks noChangeArrowheads="1"/>
          </p:cNvSpPr>
          <p:nvPr/>
        </p:nvSpPr>
        <p:spPr bwMode="auto">
          <a:xfrm>
            <a:off x="1752600" y="1905000"/>
            <a:ext cx="4495800"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latin typeface="楷体_GB2312" pitchFamily="1" charset="-122"/>
                <a:ea typeface="楷体_GB2312" pitchFamily="1" charset="-122"/>
              </a:rPr>
              <a:t>各时段的电压、功率及能量的变化规律如右图 </a:t>
            </a:r>
            <a:r>
              <a:rPr kumimoji="1" lang="en-US" altLang="zh-CN" sz="2800" b="1">
                <a:latin typeface="楷体_GB2312" pitchFamily="1" charset="-122"/>
                <a:ea typeface="楷体_GB2312" pitchFamily="1" charset="-122"/>
              </a:rPr>
              <a:t>(c)</a:t>
            </a:r>
            <a:r>
              <a:rPr kumimoji="1" lang="zh-CN" altLang="en-US" sz="2800" b="1">
                <a:latin typeface="楷体_GB2312" pitchFamily="1" charset="-122"/>
                <a:ea typeface="楷体_GB2312" pitchFamily="1" charset="-122"/>
              </a:rPr>
              <a:t>、</a:t>
            </a:r>
            <a:r>
              <a:rPr kumimoji="1" lang="en-US" altLang="zh-CN" sz="2800" b="1">
                <a:latin typeface="楷体_GB2312" pitchFamily="1" charset="-122"/>
                <a:ea typeface="楷体_GB2312" pitchFamily="1" charset="-122"/>
              </a:rPr>
              <a:t>(d)</a:t>
            </a:r>
            <a:r>
              <a:rPr kumimoji="1" lang="zh-CN" altLang="en-US" sz="2800" b="1">
                <a:latin typeface="楷体_GB2312" pitchFamily="1" charset="-122"/>
                <a:ea typeface="楷体_GB2312" pitchFamily="1" charset="-122"/>
              </a:rPr>
              <a:t>、</a:t>
            </a:r>
            <a:r>
              <a:rPr kumimoji="1" lang="en-US" altLang="zh-CN" sz="2800" b="1">
                <a:latin typeface="楷体_GB2312" pitchFamily="1" charset="-122"/>
                <a:ea typeface="楷体_GB2312" pitchFamily="1" charset="-122"/>
              </a:rPr>
              <a:t>(e)</a:t>
            </a:r>
            <a:r>
              <a:rPr kumimoji="1" lang="zh-CN" altLang="en-US" sz="2800" b="1">
                <a:latin typeface="楷体_GB2312" pitchFamily="1" charset="-122"/>
                <a:ea typeface="楷体_GB2312" pitchFamily="1" charset="-122"/>
              </a:rPr>
              <a:t>所示。 </a:t>
            </a:r>
            <a:endParaRPr kumimoji="1" lang="zh-CN" altLang="en-US" sz="2800" b="1">
              <a:latin typeface="楷体_GB2312" pitchFamily="1" charset="-122"/>
              <a:ea typeface="楷体_GB2312" pitchFamily="1" charset="-122"/>
            </a:endParaRPr>
          </a:p>
        </p:txBody>
      </p:sp>
      <p:sp>
        <p:nvSpPr>
          <p:cNvPr id="269317" name="Text Box 5"/>
          <p:cNvSpPr txBox="1">
            <a:spLocks noChangeArrowheads="1"/>
          </p:cNvSpPr>
          <p:nvPr/>
        </p:nvSpPr>
        <p:spPr bwMode="auto">
          <a:xfrm>
            <a:off x="1524000" y="3657600"/>
            <a:ext cx="485933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a:solidFill>
                  <a:srgbClr val="FF0000"/>
                </a:solidFill>
                <a:latin typeface="楷体_GB2312" pitchFamily="1" charset="-122"/>
                <a:ea typeface="楷体_GB2312" pitchFamily="1" charset="-122"/>
              </a:rPr>
              <a:t>小结：</a:t>
            </a:r>
            <a:r>
              <a:rPr kumimoji="1" lang="zh-CN" altLang="en-US" sz="2800" b="1">
                <a:latin typeface="楷体_GB2312" pitchFamily="1" charset="-122"/>
                <a:ea typeface="楷体_GB2312" pitchFamily="1" charset="-122"/>
              </a:rPr>
              <a:t>本题可见，电流源的端电压决定于外电路，即决定于电感。而电感电压与电流的变化率成正比。因而当</a:t>
            </a:r>
            <a:r>
              <a:rPr kumimoji="1" lang="en-US" altLang="zh-CN" sz="2800" b="1">
                <a:latin typeface="楷体_GB2312" pitchFamily="1" charset="-122"/>
                <a:ea typeface="楷体_GB2312" pitchFamily="1" charset="-122"/>
              </a:rPr>
              <a:t>2s&lt;</a:t>
            </a:r>
            <a:r>
              <a:rPr kumimoji="1" lang="en-US" altLang="zh-CN" sz="2800" b="1" i="1">
                <a:latin typeface="楷体_GB2312" pitchFamily="1" charset="-122"/>
                <a:ea typeface="楷体_GB2312" pitchFamily="1" charset="-122"/>
              </a:rPr>
              <a:t>t</a:t>
            </a:r>
            <a:r>
              <a:rPr kumimoji="1" lang="en-US" altLang="zh-CN" sz="2800" b="1">
                <a:latin typeface="楷体_GB2312" pitchFamily="1" charset="-122"/>
                <a:ea typeface="楷体_GB2312" pitchFamily="1" charset="-122"/>
              </a:rPr>
              <a:t>&lt;4s          </a:t>
            </a:r>
            <a:r>
              <a:rPr kumimoji="1" lang="zh-CN" altLang="en-US" sz="2800" b="1">
                <a:latin typeface="楷体_GB2312" pitchFamily="1" charset="-122"/>
                <a:ea typeface="楷体_GB2312" pitchFamily="1" charset="-122"/>
              </a:rPr>
              <a:t>时，虽然电流最大，电压却为零。</a:t>
            </a:r>
            <a:endParaRPr kumimoji="1" lang="zh-CN" altLang="en-US" sz="2800" b="1">
              <a:latin typeface="楷体_GB2312" pitchFamily="1" charset="-122"/>
              <a:ea typeface="楷体_GB2312" pitchFamily="1" charset="-122"/>
            </a:endParaRPr>
          </a:p>
        </p:txBody>
      </p:sp>
      <p:graphicFrame>
        <p:nvGraphicFramePr>
          <p:cNvPr id="269318" name="Object 6"/>
          <p:cNvGraphicFramePr>
            <a:graphicFrameLocks noChangeAspect="1"/>
          </p:cNvGraphicFramePr>
          <p:nvPr/>
        </p:nvGraphicFramePr>
        <p:xfrm>
          <a:off x="6629400" y="803275"/>
          <a:ext cx="3330575" cy="5749925"/>
        </p:xfrm>
        <a:graphic>
          <a:graphicData uri="http://schemas.openxmlformats.org/presentationml/2006/ole">
            <mc:AlternateContent xmlns:mc="http://schemas.openxmlformats.org/markup-compatibility/2006">
              <mc:Choice xmlns:v="urn:schemas-microsoft-com:vml" Requires="v">
                <p:oleObj spid="_x0000_s3" name="位图图像" r:id="rId3" imgW="3238500" imgH="5591175" progId="Paint.Picture">
                  <p:embed/>
                </p:oleObj>
              </mc:Choice>
              <mc:Fallback>
                <p:oleObj name="位图图像" r:id="rId3" imgW="3238500" imgH="5591175"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803275"/>
                        <a:ext cx="3330575" cy="574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custDataLst>
              <p:tags r:id="rId5"/>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9314"/>
                                        </p:tgtEl>
                                        <p:attrNameLst>
                                          <p:attrName>style.visibility</p:attrName>
                                        </p:attrNameLst>
                                      </p:cBhvr>
                                      <p:to>
                                        <p:strVal val="visible"/>
                                      </p:to>
                                    </p:set>
                                    <p:animEffect transition="in" filter="wipe(left)">
                                      <p:cBhvr>
                                        <p:cTn id="7" dur="500"/>
                                        <p:tgtEl>
                                          <p:spTgt spid="2693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9315"/>
                                        </p:tgtEl>
                                        <p:attrNameLst>
                                          <p:attrName>style.visibility</p:attrName>
                                        </p:attrNameLst>
                                      </p:cBhvr>
                                      <p:to>
                                        <p:strVal val="visible"/>
                                      </p:to>
                                    </p:set>
                                    <p:animEffect transition="in" filter="wipe(left)">
                                      <p:cBhvr>
                                        <p:cTn id="12" dur="500"/>
                                        <p:tgtEl>
                                          <p:spTgt spid="2693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9316"/>
                                        </p:tgtEl>
                                        <p:attrNameLst>
                                          <p:attrName>style.visibility</p:attrName>
                                        </p:attrNameLst>
                                      </p:cBhvr>
                                      <p:to>
                                        <p:strVal val="visible"/>
                                      </p:to>
                                    </p:set>
                                    <p:animEffect transition="in" filter="dissolve">
                                      <p:cBhvr>
                                        <p:cTn id="17" dur="500"/>
                                        <p:tgtEl>
                                          <p:spTgt spid="2693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69318"/>
                                        </p:tgtEl>
                                        <p:attrNameLst>
                                          <p:attrName>style.visibility</p:attrName>
                                        </p:attrNameLst>
                                      </p:cBhvr>
                                      <p:to>
                                        <p:strVal val="visible"/>
                                      </p:to>
                                    </p:set>
                                    <p:animEffect transition="in" filter="barn(outHorizontal)">
                                      <p:cBhvr>
                                        <p:cTn id="22" dur="500"/>
                                        <p:tgtEl>
                                          <p:spTgt spid="2693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9317"/>
                                        </p:tgtEl>
                                        <p:attrNameLst>
                                          <p:attrName>style.visibility</p:attrName>
                                        </p:attrNameLst>
                                      </p:cBhvr>
                                      <p:to>
                                        <p:strVal val="visible"/>
                                      </p:to>
                                    </p:set>
                                    <p:animEffect transition="in" filter="dissolve">
                                      <p:cBhvr>
                                        <p:cTn id="27" dur="500"/>
                                        <p:tgtEl>
                                          <p:spTgt spid="269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autoUpdateAnimBg="0"/>
      <p:bldP spid="269316" grpId="0" autoUpdateAnimBg="0"/>
      <p:bldP spid="269317"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p:cNvSpPr txBox="1">
            <a:spLocks noChangeArrowheads="1"/>
          </p:cNvSpPr>
          <p:nvPr/>
        </p:nvSpPr>
        <p:spPr bwMode="auto">
          <a:xfrm>
            <a:off x="1188085" y="880745"/>
            <a:ext cx="10854690" cy="1081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15000"/>
              </a:lnSpc>
              <a:spcBef>
                <a:spcPct val="50000"/>
              </a:spcBef>
            </a:pPr>
            <a:r>
              <a:rPr kumimoji="1" lang="zh-CN" altLang="en-US" sz="2800" b="1">
                <a:latin typeface="楷体_GB2312" charset="0"/>
                <a:ea typeface="楷体_GB2312" charset="0"/>
                <a:cs typeface="楷体_GB2312" charset="0"/>
              </a:rPr>
              <a:t>电感的串联：电感也可以串联或并联。仿照电容串、并联电路的分析可以得出结论：电感串联时，等效电感等于各电感之和，即</a:t>
            </a:r>
            <a:r>
              <a:rPr kumimoji="1" lang="zh-CN" altLang="en-US" sz="2000" b="1">
                <a:latin typeface="楷体_GB2312" charset="0"/>
                <a:ea typeface="楷体_GB2312" charset="0"/>
                <a:cs typeface="楷体_GB2312" charset="0"/>
              </a:rPr>
              <a:t> </a:t>
            </a:r>
            <a:endParaRPr kumimoji="1" lang="zh-CN" altLang="en-US" sz="2000" b="1">
              <a:latin typeface="楷体_GB2312" charset="0"/>
              <a:ea typeface="楷体_GB2312" charset="0"/>
              <a:cs typeface="楷体_GB2312" charset="0"/>
            </a:endParaRPr>
          </a:p>
        </p:txBody>
      </p:sp>
      <p:graphicFrame>
        <p:nvGraphicFramePr>
          <p:cNvPr id="273411" name="Object 3"/>
          <p:cNvGraphicFramePr>
            <a:graphicFrameLocks noChangeAspect="1"/>
          </p:cNvGraphicFramePr>
          <p:nvPr/>
        </p:nvGraphicFramePr>
        <p:xfrm>
          <a:off x="3935413" y="2420939"/>
          <a:ext cx="3810000" cy="693737"/>
        </p:xfrm>
        <a:graphic>
          <a:graphicData uri="http://schemas.openxmlformats.org/presentationml/2006/ole">
            <mc:AlternateContent xmlns:mc="http://schemas.openxmlformats.org/markup-compatibility/2006">
              <mc:Choice xmlns:v="urn:schemas-microsoft-com:vml" Requires="v">
                <p:oleObj spid="_x0000_s2" name="Equation" r:id="rId1" imgW="993140" imgH="164465" progId="Equation.DSMT4">
                  <p:embed/>
                </p:oleObj>
              </mc:Choice>
              <mc:Fallback>
                <p:oleObj name="Equation" r:id="rId1" imgW="993140" imgH="164465"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3" y="2420939"/>
                        <a:ext cx="38100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3412" name="Object 4"/>
          <p:cNvGraphicFramePr>
            <a:graphicFrameLocks noChangeAspect="1"/>
          </p:cNvGraphicFramePr>
          <p:nvPr/>
        </p:nvGraphicFramePr>
        <p:xfrm>
          <a:off x="1847850" y="3573463"/>
          <a:ext cx="8066088" cy="2176462"/>
        </p:xfrm>
        <a:graphic>
          <a:graphicData uri="http://schemas.openxmlformats.org/presentationml/2006/ole">
            <mc:AlternateContent xmlns:mc="http://schemas.openxmlformats.org/markup-compatibility/2006">
              <mc:Choice xmlns:v="urn:schemas-microsoft-com:vml" Requires="v">
                <p:oleObj spid="_x0000_s3" name="位图图像" r:id="rId3" imgW="8829675" imgH="2381250" progId="Paint.Picture">
                  <p:embed/>
                </p:oleObj>
              </mc:Choice>
              <mc:Fallback>
                <p:oleObj name="位图图像" r:id="rId3" imgW="8829675" imgH="238125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3573463"/>
                        <a:ext cx="8066088" cy="217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custDataLst>
              <p:tags r:id="rId5"/>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wipe(up)">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73411"/>
                                        </p:tgtEl>
                                        <p:attrNameLst>
                                          <p:attrName>style.visibility</p:attrName>
                                        </p:attrNameLst>
                                      </p:cBhvr>
                                      <p:to>
                                        <p:strVal val="visible"/>
                                      </p:to>
                                    </p:set>
                                    <p:anim calcmode="lin" valueType="num">
                                      <p:cBhvr>
                                        <p:cTn id="12" dur="1000" fill="hold"/>
                                        <p:tgtEl>
                                          <p:spTgt spid="273411"/>
                                        </p:tgtEl>
                                        <p:attrNameLst>
                                          <p:attrName>ppt_w</p:attrName>
                                        </p:attrNameLst>
                                      </p:cBhvr>
                                      <p:tavLst>
                                        <p:tav tm="0">
                                          <p:val>
                                            <p:fltVal val="0"/>
                                          </p:val>
                                        </p:tav>
                                        <p:tav tm="100000">
                                          <p:val>
                                            <p:strVal val="#ppt_w"/>
                                          </p:val>
                                        </p:tav>
                                      </p:tavLst>
                                    </p:anim>
                                    <p:anim calcmode="lin" valueType="num">
                                      <p:cBhvr>
                                        <p:cTn id="13" dur="1000" fill="hold"/>
                                        <p:tgtEl>
                                          <p:spTgt spid="273411"/>
                                        </p:tgtEl>
                                        <p:attrNameLst>
                                          <p:attrName>ppt_h</p:attrName>
                                        </p:attrNameLst>
                                      </p:cBhvr>
                                      <p:tavLst>
                                        <p:tav tm="0">
                                          <p:val>
                                            <p:fltVal val="0"/>
                                          </p:val>
                                        </p:tav>
                                        <p:tav tm="100000">
                                          <p:val>
                                            <p:strVal val="#ppt_h"/>
                                          </p:val>
                                        </p:tav>
                                      </p:tavLst>
                                    </p:anim>
                                    <p:anim calcmode="lin" valueType="num">
                                      <p:cBhvr>
                                        <p:cTn id="14" dur="1000" fill="hold"/>
                                        <p:tgtEl>
                                          <p:spTgt spid="27341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734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273412"/>
                                        </p:tgtEl>
                                        <p:attrNameLst>
                                          <p:attrName>style.visibility</p:attrName>
                                        </p:attrNameLst>
                                      </p:cBhvr>
                                      <p:to>
                                        <p:strVal val="visible"/>
                                      </p:to>
                                    </p:set>
                                    <p:animEffect transition="in" filter="barn(outVertical)">
                                      <p:cBhvr>
                                        <p:cTn id="20" dur="500"/>
                                        <p:tgtEl>
                                          <p:spTgt spid="273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998220" y="768350"/>
            <a:ext cx="11044555"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dirty="0">
                <a:latin typeface="楷体_GB2312" charset="0"/>
                <a:ea typeface="楷体_GB2312" charset="0"/>
              </a:rPr>
              <a:t>电感的并联：电感并联时，等效电感的倒数等于各电感倒数之和，即</a:t>
            </a:r>
            <a:endParaRPr kumimoji="1" lang="zh-CN" altLang="en-US" sz="2800" b="1" dirty="0">
              <a:latin typeface="楷体_GB2312" charset="0"/>
              <a:ea typeface="楷体_GB2312" charset="0"/>
            </a:endParaRPr>
          </a:p>
        </p:txBody>
      </p:sp>
      <p:sp>
        <p:nvSpPr>
          <p:cNvPr id="274435" name="Text Box 3"/>
          <p:cNvSpPr txBox="1">
            <a:spLocks noChangeArrowheads="1"/>
          </p:cNvSpPr>
          <p:nvPr/>
        </p:nvSpPr>
        <p:spPr bwMode="auto">
          <a:xfrm>
            <a:off x="997585" y="4648200"/>
            <a:ext cx="10611485"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spcBef>
                <a:spcPct val="50000"/>
              </a:spcBef>
            </a:pPr>
            <a:r>
              <a:rPr kumimoji="1" lang="zh-CN" altLang="en-US" sz="2000" b="1">
                <a:latin typeface="楷体_GB2312" charset="0"/>
                <a:ea typeface="楷体_GB2312" charset="0"/>
                <a:cs typeface="楷体_GB2312" charset="0"/>
              </a:rPr>
              <a:t> </a:t>
            </a:r>
            <a:r>
              <a:rPr kumimoji="1" lang="zh-CN" altLang="en-US" sz="2800" b="1">
                <a:latin typeface="楷体_GB2312" charset="0"/>
                <a:ea typeface="楷体_GB2312" charset="0"/>
                <a:cs typeface="楷体_GB2312" charset="0"/>
              </a:rPr>
              <a:t>说明：  从电路模型上讲，电感在串联或并联之前可以假设存在一定的磁链或电流。这样，串联或并联联接后，除须计算等效电感外，还须计算等效电感的初始磁链或初始电流。 </a:t>
            </a:r>
            <a:endParaRPr kumimoji="1" lang="zh-CN" altLang="en-US" sz="2800" b="1">
              <a:latin typeface="楷体_GB2312" charset="0"/>
              <a:ea typeface="楷体_GB2312" charset="0"/>
              <a:cs typeface="楷体_GB2312" charset="0"/>
            </a:endParaRPr>
          </a:p>
        </p:txBody>
      </p:sp>
      <p:graphicFrame>
        <p:nvGraphicFramePr>
          <p:cNvPr id="274436" name="Object 4"/>
          <p:cNvGraphicFramePr>
            <a:graphicFrameLocks noChangeAspect="1"/>
          </p:cNvGraphicFramePr>
          <p:nvPr/>
        </p:nvGraphicFramePr>
        <p:xfrm>
          <a:off x="3048000" y="2667000"/>
          <a:ext cx="5372100" cy="1701800"/>
        </p:xfrm>
        <a:graphic>
          <a:graphicData uri="http://schemas.openxmlformats.org/presentationml/2006/ole">
            <mc:AlternateContent xmlns:mc="http://schemas.openxmlformats.org/markup-compatibility/2006">
              <mc:Choice xmlns:v="urn:schemas-microsoft-com:vml" Requires="v">
                <p:oleObj spid="_x0000_s2" name="位图图像" r:id="rId1" imgW="7696200" imgH="2438400" progId="Paint.Picture">
                  <p:embed/>
                </p:oleObj>
              </mc:Choice>
              <mc:Fallback>
                <p:oleObj name="位图图像" r:id="rId1" imgW="7696200" imgH="2438400" progId="Paint.Pictur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67000"/>
                        <a:ext cx="53721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4437" name="Group 5"/>
          <p:cNvGrpSpPr>
            <a:grpSpLocks noChangeAspect="1"/>
          </p:cNvGrpSpPr>
          <p:nvPr/>
        </p:nvGrpSpPr>
        <p:grpSpPr bwMode="auto">
          <a:xfrm>
            <a:off x="4038600" y="1295401"/>
            <a:ext cx="2808288" cy="841375"/>
            <a:chOff x="2304" y="576"/>
            <a:chExt cx="1769" cy="530"/>
          </a:xfrm>
        </p:grpSpPr>
        <p:sp>
          <p:nvSpPr>
            <p:cNvPr id="129031" name="AutoShape 6"/>
            <p:cNvSpPr>
              <a:spLocks noChangeAspect="1" noChangeArrowheads="1" noTextEdit="1"/>
            </p:cNvSpPr>
            <p:nvPr/>
          </p:nvSpPr>
          <p:spPr bwMode="auto">
            <a:xfrm>
              <a:off x="2304" y="576"/>
              <a:ext cx="1769"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32" name="Line 7"/>
            <p:cNvSpPr>
              <a:spLocks noChangeShapeType="1"/>
            </p:cNvSpPr>
            <p:nvPr/>
          </p:nvSpPr>
          <p:spPr bwMode="auto">
            <a:xfrm>
              <a:off x="2334" y="818"/>
              <a:ext cx="245"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033" name="Line 8"/>
            <p:cNvSpPr>
              <a:spLocks noChangeShapeType="1"/>
            </p:cNvSpPr>
            <p:nvPr/>
          </p:nvSpPr>
          <p:spPr bwMode="auto">
            <a:xfrm>
              <a:off x="2768" y="818"/>
              <a:ext cx="178"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034" name="Line 9"/>
            <p:cNvSpPr>
              <a:spLocks noChangeShapeType="1"/>
            </p:cNvSpPr>
            <p:nvPr/>
          </p:nvSpPr>
          <p:spPr bwMode="auto">
            <a:xfrm>
              <a:off x="3118" y="818"/>
              <a:ext cx="198"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035" name="Line 10"/>
            <p:cNvSpPr>
              <a:spLocks noChangeShapeType="1"/>
            </p:cNvSpPr>
            <p:nvPr/>
          </p:nvSpPr>
          <p:spPr bwMode="auto">
            <a:xfrm>
              <a:off x="3799" y="818"/>
              <a:ext cx="233" cy="1"/>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036" name="Rectangle 11"/>
            <p:cNvSpPr>
              <a:spLocks noChangeArrowheads="1"/>
            </p:cNvSpPr>
            <p:nvPr/>
          </p:nvSpPr>
          <p:spPr bwMode="auto">
            <a:xfrm>
              <a:off x="3920" y="956"/>
              <a:ext cx="6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1300" i="1">
                  <a:solidFill>
                    <a:srgbClr val="000000"/>
                  </a:solidFill>
                  <a:latin typeface="Times New Roman" panose="02020503050405090304" pitchFamily="18" charset="0"/>
                  <a:ea typeface="宋体" pitchFamily="2" charset="-122"/>
                </a:rPr>
                <a:t>N</a:t>
              </a:r>
              <a:endParaRPr lang="en-US" altLang="zh-CN">
                <a:ea typeface="宋体" pitchFamily="2" charset="-122"/>
              </a:endParaRPr>
            </a:p>
          </p:txBody>
        </p:sp>
        <p:sp>
          <p:nvSpPr>
            <p:cNvPr id="129037" name="Rectangle 12"/>
            <p:cNvSpPr>
              <a:spLocks noChangeArrowheads="1"/>
            </p:cNvSpPr>
            <p:nvPr/>
          </p:nvSpPr>
          <p:spPr bwMode="auto">
            <a:xfrm>
              <a:off x="2448" y="956"/>
              <a:ext cx="9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1300" i="1">
                  <a:solidFill>
                    <a:srgbClr val="000000"/>
                  </a:solidFill>
                  <a:latin typeface="Times New Roman" panose="02020503050405090304" pitchFamily="18" charset="0"/>
                  <a:ea typeface="宋体" pitchFamily="2" charset="-122"/>
                </a:rPr>
                <a:t>eq</a:t>
              </a:r>
              <a:endParaRPr lang="en-US" altLang="zh-CN">
                <a:ea typeface="宋体" pitchFamily="2" charset="-122"/>
              </a:endParaRPr>
            </a:p>
          </p:txBody>
        </p:sp>
        <p:sp>
          <p:nvSpPr>
            <p:cNvPr id="129038" name="Rectangle 13"/>
            <p:cNvSpPr>
              <a:spLocks noChangeArrowheads="1"/>
            </p:cNvSpPr>
            <p:nvPr/>
          </p:nvSpPr>
          <p:spPr bwMode="auto">
            <a:xfrm>
              <a:off x="3817" y="843"/>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i="1">
                  <a:solidFill>
                    <a:srgbClr val="000000"/>
                  </a:solidFill>
                  <a:latin typeface="Times New Roman" panose="02020503050405090304" pitchFamily="18" charset="0"/>
                  <a:ea typeface="宋体" pitchFamily="2" charset="-122"/>
                </a:rPr>
                <a:t>L</a:t>
              </a:r>
              <a:endParaRPr lang="en-US" altLang="zh-CN">
                <a:ea typeface="宋体" pitchFamily="2" charset="-122"/>
              </a:endParaRPr>
            </a:p>
          </p:txBody>
        </p:sp>
        <p:sp>
          <p:nvSpPr>
            <p:cNvPr id="129039" name="Rectangle 14"/>
            <p:cNvSpPr>
              <a:spLocks noChangeArrowheads="1"/>
            </p:cNvSpPr>
            <p:nvPr/>
          </p:nvSpPr>
          <p:spPr bwMode="auto">
            <a:xfrm>
              <a:off x="3136" y="843"/>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i="1">
                  <a:solidFill>
                    <a:srgbClr val="000000"/>
                  </a:solidFill>
                  <a:latin typeface="Times New Roman" panose="02020503050405090304" pitchFamily="18" charset="0"/>
                  <a:ea typeface="宋体" pitchFamily="2" charset="-122"/>
                </a:rPr>
                <a:t>L</a:t>
              </a:r>
              <a:endParaRPr lang="en-US" altLang="zh-CN">
                <a:ea typeface="宋体" pitchFamily="2" charset="-122"/>
              </a:endParaRPr>
            </a:p>
          </p:txBody>
        </p:sp>
        <p:sp>
          <p:nvSpPr>
            <p:cNvPr id="129040" name="Rectangle 15"/>
            <p:cNvSpPr>
              <a:spLocks noChangeArrowheads="1"/>
            </p:cNvSpPr>
            <p:nvPr/>
          </p:nvSpPr>
          <p:spPr bwMode="auto">
            <a:xfrm>
              <a:off x="2786" y="843"/>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i="1">
                  <a:solidFill>
                    <a:srgbClr val="000000"/>
                  </a:solidFill>
                  <a:latin typeface="Times New Roman" panose="02020503050405090304" pitchFamily="18" charset="0"/>
                  <a:ea typeface="宋体" pitchFamily="2" charset="-122"/>
                </a:rPr>
                <a:t>L</a:t>
              </a:r>
              <a:endParaRPr lang="en-US" altLang="zh-CN">
                <a:ea typeface="宋体" pitchFamily="2" charset="-122"/>
              </a:endParaRPr>
            </a:p>
          </p:txBody>
        </p:sp>
        <p:sp>
          <p:nvSpPr>
            <p:cNvPr id="129041" name="Rectangle 16"/>
            <p:cNvSpPr>
              <a:spLocks noChangeArrowheads="1"/>
            </p:cNvSpPr>
            <p:nvPr/>
          </p:nvSpPr>
          <p:spPr bwMode="auto">
            <a:xfrm>
              <a:off x="2352" y="843"/>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i="1">
                  <a:solidFill>
                    <a:srgbClr val="000000"/>
                  </a:solidFill>
                  <a:latin typeface="Times New Roman" panose="02020503050405090304" pitchFamily="18" charset="0"/>
                  <a:ea typeface="宋体" pitchFamily="2" charset="-122"/>
                </a:rPr>
                <a:t>L</a:t>
              </a:r>
              <a:endParaRPr lang="en-US" altLang="zh-CN">
                <a:ea typeface="宋体" pitchFamily="2" charset="-122"/>
              </a:endParaRPr>
            </a:p>
          </p:txBody>
        </p:sp>
        <p:sp>
          <p:nvSpPr>
            <p:cNvPr id="129042" name="Rectangle 17"/>
            <p:cNvSpPr>
              <a:spLocks noChangeArrowheads="1"/>
            </p:cNvSpPr>
            <p:nvPr/>
          </p:nvSpPr>
          <p:spPr bwMode="auto">
            <a:xfrm>
              <a:off x="3871" y="58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Times New Roman" panose="02020503050405090304" pitchFamily="18" charset="0"/>
                  <a:ea typeface="宋体" pitchFamily="2" charset="-122"/>
                </a:rPr>
                <a:t>1</a:t>
              </a:r>
              <a:endParaRPr lang="en-US" altLang="zh-CN">
                <a:ea typeface="宋体" pitchFamily="2" charset="-122"/>
              </a:endParaRPr>
            </a:p>
          </p:txBody>
        </p:sp>
        <p:sp>
          <p:nvSpPr>
            <p:cNvPr id="129043" name="Rectangle 18"/>
            <p:cNvSpPr>
              <a:spLocks noChangeArrowheads="1"/>
            </p:cNvSpPr>
            <p:nvPr/>
          </p:nvSpPr>
          <p:spPr bwMode="auto">
            <a:xfrm>
              <a:off x="3172" y="58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Times New Roman" panose="02020503050405090304" pitchFamily="18" charset="0"/>
                  <a:ea typeface="宋体" pitchFamily="2" charset="-122"/>
                </a:rPr>
                <a:t>1</a:t>
              </a:r>
              <a:endParaRPr lang="en-US" altLang="zh-CN">
                <a:ea typeface="宋体" pitchFamily="2" charset="-122"/>
              </a:endParaRPr>
            </a:p>
          </p:txBody>
        </p:sp>
        <p:sp>
          <p:nvSpPr>
            <p:cNvPr id="129044" name="Rectangle 19"/>
            <p:cNvSpPr>
              <a:spLocks noChangeArrowheads="1"/>
            </p:cNvSpPr>
            <p:nvPr/>
          </p:nvSpPr>
          <p:spPr bwMode="auto">
            <a:xfrm>
              <a:off x="2812" y="58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Times New Roman" panose="02020503050405090304" pitchFamily="18" charset="0"/>
                  <a:ea typeface="宋体" pitchFamily="2" charset="-122"/>
                </a:rPr>
                <a:t>1</a:t>
              </a:r>
              <a:endParaRPr lang="en-US" altLang="zh-CN">
                <a:ea typeface="宋体" pitchFamily="2" charset="-122"/>
              </a:endParaRPr>
            </a:p>
          </p:txBody>
        </p:sp>
        <p:sp>
          <p:nvSpPr>
            <p:cNvPr id="129045" name="Rectangle 20"/>
            <p:cNvSpPr>
              <a:spLocks noChangeArrowheads="1"/>
            </p:cNvSpPr>
            <p:nvPr/>
          </p:nvSpPr>
          <p:spPr bwMode="auto">
            <a:xfrm>
              <a:off x="2412" y="58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Times New Roman" panose="02020503050405090304" pitchFamily="18" charset="0"/>
                  <a:ea typeface="宋体" pitchFamily="2" charset="-122"/>
                </a:rPr>
                <a:t>1</a:t>
              </a:r>
              <a:endParaRPr lang="en-US" altLang="zh-CN">
                <a:ea typeface="宋体" pitchFamily="2" charset="-122"/>
              </a:endParaRPr>
            </a:p>
          </p:txBody>
        </p:sp>
        <p:sp>
          <p:nvSpPr>
            <p:cNvPr id="129046" name="Rectangle 21"/>
            <p:cNvSpPr>
              <a:spLocks noChangeArrowheads="1"/>
            </p:cNvSpPr>
            <p:nvPr/>
          </p:nvSpPr>
          <p:spPr bwMode="auto">
            <a:xfrm>
              <a:off x="3234" y="956"/>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1300">
                  <a:solidFill>
                    <a:srgbClr val="000000"/>
                  </a:solidFill>
                  <a:latin typeface="Times New Roman" panose="02020503050405090304" pitchFamily="18" charset="0"/>
                  <a:ea typeface="宋体" pitchFamily="2" charset="-122"/>
                </a:rPr>
                <a:t>2</a:t>
              </a:r>
              <a:endParaRPr lang="en-US" altLang="zh-CN">
                <a:ea typeface="宋体" pitchFamily="2" charset="-122"/>
              </a:endParaRPr>
            </a:p>
          </p:txBody>
        </p:sp>
        <p:sp>
          <p:nvSpPr>
            <p:cNvPr id="129047" name="Rectangle 22"/>
            <p:cNvSpPr>
              <a:spLocks noChangeArrowheads="1"/>
            </p:cNvSpPr>
            <p:nvPr/>
          </p:nvSpPr>
          <p:spPr bwMode="auto">
            <a:xfrm>
              <a:off x="2872" y="956"/>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1300">
                  <a:solidFill>
                    <a:srgbClr val="000000"/>
                  </a:solidFill>
                  <a:latin typeface="Times New Roman" panose="02020503050405090304" pitchFamily="18" charset="0"/>
                  <a:ea typeface="宋体" pitchFamily="2" charset="-122"/>
                </a:rPr>
                <a:t>1</a:t>
              </a:r>
              <a:endParaRPr lang="en-US" altLang="zh-CN">
                <a:ea typeface="宋体" pitchFamily="2" charset="-122"/>
              </a:endParaRPr>
            </a:p>
          </p:txBody>
        </p:sp>
        <p:sp>
          <p:nvSpPr>
            <p:cNvPr id="129048" name="Rectangle 23"/>
            <p:cNvSpPr>
              <a:spLocks noChangeArrowheads="1"/>
            </p:cNvSpPr>
            <p:nvPr/>
          </p:nvSpPr>
          <p:spPr bwMode="auto">
            <a:xfrm>
              <a:off x="3664" y="681"/>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9049" name="Rectangle 24"/>
            <p:cNvSpPr>
              <a:spLocks noChangeArrowheads="1"/>
            </p:cNvSpPr>
            <p:nvPr/>
          </p:nvSpPr>
          <p:spPr bwMode="auto">
            <a:xfrm>
              <a:off x="3352" y="681"/>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9050" name="Rectangle 25"/>
            <p:cNvSpPr>
              <a:spLocks noChangeArrowheads="1"/>
            </p:cNvSpPr>
            <p:nvPr/>
          </p:nvSpPr>
          <p:spPr bwMode="auto">
            <a:xfrm>
              <a:off x="2983" y="681"/>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9051" name="Rectangle 26"/>
            <p:cNvSpPr>
              <a:spLocks noChangeArrowheads="1"/>
            </p:cNvSpPr>
            <p:nvPr/>
          </p:nvSpPr>
          <p:spPr bwMode="auto">
            <a:xfrm>
              <a:off x="2626" y="681"/>
              <a:ext cx="1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Symbol" panose="05050102010706020507" pitchFamily="18" charset="2"/>
                  <a:ea typeface="宋体" pitchFamily="2" charset="-122"/>
                </a:rPr>
                <a:t>=</a:t>
              </a:r>
              <a:endParaRPr lang="en-US" altLang="zh-CN">
                <a:ea typeface="宋体" pitchFamily="2" charset="-122"/>
              </a:endParaRPr>
            </a:p>
          </p:txBody>
        </p:sp>
        <p:sp>
          <p:nvSpPr>
            <p:cNvPr id="129052" name="Rectangle 27"/>
            <p:cNvSpPr>
              <a:spLocks noChangeArrowheads="1"/>
            </p:cNvSpPr>
            <p:nvPr/>
          </p:nvSpPr>
          <p:spPr bwMode="auto">
            <a:xfrm>
              <a:off x="3468" y="719"/>
              <a:ext cx="1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300">
                  <a:solidFill>
                    <a:srgbClr val="000000"/>
                  </a:solidFill>
                  <a:latin typeface="MT Extra" panose="05050102010205020202" pitchFamily="18" charset="2"/>
                  <a:ea typeface="宋体" pitchFamily="2" charset="-122"/>
                </a:rPr>
                <a:t>L</a:t>
              </a:r>
              <a:endParaRPr lang="en-US" altLang="zh-CN">
                <a:ea typeface="宋体" pitchFamily="2" charset="-122"/>
              </a:endParaRPr>
            </a:p>
          </p:txBody>
        </p:sp>
      </p:grpSp>
      <p:sp>
        <p:nvSpPr>
          <p:cNvPr id="3" name="灯片编号占位符 2"/>
          <p:cNvSpPr>
            <a:spLocks noGrp="1"/>
          </p:cNvSpPr>
          <p:nvPr>
            <p:ph type="sldNum" sz="quarter" idx="12"/>
            <p:custDataLst>
              <p:tags r:id="rId3"/>
            </p:custDataLst>
          </p:nvPr>
        </p:nvSpPr>
        <p:spPr/>
        <p:txBody>
          <a:bodyPr/>
          <a:lstStyle/>
          <a:p>
            <a:pPr>
              <a:defRPr/>
            </a:pPr>
            <a:fld id="{7F123016-8A5F-4B99-B63A-151741210C87}" type="slidenum">
              <a:rPr lang="zh-CN" altLang="en-US"/>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4434"/>
                                        </p:tgtEl>
                                        <p:attrNameLst>
                                          <p:attrName>style.visibility</p:attrName>
                                        </p:attrNameLst>
                                      </p:cBhvr>
                                      <p:to>
                                        <p:strVal val="visible"/>
                                      </p:to>
                                    </p:set>
                                    <p:animEffect transition="in" filter="wipe(left)">
                                      <p:cBhvr>
                                        <p:cTn id="7" dur="500"/>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4437"/>
                                        </p:tgtEl>
                                        <p:attrNameLst>
                                          <p:attrName>style.visibility</p:attrName>
                                        </p:attrNameLst>
                                      </p:cBhvr>
                                      <p:to>
                                        <p:strVal val="visible"/>
                                      </p:to>
                                    </p:set>
                                    <p:animEffect transition="in" filter="wipe(left)">
                                      <p:cBhvr>
                                        <p:cTn id="12" dur="500"/>
                                        <p:tgtEl>
                                          <p:spTgt spid="27443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74436"/>
                                        </p:tgtEl>
                                        <p:attrNameLst>
                                          <p:attrName>style.visibility</p:attrName>
                                        </p:attrNameLst>
                                      </p:cBhvr>
                                      <p:to>
                                        <p:strVal val="visible"/>
                                      </p:to>
                                    </p:set>
                                    <p:animEffect transition="in" filter="barn(outVertical)">
                                      <p:cBhvr>
                                        <p:cTn id="17" dur="500"/>
                                        <p:tgtEl>
                                          <p:spTgt spid="2744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4435"/>
                                        </p:tgtEl>
                                        <p:attrNameLst>
                                          <p:attrName>style.visibility</p:attrName>
                                        </p:attrNameLst>
                                      </p:cBhvr>
                                      <p:to>
                                        <p:strVal val="visible"/>
                                      </p:to>
                                    </p:set>
                                    <p:animEffect transition="in" filter="dissolve">
                                      <p:cBhvr>
                                        <p:cTn id="22" dur="500"/>
                                        <p:tgtEl>
                                          <p:spTgt spid="274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utoUpdateAnimBg="0"/>
      <p:bldP spid="274435"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3122930" y="871220"/>
            <a:ext cx="5946140" cy="3901440"/>
          </a:xfrm>
          <a:prstGeom prst="rect">
            <a:avLst/>
          </a:prstGeom>
        </p:spPr>
      </p:pic>
      <p:sp>
        <p:nvSpPr>
          <p:cNvPr id="6" name="Text Box 2"/>
          <p:cNvSpPr txBox="1">
            <a:spLocks noChangeArrowheads="1"/>
          </p:cNvSpPr>
          <p:nvPr/>
        </p:nvSpPr>
        <p:spPr bwMode="auto">
          <a:xfrm>
            <a:off x="4084955" y="5356225"/>
            <a:ext cx="4022725"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dirty="0">
                <a:latin typeface="楷体_GB2312" charset="0"/>
                <a:ea typeface="楷体_GB2312" charset="0"/>
                <a:cs typeface="楷体_GB2312" charset="0"/>
              </a:rPr>
              <a:t>求解</a:t>
            </a:r>
            <a:r>
              <a:rPr kumimoji="1" lang="en-US" altLang="zh-CN" sz="2800" b="1" dirty="0">
                <a:latin typeface="楷体_GB2312" charset="0"/>
                <a:ea typeface="楷体_GB2312" charset="0"/>
                <a:cs typeface="楷体_GB2312" charset="0"/>
              </a:rPr>
              <a:t>AB</a:t>
            </a:r>
            <a:r>
              <a:rPr kumimoji="1" lang="zh-CN" altLang="en-US" sz="2800" b="1" dirty="0">
                <a:latin typeface="楷体_GB2312" charset="0"/>
                <a:ea typeface="楷体_GB2312" charset="0"/>
                <a:cs typeface="楷体_GB2312" charset="0"/>
              </a:rPr>
              <a:t>两端等效电感</a:t>
            </a:r>
            <a:endParaRPr kumimoji="1" lang="zh-CN" altLang="en-US" sz="2800" b="1" dirty="0">
              <a:latin typeface="楷体_GB2312" charset="0"/>
              <a:ea typeface="楷体_GB2312" charset="0"/>
              <a:cs typeface="楷体_GB2312" charset="0"/>
            </a:endParaRPr>
          </a:p>
        </p:txBody>
      </p:sp>
      <p:sp>
        <p:nvSpPr>
          <p:cNvPr id="3" name="灯片编号占位符 2"/>
          <p:cNvSpPr>
            <a:spLocks noGrp="1"/>
          </p:cNvSpPr>
          <p:nvPr>
            <p:ph type="sldNum" sz="quarter" idx="12"/>
            <p:custDataLst>
              <p:tags r:id="rId2"/>
            </p:custDataLst>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1919288" y="1425893"/>
            <a:ext cx="45720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lang="en-US" altLang="zh-CN" sz="2800" b="1">
                <a:ea typeface="楷体_GB2312" pitchFamily="1" charset="-122"/>
              </a:rPr>
              <a:t>&lt;1&gt;.</a:t>
            </a:r>
            <a:r>
              <a:rPr lang="zh-CN" altLang="en-US" sz="2800" b="1">
                <a:ea typeface="楷体_GB2312" pitchFamily="1" charset="-122"/>
              </a:rPr>
              <a:t>电容构成原理</a:t>
            </a:r>
            <a:endParaRPr lang="zh-CN" altLang="en-US" sz="2800" b="1">
              <a:ea typeface="楷体_GB2312" pitchFamily="1" charset="-122"/>
            </a:endParaRPr>
          </a:p>
        </p:txBody>
      </p:sp>
      <p:grpSp>
        <p:nvGrpSpPr>
          <p:cNvPr id="133123" name="Group 3"/>
          <p:cNvGrpSpPr/>
          <p:nvPr/>
        </p:nvGrpSpPr>
        <p:grpSpPr bwMode="auto">
          <a:xfrm>
            <a:off x="3122614" y="2732406"/>
            <a:ext cx="5576887" cy="3660775"/>
            <a:chOff x="1144" y="912"/>
            <a:chExt cx="3513" cy="2306"/>
          </a:xfrm>
        </p:grpSpPr>
        <p:graphicFrame>
          <p:nvGraphicFramePr>
            <p:cNvPr id="7173" name="Object 4"/>
            <p:cNvGraphicFramePr>
              <a:graphicFrameLocks noChangeAspect="1"/>
            </p:cNvGraphicFramePr>
            <p:nvPr/>
          </p:nvGraphicFramePr>
          <p:xfrm>
            <a:off x="1144" y="2021"/>
            <a:ext cx="1536" cy="1197"/>
          </p:xfrm>
          <a:graphic>
            <a:graphicData uri="http://schemas.openxmlformats.org/presentationml/2006/ole">
              <mc:AlternateContent xmlns:mc="http://schemas.openxmlformats.org/markup-compatibility/2006">
                <mc:Choice xmlns:v="urn:schemas-microsoft-com:vml" Requires="v">
                  <p:oleObj spid="_x0000_s2" name="Visio" r:id="rId1" imgW="715010" imgH="514985" progId="Visio.Drawing.6">
                    <p:embed/>
                  </p:oleObj>
                </mc:Choice>
                <mc:Fallback>
                  <p:oleObj name="Visio" r:id="rId1" imgW="715010" imgH="514985" progId="Visio.Drawing.6">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 y="2021"/>
                          <a:ext cx="1536" cy="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4" name="Group 5"/>
            <p:cNvGrpSpPr/>
            <p:nvPr/>
          </p:nvGrpSpPr>
          <p:grpSpPr bwMode="auto">
            <a:xfrm>
              <a:off x="1296" y="912"/>
              <a:ext cx="3361" cy="2043"/>
              <a:chOff x="1296" y="912"/>
              <a:chExt cx="3361" cy="2043"/>
            </a:xfrm>
          </p:grpSpPr>
          <p:grpSp>
            <p:nvGrpSpPr>
              <p:cNvPr id="7175" name="Group 6"/>
              <p:cNvGrpSpPr/>
              <p:nvPr/>
            </p:nvGrpSpPr>
            <p:grpSpPr bwMode="auto">
              <a:xfrm>
                <a:off x="1296" y="1008"/>
                <a:ext cx="3216" cy="1947"/>
                <a:chOff x="1296" y="1008"/>
                <a:chExt cx="3216" cy="1947"/>
              </a:xfrm>
            </p:grpSpPr>
            <p:sp>
              <p:nvSpPr>
                <p:cNvPr id="7178" name="AutoShape 7"/>
                <p:cNvSpPr>
                  <a:spLocks noChangeAspect="1" noChangeArrowheads="1" noTextEdit="1"/>
                </p:cNvSpPr>
                <p:nvPr/>
              </p:nvSpPr>
              <p:spPr bwMode="auto">
                <a:xfrm>
                  <a:off x="1296" y="1008"/>
                  <a:ext cx="3216" cy="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79" name="Freeform 8"/>
                <p:cNvSpPr/>
                <p:nvPr/>
              </p:nvSpPr>
              <p:spPr bwMode="auto">
                <a:xfrm>
                  <a:off x="2160" y="1632"/>
                  <a:ext cx="1658" cy="451"/>
                </a:xfrm>
                <a:custGeom>
                  <a:avLst/>
                  <a:gdLst>
                    <a:gd name="T0" fmla="*/ 603 w 1658"/>
                    <a:gd name="T1" fmla="*/ 0 h 451"/>
                    <a:gd name="T2" fmla="*/ 0 w 1658"/>
                    <a:gd name="T3" fmla="*/ 451 h 451"/>
                    <a:gd name="T4" fmla="*/ 1207 w 1658"/>
                    <a:gd name="T5" fmla="*/ 451 h 451"/>
                    <a:gd name="T6" fmla="*/ 1658 w 1658"/>
                    <a:gd name="T7" fmla="*/ 0 h 451"/>
                    <a:gd name="T8" fmla="*/ 603 w 1658"/>
                    <a:gd name="T9" fmla="*/ 0 h 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8" h="451">
                      <a:moveTo>
                        <a:pt x="603" y="0"/>
                      </a:moveTo>
                      <a:lnTo>
                        <a:pt x="0" y="451"/>
                      </a:lnTo>
                      <a:lnTo>
                        <a:pt x="1207" y="451"/>
                      </a:lnTo>
                      <a:lnTo>
                        <a:pt x="1658" y="0"/>
                      </a:lnTo>
                      <a:lnTo>
                        <a:pt x="603" y="0"/>
                      </a:lnTo>
                      <a:close/>
                    </a:path>
                  </a:pathLst>
                </a:custGeom>
                <a:solidFill>
                  <a:srgbClr val="FFFFFF"/>
                </a:solidFill>
                <a:ln w="9525">
                  <a:solidFill>
                    <a:schemeClr val="tx2"/>
                  </a:solidFill>
                  <a:round/>
                </a:ln>
              </p:spPr>
              <p:txBody>
                <a:bodyPr/>
                <a:lstStyle/>
                <a:p>
                  <a:endParaRPr lang="zh-CN" altLang="en-US"/>
                </a:p>
              </p:txBody>
            </p:sp>
            <p:sp>
              <p:nvSpPr>
                <p:cNvPr id="7180" name="Freeform 9"/>
                <p:cNvSpPr/>
                <p:nvPr/>
              </p:nvSpPr>
              <p:spPr bwMode="auto">
                <a:xfrm>
                  <a:off x="2172" y="1629"/>
                  <a:ext cx="1658" cy="451"/>
                </a:xfrm>
                <a:custGeom>
                  <a:avLst/>
                  <a:gdLst>
                    <a:gd name="T0" fmla="*/ 603 w 1658"/>
                    <a:gd name="T1" fmla="*/ 0 h 451"/>
                    <a:gd name="T2" fmla="*/ 0 w 1658"/>
                    <a:gd name="T3" fmla="*/ 451 h 451"/>
                    <a:gd name="T4" fmla="*/ 1207 w 1658"/>
                    <a:gd name="T5" fmla="*/ 451 h 451"/>
                    <a:gd name="T6" fmla="*/ 1658 w 1658"/>
                    <a:gd name="T7" fmla="*/ 0 h 451"/>
                    <a:gd name="T8" fmla="*/ 603 w 1658"/>
                    <a:gd name="T9" fmla="*/ 0 h 4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8" h="451">
                      <a:moveTo>
                        <a:pt x="603" y="0"/>
                      </a:moveTo>
                      <a:lnTo>
                        <a:pt x="0" y="451"/>
                      </a:lnTo>
                      <a:lnTo>
                        <a:pt x="1207" y="451"/>
                      </a:lnTo>
                      <a:lnTo>
                        <a:pt x="1658" y="0"/>
                      </a:lnTo>
                      <a:lnTo>
                        <a:pt x="603" y="0"/>
                      </a:lnTo>
                      <a:close/>
                    </a:path>
                  </a:pathLst>
                </a:custGeom>
                <a:noFill/>
                <a:ln w="31750" cap="rnd">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1" name="Rectangle 10"/>
                <p:cNvSpPr>
                  <a:spLocks noChangeArrowheads="1"/>
                </p:cNvSpPr>
                <p:nvPr/>
              </p:nvSpPr>
              <p:spPr bwMode="auto">
                <a:xfrm>
                  <a:off x="2172" y="2080"/>
                  <a:ext cx="1207" cy="1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7182" name="Rectangle 11"/>
                <p:cNvSpPr>
                  <a:spLocks noChangeArrowheads="1"/>
                </p:cNvSpPr>
                <p:nvPr/>
              </p:nvSpPr>
              <p:spPr bwMode="auto">
                <a:xfrm>
                  <a:off x="2172" y="2080"/>
                  <a:ext cx="1207" cy="150"/>
                </a:xfrm>
                <a:prstGeom prst="rect">
                  <a:avLst/>
                </a:prstGeom>
                <a:noFill/>
                <a:ln w="19050"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lang="zh-CN" altLang="en-US">
                    <a:ea typeface="宋体" pitchFamily="2" charset="-122"/>
                  </a:endParaRPr>
                </a:p>
              </p:txBody>
            </p:sp>
            <p:sp>
              <p:nvSpPr>
                <p:cNvPr id="7183" name="Line 12"/>
                <p:cNvSpPr>
                  <a:spLocks noChangeShapeType="1"/>
                </p:cNvSpPr>
                <p:nvPr/>
              </p:nvSpPr>
              <p:spPr bwMode="auto">
                <a:xfrm>
                  <a:off x="1644" y="2080"/>
                  <a:ext cx="453" cy="1"/>
                </a:xfrm>
                <a:prstGeom prst="line">
                  <a:avLst/>
                </a:prstGeom>
                <a:noFill/>
                <a:ln w="19050"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4" name="Line 13"/>
                <p:cNvSpPr>
                  <a:spLocks noChangeShapeType="1"/>
                </p:cNvSpPr>
                <p:nvPr/>
              </p:nvSpPr>
              <p:spPr bwMode="auto">
                <a:xfrm flipH="1">
                  <a:off x="1644" y="2281"/>
                  <a:ext cx="453" cy="1"/>
                </a:xfrm>
                <a:prstGeom prst="line">
                  <a:avLst/>
                </a:prstGeom>
                <a:noFill/>
                <a:ln w="19050"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5" name="Rectangle 14"/>
                <p:cNvSpPr>
                  <a:spLocks noChangeArrowheads="1"/>
                </p:cNvSpPr>
                <p:nvPr/>
              </p:nvSpPr>
              <p:spPr bwMode="auto">
                <a:xfrm>
                  <a:off x="1680" y="1824"/>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1900" i="1">
                      <a:solidFill>
                        <a:srgbClr val="000000"/>
                      </a:solidFill>
                      <a:latin typeface="Times New Roman" panose="02020503050405090304" pitchFamily="18" charset="0"/>
                      <a:ea typeface="宋体" pitchFamily="2" charset="-122"/>
                    </a:rPr>
                    <a:t>d</a:t>
                  </a:r>
                  <a:endParaRPr lang="en-US" altLang="zh-CN">
                    <a:ea typeface="宋体" pitchFamily="2" charset="-122"/>
                  </a:endParaRPr>
                </a:p>
              </p:txBody>
            </p:sp>
            <p:sp>
              <p:nvSpPr>
                <p:cNvPr id="7186" name="Line 15"/>
                <p:cNvSpPr>
                  <a:spLocks noChangeShapeType="1"/>
                </p:cNvSpPr>
                <p:nvPr/>
              </p:nvSpPr>
              <p:spPr bwMode="auto">
                <a:xfrm>
                  <a:off x="2097" y="1554"/>
                  <a:ext cx="363" cy="181"/>
                </a:xfrm>
                <a:prstGeom prst="line">
                  <a:avLst/>
                </a:prstGeom>
                <a:noFill/>
                <a:ln w="19050"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7" name="Freeform 16"/>
                <p:cNvSpPr/>
                <p:nvPr/>
              </p:nvSpPr>
              <p:spPr bwMode="auto">
                <a:xfrm>
                  <a:off x="2435" y="1698"/>
                  <a:ext cx="114" cy="81"/>
                </a:xfrm>
                <a:custGeom>
                  <a:avLst/>
                  <a:gdLst>
                    <a:gd name="T0" fmla="*/ 33 w 114"/>
                    <a:gd name="T1" fmla="*/ 0 h 81"/>
                    <a:gd name="T2" fmla="*/ 114 w 114"/>
                    <a:gd name="T3" fmla="*/ 81 h 81"/>
                    <a:gd name="T4" fmla="*/ 0 w 114"/>
                    <a:gd name="T5" fmla="*/ 65 h 81"/>
                    <a:gd name="T6" fmla="*/ 33 w 114"/>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 h="81">
                      <a:moveTo>
                        <a:pt x="33" y="0"/>
                      </a:moveTo>
                      <a:lnTo>
                        <a:pt x="114" y="81"/>
                      </a:lnTo>
                      <a:lnTo>
                        <a:pt x="0" y="65"/>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88" name="Rectangle 17"/>
                <p:cNvSpPr>
                  <a:spLocks noChangeArrowheads="1"/>
                </p:cNvSpPr>
                <p:nvPr/>
              </p:nvSpPr>
              <p:spPr bwMode="auto">
                <a:xfrm>
                  <a:off x="1604" y="1089"/>
                  <a:ext cx="8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2600" b="1">
                      <a:solidFill>
                        <a:srgbClr val="000000"/>
                      </a:solidFill>
                      <a:latin typeface="宋体" pitchFamily="2" charset="-122"/>
                      <a:ea typeface="宋体" pitchFamily="2" charset="-122"/>
                    </a:rPr>
                    <a:t>金属极板</a:t>
                  </a:r>
                  <a:endParaRPr lang="zh-CN" altLang="en-US">
                    <a:ea typeface="宋体" pitchFamily="2" charset="-122"/>
                  </a:endParaRPr>
                </a:p>
              </p:txBody>
            </p:sp>
            <p:sp>
              <p:nvSpPr>
                <p:cNvPr id="7189" name="Rectangle 18"/>
                <p:cNvSpPr>
                  <a:spLocks noChangeArrowheads="1"/>
                </p:cNvSpPr>
                <p:nvPr/>
              </p:nvSpPr>
              <p:spPr bwMode="auto">
                <a:xfrm>
                  <a:off x="1753" y="1326"/>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zh-CN" altLang="en-US" sz="2600" b="1">
                      <a:solidFill>
                        <a:srgbClr val="000000"/>
                      </a:solidFill>
                      <a:latin typeface="宋体" pitchFamily="2" charset="-122"/>
                      <a:ea typeface="宋体" pitchFamily="2" charset="-122"/>
                    </a:rPr>
                    <a:t>面积</a:t>
                  </a:r>
                  <a:endParaRPr lang="zh-CN" altLang="en-US">
                    <a:ea typeface="宋体" pitchFamily="2" charset="-122"/>
                  </a:endParaRPr>
                </a:p>
              </p:txBody>
            </p:sp>
            <p:sp>
              <p:nvSpPr>
                <p:cNvPr id="7190" name="Rectangle 19"/>
                <p:cNvSpPr>
                  <a:spLocks noChangeArrowheads="1"/>
                </p:cNvSpPr>
                <p:nvPr/>
              </p:nvSpPr>
              <p:spPr bwMode="auto">
                <a:xfrm>
                  <a:off x="2208" y="1296"/>
                  <a:ext cx="1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r>
                    <a:rPr lang="en-US" altLang="zh-CN" sz="2600" b="1" i="1">
                      <a:solidFill>
                        <a:srgbClr val="000000"/>
                      </a:solidFill>
                      <a:latin typeface="Times New Roman" panose="02020503050405090304" pitchFamily="18" charset="0"/>
                      <a:ea typeface="宋体" pitchFamily="2" charset="-122"/>
                    </a:rPr>
                    <a:t>A</a:t>
                  </a:r>
                  <a:endParaRPr lang="en-US" altLang="zh-CN">
                    <a:ea typeface="宋体" pitchFamily="2" charset="-122"/>
                  </a:endParaRPr>
                </a:p>
              </p:txBody>
            </p:sp>
            <p:sp>
              <p:nvSpPr>
                <p:cNvPr id="7191" name="Freeform 20"/>
                <p:cNvSpPr/>
                <p:nvPr/>
              </p:nvSpPr>
              <p:spPr bwMode="auto">
                <a:xfrm>
                  <a:off x="3360" y="1632"/>
                  <a:ext cx="451" cy="601"/>
                </a:xfrm>
                <a:custGeom>
                  <a:avLst/>
                  <a:gdLst>
                    <a:gd name="T0" fmla="*/ 451 w 451"/>
                    <a:gd name="T1" fmla="*/ 0 h 601"/>
                    <a:gd name="T2" fmla="*/ 0 w 451"/>
                    <a:gd name="T3" fmla="*/ 451 h 601"/>
                    <a:gd name="T4" fmla="*/ 0 w 451"/>
                    <a:gd name="T5" fmla="*/ 601 h 601"/>
                    <a:gd name="T6" fmla="*/ 451 w 451"/>
                    <a:gd name="T7" fmla="*/ 150 h 601"/>
                    <a:gd name="T8" fmla="*/ 451 w 45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601">
                      <a:moveTo>
                        <a:pt x="451" y="0"/>
                      </a:moveTo>
                      <a:lnTo>
                        <a:pt x="0" y="451"/>
                      </a:lnTo>
                      <a:lnTo>
                        <a:pt x="0" y="601"/>
                      </a:lnTo>
                      <a:lnTo>
                        <a:pt x="451" y="150"/>
                      </a:lnTo>
                      <a:lnTo>
                        <a:pt x="45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92" name="Freeform 21"/>
                <p:cNvSpPr/>
                <p:nvPr/>
              </p:nvSpPr>
              <p:spPr bwMode="auto">
                <a:xfrm>
                  <a:off x="3360" y="1632"/>
                  <a:ext cx="451" cy="601"/>
                </a:xfrm>
                <a:custGeom>
                  <a:avLst/>
                  <a:gdLst>
                    <a:gd name="T0" fmla="*/ 451 w 451"/>
                    <a:gd name="T1" fmla="*/ 0 h 601"/>
                    <a:gd name="T2" fmla="*/ 0 w 451"/>
                    <a:gd name="T3" fmla="*/ 451 h 601"/>
                    <a:gd name="T4" fmla="*/ 0 w 451"/>
                    <a:gd name="T5" fmla="*/ 601 h 601"/>
                    <a:gd name="T6" fmla="*/ 451 w 451"/>
                    <a:gd name="T7" fmla="*/ 150 h 601"/>
                    <a:gd name="T8" fmla="*/ 451 w 45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601">
                      <a:moveTo>
                        <a:pt x="451" y="0"/>
                      </a:moveTo>
                      <a:lnTo>
                        <a:pt x="0" y="451"/>
                      </a:lnTo>
                      <a:lnTo>
                        <a:pt x="0" y="601"/>
                      </a:lnTo>
                      <a:lnTo>
                        <a:pt x="451" y="150"/>
                      </a:lnTo>
                      <a:lnTo>
                        <a:pt x="451" y="0"/>
                      </a:lnTo>
                      <a:close/>
                    </a:path>
                  </a:pathLst>
                </a:custGeom>
                <a:noFill/>
                <a:ln w="19050"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3" name="Freeform 22"/>
                <p:cNvSpPr/>
                <p:nvPr/>
              </p:nvSpPr>
              <p:spPr bwMode="auto">
                <a:xfrm>
                  <a:off x="2160" y="1776"/>
                  <a:ext cx="1658" cy="451"/>
                </a:xfrm>
                <a:custGeom>
                  <a:avLst/>
                  <a:gdLst>
                    <a:gd name="T0" fmla="*/ 1658 w 1658"/>
                    <a:gd name="T1" fmla="*/ 0 h 451"/>
                    <a:gd name="T2" fmla="*/ 1207 w 1658"/>
                    <a:gd name="T3" fmla="*/ 451 h 451"/>
                    <a:gd name="T4" fmla="*/ 0 w 1658"/>
                    <a:gd name="T5" fmla="*/ 451 h 451"/>
                    <a:gd name="T6" fmla="*/ 0 60000 65536"/>
                    <a:gd name="T7" fmla="*/ 0 60000 65536"/>
                    <a:gd name="T8" fmla="*/ 0 60000 65536"/>
                  </a:gdLst>
                  <a:ahLst/>
                  <a:cxnLst>
                    <a:cxn ang="T6">
                      <a:pos x="T0" y="T1"/>
                    </a:cxn>
                    <a:cxn ang="T7">
                      <a:pos x="T2" y="T3"/>
                    </a:cxn>
                    <a:cxn ang="T8">
                      <a:pos x="T4" y="T5"/>
                    </a:cxn>
                  </a:cxnLst>
                  <a:rect l="0" t="0" r="r" b="b"/>
                  <a:pathLst>
                    <a:path w="1658" h="451">
                      <a:moveTo>
                        <a:pt x="1658" y="0"/>
                      </a:moveTo>
                      <a:lnTo>
                        <a:pt x="1207" y="451"/>
                      </a:lnTo>
                      <a:lnTo>
                        <a:pt x="0" y="451"/>
                      </a:lnTo>
                    </a:path>
                  </a:pathLst>
                </a:custGeom>
                <a:noFill/>
                <a:ln w="31750" cap="rnd">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4" name="Line 23"/>
                <p:cNvSpPr>
                  <a:spLocks noChangeShapeType="1"/>
                </p:cNvSpPr>
                <p:nvPr/>
              </p:nvSpPr>
              <p:spPr bwMode="auto">
                <a:xfrm>
                  <a:off x="1870" y="1829"/>
                  <a:ext cx="1" cy="151"/>
                </a:xfrm>
                <a:prstGeom prst="line">
                  <a:avLst/>
                </a:prstGeom>
                <a:noFill/>
                <a:ln w="19050"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5" name="Freeform 24"/>
                <p:cNvSpPr/>
                <p:nvPr/>
              </p:nvSpPr>
              <p:spPr bwMode="auto">
                <a:xfrm>
                  <a:off x="1834" y="1972"/>
                  <a:ext cx="73" cy="108"/>
                </a:xfrm>
                <a:custGeom>
                  <a:avLst/>
                  <a:gdLst>
                    <a:gd name="T0" fmla="*/ 73 w 73"/>
                    <a:gd name="T1" fmla="*/ 0 h 108"/>
                    <a:gd name="T2" fmla="*/ 36 w 73"/>
                    <a:gd name="T3" fmla="*/ 108 h 108"/>
                    <a:gd name="T4" fmla="*/ 0 w 73"/>
                    <a:gd name="T5" fmla="*/ 0 h 108"/>
                    <a:gd name="T6" fmla="*/ 73 w 73"/>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108">
                      <a:moveTo>
                        <a:pt x="73" y="0"/>
                      </a:moveTo>
                      <a:lnTo>
                        <a:pt x="36" y="108"/>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96" name="Line 25"/>
                <p:cNvSpPr>
                  <a:spLocks noChangeShapeType="1"/>
                </p:cNvSpPr>
                <p:nvPr/>
              </p:nvSpPr>
              <p:spPr bwMode="auto">
                <a:xfrm flipV="1">
                  <a:off x="1870" y="2380"/>
                  <a:ext cx="1" cy="151"/>
                </a:xfrm>
                <a:prstGeom prst="line">
                  <a:avLst/>
                </a:prstGeom>
                <a:noFill/>
                <a:ln w="19050" cap="rnd">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7" name="Freeform 26"/>
                <p:cNvSpPr/>
                <p:nvPr/>
              </p:nvSpPr>
              <p:spPr bwMode="auto">
                <a:xfrm>
                  <a:off x="1834" y="2281"/>
                  <a:ext cx="73" cy="108"/>
                </a:xfrm>
                <a:custGeom>
                  <a:avLst/>
                  <a:gdLst>
                    <a:gd name="T0" fmla="*/ 0 w 73"/>
                    <a:gd name="T1" fmla="*/ 108 h 108"/>
                    <a:gd name="T2" fmla="*/ 36 w 73"/>
                    <a:gd name="T3" fmla="*/ 0 h 108"/>
                    <a:gd name="T4" fmla="*/ 73 w 73"/>
                    <a:gd name="T5" fmla="*/ 108 h 108"/>
                    <a:gd name="T6" fmla="*/ 0 w 73"/>
                    <a:gd name="T7" fmla="*/ 108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 h="108">
                      <a:moveTo>
                        <a:pt x="0" y="108"/>
                      </a:moveTo>
                      <a:lnTo>
                        <a:pt x="36" y="0"/>
                      </a:lnTo>
                      <a:lnTo>
                        <a:pt x="73" y="108"/>
                      </a:lnTo>
                      <a:lnTo>
                        <a:pt x="0" y="10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aphicFrame>
            <p:nvGraphicFramePr>
              <p:cNvPr id="7176" name="Object 27"/>
              <p:cNvGraphicFramePr>
                <a:graphicFrameLocks noChangeAspect="1"/>
              </p:cNvGraphicFramePr>
              <p:nvPr/>
            </p:nvGraphicFramePr>
            <p:xfrm>
              <a:off x="2496" y="1632"/>
              <a:ext cx="1056" cy="1001"/>
            </p:xfrm>
            <a:graphic>
              <a:graphicData uri="http://schemas.openxmlformats.org/presentationml/2006/ole">
                <mc:AlternateContent xmlns:mc="http://schemas.openxmlformats.org/markup-compatibility/2006">
                  <mc:Choice xmlns:v="urn:schemas-microsoft-com:vml" Requires="v">
                    <p:oleObj spid="_x0000_s3" name="Visio" r:id="rId3" imgW="586105" imgH="560070" progId="Visio.Drawing.6">
                      <p:embed/>
                    </p:oleObj>
                  </mc:Choice>
                  <mc:Fallback>
                    <p:oleObj name="Visio" r:id="rId3" imgW="586105" imgH="560070" progId="Visio.Drawing.6">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1632"/>
                            <a:ext cx="1056" cy="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28"/>
              <p:cNvGraphicFramePr>
                <a:graphicFrameLocks noChangeAspect="1"/>
              </p:cNvGraphicFramePr>
              <p:nvPr/>
            </p:nvGraphicFramePr>
            <p:xfrm>
              <a:off x="2976" y="912"/>
              <a:ext cx="1681" cy="1728"/>
            </p:xfrm>
            <a:graphic>
              <a:graphicData uri="http://schemas.openxmlformats.org/presentationml/2006/ole">
                <mc:AlternateContent xmlns:mc="http://schemas.openxmlformats.org/markup-compatibility/2006">
                  <mc:Choice xmlns:v="urn:schemas-microsoft-com:vml" Requires="v">
                    <p:oleObj spid="_x0000_s4" name="Visio" r:id="rId5" imgW="836930" imgH="862965" progId="Visio.Drawing.6">
                      <p:embed/>
                    </p:oleObj>
                  </mc:Choice>
                  <mc:Fallback>
                    <p:oleObj name="Visio" r:id="rId5" imgW="836930" imgH="862965" progId="Visio.Drawing.6">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2976" y="912"/>
                            <a:ext cx="1681"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5" name="Rectangle 8">
            <a:hlinkClick r:id="rId7" action="ppaction://hlinksldjump"/>
          </p:cNvPr>
          <p:cNvSpPr>
            <a:spLocks noChangeArrowheads="1"/>
          </p:cNvSpPr>
          <p:nvPr/>
        </p:nvSpPr>
        <p:spPr bwMode="auto">
          <a:xfrm>
            <a:off x="1573214" y="573138"/>
            <a:ext cx="75596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en-US" altLang="zh-CN" sz="3200" dirty="0">
                <a:latin typeface="黑体" pitchFamily="49" charset="-122"/>
                <a:ea typeface="黑体" pitchFamily="49" charset="-122"/>
              </a:rPr>
              <a:t>1.2.3 </a:t>
            </a:r>
            <a:r>
              <a:rPr lang="zh-CN" altLang="en-US" sz="3200" dirty="0">
                <a:latin typeface="黑体" pitchFamily="49" charset="-122"/>
                <a:ea typeface="黑体" pitchFamily="49" charset="-122"/>
              </a:rPr>
              <a:t>电容元件</a:t>
            </a:r>
            <a:endParaRPr lang="zh-CN" altLang="en-US" sz="3200" dirty="0">
              <a:latin typeface="黑体" pitchFamily="49" charset="-122"/>
              <a:ea typeface="黑体" pitchFamily="49" charset="-122"/>
            </a:endParaRPr>
          </a:p>
        </p:txBody>
      </p:sp>
      <p:sp>
        <p:nvSpPr>
          <p:cNvPr id="6" name="灯片编号占位符 5"/>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p:nvPr/>
        </p:nvGrpSpPr>
        <p:grpSpPr bwMode="auto">
          <a:xfrm>
            <a:off x="2711451" y="694374"/>
            <a:ext cx="1438275" cy="2408237"/>
            <a:chOff x="672" y="432"/>
            <a:chExt cx="906" cy="1517"/>
          </a:xfrm>
        </p:grpSpPr>
        <p:pic>
          <p:nvPicPr>
            <p:cNvPr id="8204" name="Picture 3" descr="P_105240">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432"/>
              <a:ext cx="906"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5" name="Text Box 4"/>
            <p:cNvSpPr txBox="1">
              <a:spLocks noChangeArrowheads="1"/>
            </p:cNvSpPr>
            <p:nvPr/>
          </p:nvSpPr>
          <p:spPr bwMode="auto">
            <a:xfrm>
              <a:off x="672" y="1776"/>
              <a:ext cx="76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200">
                  <a:solidFill>
                    <a:srgbClr val="000000"/>
                  </a:solidFill>
                  <a:latin typeface="Times New Roman" panose="02020503050405090304" pitchFamily="18" charset="0"/>
                  <a:ea typeface="宋体" pitchFamily="2" charset="-122"/>
                </a:rPr>
                <a:t>电解电容</a:t>
              </a:r>
              <a:endParaRPr kumimoji="1" lang="zh-CN" altLang="en-US" sz="1200">
                <a:solidFill>
                  <a:srgbClr val="000000"/>
                </a:solidFill>
                <a:latin typeface="Times New Roman" panose="02020503050405090304" pitchFamily="18" charset="0"/>
                <a:ea typeface="宋体" pitchFamily="2" charset="-122"/>
              </a:endParaRPr>
            </a:p>
          </p:txBody>
        </p:sp>
      </p:grpSp>
      <p:pic>
        <p:nvPicPr>
          <p:cNvPr id="8195" name="Picture 5" descr="A00272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4" y="694373"/>
            <a:ext cx="26003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6"/>
          <p:cNvGrpSpPr/>
          <p:nvPr/>
        </p:nvGrpSpPr>
        <p:grpSpPr bwMode="auto">
          <a:xfrm>
            <a:off x="7391400" y="838835"/>
            <a:ext cx="2209800" cy="2146300"/>
            <a:chOff x="3456" y="528"/>
            <a:chExt cx="1550" cy="1623"/>
          </a:xfrm>
        </p:grpSpPr>
        <p:pic>
          <p:nvPicPr>
            <p:cNvPr id="8202" name="Picture 7" descr="110114239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528"/>
              <a:ext cx="1550"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Text Box 8"/>
            <p:cNvSpPr txBox="1">
              <a:spLocks noChangeArrowheads="1"/>
            </p:cNvSpPr>
            <p:nvPr/>
          </p:nvSpPr>
          <p:spPr bwMode="auto">
            <a:xfrm>
              <a:off x="4176" y="1920"/>
              <a:ext cx="7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1400">
                  <a:solidFill>
                    <a:srgbClr val="000000"/>
                  </a:solidFill>
                  <a:latin typeface="Times New Roman" panose="02020503050405090304" pitchFamily="18" charset="0"/>
                  <a:ea typeface="宋体" pitchFamily="2" charset="-122"/>
                </a:rPr>
                <a:t>钽电容</a:t>
              </a:r>
              <a:endParaRPr kumimoji="1" lang="zh-CN" altLang="en-US" sz="1400">
                <a:solidFill>
                  <a:srgbClr val="000000"/>
                </a:solidFill>
                <a:latin typeface="Times New Roman" panose="02020503050405090304" pitchFamily="18" charset="0"/>
                <a:ea typeface="宋体" pitchFamily="2" charset="-122"/>
              </a:endParaRPr>
            </a:p>
          </p:txBody>
        </p:sp>
      </p:grpSp>
      <p:pic>
        <p:nvPicPr>
          <p:cNvPr id="8197" name="Picture 9" descr="DSC00846">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825" y="3358198"/>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descr="Image1_36196">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7938" y="3358198"/>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55" name="Group 11"/>
          <p:cNvGrpSpPr/>
          <p:nvPr/>
        </p:nvGrpSpPr>
        <p:grpSpPr bwMode="auto">
          <a:xfrm>
            <a:off x="7643814" y="3574098"/>
            <a:ext cx="3024187" cy="2622550"/>
            <a:chOff x="3651" y="2341"/>
            <a:chExt cx="1905" cy="1652"/>
          </a:xfrm>
        </p:grpSpPr>
        <p:graphicFrame>
          <p:nvGraphicFramePr>
            <p:cNvPr id="8200" name="Object 12"/>
            <p:cNvGraphicFramePr>
              <a:graphicFrameLocks noChangeAspect="1"/>
            </p:cNvGraphicFramePr>
            <p:nvPr/>
          </p:nvGraphicFramePr>
          <p:xfrm>
            <a:off x="3651" y="2341"/>
            <a:ext cx="1769" cy="1346"/>
          </p:xfrm>
          <a:graphic>
            <a:graphicData uri="http://schemas.openxmlformats.org/presentationml/2006/ole">
              <mc:AlternateContent xmlns:mc="http://schemas.openxmlformats.org/markup-compatibility/2006">
                <mc:Choice xmlns:v="urn:schemas-microsoft-com:vml" Requires="v">
                  <p:oleObj spid="_x0000_s2" name="Image" r:id="rId11" imgW="2614930" imgH="2137410" progId="Photoshop.Image.7">
                    <p:embed/>
                  </p:oleObj>
                </mc:Choice>
                <mc:Fallback>
                  <p:oleObj name="Image" r:id="rId11" imgW="2614930" imgH="2137410" progId="Photoshop.Image.7">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1" y="2341"/>
                          <a:ext cx="1769" cy="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rgbClr val="FF99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1" name="Text Box 13"/>
            <p:cNvSpPr txBox="1">
              <a:spLocks noChangeArrowheads="1"/>
            </p:cNvSpPr>
            <p:nvPr/>
          </p:nvSpPr>
          <p:spPr bwMode="auto">
            <a:xfrm>
              <a:off x="4059" y="3612"/>
              <a:ext cx="1497"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nSpc>
                  <a:spcPct val="120000"/>
                </a:lnSpc>
              </a:pPr>
              <a:r>
                <a:rPr kumimoji="1" lang="zh-CN" altLang="en-US" sz="2800" b="1">
                  <a:solidFill>
                    <a:srgbClr val="000000"/>
                  </a:solidFill>
                  <a:latin typeface="幼圆" panose="02010509060101010101" pitchFamily="49" charset="-122"/>
                  <a:ea typeface="幼圆" panose="02010509060101010101" pitchFamily="49" charset="-122"/>
                </a:rPr>
                <a:t>电力电容器</a:t>
              </a:r>
              <a:endParaRPr kumimoji="1" lang="zh-CN" altLang="en-US" sz="2800" b="1">
                <a:solidFill>
                  <a:srgbClr val="000000"/>
                </a:solidFill>
                <a:latin typeface="幼圆" panose="02010509060101010101" pitchFamily="49" charset="-122"/>
                <a:ea typeface="幼圆" panose="02010509060101010101" pitchFamily="49"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p:nvPr/>
        </p:nvGrpSpPr>
        <p:grpSpPr bwMode="auto">
          <a:xfrm>
            <a:off x="1768476" y="2997200"/>
            <a:ext cx="8359775" cy="2560638"/>
            <a:chOff x="288" y="384"/>
            <a:chExt cx="5232" cy="1861"/>
          </a:xfrm>
        </p:grpSpPr>
        <p:graphicFrame>
          <p:nvGraphicFramePr>
            <p:cNvPr id="12292" name="Object 3"/>
            <p:cNvGraphicFramePr>
              <a:graphicFrameLocks noChangeAspect="1"/>
            </p:cNvGraphicFramePr>
            <p:nvPr/>
          </p:nvGraphicFramePr>
          <p:xfrm>
            <a:off x="288" y="384"/>
            <a:ext cx="5232" cy="1562"/>
          </p:xfrm>
          <a:graphic>
            <a:graphicData uri="http://schemas.openxmlformats.org/presentationml/2006/ole">
              <mc:AlternateContent xmlns:mc="http://schemas.openxmlformats.org/markup-compatibility/2006">
                <mc:Choice xmlns:v="urn:schemas-microsoft-com:vml" Requires="v">
                  <p:oleObj spid="_x0000_s2" name="Image" r:id="rId1" imgW="22250400" imgH="6642100" progId="Photoshop.Image.5">
                    <p:embed/>
                  </p:oleObj>
                </mc:Choice>
                <mc:Fallback>
                  <p:oleObj name="Image" r:id="rId1" imgW="22250400" imgH="6642100" progId="Photoshop.Image.5">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232" cy="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Rectangle 4"/>
            <p:cNvSpPr>
              <a:spLocks noChangeArrowheads="1"/>
            </p:cNvSpPr>
            <p:nvPr/>
          </p:nvSpPr>
          <p:spPr bwMode="auto">
            <a:xfrm>
              <a:off x="2535" y="195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132101" name="Text Box 5"/>
          <p:cNvSpPr txBox="1">
            <a:spLocks noChangeArrowheads="1"/>
          </p:cNvSpPr>
          <p:nvPr/>
        </p:nvSpPr>
        <p:spPr bwMode="auto">
          <a:xfrm>
            <a:off x="1984375" y="981075"/>
            <a:ext cx="800100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en-US" altLang="zh-CN" sz="2400" b="1" dirty="0">
                <a:latin typeface="Times New Roman" panose="02020503050405090304" pitchFamily="18" charset="0"/>
                <a:ea typeface="楷体_GB2312" pitchFamily="1" charset="-122"/>
              </a:rPr>
              <a:t>&lt;2&gt;.</a:t>
            </a:r>
            <a:r>
              <a:rPr kumimoji="1" lang="zh-CN" altLang="en-US" sz="2400" b="1" dirty="0">
                <a:latin typeface="Times New Roman" panose="02020503050405090304" pitchFamily="18" charset="0"/>
                <a:ea typeface="楷体_GB2312" pitchFamily="1" charset="-122"/>
              </a:rPr>
              <a:t>电容元件的定义：如果一个二端元件在任一时刻，其电荷与电压之间的关系由</a:t>
            </a:r>
            <a:r>
              <a:rPr kumimoji="1" lang="en-US" altLang="zh-CN" sz="2400" b="1" i="1" dirty="0" err="1">
                <a:latin typeface="Times New Roman" panose="02020503050405090304" pitchFamily="18" charset="0"/>
                <a:ea typeface="楷体_GB2312" pitchFamily="1" charset="-122"/>
              </a:rPr>
              <a:t>uq</a:t>
            </a:r>
            <a:r>
              <a:rPr kumimoji="1" lang="zh-CN" altLang="en-US" sz="2400" b="1" dirty="0">
                <a:latin typeface="Times New Roman" panose="02020503050405090304" pitchFamily="18" charset="0"/>
                <a:ea typeface="楷体_GB2312" pitchFamily="1" charset="-122"/>
              </a:rPr>
              <a:t>平面上一条曲线所确定，则称此二端元件为电容元件。        </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992313" y="3685859"/>
            <a:ext cx="80010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000" b="1">
                <a:latin typeface="Times New Roman" panose="02020503050405090304" pitchFamily="18" charset="0"/>
                <a:ea typeface="楷体_GB2312" pitchFamily="1" charset="-122"/>
              </a:rPr>
              <a:t>    </a:t>
            </a:r>
            <a:r>
              <a:rPr kumimoji="1" lang="en-US" altLang="zh-CN" sz="2000" b="1">
                <a:latin typeface="Times New Roman" panose="02020503050405090304" pitchFamily="18" charset="0"/>
                <a:ea typeface="楷体_GB2312" pitchFamily="1" charset="-122"/>
              </a:rPr>
              <a:t>a) </a:t>
            </a:r>
            <a:r>
              <a:rPr kumimoji="1" lang="zh-CN" altLang="en-US" sz="2000" b="1">
                <a:latin typeface="Times New Roman" panose="02020503050405090304" pitchFamily="18" charset="0"/>
                <a:ea typeface="楷体_GB2312" pitchFamily="1" charset="-122"/>
              </a:rPr>
              <a:t>电容元件的符号                        </a:t>
            </a:r>
            <a:r>
              <a:rPr kumimoji="1" lang="en-US" altLang="zh-CN" sz="2000" b="1">
                <a:latin typeface="Times New Roman" panose="02020503050405090304" pitchFamily="18" charset="0"/>
                <a:ea typeface="楷体_GB2312" pitchFamily="1" charset="-122"/>
              </a:rPr>
              <a:t>(c) </a:t>
            </a:r>
            <a:r>
              <a:rPr kumimoji="1" lang="zh-CN" altLang="en-US" sz="2000" b="1">
                <a:latin typeface="Times New Roman" panose="02020503050405090304" pitchFamily="18" charset="0"/>
                <a:ea typeface="楷体_GB2312" pitchFamily="1" charset="-122"/>
              </a:rPr>
              <a:t>线性时不变电容元件的符号</a:t>
            </a:r>
            <a:endParaRPr kumimoji="1" lang="zh-CN" altLang="en-US" sz="2000" b="1">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000" b="1">
                <a:latin typeface="Times New Roman" panose="02020503050405090304" pitchFamily="18" charset="0"/>
                <a:ea typeface="楷体_GB2312" pitchFamily="1" charset="-122"/>
              </a:rPr>
              <a:t>     </a:t>
            </a:r>
            <a:r>
              <a:rPr kumimoji="1" lang="en-US" altLang="zh-CN" sz="2000" b="1">
                <a:latin typeface="Times New Roman" panose="02020503050405090304" pitchFamily="18" charset="0"/>
                <a:ea typeface="楷体_GB2312" pitchFamily="1" charset="-122"/>
              </a:rPr>
              <a:t>b) </a:t>
            </a:r>
            <a:r>
              <a:rPr kumimoji="1" lang="zh-CN" altLang="en-US" sz="2000" b="1">
                <a:latin typeface="Times New Roman" panose="02020503050405090304" pitchFamily="18" charset="0"/>
                <a:ea typeface="楷体_GB2312" pitchFamily="1" charset="-122"/>
              </a:rPr>
              <a:t>电容元件的特性曲线               </a:t>
            </a:r>
            <a:r>
              <a:rPr kumimoji="1" lang="en-US" altLang="zh-CN" sz="2000" b="1">
                <a:latin typeface="Times New Roman" panose="02020503050405090304" pitchFamily="18" charset="0"/>
                <a:ea typeface="楷体_GB2312" pitchFamily="1" charset="-122"/>
              </a:rPr>
              <a:t>(d) </a:t>
            </a:r>
            <a:r>
              <a:rPr kumimoji="1" lang="zh-CN" altLang="en-US" sz="2000" b="1">
                <a:latin typeface="Times New Roman" panose="02020503050405090304" pitchFamily="18" charset="0"/>
                <a:ea typeface="楷体_GB2312" pitchFamily="1" charset="-122"/>
              </a:rPr>
              <a:t>线性时不变电容元件的特性曲线</a:t>
            </a:r>
            <a:endParaRPr kumimoji="1" lang="zh-CN" altLang="en-US" sz="2000" b="1">
              <a:latin typeface="Times New Roman" panose="02020503050405090304" pitchFamily="18" charset="0"/>
              <a:ea typeface="楷体_GB2312" pitchFamily="1" charset="-122"/>
            </a:endParaRPr>
          </a:p>
        </p:txBody>
      </p:sp>
      <p:grpSp>
        <p:nvGrpSpPr>
          <p:cNvPr id="135171" name="Group 3"/>
          <p:cNvGrpSpPr/>
          <p:nvPr/>
        </p:nvGrpSpPr>
        <p:grpSpPr bwMode="auto">
          <a:xfrm>
            <a:off x="1992313" y="1187134"/>
            <a:ext cx="8001000" cy="2560637"/>
            <a:chOff x="288" y="384"/>
            <a:chExt cx="5232" cy="1861"/>
          </a:xfrm>
        </p:grpSpPr>
        <p:graphicFrame>
          <p:nvGraphicFramePr>
            <p:cNvPr id="13318" name="Object 4"/>
            <p:cNvGraphicFramePr>
              <a:graphicFrameLocks noChangeAspect="1"/>
            </p:cNvGraphicFramePr>
            <p:nvPr/>
          </p:nvGraphicFramePr>
          <p:xfrm>
            <a:off x="288" y="384"/>
            <a:ext cx="5232" cy="1562"/>
          </p:xfrm>
          <a:graphic>
            <a:graphicData uri="http://schemas.openxmlformats.org/presentationml/2006/ole">
              <mc:AlternateContent xmlns:mc="http://schemas.openxmlformats.org/markup-compatibility/2006">
                <mc:Choice xmlns:v="urn:schemas-microsoft-com:vml" Requires="v">
                  <p:oleObj spid="_x0000_s2" name="Image" r:id="rId1" imgW="22250400" imgH="6642100" progId="Photoshop.Image.5">
                    <p:embed/>
                  </p:oleObj>
                </mc:Choice>
                <mc:Fallback>
                  <p:oleObj name="Image" r:id="rId1" imgW="22250400" imgH="664210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384"/>
                          <a:ext cx="5232" cy="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Rectangle 5"/>
            <p:cNvSpPr>
              <a:spLocks noChangeArrowheads="1"/>
            </p:cNvSpPr>
            <p:nvPr/>
          </p:nvSpPr>
          <p:spPr bwMode="auto">
            <a:xfrm>
              <a:off x="2535" y="1957"/>
              <a:ext cx="1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135174" name="Rectangle 6"/>
          <p:cNvSpPr>
            <a:spLocks noChangeArrowheads="1"/>
          </p:cNvSpPr>
          <p:nvPr/>
        </p:nvSpPr>
        <p:spPr bwMode="auto">
          <a:xfrm>
            <a:off x="1992313" y="501334"/>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电容元件的符号和特性曲线如图</a:t>
            </a:r>
            <a:r>
              <a:rPr kumimoji="1" lang="en-US" altLang="zh-CN" sz="2400" b="1">
                <a:latin typeface="Times New Roman" panose="02020503050405090304" pitchFamily="18" charset="0"/>
                <a:ea typeface="楷体_GB2312" pitchFamily="1" charset="-122"/>
              </a:rPr>
              <a:t>(a)</a:t>
            </a:r>
            <a:r>
              <a:rPr kumimoji="1" lang="zh-CN" altLang="en-US" sz="2400" b="1">
                <a:latin typeface="Times New Roman" panose="02020503050405090304" pitchFamily="18" charset="0"/>
                <a:ea typeface="楷体_GB2312" pitchFamily="1" charset="-122"/>
              </a:rPr>
              <a:t>和</a:t>
            </a:r>
            <a:r>
              <a:rPr kumimoji="1" lang="en-US" altLang="zh-CN" sz="2400" b="1">
                <a:latin typeface="Times New Roman" panose="02020503050405090304" pitchFamily="18" charset="0"/>
                <a:ea typeface="楷体_GB2312" pitchFamily="1" charset="-122"/>
              </a:rPr>
              <a:t>(b)</a:t>
            </a:r>
            <a:r>
              <a:rPr kumimoji="1" lang="zh-CN" altLang="en-US" sz="2400" b="1">
                <a:latin typeface="Times New Roman" panose="02020503050405090304" pitchFamily="18" charset="0"/>
                <a:ea typeface="楷体_GB2312" pitchFamily="1" charset="-122"/>
              </a:rPr>
              <a:t>所示。 </a:t>
            </a:r>
            <a:endParaRPr kumimoji="1" lang="zh-CN" altLang="en-US" sz="2400" b="1">
              <a:latin typeface="Times New Roman" panose="02020503050405090304" pitchFamily="18" charset="0"/>
              <a:ea typeface="楷体_GB2312" pitchFamily="1" charset="-122"/>
            </a:endParaRPr>
          </a:p>
        </p:txBody>
      </p:sp>
      <p:sp>
        <p:nvSpPr>
          <p:cNvPr id="135175" name="Rectangle 7"/>
          <p:cNvSpPr>
            <a:spLocks noChangeArrowheads="1"/>
          </p:cNvSpPr>
          <p:nvPr/>
        </p:nvSpPr>
        <p:spPr bwMode="auto">
          <a:xfrm>
            <a:off x="1992313" y="4920934"/>
            <a:ext cx="80010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其特性曲线是通过坐标原点一条直线的电容元件称为线性电容元件，否则称为非线性电容元件。</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4655396" y="1017734"/>
            <a:ext cx="6730582"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线性时不变电容元件的符号与特性曲线如图</a:t>
            </a:r>
            <a:r>
              <a:rPr kumimoji="1" lang="en-US" altLang="zh-CN" sz="2400" b="1" dirty="0">
                <a:latin typeface="Times New Roman" panose="02020503050405090304" pitchFamily="18" charset="0"/>
                <a:ea typeface="楷体_GB2312" pitchFamily="1" charset="-122"/>
              </a:rPr>
              <a:t>(c)</a:t>
            </a:r>
            <a:r>
              <a:rPr kumimoji="1" lang="zh-CN" altLang="en-US" sz="2400" b="1" dirty="0">
                <a:latin typeface="Times New Roman" panose="02020503050405090304" pitchFamily="18" charset="0"/>
                <a:ea typeface="楷体_GB2312" pitchFamily="1" charset="-122"/>
              </a:rPr>
              <a:t>和</a:t>
            </a:r>
            <a:r>
              <a:rPr kumimoji="1" lang="en-US" altLang="zh-CN" sz="2400" b="1" dirty="0">
                <a:latin typeface="Times New Roman" panose="02020503050405090304" pitchFamily="18" charset="0"/>
                <a:ea typeface="楷体_GB2312" pitchFamily="1" charset="-122"/>
              </a:rPr>
              <a:t>(d)</a:t>
            </a:r>
            <a:r>
              <a:rPr kumimoji="1" lang="zh-CN" altLang="en-US" sz="2400" b="1" dirty="0">
                <a:latin typeface="Times New Roman" panose="02020503050405090304" pitchFamily="18" charset="0"/>
                <a:ea typeface="楷体_GB2312" pitchFamily="1" charset="-122"/>
              </a:rPr>
              <a:t>所示，它的特性曲线是一条通过原点不随时间变化的直线，其数学表达式为 </a:t>
            </a:r>
            <a:endParaRPr kumimoji="1" lang="zh-CN" altLang="en-US" sz="2400" b="1" dirty="0">
              <a:latin typeface="Times New Roman" panose="02020503050405090304" pitchFamily="18" charset="0"/>
              <a:ea typeface="楷体_GB2312" pitchFamily="1" charset="-122"/>
            </a:endParaRPr>
          </a:p>
        </p:txBody>
      </p:sp>
      <p:sp>
        <p:nvSpPr>
          <p:cNvPr id="90115" name="Text Box 3"/>
          <p:cNvSpPr txBox="1">
            <a:spLocks noChangeArrowheads="1"/>
          </p:cNvSpPr>
          <p:nvPr/>
        </p:nvSpPr>
        <p:spPr bwMode="auto">
          <a:xfrm>
            <a:off x="173633" y="3707098"/>
            <a:ext cx="11340588"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式中的系数</a:t>
            </a:r>
            <a:r>
              <a:rPr kumimoji="1" lang="en-US" altLang="zh-CN" sz="2400" b="1" i="1" dirty="0">
                <a:latin typeface="Times New Roman" panose="02020503050405090304" pitchFamily="18" charset="0"/>
                <a:ea typeface="楷体_GB2312" pitchFamily="1" charset="-122"/>
              </a:rPr>
              <a:t>C</a:t>
            </a:r>
            <a:r>
              <a:rPr kumimoji="1" lang="zh-CN" altLang="en-US" sz="2400" b="1" dirty="0">
                <a:latin typeface="Times New Roman" panose="02020503050405090304" pitchFamily="18" charset="0"/>
                <a:ea typeface="楷体_GB2312" pitchFamily="1" charset="-122"/>
              </a:rPr>
              <a:t>为常量，与直线的斜率成正比，称为电容，单位是法</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拉</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用</a:t>
            </a:r>
            <a:r>
              <a:rPr kumimoji="1" lang="en-US" altLang="zh-CN" sz="2400" b="1" dirty="0">
                <a:latin typeface="Times New Roman" panose="02020503050405090304" pitchFamily="18" charset="0"/>
                <a:ea typeface="楷体_GB2312" pitchFamily="1" charset="-122"/>
              </a:rPr>
              <a:t>F</a:t>
            </a:r>
            <a:r>
              <a:rPr kumimoji="1" lang="zh-CN" altLang="en-US" sz="2400" b="1" dirty="0">
                <a:latin typeface="Times New Roman" panose="02020503050405090304" pitchFamily="18" charset="0"/>
                <a:ea typeface="楷体_GB2312" pitchFamily="1" charset="-122"/>
              </a:rPr>
              <a:t>表示。</a:t>
            </a:r>
            <a:endParaRPr kumimoji="1" lang="zh-CN" altLang="en-US" sz="2400" b="1" dirty="0">
              <a:latin typeface="Times New Roman" panose="02020503050405090304" pitchFamily="18" charset="0"/>
              <a:ea typeface="楷体_GB2312" pitchFamily="1" charset="-122"/>
            </a:endParaRPr>
          </a:p>
        </p:txBody>
      </p:sp>
      <p:sp>
        <p:nvSpPr>
          <p:cNvPr id="14344" name="Rectangle 6"/>
          <p:cNvSpPr>
            <a:spLocks noChangeArrowheads="1"/>
          </p:cNvSpPr>
          <p:nvPr/>
        </p:nvSpPr>
        <p:spPr bwMode="auto">
          <a:xfrm>
            <a:off x="5569801" y="3003836"/>
            <a:ext cx="309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aphicFrame>
        <p:nvGraphicFramePr>
          <p:cNvPr id="14341" name="Object 7"/>
          <p:cNvGraphicFramePr>
            <a:graphicFrameLocks noChangeAspect="1"/>
          </p:cNvGraphicFramePr>
          <p:nvPr/>
        </p:nvGraphicFramePr>
        <p:xfrm>
          <a:off x="5586487" y="2910531"/>
          <a:ext cx="1584325" cy="703262"/>
        </p:xfrm>
        <a:graphic>
          <a:graphicData uri="http://schemas.openxmlformats.org/presentationml/2006/ole">
            <mc:AlternateContent xmlns:mc="http://schemas.openxmlformats.org/markup-compatibility/2006">
              <mc:Choice xmlns:v="urn:schemas-microsoft-com:vml" Requires="v">
                <p:oleObj spid="_x0000_s2" name="Equation" r:id="rId1" imgW="457200" imgH="203200" progId="Equation.DSMT4">
                  <p:embed/>
                </p:oleObj>
              </mc:Choice>
              <mc:Fallback>
                <p:oleObj name="Equation" r:id="rId1" imgW="457200" imgH="2032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487" y="2910531"/>
                        <a:ext cx="158432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Rectangle 8"/>
          <p:cNvSpPr>
            <a:spLocks noChangeArrowheads="1"/>
          </p:cNvSpPr>
          <p:nvPr/>
        </p:nvSpPr>
        <p:spPr bwMode="auto">
          <a:xfrm>
            <a:off x="866274" y="4811413"/>
            <a:ext cx="10647947" cy="953135"/>
          </a:xfrm>
          <a:prstGeom prst="rect">
            <a:avLst/>
          </a:prstGeom>
          <a:noFill/>
          <a:ln>
            <a:noFill/>
          </a:ln>
          <a:effec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r>
              <a:rPr kumimoji="1" lang="zh-CN" altLang="en-US" sz="2800" b="1" dirty="0">
                <a:latin typeface="楷体_GB2312" pitchFamily="1" charset="-122"/>
                <a:ea typeface="楷体_GB2312" pitchFamily="1" charset="-122"/>
              </a:rPr>
              <a:t>电容</a:t>
            </a:r>
            <a:r>
              <a:rPr kumimoji="1" lang="en-US" altLang="zh-CN" sz="2800" b="1" dirty="0">
                <a:latin typeface="楷体_GB2312" pitchFamily="1" charset="-122"/>
                <a:ea typeface="楷体_GB2312" pitchFamily="1" charset="-122"/>
              </a:rPr>
              <a:t>C</a:t>
            </a:r>
            <a:r>
              <a:rPr kumimoji="1" lang="en-US" altLang="zh-CN" sz="2800" b="1" dirty="0">
                <a:latin typeface="Times New Roman" panose="02020503050405090304" pitchFamily="18" charset="0"/>
                <a:ea typeface="楷体_GB2312" pitchFamily="1" charset="-122"/>
              </a:rPr>
              <a:t>——</a:t>
            </a:r>
            <a:r>
              <a:rPr kumimoji="1" lang="zh-CN" altLang="en-US" sz="2800" b="1" dirty="0">
                <a:latin typeface="楷体_GB2312" pitchFamily="1" charset="-122"/>
                <a:ea typeface="楷体_GB2312" pitchFamily="1" charset="-122"/>
              </a:rPr>
              <a:t>表征元件储存电荷的能力的 参数，不随电路情况变化。极板电容的大小取决于介电常数、极板相对的面积及极板间距。</a:t>
            </a:r>
            <a:endParaRPr kumimoji="1" lang="zh-CN" altLang="en-US" sz="2800" b="1" dirty="0">
              <a:latin typeface="楷体_GB2312" pitchFamily="1" charset="-122"/>
              <a:ea typeface="楷体_GB2312" pitchFamily="1" charset="-122"/>
            </a:endParaRPr>
          </a:p>
        </p:txBody>
      </p:sp>
      <p:pic>
        <p:nvPicPr>
          <p:cNvPr id="3" name="图片 2"/>
          <p:cNvPicPr>
            <a:picLocks noChangeAspect="1"/>
          </p:cNvPicPr>
          <p:nvPr/>
        </p:nvPicPr>
        <p:blipFill rotWithShape="1">
          <a:blip r:embed="rId3"/>
          <a:srcRect l="52062"/>
          <a:stretch>
            <a:fillRect/>
          </a:stretch>
        </p:blipFill>
        <p:spPr>
          <a:xfrm>
            <a:off x="348916" y="849351"/>
            <a:ext cx="4306480" cy="2412811"/>
          </a:xfrm>
          <a:prstGeom prst="rect">
            <a:avLst/>
          </a:prstGeom>
        </p:spPr>
      </p:pic>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885407" y="523792"/>
            <a:ext cx="10412245" cy="304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实际电路中使用的电容器类型很多，电容的范围变化很大，大多数电容器的漏电很小，在工作电压低的情况下，可以用一个电容作为它的电路模型。当其漏电不能忽略时，则需要用一个电阻与电容的并联作为它的电路模型。</a:t>
            </a:r>
            <a:endParaRPr kumimoji="1" lang="zh-CN" altLang="en-US" sz="2400" b="1" dirty="0">
              <a:latin typeface="Times New Roman" panose="02020503050405090304" pitchFamily="18" charset="0"/>
              <a:ea typeface="楷体_GB2312" pitchFamily="1" charset="-122"/>
            </a:endParaRPr>
          </a:p>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在工作频率很高的情况下，还需要增加一个电感来构成电容器的电路模型</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如图所示。 </a:t>
            </a:r>
            <a:endParaRPr kumimoji="1" lang="zh-CN" altLang="en-US" sz="2400" b="1" dirty="0">
              <a:latin typeface="Times New Roman" panose="02020503050405090304" pitchFamily="18" charset="0"/>
              <a:ea typeface="楷体_GB2312" pitchFamily="1" charset="-122"/>
            </a:endParaRPr>
          </a:p>
        </p:txBody>
      </p:sp>
      <p:grpSp>
        <p:nvGrpSpPr>
          <p:cNvPr id="89091" name="Group 3"/>
          <p:cNvGrpSpPr/>
          <p:nvPr/>
        </p:nvGrpSpPr>
        <p:grpSpPr bwMode="auto">
          <a:xfrm>
            <a:off x="2304548" y="4022558"/>
            <a:ext cx="7778750" cy="1799435"/>
            <a:chOff x="384" y="2544"/>
            <a:chExt cx="5088" cy="1359"/>
          </a:xfrm>
        </p:grpSpPr>
        <p:graphicFrame>
          <p:nvGraphicFramePr>
            <p:cNvPr id="15364" name="Object 4"/>
            <p:cNvGraphicFramePr>
              <a:graphicFrameLocks noChangeAspect="1"/>
            </p:cNvGraphicFramePr>
            <p:nvPr/>
          </p:nvGraphicFramePr>
          <p:xfrm>
            <a:off x="384" y="2544"/>
            <a:ext cx="5088" cy="1045"/>
          </p:xfrm>
          <a:graphic>
            <a:graphicData uri="http://schemas.openxmlformats.org/presentationml/2006/ole">
              <mc:AlternateContent xmlns:mc="http://schemas.openxmlformats.org/markup-compatibility/2006">
                <mc:Choice xmlns:v="urn:schemas-microsoft-com:vml" Requires="v">
                  <p:oleObj spid="_x0000_s2" name="Image" r:id="rId1" imgW="20726400" imgH="4267200" progId="Photoshop.Image.5">
                    <p:embed/>
                  </p:oleObj>
                </mc:Choice>
                <mc:Fallback>
                  <p:oleObj name="Image" r:id="rId1" imgW="20726400" imgH="426720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2544"/>
                          <a:ext cx="5088"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Text Box 5"/>
            <p:cNvSpPr txBox="1">
              <a:spLocks noChangeArrowheads="1"/>
            </p:cNvSpPr>
            <p:nvPr/>
          </p:nvSpPr>
          <p:spPr bwMode="auto">
            <a:xfrm>
              <a:off x="1536" y="3601"/>
              <a:ext cx="2784"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ctr" eaLnBrk="1" hangingPunct="1">
                <a:spcBef>
                  <a:spcPct val="50000"/>
                </a:spcBef>
              </a:pPr>
              <a:r>
                <a:rPr kumimoji="1" lang="zh-CN" altLang="en-US" sz="2000" b="1">
                  <a:solidFill>
                    <a:schemeClr val="bg1"/>
                  </a:solidFill>
                  <a:latin typeface="Times New Roman" panose="02020503050405090304" pitchFamily="18" charset="0"/>
                  <a:ea typeface="楷体_GB2312" pitchFamily="1" charset="-122"/>
                </a:rPr>
                <a:t>电容器的几种电路模型 </a:t>
              </a:r>
              <a:endParaRPr kumimoji="1" lang="zh-CN" altLang="en-US" sz="2000" b="1">
                <a:solidFill>
                  <a:schemeClr val="bg1"/>
                </a:solidFill>
                <a:latin typeface="Times New Roman" panose="02020503050405090304" pitchFamily="18" charset="0"/>
                <a:ea typeface="楷体_GB2312" pitchFamily="1" charset="-122"/>
              </a:endParaRPr>
            </a:p>
          </p:txBody>
        </p:sp>
      </p:gr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1240246" y="555668"/>
            <a:ext cx="6111875" cy="828675"/>
          </a:xfrm>
        </p:spPr>
        <p:txBody>
          <a:bodyPr/>
          <a:lstStyle/>
          <a:p>
            <a:pPr eaLnBrk="1" hangingPunct="1"/>
            <a:r>
              <a:rPr lang="zh-CN" altLang="en-US" sz="3200" b="1" dirty="0">
                <a:solidFill>
                  <a:srgbClr val="800000"/>
                </a:solidFill>
                <a:ea typeface="华文隶书" panose="02010800040101010101" pitchFamily="2" charset="-122"/>
              </a:rPr>
              <a:t>为什么要设电流参考方向？</a:t>
            </a:r>
            <a:endParaRPr lang="zh-CN" altLang="en-US" sz="3200" b="1" dirty="0">
              <a:solidFill>
                <a:srgbClr val="800000"/>
              </a:solidFill>
              <a:ea typeface="华文隶书" panose="02010800040101010101" pitchFamily="2" charset="-122"/>
            </a:endParaRPr>
          </a:p>
        </p:txBody>
      </p:sp>
      <p:sp>
        <p:nvSpPr>
          <p:cNvPr id="12291" name="Rectangle 3"/>
          <p:cNvSpPr>
            <a:spLocks noGrp="1" noChangeArrowheads="1"/>
          </p:cNvSpPr>
          <p:nvPr>
            <p:ph type="body" idx="4294967295"/>
          </p:nvPr>
        </p:nvSpPr>
        <p:spPr>
          <a:xfrm>
            <a:off x="2090739" y="1752600"/>
            <a:ext cx="2879725" cy="596900"/>
          </a:xfrm>
        </p:spPr>
        <p:txBody>
          <a:bodyPr/>
          <a:lstStyle/>
          <a:p>
            <a:pPr eaLnBrk="1" hangingPunct="1">
              <a:buFont typeface="Wingdings" panose="05000000000000000000" pitchFamily="2" charset="2"/>
              <a:buNone/>
            </a:pPr>
            <a:r>
              <a:rPr lang="en-US" altLang="zh-CN"/>
              <a:t>       </a:t>
            </a:r>
            <a:r>
              <a:rPr lang="zh-CN" altLang="en-US" sz="2800" b="1">
                <a:latin typeface="幼圆" panose="02010509060101010101" pitchFamily="49" charset="-122"/>
                <a:ea typeface="幼圆" panose="02010509060101010101" pitchFamily="49" charset="-122"/>
              </a:rPr>
              <a:t>简单电路              </a:t>
            </a:r>
            <a:endParaRPr lang="zh-CN" altLang="en-US" sz="2800" b="1">
              <a:latin typeface="幼圆" panose="02010509060101010101" pitchFamily="49" charset="-122"/>
              <a:ea typeface="幼圆" panose="02010509060101010101" pitchFamily="49" charset="-122"/>
            </a:endParaRPr>
          </a:p>
        </p:txBody>
      </p:sp>
      <p:sp>
        <p:nvSpPr>
          <p:cNvPr id="13316" name="Rectangle 4"/>
          <p:cNvSpPr>
            <a:spLocks noChangeArrowheads="1"/>
          </p:cNvSpPr>
          <p:nvPr/>
        </p:nvSpPr>
        <p:spPr bwMode="auto">
          <a:xfrm>
            <a:off x="6003635" y="-2616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graphicFrame>
        <p:nvGraphicFramePr>
          <p:cNvPr id="12293" name="Object 5"/>
          <p:cNvGraphicFramePr>
            <a:graphicFrameLocks noChangeAspect="1"/>
          </p:cNvGraphicFramePr>
          <p:nvPr/>
        </p:nvGraphicFramePr>
        <p:xfrm>
          <a:off x="1685925" y="2349501"/>
          <a:ext cx="3779838" cy="2924175"/>
        </p:xfrm>
        <a:graphic>
          <a:graphicData uri="http://schemas.openxmlformats.org/presentationml/2006/ole">
            <mc:AlternateContent xmlns:mc="http://schemas.openxmlformats.org/markup-compatibility/2006">
              <mc:Choice xmlns:v="urn:schemas-microsoft-com:vml" Requires="v">
                <p:oleObj spid="_x0000_s2" name="" r:id="rId1" imgW="1261745" imgH="956945" progId="Visio.Drawing.11">
                  <p:embed/>
                </p:oleObj>
              </mc:Choice>
              <mc:Fallback>
                <p:oleObj name="" r:id="rId1" imgW="1261745" imgH="9569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5" y="2349501"/>
                        <a:ext cx="377983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294" name="Group 6"/>
          <p:cNvGrpSpPr/>
          <p:nvPr/>
        </p:nvGrpSpPr>
        <p:grpSpPr bwMode="auto">
          <a:xfrm>
            <a:off x="6591301" y="2349500"/>
            <a:ext cx="3014663" cy="3151188"/>
            <a:chOff x="0" y="0"/>
            <a:chExt cx="1791" cy="1951"/>
          </a:xfrm>
        </p:grpSpPr>
        <p:sp>
          <p:nvSpPr>
            <p:cNvPr id="13325" name="Oval 7"/>
            <p:cNvSpPr>
              <a:spLocks noChangeArrowheads="1"/>
            </p:cNvSpPr>
            <p:nvPr/>
          </p:nvSpPr>
          <p:spPr bwMode="auto">
            <a:xfrm rot="5400000">
              <a:off x="740" y="1489"/>
              <a:ext cx="217" cy="217"/>
            </a:xfrm>
            <a:prstGeom prst="ellipse">
              <a:avLst/>
            </a:prstGeom>
            <a:solidFill>
              <a:srgbClr val="FFFFFF"/>
            </a:solidFill>
            <a:ln w="38100">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26" name="Rectangle 8"/>
            <p:cNvSpPr>
              <a:spLocks noChangeArrowheads="1"/>
            </p:cNvSpPr>
            <p:nvPr/>
          </p:nvSpPr>
          <p:spPr bwMode="auto">
            <a:xfrm>
              <a:off x="0" y="295"/>
              <a:ext cx="1791" cy="1315"/>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27" name="Rectangle 9"/>
            <p:cNvSpPr>
              <a:spLocks noChangeArrowheads="1"/>
            </p:cNvSpPr>
            <p:nvPr/>
          </p:nvSpPr>
          <p:spPr bwMode="auto">
            <a:xfrm rot="10800000">
              <a:off x="1179" y="250"/>
              <a:ext cx="228" cy="93"/>
            </a:xfrm>
            <a:prstGeom prst="rect">
              <a:avLst/>
            </a:prstGeom>
            <a:solidFill>
              <a:srgbClr val="FFFFFF"/>
            </a:solidFill>
            <a:ln w="38100">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28" name="Rectangle 10"/>
            <p:cNvSpPr>
              <a:spLocks noChangeArrowheads="1"/>
            </p:cNvSpPr>
            <p:nvPr/>
          </p:nvSpPr>
          <p:spPr bwMode="auto">
            <a:xfrm>
              <a:off x="1181" y="0"/>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R</a:t>
              </a:r>
              <a:r>
                <a:rPr lang="en-US" altLang="zh-CN" sz="2400" baseline="-25000">
                  <a:latin typeface="Times New Roman" panose="02020503050405090304" pitchFamily="18" charset="0"/>
                  <a:ea typeface="楷体_GB2312" pitchFamily="1" charset="-122"/>
                </a:rPr>
                <a:t>2</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29" name="Text Box 11"/>
            <p:cNvSpPr txBox="1">
              <a:spLocks noChangeArrowheads="1"/>
            </p:cNvSpPr>
            <p:nvPr/>
          </p:nvSpPr>
          <p:spPr bwMode="auto">
            <a:xfrm>
              <a:off x="521" y="1588"/>
              <a:ext cx="6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1300">
                  <a:latin typeface="Times New Roman" panose="02020503050405090304" pitchFamily="18" charset="0"/>
                  <a:ea typeface="楷体_GB2312" pitchFamily="1" charset="-122"/>
                </a:rPr>
                <a:t>＋               － </a:t>
              </a:r>
              <a:endParaRPr lang="zh-CN" altLang="en-US" sz="1800" i="1">
                <a:latin typeface="Arial" panose="020B0604020202090204" pitchFamily="34" charset="0"/>
                <a:ea typeface="宋体" pitchFamily="2" charset="-122"/>
              </a:endParaRPr>
            </a:p>
          </p:txBody>
        </p:sp>
        <p:sp>
          <p:nvSpPr>
            <p:cNvPr id="13330" name="Rectangle 12"/>
            <p:cNvSpPr>
              <a:spLocks noChangeArrowheads="1"/>
            </p:cNvSpPr>
            <p:nvPr/>
          </p:nvSpPr>
          <p:spPr bwMode="auto">
            <a:xfrm>
              <a:off x="680" y="1701"/>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000" i="1">
                  <a:latin typeface="Times New Roman" panose="02020503050405090304" pitchFamily="18" charset="0"/>
                  <a:ea typeface="楷体_GB2312" pitchFamily="1" charset="-122"/>
                </a:rPr>
                <a:t>U</a:t>
              </a:r>
              <a:r>
                <a:rPr lang="en-US" altLang="zh-CN" sz="2000" baseline="-25000">
                  <a:latin typeface="Times New Roman" panose="02020503050405090304" pitchFamily="18" charset="0"/>
                  <a:ea typeface="楷体_GB2312" pitchFamily="1" charset="-122"/>
                </a:rPr>
                <a:t>S</a:t>
              </a:r>
              <a:endParaRPr lang="en-US" altLang="zh-CN" sz="2000" i="1">
                <a:latin typeface="Arial" panose="020B0604020202090204" pitchFamily="34" charset="0"/>
                <a:ea typeface="宋体" pitchFamily="2" charset="-122"/>
              </a:endParaRPr>
            </a:p>
          </p:txBody>
        </p:sp>
        <p:sp>
          <p:nvSpPr>
            <p:cNvPr id="13331" name="Line 13"/>
            <p:cNvSpPr>
              <a:spLocks noChangeShapeType="1"/>
            </p:cNvSpPr>
            <p:nvPr/>
          </p:nvSpPr>
          <p:spPr bwMode="auto">
            <a:xfrm rot="5400000" flipV="1">
              <a:off x="1643" y="188"/>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32" name="Rectangle 14"/>
            <p:cNvSpPr>
              <a:spLocks noChangeArrowheads="1"/>
            </p:cNvSpPr>
            <p:nvPr/>
          </p:nvSpPr>
          <p:spPr bwMode="auto">
            <a:xfrm>
              <a:off x="1519" y="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I</a:t>
              </a:r>
              <a:r>
                <a:rPr lang="en-US" altLang="zh-CN" sz="2400" baseline="-25000">
                  <a:latin typeface="Times New Roman" panose="02020503050405090304" pitchFamily="18" charset="0"/>
                  <a:ea typeface="楷体_GB2312" pitchFamily="1" charset="-122"/>
                </a:rPr>
                <a:t>2</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33" name="Text Box 15"/>
            <p:cNvSpPr txBox="1">
              <a:spLocks noChangeArrowheads="1"/>
            </p:cNvSpPr>
            <p:nvPr/>
          </p:nvSpPr>
          <p:spPr bwMode="auto">
            <a:xfrm>
              <a:off x="635" y="470"/>
              <a:ext cx="31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r>
                <a:rPr lang="zh-CN" altLang="en-US" sz="1300">
                  <a:solidFill>
                    <a:schemeClr val="tx2"/>
                  </a:solidFill>
                  <a:latin typeface="Times New Roman" panose="02020503050405090304" pitchFamily="18" charset="0"/>
                  <a:ea typeface="楷体_GB2312" pitchFamily="1" charset="-122"/>
                </a:rPr>
                <a:t>＋</a:t>
              </a:r>
              <a:r>
                <a:rPr lang="zh-CN" altLang="en-US" sz="1300">
                  <a:solidFill>
                    <a:srgbClr val="FF0000"/>
                  </a:solidFill>
                  <a:latin typeface="Times New Roman" panose="02020503050405090304" pitchFamily="18" charset="0"/>
                  <a:ea typeface="楷体_GB2312" pitchFamily="1" charset="-122"/>
                </a:rPr>
                <a:t> </a:t>
              </a:r>
              <a:endParaRPr lang="zh-CN" altLang="en-US" sz="1300">
                <a:solidFill>
                  <a:srgbClr val="FF0000"/>
                </a:solidFill>
                <a:latin typeface="楷体_GB2312" pitchFamily="1" charset="-122"/>
                <a:ea typeface="楷体_GB2312" pitchFamily="1" charset="-122"/>
              </a:endParaRPr>
            </a:p>
            <a:p>
              <a:pPr algn="just" eaLnBrk="1" hangingPunct="1"/>
              <a:endParaRPr lang="zh-CN" altLang="en-US" sz="1100">
                <a:solidFill>
                  <a:srgbClr val="FF0000"/>
                </a:solidFill>
                <a:latin typeface="楷体_GB2312" pitchFamily="1" charset="-122"/>
                <a:ea typeface="楷体_GB2312" pitchFamily="1" charset="-122"/>
              </a:endParaRPr>
            </a:p>
            <a:p>
              <a:pPr algn="just" eaLnBrk="1" hangingPunct="1"/>
              <a:r>
                <a:rPr lang="zh-CN" altLang="en-US" sz="1300">
                  <a:solidFill>
                    <a:srgbClr val="FF0000"/>
                  </a:solidFill>
                  <a:latin typeface="Times New Roman" panose="02020503050405090304" pitchFamily="18" charset="0"/>
                  <a:ea typeface="楷体_GB2312" pitchFamily="1" charset="-122"/>
                </a:rPr>
                <a:t>－ </a:t>
              </a:r>
              <a:endParaRPr lang="zh-CN" altLang="en-US" sz="1800" i="1">
                <a:latin typeface="Arial" panose="020B0604020202090204" pitchFamily="34" charset="0"/>
                <a:ea typeface="宋体" pitchFamily="2" charset="-122"/>
              </a:endParaRPr>
            </a:p>
          </p:txBody>
        </p:sp>
        <p:sp>
          <p:nvSpPr>
            <p:cNvPr id="13334" name="Rectangle 16"/>
            <p:cNvSpPr>
              <a:spLocks noChangeArrowheads="1"/>
            </p:cNvSpPr>
            <p:nvPr/>
          </p:nvSpPr>
          <p:spPr bwMode="auto">
            <a:xfrm>
              <a:off x="498" y="613"/>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1800" i="1">
                  <a:solidFill>
                    <a:srgbClr val="292929"/>
                  </a:solidFill>
                  <a:latin typeface="Times New Roman" panose="02020503050405090304" pitchFamily="18" charset="0"/>
                  <a:ea typeface="楷体_GB2312" pitchFamily="1" charset="-122"/>
                </a:rPr>
                <a:t>U</a:t>
              </a:r>
              <a:r>
                <a:rPr lang="en-US" altLang="zh-CN" sz="1800" baseline="-25000">
                  <a:solidFill>
                    <a:srgbClr val="292929"/>
                  </a:solidFill>
                  <a:latin typeface="Times New Roman" panose="02020503050405090304" pitchFamily="18" charset="0"/>
                  <a:ea typeface="楷体_GB2312" pitchFamily="1" charset="-122"/>
                </a:rPr>
                <a:t>6</a:t>
              </a:r>
              <a:endParaRPr lang="en-US" altLang="zh-CN" sz="1800" baseline="-25000">
                <a:solidFill>
                  <a:srgbClr val="292929"/>
                </a:solidFill>
                <a:latin typeface="Times New Roman" panose="02020503050405090304" pitchFamily="18" charset="0"/>
                <a:ea typeface="楷体_GB2312" pitchFamily="1" charset="-122"/>
              </a:endParaRPr>
            </a:p>
            <a:p>
              <a:pPr algn="ctr" eaLnBrk="1" hangingPunct="1"/>
              <a:endParaRPr lang="zh-CN" altLang="en-US" sz="1800" i="1">
                <a:latin typeface="Arial" panose="020B0604020202090204" pitchFamily="34" charset="0"/>
                <a:ea typeface="宋体" pitchFamily="2" charset="-122"/>
              </a:endParaRPr>
            </a:p>
          </p:txBody>
        </p:sp>
        <p:sp>
          <p:nvSpPr>
            <p:cNvPr id="13335" name="Line 17"/>
            <p:cNvSpPr>
              <a:spLocks noChangeShapeType="1"/>
            </p:cNvSpPr>
            <p:nvPr/>
          </p:nvSpPr>
          <p:spPr bwMode="auto">
            <a:xfrm>
              <a:off x="916" y="295"/>
              <a:ext cx="0" cy="749"/>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6" name="Line 18"/>
            <p:cNvSpPr>
              <a:spLocks noChangeShapeType="1"/>
            </p:cNvSpPr>
            <p:nvPr/>
          </p:nvSpPr>
          <p:spPr bwMode="auto">
            <a:xfrm rot="10800000">
              <a:off x="916" y="359"/>
              <a:ext cx="0" cy="231"/>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37" name="Rectangle 19"/>
            <p:cNvSpPr>
              <a:spLocks noChangeArrowheads="1"/>
            </p:cNvSpPr>
            <p:nvPr/>
          </p:nvSpPr>
          <p:spPr bwMode="auto">
            <a:xfrm>
              <a:off x="1042" y="61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I</a:t>
              </a:r>
              <a:r>
                <a:rPr lang="en-US" altLang="zh-CN" sz="2400" baseline="-25000">
                  <a:latin typeface="Times New Roman" panose="02020503050405090304" pitchFamily="18" charset="0"/>
                  <a:ea typeface="楷体_GB2312" pitchFamily="1" charset="-122"/>
                </a:rPr>
                <a:t>S</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38" name="Oval 20"/>
            <p:cNvSpPr>
              <a:spLocks noChangeArrowheads="1"/>
            </p:cNvSpPr>
            <p:nvPr/>
          </p:nvSpPr>
          <p:spPr bwMode="auto">
            <a:xfrm rot="5400000">
              <a:off x="795" y="638"/>
              <a:ext cx="217" cy="217"/>
            </a:xfrm>
            <a:prstGeom prst="ellipse">
              <a:avLst/>
            </a:prstGeom>
            <a:solidFill>
              <a:srgbClr val="FFFFFF"/>
            </a:solidFill>
            <a:ln w="38100">
              <a:solidFill>
                <a:srgbClr val="000000"/>
              </a:solidFill>
              <a:round/>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39" name="Line 21"/>
            <p:cNvSpPr>
              <a:spLocks noChangeShapeType="1"/>
            </p:cNvSpPr>
            <p:nvPr/>
          </p:nvSpPr>
          <p:spPr bwMode="auto">
            <a:xfrm>
              <a:off x="816" y="762"/>
              <a:ext cx="209"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40" name="Rectangle 22"/>
            <p:cNvSpPr>
              <a:spLocks noChangeArrowheads="1"/>
            </p:cNvSpPr>
            <p:nvPr/>
          </p:nvSpPr>
          <p:spPr bwMode="auto">
            <a:xfrm rot="10800000">
              <a:off x="386" y="250"/>
              <a:ext cx="228" cy="93"/>
            </a:xfrm>
            <a:prstGeom prst="rect">
              <a:avLst/>
            </a:prstGeom>
            <a:solidFill>
              <a:srgbClr val="FFFFFF"/>
            </a:solidFill>
            <a:ln w="38100">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41" name="Rectangle 23"/>
            <p:cNvSpPr>
              <a:spLocks noChangeArrowheads="1"/>
            </p:cNvSpPr>
            <p:nvPr/>
          </p:nvSpPr>
          <p:spPr bwMode="auto">
            <a:xfrm>
              <a:off x="388" y="0"/>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R</a:t>
              </a:r>
              <a:r>
                <a:rPr lang="en-US" altLang="zh-CN" sz="2400" baseline="-25000">
                  <a:latin typeface="Times New Roman" panose="02020503050405090304" pitchFamily="18" charset="0"/>
                  <a:ea typeface="楷体_GB2312" pitchFamily="1" charset="-122"/>
                </a:rPr>
                <a:t>1</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42" name="Line 24"/>
            <p:cNvSpPr>
              <a:spLocks noChangeShapeType="1"/>
            </p:cNvSpPr>
            <p:nvPr/>
          </p:nvSpPr>
          <p:spPr bwMode="auto">
            <a:xfrm rot="5400000" flipV="1">
              <a:off x="214" y="188"/>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43" name="Rectangle 25"/>
            <p:cNvSpPr>
              <a:spLocks noChangeArrowheads="1"/>
            </p:cNvSpPr>
            <p:nvPr/>
          </p:nvSpPr>
          <p:spPr bwMode="auto">
            <a:xfrm>
              <a:off x="90" y="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I</a:t>
              </a:r>
              <a:r>
                <a:rPr lang="en-US" altLang="zh-CN" sz="2400" baseline="-25000">
                  <a:latin typeface="Times New Roman" panose="02020503050405090304" pitchFamily="18" charset="0"/>
                  <a:ea typeface="楷体_GB2312" pitchFamily="1" charset="-122"/>
                </a:rPr>
                <a:t>1</a:t>
              </a:r>
              <a:r>
                <a:rPr lang="en-US" altLang="zh-CN" sz="2000">
                  <a:latin typeface="Times New Roman" panose="02020503050405090304" pitchFamily="18" charset="0"/>
                  <a:ea typeface="楷体_GB2312" pitchFamily="1" charset="-122"/>
                </a:rPr>
                <a:t> </a:t>
              </a:r>
              <a:endParaRPr lang="en-US" altLang="zh-CN" sz="2000" i="1">
                <a:latin typeface="Arial" panose="020B0604020202090204" pitchFamily="34" charset="0"/>
                <a:ea typeface="宋体" pitchFamily="2" charset="-122"/>
              </a:endParaRPr>
            </a:p>
          </p:txBody>
        </p:sp>
        <p:sp>
          <p:nvSpPr>
            <p:cNvPr id="13344" name="Line 26"/>
            <p:cNvSpPr>
              <a:spLocks noChangeShapeType="1"/>
            </p:cNvSpPr>
            <p:nvPr/>
          </p:nvSpPr>
          <p:spPr bwMode="auto">
            <a:xfrm>
              <a:off x="0" y="1043"/>
              <a:ext cx="1791"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45" name="Rectangle 27"/>
            <p:cNvSpPr>
              <a:spLocks noChangeArrowheads="1"/>
            </p:cNvSpPr>
            <p:nvPr/>
          </p:nvSpPr>
          <p:spPr bwMode="auto">
            <a:xfrm rot="10800000">
              <a:off x="1181" y="996"/>
              <a:ext cx="228" cy="93"/>
            </a:xfrm>
            <a:prstGeom prst="rect">
              <a:avLst/>
            </a:prstGeom>
            <a:solidFill>
              <a:srgbClr val="FFFFFF"/>
            </a:solidFill>
            <a:ln w="38100">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46" name="Rectangle 28"/>
            <p:cNvSpPr>
              <a:spLocks noChangeArrowheads="1"/>
            </p:cNvSpPr>
            <p:nvPr/>
          </p:nvSpPr>
          <p:spPr bwMode="auto">
            <a:xfrm>
              <a:off x="1179" y="106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R</a:t>
              </a:r>
              <a:r>
                <a:rPr lang="en-US" altLang="zh-CN" sz="2400" baseline="-25000">
                  <a:latin typeface="Times New Roman" panose="02020503050405090304" pitchFamily="18" charset="0"/>
                  <a:ea typeface="楷体_GB2312" pitchFamily="1" charset="-122"/>
                </a:rPr>
                <a:t>4</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47" name="Line 29"/>
            <p:cNvSpPr>
              <a:spLocks noChangeShapeType="1"/>
            </p:cNvSpPr>
            <p:nvPr/>
          </p:nvSpPr>
          <p:spPr bwMode="auto">
            <a:xfrm rot="5400000" flipV="1">
              <a:off x="1645" y="932"/>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48" name="Rectangle 30"/>
            <p:cNvSpPr>
              <a:spLocks noChangeArrowheads="1"/>
            </p:cNvSpPr>
            <p:nvPr/>
          </p:nvSpPr>
          <p:spPr bwMode="auto">
            <a:xfrm>
              <a:off x="1521" y="746"/>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000" i="1">
                  <a:latin typeface="Times New Roman" panose="02020503050405090304" pitchFamily="18" charset="0"/>
                  <a:ea typeface="楷体_GB2312" pitchFamily="1" charset="-122"/>
                </a:rPr>
                <a:t>I</a:t>
              </a:r>
              <a:r>
                <a:rPr lang="en-US" altLang="zh-CN" sz="2000" baseline="-25000">
                  <a:latin typeface="Times New Roman" panose="02020503050405090304" pitchFamily="18" charset="0"/>
                  <a:ea typeface="楷体_GB2312" pitchFamily="1" charset="-122"/>
                </a:rPr>
                <a:t>4</a:t>
              </a:r>
              <a:r>
                <a:rPr lang="en-US" altLang="zh-CN" sz="2000">
                  <a:latin typeface="Times New Roman" panose="02020503050405090304" pitchFamily="18" charset="0"/>
                  <a:ea typeface="楷体_GB2312" pitchFamily="1" charset="-122"/>
                </a:rPr>
                <a:t> </a:t>
              </a:r>
              <a:endParaRPr lang="en-US" altLang="zh-CN" sz="2000" i="1">
                <a:latin typeface="Arial" panose="020B0604020202090204" pitchFamily="34" charset="0"/>
                <a:ea typeface="宋体" pitchFamily="2" charset="-122"/>
              </a:endParaRPr>
            </a:p>
          </p:txBody>
        </p:sp>
        <p:sp>
          <p:nvSpPr>
            <p:cNvPr id="13349" name="Rectangle 31"/>
            <p:cNvSpPr>
              <a:spLocks noChangeArrowheads="1"/>
            </p:cNvSpPr>
            <p:nvPr/>
          </p:nvSpPr>
          <p:spPr bwMode="auto">
            <a:xfrm rot="10800000">
              <a:off x="388" y="996"/>
              <a:ext cx="228" cy="93"/>
            </a:xfrm>
            <a:prstGeom prst="rect">
              <a:avLst/>
            </a:prstGeom>
            <a:solidFill>
              <a:srgbClr val="FFFFFF"/>
            </a:solidFill>
            <a:ln w="38100">
              <a:solidFill>
                <a:srgbClr val="000000"/>
              </a:solidFill>
              <a:miter lim="800000"/>
            </a:ln>
          </p:spPr>
          <p:txBody>
            <a:bodyPr anchor="ct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endParaRPr lang="zh-CN" altLang="en-US"/>
            </a:p>
          </p:txBody>
        </p:sp>
        <p:sp>
          <p:nvSpPr>
            <p:cNvPr id="13350" name="Rectangle 32"/>
            <p:cNvSpPr>
              <a:spLocks noChangeArrowheads="1"/>
            </p:cNvSpPr>
            <p:nvPr/>
          </p:nvSpPr>
          <p:spPr bwMode="auto">
            <a:xfrm>
              <a:off x="390" y="106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R</a:t>
              </a:r>
              <a:r>
                <a:rPr lang="en-US" altLang="zh-CN" sz="2400" baseline="-25000">
                  <a:latin typeface="Times New Roman" panose="02020503050405090304" pitchFamily="18" charset="0"/>
                  <a:ea typeface="楷体_GB2312" pitchFamily="1" charset="-122"/>
                </a:rPr>
                <a:t>3</a:t>
              </a:r>
              <a:r>
                <a:rPr lang="en-US" altLang="zh-CN" sz="1300">
                  <a:latin typeface="Times New Roman" panose="02020503050405090304" pitchFamily="18" charset="0"/>
                  <a:ea typeface="楷体_GB2312" pitchFamily="1" charset="-122"/>
                </a:rPr>
                <a:t> </a:t>
              </a:r>
              <a:endParaRPr lang="en-US" altLang="zh-CN" sz="1800" i="1">
                <a:latin typeface="Arial" panose="020B0604020202090204" pitchFamily="34" charset="0"/>
                <a:ea typeface="宋体" pitchFamily="2" charset="-122"/>
              </a:endParaRPr>
            </a:p>
          </p:txBody>
        </p:sp>
        <p:sp>
          <p:nvSpPr>
            <p:cNvPr id="13351" name="Line 33"/>
            <p:cNvSpPr>
              <a:spLocks noChangeShapeType="1"/>
            </p:cNvSpPr>
            <p:nvPr/>
          </p:nvSpPr>
          <p:spPr bwMode="auto">
            <a:xfrm rot="5400000" flipV="1">
              <a:off x="216" y="932"/>
              <a:ext cx="1" cy="220"/>
            </a:xfrm>
            <a:prstGeom prst="line">
              <a:avLst/>
            </a:prstGeom>
            <a:noFill/>
            <a:ln w="28575">
              <a:solidFill>
                <a:srgbClr val="000000"/>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2" name="Rectangle 34"/>
            <p:cNvSpPr>
              <a:spLocks noChangeArrowheads="1"/>
            </p:cNvSpPr>
            <p:nvPr/>
          </p:nvSpPr>
          <p:spPr bwMode="auto">
            <a:xfrm>
              <a:off x="92" y="746"/>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I</a:t>
              </a:r>
              <a:r>
                <a:rPr lang="en-US" altLang="zh-CN" sz="2400" baseline="-25000">
                  <a:latin typeface="Times New Roman" panose="02020503050405090304" pitchFamily="18" charset="0"/>
                  <a:ea typeface="楷体_GB2312" pitchFamily="1" charset="-122"/>
                </a:rPr>
                <a:t>3</a:t>
              </a:r>
              <a:r>
                <a:rPr lang="en-US" altLang="zh-CN" sz="2400">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sp>
          <p:nvSpPr>
            <p:cNvPr id="13353" name="Line 35"/>
            <p:cNvSpPr>
              <a:spLocks noChangeShapeType="1"/>
            </p:cNvSpPr>
            <p:nvPr/>
          </p:nvSpPr>
          <p:spPr bwMode="auto">
            <a:xfrm rot="-5400000" flipH="1" flipV="1">
              <a:off x="418" y="1500"/>
              <a:ext cx="1" cy="22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4" name="Rectangle 36"/>
            <p:cNvSpPr>
              <a:spLocks noChangeArrowheads="1"/>
            </p:cNvSpPr>
            <p:nvPr/>
          </p:nvSpPr>
          <p:spPr bwMode="auto">
            <a:xfrm>
              <a:off x="317" y="1610"/>
              <a:ext cx="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179" tIns="31090" rIns="62179" bIns="31090"/>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ctr" eaLnBrk="1" hangingPunct="1"/>
              <a:r>
                <a:rPr lang="en-US" altLang="zh-CN" sz="2400" i="1">
                  <a:latin typeface="Times New Roman" panose="02020503050405090304" pitchFamily="18" charset="0"/>
                  <a:ea typeface="楷体_GB2312" pitchFamily="1" charset="-122"/>
                </a:rPr>
                <a:t>I</a:t>
              </a:r>
              <a:r>
                <a:rPr lang="en-US" altLang="zh-CN" sz="2400" baseline="-25000">
                  <a:latin typeface="Times New Roman" panose="02020503050405090304" pitchFamily="18" charset="0"/>
                  <a:ea typeface="楷体_GB2312" pitchFamily="1" charset="-122"/>
                </a:rPr>
                <a:t>5</a:t>
              </a:r>
              <a:r>
                <a:rPr lang="en-US" altLang="zh-CN" sz="2400">
                  <a:solidFill>
                    <a:srgbClr val="3366FF"/>
                  </a:solidFill>
                  <a:latin typeface="Times New Roman" panose="02020503050405090304" pitchFamily="18" charset="0"/>
                  <a:ea typeface="楷体_GB2312" pitchFamily="1" charset="-122"/>
                </a:rPr>
                <a:t> </a:t>
              </a:r>
              <a:endParaRPr lang="en-US" altLang="zh-CN" sz="2400" i="1">
                <a:latin typeface="Arial" panose="020B0604020202090204" pitchFamily="34" charset="0"/>
                <a:ea typeface="宋体" pitchFamily="2" charset="-122"/>
              </a:endParaRPr>
            </a:p>
          </p:txBody>
        </p:sp>
      </p:grpSp>
      <p:sp>
        <p:nvSpPr>
          <p:cNvPr id="12325" name="Rectangle 37"/>
          <p:cNvSpPr>
            <a:spLocks noChangeArrowheads="1"/>
          </p:cNvSpPr>
          <p:nvPr/>
        </p:nvSpPr>
        <p:spPr bwMode="auto">
          <a:xfrm>
            <a:off x="2090738" y="5589588"/>
            <a:ext cx="3600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latin typeface="幼圆" panose="02010509060101010101" pitchFamily="49" charset="-122"/>
              </a:rPr>
              <a:t>电流的实际方向可知</a:t>
            </a:r>
            <a:endParaRPr lang="zh-CN" altLang="en-US">
              <a:latin typeface="幼圆" panose="02010509060101010101" pitchFamily="49" charset="-122"/>
            </a:endParaRPr>
          </a:p>
        </p:txBody>
      </p:sp>
      <p:sp>
        <p:nvSpPr>
          <p:cNvPr id="12326" name="Rectangle 38"/>
          <p:cNvSpPr>
            <a:spLocks noChangeArrowheads="1"/>
          </p:cNvSpPr>
          <p:nvPr/>
        </p:nvSpPr>
        <p:spPr bwMode="auto">
          <a:xfrm>
            <a:off x="6140451" y="5589588"/>
            <a:ext cx="4049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eaLnBrk="1" hangingPunct="1"/>
            <a:r>
              <a:rPr lang="zh-CN" altLang="en-US">
                <a:solidFill>
                  <a:srgbClr val="292929"/>
                </a:solidFill>
                <a:latin typeface="幼圆" panose="02010509060101010101" pitchFamily="49" charset="-122"/>
              </a:rPr>
              <a:t>各电流的实际方向未知</a:t>
            </a:r>
            <a:endParaRPr lang="zh-CN" altLang="en-US">
              <a:solidFill>
                <a:srgbClr val="292929"/>
              </a:solidFill>
              <a:latin typeface="幼圆" panose="02010509060101010101" pitchFamily="49" charset="-122"/>
            </a:endParaRPr>
          </a:p>
        </p:txBody>
      </p:sp>
      <p:sp>
        <p:nvSpPr>
          <p:cNvPr id="12329" name="Rectangle 41"/>
          <p:cNvSpPr>
            <a:spLocks noChangeArrowheads="1"/>
          </p:cNvSpPr>
          <p:nvPr/>
        </p:nvSpPr>
        <p:spPr bwMode="auto">
          <a:xfrm>
            <a:off x="7131051" y="1808164"/>
            <a:ext cx="23399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1pPr>
            <a:lvl2pPr marL="742950" indent="-28575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2pPr>
            <a:lvl3pPr marL="11430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3pPr>
            <a:lvl4pPr marL="16002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4pPr>
            <a:lvl5pPr marL="2057400" indent="-228600">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5pPr>
            <a:lvl6pPr marL="25146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6pPr>
            <a:lvl7pPr marL="29718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7pPr>
            <a:lvl8pPr marL="34290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8pPr>
            <a:lvl9pPr marL="3886200" indent="-228600" eaLnBrk="0" fontAlgn="base" hangingPunct="0">
              <a:spcBef>
                <a:spcPct val="0"/>
              </a:spcBef>
              <a:spcAft>
                <a:spcPct val="0"/>
              </a:spcAft>
              <a:buFont typeface="Arial" panose="020B0604020202090204" pitchFamily="34" charset="0"/>
              <a:defRPr sz="2800" b="1">
                <a:solidFill>
                  <a:schemeClr val="tx1"/>
                </a:solidFill>
                <a:latin typeface="Verdana" panose="020B0804030504040204" pitchFamily="34" charset="0"/>
                <a:ea typeface="幼圆" panose="02010509060101010101" pitchFamily="49" charset="-122"/>
              </a:defRPr>
            </a:lvl9pPr>
          </a:lstStyle>
          <a:p>
            <a:pPr algn="just" eaLnBrk="1" hangingPunct="1">
              <a:lnSpc>
                <a:spcPct val="80000"/>
              </a:lnSpc>
              <a:spcBef>
                <a:spcPct val="20000"/>
              </a:spcBef>
              <a:buClr>
                <a:schemeClr val="accent2"/>
              </a:buClr>
              <a:buFont typeface="Wingdings" panose="05000000000000000000" pitchFamily="2" charset="2"/>
              <a:buNone/>
            </a:pPr>
            <a:r>
              <a:rPr lang="zh-CN" altLang="en-US"/>
              <a:t>复杂电路</a:t>
            </a:r>
            <a:endParaRPr lang="zh-CN" altLang="en-US"/>
          </a:p>
        </p:txBody>
      </p:sp>
      <p:sp>
        <p:nvSpPr>
          <p:cNvPr id="3" name="灯片编号占位符 2"/>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25"/>
                                        </p:tgtEl>
                                        <p:attrNameLst>
                                          <p:attrName>style.visibility</p:attrName>
                                        </p:attrNameLst>
                                      </p:cBhvr>
                                      <p:to>
                                        <p:strVal val="visible"/>
                                      </p:to>
                                    </p:set>
                                    <p:animEffect transition="in" filter="blinds(horizontal)">
                                      <p:cBhvr>
                                        <p:cTn id="17" dur="500"/>
                                        <p:tgtEl>
                                          <p:spTgt spid="123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329"/>
                                        </p:tgtEl>
                                        <p:attrNameLst>
                                          <p:attrName>style.visibility</p:attrName>
                                        </p:attrNameLst>
                                      </p:cBhvr>
                                      <p:to>
                                        <p:strVal val="visible"/>
                                      </p:to>
                                    </p:set>
                                    <p:animEffect transition="in" filter="blinds(horizontal)">
                                      <p:cBhvr>
                                        <p:cTn id="22" dur="500"/>
                                        <p:tgtEl>
                                          <p:spTgt spid="123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294"/>
                                        </p:tgtEl>
                                        <p:attrNameLst>
                                          <p:attrName>style.visibility</p:attrName>
                                        </p:attrNameLst>
                                      </p:cBhvr>
                                      <p:to>
                                        <p:strVal val="visible"/>
                                      </p:to>
                                    </p:set>
                                    <p:animEffect transition="in" filter="blinds(horizontal)">
                                      <p:cBhvr>
                                        <p:cTn id="27" dur="500"/>
                                        <p:tgtEl>
                                          <p:spTgt spid="1229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326"/>
                                        </p:tgtEl>
                                        <p:attrNameLst>
                                          <p:attrName>style.visibility</p:attrName>
                                        </p:attrNameLst>
                                      </p:cBhvr>
                                      <p:to>
                                        <p:strVal val="visible"/>
                                      </p:to>
                                    </p:set>
                                    <p:animEffect transition="in" filter="blinds(horizontal)">
                                      <p:cBhvr>
                                        <p:cTn id="32" dur="500"/>
                                        <p:tgtEl>
                                          <p:spTgt spid="12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325" grpId="0"/>
      <p:bldP spid="12326" grpId="0"/>
      <p:bldP spid="1232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631950" y="513716"/>
            <a:ext cx="8001000" cy="203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en-US" altLang="zh-CN" sz="2400" b="1">
                <a:latin typeface="Times New Roman" panose="02020503050405090304" pitchFamily="18" charset="0"/>
                <a:ea typeface="楷体_GB2312" pitchFamily="1" charset="-122"/>
              </a:rPr>
              <a:t>&lt;3&gt;</a:t>
            </a:r>
            <a:r>
              <a:rPr kumimoji="1" lang="zh-CN" altLang="en-US" sz="2800" b="1">
                <a:latin typeface="Times New Roman" panose="02020503050405090304" pitchFamily="18" charset="0"/>
                <a:ea typeface="楷体_GB2312" pitchFamily="1" charset="-122"/>
              </a:rPr>
              <a:t>、电容元件的电压电流关系</a:t>
            </a:r>
            <a:r>
              <a:rPr kumimoji="1" lang="zh-CN" altLang="en-US" sz="2400" b="1">
                <a:latin typeface="Times New Roman" panose="02020503050405090304" pitchFamily="18" charset="0"/>
                <a:ea typeface="楷体_GB2312" pitchFamily="1" charset="-122"/>
              </a:rPr>
              <a:t>  </a:t>
            </a:r>
            <a:endParaRPr kumimoji="1" lang="zh-CN" altLang="en-US" sz="2400" b="1">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对于线性时不变电容元件来说，在采用电压电流关联参考方向的情况下，可以得到以下关系式</a:t>
            </a:r>
            <a:endParaRPr kumimoji="1" lang="zh-CN" altLang="en-US" sz="2400" b="1">
              <a:latin typeface="Times New Roman" panose="02020503050405090304" pitchFamily="18" charset="0"/>
              <a:ea typeface="楷体_GB2312" pitchFamily="1" charset="-122"/>
            </a:endParaRPr>
          </a:p>
        </p:txBody>
      </p:sp>
      <p:graphicFrame>
        <p:nvGraphicFramePr>
          <p:cNvPr id="88067" name="Object 3"/>
          <p:cNvGraphicFramePr>
            <a:graphicFrameLocks noChangeAspect="1"/>
          </p:cNvGraphicFramePr>
          <p:nvPr/>
        </p:nvGraphicFramePr>
        <p:xfrm>
          <a:off x="3820361" y="2545041"/>
          <a:ext cx="4071938" cy="1028700"/>
        </p:xfrm>
        <a:graphic>
          <a:graphicData uri="http://schemas.openxmlformats.org/presentationml/2006/ole">
            <mc:AlternateContent xmlns:mc="http://schemas.openxmlformats.org/markup-compatibility/2006">
              <mc:Choice xmlns:v="urn:schemas-microsoft-com:vml" Requires="v">
                <p:oleObj spid="_x0000_s2" name="Equation" r:id="rId1" imgW="37795200" imgH="9448800" progId="Equation.DSMT4">
                  <p:embed/>
                </p:oleObj>
              </mc:Choice>
              <mc:Fallback>
                <p:oleObj name="Equation" r:id="rId1" imgW="37795200" imgH="9448800" progId="Equation.DSMT4">
                  <p:embed/>
                  <p:pic>
                    <p:nvPicPr>
                      <p:cNvPr id="0" name="Object 3"/>
                      <p:cNvPicPr>
                        <a:picLocks noChangeAspect="1" noChangeArrowheads="1"/>
                      </p:cNvPicPr>
                      <p:nvPr/>
                    </p:nvPicPr>
                    <p:blipFill>
                      <a:blip r:embed="rId2"/>
                      <a:srcRect/>
                      <a:stretch>
                        <a:fillRect/>
                      </a:stretch>
                    </p:blipFill>
                    <p:spPr bwMode="auto">
                      <a:xfrm>
                        <a:off x="3820361" y="2545041"/>
                        <a:ext cx="4071938" cy="1028700"/>
                      </a:xfrm>
                      <a:prstGeom prst="rect">
                        <a:avLst/>
                      </a:prstGeom>
                      <a:noFill/>
                      <a:ln>
                        <a:noFill/>
                      </a:ln>
                    </p:spPr>
                  </p:pic>
                </p:oleObj>
              </mc:Fallback>
            </mc:AlternateContent>
          </a:graphicData>
        </a:graphic>
      </p:graphicFrame>
      <p:sp>
        <p:nvSpPr>
          <p:cNvPr id="88068" name="Text Box 4"/>
          <p:cNvSpPr txBox="1">
            <a:spLocks noChangeArrowheads="1"/>
          </p:cNvSpPr>
          <p:nvPr/>
        </p:nvSpPr>
        <p:spPr bwMode="auto">
          <a:xfrm>
            <a:off x="1738313" y="3764915"/>
            <a:ext cx="8534400" cy="274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40000"/>
              </a:lnSpc>
              <a:spcBef>
                <a:spcPct val="20000"/>
              </a:spcBef>
            </a:pPr>
            <a:r>
              <a:rPr kumimoji="1" lang="zh-CN" altLang="en-US" sz="2400" b="1" dirty="0">
                <a:latin typeface="Times New Roman" panose="02020503050405090304" pitchFamily="18" charset="0"/>
                <a:ea typeface="楷体_GB2312" pitchFamily="1" charset="-122"/>
              </a:rPr>
              <a:t>        此式表明电容中的电流与其电压对时间的变化率成正比，它与电阻元件的电压电流之间存在确定的约束关系不同，电容电流与此时刻电压的数值之间并没有确定的约束关系。</a:t>
            </a:r>
            <a:endParaRPr kumimoji="1" lang="zh-CN" altLang="en-US" sz="2400" b="1" dirty="0">
              <a:latin typeface="Times New Roman" panose="02020503050405090304" pitchFamily="18" charset="0"/>
              <a:ea typeface="楷体_GB2312" pitchFamily="1" charset="-122"/>
            </a:endParaRPr>
          </a:p>
          <a:p>
            <a:pPr eaLnBrk="1" hangingPunct="1">
              <a:lnSpc>
                <a:spcPct val="140000"/>
              </a:lnSpc>
              <a:spcBef>
                <a:spcPct val="20000"/>
              </a:spcBef>
            </a:pPr>
            <a:r>
              <a:rPr kumimoji="1" lang="zh-CN" altLang="en-US" sz="2400" b="1" dirty="0">
                <a:latin typeface="Times New Roman" panose="02020503050405090304" pitchFamily="18" charset="0"/>
                <a:ea typeface="楷体_GB2312" pitchFamily="1" charset="-122"/>
              </a:rPr>
              <a:t>        在直流电源激励的电路模型中，当各电压电流均不随时间变化的情况下，电容元件相当于一个开路</a:t>
            </a:r>
            <a:r>
              <a:rPr kumimoji="1" lang="en-US" altLang="zh-CN" sz="2400" b="1" dirty="0">
                <a:latin typeface="Times New Roman" panose="02020503050405090304" pitchFamily="18" charset="0"/>
                <a:ea typeface="楷体_GB2312" pitchFamily="1" charset="-122"/>
              </a:rPr>
              <a:t>(</a:t>
            </a:r>
            <a:r>
              <a:rPr kumimoji="1" lang="en-US" altLang="zh-CN" sz="2400" b="1" i="1" dirty="0" err="1">
                <a:latin typeface="Times New Roman" panose="02020503050405090304" pitchFamily="18" charset="0"/>
                <a:ea typeface="楷体_GB2312" pitchFamily="1" charset="-122"/>
              </a:rPr>
              <a:t>i</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        </a:t>
            </a:r>
            <a:endParaRPr kumimoji="1" lang="zh-CN" altLang="en-US" sz="2400" b="1" dirty="0">
              <a:latin typeface="Times New Roman" panose="02020503050405090304" pitchFamily="18" charset="0"/>
              <a:ea typeface="楷体_GB2312" pitchFamily="1" charset="-122"/>
            </a:endParaRPr>
          </a:p>
        </p:txBody>
      </p:sp>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258218" y="499863"/>
            <a:ext cx="10388349"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40000"/>
              </a:lnSpc>
              <a:spcBef>
                <a:spcPct val="50000"/>
              </a:spcBef>
            </a:pPr>
            <a:r>
              <a:rPr kumimoji="1" lang="zh-CN" altLang="en-US" sz="2400" b="1" dirty="0">
                <a:latin typeface="Times New Roman" panose="02020503050405090304" pitchFamily="18" charset="0"/>
                <a:ea typeface="楷体_GB2312" pitchFamily="1" charset="-122"/>
              </a:rPr>
              <a:t>已知</a:t>
            </a:r>
            <a:r>
              <a:rPr kumimoji="1" lang="en-US" altLang="zh-CN" sz="2400" b="1" i="1" dirty="0">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F</a:t>
            </a:r>
            <a:r>
              <a:rPr kumimoji="1" lang="zh-CN" altLang="en-US" sz="2400" b="1" dirty="0">
                <a:latin typeface="Times New Roman" panose="02020503050405090304" pitchFamily="18" charset="0"/>
                <a:ea typeface="楷体_GB2312" pitchFamily="1" charset="-122"/>
              </a:rPr>
              <a:t>电容上的电压为</a:t>
            </a:r>
            <a:r>
              <a:rPr kumimoji="1" lang="en-US" altLang="zh-CN" sz="2400" b="1" i="1" dirty="0">
                <a:latin typeface="Times New Roman" panose="02020503050405090304" pitchFamily="18" charset="0"/>
                <a:ea typeface="楷体_GB2312" pitchFamily="1" charset="-122"/>
              </a:rPr>
              <a:t>u</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)=10sin(5</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)V</a:t>
            </a:r>
            <a:r>
              <a:rPr kumimoji="1" lang="zh-CN" altLang="en-US" sz="2400" b="1" dirty="0">
                <a:latin typeface="Times New Roman" panose="02020503050405090304" pitchFamily="18" charset="0"/>
                <a:ea typeface="楷体_GB2312" pitchFamily="1" charset="-122"/>
              </a:rPr>
              <a:t>，其波形如图所示，与电压参考方向关联的电流为 </a:t>
            </a:r>
            <a:endParaRPr kumimoji="1" lang="zh-CN" altLang="en-US" sz="2400" b="1" dirty="0">
              <a:latin typeface="Times New Roman" panose="02020503050405090304" pitchFamily="18" charset="0"/>
              <a:ea typeface="楷体_GB2312" pitchFamily="1" charset="-122"/>
            </a:endParaRPr>
          </a:p>
        </p:txBody>
      </p:sp>
      <p:graphicFrame>
        <p:nvGraphicFramePr>
          <p:cNvPr id="87043" name="Object 3"/>
          <p:cNvGraphicFramePr>
            <a:graphicFrameLocks noChangeAspect="1"/>
          </p:cNvGraphicFramePr>
          <p:nvPr/>
        </p:nvGraphicFramePr>
        <p:xfrm>
          <a:off x="5507706" y="1626325"/>
          <a:ext cx="4106862" cy="3495675"/>
        </p:xfrm>
        <a:graphic>
          <a:graphicData uri="http://schemas.openxmlformats.org/presentationml/2006/ole">
            <mc:AlternateContent xmlns:mc="http://schemas.openxmlformats.org/markup-compatibility/2006">
              <mc:Choice xmlns:v="urn:schemas-microsoft-com:vml" Requires="v">
                <p:oleObj spid="_x0000_s2" name="Equation" r:id="rId1" imgW="1511300" imgH="1295400" progId="Equation.3">
                  <p:embed/>
                </p:oleObj>
              </mc:Choice>
              <mc:Fallback>
                <p:oleObj name="Equation" r:id="rId1" imgW="1511300" imgH="1295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706" y="1626325"/>
                        <a:ext cx="4106862" cy="3495675"/>
                      </a:xfrm>
                      <a:prstGeom prst="rect">
                        <a:avLst/>
                      </a:prstGeom>
                      <a:noFill/>
                      <a:ln>
                        <a:noFill/>
                      </a:ln>
                    </p:spPr>
                  </p:pic>
                </p:oleObj>
              </mc:Fallback>
            </mc:AlternateContent>
          </a:graphicData>
        </a:graphic>
      </p:graphicFrame>
      <p:grpSp>
        <p:nvGrpSpPr>
          <p:cNvPr id="87044" name="Group 4"/>
          <p:cNvGrpSpPr/>
          <p:nvPr/>
        </p:nvGrpSpPr>
        <p:grpSpPr bwMode="auto">
          <a:xfrm>
            <a:off x="1258218" y="1932958"/>
            <a:ext cx="3506287" cy="4467976"/>
            <a:chOff x="3168" y="1152"/>
            <a:chExt cx="2181" cy="3275"/>
          </a:xfrm>
        </p:grpSpPr>
        <p:graphicFrame>
          <p:nvGraphicFramePr>
            <p:cNvPr id="17413" name="Object 5"/>
            <p:cNvGraphicFramePr>
              <a:graphicFrameLocks noChangeAspect="1"/>
            </p:cNvGraphicFramePr>
            <p:nvPr/>
          </p:nvGraphicFramePr>
          <p:xfrm>
            <a:off x="3168" y="1152"/>
            <a:ext cx="2181" cy="2976"/>
          </p:xfrm>
          <a:graphic>
            <a:graphicData uri="http://schemas.openxmlformats.org/presentationml/2006/ole">
              <mc:AlternateContent xmlns:mc="http://schemas.openxmlformats.org/markup-compatibility/2006">
                <mc:Choice xmlns:v="urn:schemas-microsoft-com:vml" Requires="v">
                  <p:oleObj spid="_x0000_s3" name="Image" r:id="rId3" imgW="2313305" imgH="3154680" progId="Photoshop.Image.5">
                    <p:embed/>
                  </p:oleObj>
                </mc:Choice>
                <mc:Fallback>
                  <p:oleObj name="Image" r:id="rId3" imgW="2313305" imgH="3154680" progId="Photoshop.Image.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1152"/>
                          <a:ext cx="2181"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4" name="Text Box 6"/>
            <p:cNvSpPr txBox="1">
              <a:spLocks noChangeArrowheads="1"/>
            </p:cNvSpPr>
            <p:nvPr/>
          </p:nvSpPr>
          <p:spPr bwMode="auto">
            <a:xfrm>
              <a:off x="3936" y="4080"/>
              <a:ext cx="624"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endParaRPr kumimoji="1" lang="en-US" altLang="zh-CN" sz="2000" b="1">
                <a:latin typeface="Times New Roman" panose="02020503050405090304" pitchFamily="18" charset="0"/>
                <a:ea typeface="楷体_GB2312" pitchFamily="1" charset="-122"/>
              </a:endParaRPr>
            </a:p>
          </p:txBody>
        </p:sp>
      </p:gr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740193" y="445704"/>
            <a:ext cx="1124326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例</a:t>
            </a:r>
            <a:r>
              <a:rPr kumimoji="1" lang="en-US" altLang="zh-CN" sz="2400" b="1" dirty="0">
                <a:latin typeface="Times New Roman" panose="02020503050405090304" pitchFamily="18" charset="0"/>
                <a:ea typeface="楷体_GB2312" pitchFamily="1" charset="-122"/>
              </a:rPr>
              <a:t>1  </a:t>
            </a:r>
            <a:r>
              <a:rPr kumimoji="1" lang="zh-CN" altLang="en-US" sz="2400" b="1" dirty="0">
                <a:latin typeface="Times New Roman" panose="02020503050405090304" pitchFamily="18" charset="0"/>
                <a:ea typeface="楷体_GB2312" pitchFamily="1" charset="-122"/>
              </a:rPr>
              <a:t>已知</a:t>
            </a:r>
            <a:r>
              <a:rPr kumimoji="1" lang="en-US" altLang="zh-CN" sz="2400" b="1" i="1" dirty="0">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=0.5</a:t>
            </a:r>
            <a:r>
              <a:rPr kumimoji="1" lang="en-US" altLang="zh-CN" sz="2400" b="1" i="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F</a:t>
            </a:r>
            <a:r>
              <a:rPr kumimoji="1" lang="zh-CN" altLang="en-US" sz="2400" b="1" dirty="0">
                <a:latin typeface="Times New Roman" panose="02020503050405090304" pitchFamily="18" charset="0"/>
                <a:ea typeface="楷体_GB2312" pitchFamily="1" charset="-122"/>
              </a:rPr>
              <a:t>电容上的电压波形如图所示，试求电压电流采用关联参考方向时的电流</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并画出波形图。 </a:t>
            </a:r>
            <a:endParaRPr kumimoji="1" lang="zh-CN" altLang="en-US" sz="2400" b="1" dirty="0">
              <a:latin typeface="Times New Roman" panose="02020503050405090304" pitchFamily="18" charset="0"/>
              <a:ea typeface="楷体_GB2312" pitchFamily="1" charset="-122"/>
            </a:endParaRPr>
          </a:p>
        </p:txBody>
      </p:sp>
      <p:grpSp>
        <p:nvGrpSpPr>
          <p:cNvPr id="142339" name="Group 3"/>
          <p:cNvGrpSpPr/>
          <p:nvPr/>
        </p:nvGrpSpPr>
        <p:grpSpPr bwMode="auto">
          <a:xfrm>
            <a:off x="497305" y="1857309"/>
            <a:ext cx="3810000" cy="2911475"/>
            <a:chOff x="3312" y="720"/>
            <a:chExt cx="2400" cy="1834"/>
          </a:xfrm>
        </p:grpSpPr>
        <p:sp>
          <p:nvSpPr>
            <p:cNvPr id="18436" name="Text Box 4"/>
            <p:cNvSpPr txBox="1">
              <a:spLocks noChangeArrowheads="1"/>
            </p:cNvSpPr>
            <p:nvPr/>
          </p:nvSpPr>
          <p:spPr bwMode="auto">
            <a:xfrm>
              <a:off x="4032" y="2304"/>
              <a:ext cx="11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spcBef>
                  <a:spcPct val="50000"/>
                </a:spcBef>
              </a:pPr>
              <a:endParaRPr kumimoji="1" lang="en-US" altLang="zh-CN" sz="2000" b="1">
                <a:latin typeface="Times New Roman" panose="02020503050405090304" pitchFamily="18" charset="0"/>
                <a:ea typeface="楷体_GB2312" pitchFamily="1" charset="-122"/>
              </a:endParaRPr>
            </a:p>
          </p:txBody>
        </p:sp>
        <p:graphicFrame>
          <p:nvGraphicFramePr>
            <p:cNvPr id="18437" name="Object 5"/>
            <p:cNvGraphicFramePr>
              <a:graphicFrameLocks noChangeAspect="1"/>
            </p:cNvGraphicFramePr>
            <p:nvPr/>
          </p:nvGraphicFramePr>
          <p:xfrm>
            <a:off x="3312" y="720"/>
            <a:ext cx="2400" cy="1567"/>
          </p:xfrm>
          <a:graphic>
            <a:graphicData uri="http://schemas.openxmlformats.org/presentationml/2006/ole">
              <mc:AlternateContent xmlns:mc="http://schemas.openxmlformats.org/markup-compatibility/2006">
                <mc:Choice xmlns:v="urn:schemas-microsoft-com:vml" Requires="v">
                  <p:oleObj spid="_x0000_s2" name="Image" r:id="rId1" imgW="11531600" imgH="7531100" progId="Photoshop.Image.5">
                    <p:embed/>
                  </p:oleObj>
                </mc:Choice>
                <mc:Fallback>
                  <p:oleObj name="Image" r:id="rId1" imgW="11531600" imgH="7531100" progId="Photoshop.Image.5">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 y="720"/>
                          <a:ext cx="2400" cy="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Object 2"/>
          <p:cNvGraphicFramePr>
            <a:graphicFrameLocks noChangeAspect="1"/>
          </p:cNvGraphicFramePr>
          <p:nvPr/>
        </p:nvGraphicFramePr>
        <p:xfrm>
          <a:off x="4495800" y="2541336"/>
          <a:ext cx="6858000" cy="914400"/>
        </p:xfrm>
        <a:graphic>
          <a:graphicData uri="http://schemas.openxmlformats.org/presentationml/2006/ole">
            <mc:AlternateContent xmlns:mc="http://schemas.openxmlformats.org/markup-compatibility/2006">
              <mc:Choice xmlns:v="urn:schemas-microsoft-com:vml" Requires="v">
                <p:oleObj spid="_x0000_s3" name="Equation" r:id="rId3" imgW="3111500" imgH="406400" progId="Equation.3">
                  <p:embed/>
                </p:oleObj>
              </mc:Choice>
              <mc:Fallback>
                <p:oleObj name="Equation" r:id="rId3" imgW="3111500" imgH="406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541336"/>
                        <a:ext cx="6858000" cy="914400"/>
                      </a:xfrm>
                      <a:prstGeom prst="rect">
                        <a:avLst/>
                      </a:prstGeom>
                      <a:noFill/>
                      <a:ln>
                        <a:noFill/>
                      </a:ln>
                    </p:spPr>
                  </p:pic>
                </p:oleObj>
              </mc:Fallback>
            </mc:AlternateContent>
          </a:graphicData>
        </a:graphic>
      </p:graphicFrame>
      <p:sp>
        <p:nvSpPr>
          <p:cNvPr id="7" name="Text Box 3"/>
          <p:cNvSpPr txBox="1">
            <a:spLocks noChangeArrowheads="1"/>
          </p:cNvSpPr>
          <p:nvPr/>
        </p:nvSpPr>
        <p:spPr bwMode="auto">
          <a:xfrm>
            <a:off x="3808163" y="3299443"/>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1s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3s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)=4-2</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8" name="Object 4"/>
          <p:cNvGraphicFramePr>
            <a:graphicFrameLocks noChangeAspect="1"/>
          </p:cNvGraphicFramePr>
          <p:nvPr/>
        </p:nvGraphicFramePr>
        <p:xfrm>
          <a:off x="4495800" y="3895659"/>
          <a:ext cx="7391400" cy="873125"/>
        </p:xfrm>
        <a:graphic>
          <a:graphicData uri="http://schemas.openxmlformats.org/presentationml/2006/ole">
            <mc:AlternateContent xmlns:mc="http://schemas.openxmlformats.org/markup-compatibility/2006">
              <mc:Choice xmlns:v="urn:schemas-microsoft-com:vml" Requires="v">
                <p:oleObj spid="_x0000_s4" name="Equation" r:id="rId5" imgW="3530600" imgH="406400" progId="Equation.3">
                  <p:embed/>
                </p:oleObj>
              </mc:Choice>
              <mc:Fallback>
                <p:oleObj name="Equation" r:id="rId5" imgW="3530600" imgH="406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895659"/>
                        <a:ext cx="7391400" cy="873125"/>
                      </a:xfrm>
                      <a:prstGeom prst="rect">
                        <a:avLst/>
                      </a:prstGeom>
                      <a:noFill/>
                      <a:ln>
                        <a:noFill/>
                      </a:ln>
                    </p:spPr>
                  </p:pic>
                </p:oleObj>
              </mc:Fallback>
            </mc:AlternateContent>
          </a:graphicData>
        </a:graphic>
      </p:graphicFrame>
      <p:sp>
        <p:nvSpPr>
          <p:cNvPr id="9" name="Rectangle 5"/>
          <p:cNvSpPr>
            <a:spLocks noChangeArrowheads="1"/>
          </p:cNvSpPr>
          <p:nvPr/>
        </p:nvSpPr>
        <p:spPr bwMode="auto">
          <a:xfrm>
            <a:off x="3808163" y="1986395"/>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0</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1s </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)=2</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可以得到</a:t>
            </a:r>
            <a:endParaRPr kumimoji="1" lang="zh-CN" altLang="en-US" sz="2400" b="1" dirty="0">
              <a:latin typeface="Times New Roman" panose="02020503050405090304" pitchFamily="18" charset="0"/>
              <a:ea typeface="楷体_GB2312" pitchFamily="1" charset="-122"/>
            </a:endParaRPr>
          </a:p>
        </p:txBody>
      </p:sp>
      <p:sp>
        <p:nvSpPr>
          <p:cNvPr id="10" name="Text Box 6"/>
          <p:cNvSpPr txBox="1">
            <a:spLocks noChangeArrowheads="1"/>
          </p:cNvSpPr>
          <p:nvPr/>
        </p:nvSpPr>
        <p:spPr bwMode="auto">
          <a:xfrm>
            <a:off x="3808163" y="1384320"/>
            <a:ext cx="817529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解：根据图波形的具体情况，按 照时间分段来进行计算 </a:t>
            </a:r>
            <a:endParaRPr kumimoji="1" lang="zh-CN" altLang="en-US" sz="2400" b="1" dirty="0">
              <a:latin typeface="Times New Roman" panose="02020503050405090304" pitchFamily="18" charset="0"/>
              <a:ea typeface="楷体_GB2312" pitchFamily="1" charset="-122"/>
            </a:endParaRPr>
          </a:p>
        </p:txBody>
      </p:sp>
      <p:sp>
        <p:nvSpPr>
          <p:cNvPr id="15" name="Text Box 2"/>
          <p:cNvSpPr txBox="1">
            <a:spLocks noChangeArrowheads="1"/>
          </p:cNvSpPr>
          <p:nvPr/>
        </p:nvSpPr>
        <p:spPr bwMode="auto">
          <a:xfrm>
            <a:off x="3808163" y="462731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3.</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3s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5s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)=-8+2</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6" name="Object 3"/>
          <p:cNvGraphicFramePr>
            <a:graphicFrameLocks noChangeAspect="1"/>
          </p:cNvGraphicFramePr>
          <p:nvPr/>
        </p:nvGraphicFramePr>
        <p:xfrm>
          <a:off x="4495800" y="5229883"/>
          <a:ext cx="7162800" cy="895350"/>
        </p:xfrm>
        <a:graphic>
          <a:graphicData uri="http://schemas.openxmlformats.org/presentationml/2006/ole">
            <mc:AlternateContent xmlns:mc="http://schemas.openxmlformats.org/markup-compatibility/2006">
              <mc:Choice xmlns:v="urn:schemas-microsoft-com:vml" Requires="v">
                <p:oleObj spid="_x0000_s5" name="Equation" r:id="rId7" imgW="3327400" imgH="406400" progId="Equation.3">
                  <p:embed/>
                </p:oleObj>
              </mc:Choice>
              <mc:Fallback>
                <p:oleObj name="Equation" r:id="rId7" imgW="3327400" imgH="4064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5229883"/>
                        <a:ext cx="7162800" cy="895350"/>
                      </a:xfrm>
                      <a:prstGeom prst="rect">
                        <a:avLst/>
                      </a:prstGeom>
                      <a:noFill/>
                      <a:ln>
                        <a:noFill/>
                      </a:ln>
                    </p:spPr>
                  </p:pic>
                </p:oleObj>
              </mc:Fallback>
            </mc:AlternateContent>
          </a:graphicData>
        </a:graphic>
      </p:graphicFrame>
      <p:pic>
        <p:nvPicPr>
          <p:cNvPr id="11" name="图片 10"/>
          <p:cNvPicPr>
            <a:picLocks noChangeAspect="1"/>
          </p:cNvPicPr>
          <p:nvPr/>
        </p:nvPicPr>
        <p:blipFill>
          <a:blip r:embed="rId9"/>
          <a:srcRect b="12858"/>
          <a:stretch>
            <a:fillRect/>
          </a:stretch>
        </p:blipFill>
        <p:spPr>
          <a:xfrm>
            <a:off x="497205" y="4344670"/>
            <a:ext cx="3605530" cy="2513330"/>
          </a:xfrm>
          <a:prstGeom prst="rect">
            <a:avLst/>
          </a:prstGeom>
        </p:spPr>
      </p:pic>
      <p:sp>
        <p:nvSpPr>
          <p:cNvPr id="12" name="灯片编号占位符 11"/>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0" grpId="0" bldLvl="0" animBg="1"/>
      <p:bldP spid="15"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257300" y="533735"/>
            <a:ext cx="76962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在已知电容电流</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的条件下，其电压</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为 </a:t>
            </a:r>
            <a:endParaRPr kumimoji="1" lang="zh-CN" altLang="en-US" sz="2400" b="1" dirty="0">
              <a:latin typeface="Times New Roman" panose="02020503050405090304" pitchFamily="18" charset="0"/>
              <a:ea typeface="楷体_GB2312" pitchFamily="1" charset="-122"/>
            </a:endParaRPr>
          </a:p>
        </p:txBody>
      </p:sp>
      <p:graphicFrame>
        <p:nvGraphicFramePr>
          <p:cNvPr id="145411" name="Object 3"/>
          <p:cNvGraphicFramePr>
            <a:graphicFrameLocks noChangeAspect="1"/>
          </p:cNvGraphicFramePr>
          <p:nvPr/>
        </p:nvGraphicFramePr>
        <p:xfrm>
          <a:off x="3798888" y="1304925"/>
          <a:ext cx="4332287" cy="2586038"/>
        </p:xfrm>
        <a:graphic>
          <a:graphicData uri="http://schemas.openxmlformats.org/presentationml/2006/ole">
            <mc:AlternateContent xmlns:mc="http://schemas.openxmlformats.org/markup-compatibility/2006">
              <mc:Choice xmlns:v="urn:schemas-microsoft-com:vml" Requires="v">
                <p:oleObj spid="_x0000_s2" name="Equation" r:id="rId1" imgW="55168800" imgH="28956000" progId="Equation.DSMT4">
                  <p:embed/>
                </p:oleObj>
              </mc:Choice>
              <mc:Fallback>
                <p:oleObj name="Equation" r:id="rId1" imgW="55168800" imgH="28956000" progId="Equation.DSMT4">
                  <p:embed/>
                  <p:pic>
                    <p:nvPicPr>
                      <p:cNvPr id="0" name="Object 3"/>
                      <p:cNvPicPr>
                        <a:picLocks noChangeAspect="1" noChangeArrowheads="1"/>
                      </p:cNvPicPr>
                      <p:nvPr/>
                    </p:nvPicPr>
                    <p:blipFill>
                      <a:blip r:embed="rId2"/>
                      <a:srcRect/>
                      <a:stretch>
                        <a:fillRect/>
                      </a:stretch>
                    </p:blipFill>
                    <p:spPr bwMode="auto">
                      <a:xfrm>
                        <a:off x="3798888" y="1304925"/>
                        <a:ext cx="4332287" cy="2586038"/>
                      </a:xfrm>
                      <a:prstGeom prst="rect">
                        <a:avLst/>
                      </a:prstGeom>
                      <a:noFill/>
                      <a:ln>
                        <a:noFill/>
                      </a:ln>
                    </p:spPr>
                  </p:pic>
                </p:oleObj>
              </mc:Fallback>
            </mc:AlternateContent>
          </a:graphicData>
        </a:graphic>
      </p:graphicFrame>
      <p:sp>
        <p:nvSpPr>
          <p:cNvPr id="145412" name="Text Box 4"/>
          <p:cNvSpPr txBox="1">
            <a:spLocks noChangeArrowheads="1"/>
          </p:cNvSpPr>
          <p:nvPr/>
        </p:nvSpPr>
        <p:spPr bwMode="auto">
          <a:xfrm>
            <a:off x="1110915" y="4036460"/>
            <a:ext cx="1676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         其中 </a:t>
            </a:r>
            <a:endParaRPr kumimoji="1" lang="zh-CN" altLang="en-US" sz="2400" b="1">
              <a:latin typeface="Times New Roman" panose="02020503050405090304" pitchFamily="18" charset="0"/>
              <a:ea typeface="楷体_GB2312" pitchFamily="1" charset="-122"/>
            </a:endParaRPr>
          </a:p>
        </p:txBody>
      </p:sp>
      <p:graphicFrame>
        <p:nvGraphicFramePr>
          <p:cNvPr id="145413" name="Object 5"/>
          <p:cNvGraphicFramePr>
            <a:graphicFrameLocks noChangeAspect="1"/>
          </p:cNvGraphicFramePr>
          <p:nvPr/>
        </p:nvGraphicFramePr>
        <p:xfrm>
          <a:off x="2787315" y="4015822"/>
          <a:ext cx="2590800" cy="739775"/>
        </p:xfrm>
        <a:graphic>
          <a:graphicData uri="http://schemas.openxmlformats.org/presentationml/2006/ole">
            <mc:AlternateContent xmlns:mc="http://schemas.openxmlformats.org/markup-compatibility/2006">
              <mc:Choice xmlns:v="urn:schemas-microsoft-com:vml" Requires="v">
                <p:oleObj spid="_x0000_s3" name="Equation" r:id="rId3" imgW="1396365" imgH="393700" progId="Equation.DSMT4">
                  <p:embed/>
                </p:oleObj>
              </mc:Choice>
              <mc:Fallback>
                <p:oleObj name="Equation" r:id="rId3" imgW="1396365" imgH="3937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315" y="4015822"/>
                        <a:ext cx="2590800" cy="739775"/>
                      </a:xfrm>
                      <a:prstGeom prst="rect">
                        <a:avLst/>
                      </a:prstGeom>
                      <a:noFill/>
                      <a:ln>
                        <a:noFill/>
                      </a:ln>
                    </p:spPr>
                  </p:pic>
                </p:oleObj>
              </mc:Fallback>
            </mc:AlternateContent>
          </a:graphicData>
        </a:graphic>
      </p:graphicFrame>
      <p:sp>
        <p:nvSpPr>
          <p:cNvPr id="145414" name="Text Box 6"/>
          <p:cNvSpPr txBox="1">
            <a:spLocks noChangeArrowheads="1"/>
          </p:cNvSpPr>
          <p:nvPr/>
        </p:nvSpPr>
        <p:spPr bwMode="auto">
          <a:xfrm>
            <a:off x="5530515" y="4039635"/>
            <a:ext cx="3581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a:latin typeface="Times New Roman" panose="02020503050405090304" pitchFamily="18" charset="0"/>
                <a:ea typeface="楷体_GB2312" pitchFamily="1" charset="-122"/>
              </a:rPr>
              <a:t>称为电容电压的初始值。</a:t>
            </a:r>
            <a:endParaRPr kumimoji="1" lang="zh-CN" altLang="en-US" sz="2400" b="1">
              <a:latin typeface="Times New Roman" panose="02020503050405090304" pitchFamily="18" charset="0"/>
              <a:ea typeface="楷体_GB2312" pitchFamily="1" charset="-122"/>
            </a:endParaRPr>
          </a:p>
        </p:txBody>
      </p:sp>
      <p:sp>
        <p:nvSpPr>
          <p:cNvPr id="4" name="灯片编号占位符 3"/>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1696453" y="1982788"/>
            <a:ext cx="9805735"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从上式可以看出电容具有两个基本的性质</a:t>
            </a:r>
            <a:endParaRPr kumimoji="1" lang="zh-CN" altLang="en-US" sz="2400" b="1" dirty="0">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(1)</a:t>
            </a:r>
            <a:r>
              <a:rPr kumimoji="1" lang="zh-CN" altLang="en-US" sz="2400" b="1" dirty="0">
                <a:solidFill>
                  <a:srgbClr val="FF0000"/>
                </a:solidFill>
                <a:latin typeface="Times New Roman" panose="02020503050405090304" pitchFamily="18" charset="0"/>
                <a:ea typeface="楷体_GB2312" pitchFamily="1" charset="-122"/>
              </a:rPr>
              <a:t>电容电压的记忆性</a:t>
            </a:r>
            <a:r>
              <a:rPr kumimoji="1" lang="zh-CN" altLang="en-US" sz="2400" b="1" dirty="0">
                <a:latin typeface="Times New Roman" panose="02020503050405090304" pitchFamily="18" charset="0"/>
                <a:ea typeface="楷体_GB2312" pitchFamily="1" charset="-122"/>
              </a:rPr>
              <a:t>。</a:t>
            </a:r>
            <a:endParaRPr kumimoji="1" lang="zh-CN" altLang="en-US" sz="2400" b="1" dirty="0">
              <a:latin typeface="Times New Roman" panose="02020503050405090304" pitchFamily="18" charset="0"/>
              <a:ea typeface="楷体_GB2312" pitchFamily="1" charset="-122"/>
            </a:endParaRPr>
          </a:p>
          <a:p>
            <a:pPr algn="just"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从式（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）可见，任意时刻</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电容电压的数值</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，要由从</a:t>
            </a:r>
            <a:r>
              <a:rPr kumimoji="1" lang="en-US" altLang="zh-CN" sz="2400" b="1" dirty="0">
                <a:latin typeface="Times New Roman" panose="02020503050405090304" pitchFamily="18" charset="0"/>
                <a:ea typeface="楷体_GB2312" pitchFamily="1" charset="-122"/>
              </a:rPr>
              <a: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zh-CN" altLang="en-US" sz="2400" b="1" dirty="0">
                <a:latin typeface="Times New Roman" panose="02020503050405090304" pitchFamily="18" charset="0"/>
                <a:ea typeface="楷体_GB2312" pitchFamily="1" charset="-122"/>
              </a:rPr>
              <a:t>到时刻</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之间的全部电流</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来确定。也就是说，</a:t>
            </a:r>
            <a:r>
              <a:rPr kumimoji="1" lang="zh-CN" altLang="en-US" sz="2400" b="1" dirty="0">
                <a:solidFill>
                  <a:srgbClr val="FF0000"/>
                </a:solidFill>
                <a:latin typeface="Times New Roman" panose="02020503050405090304" pitchFamily="18" charset="0"/>
                <a:ea typeface="楷体_GB2312" pitchFamily="1" charset="-122"/>
              </a:rPr>
              <a:t>此时刻以前流过电容的任何电流对时刻</a:t>
            </a:r>
            <a:r>
              <a:rPr kumimoji="1" lang="en-US" altLang="zh-CN" sz="2400" b="1" i="1" dirty="0">
                <a:solidFill>
                  <a:srgbClr val="FF0000"/>
                </a:solidFill>
                <a:latin typeface="Times New Roman" panose="02020503050405090304" pitchFamily="18" charset="0"/>
                <a:ea typeface="楷体_GB2312" pitchFamily="1" charset="-122"/>
              </a:rPr>
              <a:t>T </a:t>
            </a:r>
            <a:r>
              <a:rPr kumimoji="1" lang="zh-CN" altLang="en-US" sz="2400" b="1" dirty="0">
                <a:solidFill>
                  <a:srgbClr val="FF0000"/>
                </a:solidFill>
                <a:latin typeface="Times New Roman" panose="02020503050405090304" pitchFamily="18" charset="0"/>
                <a:ea typeface="楷体_GB2312" pitchFamily="1" charset="-122"/>
              </a:rPr>
              <a:t>的电压都有一定的贡献</a:t>
            </a:r>
            <a:r>
              <a:rPr kumimoji="1" lang="zh-CN" altLang="en-US" sz="2400" b="1" dirty="0">
                <a:latin typeface="Times New Roman" panose="02020503050405090304" pitchFamily="18" charset="0"/>
                <a:ea typeface="楷体_GB2312" pitchFamily="1" charset="-122"/>
              </a:rPr>
              <a:t>。这与电阻元件的电压或电流仅仅取决于此时刻的电流或电压完全不同，我们说电容是一种记忆元件。 </a:t>
            </a:r>
            <a:endParaRPr kumimoji="1" lang="zh-CN" altLang="en-US" sz="2400" b="1" dirty="0">
              <a:latin typeface="Times New Roman" panose="02020503050405090304" pitchFamily="18" charset="0"/>
              <a:ea typeface="楷体_GB2312" pitchFamily="1" charset="-122"/>
            </a:endParaRPr>
          </a:p>
        </p:txBody>
      </p:sp>
      <p:graphicFrame>
        <p:nvGraphicFramePr>
          <p:cNvPr id="22531" name="Object 3"/>
          <p:cNvGraphicFramePr>
            <a:graphicFrameLocks noChangeAspect="1"/>
          </p:cNvGraphicFramePr>
          <p:nvPr/>
        </p:nvGraphicFramePr>
        <p:xfrm>
          <a:off x="3019425" y="381000"/>
          <a:ext cx="6149975" cy="1517650"/>
        </p:xfrm>
        <a:graphic>
          <a:graphicData uri="http://schemas.openxmlformats.org/presentationml/2006/ole">
            <mc:AlternateContent xmlns:mc="http://schemas.openxmlformats.org/markup-compatibility/2006">
              <mc:Choice xmlns:v="urn:schemas-microsoft-com:vml" Requires="v">
                <p:oleObj spid="_x0000_s2" name="Equation" r:id="rId1" imgW="89916000" imgH="19507200" progId="Equation.DSMT4">
                  <p:embed/>
                </p:oleObj>
              </mc:Choice>
              <mc:Fallback>
                <p:oleObj name="Equation" r:id="rId1" imgW="89916000" imgH="19507200" progId="Equation.DSMT4">
                  <p:embed/>
                  <p:pic>
                    <p:nvPicPr>
                      <p:cNvPr id="0" name="Object 3"/>
                      <p:cNvPicPr>
                        <a:picLocks noChangeAspect="1" noChangeArrowheads="1"/>
                      </p:cNvPicPr>
                      <p:nvPr/>
                    </p:nvPicPr>
                    <p:blipFill>
                      <a:blip r:embed="rId2"/>
                      <a:srcRect/>
                      <a:stretch>
                        <a:fillRect/>
                      </a:stretch>
                    </p:blipFill>
                    <p:spPr bwMode="auto">
                      <a:xfrm>
                        <a:off x="3019425" y="381000"/>
                        <a:ext cx="6149975" cy="1517650"/>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074821" y="355818"/>
            <a:ext cx="9188116"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例</a:t>
            </a:r>
            <a:r>
              <a:rPr kumimoji="1" lang="en-US" altLang="zh-CN" sz="2400" b="1" dirty="0">
                <a:latin typeface="Times New Roman" panose="02020503050405090304" pitchFamily="18" charset="0"/>
                <a:ea typeface="楷体_GB2312" pitchFamily="1" charset="-122"/>
              </a:rPr>
              <a:t>2  </a:t>
            </a:r>
            <a:r>
              <a:rPr kumimoji="1" lang="en-US" altLang="zh-CN" sz="2400" b="1" i="1" dirty="0">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=0.5</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F</a:t>
            </a:r>
            <a:r>
              <a:rPr kumimoji="1" lang="zh-CN" altLang="en-US" sz="2400" b="1" dirty="0">
                <a:latin typeface="Times New Roman" panose="02020503050405090304" pitchFamily="18" charset="0"/>
                <a:ea typeface="楷体_GB2312" pitchFamily="1" charset="-122"/>
              </a:rPr>
              <a:t>的电容电流波形如图所示，试求电容电压</a:t>
            </a:r>
            <a:r>
              <a:rPr kumimoji="1" lang="en-US" altLang="zh-CN" sz="2400" b="1" i="1" dirty="0" err="1">
                <a:latin typeface="Times New Roman" panose="02020503050405090304" pitchFamily="18" charset="0"/>
                <a:ea typeface="楷体_GB2312" pitchFamily="1" charset="-122"/>
              </a:rPr>
              <a:t>u</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a:t>
            </a:r>
            <a:r>
              <a:rPr kumimoji="1" lang="zh-CN" altLang="en-US" sz="2400" b="1" dirty="0">
                <a:latin typeface="Times New Roman" panose="02020503050405090304" pitchFamily="18" charset="0"/>
                <a:ea typeface="楷体_GB2312" pitchFamily="1" charset="-122"/>
              </a:rPr>
              <a:t>。 </a:t>
            </a:r>
            <a:endParaRPr kumimoji="1" lang="zh-CN" altLang="en-US" sz="2400" b="1" dirty="0">
              <a:latin typeface="Times New Roman" panose="02020503050405090304" pitchFamily="18" charset="0"/>
              <a:ea typeface="楷体_GB2312" pitchFamily="1" charset="-122"/>
            </a:endParaRPr>
          </a:p>
        </p:txBody>
      </p:sp>
      <p:grpSp>
        <p:nvGrpSpPr>
          <p:cNvPr id="147459" name="Group 3"/>
          <p:cNvGrpSpPr/>
          <p:nvPr/>
        </p:nvGrpSpPr>
        <p:grpSpPr bwMode="auto">
          <a:xfrm>
            <a:off x="3245485" y="1001395"/>
            <a:ext cx="6198870" cy="2195830"/>
            <a:chOff x="1584" y="451"/>
            <a:chExt cx="4032" cy="1560"/>
          </a:xfrm>
        </p:grpSpPr>
        <p:graphicFrame>
          <p:nvGraphicFramePr>
            <p:cNvPr id="23556" name="Object 4"/>
            <p:cNvGraphicFramePr>
              <a:graphicFrameLocks noChangeAspect="1"/>
            </p:cNvGraphicFramePr>
            <p:nvPr/>
          </p:nvGraphicFramePr>
          <p:xfrm>
            <a:off x="1584" y="451"/>
            <a:ext cx="4032" cy="1277"/>
          </p:xfrm>
          <a:graphic>
            <a:graphicData uri="http://schemas.openxmlformats.org/presentationml/2006/ole">
              <mc:AlternateContent xmlns:mc="http://schemas.openxmlformats.org/markup-compatibility/2006">
                <mc:Choice xmlns:v="urn:schemas-microsoft-com:vml" Requires="v">
                  <p:oleObj spid="_x0000_s2" name="Image" r:id="rId1" imgW="2959735" imgH="937260" progId="Photoshop.Image.5">
                    <p:embed/>
                  </p:oleObj>
                </mc:Choice>
                <mc:Fallback>
                  <p:oleObj name="Image" r:id="rId1" imgW="2959735" imgH="937260" progId="Photoshop.Image.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 y="451"/>
                          <a:ext cx="4032" cy="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Rectangle 5"/>
            <p:cNvSpPr>
              <a:spLocks noChangeArrowheads="1"/>
            </p:cNvSpPr>
            <p:nvPr/>
          </p:nvSpPr>
          <p:spPr bwMode="auto">
            <a:xfrm>
              <a:off x="3264" y="1761"/>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endParaRPr kumimoji="1" lang="en-US" altLang="zh-CN" sz="2000" b="1">
                <a:latin typeface="Times New Roman" panose="02020503050405090304" pitchFamily="18" charset="0"/>
                <a:ea typeface="楷体_GB2312" pitchFamily="1" charset="-122"/>
              </a:endParaRPr>
            </a:p>
          </p:txBody>
        </p:sp>
      </p:grpSp>
      <p:sp>
        <p:nvSpPr>
          <p:cNvPr id="6" name="Text Box 2"/>
          <p:cNvSpPr txBox="1">
            <a:spLocks noChangeArrowheads="1"/>
          </p:cNvSpPr>
          <p:nvPr/>
        </p:nvSpPr>
        <p:spPr bwMode="auto">
          <a:xfrm>
            <a:off x="1195137" y="2681946"/>
            <a:ext cx="8001000" cy="130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algn="just" eaLnBrk="1" hangingPunct="1">
              <a:lnSpc>
                <a:spcPct val="140000"/>
              </a:lnSpc>
              <a:spcBef>
                <a:spcPct val="50000"/>
              </a:spcBef>
            </a:pPr>
            <a:r>
              <a:rPr kumimoji="1" lang="zh-CN" altLang="en-US" sz="2400" b="1" dirty="0">
                <a:latin typeface="Times New Roman" panose="02020503050405090304" pitchFamily="18" charset="0"/>
                <a:ea typeface="楷体_GB2312" pitchFamily="1" charset="-122"/>
              </a:rPr>
              <a:t>解：根据图</a:t>
            </a:r>
            <a:r>
              <a:rPr kumimoji="1" lang="en-US" altLang="zh-CN" sz="2400" b="1" dirty="0">
                <a:latin typeface="Times New Roman" panose="02020503050405090304" pitchFamily="18" charset="0"/>
                <a:ea typeface="楷体_GB2312" pitchFamily="1" charset="-122"/>
              </a:rPr>
              <a:t>(b)</a:t>
            </a:r>
            <a:r>
              <a:rPr kumimoji="1" lang="zh-CN" altLang="en-US" sz="2400" b="1" dirty="0">
                <a:latin typeface="Times New Roman" panose="02020503050405090304" pitchFamily="18" charset="0"/>
                <a:ea typeface="楷体_GB2312" pitchFamily="1" charset="-122"/>
              </a:rPr>
              <a:t>波形的情况，按照时间分段来进行计算</a:t>
            </a:r>
            <a:endParaRPr kumimoji="1" lang="zh-CN" altLang="en-US" sz="2400" b="1" dirty="0">
              <a:latin typeface="Times New Roman" panose="02020503050405090304" pitchFamily="18" charset="0"/>
              <a:ea typeface="楷体_GB2312" pitchFamily="1" charset="-122"/>
            </a:endParaRPr>
          </a:p>
          <a:p>
            <a:pPr algn="just" eaLnBrk="1" hangingPunct="1">
              <a:lnSpc>
                <a:spcPct val="14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1</a:t>
            </a:r>
            <a:r>
              <a:rPr kumimoji="1" lang="zh-CN" altLang="en-US" sz="2400" b="1" dirty="0">
                <a:latin typeface="Times New Roman" panose="02020503050405090304" pitchFamily="18" charset="0"/>
                <a:ea typeface="楷体_GB2312" pitchFamily="1" charset="-122"/>
              </a:rPr>
              <a:t>．当</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a:t>
            </a:r>
            <a:endParaRPr kumimoji="1" lang="zh-CN" altLang="en-US" sz="2400" b="1" dirty="0">
              <a:latin typeface="Times New Roman" panose="02020503050405090304" pitchFamily="18" charset="0"/>
              <a:ea typeface="楷体_GB2312" pitchFamily="1" charset="-122"/>
            </a:endParaRPr>
          </a:p>
        </p:txBody>
      </p:sp>
      <p:graphicFrame>
        <p:nvGraphicFramePr>
          <p:cNvPr id="7" name="Object 3"/>
          <p:cNvGraphicFramePr>
            <a:graphicFrameLocks noChangeAspect="1"/>
          </p:cNvGraphicFramePr>
          <p:nvPr/>
        </p:nvGraphicFramePr>
        <p:xfrm>
          <a:off x="2418347" y="3973890"/>
          <a:ext cx="5943600" cy="908050"/>
        </p:xfrm>
        <a:graphic>
          <a:graphicData uri="http://schemas.openxmlformats.org/presentationml/2006/ole">
            <mc:AlternateContent xmlns:mc="http://schemas.openxmlformats.org/markup-compatibility/2006">
              <mc:Choice xmlns:v="urn:schemas-microsoft-com:vml" Requires="v">
                <p:oleObj spid="_x0000_s3" name="Equation" r:id="rId3" imgW="2641600" imgH="393700" progId="Equation.3">
                  <p:embed/>
                </p:oleObj>
              </mc:Choice>
              <mc:Fallback>
                <p:oleObj name="Equation" r:id="rId3" imgW="2641600" imgH="3937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347" y="3973890"/>
                        <a:ext cx="5943600" cy="908050"/>
                      </a:xfrm>
                      <a:prstGeom prst="rect">
                        <a:avLst/>
                      </a:prstGeom>
                      <a:noFill/>
                      <a:ln>
                        <a:noFill/>
                      </a:ln>
                    </p:spPr>
                  </p:pic>
                </p:oleObj>
              </mc:Fallback>
            </mc:AlternateContent>
          </a:graphicData>
        </a:graphic>
      </p:graphicFrame>
      <p:sp>
        <p:nvSpPr>
          <p:cNvPr id="8" name="Text Box 4"/>
          <p:cNvSpPr txBox="1">
            <a:spLocks noChangeArrowheads="1"/>
          </p:cNvSpPr>
          <p:nvPr/>
        </p:nvSpPr>
        <p:spPr bwMode="auto">
          <a:xfrm>
            <a:off x="1195137" y="4871989"/>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0</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&lt;</a:t>
            </a:r>
            <a:r>
              <a:rPr kumimoji="1" lang="en-US" altLang="zh-CN" sz="2400" b="1" dirty="0">
                <a:latin typeface="Times New Roman" panose="02020503050405090304" pitchFamily="18" charset="0"/>
                <a:ea typeface="楷体_GB2312" pitchFamily="1" charset="-122"/>
              </a:rPr>
              <a:t>1s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9" name="Object 5"/>
          <p:cNvGraphicFramePr>
            <a:graphicFrameLocks noChangeAspect="1"/>
          </p:cNvGraphicFramePr>
          <p:nvPr/>
        </p:nvGraphicFramePr>
        <p:xfrm>
          <a:off x="2418347" y="5518320"/>
          <a:ext cx="8153400" cy="1343025"/>
        </p:xfrm>
        <a:graphic>
          <a:graphicData uri="http://schemas.openxmlformats.org/presentationml/2006/ole">
            <mc:AlternateContent xmlns:mc="http://schemas.openxmlformats.org/markup-compatibility/2006">
              <mc:Choice xmlns:v="urn:schemas-microsoft-com:vml" Requires="v">
                <p:oleObj spid="_x0000_s4" name="Equation" r:id="rId5" imgW="3822700" imgH="635000" progId="Equation.3">
                  <p:embed/>
                </p:oleObj>
              </mc:Choice>
              <mc:Fallback>
                <p:oleObj name="Equation" r:id="rId5" imgW="3822700" imgH="635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8347" y="5518320"/>
                        <a:ext cx="8153400" cy="1343025"/>
                      </a:xfrm>
                      <a:prstGeom prst="rect">
                        <a:avLst/>
                      </a:prstGeom>
                      <a:noFill/>
                      <a:ln>
                        <a:noFill/>
                      </a:ln>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2" name="Object 6"/>
          <p:cNvGraphicFramePr>
            <a:graphicFrameLocks noChangeAspect="1"/>
          </p:cNvGraphicFramePr>
          <p:nvPr/>
        </p:nvGraphicFramePr>
        <p:xfrm>
          <a:off x="2895600" y="896620"/>
          <a:ext cx="6400800" cy="2027238"/>
        </p:xfrm>
        <a:graphic>
          <a:graphicData uri="http://schemas.openxmlformats.org/presentationml/2006/ole">
            <mc:AlternateContent xmlns:mc="http://schemas.openxmlformats.org/markup-compatibility/2006">
              <mc:Choice xmlns:v="urn:schemas-microsoft-com:vml" Requires="v">
                <p:oleObj spid="_x0000_s2" name="Image" r:id="rId1" imgW="2959735" imgH="937260" progId="Photoshop.Image.5">
                  <p:embed/>
                </p:oleObj>
              </mc:Choice>
              <mc:Fallback>
                <p:oleObj name="Image" r:id="rId1" imgW="2959735" imgH="937260" progId="Photoshop.Image.5">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896620"/>
                        <a:ext cx="64008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149506" name="Text Box 2"/>
          <p:cNvSpPr txBox="1">
            <a:spLocks noChangeArrowheads="1"/>
          </p:cNvSpPr>
          <p:nvPr>
            <p:custDataLst>
              <p:tags r:id="rId3"/>
            </p:custDataLst>
          </p:nvPr>
        </p:nvSpPr>
        <p:spPr bwMode="auto">
          <a:xfrm>
            <a:off x="1315453" y="322880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3</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1s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&lt;</a:t>
            </a:r>
            <a:r>
              <a:rPr kumimoji="1" lang="en-US" altLang="zh-CN" sz="2400" b="1" dirty="0">
                <a:latin typeface="Times New Roman" panose="02020503050405090304" pitchFamily="18" charset="0"/>
                <a:ea typeface="楷体_GB2312" pitchFamily="1" charset="-122"/>
              </a:rPr>
              <a:t>3s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07" name="Object 3"/>
          <p:cNvGraphicFramePr>
            <a:graphicFrameLocks noChangeAspect="1"/>
          </p:cNvGraphicFramePr>
          <p:nvPr>
            <p:custDataLst>
              <p:tags r:id="rId4"/>
            </p:custDataLst>
          </p:nvPr>
        </p:nvGraphicFramePr>
        <p:xfrm>
          <a:off x="2450431" y="3875139"/>
          <a:ext cx="7162800" cy="1227137"/>
        </p:xfrm>
        <a:graphic>
          <a:graphicData uri="http://schemas.openxmlformats.org/presentationml/2006/ole">
            <mc:AlternateContent xmlns:mc="http://schemas.openxmlformats.org/markup-compatibility/2006">
              <mc:Choice xmlns:v="urn:schemas-microsoft-com:vml" Requires="v">
                <p:oleObj spid="_x0000_s4" name="Equation" r:id="rId5" imgW="3695700" imgH="635000" progId="Equation.3">
                  <p:embed/>
                </p:oleObj>
              </mc:Choice>
              <mc:Fallback>
                <p:oleObj name="Equation" r:id="rId5" imgW="3695700" imgH="635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431" y="3875139"/>
                        <a:ext cx="7162800" cy="1227137"/>
                      </a:xfrm>
                      <a:prstGeom prst="rect">
                        <a:avLst/>
                      </a:prstGeom>
                      <a:noFill/>
                      <a:ln>
                        <a:noFill/>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2" name="Object 6"/>
          <p:cNvGraphicFramePr>
            <a:graphicFrameLocks noChangeAspect="1"/>
          </p:cNvGraphicFramePr>
          <p:nvPr/>
        </p:nvGraphicFramePr>
        <p:xfrm>
          <a:off x="2895600" y="896620"/>
          <a:ext cx="6400800" cy="2027238"/>
        </p:xfrm>
        <a:graphic>
          <a:graphicData uri="http://schemas.openxmlformats.org/presentationml/2006/ole">
            <mc:AlternateContent xmlns:mc="http://schemas.openxmlformats.org/markup-compatibility/2006">
              <mc:Choice xmlns:v="urn:schemas-microsoft-com:vml" Requires="v">
                <p:oleObj spid="_x0000_s2" name="Image" r:id="rId1" imgW="2959735" imgH="937260" progId="Photoshop.Image.5">
                  <p:embed/>
                </p:oleObj>
              </mc:Choice>
              <mc:Fallback>
                <p:oleObj name="Image" r:id="rId1" imgW="2959735" imgH="937260" progId="Photoshop.Image.5">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896620"/>
                        <a:ext cx="64008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149508" name="Text Box 4"/>
          <p:cNvSpPr txBox="1">
            <a:spLocks noChangeArrowheads="1"/>
          </p:cNvSpPr>
          <p:nvPr>
            <p:custDataLst>
              <p:tags r:id="rId3"/>
            </p:custDataLst>
          </p:nvPr>
        </p:nvSpPr>
        <p:spPr bwMode="auto">
          <a:xfrm>
            <a:off x="1392923" y="3178226"/>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4</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3s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&lt;</a:t>
            </a:r>
            <a:r>
              <a:rPr kumimoji="1" lang="en-US" altLang="zh-CN" sz="2400" b="1" dirty="0">
                <a:latin typeface="Times New Roman" panose="02020503050405090304" pitchFamily="18" charset="0"/>
                <a:ea typeface="楷体_GB2312" pitchFamily="1" charset="-122"/>
              </a:rPr>
              <a:t>5s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09" name="Object 5"/>
          <p:cNvGraphicFramePr>
            <a:graphicFrameLocks noChangeAspect="1"/>
          </p:cNvGraphicFramePr>
          <p:nvPr>
            <p:custDataLst>
              <p:tags r:id="rId4"/>
            </p:custDataLst>
          </p:nvPr>
        </p:nvGraphicFramePr>
        <p:xfrm>
          <a:off x="2527901" y="3905985"/>
          <a:ext cx="7467600" cy="1235075"/>
        </p:xfrm>
        <a:graphic>
          <a:graphicData uri="http://schemas.openxmlformats.org/presentationml/2006/ole">
            <mc:AlternateContent xmlns:mc="http://schemas.openxmlformats.org/markup-compatibility/2006">
              <mc:Choice xmlns:v="urn:schemas-microsoft-com:vml" Requires="v">
                <p:oleObj spid="_x0000_s4" name="Equation" r:id="rId5" imgW="3810000" imgH="635000" progId="Equation.3">
                  <p:embed/>
                </p:oleObj>
              </mc:Choice>
              <mc:Fallback>
                <p:oleObj name="Equation" r:id="rId5" imgW="3810000" imgH="635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901" y="3905985"/>
                        <a:ext cx="7467600" cy="1235075"/>
                      </a:xfrm>
                      <a:prstGeom prst="rect">
                        <a:avLst/>
                      </a:prstGeom>
                      <a:noFill/>
                      <a:ln>
                        <a:noFill/>
                      </a:ln>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2" name="Object 6"/>
          <p:cNvGraphicFramePr>
            <a:graphicFrameLocks noChangeAspect="1"/>
          </p:cNvGraphicFramePr>
          <p:nvPr/>
        </p:nvGraphicFramePr>
        <p:xfrm>
          <a:off x="2895600" y="896620"/>
          <a:ext cx="6400800" cy="2027238"/>
        </p:xfrm>
        <a:graphic>
          <a:graphicData uri="http://schemas.openxmlformats.org/presentationml/2006/ole">
            <mc:AlternateContent xmlns:mc="http://schemas.openxmlformats.org/markup-compatibility/2006">
              <mc:Choice xmlns:v="urn:schemas-microsoft-com:vml" Requires="v">
                <p:oleObj spid="_x0000_s2" name="Image" r:id="rId1" imgW="2959735" imgH="937260" progId="Photoshop.Image.5">
                  <p:embed/>
                </p:oleObj>
              </mc:Choice>
              <mc:Fallback>
                <p:oleObj name="Image" r:id="rId1" imgW="2959735" imgH="937260" progId="Photoshop.Image.5">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896620"/>
                        <a:ext cx="64008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7F123016-8A5F-4B99-B63A-151741210C87}" type="slidenum">
              <a:rPr lang="zh-CN" altLang="en-US"/>
            </a:fld>
            <a:endParaRPr lang="zh-CN" altLang="en-US"/>
          </a:p>
        </p:txBody>
      </p:sp>
      <p:sp>
        <p:nvSpPr>
          <p:cNvPr id="149510" name="Text Box 6"/>
          <p:cNvSpPr txBox="1">
            <a:spLocks noChangeArrowheads="1"/>
          </p:cNvSpPr>
          <p:nvPr>
            <p:custDataLst>
              <p:tags r:id="rId3"/>
            </p:custDataLst>
          </p:nvPr>
        </p:nvSpPr>
        <p:spPr bwMode="auto">
          <a:xfrm>
            <a:off x="1521828" y="3691853"/>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5</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5s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11" name="Object 7"/>
          <p:cNvGraphicFramePr>
            <a:graphicFrameLocks noChangeAspect="1"/>
          </p:cNvGraphicFramePr>
          <p:nvPr>
            <p:custDataLst>
              <p:tags r:id="rId4"/>
            </p:custDataLst>
          </p:nvPr>
        </p:nvGraphicFramePr>
        <p:xfrm>
          <a:off x="2656806" y="4338184"/>
          <a:ext cx="7772400" cy="863600"/>
        </p:xfrm>
        <a:graphic>
          <a:graphicData uri="http://schemas.openxmlformats.org/presentationml/2006/ole">
            <mc:AlternateContent xmlns:mc="http://schemas.openxmlformats.org/markup-compatibility/2006">
              <mc:Choice xmlns:v="urn:schemas-microsoft-com:vml" Requires="v">
                <p:oleObj spid="_x0000_s4" name="Equation" r:id="rId5" imgW="3721100" imgH="393700" progId="Equation.3">
                  <p:embed/>
                </p:oleObj>
              </mc:Choice>
              <mc:Fallback>
                <p:oleObj name="Equation" r:id="rId5" imgW="3721100" imgH="3937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6806" y="4338184"/>
                        <a:ext cx="7772400" cy="863600"/>
                      </a:xfrm>
                      <a:prstGeom prst="rect">
                        <a:avLst/>
                      </a:prstGeom>
                      <a:noFill/>
                      <a:ln>
                        <a:noFill/>
                      </a:ln>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315453" y="47798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3</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1s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&lt;</a:t>
            </a:r>
            <a:r>
              <a:rPr kumimoji="1" lang="en-US" altLang="zh-CN" sz="2400" b="1" dirty="0">
                <a:latin typeface="Times New Roman" panose="02020503050405090304" pitchFamily="18" charset="0"/>
                <a:ea typeface="楷体_GB2312" pitchFamily="1" charset="-122"/>
              </a:rPr>
              <a:t>3s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07" name="Object 3"/>
          <p:cNvGraphicFramePr>
            <a:graphicFrameLocks noChangeAspect="1"/>
          </p:cNvGraphicFramePr>
          <p:nvPr/>
        </p:nvGraphicFramePr>
        <p:xfrm>
          <a:off x="2450431" y="1124319"/>
          <a:ext cx="7162800" cy="1227137"/>
        </p:xfrm>
        <a:graphic>
          <a:graphicData uri="http://schemas.openxmlformats.org/presentationml/2006/ole">
            <mc:AlternateContent xmlns:mc="http://schemas.openxmlformats.org/markup-compatibility/2006">
              <mc:Choice xmlns:v="urn:schemas-microsoft-com:vml" Requires="v">
                <p:oleObj spid="_x0000_s2" name="Equation" r:id="rId1" imgW="3695700" imgH="635000" progId="Equation.3">
                  <p:embed/>
                </p:oleObj>
              </mc:Choice>
              <mc:Fallback>
                <p:oleObj name="Equation" r:id="rId1" imgW="3695700" imgH="6350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31" y="1124319"/>
                        <a:ext cx="7162800" cy="1227137"/>
                      </a:xfrm>
                      <a:prstGeom prst="rect">
                        <a:avLst/>
                      </a:prstGeom>
                      <a:noFill/>
                      <a:ln>
                        <a:noFill/>
                      </a:ln>
                    </p:spPr>
                  </p:pic>
                </p:oleObj>
              </mc:Fallback>
            </mc:AlternateContent>
          </a:graphicData>
        </a:graphic>
      </p:graphicFrame>
      <p:sp>
        <p:nvSpPr>
          <p:cNvPr id="149508" name="Text Box 4"/>
          <p:cNvSpPr txBox="1">
            <a:spLocks noChangeArrowheads="1"/>
          </p:cNvSpPr>
          <p:nvPr/>
        </p:nvSpPr>
        <p:spPr bwMode="auto">
          <a:xfrm>
            <a:off x="1315453" y="2351456"/>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4</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3s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sym typeface="Symbol" panose="05050102010706020507" pitchFamily="18" charset="2"/>
              </a:rPr>
              <a:t>&lt;</a:t>
            </a:r>
            <a:r>
              <a:rPr kumimoji="1" lang="en-US" altLang="zh-CN" sz="2400" b="1" dirty="0">
                <a:latin typeface="Times New Roman" panose="02020503050405090304" pitchFamily="18" charset="0"/>
                <a:ea typeface="楷体_GB2312" pitchFamily="1" charset="-122"/>
              </a:rPr>
              <a:t>5s</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)=1</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dirty="0">
                <a:latin typeface="Times New Roman" panose="02020503050405090304" pitchFamily="18" charset="0"/>
                <a:ea typeface="楷体_GB2312" pitchFamily="1" charset="-122"/>
              </a:rPr>
              <a:t>A</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09" name="Object 5"/>
          <p:cNvGraphicFramePr>
            <a:graphicFrameLocks noChangeAspect="1"/>
          </p:cNvGraphicFramePr>
          <p:nvPr/>
        </p:nvGraphicFramePr>
        <p:xfrm>
          <a:off x="2450431" y="3079215"/>
          <a:ext cx="7467600" cy="1235075"/>
        </p:xfrm>
        <a:graphic>
          <a:graphicData uri="http://schemas.openxmlformats.org/presentationml/2006/ole">
            <mc:AlternateContent xmlns:mc="http://schemas.openxmlformats.org/markup-compatibility/2006">
              <mc:Choice xmlns:v="urn:schemas-microsoft-com:vml" Requires="v">
                <p:oleObj spid="_x0000_s3" name="Equation" r:id="rId3" imgW="3810000" imgH="635000" progId="Equation.3">
                  <p:embed/>
                </p:oleObj>
              </mc:Choice>
              <mc:Fallback>
                <p:oleObj name="Equation" r:id="rId3" imgW="3810000" imgH="635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431" y="3079215"/>
                        <a:ext cx="7467600" cy="1235075"/>
                      </a:xfrm>
                      <a:prstGeom prst="rect">
                        <a:avLst/>
                      </a:prstGeom>
                      <a:noFill/>
                      <a:ln>
                        <a:noFill/>
                      </a:ln>
                    </p:spPr>
                  </p:pic>
                </p:oleObj>
              </mc:Fallback>
            </mc:AlternateContent>
          </a:graphicData>
        </a:graphic>
      </p:graphicFrame>
      <p:sp>
        <p:nvSpPr>
          <p:cNvPr id="149510" name="Text Box 6"/>
          <p:cNvSpPr txBox="1">
            <a:spLocks noChangeArrowheads="1"/>
          </p:cNvSpPr>
          <p:nvPr/>
        </p:nvSpPr>
        <p:spPr bwMode="auto">
          <a:xfrm>
            <a:off x="1315453" y="445575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eaLnBrk="1" hangingPunct="1">
              <a:lnSpc>
                <a:spcPct val="150000"/>
              </a:lnSpc>
              <a:spcBef>
                <a:spcPct val="50000"/>
              </a:spcBef>
            </a:pPr>
            <a:r>
              <a:rPr kumimoji="1" lang="zh-CN" altLang="en-US" sz="2400" b="1" dirty="0">
                <a:latin typeface="Times New Roman" panose="02020503050405090304" pitchFamily="18" charset="0"/>
                <a:ea typeface="楷体_GB2312" pitchFamily="1" charset="-122"/>
              </a:rPr>
              <a:t>        </a:t>
            </a:r>
            <a:r>
              <a:rPr kumimoji="1" lang="en-US" altLang="zh-CN" sz="2400" b="1" dirty="0">
                <a:latin typeface="Times New Roman" panose="02020503050405090304" pitchFamily="18" charset="0"/>
                <a:ea typeface="楷体_GB2312" pitchFamily="1" charset="-122"/>
              </a:rPr>
              <a:t>5</a:t>
            </a:r>
            <a:r>
              <a:rPr kumimoji="1" lang="zh-CN" altLang="en-US" sz="2400" b="1" dirty="0">
                <a:latin typeface="Times New Roman" panose="02020503050405090304" pitchFamily="18" charset="0"/>
                <a:ea typeface="楷体_GB2312" pitchFamily="1" charset="-122"/>
              </a:rPr>
              <a:t>．当</a:t>
            </a:r>
            <a:r>
              <a:rPr kumimoji="1" lang="en-US" altLang="zh-CN" sz="2400" b="1" dirty="0">
                <a:latin typeface="Times New Roman" panose="02020503050405090304" pitchFamily="18" charset="0"/>
                <a:ea typeface="楷体_GB2312" pitchFamily="1" charset="-122"/>
              </a:rPr>
              <a:t>5s</a:t>
            </a:r>
            <a:r>
              <a:rPr kumimoji="1" lang="en-US" altLang="zh-CN" sz="2400" b="1" dirty="0">
                <a:latin typeface="Times New Roman" panose="02020503050405090304" pitchFamily="18" charset="0"/>
                <a:ea typeface="楷体_GB2312" pitchFamily="1" charset="-122"/>
                <a:sym typeface="Symbol" panose="05050102010706020507" pitchFamily="18" charset="2"/>
              </a:rPr>
              <a:t></a:t>
            </a:r>
            <a:r>
              <a:rPr kumimoji="1" lang="en-US" altLang="zh-CN" sz="2400" b="1" i="1" dirty="0">
                <a:latin typeface="Times New Roman" panose="02020503050405090304" pitchFamily="18" charset="0"/>
                <a:ea typeface="楷体_GB2312" pitchFamily="1" charset="-122"/>
              </a:rPr>
              <a:t>t</a:t>
            </a:r>
            <a:r>
              <a:rPr kumimoji="1" lang="zh-CN" altLang="en-US" sz="2400" b="1" dirty="0">
                <a:latin typeface="Times New Roman" panose="02020503050405090304" pitchFamily="18" charset="0"/>
                <a:ea typeface="楷体_GB2312" pitchFamily="1" charset="-122"/>
              </a:rPr>
              <a:t>时，</a:t>
            </a:r>
            <a:r>
              <a:rPr kumimoji="1" lang="en-US" altLang="zh-CN" sz="2400" b="1" i="1" dirty="0" err="1">
                <a:latin typeface="Times New Roman" panose="02020503050405090304" pitchFamily="18" charset="0"/>
                <a:ea typeface="楷体_GB2312" pitchFamily="1" charset="-122"/>
              </a:rPr>
              <a:t>i</a:t>
            </a:r>
            <a:r>
              <a:rPr kumimoji="1" lang="en-US" altLang="zh-CN" sz="2400" b="1" baseline="-30000" dirty="0" err="1">
                <a:latin typeface="Times New Roman" panose="02020503050405090304" pitchFamily="18" charset="0"/>
                <a:ea typeface="楷体_GB2312" pitchFamily="1" charset="-122"/>
              </a:rPr>
              <a:t>C</a:t>
            </a:r>
            <a:r>
              <a:rPr kumimoji="1" lang="en-US" altLang="zh-CN" sz="2400" b="1" dirty="0">
                <a:latin typeface="Times New Roman" panose="02020503050405090304" pitchFamily="18" charset="0"/>
                <a:ea typeface="楷体_GB2312" pitchFamily="1" charset="-122"/>
              </a:rPr>
              <a:t>(</a:t>
            </a:r>
            <a:r>
              <a:rPr kumimoji="1" lang="en-US" altLang="zh-CN" sz="2400" b="1" i="1" dirty="0">
                <a:latin typeface="Times New Roman" panose="02020503050405090304" pitchFamily="18" charset="0"/>
                <a:ea typeface="楷体_GB2312" pitchFamily="1" charset="-122"/>
              </a:rPr>
              <a:t>t</a:t>
            </a:r>
            <a:r>
              <a:rPr kumimoji="1" lang="en-US" altLang="zh-CN" sz="2400" b="1" dirty="0">
                <a:latin typeface="Times New Roman" panose="02020503050405090304" pitchFamily="18" charset="0"/>
                <a:ea typeface="楷体_GB2312" pitchFamily="1" charset="-122"/>
              </a:rPr>
              <a:t>)=0</a:t>
            </a:r>
            <a:r>
              <a:rPr kumimoji="1" lang="zh-CN" altLang="en-US" sz="2400" b="1" dirty="0">
                <a:latin typeface="Times New Roman" panose="02020503050405090304" pitchFamily="18" charset="0"/>
                <a:ea typeface="楷体_GB2312" pitchFamily="1" charset="-122"/>
              </a:rPr>
              <a:t>，根据式</a:t>
            </a:r>
            <a:r>
              <a:rPr kumimoji="1" lang="en-US" altLang="zh-CN" sz="2400" b="1" dirty="0">
                <a:latin typeface="Times New Roman" panose="02020503050405090304" pitchFamily="18" charset="0"/>
                <a:ea typeface="楷体_GB2312" pitchFamily="1" charset="-122"/>
              </a:rPr>
              <a:t>2</a:t>
            </a:r>
            <a:r>
              <a:rPr kumimoji="1" lang="zh-CN" altLang="en-US" sz="2400" b="1" dirty="0">
                <a:latin typeface="Times New Roman" panose="02020503050405090304" pitchFamily="18" charset="0"/>
                <a:ea typeface="楷体_GB2312" pitchFamily="1" charset="-122"/>
              </a:rPr>
              <a:t>可以得到 </a:t>
            </a:r>
            <a:endParaRPr kumimoji="1" lang="zh-CN" altLang="en-US" sz="2400" b="1" dirty="0">
              <a:latin typeface="Times New Roman" panose="02020503050405090304" pitchFamily="18" charset="0"/>
              <a:ea typeface="楷体_GB2312" pitchFamily="1" charset="-122"/>
            </a:endParaRPr>
          </a:p>
        </p:txBody>
      </p:sp>
      <p:graphicFrame>
        <p:nvGraphicFramePr>
          <p:cNvPr id="149511" name="Object 7"/>
          <p:cNvGraphicFramePr>
            <a:graphicFrameLocks noChangeAspect="1"/>
          </p:cNvGraphicFramePr>
          <p:nvPr/>
        </p:nvGraphicFramePr>
        <p:xfrm>
          <a:off x="2450431" y="5102089"/>
          <a:ext cx="7772400" cy="863600"/>
        </p:xfrm>
        <a:graphic>
          <a:graphicData uri="http://schemas.openxmlformats.org/presentationml/2006/ole">
            <mc:AlternateContent xmlns:mc="http://schemas.openxmlformats.org/markup-compatibility/2006">
              <mc:Choice xmlns:v="urn:schemas-microsoft-com:vml" Requires="v">
                <p:oleObj spid="_x0000_s4" name="Equation" r:id="rId5" imgW="3721100" imgH="393700" progId="Equation.3">
                  <p:embed/>
                </p:oleObj>
              </mc:Choice>
              <mc:Fallback>
                <p:oleObj name="Equation" r:id="rId5" imgW="3721100" imgH="3937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431" y="5102089"/>
                        <a:ext cx="7772400" cy="863600"/>
                      </a:xfrm>
                      <a:prstGeom prst="rect">
                        <a:avLst/>
                      </a:prstGeom>
                      <a:noFill/>
                      <a:ln>
                        <a:noFill/>
                      </a:ln>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7F123016-8A5F-4B99-B63A-151741210C87}" type="slidenum">
              <a:rPr lang="zh-CN" altLang="en-US"/>
            </a:fld>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TABLE_BEAUTIFY" val="smartTable{5b644f28-be0c-420d-b436-563a2db691b1}"/>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水滴">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水滴</Template>
  <TotalTime>0</TotalTime>
  <Words>37890</Words>
  <Application>WPS 演示</Application>
  <PresentationFormat>宽屏</PresentationFormat>
  <Paragraphs>7346</Paragraphs>
  <Slides>328</Slides>
  <Notes>44</Notes>
  <HiddenSlides>0</HiddenSlides>
  <MMClips>0</MMClips>
  <ScaleCrop>false</ScaleCrop>
  <HeadingPairs>
    <vt:vector size="8" baseType="variant">
      <vt:variant>
        <vt:lpstr>已用的字体</vt:lpstr>
      </vt:variant>
      <vt:variant>
        <vt:i4>60</vt:i4>
      </vt:variant>
      <vt:variant>
        <vt:lpstr>主题</vt:lpstr>
      </vt:variant>
      <vt:variant>
        <vt:i4>1</vt:i4>
      </vt:variant>
      <vt:variant>
        <vt:lpstr>嵌入 OLE 服务器</vt:lpstr>
      </vt:variant>
      <vt:variant>
        <vt:i4>462</vt:i4>
      </vt:variant>
      <vt:variant>
        <vt:lpstr>幻灯片标题</vt:lpstr>
      </vt:variant>
      <vt:variant>
        <vt:i4>328</vt:i4>
      </vt:variant>
    </vt:vector>
  </HeadingPairs>
  <TitlesOfParts>
    <vt:vector size="851" baseType="lpstr">
      <vt:lpstr>Arial</vt:lpstr>
      <vt:lpstr>宋体</vt:lpstr>
      <vt:lpstr>Wingdings</vt:lpstr>
      <vt:lpstr>微软雅黑</vt:lpstr>
      <vt:lpstr>汉仪旗黑</vt:lpstr>
      <vt:lpstr>Verdana</vt:lpstr>
      <vt:lpstr>幼圆</vt:lpstr>
      <vt:lpstr>华文宋体</vt:lpstr>
      <vt:lpstr>华文楷体</vt:lpstr>
      <vt:lpstr>汉仪书宋二KW</vt:lpstr>
      <vt:lpstr>华文新魏</vt:lpstr>
      <vt:lpstr>黑体</vt:lpstr>
      <vt:lpstr>汉仪中黑KW</vt:lpstr>
      <vt:lpstr>Vladimir Script</vt:lpstr>
      <vt:lpstr>Times New Roman</vt:lpstr>
      <vt:lpstr>仿宋_GB2312</vt:lpstr>
      <vt:lpstr>方正仿宋_GBK</vt:lpstr>
      <vt:lpstr>Symbol</vt:lpstr>
      <vt:lpstr>华文隶书</vt:lpstr>
      <vt:lpstr>楷体_GB2312</vt:lpstr>
      <vt:lpstr>Monotype Sorts</vt:lpstr>
      <vt:lpstr>宋体</vt:lpstr>
      <vt:lpstr>Arial Unicode MS</vt:lpstr>
      <vt:lpstr>Tw Cen MT</vt:lpstr>
      <vt:lpstr>Calibri</vt:lpstr>
      <vt:lpstr>Helvetica Neue</vt:lpstr>
      <vt:lpstr>Wingdings 2</vt:lpstr>
      <vt:lpstr>CommonBullets</vt:lpstr>
      <vt:lpstr>方正姚体</vt:lpstr>
      <vt:lpstr>汉仪楷体简</vt:lpstr>
      <vt:lpstr>Arial Black</vt:lpstr>
      <vt:lpstr>Math4</vt:lpstr>
      <vt:lpstr>PingFang SC</vt:lpstr>
      <vt:lpstr>Helvetica Neue</vt:lpstr>
      <vt:lpstr>Times New Roman Regular</vt:lpstr>
      <vt:lpstr>楷体_GB2312</vt:lpstr>
      <vt:lpstr>MT Extra</vt:lpstr>
      <vt:lpstr>仿宋_GB2312</vt:lpstr>
      <vt:lpstr>Batang</vt:lpstr>
      <vt:lpstr>Tw Cen MT</vt:lpstr>
      <vt:lpstr>Apple SD Gothic Neo</vt:lpstr>
      <vt:lpstr>隶书</vt:lpstr>
      <vt:lpstr>报隶-简</vt:lpstr>
      <vt:lpstr>华文彩云</vt:lpstr>
      <vt:lpstr>-apple-system</vt:lpstr>
      <vt:lpstr>Thonburi</vt:lpstr>
      <vt:lpstr>儷宋 Pro</vt:lpstr>
      <vt:lpstr>仿宋</vt:lpstr>
      <vt:lpstr>Times New Roman Bold</vt:lpstr>
      <vt:lpstr>Cambria Math</vt:lpstr>
      <vt:lpstr>华文行楷</vt:lpstr>
      <vt:lpstr>行楷-简</vt:lpstr>
      <vt:lpstr>Wingdings 3</vt:lpstr>
      <vt:lpstr>Calibri Light</vt:lpstr>
      <vt:lpstr>Kingsoft Sign</vt:lpstr>
      <vt:lpstr>方正琥珀繁体</vt:lpstr>
      <vt:lpstr>苹方-简</vt:lpstr>
      <vt:lpstr>幼圆_GB2312</vt:lpstr>
      <vt:lpstr>DejaVu Math TeX Gyre</vt:lpstr>
      <vt:lpstr>宋体-简</vt:lpstr>
      <vt:lpstr>水滴</vt:lpstr>
      <vt:lpstr>Equation.3</vt:lpstr>
      <vt:lpstr>Equation.3</vt:lpstr>
      <vt:lpstr>Equation.DSMT4</vt:lpstr>
      <vt:lpstr>Equation.DSMT4</vt:lpstr>
      <vt:lpstr>Equation.3</vt:lpstr>
      <vt:lpstr>Equation.DSMT4</vt:lpstr>
      <vt:lpstr>Equation.DSMT4</vt:lpstr>
      <vt:lpstr>Equation.3</vt:lpstr>
      <vt:lpstr>Equation.3</vt:lpstr>
      <vt:lpstr>Equation.DSMT4</vt:lpstr>
      <vt:lpstr>Equation.3</vt:lpstr>
      <vt:lpstr>Equation.3</vt:lpstr>
      <vt:lpstr>Equation.3</vt:lpstr>
      <vt:lpstr>Equation.3</vt:lpstr>
      <vt:lpstr>Equation.3</vt:lpstr>
      <vt:lpstr>Equation.DSMT4</vt:lpstr>
      <vt:lpstr>Paint.Picture</vt:lpstr>
      <vt:lpstr>Paint.Picture</vt:lpstr>
      <vt:lpstr>Equation.3</vt:lpstr>
      <vt:lpstr>Equation.3</vt:lpstr>
      <vt:lpstr>Equation.3</vt:lpstr>
      <vt:lpstr>Equation.3</vt:lpstr>
      <vt:lpstr>Equation.DSMT4</vt:lpstr>
      <vt:lpstr>Equation.3</vt:lpstr>
      <vt:lpstr>Paint.Picture</vt:lpstr>
      <vt:lpstr>Equation.3</vt:lpstr>
      <vt:lpstr>Equation.3</vt:lpstr>
      <vt:lpstr>Equation.DSMT4</vt:lpstr>
      <vt:lpstr>Equation.DSMT4</vt:lpstr>
      <vt:lpstr>Equation.3</vt:lpstr>
      <vt:lpstr>Paint.Picture</vt:lpstr>
      <vt:lpstr>Equation.DSMT4</vt:lpstr>
      <vt:lpstr>Paint.Picture</vt:lpstr>
      <vt:lpstr>Paint.Picture</vt:lpstr>
      <vt:lpstr>Equation.3</vt:lpstr>
      <vt:lpstr>Visio.Drawing.6</vt:lpstr>
      <vt:lpstr>Visio.Drawing.6</vt:lpstr>
      <vt:lpstr>Visio.Drawing.6</vt:lpstr>
      <vt:lpstr>Photoshop.Image.7</vt:lpstr>
      <vt:lpstr>Photoshop.Image.5</vt:lpstr>
      <vt:lpstr>Photoshop.Image.5</vt:lpstr>
      <vt:lpstr>Equation.DSMT4</vt:lpstr>
      <vt:lpstr>Photoshop.Image.5</vt:lpstr>
      <vt:lpstr>Equation.DSMT4</vt:lpstr>
      <vt:lpstr>Equation.3</vt:lpstr>
      <vt:lpstr>Equation.3</vt:lpstr>
      <vt:lpstr>Photoshop.Image.5</vt:lpstr>
      <vt:lpstr>Photoshop.Image.5</vt:lpstr>
      <vt:lpstr>Equation.3</vt:lpstr>
      <vt:lpstr>Equation.3</vt:lpstr>
      <vt:lpstr>Equation.3</vt:lpstr>
      <vt:lpstr>Equation.DSMT4</vt:lpstr>
      <vt:lpstr>Equation.DSMT4</vt:lpstr>
      <vt:lpstr>Equation.DSMT4</vt:lpstr>
      <vt:lpstr>Photoshop.Image.5</vt:lpstr>
      <vt:lpstr>Equation.3</vt:lpstr>
      <vt:lpstr>Equation.3</vt:lpstr>
      <vt:lpstr>Equation.3</vt:lpstr>
      <vt:lpstr>Photoshop.Image.5</vt:lpstr>
      <vt:lpstr>Equation.3</vt:lpstr>
      <vt:lpstr>Photoshop.Image.5</vt:lpstr>
      <vt:lpstr>Equation.3</vt:lpstr>
      <vt:lpstr>Photoshop.Image.5</vt:lpstr>
      <vt:lpstr>Equation.3</vt:lpstr>
      <vt:lpstr>Equation.3</vt:lpstr>
      <vt:lpstr>Equation.3</vt:lpstr>
      <vt:lpstr>Equation.3</vt:lpstr>
      <vt:lpstr>Equation.3</vt:lpstr>
      <vt:lpstr>Photoshop.Image.5</vt:lpstr>
      <vt:lpstr>Equation.3</vt:lpstr>
      <vt:lpstr>Equation.DSMT4</vt:lpstr>
      <vt:lpstr>Equation.3</vt:lpstr>
      <vt:lpstr>Equation.3</vt:lpstr>
      <vt:lpstr>Equation.3</vt:lpstr>
      <vt:lpstr>Equation.DSMT4</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Paint.Picture</vt:lpstr>
      <vt:lpstr>Equation.3</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Visio.Drawing.11</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Equation.3</vt:lpstr>
      <vt:lpstr>Equation.3</vt:lpstr>
      <vt:lpstr>Equation.DSMT4</vt:lpstr>
      <vt:lpstr>Photoshop.Image.6</vt:lpstr>
      <vt:lpstr>Visio.Drawing.11</vt:lpstr>
      <vt:lpstr>Visio.Drawing.11</vt:lpstr>
      <vt:lpstr>Visio.Drawing.11</vt:lpstr>
      <vt:lpstr>Equation.3</vt:lpstr>
      <vt:lpstr>Equation.3</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Equation.DSMT4</vt:lpstr>
      <vt:lpstr>Visio.Drawing.11</vt:lpstr>
      <vt:lpstr>Equation.3</vt:lpstr>
      <vt:lpstr>Equation.DSMT4</vt:lpstr>
      <vt:lpstr>Equation.DSMT4</vt:lpstr>
      <vt:lpstr>Equation.DSMT4</vt:lpstr>
      <vt:lpstr>Equation.DSMT4</vt:lpstr>
      <vt:lpstr>Equation.DSMT4</vt:lpstr>
      <vt:lpstr>Equation.DSMT4</vt:lpstr>
      <vt:lpstr>Equation.3</vt:lpstr>
      <vt:lpstr>Visio.Drawing.11</vt:lpstr>
      <vt:lpstr>Equation.DSMT4</vt:lpstr>
      <vt:lpstr>Visio.Drawing.11</vt:lpstr>
      <vt:lpstr>Equation.DSMT4</vt:lpstr>
      <vt:lpstr>Equation.3</vt:lpstr>
      <vt:lpstr>Equation.DSMT4</vt:lpstr>
      <vt:lpstr>Equation.DSMT4</vt:lpstr>
      <vt:lpstr>Visio.Drawing.11</vt:lpstr>
      <vt:lpstr>Equation.DSMT4</vt:lpstr>
      <vt:lpstr>Equation.3</vt:lpstr>
      <vt:lpstr>Equation.3</vt:lpstr>
      <vt:lpstr>Equation.3</vt:lpstr>
      <vt:lpstr>Equation.3</vt:lpstr>
      <vt:lpstr>Equation.3</vt:lpstr>
      <vt:lpstr>Equation.DSMT4</vt:lpstr>
      <vt:lpstr>Visio.Drawing.11</vt:lpstr>
      <vt:lpstr>Visio.Drawing.11</vt:lpstr>
      <vt:lpstr>Visio.Drawing.11</vt:lpstr>
      <vt:lpstr>Visio.Drawing.11</vt:lpstr>
      <vt:lpstr>Visio.Drawing.11</vt:lpstr>
      <vt:lpstr>Equation.DSMT4</vt:lpstr>
      <vt:lpstr>Equation.KSEE3</vt:lpstr>
      <vt:lpstr>Equation.KSEE3</vt:lpstr>
      <vt:lpstr>Visio.Drawing.11</vt:lpstr>
      <vt:lpstr>Visio.Drawing.11</vt:lpstr>
      <vt:lpstr>Visio.Drawing.11</vt:lpstr>
      <vt:lpstr>Visio.Drawing.11</vt:lpstr>
      <vt:lpstr>Visio.Drawing.11</vt:lpstr>
      <vt:lpstr>Visio.Drawing.11</vt:lpstr>
      <vt:lpstr>Visio.Drawing.11</vt:lpstr>
      <vt:lpstr>Equation.DSMT4</vt:lpstr>
      <vt:lpstr>Visio.Drawing.11</vt:lpstr>
      <vt:lpstr>Visio.Drawing.11</vt:lpstr>
      <vt:lpstr>Visio.Drawing.11</vt:lpstr>
      <vt:lpstr>Visio.Drawing.11</vt:lpstr>
      <vt:lpstr>Equation.DSMT4</vt:lpstr>
      <vt:lpstr>Visio.Drawing.11</vt:lpstr>
      <vt:lpstr>Equation.DSMT4</vt:lpstr>
      <vt:lpstr>Visio.Drawing.11</vt:lpstr>
      <vt:lpstr>Visio.Drawing.11</vt:lpstr>
      <vt:lpstr>Visio.Drawing.11</vt:lpstr>
      <vt:lpstr>Equation.3</vt:lpstr>
      <vt:lpstr>Visio.Drawing.11</vt:lpstr>
      <vt:lpstr>Visio.Drawing.11</vt:lpstr>
      <vt:lpstr>Visio.Drawing.11</vt:lpstr>
      <vt:lpstr>Visio.Drawing.11</vt:lpstr>
      <vt:lpstr>Equation.3</vt:lpstr>
      <vt:lpstr>Equation.3</vt:lpstr>
      <vt:lpstr>Equation.DSMT4</vt:lpstr>
      <vt:lpstr>Equation.DSMT4</vt:lpstr>
      <vt:lpstr>Equation.DSMT4</vt:lpstr>
      <vt:lpstr>Equation.DSMT4</vt:lpstr>
      <vt:lpstr>Equation.3</vt:lpstr>
      <vt:lpstr>Equation.3</vt:lpstr>
      <vt:lpstr>Visio.Drawing.11</vt:lpstr>
      <vt:lpstr>Equation.3</vt:lpstr>
      <vt:lpstr>Visio.Drawing.11</vt:lpstr>
      <vt:lpstr>Equation.3</vt:lpstr>
      <vt:lpstr>Equation.3</vt:lpstr>
      <vt:lpstr>Visio.Drawing.11</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Equation.DSMT4</vt:lpstr>
      <vt:lpstr>Visio.Drawing.11</vt:lpstr>
      <vt:lpstr>Visio.Drawing.11</vt:lpstr>
      <vt:lpstr>Visio.Drawing.11</vt:lpstr>
      <vt:lpstr>Visio.Drawing.11</vt:lpstr>
      <vt:lpstr>Visio.Drawing.11</vt:lpstr>
      <vt:lpstr>Equation.DSMT4</vt:lpstr>
      <vt:lpstr>Equation.DSMT4</vt:lpstr>
      <vt:lpstr>Equation.DSMT4</vt:lpstr>
      <vt:lpstr>Equation.DSMT4</vt:lpstr>
      <vt:lpstr>Visio.Drawing.11</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Visio.Drawing.11</vt:lpstr>
      <vt:lpstr>Visio.Drawing.11</vt:lpstr>
      <vt:lpstr>Equation.DSMT4</vt:lpstr>
      <vt:lpstr>Equation.DSMT4</vt:lpstr>
      <vt:lpstr>Equation.DSMT4</vt:lpstr>
      <vt:lpstr>Equation.DSMT4</vt:lpstr>
      <vt:lpstr>Equation.DSMT4</vt:lpstr>
      <vt:lpstr>Visio.Drawing.11</vt:lpstr>
      <vt:lpstr>Visio.Drawing.11</vt:lpstr>
      <vt:lpstr>Equation.3</vt:lpstr>
      <vt:lpstr>Equation.3</vt:lpstr>
      <vt:lpstr>Visio.Drawing.11</vt:lpstr>
      <vt:lpstr>Visio.Drawing.11</vt:lpstr>
      <vt:lpstr>Visio.Drawing.11</vt:lpstr>
      <vt:lpstr>Equation.DSMT4</vt:lpstr>
      <vt:lpstr>Visio.Drawing.11</vt:lpstr>
      <vt:lpstr>Visio.Drawing.11</vt:lpstr>
      <vt:lpstr>Equation.DSMT4</vt:lpstr>
      <vt:lpstr>Visio.Drawing.11</vt:lpstr>
      <vt:lpstr>Equation.DSMT4</vt:lpstr>
      <vt:lpstr>Equation.DSMT4</vt:lpstr>
      <vt:lpstr>Equation.3</vt:lpstr>
      <vt:lpstr>Visio.Drawing.11</vt:lpstr>
      <vt:lpstr>Equation.DSMT4</vt:lpstr>
      <vt:lpstr>Equation.DSMT4</vt:lpstr>
      <vt:lpstr>Equation.DSMT4</vt:lpstr>
      <vt:lpstr>Visio.Drawing.11</vt:lpstr>
      <vt:lpstr>Equation.DSMT4</vt:lpstr>
      <vt:lpstr>Equation.DSMT4</vt:lpstr>
      <vt:lpstr>Equation.DSMT4</vt:lpstr>
      <vt:lpstr>Equation.DSMT4</vt:lpstr>
      <vt:lpstr>Visio.Drawing.11</vt:lpstr>
      <vt:lpstr>Equation.3</vt:lpstr>
      <vt:lpstr>Visio.Drawing.11</vt:lpstr>
      <vt:lpstr>Visio.Drawing.11</vt:lpstr>
      <vt:lpstr>Visio.Drawing.11</vt:lpstr>
      <vt:lpstr>Visio.Drawing.11</vt:lpstr>
      <vt:lpstr>Visio.Drawing.11</vt:lpstr>
      <vt:lpstr>Visio.Drawing.11</vt:lpstr>
      <vt:lpstr>Visio.Drawing.11</vt:lpstr>
      <vt:lpstr>Equation.DSMT4</vt:lpstr>
      <vt:lpstr>Visio.Drawing.11</vt:lpstr>
      <vt:lpstr>Visio.Drawing.11</vt:lpstr>
      <vt:lpstr>Equation.3</vt:lpstr>
      <vt:lpstr>Equation.DSMT4</vt:lpstr>
      <vt:lpstr>Visio.Drawing.11</vt:lpstr>
      <vt:lpstr>Equation.DSMT4</vt:lpstr>
      <vt:lpstr>Equation.DSMT4</vt:lpstr>
      <vt:lpstr>Equation.DSMT4</vt:lpstr>
      <vt:lpstr>Visio.Drawing.11</vt:lpstr>
      <vt:lpstr>Visio.Drawing.11</vt:lpstr>
      <vt:lpstr>Visio.Drawing.11</vt:lpstr>
      <vt:lpstr>Visio.Drawing.11</vt:lpstr>
      <vt:lpstr>Equation.3</vt:lpstr>
      <vt:lpstr>Visio.Drawing.11</vt:lpstr>
      <vt:lpstr>Visio.Drawing.11</vt:lpstr>
      <vt:lpstr>Visio.Drawing.11</vt:lpstr>
      <vt:lpstr>Equation.3</vt:lpstr>
      <vt:lpstr>Visio.Drawing.11</vt:lpstr>
      <vt:lpstr>Visio.Drawing.11</vt:lpstr>
      <vt:lpstr>Visio.Drawing.11</vt:lpstr>
      <vt:lpstr>Visio.Drawing.11</vt:lpstr>
      <vt:lpstr>Visio.Drawing.11</vt:lpstr>
      <vt:lpstr>Equation.KSEE3</vt:lpstr>
      <vt:lpstr>Equation.3</vt:lpstr>
      <vt:lpstr>Visio.Drawing.11</vt:lpstr>
      <vt:lpstr>Visio.Drawing.11</vt:lpstr>
      <vt:lpstr>MSPhotoEd.3</vt:lpstr>
      <vt:lpstr>MSPhotoEd.3</vt:lpstr>
      <vt:lpstr>MSPhotoEd.3</vt:lpstr>
      <vt:lpstr>MSPhotoEd.3</vt:lpstr>
      <vt:lpstr>MSPhotoEd.3</vt:lpstr>
      <vt:lpstr>Equation.3</vt:lpstr>
      <vt:lpstr>MSPhotoEd.3</vt:lpstr>
      <vt:lpstr>Equation.3</vt:lpstr>
      <vt:lpstr>Equation.3</vt:lpstr>
      <vt:lpstr>MSPhotoEd.3</vt:lpstr>
      <vt:lpstr>MSPhotoEd.3</vt:lpstr>
      <vt:lpstr>MSPhotoEd.3</vt:lpstr>
      <vt:lpstr>MSPhotoEd.3</vt:lpstr>
      <vt:lpstr>MSPhotoEd.3</vt:lpstr>
      <vt:lpstr>MSPhotoEd.3</vt:lpstr>
      <vt:lpstr>Equation.3</vt:lpstr>
      <vt:lpstr>Equation.3</vt:lpstr>
      <vt:lpstr>Equation.3</vt:lpstr>
      <vt:lpstr>Equation.3</vt:lpstr>
      <vt:lpstr>MSPhotoEd.3</vt:lpstr>
      <vt:lpstr>Equation.3</vt:lpstr>
      <vt:lpstr>Equation.3</vt:lpstr>
      <vt:lpstr>MSPhotoEd.3</vt:lpstr>
      <vt:lpstr>MSPhotoEd.3</vt:lpstr>
      <vt:lpstr>Equation.3</vt:lpstr>
      <vt:lpstr>Equation.3</vt:lpstr>
      <vt:lpstr>Equation.3</vt:lpstr>
      <vt:lpstr>Equation.3</vt:lpstr>
      <vt:lpstr>Paint.Picture</vt:lpstr>
      <vt:lpstr>Paint.Picture</vt:lpstr>
      <vt:lpstr>Paint.Picture</vt:lpstr>
      <vt:lpstr>Paint.Picture</vt:lpstr>
      <vt:lpstr>Equation.3</vt:lpstr>
      <vt:lpstr>Equation.3</vt:lpstr>
      <vt:lpstr>Equation.3</vt:lpstr>
      <vt:lpstr>Equation.3</vt:lpstr>
      <vt:lpstr>Equation.3</vt:lpstr>
      <vt:lpstr>Equation.3</vt:lpstr>
      <vt:lpstr>Visio.Drawing.11</vt:lpstr>
      <vt:lpstr>Visio.Drawing.11</vt:lpstr>
      <vt:lpstr>Visio.Drawing.11</vt:lpstr>
      <vt:lpstr>Visio.Drawing.11</vt:lpstr>
      <vt:lpstr>Equation.3</vt:lpstr>
      <vt:lpstr>Visio.Drawing.11</vt:lpstr>
      <vt:lpstr>Visio.Drawing.11</vt:lpstr>
      <vt:lpstr>Equation.3</vt:lpstr>
      <vt:lpstr>Visio.Drawing.11</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Photoshop.Image.5</vt:lpstr>
      <vt:lpstr>Equation.DSMT4</vt:lpstr>
      <vt:lpstr>Photoshop.Image.5</vt:lpstr>
      <vt:lpstr>Photoshop.Image.5</vt:lpstr>
      <vt:lpstr>Equation.DSMT4</vt:lpstr>
      <vt:lpstr>Equation.3</vt:lpstr>
      <vt:lpstr>Equation.3</vt:lpstr>
      <vt:lpstr>Photoshop.Image.5</vt:lpstr>
      <vt:lpstr>Equation.DSMT4</vt:lpstr>
      <vt:lpstr>Equation.DSMT4</vt:lpstr>
      <vt:lpstr>Photoshop.Image.5</vt:lpstr>
      <vt:lpstr>Photoshop.Image.5</vt:lpstr>
      <vt:lpstr>Equation.DSMT4</vt:lpstr>
      <vt:lpstr>Equation.3</vt:lpstr>
      <vt:lpstr>Photoshop.Image.5</vt:lpstr>
      <vt:lpstr>Equation.3</vt:lpstr>
      <vt:lpstr>Equation.3</vt:lpstr>
      <vt:lpstr>PowerPoint 演示文稿</vt:lpstr>
      <vt:lpstr>第1章 电路和电路元件</vt:lpstr>
      <vt:lpstr>1.1 电路和电路的基本物理量</vt:lpstr>
      <vt:lpstr>1.1.1 电路</vt:lpstr>
      <vt:lpstr>1.1.2 电路元件和电路模型</vt:lpstr>
      <vt:lpstr>PowerPoint 演示文稿</vt:lpstr>
      <vt:lpstr>PowerPoint 演示文稿</vt:lpstr>
      <vt:lpstr>PowerPoint 演示文稿</vt:lpstr>
      <vt:lpstr>为什么要设电流参考方向？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电流、电压、功率的符号和单位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电阻、电感和电容元件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两个元件串并联时参数的计算</vt:lpstr>
      <vt:lpstr>PowerPoint 演示文稿</vt:lpstr>
      <vt:lpstr>1.3  独立电源元件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部分电压源照片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二极管</vt:lpstr>
      <vt:lpstr>1.4.1 PN结及其单向导电性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总结：PN结的形成 </vt:lpstr>
      <vt:lpstr>总结：PN结的单向导电性 </vt:lpstr>
      <vt:lpstr>总结：PN结的单向导电性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1.4.2 二极管的特性和主要参数</vt:lpstr>
      <vt:lpstr>1.二极管的伏安特性</vt:lpstr>
      <vt:lpstr>PowerPoint 演示文稿</vt:lpstr>
      <vt:lpstr>PowerPoint 演示文稿</vt:lpstr>
      <vt:lpstr>PowerPoint 演示文稿</vt:lpstr>
      <vt:lpstr>PowerPoint 演示文稿</vt:lpstr>
      <vt:lpstr>PowerPoint 演示文稿</vt:lpstr>
      <vt:lpstr>PowerPoint 演示文稿</vt:lpstr>
      <vt:lpstr>2.二极管的主要参数</vt:lpstr>
      <vt:lpstr>1.4.3 二极管的工作点和理想特性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1.4.4 稳压二极管</vt:lpstr>
      <vt:lpstr>PowerPoint 演示文稿</vt:lpstr>
      <vt:lpstr>PowerPoint 演示文稿</vt:lpstr>
      <vt:lpstr>PowerPoint 演示文稿</vt:lpstr>
      <vt:lpstr>PowerPoint 演示文稿</vt:lpstr>
      <vt:lpstr>PowerPoint 演示文稿</vt:lpstr>
      <vt:lpstr>PowerPoint 演示文稿</vt:lpstr>
      <vt:lpstr>例：</vt:lpstr>
      <vt:lpstr>PowerPoint 演示文稿</vt:lpstr>
      <vt:lpstr>PowerPoint 演示文稿</vt:lpstr>
      <vt:lpstr>PowerPoint 演示文稿</vt:lpstr>
      <vt:lpstr>PowerPoint 演示文稿</vt:lpstr>
      <vt:lpstr>PowerPoint 演示文稿</vt:lpstr>
      <vt:lpstr>1.4.5 发光二极管和光电二极管</vt:lpstr>
      <vt:lpstr>PowerPoint 演示文稿</vt:lpstr>
      <vt:lpstr>部分二极管的照片</vt:lpstr>
      <vt:lpstr>1.5 双极晶体管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1.5.1 基本结构和电流放大作用</vt:lpstr>
      <vt:lpstr>1.基本结构和符号</vt:lpstr>
      <vt:lpstr>2.电流放大作用</vt:lpstr>
      <vt:lpstr>2.电流放大作用</vt:lpstr>
      <vt:lpstr>☆电流放大作用：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晶体管工作状态及放大状态下管型、电极的判别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1.5.2 特性曲线和主要参数</vt:lpstr>
      <vt:lpstr>1.5.2 特性曲线和主要参数</vt:lpstr>
      <vt:lpstr>截止区： </vt:lpstr>
      <vt:lpstr>PowerPoint 演示文稿</vt:lpstr>
      <vt:lpstr>PowerPoint 演示文稿</vt:lpstr>
      <vt:lpstr>2.主要参数</vt:lpstr>
      <vt:lpstr>PowerPoint 演示文稿</vt:lpstr>
      <vt:lpstr>2.主要参数</vt:lpstr>
      <vt:lpstr>2.主要参数</vt:lpstr>
      <vt:lpstr>总结</vt:lpstr>
      <vt:lpstr>1.5.3 简化的小信号模型</vt:lpstr>
      <vt:lpstr>四种受控源符号：</vt:lpstr>
      <vt:lpstr>2．晶体管的简化小信号模型 </vt:lpstr>
      <vt:lpstr>部分晶体管的照片</vt:lpstr>
      <vt:lpstr>PowerPoint 演示文稿</vt:lpstr>
      <vt:lpstr>1.6 绝缘栅场效应晶体管</vt:lpstr>
      <vt:lpstr>1.6.1 基本结构和工作原理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绝缘栅型场效应管</vt:lpstr>
      <vt:lpstr>增强型MOS管uDS对iD的影响</vt:lpstr>
      <vt:lpstr>PowerPoint 演示文稿</vt:lpstr>
      <vt:lpstr>2.6.1  场效应管（以N沟道为例）</vt:lpstr>
      <vt:lpstr>栅-源电压对导电沟道宽度的控制作用</vt:lpstr>
      <vt:lpstr>PowerPoint 演示文稿</vt:lpstr>
      <vt:lpstr>转移特性</vt:lpstr>
      <vt:lpstr>输出特性</vt:lpstr>
      <vt:lpstr>PowerPoint 演示文稿</vt:lpstr>
      <vt:lpstr>耗尽型 MOS管</vt:lpstr>
      <vt:lpstr>PowerPoint 演示文稿</vt:lpstr>
      <vt:lpstr>PowerPoint 演示文稿</vt:lpstr>
      <vt:lpstr>PowerPoint 演示文稿</vt:lpstr>
      <vt:lpstr>PowerPoint 演示文稿</vt:lpstr>
      <vt:lpstr>3.  场效应管的分类 工作在恒流区时g-s、d-s间的电压极性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耗尽型NMOS管结构</vt:lpstr>
      <vt:lpstr>2.工作原理 </vt:lpstr>
      <vt:lpstr>1.6.2 特性曲线和主要参数</vt:lpstr>
      <vt:lpstr>2.主要参数</vt:lpstr>
      <vt:lpstr>1.6.3 简化的小信号模型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电路和电路元件</dc:title>
  <dc:creator>chunxian gao</dc:creator>
  <cp:lastModifiedBy>xttu</cp:lastModifiedBy>
  <cp:revision>194</cp:revision>
  <dcterms:created xsi:type="dcterms:W3CDTF">2024-03-28T08:49:01Z</dcterms:created>
  <dcterms:modified xsi:type="dcterms:W3CDTF">2024-03-28T08:49:01Z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219CB6815425E5D96A48E465B3811D05_42</vt:lpwstr>
  </property>
  <property fmtid="{D5CDD505-2E9C-101B-9397-08002B2CF9AE}" pid="3" name="KSOProductBuildVer">
    <vt:lpwstr>2052-6.5.2.8766</vt:lpwstr>
  </property>
</Properties>
</file>